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slideLayouts/slideLayout2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65" r:id="rId3"/>
    <p:sldMasterId id="2147483667" r:id="rId4"/>
    <p:sldMasterId id="2147483669" r:id="rId5"/>
    <p:sldMasterId id="2147483673" r:id="rId6"/>
  </p:sldMasterIdLst>
  <p:notesMasterIdLst>
    <p:notesMasterId r:id="rId101"/>
  </p:notesMasterIdLst>
  <p:sldIdLst>
    <p:sldId id="257" r:id="rId7"/>
    <p:sldId id="366" r:id="rId8"/>
    <p:sldId id="364" r:id="rId9"/>
    <p:sldId id="361" r:id="rId10"/>
    <p:sldId id="362" r:id="rId11"/>
    <p:sldId id="363" r:id="rId12"/>
    <p:sldId id="357" r:id="rId13"/>
    <p:sldId id="264" r:id="rId14"/>
    <p:sldId id="272" r:id="rId15"/>
    <p:sldId id="262" r:id="rId16"/>
    <p:sldId id="263" r:id="rId17"/>
    <p:sldId id="265" r:id="rId18"/>
    <p:sldId id="266" r:id="rId19"/>
    <p:sldId id="271" r:id="rId20"/>
    <p:sldId id="273" r:id="rId21"/>
    <p:sldId id="274" r:id="rId22"/>
    <p:sldId id="275" r:id="rId23"/>
    <p:sldId id="276" r:id="rId24"/>
    <p:sldId id="277" r:id="rId25"/>
    <p:sldId id="278" r:id="rId26"/>
    <p:sldId id="270"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365" r:id="rId41"/>
    <p:sldId id="256" r:id="rId42"/>
    <p:sldId id="292" r:id="rId43"/>
    <p:sldId id="293" r:id="rId44"/>
    <p:sldId id="297" r:id="rId45"/>
    <p:sldId id="298" r:id="rId46"/>
    <p:sldId id="296" r:id="rId47"/>
    <p:sldId id="303" r:id="rId48"/>
    <p:sldId id="295" r:id="rId49"/>
    <p:sldId id="299" r:id="rId50"/>
    <p:sldId id="300" r:id="rId51"/>
    <p:sldId id="301" r:id="rId52"/>
    <p:sldId id="302" r:id="rId53"/>
    <p:sldId id="304" r:id="rId54"/>
    <p:sldId id="305" r:id="rId55"/>
    <p:sldId id="306" r:id="rId56"/>
    <p:sldId id="308" r:id="rId57"/>
    <p:sldId id="307" r:id="rId58"/>
    <p:sldId id="312" r:id="rId59"/>
    <p:sldId id="313" r:id="rId60"/>
    <p:sldId id="314" r:id="rId61"/>
    <p:sldId id="315" r:id="rId62"/>
    <p:sldId id="316" r:id="rId63"/>
    <p:sldId id="317" r:id="rId64"/>
    <p:sldId id="318" r:id="rId65"/>
    <p:sldId id="337" r:id="rId66"/>
    <p:sldId id="335" r:id="rId67"/>
    <p:sldId id="336" r:id="rId68"/>
    <p:sldId id="338" r:id="rId69"/>
    <p:sldId id="340" r:id="rId70"/>
    <p:sldId id="341" r:id="rId71"/>
    <p:sldId id="319" r:id="rId72"/>
    <p:sldId id="320" r:id="rId73"/>
    <p:sldId id="321"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42" r:id="rId87"/>
    <p:sldId id="343" r:id="rId88"/>
    <p:sldId id="344" r:id="rId89"/>
    <p:sldId id="345" r:id="rId90"/>
    <p:sldId id="346" r:id="rId91"/>
    <p:sldId id="347" r:id="rId92"/>
    <p:sldId id="348" r:id="rId93"/>
    <p:sldId id="349" r:id="rId94"/>
    <p:sldId id="351" r:id="rId95"/>
    <p:sldId id="352" r:id="rId96"/>
    <p:sldId id="355" r:id="rId97"/>
    <p:sldId id="309" r:id="rId98"/>
    <p:sldId id="353" r:id="rId99"/>
    <p:sldId id="354" r:id="rId100"/>
  </p:sldIdLst>
  <p:sldSz cx="9144000" cy="6858000" type="screen4x3"/>
  <p:notesSz cx="6858000" cy="9144000"/>
  <p:custDataLst>
    <p:tags r:id="rId10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FD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22"/>
    <p:restoredTop sz="93292"/>
  </p:normalViewPr>
  <p:slideViewPr>
    <p:cSldViewPr snapToGrid="0" snapToObjects="1">
      <p:cViewPr varScale="1">
        <p:scale>
          <a:sx n="80" d="100"/>
          <a:sy n="80" d="100"/>
        </p:scale>
        <p:origin x="10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102" Type="http://schemas.openxmlformats.org/officeDocument/2006/relationships/tags" Target="tags/tag1.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slide" Target="slides/slide89.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Distribution</a:t>
            </a:r>
            <a:r>
              <a:rPr lang="en-US" sz="1800" b="1" baseline="0" dirty="0"/>
              <a:t> of Life Satisfaction in the UK: 2014-2016 (Source: UKHLS)</a:t>
            </a:r>
            <a:endParaRPr lang="en-US" sz="1800" b="1" dirty="0"/>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All (N=35,807)</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Sheet1!$D$8:$D$14</c:f>
              <c:strCache>
                <c:ptCount val="7"/>
                <c:pt idx="0">
                  <c:v>completely dissatisfied</c:v>
                </c:pt>
                <c:pt idx="1">
                  <c:v>mostly dissatisfied</c:v>
                </c:pt>
                <c:pt idx="2">
                  <c:v>somewhat dissatisfied</c:v>
                </c:pt>
                <c:pt idx="3">
                  <c:v>neither sat nor dissat</c:v>
                </c:pt>
                <c:pt idx="4">
                  <c:v>somewhat satisfied</c:v>
                </c:pt>
                <c:pt idx="5">
                  <c:v>mostly satisfied</c:v>
                </c:pt>
                <c:pt idx="6">
                  <c:v>completely satisfied</c:v>
                </c:pt>
              </c:strCache>
            </c:strRef>
          </c:cat>
          <c:val>
            <c:numRef>
              <c:f>Sheet1!$E$8:$E$14</c:f>
              <c:numCache>
                <c:formatCode>General</c:formatCode>
                <c:ptCount val="7"/>
                <c:pt idx="0">
                  <c:v>1.93</c:v>
                </c:pt>
                <c:pt idx="1">
                  <c:v>5.35</c:v>
                </c:pt>
                <c:pt idx="2">
                  <c:v>7.3599999999999977</c:v>
                </c:pt>
                <c:pt idx="3">
                  <c:v>8.86</c:v>
                </c:pt>
                <c:pt idx="4">
                  <c:v>17.57</c:v>
                </c:pt>
                <c:pt idx="5">
                  <c:v>46.94</c:v>
                </c:pt>
                <c:pt idx="6">
                  <c:v>11.99</c:v>
                </c:pt>
              </c:numCache>
            </c:numRef>
          </c:val>
          <c:extLst>
            <c:ext xmlns:c16="http://schemas.microsoft.com/office/drawing/2014/chart" uri="{C3380CC4-5D6E-409C-BE32-E72D297353CC}">
              <c16:uniqueId val="{00000000-5507-5844-9A16-13345C522653}"/>
            </c:ext>
          </c:extLst>
        </c:ser>
        <c:dLbls>
          <c:showLegendKey val="0"/>
          <c:showVal val="1"/>
          <c:showCatName val="0"/>
          <c:showSerName val="0"/>
          <c:showPercent val="0"/>
          <c:showBubbleSize val="0"/>
        </c:dLbls>
        <c:gapWidth val="219"/>
        <c:overlap val="-27"/>
        <c:axId val="-1750980432"/>
        <c:axId val="-1751039680"/>
      </c:barChart>
      <c:catAx>
        <c:axId val="-1750980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751039680"/>
        <c:crosses val="autoZero"/>
        <c:auto val="1"/>
        <c:lblAlgn val="ctr"/>
        <c:lblOffset val="100"/>
        <c:noMultiLvlLbl val="0"/>
      </c:catAx>
      <c:valAx>
        <c:axId val="-17510396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a:t>Percentage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750980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9997CE-3FC6-B840-998C-7291DFDC3E88}" type="datetimeFigureOut">
              <a:rPr lang="en-US" smtClean="0"/>
              <a:t>7/15/2018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77004B-A1B8-6A40-9983-10D45D4B1BCB}" type="slidenum">
              <a:rPr lang="en-US" smtClean="0"/>
              <a:t>‹#›</a:t>
            </a:fld>
            <a:endParaRPr lang="en-US"/>
          </a:p>
        </p:txBody>
      </p:sp>
    </p:spTree>
    <p:extLst>
      <p:ext uri="{BB962C8B-B14F-4D97-AF65-F5344CB8AC3E}">
        <p14:creationId xmlns:p14="http://schemas.microsoft.com/office/powerpoint/2010/main" val="1392692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3.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39.emf"/><Relationship Id="rId4" Type="http://schemas.openxmlformats.org/officeDocument/2006/relationships/package" Target="../embeddings/Microsoft_PowerPoint_Slide.sldx"/></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75C7F-DD02-6745-9E5B-984E764888E3}" type="slidenum">
              <a:rPr lang="en-US"/>
              <a:pPr/>
              <a:t>30</a:t>
            </a:fld>
            <a:endParaRPr lang="en-US"/>
          </a:p>
        </p:txBody>
      </p:sp>
      <p:sp>
        <p:nvSpPr>
          <p:cNvPr id="566274" name="Rectangle 2"/>
          <p:cNvSpPr>
            <a:spLocks noGrp="1" noRot="1" noChangeAspect="1" noChangeArrowheads="1" noTextEdit="1"/>
          </p:cNvSpPr>
          <p:nvPr>
            <p:ph type="sldImg"/>
          </p:nvPr>
        </p:nvSpPr>
        <p:spPr>
          <a:ln/>
        </p:spPr>
      </p:sp>
      <p:sp>
        <p:nvSpPr>
          <p:cNvPr id="5662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66679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rebuchet MS" charset="0"/>
                <a:ea typeface="ＭＳ Ｐゴシック" charset="0"/>
                <a:cs typeface="ＭＳ Ｐゴシック" charset="0"/>
              </a:defRPr>
            </a:lvl1pPr>
            <a:lvl2pPr marL="37931725" indent="-37474525" eaLnBrk="0" hangingPunct="0">
              <a:defRPr sz="2400">
                <a:solidFill>
                  <a:schemeClr val="tx1"/>
                </a:solidFill>
                <a:latin typeface="Trebuchet MS" charset="0"/>
                <a:ea typeface="ＭＳ Ｐゴシック" charset="0"/>
              </a:defRPr>
            </a:lvl2pPr>
            <a:lvl3pPr eaLnBrk="0" hangingPunct="0">
              <a:defRPr sz="2400">
                <a:solidFill>
                  <a:schemeClr val="tx1"/>
                </a:solidFill>
                <a:latin typeface="Trebuchet MS" charset="0"/>
                <a:ea typeface="ＭＳ Ｐゴシック" charset="0"/>
              </a:defRPr>
            </a:lvl3pPr>
            <a:lvl4pPr eaLnBrk="0" hangingPunct="0">
              <a:defRPr sz="2400">
                <a:solidFill>
                  <a:schemeClr val="tx1"/>
                </a:solidFill>
                <a:latin typeface="Trebuchet MS" charset="0"/>
                <a:ea typeface="ＭＳ Ｐゴシック" charset="0"/>
              </a:defRPr>
            </a:lvl4pPr>
            <a:lvl5pPr eaLnBrk="0" hangingPunct="0">
              <a:defRPr sz="2400">
                <a:solidFill>
                  <a:schemeClr val="tx1"/>
                </a:solidFill>
                <a:latin typeface="Trebuchet MS" charset="0"/>
                <a:ea typeface="ＭＳ Ｐゴシック" charset="0"/>
              </a:defRPr>
            </a:lvl5pPr>
            <a:lvl6pPr marL="457200" eaLnBrk="0" fontAlgn="base" hangingPunct="0">
              <a:spcBef>
                <a:spcPct val="0"/>
              </a:spcBef>
              <a:spcAft>
                <a:spcPct val="0"/>
              </a:spcAft>
              <a:defRPr sz="2400">
                <a:solidFill>
                  <a:schemeClr val="tx1"/>
                </a:solidFill>
                <a:latin typeface="Trebuchet MS" charset="0"/>
                <a:ea typeface="ＭＳ Ｐゴシック" charset="0"/>
              </a:defRPr>
            </a:lvl6pPr>
            <a:lvl7pPr marL="914400" eaLnBrk="0" fontAlgn="base" hangingPunct="0">
              <a:spcBef>
                <a:spcPct val="0"/>
              </a:spcBef>
              <a:spcAft>
                <a:spcPct val="0"/>
              </a:spcAft>
              <a:defRPr sz="2400">
                <a:solidFill>
                  <a:schemeClr val="tx1"/>
                </a:solidFill>
                <a:latin typeface="Trebuchet MS" charset="0"/>
                <a:ea typeface="ＭＳ Ｐゴシック" charset="0"/>
              </a:defRPr>
            </a:lvl7pPr>
            <a:lvl8pPr marL="1371600" eaLnBrk="0" fontAlgn="base" hangingPunct="0">
              <a:spcBef>
                <a:spcPct val="0"/>
              </a:spcBef>
              <a:spcAft>
                <a:spcPct val="0"/>
              </a:spcAft>
              <a:defRPr sz="2400">
                <a:solidFill>
                  <a:schemeClr val="tx1"/>
                </a:solidFill>
                <a:latin typeface="Trebuchet MS" charset="0"/>
                <a:ea typeface="ＭＳ Ｐゴシック" charset="0"/>
              </a:defRPr>
            </a:lvl8pPr>
            <a:lvl9pPr marL="1828800" eaLnBrk="0" fontAlgn="base" hangingPunct="0">
              <a:spcBef>
                <a:spcPct val="0"/>
              </a:spcBef>
              <a:spcAft>
                <a:spcPct val="0"/>
              </a:spcAft>
              <a:defRPr sz="2400">
                <a:solidFill>
                  <a:schemeClr val="tx1"/>
                </a:solidFill>
                <a:latin typeface="Trebuchet MS" charset="0"/>
                <a:ea typeface="ＭＳ Ｐゴシック" charset="0"/>
              </a:defRPr>
            </a:lvl9pPr>
          </a:lstStyle>
          <a:p>
            <a:pPr eaLnBrk="1" hangingPunct="1"/>
            <a:fld id="{A5B4408B-964C-6A44-B84E-88EE27F81200}" type="slidenum">
              <a:rPr lang="en-US" sz="1200"/>
              <a:pPr eaLnBrk="1" hangingPunct="1"/>
              <a:t>31</a:t>
            </a:fld>
            <a:endParaRPr 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rebuchet MS" charset="0"/>
            </a:endParaRPr>
          </a:p>
        </p:txBody>
      </p:sp>
    </p:spTree>
    <p:extLst>
      <p:ext uri="{BB962C8B-B14F-4D97-AF65-F5344CB8AC3E}">
        <p14:creationId xmlns:p14="http://schemas.microsoft.com/office/powerpoint/2010/main" val="822210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8"/>
          <p:cNvSpPr>
            <a:spLocks noGrp="1" noChangeArrowheads="1"/>
          </p:cNvSpPr>
          <p:nvPr>
            <p:ph type="hdr" sz="quarter"/>
          </p:nvPr>
        </p:nvSpPr>
        <p:spPr/>
        <p:txBody>
          <a:bodyPr/>
          <a:lstStyle/>
          <a:p>
            <a:pPr>
              <a:defRPr/>
            </a:pPr>
            <a:r>
              <a:rPr lang="en-US"/>
              <a:t>Department of Psychology, University of Warwick</a:t>
            </a:r>
            <a:endParaRPr lang="en-US">
              <a:latin typeface="Times New Roman" pitchFamily="18" charset="0"/>
            </a:endParaRPr>
          </a:p>
        </p:txBody>
      </p:sp>
      <p:sp>
        <p:nvSpPr>
          <p:cNvPr id="30723" name="Rectangle 11"/>
          <p:cNvSpPr>
            <a:spLocks noGrp="1" noChangeArrowheads="1"/>
          </p:cNvSpPr>
          <p:nvPr>
            <p:ph type="dt" sz="quarter" idx="1"/>
          </p:nvPr>
        </p:nvSpPr>
        <p:spPr/>
        <p:txBody>
          <a:bodyPr/>
          <a:lstStyle/>
          <a:p>
            <a:pPr>
              <a:defRPr/>
            </a:pPr>
            <a:fld id="{1BED7AE1-EAA9-4DC6-87FA-863F5FAF6F41}" type="datetime1">
              <a:rPr lang="en-US"/>
              <a:pPr>
                <a:defRPr/>
              </a:pPr>
              <a:t>7/15/2018</a:t>
            </a:fld>
            <a:endParaRPr lang="en-US"/>
          </a:p>
        </p:txBody>
      </p:sp>
      <p:sp>
        <p:nvSpPr>
          <p:cNvPr id="30724" name="Rectangle 12"/>
          <p:cNvSpPr>
            <a:spLocks noGrp="1" noChangeArrowheads="1"/>
          </p:cNvSpPr>
          <p:nvPr>
            <p:ph type="ftr" sz="quarter" idx="4"/>
          </p:nvPr>
        </p:nvSpPr>
        <p:spPr/>
        <p:txBody>
          <a:bodyPr/>
          <a:lstStyle/>
          <a:p>
            <a:pPr>
              <a:defRPr/>
            </a:pPr>
            <a:r>
              <a:rPr lang="en-US"/>
              <a:t>Applied Cognitive Science, Lecture 1</a:t>
            </a:r>
            <a:endParaRPr lang="en-US">
              <a:latin typeface="Times New Roman" pitchFamily="18" charset="0"/>
            </a:endParaRPr>
          </a:p>
        </p:txBody>
      </p:sp>
      <p:sp>
        <p:nvSpPr>
          <p:cNvPr id="30725" name="Rectangle 13"/>
          <p:cNvSpPr>
            <a:spLocks noGrp="1" noChangeArrowheads="1"/>
          </p:cNvSpPr>
          <p:nvPr>
            <p:ph type="sldNum" sz="quarter" idx="5"/>
          </p:nvPr>
        </p:nvSpPr>
        <p:spPr/>
        <p:txBody>
          <a:bodyPr/>
          <a:lstStyle/>
          <a:p>
            <a:pPr>
              <a:defRPr/>
            </a:pPr>
            <a:fld id="{20C1D48F-9389-4AA4-8DA2-F52735F730D8}" type="slidenum">
              <a:rPr lang="en-US"/>
              <a:pPr>
                <a:defRPr/>
              </a:pPr>
              <a:t>32</a:t>
            </a:fld>
            <a:endParaRPr lang="en-US"/>
          </a:p>
        </p:txBody>
      </p:sp>
      <p:sp>
        <p:nvSpPr>
          <p:cNvPr id="542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GB">
              <a:latin typeface="Arial" pitchFamily="34" charset="0"/>
            </a:endParaRPr>
          </a:p>
        </p:txBody>
      </p:sp>
    </p:spTree>
    <p:extLst>
      <p:ext uri="{BB962C8B-B14F-4D97-AF65-F5344CB8AC3E}">
        <p14:creationId xmlns:p14="http://schemas.microsoft.com/office/powerpoint/2010/main" val="1252962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4" name="Rectangle 15"/>
          <p:cNvSpPr>
            <a:spLocks noGrp="1" noChangeArrowheads="1"/>
          </p:cNvSpPr>
          <p:nvPr>
            <p:ph type="sldNum" sz="quarter"/>
          </p:nvPr>
        </p:nvSpPr>
        <p:spPr/>
        <p:txBody>
          <a:bodyPr/>
          <a:lstStyle/>
          <a:p>
            <a:pPr>
              <a:defRPr/>
            </a:pPr>
            <a:fld id="{1ED65789-4F84-42BA-ACDC-56215C560AB0}" type="slidenum">
              <a:rPr lang="nl-BE">
                <a:solidFill>
                  <a:prstClr val="white"/>
                </a:solidFill>
              </a:rPr>
              <a:pPr>
                <a:defRPr/>
              </a:pPr>
              <a:t>43</a:t>
            </a:fld>
            <a:endParaRPr lang="nl-BE">
              <a:solidFill>
                <a:prstClr val="white"/>
              </a:solidFill>
            </a:endParaRPr>
          </a:p>
        </p:txBody>
      </p:sp>
      <p:sp>
        <p:nvSpPr>
          <p:cNvPr id="2053" name="Text Box 1"/>
          <p:cNvSpPr txBox="1">
            <a:spLocks noChangeArrowheads="1"/>
          </p:cNvSpPr>
          <p:nvPr/>
        </p:nvSpPr>
        <p:spPr bwMode="auto">
          <a:xfrm>
            <a:off x="1002594" y="694500"/>
            <a:ext cx="4851211" cy="3428634"/>
          </a:xfrm>
          <a:prstGeom prst="rect">
            <a:avLst/>
          </a:prstGeom>
          <a:solidFill>
            <a:srgbClr val="FFFFFF"/>
          </a:solidFill>
          <a:ln w="9360">
            <a:solidFill>
              <a:srgbClr val="000000"/>
            </a:solidFill>
            <a:miter lim="800000"/>
            <a:headEnd/>
            <a:tailEnd/>
          </a:ln>
        </p:spPr>
        <p:txBody>
          <a:bodyPr wrap="none" lIns="83784" tIns="41892" rIns="83784" bIns="41892" anchor="ctr"/>
          <a:lstStyle/>
          <a:p>
            <a:pPr defTabSz="331788" fontAlgn="base" hangingPunct="0">
              <a:lnSpc>
                <a:spcPct val="93000"/>
              </a:lnSpc>
              <a:spcBef>
                <a:spcPct val="0"/>
              </a:spcBef>
              <a:spcAft>
                <a:spcPct val="0"/>
              </a:spcAft>
              <a:buClr>
                <a:srgbClr val="000000"/>
              </a:buClr>
              <a:buSzPct val="100000"/>
            </a:pPr>
            <a:endParaRPr lang="nl-BE">
              <a:solidFill>
                <a:srgbClr val="FFFFFF"/>
              </a:solidFill>
              <a:latin typeface="Arial" charset="0"/>
              <a:ea typeface="MS Gothic" pitchFamily="49" charset="-128"/>
            </a:endParaRPr>
          </a:p>
        </p:txBody>
      </p:sp>
      <p:sp>
        <p:nvSpPr>
          <p:cNvPr id="2054" name="Rectangle 2"/>
          <p:cNvSpPr>
            <a:spLocks noGrp="1" noChangeArrowheads="1"/>
          </p:cNvSpPr>
          <p:nvPr>
            <p:ph type="body"/>
          </p:nvPr>
        </p:nvSpPr>
        <p:spPr bwMode="auto">
          <a:xfrm>
            <a:off x="685480" y="4343912"/>
            <a:ext cx="5474228" cy="1267644"/>
          </a:xfrm>
          <a:prstGeom prst="rect">
            <a:avLst/>
          </a:prstGeom>
          <a:noFill/>
          <a:ln>
            <a:miter lim="800000"/>
            <a:headEnd/>
            <a:tailEnd/>
          </a:ln>
        </p:spPr>
        <p:txBody>
          <a:bodyPr wrap="none" lIns="83784" tIns="41892" rIns="83784" bIns="41892" anchor="ctr"/>
          <a:lstStyle/>
          <a:p>
            <a:r>
              <a:rPr lang="nl-BE" sz="700" dirty="0">
                <a:latin typeface="Georgia" pitchFamily="18" charset="0"/>
                <a:cs typeface="Arial" charset="0"/>
              </a:rPr>
              <a:t>Play</a:t>
            </a:r>
            <a:r>
              <a:rPr lang="nl-BE" sz="700" baseline="0" dirty="0">
                <a:latin typeface="Georgia" pitchFamily="18" charset="0"/>
                <a:cs typeface="Arial" charset="0"/>
              </a:rPr>
              <a:t> a bit </a:t>
            </a:r>
            <a:r>
              <a:rPr lang="nl-BE" sz="700" baseline="0" dirty="0" err="1">
                <a:latin typeface="Georgia" pitchFamily="18" charset="0"/>
                <a:cs typeface="Arial" charset="0"/>
              </a:rPr>
              <a:t>with</a:t>
            </a:r>
            <a:r>
              <a:rPr lang="nl-BE" sz="700" baseline="0" dirty="0">
                <a:latin typeface="Georgia" pitchFamily="18" charset="0"/>
                <a:cs typeface="Arial" charset="0"/>
              </a:rPr>
              <a:t> font </a:t>
            </a:r>
            <a:r>
              <a:rPr lang="nl-BE" sz="700" baseline="0" dirty="0" err="1">
                <a:latin typeface="Georgia" pitchFamily="18" charset="0"/>
                <a:cs typeface="Arial" charset="0"/>
              </a:rPr>
              <a:t>size</a:t>
            </a:r>
            <a:r>
              <a:rPr lang="nl-BE" sz="700" baseline="0" dirty="0">
                <a:latin typeface="Georgia" pitchFamily="18" charset="0"/>
                <a:cs typeface="Arial" charset="0"/>
              </a:rPr>
              <a:t> and colour</a:t>
            </a:r>
            <a:endParaRPr lang="nl-BE" sz="700" dirty="0">
              <a:latin typeface="Arial" charset="0"/>
              <a:cs typeface="Arial" charset="0"/>
            </a:endParaRPr>
          </a:p>
        </p:txBody>
      </p:sp>
      <p:graphicFrame>
        <p:nvGraphicFramePr>
          <p:cNvPr id="2050" name="Object 7"/>
          <p:cNvGraphicFramePr>
            <a:graphicFrameLocks noChangeAspect="1"/>
          </p:cNvGraphicFramePr>
          <p:nvPr/>
        </p:nvGraphicFramePr>
        <p:xfrm>
          <a:off x="1161152" y="845097"/>
          <a:ext cx="4570932" cy="3231250"/>
        </p:xfrm>
        <a:graphic>
          <a:graphicData uri="http://schemas.openxmlformats.org/presentationml/2006/ole">
            <mc:AlternateContent xmlns:mc="http://schemas.openxmlformats.org/markup-compatibility/2006">
              <mc:Choice xmlns:v="urn:schemas-microsoft-com:vml" Requires="v">
                <p:oleObj spid="_x0000_s1141" name="Dia" r:id="rId4" imgW="5038479" imgH="3778133" progId="PowerPoint.Slide.12">
                  <p:embed/>
                </p:oleObj>
              </mc:Choice>
              <mc:Fallback>
                <p:oleObj name="Dia" r:id="rId4" imgW="5038479" imgH="3778133" progId="PowerPoint.Slide.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1152" y="845097"/>
                        <a:ext cx="4570932" cy="3231250"/>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946069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77004B-A1B8-6A40-9983-10D45D4B1BCB}" type="slidenum">
              <a:rPr lang="en-US" smtClean="0"/>
              <a:t>65</a:t>
            </a:fld>
            <a:endParaRPr lang="en-US"/>
          </a:p>
        </p:txBody>
      </p:sp>
    </p:spTree>
    <p:extLst>
      <p:ext uri="{BB962C8B-B14F-4D97-AF65-F5344CB8AC3E}">
        <p14:creationId xmlns:p14="http://schemas.microsoft.com/office/powerpoint/2010/main" val="870605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77004B-A1B8-6A40-9983-10D45D4B1BCB}" type="slidenum">
              <a:rPr lang="en-US" smtClean="0"/>
              <a:t>94</a:t>
            </a:fld>
            <a:endParaRPr lang="en-US"/>
          </a:p>
        </p:txBody>
      </p:sp>
    </p:spTree>
    <p:extLst>
      <p:ext uri="{BB962C8B-B14F-4D97-AF65-F5344CB8AC3E}">
        <p14:creationId xmlns:p14="http://schemas.microsoft.com/office/powerpoint/2010/main" val="74591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3.emf"/><Relationship Id="rId4"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2440659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610561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2243559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 name="Picture 7" descr="The_Warwick_Uni_black.emf"/>
          <p:cNvPicPr>
            <a:picLocks noChangeAspect="1"/>
          </p:cNvPicPr>
          <p:nvPr/>
        </p:nvPicPr>
        <p:blipFill>
          <a:blip r:embed="rId4"/>
          <a:srcRect/>
          <a:stretch>
            <a:fillRect/>
          </a:stretch>
        </p:blipFill>
        <p:spPr bwMode="auto">
          <a:xfrm>
            <a:off x="7292975" y="6245225"/>
            <a:ext cx="1455738" cy="612775"/>
          </a:xfrm>
          <a:prstGeom prst="rect">
            <a:avLst/>
          </a:prstGeom>
          <a:noFill/>
          <a:ln w="9525">
            <a:noFill/>
            <a:miter lim="800000"/>
            <a:headEnd/>
            <a:tailEnd/>
          </a:ln>
        </p:spPr>
      </p:pic>
      <p:pic>
        <p:nvPicPr>
          <p:cNvPr id="6" name="Picture 8" descr="wbs_tab-logo_cmyk.emf"/>
          <p:cNvPicPr>
            <a:picLocks noChangeAspect="1"/>
          </p:cNvPicPr>
          <p:nvPr/>
        </p:nvPicPr>
        <p:blipFill>
          <a:blip r:embed="rId5"/>
          <a:srcRect/>
          <a:stretch>
            <a:fillRect/>
          </a:stretch>
        </p:blipFill>
        <p:spPr bwMode="auto">
          <a:xfrm>
            <a:off x="0" y="561975"/>
            <a:ext cx="914400" cy="1401763"/>
          </a:xfrm>
          <a:prstGeom prst="rect">
            <a:avLst/>
          </a:prstGeom>
          <a:noFill/>
          <a:ln w="9525">
            <a:noFill/>
            <a:miter lim="800000"/>
            <a:headEnd/>
            <a:tailEnd/>
          </a:ln>
        </p:spPr>
      </p:pic>
      <p:sp>
        <p:nvSpPr>
          <p:cNvPr id="9" name="Title 8"/>
          <p:cNvSpPr>
            <a:spLocks noGrp="1"/>
          </p:cNvSpPr>
          <p:nvPr>
            <p:ph type="ctrTitle"/>
          </p:nvPr>
        </p:nvSpPr>
        <p:spPr>
          <a:xfrm>
            <a:off x="1220400" y="1524000"/>
            <a:ext cx="6591000" cy="2225040"/>
          </a:xfrm>
        </p:spPr>
        <p:txBody>
          <a:bodyPr lIns="36000" anchor="b">
            <a:normAutofit/>
          </a:bodyPr>
          <a:lstStyle>
            <a:lvl1pPr algn="l">
              <a:defRPr lang="en-US" sz="4200" b="1" cap="none" baseline="0" dirty="0">
                <a:ln w="5000" cmpd="sng">
                  <a:solidFill>
                    <a:schemeClr val="tx2">
                      <a:alpha val="50000"/>
                    </a:schemeClr>
                  </a:solidFill>
                  <a:prstDash val="solid"/>
                </a:ln>
                <a:solidFill>
                  <a:schemeClr val="bg1"/>
                </a:solidFill>
                <a:effectLst/>
                <a:latin typeface="+mj-lt"/>
                <a:cs typeface="Arial"/>
              </a:defRPr>
            </a:lvl1pPr>
          </a:lstStyle>
          <a:p>
            <a:r>
              <a:rPr lang="en-US"/>
              <a:t>Click to edit Master title style</a:t>
            </a:r>
            <a:endParaRPr lang="en-US" dirty="0"/>
          </a:p>
        </p:txBody>
      </p:sp>
      <p:sp>
        <p:nvSpPr>
          <p:cNvPr id="17" name="Subtitle 16"/>
          <p:cNvSpPr>
            <a:spLocks noGrp="1"/>
          </p:cNvSpPr>
          <p:nvPr>
            <p:ph type="subTitle" idx="1"/>
          </p:nvPr>
        </p:nvSpPr>
        <p:spPr>
          <a:xfrm>
            <a:off x="1220400" y="3749040"/>
            <a:ext cx="6591000" cy="746760"/>
          </a:xfrm>
        </p:spPr>
        <p:txBody>
          <a:bodyPr lIns="72000" tIns="0" rIns="72000" bIns="0">
            <a:normAutofit/>
          </a:bodyPr>
          <a:lstStyle>
            <a:lvl1pPr marL="0" indent="0" algn="l">
              <a:buNone/>
              <a:defRPr sz="2100">
                <a:ln w="1270" cmpd="sng">
                  <a:solidFill>
                    <a:schemeClr val="tx2">
                      <a:alpha val="40000"/>
                    </a:schemeClr>
                  </a:solidFill>
                  <a:prstDash val="solid"/>
                </a:ln>
                <a:solidFill>
                  <a:schemeClr val="bg1"/>
                </a:solidFill>
                <a:effectLst/>
              </a:defRPr>
            </a:lvl1pPr>
            <a:lvl2pPr marL="478908" indent="0" algn="ctr">
              <a:buNone/>
            </a:lvl2pPr>
            <a:lvl3pPr marL="957816" indent="0" algn="ctr">
              <a:buNone/>
            </a:lvl3pPr>
            <a:lvl4pPr marL="1436724" indent="0" algn="ctr">
              <a:buNone/>
            </a:lvl4pPr>
            <a:lvl5pPr marL="1915631" indent="0" algn="ctr">
              <a:buNone/>
            </a:lvl5pPr>
            <a:lvl6pPr marL="2394539" indent="0" algn="ctr">
              <a:buNone/>
            </a:lvl6pPr>
            <a:lvl7pPr marL="2873447" indent="0" algn="ctr">
              <a:buNone/>
            </a:lvl7pPr>
            <a:lvl8pPr marL="3352355" indent="0" algn="ctr">
              <a:buNone/>
            </a:lvl8pPr>
            <a:lvl9pPr marL="3831263" indent="0" algn="ctr">
              <a:buNone/>
            </a:lvl9pPr>
          </a:lstStyle>
          <a:p>
            <a:r>
              <a:rPr lang="en-US"/>
              <a:t>Click to edit Master subtitle style</a:t>
            </a:r>
            <a:endParaRPr lang="en-GB" dirty="0"/>
          </a:p>
        </p:txBody>
      </p:sp>
      <p:sp>
        <p:nvSpPr>
          <p:cNvPr id="36" name="Content Placeholder 35"/>
          <p:cNvSpPr>
            <a:spLocks noGrp="1"/>
          </p:cNvSpPr>
          <p:nvPr>
            <p:ph sz="quarter" idx="13"/>
          </p:nvPr>
        </p:nvSpPr>
        <p:spPr>
          <a:xfrm>
            <a:off x="1220400" y="4800600"/>
            <a:ext cx="6591300" cy="1219200"/>
          </a:xfrm>
        </p:spPr>
        <p:txBody>
          <a:bodyPr lIns="36000" rIns="36000">
            <a:noAutofit/>
          </a:bodyPr>
          <a:lstStyle>
            <a:lvl1pPr marL="0" indent="0">
              <a:buFontTx/>
              <a:buNone/>
              <a:defRPr sz="2100" baseline="0">
                <a:solidFill>
                  <a:schemeClr val="tx2"/>
                </a:solidFill>
              </a:defRPr>
            </a:lvl1pPr>
            <a:lvl2pPr marL="540000" indent="-457200">
              <a:buNone/>
              <a:defRPr sz="1800"/>
            </a:lvl2pPr>
          </a:lstStyle>
          <a:p>
            <a:pPr lvl="0"/>
            <a:r>
              <a:rPr lang="en-US"/>
              <a:t>Click to edit Master text styles</a:t>
            </a:r>
          </a:p>
        </p:txBody>
      </p:sp>
      <p:sp>
        <p:nvSpPr>
          <p:cNvPr id="7" name="Date Placeholder 26"/>
          <p:cNvSpPr>
            <a:spLocks noGrp="1"/>
          </p:cNvSpPr>
          <p:nvPr>
            <p:ph type="dt" sz="half" idx="14"/>
          </p:nvPr>
        </p:nvSpPr>
        <p:spPr/>
        <p:txBody>
          <a:bodyPr wrap="square" numCol="1" anchorCtr="0" compatLnSpc="1">
            <a:prstTxWarp prst="textNoShape">
              <a:avLst/>
            </a:prstTxWarp>
          </a:bodyPr>
          <a:lstStyle>
            <a:lvl1pPr>
              <a:defRPr/>
            </a:lvl1pPr>
          </a:lstStyle>
          <a:p>
            <a:pPr>
              <a:defRPr/>
            </a:pPr>
            <a:fld id="{85CD4940-95B6-F849-8741-A2C3756A2029}" type="datetime1">
              <a:rPr lang="en-GB" smtClean="0"/>
              <a:pPr>
                <a:defRPr/>
              </a:pPr>
              <a:t>15/07/2018</a:t>
            </a:fld>
            <a:endParaRPr lang="en-GB"/>
          </a:p>
        </p:txBody>
      </p:sp>
    </p:spTree>
    <p:extLst>
      <p:ext uri="{BB962C8B-B14F-4D97-AF65-F5344CB8AC3E}">
        <p14:creationId xmlns:p14="http://schemas.microsoft.com/office/powerpoint/2010/main" val="251650415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AE90BB-7CF2-4842-8D30-D7664C05CC4C}" type="datetimeFigureOut">
              <a:rPr lang="en-US" altLang="en-US"/>
              <a:pPr>
                <a:defRPr/>
              </a:pPr>
              <a:t>7/15/2018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E9D37E-32C4-9F43-BA05-A6B11B0AC12B}" type="slidenum">
              <a:rPr lang="en-US" altLang="en-US"/>
              <a:pPr>
                <a:defRPr/>
              </a:pPr>
              <a:t>‹#›</a:t>
            </a:fld>
            <a:endParaRPr lang="en-US" altLang="en-US"/>
          </a:p>
        </p:txBody>
      </p:sp>
    </p:spTree>
    <p:extLst>
      <p:ext uri="{BB962C8B-B14F-4D97-AF65-F5344CB8AC3E}">
        <p14:creationId xmlns:p14="http://schemas.microsoft.com/office/powerpoint/2010/main" val="1759007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0DE9EA8F-685C-FE48-92CC-C018E607C894}"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FE13E-946D-1842-93D6-0984C4879CBE}" type="slidenum">
              <a:rPr lang="en-US" smtClean="0"/>
              <a:t>‹#›</a:t>
            </a:fld>
            <a:endParaRPr lang="en-US"/>
          </a:p>
        </p:txBody>
      </p:sp>
    </p:spTree>
    <p:extLst>
      <p:ext uri="{BB962C8B-B14F-4D97-AF65-F5344CB8AC3E}">
        <p14:creationId xmlns:p14="http://schemas.microsoft.com/office/powerpoint/2010/main" val="29874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FAA83B-DB29-3F49-A132-8ABD4899FF6B}" type="datetimeFigureOut">
              <a:rPr lang="en-US" smtClean="0"/>
              <a:t>7/15/2018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DDEE14-72C2-824B-9BAE-93763273EABD}" type="slidenum">
              <a:rPr lang="en-US" smtClean="0"/>
              <a:t>‹#›</a:t>
            </a:fld>
            <a:endParaRPr lang="en-US"/>
          </a:p>
        </p:txBody>
      </p:sp>
    </p:spTree>
    <p:extLst>
      <p:ext uri="{BB962C8B-B14F-4D97-AF65-F5344CB8AC3E}">
        <p14:creationId xmlns:p14="http://schemas.microsoft.com/office/powerpoint/2010/main" val="490581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AE90BB-7CF2-4842-8D30-D7664C05CC4C}" type="datetimeFigureOut">
              <a:rPr lang="en-US" altLang="en-US"/>
              <a:pPr>
                <a:defRPr/>
              </a:pPr>
              <a:t>7/15/2018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E9D37E-32C4-9F43-BA05-A6B11B0AC12B}" type="slidenum">
              <a:rPr lang="en-US" altLang="en-US"/>
              <a:pPr>
                <a:defRPr/>
              </a:pPr>
              <a:t>‹#›</a:t>
            </a:fld>
            <a:endParaRPr lang="en-US" altLang="en-US"/>
          </a:p>
        </p:txBody>
      </p:sp>
    </p:spTree>
    <p:extLst>
      <p:ext uri="{BB962C8B-B14F-4D97-AF65-F5344CB8AC3E}">
        <p14:creationId xmlns:p14="http://schemas.microsoft.com/office/powerpoint/2010/main" val="340561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AE90BB-7CF2-4842-8D30-D7664C05CC4C}" type="datetimeFigureOut">
              <a:rPr lang="en-US" altLang="en-US"/>
              <a:pPr>
                <a:defRPr/>
              </a:pPr>
              <a:t>7/15/2018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E9D37E-32C4-9F43-BA05-A6B11B0AC12B}" type="slidenum">
              <a:rPr lang="en-US" altLang="en-US"/>
              <a:pPr>
                <a:defRPr/>
              </a:pPr>
              <a:t>‹#›</a:t>
            </a:fld>
            <a:endParaRPr lang="en-US" altLang="en-US"/>
          </a:p>
        </p:txBody>
      </p:sp>
    </p:spTree>
    <p:extLst>
      <p:ext uri="{BB962C8B-B14F-4D97-AF65-F5344CB8AC3E}">
        <p14:creationId xmlns:p14="http://schemas.microsoft.com/office/powerpoint/2010/main" val="175559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AE90BB-7CF2-4842-8D30-D7664C05CC4C}" type="datetimeFigureOut">
              <a:rPr lang="en-US" altLang="en-US"/>
              <a:pPr>
                <a:defRPr/>
              </a:pPr>
              <a:t>7/15/2018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E9D37E-32C4-9F43-BA05-A6B11B0AC12B}" type="slidenum">
              <a:rPr lang="en-US" altLang="en-US"/>
              <a:pPr>
                <a:defRPr/>
              </a:pPr>
              <a:t>‹#›</a:t>
            </a:fld>
            <a:endParaRPr lang="en-US" altLang="en-US"/>
          </a:p>
        </p:txBody>
      </p:sp>
    </p:spTree>
    <p:extLst>
      <p:ext uri="{BB962C8B-B14F-4D97-AF65-F5344CB8AC3E}">
        <p14:creationId xmlns:p14="http://schemas.microsoft.com/office/powerpoint/2010/main" val="928533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DE9EA8F-685C-FE48-92CC-C018E607C894}"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FE13E-946D-1842-93D6-0984C4879CBE}" type="slidenum">
              <a:rPr lang="en-US" smtClean="0"/>
              <a:t>‹#›</a:t>
            </a:fld>
            <a:endParaRPr lang="en-US"/>
          </a:p>
        </p:txBody>
      </p:sp>
    </p:spTree>
    <p:extLst>
      <p:ext uri="{BB962C8B-B14F-4D97-AF65-F5344CB8AC3E}">
        <p14:creationId xmlns:p14="http://schemas.microsoft.com/office/powerpoint/2010/main" val="401892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3338454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9EA8F-685C-FE48-92CC-C018E607C894}" type="datetimeFigureOut">
              <a:rPr lang="en-US" smtClean="0"/>
              <a:t>7/15/2018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7FE13E-946D-1842-93D6-0984C4879CBE}" type="slidenum">
              <a:rPr lang="en-US" smtClean="0"/>
              <a:t>‹#›</a:t>
            </a:fld>
            <a:endParaRPr lang="en-US"/>
          </a:p>
        </p:txBody>
      </p:sp>
    </p:spTree>
    <p:extLst>
      <p:ext uri="{BB962C8B-B14F-4D97-AF65-F5344CB8AC3E}">
        <p14:creationId xmlns:p14="http://schemas.microsoft.com/office/powerpoint/2010/main" val="108521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527345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AE90BB-7CF2-4842-8D30-D7664C05CC4C}" type="datetimeFigureOut">
              <a:rPr lang="en-US" altLang="en-US"/>
              <a:pPr>
                <a:defRPr/>
              </a:pPr>
              <a:t>7/15/2018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E9D37E-32C4-9F43-BA05-A6B11B0AC12B}" type="slidenum">
              <a:rPr lang="en-US" altLang="en-US"/>
              <a:pPr>
                <a:defRPr/>
              </a:pPr>
              <a:t>‹#›</a:t>
            </a:fld>
            <a:endParaRPr lang="en-US" altLang="en-US"/>
          </a:p>
        </p:txBody>
      </p:sp>
    </p:spTree>
    <p:extLst>
      <p:ext uri="{BB962C8B-B14F-4D97-AF65-F5344CB8AC3E}">
        <p14:creationId xmlns:p14="http://schemas.microsoft.com/office/powerpoint/2010/main" val="1853006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CCF88A3-1936-634D-8416-C5E686526A52}"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229824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CCF88A3-1936-634D-8416-C5E686526A52}"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03258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CCF88A3-1936-634D-8416-C5E686526A52}" type="datetimeFigureOut">
              <a:rPr lang="en-US" smtClean="0"/>
              <a:t>7/15/2018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316172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CCF88A3-1936-634D-8416-C5E686526A52}" type="datetimeFigureOut">
              <a:rPr lang="en-US" smtClean="0"/>
              <a:t>7/15/2018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4026185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CF88A3-1936-634D-8416-C5E686526A52}" type="datetimeFigureOut">
              <a:rPr lang="en-US" smtClean="0"/>
              <a:t>7/15/2018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76184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CCF88A3-1936-634D-8416-C5E686526A52}"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140239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CCF88A3-1936-634D-8416-C5E686526A52}"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6184A-49D2-2A42-922B-CA72F9CDAD69}" type="slidenum">
              <a:rPr lang="en-US" smtClean="0"/>
              <a:t>‹#›</a:t>
            </a:fld>
            <a:endParaRPr lang="en-US"/>
          </a:p>
        </p:txBody>
      </p:sp>
    </p:spTree>
    <p:extLst>
      <p:ext uri="{BB962C8B-B14F-4D97-AF65-F5344CB8AC3E}">
        <p14:creationId xmlns:p14="http://schemas.microsoft.com/office/powerpoint/2010/main" val="1942967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theme" Target="../theme/theme5.xml"/><Relationship Id="rId4"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F88A3-1936-634D-8416-C5E686526A52}" type="datetimeFigureOut">
              <a:rPr lang="en-US" smtClean="0"/>
              <a:t>7/15/2018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6184A-49D2-2A42-922B-CA72F9CDAD69}" type="slidenum">
              <a:rPr lang="en-US" smtClean="0"/>
              <a:t>‹#›</a:t>
            </a:fld>
            <a:endParaRPr lang="en-US"/>
          </a:p>
        </p:txBody>
      </p:sp>
    </p:spTree>
    <p:extLst>
      <p:ext uri="{BB962C8B-B14F-4D97-AF65-F5344CB8AC3E}">
        <p14:creationId xmlns:p14="http://schemas.microsoft.com/office/powerpoint/2010/main" val="3622570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AB4E9F38-BAAF-E24E-8FFF-4F0388C8D2E0}" type="datetimeFigureOut">
              <a:rPr lang="en-US" altLang="en-US"/>
              <a:pPr>
                <a:defRPr/>
              </a:pPr>
              <a:t>7/15/2018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CC256786-8D57-8246-AA93-4446B24F3951}" type="slidenum">
              <a:rPr lang="en-US" altLang="en-US"/>
              <a:pPr>
                <a:defRPr/>
              </a:pPr>
              <a:t>‹#›</a:t>
            </a:fld>
            <a:endParaRPr lang="en-US" altLang="en-US"/>
          </a:p>
        </p:txBody>
      </p:sp>
    </p:spTree>
    <p:extLst>
      <p:ext uri="{BB962C8B-B14F-4D97-AF65-F5344CB8AC3E}">
        <p14:creationId xmlns:p14="http://schemas.microsoft.com/office/powerpoint/2010/main" val="103506732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AB4E9F38-BAAF-E24E-8FFF-4F0388C8D2E0}" type="datetimeFigureOut">
              <a:rPr lang="en-US" altLang="en-US"/>
              <a:pPr>
                <a:defRPr/>
              </a:pPr>
              <a:t>7/15/2018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CC256786-8D57-8246-AA93-4446B24F3951}" type="slidenum">
              <a:rPr lang="en-US" altLang="en-US"/>
              <a:pPr>
                <a:defRPr/>
              </a:pPr>
              <a:t>‹#›</a:t>
            </a:fld>
            <a:endParaRPr lang="en-US" altLang="en-US"/>
          </a:p>
        </p:txBody>
      </p:sp>
    </p:spTree>
    <p:extLst>
      <p:ext uri="{BB962C8B-B14F-4D97-AF65-F5344CB8AC3E}">
        <p14:creationId xmlns:p14="http://schemas.microsoft.com/office/powerpoint/2010/main" val="2090644850"/>
      </p:ext>
    </p:extLst>
  </p:cSld>
  <p:clrMap bg1="lt1" tx1="dk1" bg2="lt2" tx2="dk2" accent1="accent1" accent2="accent2" accent3="accent3" accent4="accent4" accent5="accent5" accent6="accent6" hlink="hlink" folHlink="folHlink"/>
  <p:sldLayoutIdLst>
    <p:sldLayoutId id="2147483666" r:id="rId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AB4E9F38-BAAF-E24E-8FFF-4F0388C8D2E0}" type="datetimeFigureOut">
              <a:rPr lang="en-US" altLang="en-US"/>
              <a:pPr>
                <a:defRPr/>
              </a:pPr>
              <a:t>7/15/2018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CC256786-8D57-8246-AA93-4446B24F3951}" type="slidenum">
              <a:rPr lang="en-US" altLang="en-US"/>
              <a:pPr>
                <a:defRPr/>
              </a:pPr>
              <a:t>‹#›</a:t>
            </a:fld>
            <a:endParaRPr lang="en-US" altLang="en-US"/>
          </a:p>
        </p:txBody>
      </p:sp>
    </p:spTree>
    <p:extLst>
      <p:ext uri="{BB962C8B-B14F-4D97-AF65-F5344CB8AC3E}">
        <p14:creationId xmlns:p14="http://schemas.microsoft.com/office/powerpoint/2010/main" val="143082632"/>
      </p:ext>
    </p:extLst>
  </p:cSld>
  <p:clrMap bg1="lt1" tx1="dk1" bg2="lt2" tx2="dk2" accent1="accent1" accent2="accent2" accent3="accent3" accent4="accent4" accent5="accent5" accent6="accent6" hlink="hlink" folHlink="folHlink"/>
  <p:sldLayoutIdLst>
    <p:sldLayoutId id="2147483668" r:id="rId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AB4E9F38-BAAF-E24E-8FFF-4F0388C8D2E0}" type="datetimeFigureOut">
              <a:rPr lang="en-US" altLang="en-US"/>
              <a:pPr>
                <a:defRPr/>
              </a:pPr>
              <a:t>7/15/2018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CC256786-8D57-8246-AA93-4446B24F3951}" type="slidenum">
              <a:rPr lang="en-US" altLang="en-US"/>
              <a:pPr>
                <a:defRPr/>
              </a:pPr>
              <a:t>‹#›</a:t>
            </a:fld>
            <a:endParaRPr lang="en-US" altLang="en-US"/>
          </a:p>
        </p:txBody>
      </p:sp>
    </p:spTree>
    <p:extLst>
      <p:ext uri="{BB962C8B-B14F-4D97-AF65-F5344CB8AC3E}">
        <p14:creationId xmlns:p14="http://schemas.microsoft.com/office/powerpoint/2010/main" val="202500442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5" r:id="rId4"/>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AB4E9F38-BAAF-E24E-8FFF-4F0388C8D2E0}" type="datetimeFigureOut">
              <a:rPr lang="en-US" altLang="en-US"/>
              <a:pPr>
                <a:defRPr/>
              </a:pPr>
              <a:t>7/15/2018</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CC256786-8D57-8246-AA93-4446B24F3951}" type="slidenum">
              <a:rPr lang="en-US" altLang="en-US"/>
              <a:pPr>
                <a:defRPr/>
              </a:pPr>
              <a:t>‹#›</a:t>
            </a:fld>
            <a:endParaRPr lang="en-US" altLang="en-US"/>
          </a:p>
        </p:txBody>
      </p:sp>
    </p:spTree>
    <p:extLst>
      <p:ext uri="{BB962C8B-B14F-4D97-AF65-F5344CB8AC3E}">
        <p14:creationId xmlns:p14="http://schemas.microsoft.com/office/powerpoint/2010/main" val="929148962"/>
      </p:ext>
    </p:extLst>
  </p:cSld>
  <p:clrMap bg1="lt1" tx1="dk1" bg2="lt2" tx2="dk2" accent1="accent1" accent2="accent2" accent3="accent3" accent4="accent4" accent5="accent5" accent6="accent6" hlink="hlink" folHlink="folHlink"/>
  <p:sldLayoutIdLst>
    <p:sldLayoutId id="2147483674" r:id="rId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co.uk/imgres?imgurl=http://lh3.google.com/_Zl8JKu7Rt-k/Ru-6QOYb7KI/AAAAAAAAAHo/rhht2KZTuG0/s800/Hooray+Scotland_2858.jpg&amp;imgrefurl=http://picasaweb.google.com/lh/photo/pzLp5GRYH59-59NAvAIJbQ&amp;h=600&amp;w=800&amp;sz=117&amp;hl=en&amp;start=7&amp;tbnid=SJruaPEEtJLidM:&amp;tbnh=107&amp;tbnw=143&amp;prev=/images?q=hooray&amp;gbv=2&amp;ndsp=18&amp;hl=en&amp;safe=off&amp;sa=N"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http://www.journals.elsevier.com/journal-of-economic-psychology/"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www.iarep.org/" TargetMode="External"/><Relationship Id="rId5" Type="http://schemas.openxmlformats.org/officeDocument/2006/relationships/hyperlink" Target="https://economics.mdx.ac.uk/sabe-2018/" TargetMode="Externa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13.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0.jpeg"/><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32.png"/><Relationship Id="rId4"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32.png"/><Relationship Id="rId4"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hyperlink" Target="http://images.google.co.uk/imgres?imgurl=http://thejakartaglobe.com/media/images/large/20090923204225109.jpg&amp;imgrefurl=http://thejakartaglobe.com/analysis/economic-growth-no-sure-sign-of-progress-report-finds/331370&amp;usg=__9UtlOa_rasnK_ellJrJuNPLPvCI=&amp;h=310&amp;w=468&amp;sz=43&amp;hl=en&amp;start=11&amp;um=1&amp;tbnid=npZefO3qMl4eXM:&amp;tbnh=85&amp;tbnw=128&amp;prev=/images?q=stiglitz+commission+sarkozy+report+on+economic+social+progress&amp;hl=en&amp;safe=off&amp;rlz=1W1SNCA_en&amp;sa=G&amp;um=1" TargetMode="External"/><Relationship Id="rId2" Type="http://schemas.openxmlformats.org/officeDocument/2006/relationships/image" Target="../media/image33.jpeg"/><Relationship Id="rId1" Type="http://schemas.openxmlformats.org/officeDocument/2006/relationships/slideLayout" Target="../slideLayouts/slideLayout13.xml"/><Relationship Id="rId4" Type="http://schemas.openxmlformats.org/officeDocument/2006/relationships/image" Target="../media/image34.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uk/imgres?imgurl=http://www.mouthpiecesports.com/blogmedia/2009/05/josecansecopresser.jpg&amp;imgrefurl=http://www.mouthpiecesports.com/blog/2009/05/08/jose-canseco-holds-press-conference-for-himself/&amp;usg=__ARhFcNCF6r0IjwiBXAcCmGX_V-w=&amp;h=371&amp;w=600&amp;sz=77&amp;hl=en&amp;start=124&amp;tbnid=ZLempLnKDul0MM:&amp;tbnh=83&amp;tbnw=135&amp;prev=/images?q%3Dconference%2Bempty%26gbv%3D2%26ndsp%3D20%26hl%3Den%26safe%3Doff%26sa%3DN%26start%3D120"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images.google.co.uk/imgres?imgurl=http://www.airportdirecttravel.co.uk/live/Portals/10/France/France%20Paris/Paris-1.jpg&amp;imgrefurl=http://www.airportdirecttravel.co.uk/live/Destinationinformation/Europeandestinations/France/tabid/483/Default.aspx&amp;usg=__TWySJlzLtlFfoPr8g0uMDFDQMts=&amp;h=386&amp;w=600&amp;sz=67&amp;hl=en&amp;start=4&amp;tbnid=12z03Yn-ewrQRM:&amp;tbnh=87&amp;tbnw=135&amp;prev=/images?q=paris&amp;gbv=2&amp;hl=en&amp;safe=off" TargetMode="Externa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41.png"/><Relationship Id="rId4"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42.png"/><Relationship Id="rId4"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43.png"/><Relationship Id="rId4"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uk/imgres?imgurl=http://www.mouthpiecesports.com/blogmedia/2009/05/josecansecopresser.jpg&amp;imgrefurl=http://www.mouthpiecesports.com/blog/2009/05/08/jose-canseco-holds-press-conference-for-himself/&amp;usg=__ARhFcNCF6r0IjwiBXAcCmGX_V-w=&amp;h=371&amp;w=600&amp;sz=77&amp;hl=en&amp;start=124&amp;tbnid=ZLempLnKDul0MM:&amp;tbnh=83&amp;tbnw=135&amp;prev=/images?q%3Dconference%2Bempty%26gbv%3D2%26ndsp%3D20%26hl%3Den%26safe%3Doff%26sa%3DN%26start%3D120"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8.xml"/><Relationship Id="rId5" Type="http://schemas.openxmlformats.org/officeDocument/2006/relationships/image" Target="../media/image47.png"/><Relationship Id="rId4" Type="http://schemas.openxmlformats.org/officeDocument/2006/relationships/image" Target="../media/image46.png"/></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8.jpg"/><Relationship Id="rId5" Type="http://schemas.openxmlformats.org/officeDocument/2006/relationships/image" Target="../media/image57.png"/><Relationship Id="rId4"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60.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61.wmf"/></Relationships>
</file>

<file path=ppt/slides/_rels/slide68.xml.rels><?xml version="1.0" encoding="UTF-8" standalone="yes"?>
<Relationships xmlns="http://schemas.openxmlformats.org/package/2006/relationships"><Relationship Id="rId3" Type="http://schemas.openxmlformats.org/officeDocument/2006/relationships/hyperlink" Target="http://apps.isiknowledge.com/DaisyOneClickSearch.do?product=WOS&amp;search_mode=DaisyOneClickSearch&amp;db_id=&amp;SID=W282NJ8PONdHGbnlIBO&amp;name=Hextall%20J&amp;ut=000221285700012&amp;pos=2" TargetMode="External"/><Relationship Id="rId7" Type="http://schemas.openxmlformats.org/officeDocument/2006/relationships/hyperlink" Target="http://apps.isiknowledge.com/DaisyOneClickSearch.do?product=WOS&amp;search_mode=DaisyOneClickSearch&amp;db_id=&amp;SID=W282NJ8PONdHGbnlIBO&amp;name=Weinman%20J&amp;ut=000221285700012&amp;pos=6" TargetMode="External"/><Relationship Id="rId2" Type="http://schemas.openxmlformats.org/officeDocument/2006/relationships/hyperlink" Target="http://apps.isiknowledge.com/DaisyOneClickSearch.do?product=WOS&amp;search_mode=DaisyOneClickSearch&amp;db_id=&amp;SID=W282NJ8PONdHGbnlIBO&amp;name=Ebrecht%20M&amp;ut=000221285700012&amp;pos=1&amp;cacheurlFromRightClick=no" TargetMode="External"/><Relationship Id="rId1" Type="http://schemas.openxmlformats.org/officeDocument/2006/relationships/slideLayout" Target="../slideLayouts/slideLayout18.xml"/><Relationship Id="rId6" Type="http://schemas.openxmlformats.org/officeDocument/2006/relationships/hyperlink" Target="http://apps.isiknowledge.com/DaisyOneClickSearch.do?product=WOS&amp;search_mode=DaisyOneClickSearch&amp;db_id=&amp;SID=W282NJ8PONdHGbnlIBO&amp;name=Dyson%20M&amp;ut=000221285700012&amp;pos=5" TargetMode="External"/><Relationship Id="rId5" Type="http://schemas.openxmlformats.org/officeDocument/2006/relationships/hyperlink" Target="http://apps.isiknowledge.com/DaisyOneClickSearch.do?product=WOS&amp;search_mode=DaisyOneClickSearch&amp;db_id=&amp;SID=W282NJ8PONdHGbnlIBO&amp;name=Taylor%20A&amp;ut=000221285700012&amp;pos=4" TargetMode="External"/><Relationship Id="rId4" Type="http://schemas.openxmlformats.org/officeDocument/2006/relationships/hyperlink" Target="http://apps.isiknowledge.com/DaisyOneClickSearch.do?product=WOS&amp;search_mode=DaisyOneClickSearch&amp;db_id=&amp;SID=W282NJ8PONdHGbnlIBO&amp;name=Kirtley%20LG&amp;ut=000221285700012&amp;pos=3"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images.google.co.uk/imgres?imgurl=http://www.meddean.luc.edu/lumen/MedEd/medicine/dermatology/melton/punch1.jpg&amp;imgrefurl=http://www.meddean.luc.edu/lumen/MedEd/medicine/dermatology/melton/punch1.htm&amp;usg=__zrZl2XyIlNqw0irHIyl3qWV-H-4=&amp;h=336&amp;w=504&amp;sz=27&amp;hl=en&amp;start=33&amp;tbnid=vjv0nhlO0aGDSM:&amp;tbnh=87&amp;tbnw=130&amp;prev=/images?q=punch+biopsy&amp;gbv=2&amp;ndsp=20&amp;hl=en&amp;safe=off&amp;sa=N&amp;start=20" TargetMode="Externa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hyperlink" Target="http://responseware.eu/"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hyperlink" Target="http://images.google.co.uk/imgres?imgurl=http://blogs.babycenter.com/momformation/files/2008/10/020.JPG&amp;imgrefurl=http://blogs.babycenter.com/momformation/2008/10/page/2/&amp;usg=__8jxmHvCVzxJTlkfB8FDW81gW9AM=&amp;h=1536&amp;w=2304&amp;sz=375&amp;hl=en&amp;start=101&amp;tbnid=GJMuylVvj47tuM:&amp;tbnh=100&amp;tbnw=150&amp;prev=/images?q=happiness+and+health&amp;gbv=2&amp;ndsp=20&amp;hl=en&amp;safe=off&amp;sa=N&amp;start=100" TargetMode="Externa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images.google.co.uk/imgres?imgurl=http://academic.shu.edu/honors/AdamSmith.jpg&amp;imgrefurl=http://academic.shu.edu/honors/2003.html&amp;usg=__d195X-KyaTlnZjmj25OMPgpi_kM=&amp;h=2173&amp;w=1456&amp;sz=520&amp;hl=en&amp;start=2&amp;tbnid=MUuhAWYxrMRbvM:&amp;tbnh=150&amp;tbnw=101&amp;prev=/images?q=adam+smith+economist&amp;gbv=2&amp;hl=en&amp;safe=off" TargetMode="External"/><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hyperlink" Target="http://images.google.co.uk/imgres?imgurl=http://www.united-states-map.com/usa-conic-1225-916.gif&amp;imgrefurl=http://www.united-states-map.com/usa7241z.htm&amp;usg=__OuNVE80sJNrCymGtBoOlou6HAgY=&amp;h=564&amp;w=920&amp;sz=39&amp;hl=en&amp;start=4&amp;tbnid=l2esfMdVLEnRBM:&amp;tbnh=90&amp;tbnw=147&amp;prev=/images?q=usa+states+map+black&amp;gbv=2&amp;hl=en&amp;safe=off" TargetMode="Externa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images.google.co.uk/imgres?imgurl=http://upload.wikimedia.org/wikipedia/commons/e/ed/US_map_-_states-fr.png&amp;imgrefurl=http://commons.wikimedia.org/wiki/File:US_map_-_states-fr.png&amp;usg=__cKu1T_rLH8u5vxAPpMHPzIyx_iE=&amp;h=1003&amp;w=1480&amp;sz=304&amp;hl=en&amp;start=18&amp;tbnid=W3MhNSGdj0vVkM:&amp;tbnh=102&amp;tbnw=150&amp;prev=/images?q=map+of+US+states&amp;gbv=2&amp;hl=en&amp;safe=off&amp;sa=G" TargetMode="External"/><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images.google.co.uk/imgres?imgurl=http://upload.wikimedia.org/wikipedia/commons/e/ed/US_map_-_states-fr.png&amp;imgrefurl=http://commons.wikimedia.org/wiki/File:US_map_-_states-fr.png&amp;usg=__cKu1T_rLH8u5vxAPpMHPzIyx_iE=&amp;h=1003&amp;w=1480&amp;sz=304&amp;hl=en&amp;start=18&amp;tbnid=W3MhNSGdj0vVkM:&amp;tbnh=102&amp;tbnw=150&amp;prev=/images?q=map+of+US+states&amp;gbv=2&amp;hl=en&amp;safe=off&amp;sa=G" TargetMode="External"/><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image" Target="../media/image6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220400" y="1196741"/>
            <a:ext cx="7192080" cy="2225040"/>
          </a:xfrm>
        </p:spPr>
        <p:txBody>
          <a:bodyPr/>
          <a:lstStyle/>
          <a:p>
            <a:r>
              <a:rPr lang="en-GB" sz="3600" dirty="0"/>
              <a:t>Lecture 1: Introduction to the Economics of Happiness</a:t>
            </a:r>
            <a:r>
              <a:rPr lang="en-GB" dirty="0"/>
              <a:t/>
            </a:r>
            <a:br>
              <a:rPr lang="en-GB" dirty="0"/>
            </a:br>
            <a:endParaRPr lang="en-GB" dirty="0"/>
          </a:p>
        </p:txBody>
      </p:sp>
      <p:sp>
        <p:nvSpPr>
          <p:cNvPr id="7" name="Subtitle 6"/>
          <p:cNvSpPr>
            <a:spLocks noGrp="1"/>
          </p:cNvSpPr>
          <p:nvPr>
            <p:ph type="subTitle" idx="1"/>
          </p:nvPr>
        </p:nvSpPr>
        <p:spPr>
          <a:xfrm>
            <a:off x="1220700" y="3364430"/>
            <a:ext cx="6591000" cy="746760"/>
          </a:xfrm>
        </p:spPr>
        <p:txBody>
          <a:bodyPr>
            <a:normAutofit/>
          </a:bodyPr>
          <a:lstStyle/>
          <a:p>
            <a:r>
              <a:rPr lang="en-GB" sz="2800" dirty="0"/>
              <a:t>6</a:t>
            </a:r>
            <a:r>
              <a:rPr lang="en-GB" sz="2800" baseline="30000" dirty="0"/>
              <a:t>th</a:t>
            </a:r>
            <a:r>
              <a:rPr lang="en-GB" sz="2800" dirty="0"/>
              <a:t> WBS Summer School, 26</a:t>
            </a:r>
            <a:r>
              <a:rPr lang="en-GB" sz="2800" baseline="30000" dirty="0"/>
              <a:t>th</a:t>
            </a:r>
            <a:r>
              <a:rPr lang="en-GB" sz="2800" dirty="0"/>
              <a:t>-29</a:t>
            </a:r>
            <a:r>
              <a:rPr lang="en-GB" sz="2800" baseline="30000" dirty="0"/>
              <a:t>th </a:t>
            </a:r>
            <a:r>
              <a:rPr lang="en-GB" sz="2800" dirty="0"/>
              <a:t>June 2018</a:t>
            </a:r>
          </a:p>
        </p:txBody>
      </p:sp>
      <p:sp>
        <p:nvSpPr>
          <p:cNvPr id="8" name="Content Placeholder 7"/>
          <p:cNvSpPr>
            <a:spLocks noGrp="1"/>
          </p:cNvSpPr>
          <p:nvPr>
            <p:ph sz="quarter" idx="13"/>
          </p:nvPr>
        </p:nvSpPr>
        <p:spPr/>
        <p:txBody>
          <a:bodyPr/>
          <a:lstStyle/>
          <a:p>
            <a:r>
              <a:rPr lang="en-GB" dirty="0"/>
              <a:t>Professor Nick Powdthavee</a:t>
            </a:r>
            <a:endParaRPr lang="en-GB" dirty="0">
              <a:solidFill>
                <a:schemeClr val="tx1"/>
              </a:solidFill>
            </a:endParaRPr>
          </a:p>
          <a:p>
            <a:r>
              <a:rPr lang="en-GB" dirty="0"/>
              <a:t>Behavioural Science Group</a:t>
            </a:r>
          </a:p>
          <a:p>
            <a:r>
              <a:rPr lang="en-GB" dirty="0"/>
              <a:t>Email: </a:t>
            </a:r>
            <a:r>
              <a:rPr lang="en-GB" dirty="0" err="1"/>
              <a:t>nattavudh.powdthavee@wbs.ac.uk</a:t>
            </a:r>
            <a:endParaRPr lang="en-GB" dirty="0"/>
          </a:p>
        </p:txBody>
      </p:sp>
    </p:spTree>
    <p:extLst>
      <p:ext uri="{BB962C8B-B14F-4D97-AF65-F5344CB8AC3E}">
        <p14:creationId xmlns:p14="http://schemas.microsoft.com/office/powerpoint/2010/main" val="1753931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17634" y="1552909"/>
            <a:ext cx="8653111" cy="1470025"/>
          </a:xfrm>
        </p:spPr>
        <p:txBody>
          <a:bodyPr>
            <a:normAutofit fontScale="90000"/>
          </a:bodyPr>
          <a:lstStyle/>
          <a:p>
            <a:r>
              <a:rPr lang="en-GB" b="1" dirty="0"/>
              <a:t>Let us begin with:</a:t>
            </a:r>
            <a:br>
              <a:rPr lang="en-GB" b="1" dirty="0"/>
            </a:br>
            <a:r>
              <a:rPr lang="en-GB" b="1" dirty="0"/>
              <a:t/>
            </a:r>
            <a:br>
              <a:rPr lang="en-GB" b="1" dirty="0"/>
            </a:br>
            <a:r>
              <a:rPr lang="en-GB" sz="4000" b="1"/>
              <a:t>How </a:t>
            </a:r>
            <a:r>
              <a:rPr lang="en-GB" sz="4000" b="1">
                <a:solidFill>
                  <a:srgbClr val="0070C0"/>
                </a:solidFill>
              </a:rPr>
              <a:t>satisfied</a:t>
            </a:r>
            <a:r>
              <a:rPr lang="en-GB" sz="4000" b="1"/>
              <a:t> </a:t>
            </a:r>
            <a:r>
              <a:rPr lang="en-GB" sz="4000" b="1" dirty="0"/>
              <a:t>are you with your life overall?</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9217" y="3869355"/>
            <a:ext cx="2598821" cy="1949116"/>
          </a:xfrm>
          <a:prstGeom prst="rect">
            <a:avLst/>
          </a:prstGeom>
        </p:spPr>
      </p:pic>
    </p:spTree>
    <p:extLst>
      <p:ext uri="{BB962C8B-B14F-4D97-AF65-F5344CB8AC3E}">
        <p14:creationId xmlns:p14="http://schemas.microsoft.com/office/powerpoint/2010/main" val="265055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p:cNvSpPr>
            <a:spLocks noGrp="1"/>
          </p:cNvSpPr>
          <p:nvPr>
            <p:ph type="title"/>
          </p:nvPr>
        </p:nvSpPr>
        <p:spPr>
          <a:xfrm>
            <a:off x="380199" y="573021"/>
            <a:ext cx="4615314" cy="1611914"/>
          </a:xfrm>
        </p:spPr>
        <p:txBody>
          <a:bodyPr/>
          <a:lstStyle/>
          <a:p>
            <a:pPr algn="l"/>
            <a:r>
              <a:rPr lang="en-US" altLang="ja-JP" sz="2800" b="1" i="1" dirty="0">
                <a:ea typeface="ＭＳ Ｐゴシック" charset="-128"/>
              </a:rPr>
              <a:t>How satisfied or dissatisfied are you with your life overall? On a 7-point scale where 1 = completely dissatisfied, </a:t>
            </a:r>
            <a:r>
              <a:rPr lang="mr-IN" altLang="ja-JP" sz="2800" b="1" i="1" dirty="0">
                <a:ea typeface="ＭＳ Ｐゴシック" charset="-128"/>
              </a:rPr>
              <a:t>…</a:t>
            </a:r>
            <a:r>
              <a:rPr lang="en-GB" altLang="ja-JP" sz="2800" b="1" i="1" dirty="0">
                <a:ea typeface="ＭＳ Ｐゴシック" charset="-128"/>
              </a:rPr>
              <a:t>, 7 = completely satisfied</a:t>
            </a:r>
            <a:r>
              <a:rPr lang="en-US" altLang="ja-JP" sz="2800" b="1" i="1" dirty="0">
                <a:ea typeface="ＭＳ Ｐゴシック" charset="-128"/>
              </a:rPr>
              <a:t> </a:t>
            </a:r>
            <a:endParaRPr lang="en-US" altLang="en-US" sz="2800" dirty="0">
              <a:ea typeface="MS PGothic" charset="-128"/>
            </a:endParaRPr>
          </a:p>
        </p:txBody>
      </p:sp>
      <p:sp>
        <p:nvSpPr>
          <p:cNvPr id="13314" name="TPAnswers"/>
          <p:cNvSpPr>
            <a:spLocks noGrp="1"/>
          </p:cNvSpPr>
          <p:nvPr>
            <p:ph idx="1"/>
            <p:custDataLst>
              <p:tags r:id="rId2"/>
            </p:custDataLst>
          </p:nvPr>
        </p:nvSpPr>
        <p:spPr>
          <a:xfrm>
            <a:off x="457200" y="3012707"/>
            <a:ext cx="4114800" cy="3113456"/>
          </a:xfrm>
        </p:spPr>
        <p:txBody>
          <a:bodyPr>
            <a:normAutofit fontScale="77500" lnSpcReduction="20000"/>
          </a:bodyPr>
          <a:lstStyle/>
          <a:p>
            <a:pPr marL="514350" indent="-514350">
              <a:buFont typeface="Arial" charset="0"/>
              <a:buAutoNum type="arabicPeriod"/>
            </a:pPr>
            <a:r>
              <a:rPr lang="en-US" altLang="en-US" dirty="0">
                <a:ea typeface="MS PGothic" charset="-128"/>
              </a:rPr>
              <a:t>Completely dissatisfied</a:t>
            </a:r>
          </a:p>
          <a:p>
            <a:pPr marL="514350" indent="-514350">
              <a:buFont typeface="Arial" charset="0"/>
              <a:buAutoNum type="arabicPeriod"/>
            </a:pPr>
            <a:r>
              <a:rPr lang="en-US" altLang="en-US" dirty="0">
                <a:ea typeface="MS PGothic" charset="-128"/>
              </a:rPr>
              <a:t>Mostly dissatisfied  </a:t>
            </a:r>
          </a:p>
          <a:p>
            <a:pPr marL="514350" indent="-514350">
              <a:buFont typeface="Arial" charset="0"/>
              <a:buAutoNum type="arabicPeriod"/>
            </a:pPr>
            <a:r>
              <a:rPr lang="en-US" altLang="en-US" dirty="0">
                <a:ea typeface="MS PGothic" charset="-128"/>
              </a:rPr>
              <a:t>Somewhat dissatisfied </a:t>
            </a:r>
          </a:p>
          <a:p>
            <a:pPr marL="514350" indent="-514350">
              <a:buFont typeface="Arial" charset="0"/>
              <a:buAutoNum type="arabicPeriod"/>
            </a:pPr>
            <a:r>
              <a:rPr lang="en-US" altLang="en-US" dirty="0">
                <a:ea typeface="MS PGothic" charset="-128"/>
              </a:rPr>
              <a:t>Neither dissatisfied or satisfied</a:t>
            </a:r>
          </a:p>
          <a:p>
            <a:pPr marL="514350" indent="-514350">
              <a:buFont typeface="Arial" charset="0"/>
              <a:buAutoNum type="arabicPeriod"/>
            </a:pPr>
            <a:r>
              <a:rPr lang="en-US" altLang="en-US" dirty="0">
                <a:ea typeface="MS PGothic" charset="-128"/>
              </a:rPr>
              <a:t>Somewhat satisfied</a:t>
            </a:r>
          </a:p>
          <a:p>
            <a:pPr marL="514350" indent="-514350">
              <a:buFont typeface="Arial" charset="0"/>
              <a:buAutoNum type="arabicPeriod"/>
            </a:pPr>
            <a:r>
              <a:rPr lang="en-US" altLang="en-US" dirty="0">
                <a:ea typeface="MS PGothic" charset="-128"/>
              </a:rPr>
              <a:t>Mostly satisfied </a:t>
            </a:r>
          </a:p>
          <a:p>
            <a:pPr marL="514350" indent="-514350">
              <a:buFont typeface="Arial" charset="0"/>
              <a:buAutoNum type="arabicPeriod"/>
            </a:pPr>
            <a:r>
              <a:rPr lang="en-US" altLang="en-US" dirty="0">
                <a:ea typeface="MS PGothic" charset="-128"/>
              </a:rPr>
              <a:t>Completely satisfied </a:t>
            </a:r>
          </a:p>
        </p:txBody>
      </p:sp>
      <p:pic>
        <p:nvPicPr>
          <p:cNvPr id="6" name="TPChart" title="Results Chart">
            <a:extLst>
              <a:ext uri="{FF2B5EF4-FFF2-40B4-BE49-F238E27FC236}">
                <a16:creationId xmlns:a16="http://schemas.microsoft.com/office/drawing/2014/main" id="{9CB27C37-0899-F647-AAB0-C4CA89A1B270}"/>
              </a:ext>
            </a:extLst>
          </p:cNvPr>
          <p:cNvPicPr>
            <a:picLocks/>
          </p:cNvPicPr>
          <p:nvPr>
            <p:custDataLst>
              <p:tags r:id="rId3"/>
            </p:custDataLst>
          </p:nvPr>
        </p:nvPicPr>
        <p:blipFill>
          <a:blip r:embed="rId5"/>
          <a:stretch>
            <a:fillRect/>
          </a:stretch>
        </p:blipFill>
        <p:spPr>
          <a:xfrm>
            <a:off x="4687502" y="2338938"/>
            <a:ext cx="4392997" cy="4404761"/>
          </a:xfrm>
          <a:prstGeom prst="rect">
            <a:avLst/>
          </a:prstGeom>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3650" y="1357162"/>
            <a:ext cx="7753149" cy="4769001"/>
          </a:xfrm>
        </p:spPr>
        <p:txBody>
          <a:bodyPr/>
          <a:lstStyle/>
          <a:p>
            <a:pPr marL="0" indent="0">
              <a:buNone/>
            </a:pPr>
            <a:r>
              <a:rPr lang="en-GB" b="1" dirty="0"/>
              <a:t>My guess is that the majority of people in this room would have scored fairly high on the life satisfaction scale</a:t>
            </a:r>
          </a:p>
          <a:p>
            <a:endParaRPr lang="en-GB" b="1" dirty="0"/>
          </a:p>
          <a:p>
            <a:endParaRPr lang="en-GB"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8265" y="3445844"/>
            <a:ext cx="4506837" cy="1719714"/>
          </a:xfrm>
          <a:prstGeom prst="rect">
            <a:avLst/>
          </a:prstGeom>
        </p:spPr>
      </p:pic>
    </p:spTree>
    <p:extLst>
      <p:ext uri="{BB962C8B-B14F-4D97-AF65-F5344CB8AC3E}">
        <p14:creationId xmlns:p14="http://schemas.microsoft.com/office/powerpoint/2010/main" val="1075747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188072397"/>
              </p:ext>
            </p:extLst>
          </p:nvPr>
        </p:nvGraphicFramePr>
        <p:xfrm>
          <a:off x="400050" y="349250"/>
          <a:ext cx="8343900" cy="6159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02454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78581" y="2007669"/>
            <a:ext cx="8153400" cy="533400"/>
          </a:xfrm>
        </p:spPr>
        <p:txBody>
          <a:bodyPr/>
          <a:lstStyle/>
          <a:p>
            <a:pPr algn="l"/>
            <a:r>
              <a:rPr lang="en-GB" altLang="en-US" sz="4000" b="1" dirty="0">
                <a:solidFill>
                  <a:schemeClr val="tx1">
                    <a:lumMod val="75000"/>
                    <a:lumOff val="25000"/>
                  </a:schemeClr>
                </a:solidFill>
              </a:rPr>
              <a:t>So, knowing these numbers, can we perhaps learn how to make whole countries happier?</a:t>
            </a:r>
            <a:endParaRPr lang="en-US" altLang="en-US" sz="4000" b="1" dirty="0">
              <a:solidFill>
                <a:schemeClr val="tx1">
                  <a:lumMod val="75000"/>
                  <a:lumOff val="25000"/>
                </a:schemeClr>
              </a:solidFill>
            </a:endParaRPr>
          </a:p>
        </p:txBody>
      </p:sp>
      <p:pic>
        <p:nvPicPr>
          <p:cNvPr id="25603" name="Picture 3" descr="Hooray%2BScotland_2858">
            <a:hlinkClick r:id="rId2"/>
          </p:cNvPr>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5689333" y="3766686"/>
            <a:ext cx="1752600" cy="1311275"/>
          </a:xfrm>
        </p:spPr>
      </p:pic>
      <p:sp>
        <p:nvSpPr>
          <p:cNvPr id="4" name="Rectangle 2"/>
          <p:cNvSpPr txBox="1">
            <a:spLocks noChangeArrowheads="1"/>
          </p:cNvSpPr>
          <p:nvPr/>
        </p:nvSpPr>
        <p:spPr bwMode="auto">
          <a:xfrm>
            <a:off x="678581" y="5346348"/>
            <a:ext cx="815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a:lstStyle>
          <a:p>
            <a:pPr algn="l" defTabSz="914400"/>
            <a:r>
              <a:rPr lang="en-GB" altLang="en-US" sz="2400" b="1" dirty="0">
                <a:solidFill>
                  <a:schemeClr val="tx2">
                    <a:lumMod val="75000"/>
                  </a:schemeClr>
                </a:solidFill>
              </a:rPr>
              <a:t>But before we come to that</a:t>
            </a:r>
            <a:r>
              <a:rPr lang="mr-IN" altLang="en-US" sz="2400" b="1" dirty="0">
                <a:solidFill>
                  <a:schemeClr val="tx2">
                    <a:lumMod val="75000"/>
                  </a:schemeClr>
                </a:solidFill>
              </a:rPr>
              <a:t>…</a:t>
            </a:r>
            <a:endParaRPr lang="en-US" altLang="en-US" sz="2400" b="1" dirty="0">
              <a:solidFill>
                <a:schemeClr val="tx2">
                  <a:lumMod val="75000"/>
                </a:schemeClr>
              </a:solidFill>
            </a:endParaRPr>
          </a:p>
        </p:txBody>
      </p:sp>
    </p:spTree>
    <p:extLst>
      <p:ext uri="{BB962C8B-B14F-4D97-AF65-F5344CB8AC3E}">
        <p14:creationId xmlns:p14="http://schemas.microsoft.com/office/powerpoint/2010/main" val="61930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8760" y="1302982"/>
            <a:ext cx="2670971" cy="3627737"/>
          </a:xfrm>
        </p:spPr>
      </p:pic>
      <p:sp>
        <p:nvSpPr>
          <p:cNvPr id="3" name="TextBox 2"/>
          <p:cNvSpPr txBox="1">
            <a:spLocks noChangeArrowheads="1"/>
          </p:cNvSpPr>
          <p:nvPr/>
        </p:nvSpPr>
        <p:spPr bwMode="auto">
          <a:xfrm>
            <a:off x="2902548" y="5266135"/>
            <a:ext cx="3683394"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lgn="ctr"/>
            <a:r>
              <a:rPr lang="en-US" altLang="en-US" sz="2100" b="1" dirty="0"/>
              <a:t>Jeremy Bentham </a:t>
            </a:r>
            <a:r>
              <a:rPr lang="en-US" altLang="en-US" sz="2100" b="1"/>
              <a:t>(1748-1832)</a:t>
            </a:r>
            <a:endParaRPr lang="en-US" altLang="en-US" sz="2100" b="1" dirty="0"/>
          </a:p>
        </p:txBody>
      </p:sp>
    </p:spTree>
    <p:extLst>
      <p:ext uri="{BB962C8B-B14F-4D97-AF65-F5344CB8AC3E}">
        <p14:creationId xmlns:p14="http://schemas.microsoft.com/office/powerpoint/2010/main" val="331027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1522"/>
            <a:ext cx="8229600" cy="1143000"/>
          </a:xfrm>
        </p:spPr>
        <p:txBody>
          <a:bodyPr/>
          <a:lstStyle/>
          <a:p>
            <a:pPr algn="ctr"/>
            <a:r>
              <a:rPr lang="en-US" b="1" dirty="0">
                <a:solidFill>
                  <a:srgbClr val="002060"/>
                </a:solidFill>
                <a:latin typeface="+mn-lt"/>
              </a:rPr>
              <a:t>Jeremy Bentham’s “Felicific Calculus”</a:t>
            </a:r>
          </a:p>
        </p:txBody>
      </p:sp>
      <p:sp>
        <p:nvSpPr>
          <p:cNvPr id="3" name="Content Placeholder 2"/>
          <p:cNvSpPr>
            <a:spLocks noGrp="1"/>
          </p:cNvSpPr>
          <p:nvPr>
            <p:ph idx="1"/>
          </p:nvPr>
        </p:nvSpPr>
        <p:spPr>
          <a:xfrm>
            <a:off x="628650" y="2226469"/>
            <a:ext cx="7886700" cy="3991451"/>
          </a:xfrm>
        </p:spPr>
        <p:txBody>
          <a:bodyPr>
            <a:normAutofit fontScale="70000" lnSpcReduction="20000"/>
          </a:bodyPr>
          <a:lstStyle/>
          <a:p>
            <a:r>
              <a:rPr lang="en-US" b="1" dirty="0"/>
              <a:t>Utilitarianism</a:t>
            </a:r>
          </a:p>
          <a:p>
            <a:pPr lvl="1"/>
            <a:r>
              <a:rPr lang="en-US" dirty="0"/>
              <a:t>“An action is right in so far as it promotes happiness, and that the greatest happiness of the greatest number should be the guiding principle of conduct”</a:t>
            </a:r>
          </a:p>
          <a:p>
            <a:endParaRPr lang="en-US" dirty="0"/>
          </a:p>
          <a:p>
            <a:r>
              <a:rPr lang="en-US" b="1" dirty="0"/>
              <a:t>Felicific calculus</a:t>
            </a:r>
          </a:p>
          <a:p>
            <a:pPr lvl="1"/>
            <a:r>
              <a:rPr lang="en-US" dirty="0"/>
              <a:t>An algorithm proposed by Bentham to work out the total sum of “pleasure </a:t>
            </a:r>
            <a:r>
              <a:rPr lang="en-GB" i="1" dirty="0"/>
              <a:t>minus</a:t>
            </a:r>
            <a:r>
              <a:rPr lang="en-US" dirty="0"/>
              <a:t> pain” in a society</a:t>
            </a:r>
          </a:p>
          <a:p>
            <a:pPr lvl="2"/>
            <a:r>
              <a:rPr lang="en-US" dirty="0"/>
              <a:t>Intensity (how strong is the pleasure/pain?)</a:t>
            </a:r>
          </a:p>
          <a:p>
            <a:pPr lvl="2"/>
            <a:r>
              <a:rPr lang="en-US" dirty="0"/>
              <a:t>Duration (how long is the pleasure/pain?)</a:t>
            </a:r>
          </a:p>
          <a:p>
            <a:pPr lvl="2"/>
            <a:r>
              <a:rPr lang="en-US" dirty="0"/>
              <a:t>Certainty (how likely is it that the pleasure/pain will occur?)</a:t>
            </a:r>
          </a:p>
          <a:p>
            <a:pPr lvl="2"/>
            <a:r>
              <a:rPr lang="en-US" dirty="0"/>
              <a:t>Extent (how many people will be affected?)</a:t>
            </a:r>
          </a:p>
          <a:p>
            <a:pPr lvl="2"/>
            <a:r>
              <a:rPr lang="en-US" dirty="0"/>
              <a:t>Remoteness (how soon will the pleasure/pain occur?)</a:t>
            </a:r>
          </a:p>
          <a:p>
            <a:endParaRPr lang="en-US" dirty="0"/>
          </a:p>
          <a:p>
            <a:endParaRPr lang="en-US" dirty="0"/>
          </a:p>
          <a:p>
            <a:endParaRPr lang="en-US" dirty="0"/>
          </a:p>
        </p:txBody>
      </p:sp>
    </p:spTree>
    <p:extLst>
      <p:ext uri="{BB962C8B-B14F-4D97-AF65-F5344CB8AC3E}">
        <p14:creationId xmlns:p14="http://schemas.microsoft.com/office/powerpoint/2010/main" val="159358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57288" y="1785936"/>
            <a:ext cx="5314950" cy="3200402"/>
          </a:xfrm>
        </p:spPr>
        <p:txBody>
          <a:bodyPr>
            <a:normAutofit fontScale="90000"/>
          </a:bodyPr>
          <a:lstStyle/>
          <a:p>
            <a:pPr algn="l"/>
            <a:r>
              <a:rPr lang="en-US" b="1" dirty="0">
                <a:solidFill>
                  <a:srgbClr val="7030A0"/>
                </a:solidFill>
                <a:latin typeface="+mn-lt"/>
              </a:rPr>
              <a:t>The general principle is that </a:t>
            </a:r>
            <a:r>
              <a:rPr lang="en-US" b="1" u="sng" dirty="0">
                <a:solidFill>
                  <a:schemeClr val="tx1">
                    <a:lumMod val="85000"/>
                    <a:lumOff val="15000"/>
                  </a:schemeClr>
                </a:solidFill>
                <a:latin typeface="+mn-lt"/>
              </a:rPr>
              <a:t>human happiness</a:t>
            </a:r>
            <a:r>
              <a:rPr lang="en-US" b="1" dirty="0">
                <a:solidFill>
                  <a:schemeClr val="tx1">
                    <a:lumMod val="85000"/>
                    <a:lumOff val="15000"/>
                  </a:schemeClr>
                </a:solidFill>
                <a:latin typeface="+mn-lt"/>
              </a:rPr>
              <a:t> </a:t>
            </a:r>
            <a:r>
              <a:rPr lang="en-US" b="1" dirty="0">
                <a:solidFill>
                  <a:srgbClr val="7030A0"/>
                </a:solidFill>
                <a:latin typeface="+mn-lt"/>
              </a:rPr>
              <a:t>should be added together and maximized.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200" y="4342354"/>
            <a:ext cx="1125975" cy="1247702"/>
          </a:xfrm>
          <a:prstGeom prst="rect">
            <a:avLst/>
          </a:prstGeom>
        </p:spPr>
      </p:pic>
    </p:spTree>
    <p:extLst>
      <p:ext uri="{BB962C8B-B14F-4D97-AF65-F5344CB8AC3E}">
        <p14:creationId xmlns:p14="http://schemas.microsoft.com/office/powerpoint/2010/main" val="173168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22535" y="2211718"/>
            <a:ext cx="6858000" cy="1790700"/>
          </a:xfrm>
        </p:spPr>
        <p:txBody>
          <a:bodyPr>
            <a:normAutofit fontScale="90000"/>
          </a:bodyPr>
          <a:lstStyle/>
          <a:p>
            <a:pPr algn="l"/>
            <a:r>
              <a:rPr lang="en-US" b="1" dirty="0">
                <a:solidFill>
                  <a:schemeClr val="accent1">
                    <a:lumMod val="75000"/>
                  </a:schemeClr>
                </a:solidFill>
                <a:latin typeface="+mn-lt"/>
              </a:rPr>
              <a:t>But can </a:t>
            </a:r>
            <a:r>
              <a:rPr lang="mr-IN" b="1" dirty="0">
                <a:solidFill>
                  <a:schemeClr val="accent1">
                    <a:lumMod val="75000"/>
                  </a:schemeClr>
                </a:solidFill>
                <a:latin typeface="+mn-lt"/>
              </a:rPr>
              <a:t>–</a:t>
            </a:r>
            <a:r>
              <a:rPr lang="en-US" b="1" dirty="0">
                <a:solidFill>
                  <a:schemeClr val="accent1">
                    <a:lumMod val="75000"/>
                  </a:schemeClr>
                </a:solidFill>
                <a:latin typeface="+mn-lt"/>
              </a:rPr>
              <a:t> and </a:t>
            </a:r>
            <a:r>
              <a:rPr lang="en-US" b="1" i="1" dirty="0">
                <a:solidFill>
                  <a:srgbClr val="0070C0"/>
                </a:solidFill>
                <a:latin typeface="+mn-lt"/>
              </a:rPr>
              <a:t>should</a:t>
            </a:r>
            <a:r>
              <a:rPr lang="en-US" b="1" dirty="0">
                <a:solidFill>
                  <a:schemeClr val="accent1">
                    <a:lumMod val="75000"/>
                  </a:schemeClr>
                </a:solidFill>
                <a:latin typeface="+mn-lt"/>
              </a:rPr>
              <a:t> </a:t>
            </a:r>
            <a:r>
              <a:rPr lang="mr-IN" b="1" dirty="0">
                <a:solidFill>
                  <a:schemeClr val="accent1">
                    <a:lumMod val="75000"/>
                  </a:schemeClr>
                </a:solidFill>
                <a:latin typeface="+mn-lt"/>
              </a:rPr>
              <a:t>–</a:t>
            </a:r>
            <a:r>
              <a:rPr lang="en-US" b="1" dirty="0">
                <a:solidFill>
                  <a:schemeClr val="accent1">
                    <a:lumMod val="75000"/>
                  </a:schemeClr>
                </a:solidFill>
                <a:latin typeface="+mn-lt"/>
              </a:rPr>
              <a:t> self-reported happiness be measured and aggregated?</a:t>
            </a:r>
          </a:p>
        </p:txBody>
      </p:sp>
    </p:spTree>
    <p:extLst>
      <p:ext uri="{BB962C8B-B14F-4D97-AF65-F5344CB8AC3E}">
        <p14:creationId xmlns:p14="http://schemas.microsoft.com/office/powerpoint/2010/main" val="1219138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80599"/>
            <a:ext cx="7886700" cy="994172"/>
          </a:xfrm>
        </p:spPr>
        <p:txBody>
          <a:bodyPr/>
          <a:lstStyle/>
          <a:p>
            <a:pPr algn="ctr"/>
            <a:r>
              <a:rPr lang="en-US" sz="3600" b="1" dirty="0">
                <a:solidFill>
                  <a:schemeClr val="accent2">
                    <a:lumMod val="75000"/>
                  </a:schemeClr>
                </a:solidFill>
                <a:latin typeface="+mn-lt"/>
              </a:rPr>
              <a:t>Some issues with measuring happiness</a:t>
            </a:r>
          </a:p>
        </p:txBody>
      </p:sp>
      <p:sp>
        <p:nvSpPr>
          <p:cNvPr id="3" name="Content Placeholder 2"/>
          <p:cNvSpPr>
            <a:spLocks noGrp="1"/>
          </p:cNvSpPr>
          <p:nvPr>
            <p:ph idx="1"/>
          </p:nvPr>
        </p:nvSpPr>
        <p:spPr/>
        <p:txBody>
          <a:bodyPr/>
          <a:lstStyle/>
          <a:p>
            <a:r>
              <a:rPr lang="en-US" sz="2400" b="1" dirty="0"/>
              <a:t>Interpersonal comparability</a:t>
            </a:r>
          </a:p>
          <a:p>
            <a:pPr lvl="1"/>
            <a:r>
              <a:rPr lang="en-US" sz="2400" dirty="0"/>
              <a:t>Is my happiness score of “4” higher than your happiness score of “2”?</a:t>
            </a:r>
          </a:p>
          <a:p>
            <a:endParaRPr lang="en-US" sz="2400" b="1" dirty="0"/>
          </a:p>
          <a:p>
            <a:r>
              <a:rPr lang="en-US" sz="2400" b="1" dirty="0"/>
              <a:t>Bounded scales</a:t>
            </a:r>
          </a:p>
          <a:p>
            <a:pPr lvl="1"/>
            <a:r>
              <a:rPr lang="en-US" sz="2400" dirty="0"/>
              <a:t>On a 10-point scale of happiness, if people report 10, does that mean that life can’t get any better for them?</a:t>
            </a:r>
          </a:p>
          <a:p>
            <a:pPr lvl="1"/>
            <a:endParaRPr lang="en-US" sz="2400" b="1" dirty="0"/>
          </a:p>
          <a:p>
            <a:r>
              <a:rPr lang="en-US" sz="2400" b="1" dirty="0"/>
              <a:t>Social desirability bias</a:t>
            </a:r>
          </a:p>
          <a:p>
            <a:pPr lvl="1"/>
            <a:r>
              <a:rPr lang="en-US" sz="2400" dirty="0"/>
              <a:t>People’s tendency to exaggerate their ratings to “conform” with the norms</a:t>
            </a:r>
          </a:p>
        </p:txBody>
      </p:sp>
    </p:spTree>
    <p:extLst>
      <p:ext uri="{BB962C8B-B14F-4D97-AF65-F5344CB8AC3E}">
        <p14:creationId xmlns:p14="http://schemas.microsoft.com/office/powerpoint/2010/main" val="91373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91EC187-8266-4444-A7A3-C7AC0C4C80C7}"/>
              </a:ext>
            </a:extLst>
          </p:cNvPr>
          <p:cNvPicPr>
            <a:picLocks noChangeAspect="1"/>
          </p:cNvPicPr>
          <p:nvPr/>
        </p:nvPicPr>
        <p:blipFill>
          <a:blip r:embed="rId2"/>
          <a:stretch>
            <a:fillRect/>
          </a:stretch>
        </p:blipFill>
        <p:spPr>
          <a:xfrm>
            <a:off x="6051520" y="1238115"/>
            <a:ext cx="2927193" cy="2042807"/>
          </a:xfrm>
          <a:prstGeom prst="rect">
            <a:avLst/>
          </a:prstGeom>
        </p:spPr>
      </p:pic>
      <p:pic>
        <p:nvPicPr>
          <p:cNvPr id="10" name="Picture 9">
            <a:extLst>
              <a:ext uri="{FF2B5EF4-FFF2-40B4-BE49-F238E27FC236}">
                <a16:creationId xmlns:a16="http://schemas.microsoft.com/office/drawing/2014/main" id="{7407BBC4-1CC1-BE40-979E-7A776F366950}"/>
              </a:ext>
            </a:extLst>
          </p:cNvPr>
          <p:cNvPicPr>
            <a:picLocks noChangeAspect="1"/>
          </p:cNvPicPr>
          <p:nvPr/>
        </p:nvPicPr>
        <p:blipFill>
          <a:blip r:embed="rId3"/>
          <a:stretch>
            <a:fillRect/>
          </a:stretch>
        </p:blipFill>
        <p:spPr>
          <a:xfrm>
            <a:off x="3188161" y="1238115"/>
            <a:ext cx="2500380" cy="2373549"/>
          </a:xfrm>
          <a:prstGeom prst="rect">
            <a:avLst/>
          </a:prstGeom>
        </p:spPr>
      </p:pic>
      <p:pic>
        <p:nvPicPr>
          <p:cNvPr id="18" name="Picture 17">
            <a:extLst>
              <a:ext uri="{FF2B5EF4-FFF2-40B4-BE49-F238E27FC236}">
                <a16:creationId xmlns:a16="http://schemas.microsoft.com/office/drawing/2014/main" id="{2562798B-9EDA-2343-9714-D924D8BE62D0}"/>
              </a:ext>
            </a:extLst>
          </p:cNvPr>
          <p:cNvPicPr>
            <a:picLocks noChangeAspect="1"/>
          </p:cNvPicPr>
          <p:nvPr/>
        </p:nvPicPr>
        <p:blipFill>
          <a:blip r:embed="rId4"/>
          <a:stretch>
            <a:fillRect/>
          </a:stretch>
        </p:blipFill>
        <p:spPr>
          <a:xfrm>
            <a:off x="288586" y="1370790"/>
            <a:ext cx="2438400" cy="2108200"/>
          </a:xfrm>
          <a:prstGeom prst="rect">
            <a:avLst/>
          </a:prstGeom>
        </p:spPr>
      </p:pic>
      <p:sp>
        <p:nvSpPr>
          <p:cNvPr id="20" name="TextBox 19">
            <a:extLst>
              <a:ext uri="{FF2B5EF4-FFF2-40B4-BE49-F238E27FC236}">
                <a16:creationId xmlns:a16="http://schemas.microsoft.com/office/drawing/2014/main" id="{D56C9911-DA75-B540-8830-5D7244C4FC0C}"/>
              </a:ext>
            </a:extLst>
          </p:cNvPr>
          <p:cNvSpPr txBox="1"/>
          <p:nvPr/>
        </p:nvSpPr>
        <p:spPr>
          <a:xfrm>
            <a:off x="2765193" y="311285"/>
            <a:ext cx="3346315" cy="707886"/>
          </a:xfrm>
          <a:prstGeom prst="rect">
            <a:avLst/>
          </a:prstGeom>
          <a:noFill/>
        </p:spPr>
        <p:txBody>
          <a:bodyPr wrap="square" rtlCol="0">
            <a:spAutoFit/>
          </a:bodyPr>
          <a:lstStyle/>
          <a:p>
            <a:pPr algn="ctr"/>
            <a:r>
              <a:rPr lang="en-GB" sz="4000" b="1" dirty="0"/>
              <a:t>Our Sponsors</a:t>
            </a:r>
          </a:p>
        </p:txBody>
      </p:sp>
      <p:sp>
        <p:nvSpPr>
          <p:cNvPr id="21" name="Rectangle 20">
            <a:extLst>
              <a:ext uri="{FF2B5EF4-FFF2-40B4-BE49-F238E27FC236}">
                <a16:creationId xmlns:a16="http://schemas.microsoft.com/office/drawing/2014/main" id="{7222494C-33C6-B446-814F-0F10EE30EC66}"/>
              </a:ext>
            </a:extLst>
          </p:cNvPr>
          <p:cNvSpPr/>
          <p:nvPr/>
        </p:nvSpPr>
        <p:spPr>
          <a:xfrm>
            <a:off x="3706813" y="4548975"/>
            <a:ext cx="4314001" cy="369332"/>
          </a:xfrm>
          <a:prstGeom prst="rect">
            <a:avLst/>
          </a:prstGeom>
        </p:spPr>
        <p:txBody>
          <a:bodyPr wrap="none">
            <a:spAutoFit/>
          </a:bodyPr>
          <a:lstStyle/>
          <a:p>
            <a:r>
              <a:rPr lang="en-GB" dirty="0">
                <a:latin typeface="Helvetica" pitchFamily="2" charset="0"/>
                <a:hlinkClick r:id="rId5"/>
              </a:rPr>
              <a:t>https://economics.mdx.ac.uk/sabe-2018/</a:t>
            </a:r>
            <a:endParaRPr lang="en-GB" dirty="0"/>
          </a:p>
        </p:txBody>
      </p:sp>
      <p:sp>
        <p:nvSpPr>
          <p:cNvPr id="22" name="Rectangle 21">
            <a:extLst>
              <a:ext uri="{FF2B5EF4-FFF2-40B4-BE49-F238E27FC236}">
                <a16:creationId xmlns:a16="http://schemas.microsoft.com/office/drawing/2014/main" id="{053B8C66-2A01-2446-B810-BB114DA2254C}"/>
              </a:ext>
            </a:extLst>
          </p:cNvPr>
          <p:cNvSpPr/>
          <p:nvPr/>
        </p:nvSpPr>
        <p:spPr>
          <a:xfrm>
            <a:off x="3706813" y="3845386"/>
            <a:ext cx="1710918" cy="369332"/>
          </a:xfrm>
          <a:prstGeom prst="rect">
            <a:avLst/>
          </a:prstGeom>
        </p:spPr>
        <p:txBody>
          <a:bodyPr wrap="none">
            <a:spAutoFit/>
          </a:bodyPr>
          <a:lstStyle/>
          <a:p>
            <a:r>
              <a:rPr lang="en-GB" dirty="0">
                <a:latin typeface="Helvetica" pitchFamily="2" charset="0"/>
                <a:hlinkClick r:id="rId6"/>
              </a:rPr>
              <a:t>www.iarep.org</a:t>
            </a:r>
            <a:r>
              <a:rPr lang="en-GB" dirty="0">
                <a:solidFill>
                  <a:srgbClr val="000000"/>
                </a:solidFill>
                <a:latin typeface="Helvetica" pitchFamily="2" charset="0"/>
              </a:rPr>
              <a:t> </a:t>
            </a:r>
            <a:endParaRPr lang="en-GB" dirty="0"/>
          </a:p>
        </p:txBody>
      </p:sp>
      <p:sp>
        <p:nvSpPr>
          <p:cNvPr id="23" name="Rectangle 22">
            <a:extLst>
              <a:ext uri="{FF2B5EF4-FFF2-40B4-BE49-F238E27FC236}">
                <a16:creationId xmlns:a16="http://schemas.microsoft.com/office/drawing/2014/main" id="{2A098085-08BA-4D4E-97B0-175F4B098713}"/>
              </a:ext>
            </a:extLst>
          </p:cNvPr>
          <p:cNvSpPr/>
          <p:nvPr/>
        </p:nvSpPr>
        <p:spPr>
          <a:xfrm>
            <a:off x="3706813" y="5252564"/>
            <a:ext cx="4572000" cy="646331"/>
          </a:xfrm>
          <a:prstGeom prst="rect">
            <a:avLst/>
          </a:prstGeom>
        </p:spPr>
        <p:txBody>
          <a:bodyPr>
            <a:spAutoFit/>
          </a:bodyPr>
          <a:lstStyle/>
          <a:p>
            <a:r>
              <a:rPr lang="en-GB" dirty="0">
                <a:latin typeface="Helvetica" pitchFamily="2" charset="0"/>
                <a:hlinkClick r:id="rId7"/>
              </a:rPr>
              <a:t>www.journals.elsevier.com/journal-of-economic-psychology/</a:t>
            </a:r>
            <a:endParaRPr lang="en-GB" dirty="0"/>
          </a:p>
        </p:txBody>
      </p:sp>
      <p:sp>
        <p:nvSpPr>
          <p:cNvPr id="24" name="TextBox 23">
            <a:extLst>
              <a:ext uri="{FF2B5EF4-FFF2-40B4-BE49-F238E27FC236}">
                <a16:creationId xmlns:a16="http://schemas.microsoft.com/office/drawing/2014/main" id="{53D506B5-8140-9945-8999-120EE6FF8C50}"/>
              </a:ext>
            </a:extLst>
          </p:cNvPr>
          <p:cNvSpPr txBox="1"/>
          <p:nvPr/>
        </p:nvSpPr>
        <p:spPr>
          <a:xfrm>
            <a:off x="346585" y="3695404"/>
            <a:ext cx="3089417" cy="584775"/>
          </a:xfrm>
          <a:prstGeom prst="rect">
            <a:avLst/>
          </a:prstGeom>
          <a:noFill/>
        </p:spPr>
        <p:txBody>
          <a:bodyPr wrap="square" rtlCol="0">
            <a:spAutoFit/>
          </a:bodyPr>
          <a:lstStyle/>
          <a:p>
            <a:r>
              <a:rPr lang="en-GB" sz="1600" b="1" dirty="0"/>
              <a:t>The International Association for Research in Economic Psychology  </a:t>
            </a:r>
          </a:p>
        </p:txBody>
      </p:sp>
      <p:sp>
        <p:nvSpPr>
          <p:cNvPr id="25" name="TextBox 24">
            <a:extLst>
              <a:ext uri="{FF2B5EF4-FFF2-40B4-BE49-F238E27FC236}">
                <a16:creationId xmlns:a16="http://schemas.microsoft.com/office/drawing/2014/main" id="{CE08D438-8FA5-5C4C-94DE-44010F2A7E9C}"/>
              </a:ext>
            </a:extLst>
          </p:cNvPr>
          <p:cNvSpPr txBox="1"/>
          <p:nvPr/>
        </p:nvSpPr>
        <p:spPr>
          <a:xfrm>
            <a:off x="346584" y="4564364"/>
            <a:ext cx="3089417" cy="338554"/>
          </a:xfrm>
          <a:prstGeom prst="rect">
            <a:avLst/>
          </a:prstGeom>
          <a:noFill/>
        </p:spPr>
        <p:txBody>
          <a:bodyPr wrap="square" rtlCol="0">
            <a:spAutoFit/>
          </a:bodyPr>
          <a:lstStyle/>
          <a:p>
            <a:r>
              <a:rPr lang="en-GB" sz="1600" b="1" dirty="0"/>
              <a:t>The SABE/IAREP conference, 2018</a:t>
            </a:r>
          </a:p>
        </p:txBody>
      </p:sp>
      <p:sp>
        <p:nvSpPr>
          <p:cNvPr id="26" name="TextBox 25">
            <a:extLst>
              <a:ext uri="{FF2B5EF4-FFF2-40B4-BE49-F238E27FC236}">
                <a16:creationId xmlns:a16="http://schemas.microsoft.com/office/drawing/2014/main" id="{599C3E71-697F-2F4D-9A78-3B1CCA679A0B}"/>
              </a:ext>
            </a:extLst>
          </p:cNvPr>
          <p:cNvSpPr txBox="1"/>
          <p:nvPr/>
        </p:nvSpPr>
        <p:spPr>
          <a:xfrm>
            <a:off x="346584" y="5365553"/>
            <a:ext cx="3242921" cy="338554"/>
          </a:xfrm>
          <a:prstGeom prst="rect">
            <a:avLst/>
          </a:prstGeom>
          <a:noFill/>
        </p:spPr>
        <p:txBody>
          <a:bodyPr wrap="square" rtlCol="0">
            <a:spAutoFit/>
          </a:bodyPr>
          <a:lstStyle/>
          <a:p>
            <a:r>
              <a:rPr lang="en-GB" sz="1600" b="1" dirty="0"/>
              <a:t>The Journal of Economic Psychology</a:t>
            </a:r>
          </a:p>
        </p:txBody>
      </p:sp>
    </p:spTree>
    <p:extLst>
      <p:ext uri="{BB962C8B-B14F-4D97-AF65-F5344CB8AC3E}">
        <p14:creationId xmlns:p14="http://schemas.microsoft.com/office/powerpoint/2010/main" val="140396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mn-lt"/>
              </a:rPr>
              <a:t>Revealed Preference Theory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5506" y="1975212"/>
            <a:ext cx="4852988" cy="3469517"/>
          </a:xfrm>
          <a:prstGeom prst="rect">
            <a:avLst/>
          </a:prstGeom>
        </p:spPr>
      </p:pic>
      <p:sp>
        <p:nvSpPr>
          <p:cNvPr id="5" name="TextBox 4"/>
          <p:cNvSpPr txBox="1">
            <a:spLocks noChangeArrowheads="1"/>
          </p:cNvSpPr>
          <p:nvPr/>
        </p:nvSpPr>
        <p:spPr bwMode="auto">
          <a:xfrm>
            <a:off x="2145507" y="5444728"/>
            <a:ext cx="489704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lgn="ctr"/>
            <a:r>
              <a:rPr lang="en-US" altLang="en-US" sz="2100" b="1"/>
              <a:t>Paul Samuelson (1915-2009)</a:t>
            </a:r>
            <a:endParaRPr lang="en-US" altLang="en-US" sz="2100" b="1" dirty="0"/>
          </a:p>
        </p:txBody>
      </p:sp>
    </p:spTree>
    <p:extLst>
      <p:ext uri="{BB962C8B-B14F-4D97-AF65-F5344CB8AC3E}">
        <p14:creationId xmlns:p14="http://schemas.microsoft.com/office/powerpoint/2010/main" val="483408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70022"/>
            <a:ext cx="8229600" cy="5356142"/>
          </a:xfrm>
        </p:spPr>
        <p:txBody>
          <a:bodyPr/>
          <a:lstStyle/>
          <a:p>
            <a:r>
              <a:rPr lang="en-GB" sz="2600" b="1" u="sng" dirty="0">
                <a:solidFill>
                  <a:schemeClr val="tx1">
                    <a:lumMod val="85000"/>
                    <a:lumOff val="15000"/>
                  </a:schemeClr>
                </a:solidFill>
              </a:rPr>
              <a:t>Key assumption</a:t>
            </a:r>
            <a:r>
              <a:rPr lang="en-GB" sz="2600" dirty="0">
                <a:solidFill>
                  <a:srgbClr val="7030A0"/>
                </a:solidFill>
              </a:rPr>
              <a:t>: </a:t>
            </a:r>
            <a:r>
              <a:rPr lang="en-GB" sz="2600" b="1" dirty="0">
                <a:solidFill>
                  <a:srgbClr val="7030A0"/>
                </a:solidFill>
              </a:rPr>
              <a:t>Humans are “rational” decision makers</a:t>
            </a:r>
          </a:p>
          <a:p>
            <a:pPr lvl="1"/>
            <a:r>
              <a:rPr lang="en-GB" sz="2000" b="1" dirty="0">
                <a:solidFill>
                  <a:srgbClr val="7030A0"/>
                </a:solidFill>
              </a:rPr>
              <a:t>I.e. humans have stable preferences, are forward-looking and have complete information about their choices, and are utility maximisers</a:t>
            </a:r>
          </a:p>
          <a:p>
            <a:endParaRPr lang="en-GB" sz="2800" dirty="0"/>
          </a:p>
          <a:p>
            <a:r>
              <a:rPr lang="en-GB" sz="2600" b="1" dirty="0"/>
              <a:t>For example, we know that the preferences of a rational </a:t>
            </a:r>
            <a:r>
              <a:rPr lang="en-GB" sz="2600" b="1"/>
              <a:t>decision-maker are</a:t>
            </a:r>
            <a:endParaRPr lang="en-GB" sz="2600" b="1" dirty="0"/>
          </a:p>
          <a:p>
            <a:pPr lvl="1"/>
            <a:r>
              <a:rPr lang="en-US" sz="2000" b="1" dirty="0"/>
              <a:t>Transitive</a:t>
            </a:r>
          </a:p>
          <a:p>
            <a:pPr lvl="2"/>
            <a:r>
              <a:rPr lang="en-US" sz="1600" b="1" dirty="0">
                <a:solidFill>
                  <a:schemeClr val="tx1">
                    <a:lumMod val="75000"/>
                    <a:lumOff val="25000"/>
                  </a:schemeClr>
                </a:solidFill>
              </a:rPr>
              <a:t>if A is preferred to B and B to C, then A is preferred to C</a:t>
            </a:r>
            <a:endParaRPr lang="en-US" sz="1600" b="1" dirty="0"/>
          </a:p>
          <a:p>
            <a:pPr lvl="1"/>
            <a:r>
              <a:rPr lang="en-US" sz="2000" b="1" dirty="0"/>
              <a:t>Complete (be able to compare all alternatives, with no difficulty of discriminating between alternatives)</a:t>
            </a:r>
            <a:endParaRPr lang="en-GB" sz="2200" dirty="0"/>
          </a:p>
          <a:p>
            <a:pPr marL="457200" lvl="1" indent="0">
              <a:buNone/>
            </a:pPr>
            <a:endParaRPr lang="en-GB" sz="2200" b="1" dirty="0"/>
          </a:p>
          <a:p>
            <a:pPr marL="457200" lvl="1" indent="0">
              <a:buNone/>
            </a:pPr>
            <a:r>
              <a:rPr lang="en-US" sz="2000" b="1" dirty="0"/>
              <a:t>Such a decision-maker can be described as if she assigned a score (utility) to each alternative and choses the alternative with the highest score (utility)</a:t>
            </a:r>
          </a:p>
          <a:p>
            <a:pPr lvl="1"/>
            <a:endParaRPr lang="en-US" sz="2000" b="1" dirty="0"/>
          </a:p>
        </p:txBody>
      </p:sp>
    </p:spTree>
    <p:extLst>
      <p:ext uri="{BB962C8B-B14F-4D97-AF65-F5344CB8AC3E}">
        <p14:creationId xmlns:p14="http://schemas.microsoft.com/office/powerpoint/2010/main" val="1130361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5841280" y="3697694"/>
            <a:ext cx="940865" cy="940865"/>
          </a:xfrm>
          <a:prstGeom prst="rect">
            <a:avLst/>
          </a:prstGeom>
        </p:spPr>
      </p:pic>
      <p:sp>
        <p:nvSpPr>
          <p:cNvPr id="287746" name="Text Box 2"/>
          <p:cNvSpPr txBox="1">
            <a:spLocks noChangeArrowheads="1"/>
          </p:cNvSpPr>
          <p:nvPr/>
        </p:nvSpPr>
        <p:spPr bwMode="auto">
          <a:xfrm>
            <a:off x="1450246" y="1845738"/>
            <a:ext cx="6032101" cy="1546577"/>
          </a:xfrm>
          <a:prstGeom prst="rect">
            <a:avLst/>
          </a:prstGeom>
          <a:noFill/>
          <a:ln w="9525">
            <a:noFill/>
            <a:miter lim="800000"/>
            <a:headEnd/>
            <a:tailEnd/>
          </a:ln>
          <a:effectLst/>
        </p:spPr>
        <p:txBody>
          <a:bodyPr wrap="square">
            <a:prstTxWarp prst="textNoShape">
              <a:avLst/>
            </a:prstTxWarp>
            <a:spAutoFit/>
          </a:bodyPr>
          <a:lstStyle/>
          <a:p>
            <a:pPr indent="-342900"/>
            <a:r>
              <a:rPr lang="en-US" sz="1350" b="1" dirty="0"/>
              <a:t>To explain this, suppose that a decision-maker can be described as if she assigned a score (utility) to each alternative and choses the alternative with the highest score (utility).</a:t>
            </a:r>
          </a:p>
          <a:p>
            <a:pPr indent="-342900"/>
            <a:endParaRPr lang="en-US" sz="1350" b="1" dirty="0"/>
          </a:p>
          <a:p>
            <a:pPr indent="-342900"/>
            <a:endParaRPr lang="en-US" sz="1350" b="1" dirty="0"/>
          </a:p>
          <a:p>
            <a:pPr marL="342900" indent="-342900"/>
            <a:endParaRPr lang="en-US" sz="1350" b="1" dirty="0"/>
          </a:p>
          <a:p>
            <a:pPr marL="342900" indent="-342900"/>
            <a:endParaRPr lang="en-US" sz="1350" b="1" dirty="0"/>
          </a:p>
        </p:txBody>
      </p:sp>
      <p:sp>
        <p:nvSpPr>
          <p:cNvPr id="4" name="Title 5"/>
          <p:cNvSpPr txBox="1">
            <a:spLocks/>
          </p:cNvSpPr>
          <p:nvPr/>
        </p:nvSpPr>
        <p:spPr>
          <a:xfrm>
            <a:off x="606392" y="620944"/>
            <a:ext cx="7911966" cy="85725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400" b="1" dirty="0">
                <a:solidFill>
                  <a:srgbClr val="7030A0"/>
                </a:solidFill>
              </a:rPr>
              <a:t>The choices of a rational decision-maker should also satisfy independence of irrelevant alternatives (IIA)</a:t>
            </a:r>
          </a:p>
        </p:txBody>
      </p:sp>
      <p:sp>
        <p:nvSpPr>
          <p:cNvPr id="2" name="Oval 1"/>
          <p:cNvSpPr/>
          <p:nvPr/>
        </p:nvSpPr>
        <p:spPr>
          <a:xfrm>
            <a:off x="1450245" y="2927413"/>
            <a:ext cx="2235381" cy="2168978"/>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5" name="Picture 4"/>
          <p:cNvPicPr>
            <a:picLocks noChangeAspect="1"/>
          </p:cNvPicPr>
          <p:nvPr/>
        </p:nvPicPr>
        <p:blipFill>
          <a:blip r:embed="rId3"/>
          <a:stretch>
            <a:fillRect/>
          </a:stretch>
        </p:blipFill>
        <p:spPr>
          <a:xfrm>
            <a:off x="2027635" y="3327293"/>
            <a:ext cx="913986" cy="684608"/>
          </a:xfrm>
          <a:prstGeom prst="rect">
            <a:avLst/>
          </a:prstGeom>
        </p:spPr>
      </p:pic>
      <p:pic>
        <p:nvPicPr>
          <p:cNvPr id="6" name="Picture 5"/>
          <p:cNvPicPr>
            <a:picLocks noChangeAspect="1"/>
          </p:cNvPicPr>
          <p:nvPr/>
        </p:nvPicPr>
        <p:blipFill>
          <a:blip r:embed="rId4"/>
          <a:stretch>
            <a:fillRect/>
          </a:stretch>
        </p:blipFill>
        <p:spPr>
          <a:xfrm>
            <a:off x="2137439" y="4011902"/>
            <a:ext cx="726431" cy="1008931"/>
          </a:xfrm>
          <a:prstGeom prst="rect">
            <a:avLst/>
          </a:prstGeom>
        </p:spPr>
      </p:pic>
      <p:sp>
        <p:nvSpPr>
          <p:cNvPr id="7" name="TextBox 6"/>
          <p:cNvSpPr txBox="1"/>
          <p:nvPr/>
        </p:nvSpPr>
        <p:spPr>
          <a:xfrm>
            <a:off x="1379260" y="2587704"/>
            <a:ext cx="2567498" cy="300082"/>
          </a:xfrm>
          <a:prstGeom prst="rect">
            <a:avLst/>
          </a:prstGeom>
          <a:noFill/>
        </p:spPr>
        <p:txBody>
          <a:bodyPr wrap="none" rtlCol="0">
            <a:spAutoFit/>
          </a:bodyPr>
          <a:lstStyle/>
          <a:p>
            <a:r>
              <a:rPr lang="en-US" sz="1350" dirty="0"/>
              <a:t>Suppose you can choose between</a:t>
            </a:r>
          </a:p>
        </p:txBody>
      </p:sp>
      <p:sp>
        <p:nvSpPr>
          <p:cNvPr id="9" name="TextBox 8"/>
          <p:cNvSpPr txBox="1"/>
          <p:nvPr/>
        </p:nvSpPr>
        <p:spPr>
          <a:xfrm>
            <a:off x="2777814" y="5096391"/>
            <a:ext cx="1130438" cy="507831"/>
          </a:xfrm>
          <a:prstGeom prst="rect">
            <a:avLst/>
          </a:prstGeom>
          <a:noFill/>
        </p:spPr>
        <p:txBody>
          <a:bodyPr wrap="none" rtlCol="0">
            <a:spAutoFit/>
          </a:bodyPr>
          <a:lstStyle/>
          <a:p>
            <a:r>
              <a:rPr lang="en-US" sz="1350" dirty="0"/>
              <a:t>And suppose </a:t>
            </a:r>
          </a:p>
          <a:p>
            <a:r>
              <a:rPr lang="en-US" sz="1350" dirty="0"/>
              <a:t>you select:</a:t>
            </a:r>
          </a:p>
        </p:txBody>
      </p:sp>
      <p:pic>
        <p:nvPicPr>
          <p:cNvPr id="10" name="Picture 9"/>
          <p:cNvPicPr>
            <a:picLocks noChangeAspect="1"/>
          </p:cNvPicPr>
          <p:nvPr/>
        </p:nvPicPr>
        <p:blipFill>
          <a:blip r:embed="rId4"/>
          <a:stretch>
            <a:fillRect/>
          </a:stretch>
        </p:blipFill>
        <p:spPr>
          <a:xfrm>
            <a:off x="3758191" y="4516367"/>
            <a:ext cx="726431" cy="1008931"/>
          </a:xfrm>
          <a:prstGeom prst="rect">
            <a:avLst/>
          </a:prstGeom>
        </p:spPr>
      </p:pic>
      <p:sp>
        <p:nvSpPr>
          <p:cNvPr id="11" name="Oval 10"/>
          <p:cNvSpPr/>
          <p:nvPr/>
        </p:nvSpPr>
        <p:spPr>
          <a:xfrm>
            <a:off x="4641044" y="2927411"/>
            <a:ext cx="2321232" cy="227700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12" name="Picture 11"/>
          <p:cNvPicPr>
            <a:picLocks noChangeAspect="1"/>
          </p:cNvPicPr>
          <p:nvPr/>
        </p:nvPicPr>
        <p:blipFill>
          <a:blip r:embed="rId3"/>
          <a:stretch>
            <a:fillRect/>
          </a:stretch>
        </p:blipFill>
        <p:spPr>
          <a:xfrm>
            <a:off x="5008655" y="3249545"/>
            <a:ext cx="913986" cy="684608"/>
          </a:xfrm>
          <a:prstGeom prst="rect">
            <a:avLst/>
          </a:prstGeom>
        </p:spPr>
      </p:pic>
      <p:pic>
        <p:nvPicPr>
          <p:cNvPr id="13" name="Picture 12"/>
          <p:cNvPicPr>
            <a:picLocks noChangeAspect="1"/>
          </p:cNvPicPr>
          <p:nvPr/>
        </p:nvPicPr>
        <p:blipFill>
          <a:blip r:embed="rId4"/>
          <a:stretch>
            <a:fillRect/>
          </a:stretch>
        </p:blipFill>
        <p:spPr>
          <a:xfrm>
            <a:off x="5171598" y="4011902"/>
            <a:ext cx="669682" cy="930113"/>
          </a:xfrm>
          <a:prstGeom prst="rect">
            <a:avLst/>
          </a:prstGeom>
        </p:spPr>
      </p:pic>
      <p:sp>
        <p:nvSpPr>
          <p:cNvPr id="14" name="TextBox 13"/>
          <p:cNvSpPr txBox="1"/>
          <p:nvPr/>
        </p:nvSpPr>
        <p:spPr>
          <a:xfrm>
            <a:off x="4719884" y="2587704"/>
            <a:ext cx="2932982" cy="300082"/>
          </a:xfrm>
          <a:prstGeom prst="rect">
            <a:avLst/>
          </a:prstGeom>
          <a:noFill/>
        </p:spPr>
        <p:txBody>
          <a:bodyPr wrap="none" rtlCol="0">
            <a:spAutoFit/>
          </a:bodyPr>
          <a:lstStyle/>
          <a:p>
            <a:r>
              <a:rPr lang="en-US" sz="1350" dirty="0"/>
              <a:t>Suppose you then can choose between</a:t>
            </a:r>
          </a:p>
        </p:txBody>
      </p:sp>
      <p:sp>
        <p:nvSpPr>
          <p:cNvPr id="15" name="TextBox 14"/>
          <p:cNvSpPr txBox="1"/>
          <p:nvPr/>
        </p:nvSpPr>
        <p:spPr>
          <a:xfrm>
            <a:off x="5970340" y="5096391"/>
            <a:ext cx="1045799" cy="507831"/>
          </a:xfrm>
          <a:prstGeom prst="rect">
            <a:avLst/>
          </a:prstGeom>
          <a:noFill/>
        </p:spPr>
        <p:txBody>
          <a:bodyPr wrap="none" rtlCol="0">
            <a:spAutoFit/>
          </a:bodyPr>
          <a:lstStyle/>
          <a:p>
            <a:pPr algn="ctr"/>
            <a:r>
              <a:rPr lang="en-US" sz="1350" dirty="0"/>
              <a:t>You do NOT </a:t>
            </a:r>
          </a:p>
          <a:p>
            <a:pPr algn="ctr"/>
            <a:r>
              <a:rPr lang="en-US" sz="1350" dirty="0"/>
              <a:t>select:</a:t>
            </a:r>
          </a:p>
        </p:txBody>
      </p:sp>
      <p:pic>
        <p:nvPicPr>
          <p:cNvPr id="17" name="Picture 16"/>
          <p:cNvPicPr>
            <a:picLocks noChangeAspect="1"/>
          </p:cNvPicPr>
          <p:nvPr/>
        </p:nvPicPr>
        <p:blipFill>
          <a:blip r:embed="rId3"/>
          <a:stretch>
            <a:fillRect/>
          </a:stretch>
        </p:blipFill>
        <p:spPr>
          <a:xfrm>
            <a:off x="6911260" y="4754086"/>
            <a:ext cx="913986" cy="684608"/>
          </a:xfrm>
          <a:prstGeom prst="rect">
            <a:avLst/>
          </a:prstGeom>
        </p:spPr>
      </p:pic>
      <p:sp>
        <p:nvSpPr>
          <p:cNvPr id="19" name="TextBox 18"/>
          <p:cNvSpPr txBox="1"/>
          <p:nvPr/>
        </p:nvSpPr>
        <p:spPr>
          <a:xfrm>
            <a:off x="2856329" y="4241926"/>
            <a:ext cx="704039" cy="300082"/>
          </a:xfrm>
          <a:prstGeom prst="rect">
            <a:avLst/>
          </a:prstGeom>
          <a:noFill/>
        </p:spPr>
        <p:txBody>
          <a:bodyPr wrap="none" rtlCol="0">
            <a:spAutoFit/>
          </a:bodyPr>
          <a:lstStyle/>
          <a:p>
            <a:r>
              <a:rPr lang="en-US" sz="1350" dirty="0"/>
              <a:t>u = 101</a:t>
            </a:r>
          </a:p>
        </p:txBody>
      </p:sp>
      <p:sp>
        <p:nvSpPr>
          <p:cNvPr id="20" name="TextBox 19"/>
          <p:cNvSpPr txBox="1"/>
          <p:nvPr/>
        </p:nvSpPr>
        <p:spPr>
          <a:xfrm>
            <a:off x="2951229" y="3559193"/>
            <a:ext cx="615874" cy="300082"/>
          </a:xfrm>
          <a:prstGeom prst="rect">
            <a:avLst/>
          </a:prstGeom>
          <a:noFill/>
        </p:spPr>
        <p:txBody>
          <a:bodyPr wrap="none" rtlCol="0">
            <a:spAutoFit/>
          </a:bodyPr>
          <a:lstStyle/>
          <a:p>
            <a:r>
              <a:rPr lang="en-US" sz="1350" dirty="0"/>
              <a:t>u = 88</a:t>
            </a:r>
          </a:p>
        </p:txBody>
      </p:sp>
      <p:sp>
        <p:nvSpPr>
          <p:cNvPr id="21" name="TextBox 20"/>
          <p:cNvSpPr txBox="1"/>
          <p:nvPr/>
        </p:nvSpPr>
        <p:spPr>
          <a:xfrm>
            <a:off x="5636986" y="3043435"/>
            <a:ext cx="615874" cy="300082"/>
          </a:xfrm>
          <a:prstGeom prst="rect">
            <a:avLst/>
          </a:prstGeom>
          <a:noFill/>
        </p:spPr>
        <p:txBody>
          <a:bodyPr wrap="none" rtlCol="0">
            <a:spAutoFit/>
          </a:bodyPr>
          <a:lstStyle/>
          <a:p>
            <a:r>
              <a:rPr lang="en-US" sz="1350" dirty="0"/>
              <a:t>u = 88</a:t>
            </a:r>
          </a:p>
        </p:txBody>
      </p:sp>
      <p:sp>
        <p:nvSpPr>
          <p:cNvPr id="22" name="TextBox 21"/>
          <p:cNvSpPr txBox="1"/>
          <p:nvPr/>
        </p:nvSpPr>
        <p:spPr>
          <a:xfrm>
            <a:off x="5265446" y="4855585"/>
            <a:ext cx="704039" cy="300082"/>
          </a:xfrm>
          <a:prstGeom prst="rect">
            <a:avLst/>
          </a:prstGeom>
          <a:noFill/>
        </p:spPr>
        <p:txBody>
          <a:bodyPr wrap="none" rtlCol="0">
            <a:spAutoFit/>
          </a:bodyPr>
          <a:lstStyle/>
          <a:p>
            <a:r>
              <a:rPr lang="en-US" sz="1350" dirty="0"/>
              <a:t>u = 101</a:t>
            </a:r>
          </a:p>
        </p:txBody>
      </p:sp>
      <p:sp>
        <p:nvSpPr>
          <p:cNvPr id="23" name="TextBox 22"/>
          <p:cNvSpPr txBox="1"/>
          <p:nvPr/>
        </p:nvSpPr>
        <p:spPr>
          <a:xfrm>
            <a:off x="6036940" y="4615586"/>
            <a:ext cx="615874" cy="300082"/>
          </a:xfrm>
          <a:prstGeom prst="rect">
            <a:avLst/>
          </a:prstGeom>
          <a:noFill/>
        </p:spPr>
        <p:txBody>
          <a:bodyPr wrap="none" rtlCol="0">
            <a:spAutoFit/>
          </a:bodyPr>
          <a:lstStyle/>
          <a:p>
            <a:r>
              <a:rPr lang="en-US" sz="1350" dirty="0"/>
              <a:t>u = 15</a:t>
            </a:r>
          </a:p>
        </p:txBody>
      </p:sp>
    </p:spTree>
    <p:extLst>
      <p:ext uri="{BB962C8B-B14F-4D97-AF65-F5344CB8AC3E}">
        <p14:creationId xmlns:p14="http://schemas.microsoft.com/office/powerpoint/2010/main" val="1009936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Text Box 2"/>
          <p:cNvSpPr txBox="1">
            <a:spLocks noChangeArrowheads="1"/>
          </p:cNvSpPr>
          <p:nvPr/>
        </p:nvSpPr>
        <p:spPr bwMode="auto">
          <a:xfrm>
            <a:off x="1065378" y="2057106"/>
            <a:ext cx="3682391" cy="2954655"/>
          </a:xfrm>
          <a:prstGeom prst="rect">
            <a:avLst/>
          </a:prstGeom>
          <a:noFill/>
          <a:ln w="9525">
            <a:noFill/>
            <a:miter lim="800000"/>
            <a:headEnd/>
            <a:tailEnd/>
          </a:ln>
          <a:effectLst/>
        </p:spPr>
        <p:txBody>
          <a:bodyPr wrap="square">
            <a:prstTxWarp prst="textNoShape">
              <a:avLst/>
            </a:prstTxWarp>
            <a:spAutoFit/>
          </a:bodyPr>
          <a:lstStyle/>
          <a:p>
            <a:pPr indent="-342900"/>
            <a:r>
              <a:rPr lang="en-US" sz="1500" b="1" dirty="0"/>
              <a:t>Definition: If you choose A, when you can choose from A and B, you do not select B, when you can choose from a larger choice set where both A and B are available</a:t>
            </a:r>
          </a:p>
          <a:p>
            <a:pPr indent="-342900"/>
            <a:endParaRPr lang="en-US" b="1" dirty="0"/>
          </a:p>
          <a:p>
            <a:pPr indent="-342900"/>
            <a:endParaRPr lang="en-US" b="1" dirty="0"/>
          </a:p>
          <a:p>
            <a:pPr indent="-342900"/>
            <a:endParaRPr lang="en-US" b="1" dirty="0"/>
          </a:p>
          <a:p>
            <a:pPr indent="-342900"/>
            <a:endParaRPr lang="en-US" b="1" dirty="0"/>
          </a:p>
          <a:p>
            <a:pPr indent="-342900"/>
            <a:endParaRPr lang="en-US" b="1" dirty="0"/>
          </a:p>
          <a:p>
            <a:pPr indent="-342900"/>
            <a:endParaRPr lang="en-US" b="1" dirty="0"/>
          </a:p>
          <a:p>
            <a:pPr indent="-342900"/>
            <a:endParaRPr lang="en-US" b="1" dirty="0"/>
          </a:p>
        </p:txBody>
      </p:sp>
      <p:sp>
        <p:nvSpPr>
          <p:cNvPr id="4" name="Title 5"/>
          <p:cNvSpPr txBox="1">
            <a:spLocks/>
          </p:cNvSpPr>
          <p:nvPr/>
        </p:nvSpPr>
        <p:spPr>
          <a:xfrm>
            <a:off x="933651" y="676758"/>
            <a:ext cx="7372951" cy="1243721"/>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accent6">
                    <a:lumMod val="75000"/>
                  </a:schemeClr>
                </a:solidFill>
              </a:rPr>
              <a:t>Independence of irrelevant alternatives (IIA):</a:t>
            </a:r>
          </a:p>
        </p:txBody>
      </p:sp>
      <p:pic>
        <p:nvPicPr>
          <p:cNvPr id="3" name="Picture 2" descr="Screenshot 13:12:2012 09:28-2.jpeg"/>
          <p:cNvPicPr>
            <a:picLocks noChangeAspect="1"/>
          </p:cNvPicPr>
          <p:nvPr/>
        </p:nvPicPr>
        <p:blipFill rotWithShape="1">
          <a:blip r:embed="rId2">
            <a:extLst>
              <a:ext uri="{28A0092B-C50C-407E-A947-70E740481C1C}">
                <a14:useLocalDpi xmlns:a14="http://schemas.microsoft.com/office/drawing/2010/main" val="0"/>
              </a:ext>
            </a:extLst>
          </a:blip>
          <a:srcRect r="2168"/>
          <a:stretch/>
        </p:blipFill>
        <p:spPr>
          <a:xfrm>
            <a:off x="4879496" y="1665910"/>
            <a:ext cx="3393289" cy="1581600"/>
          </a:xfrm>
          <a:prstGeom prst="rect">
            <a:avLst/>
          </a:prstGeom>
        </p:spPr>
      </p:pic>
      <p:sp>
        <p:nvSpPr>
          <p:cNvPr id="8" name="TextBox 7"/>
          <p:cNvSpPr txBox="1"/>
          <p:nvPr/>
        </p:nvSpPr>
        <p:spPr>
          <a:xfrm>
            <a:off x="1079890" y="3326768"/>
            <a:ext cx="3599336" cy="2377574"/>
          </a:xfrm>
          <a:prstGeom prst="rect">
            <a:avLst/>
          </a:prstGeom>
          <a:noFill/>
        </p:spPr>
        <p:txBody>
          <a:bodyPr wrap="square" rtlCol="0">
            <a:spAutoFit/>
          </a:bodyPr>
          <a:lstStyle/>
          <a:p>
            <a:pPr indent="-342900"/>
            <a:r>
              <a:rPr lang="en-US" sz="1500" dirty="0"/>
              <a:t>Many (Luce, Arrow, Tversky) have argued that rational choice, defined as utility-maximizing, should satisfy IIA.</a:t>
            </a:r>
          </a:p>
          <a:p>
            <a:pPr marL="342900" indent="-342900"/>
            <a:endParaRPr lang="en-US" sz="1500" dirty="0"/>
          </a:p>
          <a:p>
            <a:pPr marL="342900" indent="-342900"/>
            <a:r>
              <a:rPr lang="en-US" sz="1500" b="1" dirty="0">
                <a:solidFill>
                  <a:srgbClr val="0070C0"/>
                </a:solidFill>
              </a:rPr>
              <a:t>Possible objections:</a:t>
            </a:r>
          </a:p>
          <a:p>
            <a:pPr marL="342900" indent="-342900">
              <a:buFont typeface="+mj-lt"/>
              <a:buAutoNum type="arabicPeriod"/>
            </a:pPr>
            <a:r>
              <a:rPr lang="en-US" sz="1500" dirty="0"/>
              <a:t>Preferences shift (</a:t>
            </a:r>
            <a:r>
              <a:rPr lang="en-US" sz="1350" dirty="0"/>
              <a:t>But does rational choice predict anything then?)</a:t>
            </a:r>
          </a:p>
          <a:p>
            <a:pPr marL="342900" indent="-342900">
              <a:buFont typeface="+mj-lt"/>
              <a:buAutoNum type="arabicPeriod"/>
            </a:pPr>
            <a:r>
              <a:rPr lang="en-US" sz="1500" dirty="0"/>
              <a:t>Learn / infer something when you see that alternative C is also available:</a:t>
            </a:r>
          </a:p>
          <a:p>
            <a:endParaRPr lang="en-US" sz="1500" dirty="0"/>
          </a:p>
        </p:txBody>
      </p:sp>
      <p:sp>
        <p:nvSpPr>
          <p:cNvPr id="16" name="TextBox 15"/>
          <p:cNvSpPr txBox="1"/>
          <p:nvPr/>
        </p:nvSpPr>
        <p:spPr>
          <a:xfrm>
            <a:off x="5213684" y="3735352"/>
            <a:ext cx="2334126" cy="2492990"/>
          </a:xfrm>
          <a:prstGeom prst="rect">
            <a:avLst/>
          </a:prstGeom>
          <a:noFill/>
          <a:ln>
            <a:solidFill>
              <a:srgbClr val="4F81BD"/>
            </a:solidFill>
          </a:ln>
        </p:spPr>
        <p:txBody>
          <a:bodyPr wrap="square" rtlCol="0">
            <a:spAutoFit/>
          </a:bodyPr>
          <a:lstStyle/>
          <a:p>
            <a:r>
              <a:rPr lang="en-US" sz="1200" dirty="0"/>
              <a:t>Suppose a restaurant serves Steak with Chips (A) and Mussels (Moules) Marinieres (B). You select Steak, uncertain about whether the restaurant can do Mussels well. </a:t>
            </a:r>
          </a:p>
          <a:p>
            <a:endParaRPr lang="en-US" sz="1200" dirty="0"/>
          </a:p>
          <a:p>
            <a:r>
              <a:rPr lang="en-US" sz="1200" dirty="0"/>
              <a:t>If you find out that the restaurant also serves Coq au Vin (C), you may select the Mussels (B) because you now believe the restaurant is good at French dishes</a:t>
            </a:r>
          </a:p>
        </p:txBody>
      </p:sp>
      <p:cxnSp>
        <p:nvCxnSpPr>
          <p:cNvPr id="25" name="Straight Arrow Connector 24"/>
          <p:cNvCxnSpPr/>
          <p:nvPr/>
        </p:nvCxnSpPr>
        <p:spPr>
          <a:xfrm flipH="1">
            <a:off x="4632158" y="5108408"/>
            <a:ext cx="5815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328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b="1" dirty="0">
                <a:solidFill>
                  <a:schemeClr val="accent6">
                    <a:lumMod val="75000"/>
                  </a:schemeClr>
                </a:solidFill>
              </a:rPr>
              <a:t>Another example of the reveal preference theory</a:t>
            </a:r>
          </a:p>
        </p:txBody>
      </p:sp>
      <p:sp>
        <p:nvSpPr>
          <p:cNvPr id="3" name="Content Placeholder 2"/>
          <p:cNvSpPr>
            <a:spLocks noGrp="1"/>
          </p:cNvSpPr>
          <p:nvPr>
            <p:ph idx="1"/>
          </p:nvPr>
        </p:nvSpPr>
        <p:spPr>
          <a:xfrm>
            <a:off x="457200" y="1600200"/>
            <a:ext cx="4403558" cy="4790975"/>
          </a:xfrm>
        </p:spPr>
        <p:txBody>
          <a:bodyPr/>
          <a:lstStyle/>
          <a:p>
            <a:r>
              <a:rPr lang="en-GB" sz="2000" dirty="0"/>
              <a:t>An indifference curve (IC) connects different trade-off points between different quantities of two goods that a consumer is indifferent</a:t>
            </a:r>
          </a:p>
          <a:p>
            <a:pPr lvl="1"/>
            <a:r>
              <a:rPr lang="en-GB" sz="1600" dirty="0"/>
              <a:t>I.e. the consumer has no preference for one combination or bundle of goods over a different combination on the same curve</a:t>
            </a:r>
          </a:p>
          <a:p>
            <a:pPr lvl="1"/>
            <a:endParaRPr lang="en-GB" sz="1600" dirty="0"/>
          </a:p>
          <a:p>
            <a:r>
              <a:rPr lang="en-GB" sz="2000" dirty="0"/>
              <a:t>Key axioms</a:t>
            </a:r>
          </a:p>
          <a:p>
            <a:pPr lvl="1"/>
            <a:r>
              <a:rPr lang="en-GB" sz="1600" dirty="0"/>
              <a:t>Higher ICs represent higher utility levels (as there are more quantities of both goods on higher ICs) </a:t>
            </a:r>
          </a:p>
          <a:p>
            <a:pPr lvl="1"/>
            <a:r>
              <a:rPr lang="en-GB" sz="1600" dirty="0"/>
              <a:t>Two ICs cannot </a:t>
            </a:r>
            <a:r>
              <a:rPr lang="en-GB" sz="1600" b="1" u="sng" dirty="0"/>
              <a:t>intersect</a:t>
            </a:r>
            <a:r>
              <a:rPr lang="en-GB" sz="1600" dirty="0"/>
              <a:t> as more of either (or both) good is equally preferred to no increase</a:t>
            </a:r>
            <a:endParaRPr lang="en-GB" sz="1600" b="1" u="sng"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2635" y="2617737"/>
            <a:ext cx="2755900" cy="2755900"/>
          </a:xfrm>
          <a:prstGeom prst="rect">
            <a:avLst/>
          </a:prstGeom>
        </p:spPr>
      </p:pic>
    </p:spTree>
    <p:extLst>
      <p:ext uri="{BB962C8B-B14F-4D97-AF65-F5344CB8AC3E}">
        <p14:creationId xmlns:p14="http://schemas.microsoft.com/office/powerpoint/2010/main" val="1583947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8996" y="2595030"/>
            <a:ext cx="6858000" cy="2387600"/>
          </a:xfrm>
        </p:spPr>
        <p:txBody>
          <a:bodyPr/>
          <a:lstStyle/>
          <a:p>
            <a:pPr algn="l"/>
            <a:r>
              <a:rPr lang="en-GB" sz="2800" b="1" dirty="0"/>
              <a:t>So many economists have argued that, with the development of the reveal preference theory, there is absolutely no need to try and measure people’s well-being anymore</a:t>
            </a:r>
            <a:r>
              <a:rPr lang="mr-IN" sz="2800" b="1" dirty="0"/>
              <a:t>…</a:t>
            </a:r>
            <a:r>
              <a:rPr lang="en-GB" sz="2800" b="1" dirty="0"/>
              <a:t/>
            </a:r>
            <a:br>
              <a:rPr lang="en-GB" sz="2800" b="1" dirty="0"/>
            </a:br>
            <a:r>
              <a:rPr lang="en-GB" sz="2800" b="1" dirty="0"/>
              <a:t/>
            </a:r>
            <a:br>
              <a:rPr lang="en-GB" sz="2800" b="1" dirty="0"/>
            </a:br>
            <a:r>
              <a:rPr lang="en-GB" sz="2800" b="1" dirty="0">
                <a:solidFill>
                  <a:schemeClr val="tx1">
                    <a:lumMod val="65000"/>
                    <a:lumOff val="35000"/>
                  </a:schemeClr>
                </a:solidFill>
              </a:rPr>
              <a:t>In other words, if people prefer </a:t>
            </a:r>
            <a:r>
              <a:rPr lang="en-GB" sz="2800" b="1" i="1" dirty="0">
                <a:solidFill>
                  <a:schemeClr val="tx1">
                    <a:lumMod val="65000"/>
                    <a:lumOff val="35000"/>
                  </a:schemeClr>
                </a:solidFill>
              </a:rPr>
              <a:t>A</a:t>
            </a:r>
            <a:r>
              <a:rPr lang="en-GB" sz="2800" b="1" dirty="0">
                <a:solidFill>
                  <a:schemeClr val="tx1">
                    <a:lumMod val="65000"/>
                    <a:lumOff val="35000"/>
                  </a:schemeClr>
                </a:solidFill>
              </a:rPr>
              <a:t> to </a:t>
            </a:r>
            <a:r>
              <a:rPr lang="en-GB" sz="2800" b="1" i="1" dirty="0">
                <a:solidFill>
                  <a:schemeClr val="tx1">
                    <a:lumMod val="65000"/>
                    <a:lumOff val="35000"/>
                  </a:schemeClr>
                </a:solidFill>
              </a:rPr>
              <a:t>B</a:t>
            </a:r>
            <a:r>
              <a:rPr lang="en-GB" sz="2800" b="1" dirty="0">
                <a:solidFill>
                  <a:schemeClr val="tx1">
                    <a:lumMod val="65000"/>
                    <a:lumOff val="35000"/>
                  </a:schemeClr>
                </a:solidFill>
              </a:rPr>
              <a:t>, then it can be assumed that </a:t>
            </a:r>
            <a:r>
              <a:rPr lang="en-GB" sz="2800" b="1" i="1" dirty="0">
                <a:solidFill>
                  <a:schemeClr val="tx1">
                    <a:lumMod val="65000"/>
                    <a:lumOff val="35000"/>
                  </a:schemeClr>
                </a:solidFill>
              </a:rPr>
              <a:t>A</a:t>
            </a:r>
            <a:r>
              <a:rPr lang="en-GB" sz="2800" b="1" dirty="0">
                <a:solidFill>
                  <a:schemeClr val="tx1">
                    <a:lumMod val="65000"/>
                    <a:lumOff val="35000"/>
                  </a:schemeClr>
                </a:solidFill>
              </a:rPr>
              <a:t> makes them happier than </a:t>
            </a:r>
            <a:r>
              <a:rPr lang="en-GB" sz="2800" b="1" i="1" dirty="0">
                <a:solidFill>
                  <a:schemeClr val="tx1">
                    <a:lumMod val="65000"/>
                    <a:lumOff val="35000"/>
                  </a:schemeClr>
                </a:solidFill>
              </a:rPr>
              <a:t>B</a:t>
            </a:r>
            <a:r>
              <a:rPr lang="en-GB" sz="2800" b="1" dirty="0">
                <a:solidFill>
                  <a:schemeClr val="bg1">
                    <a:lumMod val="65000"/>
                  </a:schemeClr>
                </a:solidFill>
              </a:rPr>
              <a:t/>
            </a:r>
            <a:br>
              <a:rPr lang="en-GB" sz="2800" b="1" dirty="0">
                <a:solidFill>
                  <a:schemeClr val="bg1">
                    <a:lumMod val="65000"/>
                  </a:schemeClr>
                </a:solidFill>
              </a:rPr>
            </a:br>
            <a:endParaRPr lang="en-GB" sz="2800" b="1" i="1" dirty="0">
              <a:solidFill>
                <a:schemeClr val="bg1">
                  <a:lumMod val="65000"/>
                </a:schemeClr>
              </a:solidFill>
            </a:endParaRPr>
          </a:p>
        </p:txBody>
      </p:sp>
      <p:sp>
        <p:nvSpPr>
          <p:cNvPr id="4" name="TextBox 3"/>
          <p:cNvSpPr txBox="1"/>
          <p:nvPr/>
        </p:nvSpPr>
        <p:spPr>
          <a:xfrm>
            <a:off x="3282215" y="4982630"/>
            <a:ext cx="4564781" cy="646331"/>
          </a:xfrm>
          <a:prstGeom prst="rect">
            <a:avLst/>
          </a:prstGeom>
          <a:noFill/>
        </p:spPr>
        <p:txBody>
          <a:bodyPr wrap="square" rtlCol="0">
            <a:spAutoFit/>
          </a:bodyPr>
          <a:lstStyle/>
          <a:p>
            <a:r>
              <a:rPr lang="mr-IN" b="1" dirty="0">
                <a:solidFill>
                  <a:srgbClr val="7030A0"/>
                </a:solidFill>
              </a:rPr>
              <a:t>…</a:t>
            </a:r>
            <a:r>
              <a:rPr lang="en-GB" b="1" dirty="0">
                <a:solidFill>
                  <a:srgbClr val="7030A0"/>
                </a:solidFill>
              </a:rPr>
              <a:t>until “some” psychologists turning that idea on its head in the early 1970s</a:t>
            </a:r>
          </a:p>
        </p:txBody>
      </p:sp>
    </p:spTree>
    <p:extLst>
      <p:ext uri="{BB962C8B-B14F-4D97-AF65-F5344CB8AC3E}">
        <p14:creationId xmlns:p14="http://schemas.microsoft.com/office/powerpoint/2010/main" val="21982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51" y="777908"/>
            <a:ext cx="8229600" cy="1143000"/>
          </a:xfrm>
        </p:spPr>
        <p:txBody>
          <a:bodyPr/>
          <a:lstStyle/>
          <a:p>
            <a:r>
              <a:rPr lang="en-US" b="1" dirty="0">
                <a:latin typeface="+mn-lt"/>
              </a:rPr>
              <a:t>The rise of </a:t>
            </a:r>
            <a:r>
              <a:rPr lang="en-GB" b="1" dirty="0">
                <a:latin typeface="+mn-lt"/>
              </a:rPr>
              <a:t>behavioural</a:t>
            </a:r>
            <a:r>
              <a:rPr lang="en-US" b="1" dirty="0">
                <a:latin typeface="+mn-lt"/>
              </a:rPr>
              <a:t> economics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300" y="3200400"/>
            <a:ext cx="1464469" cy="219670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725" y="4239816"/>
            <a:ext cx="1157288" cy="115728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538" y="2448259"/>
            <a:ext cx="1133475" cy="138284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1988" y="2696766"/>
            <a:ext cx="1803826" cy="2700338"/>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3033" y="2755964"/>
            <a:ext cx="1698809" cy="2600325"/>
          </a:xfrm>
          <a:prstGeom prst="rect">
            <a:avLst/>
          </a:prstGeom>
        </p:spPr>
      </p:pic>
    </p:spTree>
    <p:extLst>
      <p:ext uri="{BB962C8B-B14F-4D97-AF65-F5344CB8AC3E}">
        <p14:creationId xmlns:p14="http://schemas.microsoft.com/office/powerpoint/2010/main" val="1081791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57250" y="2270522"/>
            <a:ext cx="7243763" cy="2572940"/>
          </a:xfrm>
        </p:spPr>
        <p:txBody>
          <a:bodyPr>
            <a:noAutofit/>
          </a:bodyPr>
          <a:lstStyle/>
          <a:p>
            <a:pPr algn="l"/>
            <a:r>
              <a:rPr lang="en-GB" sz="2800" b="1" dirty="0">
                <a:latin typeface="+mn-lt"/>
              </a:rPr>
              <a:t>The central tenet of behavioural economics is that human beings share cognitive biases that lead them to behave in systematically erroneous manner  </a:t>
            </a:r>
            <a:br>
              <a:rPr lang="en-GB" sz="2800" b="1" dirty="0">
                <a:latin typeface="+mn-lt"/>
              </a:rPr>
            </a:br>
            <a:r>
              <a:rPr lang="en-GB" sz="2800" b="1" dirty="0">
                <a:latin typeface="+mn-lt"/>
              </a:rPr>
              <a:t/>
            </a:r>
            <a:br>
              <a:rPr lang="en-GB" sz="2800" b="1" dirty="0">
                <a:latin typeface="+mn-lt"/>
              </a:rPr>
            </a:br>
            <a:r>
              <a:rPr lang="en-GB" sz="2800" b="1" dirty="0">
                <a:solidFill>
                  <a:srgbClr val="7030A0"/>
                </a:solidFill>
              </a:rPr>
              <a:t>Context dependent choice</a:t>
            </a:r>
            <a:r>
              <a:rPr lang="en-GB" sz="2800" b="1" dirty="0"/>
              <a:t> is one example of a violation of the reveal preference theory</a:t>
            </a:r>
            <a:endParaRPr lang="en-GB" sz="2800" b="1" dirty="0">
              <a:latin typeface="+mn-lt"/>
            </a:endParaRPr>
          </a:p>
        </p:txBody>
      </p:sp>
    </p:spTree>
    <p:extLst>
      <p:ext uri="{BB962C8B-B14F-4D97-AF65-F5344CB8AC3E}">
        <p14:creationId xmlns:p14="http://schemas.microsoft.com/office/powerpoint/2010/main" val="10679748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86000" y="857250"/>
            <a:ext cx="4569099" cy="5143500"/>
          </a:xfrm>
          <a:prstGeom prst="rect">
            <a:avLst/>
          </a:prstGeom>
        </p:spPr>
      </p:pic>
      <p:sp>
        <p:nvSpPr>
          <p:cNvPr id="2" name="Rectangle 1"/>
          <p:cNvSpPr/>
          <p:nvPr/>
        </p:nvSpPr>
        <p:spPr>
          <a:xfrm>
            <a:off x="2007154" y="4117665"/>
            <a:ext cx="4847945" cy="188308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4" name="TextBox 3"/>
          <p:cNvSpPr txBox="1"/>
          <p:nvPr/>
        </p:nvSpPr>
        <p:spPr>
          <a:xfrm>
            <a:off x="1677548" y="1646887"/>
            <a:ext cx="484428" cy="300082"/>
          </a:xfrm>
          <a:prstGeom prst="rect">
            <a:avLst/>
          </a:prstGeom>
          <a:noFill/>
        </p:spPr>
        <p:txBody>
          <a:bodyPr wrap="none" rtlCol="0">
            <a:spAutoFit/>
          </a:bodyPr>
          <a:lstStyle/>
          <a:p>
            <a:r>
              <a:rPr lang="en-US" sz="1350" dirty="0"/>
              <a:t>50%</a:t>
            </a:r>
          </a:p>
        </p:txBody>
      </p:sp>
      <p:sp>
        <p:nvSpPr>
          <p:cNvPr id="5" name="TextBox 4"/>
          <p:cNvSpPr txBox="1"/>
          <p:nvPr/>
        </p:nvSpPr>
        <p:spPr>
          <a:xfrm>
            <a:off x="1386226" y="1041902"/>
            <a:ext cx="1010534" cy="507831"/>
          </a:xfrm>
          <a:prstGeom prst="rect">
            <a:avLst/>
          </a:prstGeom>
          <a:noFill/>
        </p:spPr>
        <p:txBody>
          <a:bodyPr wrap="none" rtlCol="0">
            <a:spAutoFit/>
          </a:bodyPr>
          <a:lstStyle/>
          <a:p>
            <a:pPr algn="ctr"/>
            <a:r>
              <a:rPr lang="en-US" sz="1350" u="sng" dirty="0"/>
              <a:t>Percentage </a:t>
            </a:r>
          </a:p>
          <a:p>
            <a:pPr algn="ctr"/>
            <a:r>
              <a:rPr lang="en-US" sz="1350" u="sng" dirty="0"/>
              <a:t>choose</a:t>
            </a:r>
          </a:p>
        </p:txBody>
      </p:sp>
      <p:sp>
        <p:nvSpPr>
          <p:cNvPr id="6" name="TextBox 5"/>
          <p:cNvSpPr txBox="1"/>
          <p:nvPr/>
        </p:nvSpPr>
        <p:spPr>
          <a:xfrm>
            <a:off x="1677548" y="3092617"/>
            <a:ext cx="484428" cy="300082"/>
          </a:xfrm>
          <a:prstGeom prst="rect">
            <a:avLst/>
          </a:prstGeom>
          <a:noFill/>
        </p:spPr>
        <p:txBody>
          <a:bodyPr wrap="none" rtlCol="0">
            <a:spAutoFit/>
          </a:bodyPr>
          <a:lstStyle/>
          <a:p>
            <a:r>
              <a:rPr lang="en-US" sz="1350" dirty="0"/>
              <a:t>50%</a:t>
            </a:r>
          </a:p>
        </p:txBody>
      </p:sp>
    </p:spTree>
    <p:extLst>
      <p:ext uri="{BB962C8B-B14F-4D97-AF65-F5344CB8AC3E}">
        <p14:creationId xmlns:p14="http://schemas.microsoft.com/office/powerpoint/2010/main" val="6923215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86000" y="857250"/>
            <a:ext cx="4569099" cy="5143500"/>
          </a:xfrm>
          <a:prstGeom prst="rect">
            <a:avLst/>
          </a:prstGeom>
        </p:spPr>
      </p:pic>
      <p:sp>
        <p:nvSpPr>
          <p:cNvPr id="2" name="Rectangle 1"/>
          <p:cNvSpPr/>
          <p:nvPr/>
        </p:nvSpPr>
        <p:spPr>
          <a:xfrm>
            <a:off x="6855100" y="5280163"/>
            <a:ext cx="1075717" cy="507831"/>
          </a:xfrm>
          <a:prstGeom prst="rect">
            <a:avLst/>
          </a:prstGeom>
        </p:spPr>
        <p:txBody>
          <a:bodyPr wrap="square">
            <a:spAutoFit/>
          </a:bodyPr>
          <a:lstStyle/>
          <a:p>
            <a:r>
              <a:rPr lang="en-US" sz="900" dirty="0"/>
              <a:t>Simonson, I., &amp; </a:t>
            </a:r>
            <a:r>
              <a:rPr lang="en-US" sz="900" dirty="0" err="1"/>
              <a:t>Tversky</a:t>
            </a:r>
            <a:r>
              <a:rPr lang="en-US" sz="900" dirty="0"/>
              <a:t>, A. (1992). Choice in Context:</a:t>
            </a:r>
          </a:p>
        </p:txBody>
      </p:sp>
      <p:sp>
        <p:nvSpPr>
          <p:cNvPr id="4" name="TextBox 3"/>
          <p:cNvSpPr txBox="1"/>
          <p:nvPr/>
        </p:nvSpPr>
        <p:spPr>
          <a:xfrm>
            <a:off x="1677548" y="1646887"/>
            <a:ext cx="484428" cy="300082"/>
          </a:xfrm>
          <a:prstGeom prst="rect">
            <a:avLst/>
          </a:prstGeom>
          <a:noFill/>
        </p:spPr>
        <p:txBody>
          <a:bodyPr wrap="none" rtlCol="0">
            <a:spAutoFit/>
          </a:bodyPr>
          <a:lstStyle/>
          <a:p>
            <a:r>
              <a:rPr lang="en-US" sz="1350" dirty="0"/>
              <a:t>22%</a:t>
            </a:r>
          </a:p>
        </p:txBody>
      </p:sp>
      <p:sp>
        <p:nvSpPr>
          <p:cNvPr id="5" name="TextBox 4"/>
          <p:cNvSpPr txBox="1"/>
          <p:nvPr/>
        </p:nvSpPr>
        <p:spPr>
          <a:xfrm>
            <a:off x="1386226" y="1041902"/>
            <a:ext cx="1010534" cy="507831"/>
          </a:xfrm>
          <a:prstGeom prst="rect">
            <a:avLst/>
          </a:prstGeom>
          <a:noFill/>
        </p:spPr>
        <p:txBody>
          <a:bodyPr wrap="none" rtlCol="0">
            <a:spAutoFit/>
          </a:bodyPr>
          <a:lstStyle/>
          <a:p>
            <a:pPr algn="ctr"/>
            <a:r>
              <a:rPr lang="en-US" sz="1350" u="sng" dirty="0"/>
              <a:t>Percentage </a:t>
            </a:r>
          </a:p>
          <a:p>
            <a:pPr algn="ctr"/>
            <a:r>
              <a:rPr lang="en-US" sz="1350" u="sng" dirty="0"/>
              <a:t>choose</a:t>
            </a:r>
          </a:p>
        </p:txBody>
      </p:sp>
      <p:sp>
        <p:nvSpPr>
          <p:cNvPr id="6" name="TextBox 5"/>
          <p:cNvSpPr txBox="1"/>
          <p:nvPr/>
        </p:nvSpPr>
        <p:spPr>
          <a:xfrm>
            <a:off x="1677548" y="3092617"/>
            <a:ext cx="484428" cy="300082"/>
          </a:xfrm>
          <a:prstGeom prst="rect">
            <a:avLst/>
          </a:prstGeom>
          <a:noFill/>
        </p:spPr>
        <p:txBody>
          <a:bodyPr wrap="none" rtlCol="0">
            <a:spAutoFit/>
          </a:bodyPr>
          <a:lstStyle/>
          <a:p>
            <a:r>
              <a:rPr lang="en-US" sz="1350" dirty="0">
                <a:solidFill>
                  <a:srgbClr val="0000FF"/>
                </a:solidFill>
              </a:rPr>
              <a:t>57%</a:t>
            </a:r>
          </a:p>
        </p:txBody>
      </p:sp>
      <p:sp>
        <p:nvSpPr>
          <p:cNvPr id="7" name="TextBox 6"/>
          <p:cNvSpPr txBox="1"/>
          <p:nvPr/>
        </p:nvSpPr>
        <p:spPr>
          <a:xfrm>
            <a:off x="1677548" y="4800746"/>
            <a:ext cx="484428" cy="300082"/>
          </a:xfrm>
          <a:prstGeom prst="rect">
            <a:avLst/>
          </a:prstGeom>
          <a:noFill/>
        </p:spPr>
        <p:txBody>
          <a:bodyPr wrap="none" rtlCol="0">
            <a:spAutoFit/>
          </a:bodyPr>
          <a:lstStyle/>
          <a:p>
            <a:r>
              <a:rPr lang="en-US" sz="1350" dirty="0"/>
              <a:t>21%</a:t>
            </a:r>
          </a:p>
        </p:txBody>
      </p:sp>
    </p:spTree>
    <p:extLst>
      <p:ext uri="{BB962C8B-B14F-4D97-AF65-F5344CB8AC3E}">
        <p14:creationId xmlns:p14="http://schemas.microsoft.com/office/powerpoint/2010/main" val="781286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E02F3C71-C981-4614-98EA-D6C494F8091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2" y="321176"/>
            <a:ext cx="5380685"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45572" name="Picture 4" descr="IMG_00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7194" y="2828925"/>
            <a:ext cx="2541745" cy="338899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5066" y="306909"/>
            <a:ext cx="2286000" cy="2286000"/>
          </a:xfrm>
          <a:prstGeom prst="rect">
            <a:avLst/>
          </a:prstGeom>
        </p:spPr>
      </p:pic>
      <p:sp>
        <p:nvSpPr>
          <p:cNvPr id="1645570" name="Rectangle 2"/>
          <p:cNvSpPr>
            <a:spLocks noGrp="1" noChangeArrowheads="1"/>
          </p:cNvSpPr>
          <p:nvPr>
            <p:ph type="title"/>
          </p:nvPr>
        </p:nvSpPr>
        <p:spPr>
          <a:xfrm>
            <a:off x="616137" y="640263"/>
            <a:ext cx="4653738" cy="1344975"/>
          </a:xfrm>
        </p:spPr>
        <p:txBody>
          <a:bodyPr>
            <a:normAutofit/>
          </a:bodyPr>
          <a:lstStyle/>
          <a:p>
            <a:r>
              <a:rPr lang="en-GB" altLang="en-US" sz="3500" b="1"/>
              <a:t>1993: London School of Economics</a:t>
            </a:r>
            <a:endParaRPr lang="en-US" altLang="en-US" sz="3500" b="1"/>
          </a:p>
        </p:txBody>
      </p:sp>
      <p:sp>
        <p:nvSpPr>
          <p:cNvPr id="1645571" name="Rectangle 3"/>
          <p:cNvSpPr>
            <a:spLocks noGrp="1" noChangeArrowheads="1"/>
          </p:cNvSpPr>
          <p:nvPr>
            <p:ph type="body" idx="1"/>
          </p:nvPr>
        </p:nvSpPr>
        <p:spPr>
          <a:xfrm>
            <a:off x="616136" y="2121762"/>
            <a:ext cx="4653738" cy="3626917"/>
          </a:xfrm>
        </p:spPr>
        <p:txBody>
          <a:bodyPr>
            <a:normAutofit/>
          </a:bodyPr>
          <a:lstStyle/>
          <a:p>
            <a:pPr>
              <a:buFontTx/>
              <a:buNone/>
            </a:pPr>
            <a:r>
              <a:rPr lang="en-GB" altLang="en-US" sz="2100" b="1" dirty="0"/>
              <a:t>   The first Economics of Wellbeing conference was held.  Two central people were Andrew Clark, who was a PhD student there at the time, and Andrew Oswald, who is now a Professor </a:t>
            </a:r>
            <a:r>
              <a:rPr lang="en-GB" altLang="en-US" sz="2100" b="1"/>
              <a:t>of Economics at Warwick.</a:t>
            </a:r>
          </a:p>
          <a:p>
            <a:pPr>
              <a:buFontTx/>
              <a:buNone/>
            </a:pPr>
            <a:endParaRPr lang="en-GB" altLang="en-US" sz="2100" dirty="0"/>
          </a:p>
          <a:p>
            <a:pPr>
              <a:buFontTx/>
              <a:buNone/>
            </a:pPr>
            <a:endParaRPr lang="en-US" altLang="en-US" sz="2100" dirty="0"/>
          </a:p>
        </p:txBody>
      </p:sp>
    </p:spTree>
    <p:extLst>
      <p:ext uri="{BB962C8B-B14F-4D97-AF65-F5344CB8AC3E}">
        <p14:creationId xmlns:p14="http://schemas.microsoft.com/office/powerpoint/2010/main" val="2319449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標題 1"/>
          <p:cNvSpPr txBox="1">
            <a:spLocks/>
          </p:cNvSpPr>
          <p:nvPr/>
        </p:nvSpPr>
        <p:spPr>
          <a:xfrm>
            <a:off x="1416334" y="837275"/>
            <a:ext cx="6172200" cy="857250"/>
          </a:xfrm>
          <a:prstGeom prst="rect">
            <a:avLst/>
          </a:prstGeom>
        </p:spPr>
        <p:txBody>
          <a:bodyPr vert="horz" lIns="68580" tIns="34290" rIns="68580" bIns="34290" rtlCol="0" anchor="ctr">
            <a:noAutofit/>
          </a:bodyPr>
          <a:lstStyle/>
          <a:p>
            <a:pPr algn="ctr" defTabSz="342900">
              <a:spcBef>
                <a:spcPct val="0"/>
              </a:spcBef>
              <a:defRPr/>
            </a:pPr>
            <a:r>
              <a:rPr lang="en-US" altLang="zh-TW" sz="2400" b="1" dirty="0">
                <a:latin typeface="+mj-lt"/>
                <a:ea typeface="+mj-ea"/>
                <a:cs typeface="+mj-cs"/>
              </a:rPr>
              <a:t>The compromise effect</a:t>
            </a:r>
          </a:p>
          <a:p>
            <a:pPr algn="ctr" defTabSz="342900">
              <a:spcBef>
                <a:spcPct val="0"/>
              </a:spcBef>
              <a:defRPr/>
            </a:pPr>
            <a:r>
              <a:rPr lang="en-US" altLang="zh-TW" sz="2400" b="1" dirty="0">
                <a:latin typeface="+mj-lt"/>
                <a:ea typeface="+mj-ea"/>
                <a:cs typeface="+mj-cs"/>
              </a:rPr>
              <a:t>(Extremeness Aversion)</a:t>
            </a:r>
            <a:endParaRPr lang="zh-TW" altLang="en-US" sz="2400" b="1" dirty="0">
              <a:latin typeface="+mj-lt"/>
              <a:ea typeface="+mj-ea"/>
              <a:cs typeface="+mj-cs"/>
            </a:endParaRPr>
          </a:p>
        </p:txBody>
      </p:sp>
      <p:sp>
        <p:nvSpPr>
          <p:cNvPr id="44" name="Line 4"/>
          <p:cNvSpPr>
            <a:spLocks noChangeShapeType="1"/>
          </p:cNvSpPr>
          <p:nvPr/>
        </p:nvSpPr>
        <p:spPr bwMode="auto">
          <a:xfrm>
            <a:off x="2000249" y="1950599"/>
            <a:ext cx="0" cy="2571750"/>
          </a:xfrm>
          <a:prstGeom prst="line">
            <a:avLst/>
          </a:prstGeom>
          <a:noFill/>
          <a:ln w="25400">
            <a:solidFill>
              <a:schemeClr val="bg1"/>
            </a:solidFill>
            <a:round/>
            <a:headEnd/>
            <a:tailEnd/>
          </a:ln>
          <a:effectLst/>
        </p:spPr>
        <p:txBody>
          <a:bodyPr>
            <a:prstTxWarp prst="textNoShape">
              <a:avLst/>
            </a:prstTxWarp>
          </a:bodyPr>
          <a:lstStyle/>
          <a:p>
            <a:pPr>
              <a:defRPr/>
            </a:pPr>
            <a:endParaRPr lang="en-US" sz="1350">
              <a:latin typeface="Arial"/>
              <a:cs typeface="Arial"/>
            </a:endParaRPr>
          </a:p>
        </p:txBody>
      </p:sp>
      <p:sp>
        <p:nvSpPr>
          <p:cNvPr id="45" name="Text Box 6"/>
          <p:cNvSpPr txBox="1">
            <a:spLocks noChangeArrowheads="1"/>
          </p:cNvSpPr>
          <p:nvPr/>
        </p:nvSpPr>
        <p:spPr bwMode="auto">
          <a:xfrm>
            <a:off x="3465721" y="3735678"/>
            <a:ext cx="378630" cy="415498"/>
          </a:xfrm>
          <a:prstGeom prst="rect">
            <a:avLst/>
          </a:prstGeom>
          <a:noFill/>
          <a:ln w="9525">
            <a:noFill/>
            <a:miter lim="800000"/>
            <a:headEnd/>
            <a:tailEnd/>
          </a:ln>
        </p:spPr>
        <p:txBody>
          <a:bodyPr wrap="none">
            <a:prstTxWarp prst="textNoShape">
              <a:avLst/>
            </a:prstTxWarp>
            <a:spAutoFit/>
          </a:bodyPr>
          <a:lstStyle/>
          <a:p>
            <a:r>
              <a:rPr lang="en-US" sz="2100" b="1" dirty="0">
                <a:latin typeface="Arial"/>
                <a:cs typeface="Arial"/>
              </a:rPr>
              <a:t>B</a:t>
            </a:r>
          </a:p>
        </p:txBody>
      </p:sp>
      <p:sp>
        <p:nvSpPr>
          <p:cNvPr id="64" name="Text Box 9"/>
          <p:cNvSpPr txBox="1">
            <a:spLocks noChangeArrowheads="1"/>
          </p:cNvSpPr>
          <p:nvPr/>
        </p:nvSpPr>
        <p:spPr bwMode="auto">
          <a:xfrm>
            <a:off x="1780229" y="4523595"/>
            <a:ext cx="3028950" cy="1015663"/>
          </a:xfrm>
          <a:prstGeom prst="rect">
            <a:avLst/>
          </a:prstGeom>
          <a:noFill/>
          <a:ln w="9525">
            <a:noFill/>
            <a:miter lim="800000"/>
            <a:headEnd/>
            <a:tailEnd/>
          </a:ln>
        </p:spPr>
        <p:txBody>
          <a:bodyPr>
            <a:prstTxWarp prst="textNoShape">
              <a:avLst/>
            </a:prstTxWarp>
            <a:spAutoFit/>
          </a:bodyPr>
          <a:lstStyle/>
          <a:p>
            <a:pPr>
              <a:spcBef>
                <a:spcPct val="50000"/>
              </a:spcBef>
            </a:pPr>
            <a:endParaRPr lang="en-US" sz="1500" b="1" dirty="0"/>
          </a:p>
          <a:p>
            <a:pPr>
              <a:spcBef>
                <a:spcPct val="50000"/>
              </a:spcBef>
            </a:pPr>
            <a:r>
              <a:rPr lang="en-US" sz="1500" b="1" dirty="0"/>
              <a:t>B most commonly chosen</a:t>
            </a:r>
          </a:p>
          <a:p>
            <a:pPr>
              <a:spcBef>
                <a:spcPct val="50000"/>
              </a:spcBef>
            </a:pPr>
            <a:endParaRPr lang="en-US" sz="1500" b="1" dirty="0"/>
          </a:p>
        </p:txBody>
      </p:sp>
      <p:cxnSp>
        <p:nvCxnSpPr>
          <p:cNvPr id="66" name="Straight Arrow Connector 65"/>
          <p:cNvCxnSpPr/>
          <p:nvPr/>
        </p:nvCxnSpPr>
        <p:spPr>
          <a:xfrm>
            <a:off x="1828799" y="4293749"/>
            <a:ext cx="2286000" cy="1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rot="5400000" flipH="1" flipV="1">
            <a:off x="714374" y="3179324"/>
            <a:ext cx="2228850" cy="1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2571750" y="4408049"/>
            <a:ext cx="827086" cy="300082"/>
          </a:xfrm>
          <a:prstGeom prst="rect">
            <a:avLst/>
          </a:prstGeom>
          <a:noFill/>
        </p:spPr>
        <p:txBody>
          <a:bodyPr wrap="none" rtlCol="0">
            <a:spAutoFit/>
          </a:bodyPr>
          <a:lstStyle/>
          <a:p>
            <a:r>
              <a:rPr lang="en-US" sz="1350" dirty="0"/>
              <a:t>Economy</a:t>
            </a:r>
          </a:p>
        </p:txBody>
      </p:sp>
      <p:sp>
        <p:nvSpPr>
          <p:cNvPr id="74" name="TextBox 73"/>
          <p:cNvSpPr txBox="1"/>
          <p:nvPr/>
        </p:nvSpPr>
        <p:spPr>
          <a:xfrm rot="16200000">
            <a:off x="1277991" y="2940029"/>
            <a:ext cx="692818" cy="300082"/>
          </a:xfrm>
          <a:prstGeom prst="rect">
            <a:avLst/>
          </a:prstGeom>
          <a:noFill/>
        </p:spPr>
        <p:txBody>
          <a:bodyPr wrap="none" rtlCol="0">
            <a:spAutoFit/>
          </a:bodyPr>
          <a:lstStyle/>
          <a:p>
            <a:r>
              <a:rPr lang="en-US" sz="1350" dirty="0"/>
              <a:t>Quality</a:t>
            </a:r>
          </a:p>
        </p:txBody>
      </p:sp>
      <p:sp>
        <p:nvSpPr>
          <p:cNvPr id="85" name="Line 4"/>
          <p:cNvSpPr>
            <a:spLocks noChangeShapeType="1"/>
          </p:cNvSpPr>
          <p:nvPr/>
        </p:nvSpPr>
        <p:spPr bwMode="auto">
          <a:xfrm>
            <a:off x="4742854" y="1951195"/>
            <a:ext cx="0" cy="2571750"/>
          </a:xfrm>
          <a:prstGeom prst="line">
            <a:avLst/>
          </a:prstGeom>
          <a:noFill/>
          <a:ln w="25400">
            <a:solidFill>
              <a:schemeClr val="bg1"/>
            </a:solidFill>
            <a:round/>
            <a:headEnd/>
            <a:tailEnd/>
          </a:ln>
          <a:effectLst/>
        </p:spPr>
        <p:txBody>
          <a:bodyPr>
            <a:prstTxWarp prst="textNoShape">
              <a:avLst/>
            </a:prstTxWarp>
          </a:bodyPr>
          <a:lstStyle/>
          <a:p>
            <a:pPr>
              <a:defRPr/>
            </a:pPr>
            <a:endParaRPr lang="en-US" sz="1350">
              <a:latin typeface="Arial"/>
              <a:cs typeface="Arial"/>
            </a:endParaRPr>
          </a:p>
        </p:txBody>
      </p:sp>
      <p:sp>
        <p:nvSpPr>
          <p:cNvPr id="87" name="Text Box 7"/>
          <p:cNvSpPr txBox="1">
            <a:spLocks noChangeArrowheads="1"/>
          </p:cNvSpPr>
          <p:nvPr/>
        </p:nvSpPr>
        <p:spPr bwMode="auto">
          <a:xfrm>
            <a:off x="2725044" y="2941339"/>
            <a:ext cx="378630" cy="415498"/>
          </a:xfrm>
          <a:prstGeom prst="rect">
            <a:avLst/>
          </a:prstGeom>
          <a:noFill/>
          <a:ln w="9525">
            <a:noFill/>
            <a:miter lim="800000"/>
            <a:headEnd/>
            <a:tailEnd/>
          </a:ln>
        </p:spPr>
        <p:txBody>
          <a:bodyPr wrap="none">
            <a:prstTxWarp prst="textNoShape">
              <a:avLst/>
            </a:prstTxWarp>
            <a:spAutoFit/>
          </a:bodyPr>
          <a:lstStyle/>
          <a:p>
            <a:r>
              <a:rPr lang="en-US" sz="2100" b="1" dirty="0" err="1">
                <a:latin typeface="Arial"/>
                <a:cs typeface="Arial"/>
              </a:rPr>
              <a:t>C</a:t>
            </a:r>
            <a:endParaRPr lang="en-US" sz="2100" b="1" dirty="0">
              <a:latin typeface="Arial"/>
              <a:cs typeface="Arial"/>
            </a:endParaRPr>
          </a:p>
        </p:txBody>
      </p:sp>
      <p:sp>
        <p:nvSpPr>
          <p:cNvPr id="12" name="Line 4"/>
          <p:cNvSpPr>
            <a:spLocks noChangeShapeType="1"/>
          </p:cNvSpPr>
          <p:nvPr/>
        </p:nvSpPr>
        <p:spPr bwMode="auto">
          <a:xfrm>
            <a:off x="5078366" y="1951195"/>
            <a:ext cx="0" cy="2571750"/>
          </a:xfrm>
          <a:prstGeom prst="line">
            <a:avLst/>
          </a:prstGeom>
          <a:noFill/>
          <a:ln w="25400">
            <a:solidFill>
              <a:schemeClr val="bg1"/>
            </a:solidFill>
            <a:round/>
            <a:headEnd/>
            <a:tailEnd/>
          </a:ln>
          <a:effectLst/>
        </p:spPr>
        <p:txBody>
          <a:bodyPr>
            <a:prstTxWarp prst="textNoShape">
              <a:avLst/>
            </a:prstTxWarp>
          </a:bodyPr>
          <a:lstStyle/>
          <a:p>
            <a:pPr>
              <a:defRPr/>
            </a:pPr>
            <a:endParaRPr lang="en-US" sz="1350">
              <a:latin typeface="Arial"/>
              <a:cs typeface="Arial"/>
            </a:endParaRPr>
          </a:p>
        </p:txBody>
      </p:sp>
      <p:sp>
        <p:nvSpPr>
          <p:cNvPr id="13" name="Text Box 6"/>
          <p:cNvSpPr txBox="1">
            <a:spLocks noChangeArrowheads="1"/>
          </p:cNvSpPr>
          <p:nvPr/>
        </p:nvSpPr>
        <p:spPr bwMode="auto">
          <a:xfrm>
            <a:off x="5082729" y="2180923"/>
            <a:ext cx="378630" cy="415498"/>
          </a:xfrm>
          <a:prstGeom prst="rect">
            <a:avLst/>
          </a:prstGeom>
          <a:noFill/>
          <a:ln w="9525">
            <a:noFill/>
            <a:miter lim="800000"/>
            <a:headEnd/>
            <a:tailEnd/>
          </a:ln>
        </p:spPr>
        <p:txBody>
          <a:bodyPr wrap="none">
            <a:prstTxWarp prst="textNoShape">
              <a:avLst/>
            </a:prstTxWarp>
            <a:spAutoFit/>
          </a:bodyPr>
          <a:lstStyle/>
          <a:p>
            <a:r>
              <a:rPr lang="en-US" sz="2100" b="1" dirty="0">
                <a:latin typeface="Arial"/>
                <a:cs typeface="Arial"/>
              </a:rPr>
              <a:t>A</a:t>
            </a:r>
          </a:p>
        </p:txBody>
      </p:sp>
      <p:sp>
        <p:nvSpPr>
          <p:cNvPr id="15" name="Text Box 9"/>
          <p:cNvSpPr txBox="1">
            <a:spLocks noChangeArrowheads="1"/>
          </p:cNvSpPr>
          <p:nvPr/>
        </p:nvSpPr>
        <p:spPr bwMode="auto">
          <a:xfrm>
            <a:off x="4858346" y="4524190"/>
            <a:ext cx="3028950" cy="1015663"/>
          </a:xfrm>
          <a:prstGeom prst="rect">
            <a:avLst/>
          </a:prstGeom>
          <a:noFill/>
          <a:ln w="9525">
            <a:noFill/>
            <a:miter lim="800000"/>
            <a:headEnd/>
            <a:tailEnd/>
          </a:ln>
        </p:spPr>
        <p:txBody>
          <a:bodyPr>
            <a:prstTxWarp prst="textNoShape">
              <a:avLst/>
            </a:prstTxWarp>
            <a:spAutoFit/>
          </a:bodyPr>
          <a:lstStyle/>
          <a:p>
            <a:pPr>
              <a:spcBef>
                <a:spcPct val="50000"/>
              </a:spcBef>
            </a:pPr>
            <a:endParaRPr lang="en-US" sz="1500" b="1" dirty="0"/>
          </a:p>
          <a:p>
            <a:pPr>
              <a:spcBef>
                <a:spcPct val="50000"/>
              </a:spcBef>
            </a:pPr>
            <a:r>
              <a:rPr lang="en-US" sz="1500" b="1" dirty="0"/>
              <a:t>C most commonly chosen</a:t>
            </a:r>
          </a:p>
          <a:p>
            <a:pPr>
              <a:spcBef>
                <a:spcPct val="50000"/>
              </a:spcBef>
            </a:pPr>
            <a:endParaRPr lang="en-US" sz="1500" b="1" dirty="0"/>
          </a:p>
        </p:txBody>
      </p:sp>
      <p:cxnSp>
        <p:nvCxnSpPr>
          <p:cNvPr id="16" name="Straight Arrow Connector 15"/>
          <p:cNvCxnSpPr/>
          <p:nvPr/>
        </p:nvCxnSpPr>
        <p:spPr>
          <a:xfrm>
            <a:off x="4906916" y="4294345"/>
            <a:ext cx="2286000" cy="1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5400000" flipH="1" flipV="1">
            <a:off x="3792491" y="3179920"/>
            <a:ext cx="2228850" cy="1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649867" y="4408645"/>
            <a:ext cx="827086" cy="300082"/>
          </a:xfrm>
          <a:prstGeom prst="rect">
            <a:avLst/>
          </a:prstGeom>
          <a:noFill/>
        </p:spPr>
        <p:txBody>
          <a:bodyPr wrap="none" rtlCol="0">
            <a:spAutoFit/>
          </a:bodyPr>
          <a:lstStyle/>
          <a:p>
            <a:r>
              <a:rPr lang="en-US" sz="1350" dirty="0"/>
              <a:t>Economy</a:t>
            </a:r>
          </a:p>
        </p:txBody>
      </p:sp>
      <p:sp>
        <p:nvSpPr>
          <p:cNvPr id="19" name="TextBox 18"/>
          <p:cNvSpPr txBox="1"/>
          <p:nvPr/>
        </p:nvSpPr>
        <p:spPr>
          <a:xfrm rot="16200000">
            <a:off x="4356108" y="2940624"/>
            <a:ext cx="692818" cy="300082"/>
          </a:xfrm>
          <a:prstGeom prst="rect">
            <a:avLst/>
          </a:prstGeom>
          <a:noFill/>
        </p:spPr>
        <p:txBody>
          <a:bodyPr wrap="none" rtlCol="0">
            <a:spAutoFit/>
          </a:bodyPr>
          <a:lstStyle/>
          <a:p>
            <a:r>
              <a:rPr lang="en-US" sz="1350" dirty="0"/>
              <a:t>Quality</a:t>
            </a:r>
          </a:p>
        </p:txBody>
      </p:sp>
      <p:sp>
        <p:nvSpPr>
          <p:cNvPr id="20" name="Line 4"/>
          <p:cNvSpPr>
            <a:spLocks noChangeShapeType="1"/>
          </p:cNvSpPr>
          <p:nvPr/>
        </p:nvSpPr>
        <p:spPr bwMode="auto">
          <a:xfrm>
            <a:off x="7820971" y="1951790"/>
            <a:ext cx="0" cy="2571750"/>
          </a:xfrm>
          <a:prstGeom prst="line">
            <a:avLst/>
          </a:prstGeom>
          <a:noFill/>
          <a:ln w="25400">
            <a:solidFill>
              <a:schemeClr val="bg1"/>
            </a:solidFill>
            <a:round/>
            <a:headEnd/>
            <a:tailEnd/>
          </a:ln>
          <a:effectLst/>
        </p:spPr>
        <p:txBody>
          <a:bodyPr>
            <a:prstTxWarp prst="textNoShape">
              <a:avLst/>
            </a:prstTxWarp>
          </a:bodyPr>
          <a:lstStyle/>
          <a:p>
            <a:pPr>
              <a:defRPr/>
            </a:pPr>
            <a:endParaRPr lang="en-US" sz="1350">
              <a:latin typeface="Arial"/>
              <a:cs typeface="Arial"/>
            </a:endParaRPr>
          </a:p>
        </p:txBody>
      </p:sp>
      <p:sp>
        <p:nvSpPr>
          <p:cNvPr id="21" name="Text Box 7"/>
          <p:cNvSpPr txBox="1">
            <a:spLocks noChangeArrowheads="1"/>
          </p:cNvSpPr>
          <p:nvPr/>
        </p:nvSpPr>
        <p:spPr bwMode="auto">
          <a:xfrm>
            <a:off x="5803161" y="2941935"/>
            <a:ext cx="378630" cy="415498"/>
          </a:xfrm>
          <a:prstGeom prst="rect">
            <a:avLst/>
          </a:prstGeom>
          <a:noFill/>
          <a:ln w="9525">
            <a:noFill/>
            <a:miter lim="800000"/>
            <a:headEnd/>
            <a:tailEnd/>
          </a:ln>
        </p:spPr>
        <p:txBody>
          <a:bodyPr wrap="none">
            <a:prstTxWarp prst="textNoShape">
              <a:avLst/>
            </a:prstTxWarp>
            <a:spAutoFit/>
          </a:bodyPr>
          <a:lstStyle/>
          <a:p>
            <a:r>
              <a:rPr lang="en-US" sz="2100" b="1" dirty="0" err="1">
                <a:latin typeface="Arial"/>
                <a:cs typeface="Arial"/>
              </a:rPr>
              <a:t>C</a:t>
            </a:r>
            <a:endParaRPr lang="en-US" sz="2100" b="1" dirty="0">
              <a:latin typeface="Arial"/>
              <a:cs typeface="Arial"/>
            </a:endParaRPr>
          </a:p>
        </p:txBody>
      </p:sp>
      <p:sp>
        <p:nvSpPr>
          <p:cNvPr id="22" name="TextBox 21"/>
          <p:cNvSpPr txBox="1"/>
          <p:nvPr/>
        </p:nvSpPr>
        <p:spPr>
          <a:xfrm>
            <a:off x="626631" y="5477632"/>
            <a:ext cx="8232446" cy="830997"/>
          </a:xfrm>
          <a:prstGeom prst="rect">
            <a:avLst/>
          </a:prstGeom>
          <a:noFill/>
        </p:spPr>
        <p:txBody>
          <a:bodyPr wrap="none" rtlCol="0">
            <a:spAutoFit/>
          </a:bodyPr>
          <a:lstStyle/>
          <a:p>
            <a:r>
              <a:rPr lang="en-US" sz="2400" dirty="0"/>
              <a:t>Introducing an extreme alternative, A, makes people </a:t>
            </a:r>
            <a:r>
              <a:rPr lang="en-US" sz="2400" b="1" dirty="0">
                <a:solidFill>
                  <a:srgbClr val="FF0000"/>
                </a:solidFill>
              </a:rPr>
              <a:t>more likely </a:t>
            </a:r>
          </a:p>
          <a:p>
            <a:r>
              <a:rPr lang="en-US" sz="2400" dirty="0"/>
              <a:t>to choose what is now the compromise (middle) alternative C</a:t>
            </a:r>
          </a:p>
        </p:txBody>
      </p:sp>
      <p:sp>
        <p:nvSpPr>
          <p:cNvPr id="23" name="Text Box 8"/>
          <p:cNvSpPr txBox="1">
            <a:spLocks noChangeArrowheads="1"/>
          </p:cNvSpPr>
          <p:nvPr/>
        </p:nvSpPr>
        <p:spPr bwMode="auto">
          <a:xfrm>
            <a:off x="6662529" y="3735678"/>
            <a:ext cx="378630" cy="415498"/>
          </a:xfrm>
          <a:prstGeom prst="rect">
            <a:avLst/>
          </a:prstGeom>
          <a:noFill/>
          <a:ln w="9525">
            <a:noFill/>
            <a:miter lim="800000"/>
            <a:headEnd/>
            <a:tailEnd/>
          </a:ln>
        </p:spPr>
        <p:txBody>
          <a:bodyPr wrap="none">
            <a:prstTxWarp prst="textNoShape">
              <a:avLst/>
            </a:prstTxWarp>
            <a:spAutoFit/>
          </a:bodyPr>
          <a:lstStyle/>
          <a:p>
            <a:r>
              <a:rPr lang="en-US" sz="2100" b="1" dirty="0">
                <a:latin typeface="Arial"/>
                <a:cs typeface="Arial"/>
              </a:rPr>
              <a:t>B</a:t>
            </a:r>
          </a:p>
        </p:txBody>
      </p:sp>
    </p:spTree>
    <p:extLst>
      <p:ext uri="{BB962C8B-B14F-4D97-AF65-F5344CB8AC3E}">
        <p14:creationId xmlns:p14="http://schemas.microsoft.com/office/powerpoint/2010/main" val="13647003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5"/>
          <p:cNvSpPr>
            <a:spLocks noChangeArrowheads="1"/>
          </p:cNvSpPr>
          <p:nvPr/>
        </p:nvSpPr>
        <p:spPr bwMode="auto">
          <a:xfrm>
            <a:off x="1113572" y="994629"/>
            <a:ext cx="6858000" cy="57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r>
              <a:rPr lang="en-US" sz="3000" b="1" dirty="0">
                <a:solidFill>
                  <a:srgbClr val="000000"/>
                </a:solidFill>
              </a:rPr>
              <a:t>Has marketing implications:</a:t>
            </a:r>
          </a:p>
        </p:txBody>
      </p:sp>
      <p:pic>
        <p:nvPicPr>
          <p:cNvPr id="6553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5555" y="4287579"/>
            <a:ext cx="2133941" cy="1493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3" descr="actie_123cheese"/>
          <p:cNvPicPr>
            <a:picLocks noChangeAspect="1" noChangeArrowheads="1"/>
          </p:cNvPicPr>
          <p:nvPr/>
        </p:nvPicPr>
        <p:blipFill>
          <a:blip r:embed="rId4"/>
          <a:srcRect/>
          <a:stretch>
            <a:fillRect/>
          </a:stretch>
        </p:blipFill>
        <p:spPr bwMode="auto">
          <a:xfrm>
            <a:off x="3757424" y="1692754"/>
            <a:ext cx="2310467" cy="1263971"/>
          </a:xfrm>
          <a:prstGeom prst="rect">
            <a:avLst/>
          </a:prstGeom>
          <a:noFill/>
          <a:ln w="9525">
            <a:noFill/>
            <a:miter lim="800000"/>
            <a:headEnd/>
            <a:tailEnd/>
          </a:ln>
        </p:spPr>
      </p:pic>
      <p:sp>
        <p:nvSpPr>
          <p:cNvPr id="2" name="TextBox 1"/>
          <p:cNvSpPr txBox="1"/>
          <p:nvPr/>
        </p:nvSpPr>
        <p:spPr>
          <a:xfrm>
            <a:off x="1592071" y="2441361"/>
            <a:ext cx="2165353" cy="715581"/>
          </a:xfrm>
          <a:prstGeom prst="rect">
            <a:avLst/>
          </a:prstGeom>
          <a:noFill/>
        </p:spPr>
        <p:txBody>
          <a:bodyPr wrap="square" rtlCol="0">
            <a:spAutoFit/>
          </a:bodyPr>
          <a:lstStyle/>
          <a:p>
            <a:r>
              <a:rPr lang="en-US" sz="1350" dirty="0"/>
              <a:t>1. Add an extreme option</a:t>
            </a:r>
          </a:p>
          <a:p>
            <a:r>
              <a:rPr lang="en-US" sz="1350" dirty="0"/>
              <a:t>to increase sales of another option</a:t>
            </a:r>
          </a:p>
        </p:txBody>
      </p:sp>
      <p:sp>
        <p:nvSpPr>
          <p:cNvPr id="10" name="TextBox 9"/>
          <p:cNvSpPr txBox="1"/>
          <p:nvPr/>
        </p:nvSpPr>
        <p:spPr>
          <a:xfrm>
            <a:off x="1706371" y="4402171"/>
            <a:ext cx="2165353" cy="507831"/>
          </a:xfrm>
          <a:prstGeom prst="rect">
            <a:avLst/>
          </a:prstGeom>
          <a:noFill/>
        </p:spPr>
        <p:txBody>
          <a:bodyPr wrap="square" rtlCol="0">
            <a:spAutoFit/>
          </a:bodyPr>
          <a:lstStyle/>
          <a:p>
            <a:r>
              <a:rPr lang="en-US" sz="1350" dirty="0"/>
              <a:t>2. Add upgrades, to increase sales of prior upgrades</a:t>
            </a:r>
          </a:p>
        </p:txBody>
      </p:sp>
      <p:pic>
        <p:nvPicPr>
          <p:cNvPr id="11" name="Picture 3" descr="fg1_online.jpg"/>
          <p:cNvPicPr>
            <a:picLocks noChangeAspect="1"/>
          </p:cNvPicPr>
          <p:nvPr/>
        </p:nvPicPr>
        <p:blipFill rotWithShape="1">
          <a:blip r:embed="rId5" cstate="print"/>
          <a:srcRect l="3311" t="6319" r="38277" b="66016"/>
          <a:stretch/>
        </p:blipFill>
        <p:spPr bwMode="auto">
          <a:xfrm>
            <a:off x="2812285" y="3073345"/>
            <a:ext cx="1890278" cy="938342"/>
          </a:xfrm>
          <a:prstGeom prst="rect">
            <a:avLst/>
          </a:prstGeom>
          <a:noFill/>
          <a:ln w="9525">
            <a:noFill/>
            <a:miter lim="800000"/>
            <a:headEnd/>
            <a:tailEnd/>
          </a:ln>
        </p:spPr>
      </p:pic>
      <p:pic>
        <p:nvPicPr>
          <p:cNvPr id="12" name="Picture 3" descr="fg1_online.jpg"/>
          <p:cNvPicPr>
            <a:picLocks noChangeAspect="1"/>
          </p:cNvPicPr>
          <p:nvPr/>
        </p:nvPicPr>
        <p:blipFill rotWithShape="1">
          <a:blip r:embed="rId5" cstate="print"/>
          <a:srcRect l="46843" t="50445" r="2318" b="21578"/>
          <a:stretch/>
        </p:blipFill>
        <p:spPr bwMode="auto">
          <a:xfrm>
            <a:off x="5166684" y="3133859"/>
            <a:ext cx="1645189" cy="948913"/>
          </a:xfrm>
          <a:prstGeom prst="rect">
            <a:avLst/>
          </a:prstGeom>
          <a:noFill/>
          <a:ln w="9525">
            <a:noFill/>
            <a:miter lim="800000"/>
            <a:headEnd/>
            <a:tailEnd/>
          </a:ln>
        </p:spPr>
      </p:pic>
    </p:spTree>
    <p:extLst>
      <p:ext uri="{BB962C8B-B14F-4D97-AF65-F5344CB8AC3E}">
        <p14:creationId xmlns:p14="http://schemas.microsoft.com/office/powerpoint/2010/main" val="890755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27520" y="1070409"/>
            <a:ext cx="6515100" cy="857250"/>
          </a:xfrm>
        </p:spPr>
        <p:txBody>
          <a:bodyPr>
            <a:normAutofit/>
          </a:bodyPr>
          <a:lstStyle/>
          <a:p>
            <a:r>
              <a:rPr lang="en-GB" sz="2100" dirty="0">
                <a:latin typeface="Arial Black" pitchFamily="34" charset="0"/>
                <a:ea typeface="ＭＳ Ｐゴシック"/>
                <a:cs typeface="ＭＳ Ｐゴシック"/>
              </a:rPr>
              <a:t>Can significantly impact consumption</a:t>
            </a:r>
            <a:endParaRPr lang="en-GB" sz="2100" dirty="0">
              <a:ea typeface="ＭＳ Ｐゴシック"/>
              <a:cs typeface="ＭＳ Ｐゴシック"/>
            </a:endParaRPr>
          </a:p>
        </p:txBody>
      </p:sp>
      <p:sp>
        <p:nvSpPr>
          <p:cNvPr id="31748" name="Rectangle 3"/>
          <p:cNvSpPr>
            <a:spLocks noChangeArrowheads="1"/>
          </p:cNvSpPr>
          <p:nvPr/>
        </p:nvSpPr>
        <p:spPr bwMode="auto">
          <a:xfrm>
            <a:off x="2000251" y="5452436"/>
            <a:ext cx="5518547" cy="415498"/>
          </a:xfrm>
          <a:prstGeom prst="rect">
            <a:avLst/>
          </a:prstGeom>
          <a:noFill/>
          <a:ln w="9525">
            <a:noFill/>
            <a:miter lim="800000"/>
            <a:headEnd/>
            <a:tailEnd/>
          </a:ln>
        </p:spPr>
        <p:txBody>
          <a:bodyPr>
            <a:spAutoFit/>
          </a:bodyPr>
          <a:lstStyle/>
          <a:p>
            <a:r>
              <a:rPr lang="en-US" sz="1050" dirty="0"/>
              <a:t>Sharpe, K. M., </a:t>
            </a:r>
            <a:r>
              <a:rPr lang="en-US" sz="1050" dirty="0" err="1"/>
              <a:t>Staelin</a:t>
            </a:r>
            <a:r>
              <a:rPr lang="en-US" sz="1050" dirty="0"/>
              <a:t>, R., &amp; Huber, J. (2008). Using extremeness aversion to fight obesity: Policy implications of context dependent demand. </a:t>
            </a:r>
            <a:r>
              <a:rPr lang="en-US" sz="1050" i="1" dirty="0"/>
              <a:t>Journal of Consumer Research, 35, </a:t>
            </a:r>
            <a:r>
              <a:rPr lang="en-US" sz="1050" dirty="0"/>
              <a:t>406-422.</a:t>
            </a:r>
            <a:endParaRPr lang="en-GB" sz="1050" dirty="0"/>
          </a:p>
        </p:txBody>
      </p:sp>
      <p:pic>
        <p:nvPicPr>
          <p:cNvPr id="5" name="Picture 3" descr="fg1_online.jpg"/>
          <p:cNvPicPr>
            <a:picLocks noChangeAspect="1"/>
          </p:cNvPicPr>
          <p:nvPr/>
        </p:nvPicPr>
        <p:blipFill>
          <a:blip r:embed="rId3" cstate="print"/>
          <a:srcRect l="2994" t="6319" r="36928" b="62504"/>
          <a:stretch>
            <a:fillRect/>
          </a:stretch>
        </p:blipFill>
        <p:spPr bwMode="auto">
          <a:xfrm>
            <a:off x="2381501" y="1927660"/>
            <a:ext cx="1944216" cy="1057442"/>
          </a:xfrm>
          <a:prstGeom prst="rect">
            <a:avLst/>
          </a:prstGeom>
          <a:noFill/>
          <a:ln w="9525">
            <a:noFill/>
            <a:miter lim="800000"/>
            <a:headEnd/>
            <a:tailEnd/>
          </a:ln>
        </p:spPr>
      </p:pic>
      <p:pic>
        <p:nvPicPr>
          <p:cNvPr id="6" name="Picture 3" descr="fg1_online.jpg"/>
          <p:cNvPicPr>
            <a:picLocks noChangeAspect="1"/>
          </p:cNvPicPr>
          <p:nvPr/>
        </p:nvPicPr>
        <p:blipFill>
          <a:blip r:embed="rId3" cstate="print"/>
          <a:srcRect l="2994" t="6319" r="36928" b="62504"/>
          <a:stretch>
            <a:fillRect/>
          </a:stretch>
        </p:blipFill>
        <p:spPr bwMode="auto">
          <a:xfrm>
            <a:off x="4865777" y="1927660"/>
            <a:ext cx="1944216" cy="1057442"/>
          </a:xfrm>
          <a:prstGeom prst="rect">
            <a:avLst/>
          </a:prstGeom>
          <a:noFill/>
          <a:ln w="9525">
            <a:noFill/>
            <a:miter lim="800000"/>
            <a:headEnd/>
            <a:tailEnd/>
          </a:ln>
        </p:spPr>
      </p:pic>
      <p:sp>
        <p:nvSpPr>
          <p:cNvPr id="7" name="Multiply 6"/>
          <p:cNvSpPr/>
          <p:nvPr/>
        </p:nvSpPr>
        <p:spPr>
          <a:xfrm>
            <a:off x="2219483" y="2035671"/>
            <a:ext cx="756084" cy="756084"/>
          </a:xfrm>
          <a:prstGeom prst="mathMultiply">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
        <p:nvSpPr>
          <p:cNvPr id="8" name="Multiply 7"/>
          <p:cNvSpPr/>
          <p:nvPr/>
        </p:nvSpPr>
        <p:spPr>
          <a:xfrm>
            <a:off x="6215927" y="2035671"/>
            <a:ext cx="756084" cy="756084"/>
          </a:xfrm>
          <a:prstGeom prst="mathMultiply">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
        <p:nvSpPr>
          <p:cNvPr id="11" name="TextBox 9"/>
          <p:cNvSpPr txBox="1">
            <a:spLocks noChangeArrowheads="1"/>
          </p:cNvSpPr>
          <p:nvPr/>
        </p:nvSpPr>
        <p:spPr bwMode="auto">
          <a:xfrm>
            <a:off x="4801119" y="4637025"/>
            <a:ext cx="1998222" cy="646331"/>
          </a:xfrm>
          <a:prstGeom prst="rect">
            <a:avLst/>
          </a:prstGeom>
          <a:noFill/>
          <a:ln w="9525">
            <a:noFill/>
            <a:miter lim="800000"/>
            <a:headEnd/>
            <a:tailEnd/>
          </a:ln>
        </p:spPr>
        <p:txBody>
          <a:bodyPr wrap="square">
            <a:spAutoFit/>
          </a:bodyPr>
          <a:lstStyle/>
          <a:p>
            <a:pPr algn="ctr"/>
            <a:r>
              <a:rPr lang="en-GB" dirty="0">
                <a:solidFill>
                  <a:srgbClr val="FF0000"/>
                </a:solidFill>
              </a:rPr>
              <a:t>15% more consumption!</a:t>
            </a:r>
            <a:endParaRPr lang="en-US" dirty="0">
              <a:solidFill>
                <a:srgbClr val="FF0000"/>
              </a:solidFill>
            </a:endParaRPr>
          </a:p>
        </p:txBody>
      </p:sp>
      <p:cxnSp>
        <p:nvCxnSpPr>
          <p:cNvPr id="12" name="Straight Arrow Connector 11"/>
          <p:cNvCxnSpPr/>
          <p:nvPr/>
        </p:nvCxnSpPr>
        <p:spPr>
          <a:xfrm>
            <a:off x="3581415" y="3060193"/>
            <a:ext cx="0" cy="547061"/>
          </a:xfrm>
          <a:prstGeom prst="straightConnector1">
            <a:avLst/>
          </a:prstGeom>
          <a:ln w="76200">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5502006" y="3060193"/>
            <a:ext cx="1191" cy="547061"/>
          </a:xfrm>
          <a:prstGeom prst="straightConnector1">
            <a:avLst/>
          </a:prstGeom>
          <a:ln w="76200">
            <a:solidFill>
              <a:schemeClr val="accent6"/>
            </a:solidFill>
            <a:tailEnd type="arrow"/>
          </a:ln>
        </p:spPr>
        <p:style>
          <a:lnRef idx="2">
            <a:schemeClr val="accent1"/>
          </a:lnRef>
          <a:fillRef idx="0">
            <a:schemeClr val="accent1"/>
          </a:fillRef>
          <a:effectRef idx="1">
            <a:schemeClr val="accent1"/>
          </a:effectRef>
          <a:fontRef idx="minor">
            <a:schemeClr val="tx1"/>
          </a:fontRef>
        </p:style>
      </p:cxnSp>
      <p:pic>
        <p:nvPicPr>
          <p:cNvPr id="14" name="Picture 3" descr="fg1_online.jpg"/>
          <p:cNvPicPr>
            <a:picLocks noChangeAspect="1"/>
          </p:cNvPicPr>
          <p:nvPr/>
        </p:nvPicPr>
        <p:blipFill>
          <a:blip r:embed="rId3" cstate="print"/>
          <a:srcRect l="2994" t="6319" r="36928" b="62504"/>
          <a:stretch>
            <a:fillRect/>
          </a:stretch>
        </p:blipFill>
        <p:spPr bwMode="auto">
          <a:xfrm>
            <a:off x="2332247" y="3579657"/>
            <a:ext cx="1944216" cy="1057442"/>
          </a:xfrm>
          <a:prstGeom prst="rect">
            <a:avLst/>
          </a:prstGeom>
          <a:noFill/>
          <a:ln w="9525">
            <a:noFill/>
            <a:miter lim="800000"/>
            <a:headEnd/>
            <a:tailEnd/>
          </a:ln>
        </p:spPr>
      </p:pic>
      <p:pic>
        <p:nvPicPr>
          <p:cNvPr id="15" name="Picture 3" descr="fg1_online.jpg"/>
          <p:cNvPicPr>
            <a:picLocks noChangeAspect="1"/>
          </p:cNvPicPr>
          <p:nvPr/>
        </p:nvPicPr>
        <p:blipFill>
          <a:blip r:embed="rId3" cstate="print"/>
          <a:srcRect l="2994" t="6319" r="36928" b="62504"/>
          <a:stretch>
            <a:fillRect/>
          </a:stretch>
        </p:blipFill>
        <p:spPr bwMode="auto">
          <a:xfrm>
            <a:off x="4855125" y="3579657"/>
            <a:ext cx="1944216" cy="1057442"/>
          </a:xfrm>
          <a:prstGeom prst="rect">
            <a:avLst/>
          </a:prstGeom>
          <a:noFill/>
          <a:ln w="9525">
            <a:noFill/>
            <a:miter lim="800000"/>
            <a:headEnd/>
            <a:tailEnd/>
          </a:ln>
        </p:spPr>
      </p:pic>
      <p:sp>
        <p:nvSpPr>
          <p:cNvPr id="16" name="Multiply 15"/>
          <p:cNvSpPr/>
          <p:nvPr/>
        </p:nvSpPr>
        <p:spPr>
          <a:xfrm>
            <a:off x="2170229" y="3687668"/>
            <a:ext cx="756084" cy="756084"/>
          </a:xfrm>
          <a:prstGeom prst="mathMultiply">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
        <p:nvSpPr>
          <p:cNvPr id="17" name="Multiply 16"/>
          <p:cNvSpPr/>
          <p:nvPr/>
        </p:nvSpPr>
        <p:spPr>
          <a:xfrm>
            <a:off x="6097263" y="3687668"/>
            <a:ext cx="756084" cy="756084"/>
          </a:xfrm>
          <a:prstGeom prst="mathMultiply">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Tree>
    <p:extLst>
      <p:ext uri="{BB962C8B-B14F-4D97-AF65-F5344CB8AC3E}">
        <p14:creationId xmlns:p14="http://schemas.microsoft.com/office/powerpoint/2010/main" val="1982475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solidFill>
                  <a:schemeClr val="accent5">
                    <a:lumMod val="75000"/>
                  </a:schemeClr>
                </a:solidFill>
              </a:rPr>
              <a:t>Endowment Effect</a:t>
            </a:r>
          </a:p>
        </p:txBody>
      </p:sp>
      <p:sp>
        <p:nvSpPr>
          <p:cNvPr id="5" name="Content Placeholder 4"/>
          <p:cNvSpPr>
            <a:spLocks noGrp="1"/>
          </p:cNvSpPr>
          <p:nvPr>
            <p:ph idx="1"/>
          </p:nvPr>
        </p:nvSpPr>
        <p:spPr>
          <a:xfrm>
            <a:off x="457200" y="1600200"/>
            <a:ext cx="8099659" cy="4271211"/>
          </a:xfrm>
        </p:spPr>
        <p:txBody>
          <a:bodyPr/>
          <a:lstStyle/>
          <a:p>
            <a:r>
              <a:rPr lang="en-US" sz="2400" dirty="0"/>
              <a:t>One group of students received 5 medium priced ball point pens, while the other group of students received $4.50</a:t>
            </a:r>
          </a:p>
          <a:p>
            <a:r>
              <a:rPr lang="en-US" sz="2400" dirty="0"/>
              <a:t>They were then made a series of offers which they could accept or reject</a:t>
            </a:r>
          </a:p>
          <a:p>
            <a:r>
              <a:rPr lang="en-US" sz="2400" dirty="0"/>
              <a:t>For example, someone who had been given the pens would be asked if she would give up one of the pens for a dollar</a:t>
            </a:r>
          </a:p>
          <a:p>
            <a:r>
              <a:rPr lang="en-US" sz="2400" dirty="0"/>
              <a:t>Someone who had been given money would be asked how much she would be willing to pay for one pen</a:t>
            </a:r>
          </a:p>
        </p:txBody>
      </p:sp>
    </p:spTree>
    <p:extLst>
      <p:ext uri="{BB962C8B-B14F-4D97-AF65-F5344CB8AC3E}">
        <p14:creationId xmlns:p14="http://schemas.microsoft.com/office/powerpoint/2010/main" val="18311427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solidFill>
                  <a:schemeClr val="accent5">
                    <a:lumMod val="75000"/>
                  </a:schemeClr>
                </a:solidFill>
              </a:rPr>
              <a:t>Endowment Effect</a:t>
            </a:r>
            <a:endParaRPr lang="en-US" dirty="0"/>
          </a:p>
        </p:txBody>
      </p:sp>
      <p:sp>
        <p:nvSpPr>
          <p:cNvPr id="5" name="Content Placeholder 4"/>
          <p:cNvSpPr>
            <a:spLocks noGrp="1"/>
          </p:cNvSpPr>
          <p:nvPr>
            <p:ph idx="1"/>
          </p:nvPr>
        </p:nvSpPr>
        <p:spPr>
          <a:xfrm>
            <a:off x="457201" y="1684421"/>
            <a:ext cx="3431406" cy="4523874"/>
          </a:xfrm>
        </p:spPr>
        <p:txBody>
          <a:bodyPr/>
          <a:lstStyle/>
          <a:p>
            <a:r>
              <a:rPr lang="en-US" sz="2000" b="1" dirty="0"/>
              <a:t>Results</a:t>
            </a:r>
            <a:r>
              <a:rPr lang="en-US" sz="2000" dirty="0"/>
              <a:t>: The pens were worth more money to those subjects who started with pens than to those who started with money</a:t>
            </a:r>
          </a:p>
          <a:p>
            <a:pPr lvl="1"/>
            <a:r>
              <a:rPr lang="en-US" sz="1800" dirty="0"/>
              <a:t>The indifference curves intersect!!</a:t>
            </a:r>
          </a:p>
          <a:p>
            <a:endParaRPr lang="en-US" sz="2000" dirty="0"/>
          </a:p>
          <a:p>
            <a:r>
              <a:rPr lang="en-US" sz="2000" b="1" dirty="0">
                <a:solidFill>
                  <a:schemeClr val="accent5">
                    <a:lumMod val="75000"/>
                  </a:schemeClr>
                </a:solidFill>
              </a:rPr>
              <a:t>Endowment effect</a:t>
            </a:r>
            <a:r>
              <a:rPr lang="en-US" sz="2000" dirty="0"/>
              <a:t>: the hypothesis that people ascribe more values to things merely because they own them</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0737" y="1829018"/>
            <a:ext cx="4847951" cy="3025272"/>
          </a:xfrm>
          <a:prstGeom prst="rect">
            <a:avLst/>
          </a:prstGeom>
        </p:spPr>
      </p:pic>
      <p:sp>
        <p:nvSpPr>
          <p:cNvPr id="7" name="TextBox 6"/>
          <p:cNvSpPr txBox="1"/>
          <p:nvPr/>
        </p:nvSpPr>
        <p:spPr>
          <a:xfrm>
            <a:off x="4216680" y="5265670"/>
            <a:ext cx="4596063" cy="738664"/>
          </a:xfrm>
          <a:prstGeom prst="rect">
            <a:avLst/>
          </a:prstGeom>
          <a:noFill/>
        </p:spPr>
        <p:txBody>
          <a:bodyPr wrap="square" rtlCol="0">
            <a:spAutoFit/>
          </a:bodyPr>
          <a:lstStyle/>
          <a:p>
            <a:r>
              <a:rPr lang="en-US" sz="1400" dirty="0"/>
              <a:t>Kahneman, D., </a:t>
            </a:r>
            <a:r>
              <a:rPr lang="en-US" sz="1400" dirty="0" err="1"/>
              <a:t>Knetsch</a:t>
            </a:r>
            <a:r>
              <a:rPr lang="en-US" sz="1400" dirty="0"/>
              <a:t>, J., &amp; Thaler, R. (1991). Anomalies: The endowment effect, loss aversion, and status quo bias. </a:t>
            </a:r>
            <a:r>
              <a:rPr lang="en-US" sz="1400" i="1" dirty="0"/>
              <a:t>Journal of Economic Perspectives</a:t>
            </a:r>
            <a:r>
              <a:rPr lang="en-US" sz="1400" dirty="0"/>
              <a:t>, 5(1), 193-206.</a:t>
            </a:r>
          </a:p>
        </p:txBody>
      </p:sp>
    </p:spTree>
    <p:extLst>
      <p:ext uri="{BB962C8B-B14F-4D97-AF65-F5344CB8AC3E}">
        <p14:creationId xmlns:p14="http://schemas.microsoft.com/office/powerpoint/2010/main" val="20869781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title="Question Text"/>
          <p:cNvSpPr>
            <a:spLocks noGrp="1"/>
          </p:cNvSpPr>
          <p:nvPr>
            <p:ph type="title"/>
          </p:nvPr>
        </p:nvSpPr>
        <p:spPr>
          <a:xfrm>
            <a:off x="457200" y="892475"/>
            <a:ext cx="8229600" cy="1143000"/>
          </a:xfrm>
        </p:spPr>
        <p:txBody>
          <a:bodyPr/>
          <a:lstStyle/>
          <a:p>
            <a:pPr algn="l"/>
            <a:r>
              <a:rPr lang="en-US" altLang="en-US" sz="2800" dirty="0">
                <a:ea typeface="MS PGothic" charset="-128"/>
              </a:rPr>
              <a:t>A landlord rents out a small house. A higher rent would mean the tenant would have to move. Other small rental houses are available. The landlord’s costs have increased substantially over the past year and the landlord raises the rent to cover the cost increase when the tenant’s lease is due for renewal.</a:t>
            </a:r>
          </a:p>
        </p:txBody>
      </p:sp>
      <p:sp>
        <p:nvSpPr>
          <p:cNvPr id="13314" name="TPAnswers" title="Answer Text"/>
          <p:cNvSpPr>
            <a:spLocks noGrp="1"/>
          </p:cNvSpPr>
          <p:nvPr>
            <p:ph idx="1"/>
            <p:custDataLst>
              <p:tags r:id="rId2"/>
            </p:custDataLst>
          </p:nvPr>
        </p:nvSpPr>
        <p:spPr>
          <a:xfrm>
            <a:off x="457200" y="3429000"/>
            <a:ext cx="4114800" cy="2947236"/>
          </a:xfrm>
        </p:spPr>
        <p:txBody>
          <a:bodyPr>
            <a:normAutofit/>
          </a:bodyPr>
          <a:lstStyle/>
          <a:p>
            <a:pPr marL="514350" indent="-514350">
              <a:buFont typeface="Arial" charset="0"/>
              <a:buAutoNum type="alphaUcPeriod"/>
            </a:pPr>
            <a:r>
              <a:rPr lang="en-US" altLang="en-US" sz="2800" dirty="0">
                <a:ea typeface="MS PGothic" charset="-128"/>
              </a:rPr>
              <a:t>Acceptable</a:t>
            </a:r>
          </a:p>
          <a:p>
            <a:pPr marL="514350" indent="-514350">
              <a:buFont typeface="Arial" charset="0"/>
              <a:buAutoNum type="alphaUcPeriod"/>
            </a:pPr>
            <a:r>
              <a:rPr lang="en-US" altLang="en-US" sz="2800" dirty="0">
                <a:ea typeface="MS PGothic" charset="-128"/>
              </a:rPr>
              <a:t>Unfair</a:t>
            </a:r>
          </a:p>
        </p:txBody>
      </p:sp>
      <p:pic>
        <p:nvPicPr>
          <p:cNvPr id="7" name="TPChart" title="Results Chart">
            <a:extLst>
              <a:ext uri="{FF2B5EF4-FFF2-40B4-BE49-F238E27FC236}">
                <a16:creationId xmlns:a16="http://schemas.microsoft.com/office/drawing/2014/main" id="{11F4B9F0-7337-E849-829E-11B2C0468FC2}"/>
              </a:ext>
            </a:extLst>
          </p:cNvPr>
          <p:cNvPicPr>
            <a:picLocks/>
          </p:cNvPicPr>
          <p:nvPr>
            <p:custDataLst>
              <p:tags r:id="rId3"/>
            </p:custDataLst>
          </p:nvPr>
        </p:nvPicPr>
        <p:blipFill>
          <a:blip r:embed="rId5"/>
          <a:stretch>
            <a:fillRect/>
          </a:stretch>
        </p:blipFill>
        <p:spPr>
          <a:xfrm>
            <a:off x="5943600" y="2867891"/>
            <a:ext cx="2743200" cy="3953038"/>
          </a:xfrm>
          <a:prstGeom prst="rect">
            <a:avLst/>
          </a:prstGeom>
        </p:spPr>
      </p:pic>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title="Question Text"/>
          <p:cNvSpPr>
            <a:spLocks noGrp="1"/>
          </p:cNvSpPr>
          <p:nvPr>
            <p:ph type="title"/>
          </p:nvPr>
        </p:nvSpPr>
        <p:spPr>
          <a:xfrm>
            <a:off x="457200" y="830693"/>
            <a:ext cx="8229600" cy="1143000"/>
          </a:xfrm>
        </p:spPr>
        <p:txBody>
          <a:bodyPr/>
          <a:lstStyle/>
          <a:p>
            <a:pPr algn="l"/>
            <a:r>
              <a:rPr lang="en-US" altLang="en-US" sz="2800" dirty="0">
                <a:ea typeface="MS PGothic" charset="-128"/>
              </a:rPr>
              <a:t>A landlord rents out a small house. When the lease is due for renewal, the landlord learns that the tenant has taken a job very close to the house and is therefore unlikely to move. The landlord raises the rent $40 per month more than he was planning to do.</a:t>
            </a:r>
          </a:p>
        </p:txBody>
      </p:sp>
      <p:sp>
        <p:nvSpPr>
          <p:cNvPr id="13314" name="TPAnswers" title="Answer Text"/>
          <p:cNvSpPr>
            <a:spLocks noGrp="1"/>
          </p:cNvSpPr>
          <p:nvPr>
            <p:ph idx="1"/>
            <p:custDataLst>
              <p:tags r:id="rId2"/>
            </p:custDataLst>
          </p:nvPr>
        </p:nvSpPr>
        <p:spPr>
          <a:xfrm>
            <a:off x="457200" y="3608173"/>
            <a:ext cx="4114800" cy="2517990"/>
          </a:xfrm>
        </p:spPr>
        <p:txBody>
          <a:bodyPr>
            <a:normAutofit/>
          </a:bodyPr>
          <a:lstStyle/>
          <a:p>
            <a:pPr marL="514350" indent="-514350">
              <a:buFont typeface="Arial" charset="0"/>
              <a:buAutoNum type="alphaUcPeriod"/>
            </a:pPr>
            <a:r>
              <a:rPr lang="en-US" altLang="en-US" sz="2800" dirty="0">
                <a:ea typeface="MS PGothic" charset="-128"/>
              </a:rPr>
              <a:t>Acceptable</a:t>
            </a:r>
          </a:p>
          <a:p>
            <a:pPr marL="514350" indent="-514350">
              <a:buFont typeface="Arial" charset="0"/>
              <a:buAutoNum type="alphaUcPeriod"/>
            </a:pPr>
            <a:r>
              <a:rPr lang="en-US" altLang="en-US" sz="2800" dirty="0">
                <a:ea typeface="MS PGothic" charset="-128"/>
              </a:rPr>
              <a:t>Unfair</a:t>
            </a:r>
          </a:p>
        </p:txBody>
      </p:sp>
      <p:pic>
        <p:nvPicPr>
          <p:cNvPr id="7" name="TPChart" title="Results Chart">
            <a:extLst>
              <a:ext uri="{FF2B5EF4-FFF2-40B4-BE49-F238E27FC236}">
                <a16:creationId xmlns:a16="http://schemas.microsoft.com/office/drawing/2014/main" id="{AF6C0ABD-D93D-4040-801B-C6EBAD41F5ED}"/>
              </a:ext>
            </a:extLst>
          </p:cNvPr>
          <p:cNvPicPr>
            <a:picLocks/>
          </p:cNvPicPr>
          <p:nvPr>
            <p:custDataLst>
              <p:tags r:id="rId3"/>
            </p:custDataLst>
          </p:nvPr>
        </p:nvPicPr>
        <p:blipFill>
          <a:blip r:embed="rId5"/>
          <a:stretch>
            <a:fillRect/>
          </a:stretch>
        </p:blipFill>
        <p:spPr>
          <a:xfrm>
            <a:off x="5486400" y="2903837"/>
            <a:ext cx="3062759" cy="3827505"/>
          </a:xfrm>
          <a:prstGeom prst="rect">
            <a:avLst/>
          </a:prstGeom>
        </p:spPr>
      </p:pic>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015"/>
            <a:ext cx="8229600" cy="1143000"/>
          </a:xfrm>
        </p:spPr>
        <p:txBody>
          <a:bodyPr/>
          <a:lstStyle/>
          <a:p>
            <a:pPr algn="ctr"/>
            <a:r>
              <a:rPr lang="en-GB" b="1" dirty="0">
                <a:solidFill>
                  <a:srgbClr val="0070C0"/>
                </a:solidFill>
                <a:latin typeface="+mn-lt"/>
              </a:rPr>
              <a:t>Back to Bentham?</a:t>
            </a:r>
          </a:p>
        </p:txBody>
      </p:sp>
      <p:sp>
        <p:nvSpPr>
          <p:cNvPr id="3" name="Content Placeholder 2"/>
          <p:cNvSpPr>
            <a:spLocks noGrp="1"/>
          </p:cNvSpPr>
          <p:nvPr>
            <p:ph idx="1"/>
          </p:nvPr>
        </p:nvSpPr>
        <p:spPr>
          <a:xfrm>
            <a:off x="628650" y="1485015"/>
            <a:ext cx="7886700" cy="4655903"/>
          </a:xfrm>
        </p:spPr>
        <p:txBody>
          <a:bodyPr>
            <a:normAutofit fontScale="92500" lnSpcReduction="10000"/>
          </a:bodyPr>
          <a:lstStyle/>
          <a:p>
            <a:r>
              <a:rPr lang="en-GB" sz="2400" dirty="0"/>
              <a:t>According to Daniel Kahneman and colleagues, utility can be further distinguished into two types </a:t>
            </a:r>
          </a:p>
          <a:p>
            <a:pPr lvl="1"/>
            <a:r>
              <a:rPr lang="en-GB" sz="2400" b="1" dirty="0"/>
              <a:t>Decision utility</a:t>
            </a:r>
            <a:r>
              <a:rPr lang="en-GB" sz="2400" dirty="0"/>
              <a:t> (</a:t>
            </a:r>
            <a:r>
              <a:rPr lang="en-GB" sz="2400" i="1" dirty="0"/>
              <a:t>ex ante</a:t>
            </a:r>
            <a:r>
              <a:rPr lang="en-GB" sz="2400" dirty="0"/>
              <a:t>) </a:t>
            </a:r>
            <a:endParaRPr lang="en-GB" sz="2400" b="1" dirty="0"/>
          </a:p>
          <a:p>
            <a:pPr lvl="1"/>
            <a:r>
              <a:rPr lang="en-GB" sz="2400" b="1" dirty="0"/>
              <a:t>Experienced utility</a:t>
            </a:r>
            <a:r>
              <a:rPr lang="en-GB" sz="2400" dirty="0"/>
              <a:t> (</a:t>
            </a:r>
            <a:r>
              <a:rPr lang="en-GB" sz="2400" i="1" dirty="0"/>
              <a:t>ex post</a:t>
            </a:r>
            <a:r>
              <a:rPr lang="en-GB" sz="2400" dirty="0"/>
              <a:t>)</a:t>
            </a:r>
          </a:p>
          <a:p>
            <a:endParaRPr lang="en-GB" dirty="0"/>
          </a:p>
          <a:p>
            <a:r>
              <a:rPr lang="en-GB" sz="2400" b="1" dirty="0">
                <a:solidFill>
                  <a:schemeClr val="accent6">
                    <a:lumMod val="50000"/>
                  </a:schemeClr>
                </a:solidFill>
              </a:rPr>
              <a:t>Decision utility</a:t>
            </a:r>
            <a:r>
              <a:rPr lang="en-GB" sz="2400" dirty="0"/>
              <a:t>: also known as “</a:t>
            </a:r>
            <a:r>
              <a:rPr lang="en-GB" sz="2400" i="1" dirty="0"/>
              <a:t>wantability</a:t>
            </a:r>
            <a:r>
              <a:rPr lang="en-GB" sz="2400" dirty="0"/>
              <a:t>”. It is inferred from how people make choices, e.g., if people choose to study law and not business, then law must reflect what they really want to do</a:t>
            </a:r>
          </a:p>
          <a:p>
            <a:endParaRPr lang="en-GB" sz="2400" dirty="0"/>
          </a:p>
          <a:p>
            <a:r>
              <a:rPr lang="en-GB" sz="2400" b="1" dirty="0">
                <a:solidFill>
                  <a:schemeClr val="accent4">
                    <a:lumMod val="75000"/>
                  </a:schemeClr>
                </a:solidFill>
              </a:rPr>
              <a:t>Experienced utility</a:t>
            </a:r>
            <a:r>
              <a:rPr lang="en-GB" sz="2400" dirty="0"/>
              <a:t>: hedonic experience derived from having made the choice, e.g</a:t>
            </a:r>
            <a:r>
              <a:rPr lang="en-GB" sz="2600" dirty="0"/>
              <a:t>., </a:t>
            </a:r>
            <a:r>
              <a:rPr lang="en-GB" sz="2400" dirty="0"/>
              <a:t>if people choose to study law and not business, then law must make them happier than business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8998" y="2119210"/>
            <a:ext cx="1017609" cy="1017609"/>
          </a:xfrm>
          <a:prstGeom prst="rect">
            <a:avLst/>
          </a:prstGeom>
        </p:spPr>
      </p:pic>
      <p:sp>
        <p:nvSpPr>
          <p:cNvPr id="5" name="TextBox 4"/>
          <p:cNvSpPr txBox="1"/>
          <p:nvPr/>
        </p:nvSpPr>
        <p:spPr>
          <a:xfrm>
            <a:off x="7355531" y="6035040"/>
            <a:ext cx="1578543" cy="738664"/>
          </a:xfrm>
          <a:prstGeom prst="rect">
            <a:avLst/>
          </a:prstGeom>
          <a:noFill/>
        </p:spPr>
        <p:txBody>
          <a:bodyPr wrap="square" rtlCol="0">
            <a:spAutoFit/>
          </a:bodyPr>
          <a:lstStyle/>
          <a:p>
            <a:r>
              <a:rPr lang="en-US" sz="1400" dirty="0"/>
              <a:t>Kahneman, Wakker, and Sarin (1997)</a:t>
            </a:r>
          </a:p>
        </p:txBody>
      </p:sp>
    </p:spTree>
    <p:extLst>
      <p:ext uri="{BB962C8B-B14F-4D97-AF65-F5344CB8AC3E}">
        <p14:creationId xmlns:p14="http://schemas.microsoft.com/office/powerpoint/2010/main" val="213933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9982" y="944295"/>
            <a:ext cx="8203130" cy="4676859"/>
          </a:xfrm>
        </p:spPr>
        <p:txBody>
          <a:bodyPr/>
          <a:lstStyle/>
          <a:p>
            <a:pPr algn="l"/>
            <a:r>
              <a:rPr lang="en-US" sz="2800" dirty="0"/>
              <a:t>If our choice produces the experience we expected to get when we were making that choice (i.e., decision utility = experience utility), then we would have no problems</a:t>
            </a:r>
            <a:br>
              <a:rPr lang="en-US" sz="2800" dirty="0"/>
            </a:br>
            <a:r>
              <a:rPr lang="en-US" sz="2800" dirty="0"/>
              <a:t/>
            </a:r>
            <a:br>
              <a:rPr lang="en-US" sz="2800" dirty="0"/>
            </a:br>
            <a:r>
              <a:rPr lang="en-US" sz="2800" b="1" dirty="0"/>
              <a:t>But, as behavioural economists have demonstrated, many of our decisions are unlikely to produce the kind of experiences we expect to get</a:t>
            </a:r>
            <a:br>
              <a:rPr lang="en-US" sz="2800" b="1" dirty="0"/>
            </a:br>
            <a:r>
              <a:rPr lang="en-US" sz="2800" b="1" dirty="0"/>
              <a:t/>
            </a:r>
            <a:br>
              <a:rPr lang="en-US" sz="2800" b="1" dirty="0"/>
            </a:br>
            <a:r>
              <a:rPr lang="en-US" sz="2800" b="1" dirty="0">
                <a:solidFill>
                  <a:srgbClr val="7030A0"/>
                </a:solidFill>
              </a:rPr>
              <a:t>This calls for a direct measure of experienced utility</a:t>
            </a:r>
          </a:p>
        </p:txBody>
      </p:sp>
    </p:spTree>
    <p:extLst>
      <p:ext uri="{BB962C8B-B14F-4D97-AF65-F5344CB8AC3E}">
        <p14:creationId xmlns:p14="http://schemas.microsoft.com/office/powerpoint/2010/main" val="13858585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972152"/>
            <a:ext cx="8229600" cy="5154011"/>
          </a:xfrm>
        </p:spPr>
        <p:txBody>
          <a:bodyPr/>
          <a:lstStyle/>
          <a:p>
            <a:pPr>
              <a:buFontTx/>
              <a:buNone/>
            </a:pPr>
            <a:r>
              <a:rPr lang="en-GB" altLang="en-US" dirty="0">
                <a:ea typeface="ＭＳ Ｐゴシック" charset="-128"/>
              </a:rPr>
              <a:t>  	</a:t>
            </a:r>
            <a:r>
              <a:rPr lang="en-GB" altLang="en-US" sz="3000" b="1" dirty="0">
                <a:ea typeface="ＭＳ Ｐゴシック" charset="-128"/>
              </a:rPr>
              <a:t>The Stiglitz Commission’s ideas to measure people’s well-being</a:t>
            </a:r>
          </a:p>
          <a:p>
            <a:pPr>
              <a:buFontTx/>
              <a:buNone/>
            </a:pPr>
            <a:endParaRPr lang="en-GB" altLang="en-US" sz="3000" b="1" dirty="0">
              <a:ea typeface="ＭＳ Ｐゴシック" charset="-128"/>
            </a:endParaRPr>
          </a:p>
        </p:txBody>
      </p:sp>
      <p:pic>
        <p:nvPicPr>
          <p:cNvPr id="30723" name="Picture 4" descr="C:\Users\User\Pictures\20091204-stiglit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2076" y="2406156"/>
            <a:ext cx="3775509" cy="28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24" name="Picture 5" descr="20090923204225109">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7577" y="2406156"/>
            <a:ext cx="2247438" cy="1492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0676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7618" name="Rectangle 2"/>
          <p:cNvSpPr>
            <a:spLocks noGrp="1" noChangeArrowheads="1"/>
          </p:cNvSpPr>
          <p:nvPr>
            <p:ph type="title"/>
          </p:nvPr>
        </p:nvSpPr>
        <p:spPr/>
        <p:txBody>
          <a:bodyPr>
            <a:normAutofit/>
          </a:bodyPr>
          <a:lstStyle/>
          <a:p>
            <a:r>
              <a:rPr lang="en-US" altLang="en-US" sz="2800" b="1" dirty="0"/>
              <a:t>1993: 1</a:t>
            </a:r>
            <a:r>
              <a:rPr lang="en-US" altLang="en-US" sz="2800" b="1" baseline="30000" dirty="0"/>
              <a:t>st</a:t>
            </a:r>
            <a:r>
              <a:rPr lang="en-US" altLang="en-US" sz="2800" b="1" dirty="0"/>
              <a:t> Conference on the Economics of Wellbeing at London School of Economics</a:t>
            </a:r>
          </a:p>
        </p:txBody>
      </p:sp>
      <p:sp>
        <p:nvSpPr>
          <p:cNvPr id="1647619" name="Rectangle 3"/>
          <p:cNvSpPr>
            <a:spLocks noGrp="1" noChangeArrowheads="1"/>
          </p:cNvSpPr>
          <p:nvPr>
            <p:ph type="body" idx="1"/>
          </p:nvPr>
        </p:nvSpPr>
        <p:spPr>
          <a:xfrm>
            <a:off x="457200" y="1295400"/>
            <a:ext cx="8229600" cy="4525963"/>
          </a:xfrm>
        </p:spPr>
        <p:txBody>
          <a:bodyPr/>
          <a:lstStyle/>
          <a:p>
            <a:r>
              <a:rPr lang="en-GB" altLang="en-US" b="1" dirty="0">
                <a:solidFill>
                  <a:srgbClr val="0033CC"/>
                </a:solidFill>
              </a:rPr>
              <a:t>The conference at 10.30am before it filled up.</a:t>
            </a:r>
          </a:p>
          <a:p>
            <a:endParaRPr lang="en-GB" altLang="en-US" b="1" dirty="0"/>
          </a:p>
          <a:p>
            <a:endParaRPr lang="en-GB" altLang="en-US" b="1" dirty="0"/>
          </a:p>
          <a:p>
            <a:endParaRPr lang="en-GB" altLang="en-US" b="1" dirty="0"/>
          </a:p>
        </p:txBody>
      </p:sp>
      <p:pic>
        <p:nvPicPr>
          <p:cNvPr id="1647620" name="Picture 4" descr="josecansecopress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286000"/>
            <a:ext cx="2286000" cy="140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628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457200" y="995760"/>
            <a:ext cx="8229600" cy="5130403"/>
          </a:xfrm>
        </p:spPr>
        <p:txBody>
          <a:bodyPr/>
          <a:lstStyle/>
          <a:p>
            <a:pPr>
              <a:buFontTx/>
              <a:buNone/>
            </a:pPr>
            <a:r>
              <a:rPr lang="en-GB" altLang="en-US" dirty="0">
                <a:ea typeface="ＭＳ Ｐゴシック" charset="-128"/>
              </a:rPr>
              <a:t>   </a:t>
            </a:r>
            <a:r>
              <a:rPr lang="en-GB" altLang="en-US" sz="2700" b="1" u="sng" dirty="0">
                <a:ea typeface="ＭＳ Ｐゴシック" charset="-128"/>
              </a:rPr>
              <a:t>Stiglitz Report </a:t>
            </a:r>
            <a:r>
              <a:rPr lang="en-GB" altLang="en-US" sz="2700" b="1" u="sng">
                <a:ea typeface="ＭＳ Ｐゴシック" charset="-128"/>
              </a:rPr>
              <a:t>2009:</a:t>
            </a:r>
          </a:p>
          <a:p>
            <a:pPr>
              <a:buFontTx/>
              <a:buNone/>
            </a:pPr>
            <a:endParaRPr lang="en-GB" altLang="en-US" sz="2700" b="1" u="sng" dirty="0">
              <a:ea typeface="ＭＳ Ｐゴシック" charset="-128"/>
            </a:endParaRPr>
          </a:p>
          <a:p>
            <a:pPr>
              <a:buFontTx/>
              <a:buNone/>
            </a:pPr>
            <a:r>
              <a:rPr lang="en-US" altLang="en-US" b="1" dirty="0">
                <a:ea typeface="ＭＳ Ｐゴシック" charset="-128"/>
              </a:rPr>
              <a:t>  </a:t>
            </a:r>
            <a:r>
              <a:rPr lang="ja-JP" altLang="en-US" sz="2800" b="1" dirty="0">
                <a:ea typeface="ＭＳ Ｐゴシック" charset="-128"/>
              </a:rPr>
              <a:t>“</a:t>
            </a:r>
            <a:r>
              <a:rPr lang="en-US" altLang="ja-JP" sz="2800" b="1" dirty="0">
                <a:ea typeface="ＭＳ Ｐゴシック" charset="-128"/>
              </a:rPr>
              <a:t>Measures of .. objective and subjective well-being provide key information about people</a:t>
            </a:r>
            <a:r>
              <a:rPr lang="ja-JP" altLang="en-US" sz="2800" b="1" dirty="0">
                <a:ea typeface="ＭＳ Ｐゴシック" charset="-128"/>
              </a:rPr>
              <a:t>’</a:t>
            </a:r>
            <a:r>
              <a:rPr lang="en-US" altLang="ja-JP" sz="2800" b="1" dirty="0">
                <a:ea typeface="ＭＳ Ｐゴシック" charset="-128"/>
              </a:rPr>
              <a:t>s quality of life.  Statistical offices [worldwide] should incorporate questions to capture people</a:t>
            </a:r>
            <a:r>
              <a:rPr lang="ja-JP" altLang="en-US" sz="2800" b="1" dirty="0">
                <a:ea typeface="ＭＳ Ｐゴシック" charset="-128"/>
              </a:rPr>
              <a:t>’</a:t>
            </a:r>
            <a:r>
              <a:rPr lang="en-US" altLang="ja-JP" sz="2800" b="1" dirty="0">
                <a:ea typeface="ＭＳ Ｐゴシック" charset="-128"/>
              </a:rPr>
              <a:t>s life evaluations, hedonic experiences … in their own survey.</a:t>
            </a:r>
            <a:r>
              <a:rPr lang="ja-JP" altLang="en-US" sz="2800" b="1" dirty="0">
                <a:ea typeface="ＭＳ Ｐゴシック" charset="-128"/>
              </a:rPr>
              <a:t>”</a:t>
            </a:r>
            <a:r>
              <a:rPr lang="en-US" altLang="ja-JP" sz="2800" b="1" dirty="0">
                <a:ea typeface="ＭＳ Ｐゴシック" charset="-128"/>
              </a:rPr>
              <a:t> P.16. </a:t>
            </a:r>
            <a:r>
              <a:rPr lang="en-US" altLang="ja-JP" sz="2800" b="1" i="1" dirty="0">
                <a:ea typeface="ＭＳ Ｐゴシック" charset="-128"/>
              </a:rPr>
              <a:t>Executive Summary of Commission Report</a:t>
            </a:r>
            <a:r>
              <a:rPr lang="en-US" altLang="ja-JP" sz="2800" b="1" dirty="0">
                <a:ea typeface="ＭＳ Ｐゴシック" charset="-128"/>
              </a:rPr>
              <a:t>.</a:t>
            </a:r>
            <a:r>
              <a:rPr lang="en-US" altLang="ja-JP" sz="2800" dirty="0">
                <a:ea typeface="ＭＳ Ｐゴシック" charset="-128"/>
              </a:rPr>
              <a:t> </a:t>
            </a:r>
            <a:endParaRPr lang="en-US" altLang="en-US" sz="2800" dirty="0">
              <a:ea typeface="ＭＳ Ｐゴシック" charset="-128"/>
            </a:endParaRPr>
          </a:p>
        </p:txBody>
      </p:sp>
      <p:pic>
        <p:nvPicPr>
          <p:cNvPr id="31747" name="Picture 4" descr="Paris-1">
            <a:hlinkClick r:id="rId2" invalidUrl="http://images.google.co.uk/imgres?imgurl=http://www.airportdirecttravel.co.uk/live/Portals/10/France/France Paris/Paris-1.jpg&amp;imgrefurl=http://www.airportdirecttravel.co.uk/live/Destinationinformation/Europeandestinations/France/tabid/483/Default.aspx&amp;usg=__TWySJlzLtlFfoPr8g0uMDFDQMts=&amp;h=386&amp;w=600&amp;sz=67&amp;hl=en&amp;start=4&amp;tbnid=12z03Yn-ewrQRM:&amp;tbnh=87&amp;tbnw=135&amp;prev=/images?q=paris&amp;gbv=2&amp;hl=en&amp;safe=off"/>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4469" y="774379"/>
            <a:ext cx="1593056" cy="10263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67617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b="1" dirty="0"/>
              <a:t>Prime Minister Speech (20</a:t>
            </a:r>
            <a:r>
              <a:rPr lang="en-US" sz="3600" b="1" baseline="30000" dirty="0"/>
              <a:t>th</a:t>
            </a:r>
            <a:r>
              <a:rPr lang="en-US" sz="3600" b="1" dirty="0"/>
              <a:t> Nov 2010)</a:t>
            </a:r>
          </a:p>
        </p:txBody>
      </p:sp>
      <p:sp>
        <p:nvSpPr>
          <p:cNvPr id="8" name="Content Placeholder 7"/>
          <p:cNvSpPr>
            <a:spLocks noGrp="1"/>
          </p:cNvSpPr>
          <p:nvPr>
            <p:ph idx="1"/>
          </p:nvPr>
        </p:nvSpPr>
        <p:spPr>
          <a:xfrm>
            <a:off x="3647974" y="1417638"/>
            <a:ext cx="5038825" cy="4708526"/>
          </a:xfrm>
        </p:spPr>
        <p:txBody>
          <a:bodyPr/>
          <a:lstStyle/>
          <a:p>
            <a:pPr marL="0" indent="0">
              <a:buNone/>
            </a:pPr>
            <a:r>
              <a:rPr lang="en-US" sz="2000" dirty="0"/>
              <a:t>I am excited about this, because it’s one of those things you talk about in opposition, and say that this is something we ought to try and measure, get right, and understand, and people think ‘well, of course, you say these things in opposition, but when you get into government you’ll never actually do anything about it’. But here we are, and today the government is asking the Office of National Statistics to devise a new way of measuring wellbeing in Britain. And so from April next year, we’ll start measuring our progress as a country, not just by how our economy is growing, but by </a:t>
            </a:r>
            <a:r>
              <a:rPr lang="en-US" sz="2000" b="1" dirty="0">
                <a:solidFill>
                  <a:srgbClr val="C00000"/>
                </a:solidFill>
              </a:rPr>
              <a:t>how our lives are improving; not just by our standard of living, but by our quality of life</a:t>
            </a:r>
            <a:r>
              <a:rPr lang="en-US" sz="2000" dirty="0"/>
              <a:t>.</a:t>
            </a:r>
          </a:p>
        </p:txBody>
      </p:sp>
      <p:pic>
        <p:nvPicPr>
          <p:cNvPr id="9"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38513" y="2675824"/>
            <a:ext cx="2523022" cy="1682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623214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020726"/>
            <a:ext cx="8229600" cy="5105437"/>
          </a:xfrm>
        </p:spPr>
        <p:txBody>
          <a:bodyPr/>
          <a:lstStyle/>
          <a:p>
            <a:pPr marL="0" indent="0">
              <a:buNone/>
            </a:pPr>
            <a:r>
              <a:rPr lang="en-US" dirty="0"/>
              <a:t>“</a:t>
            </a:r>
            <a:r>
              <a:rPr lang="en-US" b="1" dirty="0"/>
              <a:t>What you measure affects what you do. If you don’t measure the right thing, you don’t do the right thing.</a:t>
            </a:r>
            <a:r>
              <a:rPr lang="en-US" dirty="0"/>
              <a:t>”</a:t>
            </a:r>
          </a:p>
          <a:p>
            <a:pPr marL="0" indent="0">
              <a:buNone/>
            </a:pPr>
            <a:endParaRPr lang="en-US" dirty="0"/>
          </a:p>
          <a:p>
            <a:pPr marL="0" indent="0">
              <a:buNone/>
            </a:pPr>
            <a:endParaRPr lang="en-US" dirty="0"/>
          </a:p>
          <a:p>
            <a:pPr marL="0" indent="0">
              <a:buNone/>
            </a:pPr>
            <a:r>
              <a:rPr lang="en-US" dirty="0"/>
              <a:t>-Joseph Stiglitz,</a:t>
            </a:r>
          </a:p>
          <a:p>
            <a:pPr marL="0" indent="0">
              <a:buNone/>
            </a:pPr>
            <a:r>
              <a:rPr lang="en-US" dirty="0"/>
              <a:t>Nobel Laureate in Economics</a:t>
            </a:r>
          </a:p>
          <a:p>
            <a:pPr marL="0" indent="0">
              <a:buNone/>
            </a:pPr>
            <a:endParaRPr lang="en-US" dirty="0"/>
          </a:p>
          <a:p>
            <a:pPr marL="0" indent="0">
              <a:buNone/>
            </a:pP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0303" y="3187442"/>
            <a:ext cx="2800498" cy="2800498"/>
          </a:xfrm>
          <a:prstGeom prst="rect">
            <a:avLst/>
          </a:prstGeom>
        </p:spPr>
      </p:pic>
    </p:spTree>
    <p:extLst>
      <p:ext uri="{BB962C8B-B14F-4D97-AF65-F5344CB8AC3E}">
        <p14:creationId xmlns:p14="http://schemas.microsoft.com/office/powerpoint/2010/main" val="17064120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1780202" y="1566888"/>
            <a:ext cx="1273320" cy="1323139"/>
          </a:xfrm>
          <a:prstGeom prst="rect">
            <a:avLst/>
          </a:prstGeom>
          <a:noFill/>
          <a:ln w="9525">
            <a:noFill/>
            <a:round/>
            <a:headEnd/>
            <a:tailEnd/>
          </a:ln>
        </p:spPr>
        <p:txBody>
          <a:bodyPr lIns="61149" tIns="41338" rIns="61149" bIns="30575"/>
          <a:lstStyle/>
          <a:p>
            <a:pPr defTabSz="303422" fontAlgn="base" hangingPunct="0">
              <a:lnSpc>
                <a:spcPct val="93000"/>
              </a:lnSpc>
              <a:spcBef>
                <a:spcPct val="0"/>
              </a:spcBef>
              <a:spcAft>
                <a:spcPct val="0"/>
              </a:spcAft>
              <a:buClr>
                <a:srgbClr val="000000"/>
              </a:buClr>
              <a:buSzPct val="100000"/>
              <a:tabLst>
                <a:tab pos="0" algn="l"/>
                <a:tab pos="302342" algn="l"/>
                <a:tab pos="607923" algn="l"/>
                <a:tab pos="913505" algn="l"/>
                <a:tab pos="1219086" algn="l"/>
                <a:tab pos="1523587" algn="l"/>
                <a:tab pos="1829168" algn="l"/>
                <a:tab pos="2134749" algn="l"/>
                <a:tab pos="2440331" algn="l"/>
                <a:tab pos="2745911" algn="l"/>
                <a:tab pos="3050413" algn="l"/>
                <a:tab pos="3355994" algn="l"/>
                <a:tab pos="3660495" algn="l"/>
                <a:tab pos="3966077" algn="l"/>
                <a:tab pos="4270577" algn="l"/>
                <a:tab pos="4576159" algn="l"/>
                <a:tab pos="4881740" algn="l"/>
                <a:tab pos="5187321" algn="l"/>
                <a:tab pos="5492903" algn="l"/>
                <a:tab pos="5797405" algn="l"/>
                <a:tab pos="6102985" algn="l"/>
              </a:tabLst>
            </a:pPr>
            <a:endParaRPr lang="nl-BE" sz="25275" b="1" dirty="0">
              <a:solidFill>
                <a:srgbClr val="FFFFFF"/>
              </a:solidFill>
              <a:latin typeface="Franklin Gothic Book" pitchFamily="34" charset="0"/>
            </a:endParaRPr>
          </a:p>
        </p:txBody>
      </p:sp>
      <p:sp>
        <p:nvSpPr>
          <p:cNvPr id="78851" name="Text Box 1"/>
          <p:cNvSpPr txBox="1">
            <a:spLocks noChangeArrowheads="1"/>
          </p:cNvSpPr>
          <p:nvPr/>
        </p:nvSpPr>
        <p:spPr bwMode="auto">
          <a:xfrm>
            <a:off x="1022964" y="1566887"/>
            <a:ext cx="6292236" cy="3740115"/>
          </a:xfrm>
          <a:prstGeom prst="rect">
            <a:avLst/>
          </a:prstGeom>
          <a:noFill/>
          <a:ln w="9525">
            <a:noFill/>
            <a:round/>
            <a:headEnd/>
            <a:tailEnd/>
          </a:ln>
        </p:spPr>
        <p:txBody>
          <a:bodyPr lIns="61198" tIns="41370" rIns="61198" bIns="30599"/>
          <a:lstStyle/>
          <a:p>
            <a:pPr defTabSz="304502" fontAlgn="base" hangingPunct="0">
              <a:lnSpc>
                <a:spcPct val="93000"/>
              </a:lnSpc>
              <a:spcBef>
                <a:spcPct val="0"/>
              </a:spcBef>
              <a:spcAft>
                <a:spcPct val="0"/>
              </a:spcAft>
              <a:buClr>
                <a:srgbClr val="000000"/>
              </a:buClr>
              <a:buSzPct val="100000"/>
              <a:tabLst>
                <a:tab pos="0" algn="l"/>
                <a:tab pos="303422" algn="l"/>
                <a:tab pos="609003" algn="l"/>
                <a:tab pos="914583" algn="l"/>
                <a:tab pos="1220165" algn="l"/>
                <a:tab pos="1525746" algn="l"/>
                <a:tab pos="1831328" algn="l"/>
                <a:tab pos="2136910" algn="l"/>
                <a:tab pos="2442490" algn="l"/>
                <a:tab pos="2748071" algn="l"/>
                <a:tab pos="3053651" algn="l"/>
                <a:tab pos="3359234" algn="l"/>
                <a:tab pos="3663734" algn="l"/>
                <a:tab pos="3969316" algn="l"/>
                <a:tab pos="4274897" algn="l"/>
                <a:tab pos="4580478" algn="l"/>
                <a:tab pos="4886060" algn="l"/>
                <a:tab pos="5191640" algn="l"/>
                <a:tab pos="5497222" algn="l"/>
                <a:tab pos="5802802" algn="l"/>
                <a:tab pos="6108384" algn="l"/>
              </a:tabLst>
            </a:pPr>
            <a:r>
              <a:rPr lang="en-US" sz="4000" dirty="0">
                <a:latin typeface="Helvetica 25 UltraLight" pitchFamily="34" charset="0"/>
              </a:rPr>
              <a:t>Also, if </a:t>
            </a:r>
            <a:r>
              <a:rPr lang="en-US" sz="4000" b="1" dirty="0">
                <a:latin typeface="Helvetica 25 UltraLight" pitchFamily="34" charset="0"/>
              </a:rPr>
              <a:t>molecules</a:t>
            </a:r>
            <a:r>
              <a:rPr lang="en-US" sz="4000" dirty="0">
                <a:latin typeface="Helvetica 25 UltraLight" pitchFamily="34" charset="0"/>
              </a:rPr>
              <a:t> could talk</a:t>
            </a:r>
          </a:p>
          <a:p>
            <a:pPr defTabSz="304502" fontAlgn="base" hangingPunct="0">
              <a:lnSpc>
                <a:spcPct val="93000"/>
              </a:lnSpc>
              <a:spcBef>
                <a:spcPct val="0"/>
              </a:spcBef>
              <a:spcAft>
                <a:spcPct val="0"/>
              </a:spcAft>
              <a:buClr>
                <a:srgbClr val="000000"/>
              </a:buClr>
              <a:buSzPct val="100000"/>
              <a:tabLst>
                <a:tab pos="0" algn="l"/>
                <a:tab pos="303422" algn="l"/>
                <a:tab pos="609003" algn="l"/>
                <a:tab pos="914583" algn="l"/>
                <a:tab pos="1220165" algn="l"/>
                <a:tab pos="1525746" algn="l"/>
                <a:tab pos="1831328" algn="l"/>
                <a:tab pos="2136910" algn="l"/>
                <a:tab pos="2442490" algn="l"/>
                <a:tab pos="2748071" algn="l"/>
                <a:tab pos="3053651" algn="l"/>
                <a:tab pos="3359234" algn="l"/>
                <a:tab pos="3663734" algn="l"/>
                <a:tab pos="3969316" algn="l"/>
                <a:tab pos="4274897" algn="l"/>
                <a:tab pos="4580478" algn="l"/>
                <a:tab pos="4886060" algn="l"/>
                <a:tab pos="5191640" algn="l"/>
                <a:tab pos="5497222" algn="l"/>
                <a:tab pos="5802802" algn="l"/>
                <a:tab pos="6108384" algn="l"/>
              </a:tabLst>
            </a:pPr>
            <a:endParaRPr lang="en-US" sz="4000" dirty="0">
              <a:latin typeface="Helvetica 25 UltraLight" pitchFamily="34" charset="0"/>
            </a:endParaRPr>
          </a:p>
          <a:p>
            <a:pPr defTabSz="304502" fontAlgn="base" hangingPunct="0">
              <a:lnSpc>
                <a:spcPct val="93000"/>
              </a:lnSpc>
              <a:spcBef>
                <a:spcPct val="0"/>
              </a:spcBef>
              <a:spcAft>
                <a:spcPct val="0"/>
              </a:spcAft>
              <a:buClr>
                <a:srgbClr val="000000"/>
              </a:buClr>
              <a:buSzPct val="100000"/>
              <a:tabLst>
                <a:tab pos="0" algn="l"/>
                <a:tab pos="303422" algn="l"/>
                <a:tab pos="609003" algn="l"/>
                <a:tab pos="914583" algn="l"/>
                <a:tab pos="1220165" algn="l"/>
                <a:tab pos="1525746" algn="l"/>
                <a:tab pos="1831328" algn="l"/>
                <a:tab pos="2136910" algn="l"/>
                <a:tab pos="2442490" algn="l"/>
                <a:tab pos="2748071" algn="l"/>
                <a:tab pos="3053651" algn="l"/>
                <a:tab pos="3359234" algn="l"/>
                <a:tab pos="3663734" algn="l"/>
                <a:tab pos="3969316" algn="l"/>
                <a:tab pos="4274897" algn="l"/>
                <a:tab pos="4580478" algn="l"/>
                <a:tab pos="4886060" algn="l"/>
                <a:tab pos="5191640" algn="l"/>
                <a:tab pos="5497222" algn="l"/>
                <a:tab pos="5802802" algn="l"/>
                <a:tab pos="6108384" algn="l"/>
              </a:tabLst>
            </a:pPr>
            <a:r>
              <a:rPr lang="en-US" sz="4000" dirty="0">
                <a:latin typeface="Helvetica 25 UltraLight" pitchFamily="34" charset="0"/>
              </a:rPr>
              <a:t>Would </a:t>
            </a:r>
            <a:r>
              <a:rPr lang="en-US" sz="4000" b="1" dirty="0">
                <a:latin typeface="Helvetica 25 UltraLight" pitchFamily="34" charset="0"/>
              </a:rPr>
              <a:t>physicists refuse to</a:t>
            </a:r>
            <a:r>
              <a:rPr lang="en-US" sz="4000" dirty="0">
                <a:latin typeface="Helvetica 25 UltraLight" pitchFamily="34" charset="0"/>
              </a:rPr>
              <a:t> listen?</a:t>
            </a:r>
          </a:p>
          <a:p>
            <a:pPr defTabSz="304502" fontAlgn="base" hangingPunct="0">
              <a:lnSpc>
                <a:spcPct val="93000"/>
              </a:lnSpc>
              <a:spcBef>
                <a:spcPct val="0"/>
              </a:spcBef>
              <a:spcAft>
                <a:spcPct val="0"/>
              </a:spcAft>
              <a:buClr>
                <a:srgbClr val="000000"/>
              </a:buClr>
              <a:buSzPct val="100000"/>
              <a:tabLst>
                <a:tab pos="0" algn="l"/>
                <a:tab pos="303422" algn="l"/>
                <a:tab pos="609003" algn="l"/>
                <a:tab pos="914583" algn="l"/>
                <a:tab pos="1220165" algn="l"/>
                <a:tab pos="1525746" algn="l"/>
                <a:tab pos="1831328" algn="l"/>
                <a:tab pos="2136910" algn="l"/>
                <a:tab pos="2442490" algn="l"/>
                <a:tab pos="2748071" algn="l"/>
                <a:tab pos="3053651" algn="l"/>
                <a:tab pos="3359234" algn="l"/>
                <a:tab pos="3663734" algn="l"/>
                <a:tab pos="3969316" algn="l"/>
                <a:tab pos="4274897" algn="l"/>
                <a:tab pos="4580478" algn="l"/>
                <a:tab pos="4886060" algn="l"/>
                <a:tab pos="5191640" algn="l"/>
                <a:tab pos="5497222" algn="l"/>
                <a:tab pos="5802802" algn="l"/>
                <a:tab pos="6108384" algn="l"/>
              </a:tabLst>
            </a:pPr>
            <a:endParaRPr lang="nl-BE" sz="4000" dirty="0">
              <a:latin typeface="Helvetica 25 UltraLight"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3305" y="4443412"/>
            <a:ext cx="2019993" cy="1500855"/>
          </a:xfrm>
          <a:prstGeom prst="rect">
            <a:avLst/>
          </a:prstGeom>
        </p:spPr>
      </p:pic>
    </p:spTree>
    <p:extLst>
      <p:ext uri="{BB962C8B-B14F-4D97-AF65-F5344CB8AC3E}">
        <p14:creationId xmlns:p14="http://schemas.microsoft.com/office/powerpoint/2010/main" val="119933525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193534"/>
            <a:ext cx="8229600" cy="4932630"/>
          </a:xfrm>
        </p:spPr>
        <p:txBody>
          <a:bodyPr/>
          <a:lstStyle/>
          <a:p>
            <a:pPr marL="0" indent="0">
              <a:buNone/>
            </a:pPr>
            <a:r>
              <a:rPr lang="en-US" b="1" dirty="0">
                <a:solidFill>
                  <a:srgbClr val="002060"/>
                </a:solidFill>
              </a:rPr>
              <a:t>Questions</a:t>
            </a:r>
          </a:p>
          <a:p>
            <a:pPr marL="0" indent="0">
              <a:buNone/>
            </a:pPr>
            <a:endParaRPr lang="en-US" dirty="0"/>
          </a:p>
          <a:p>
            <a:r>
              <a:rPr lang="en-US" dirty="0"/>
              <a:t>Is well-being unidimensional? </a:t>
            </a:r>
          </a:p>
          <a:p>
            <a:r>
              <a:rPr lang="en-US" dirty="0"/>
              <a:t>How do we measure it?</a:t>
            </a:r>
          </a:p>
          <a:p>
            <a:r>
              <a:rPr lang="en-US" dirty="0"/>
              <a:t>How valid are these measures in capturing people’s true well-being?</a:t>
            </a:r>
          </a:p>
        </p:txBody>
      </p:sp>
    </p:spTree>
    <p:extLst>
      <p:ext uri="{BB962C8B-B14F-4D97-AF65-F5344CB8AC3E}">
        <p14:creationId xmlns:p14="http://schemas.microsoft.com/office/powerpoint/2010/main" val="159677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03391"/>
          </a:xfrm>
        </p:spPr>
        <p:txBody>
          <a:bodyPr/>
          <a:lstStyle/>
          <a:p>
            <a:r>
              <a:rPr lang="en-US" b="1" dirty="0">
                <a:solidFill>
                  <a:srgbClr val="002060"/>
                </a:solidFill>
              </a:rPr>
              <a:t>Three Dimensions of Well-Being</a:t>
            </a:r>
          </a:p>
        </p:txBody>
      </p:sp>
      <p:sp>
        <p:nvSpPr>
          <p:cNvPr id="5" name="Content Placeholder 4"/>
          <p:cNvSpPr>
            <a:spLocks noGrp="1"/>
          </p:cNvSpPr>
          <p:nvPr>
            <p:ph idx="1"/>
          </p:nvPr>
        </p:nvSpPr>
        <p:spPr>
          <a:xfrm>
            <a:off x="457200" y="1280160"/>
            <a:ext cx="8229600" cy="5255394"/>
          </a:xfrm>
        </p:spPr>
        <p:txBody>
          <a:bodyPr/>
          <a:lstStyle/>
          <a:p>
            <a:r>
              <a:rPr lang="en-US" sz="2000" b="1" dirty="0"/>
              <a:t>Cognitive</a:t>
            </a:r>
            <a:r>
              <a:rPr lang="en-US" sz="2000" dirty="0"/>
              <a:t> </a:t>
            </a:r>
            <a:r>
              <a:rPr lang="en-US" sz="2000" b="1" dirty="0"/>
              <a:t>well-being</a:t>
            </a:r>
          </a:p>
          <a:p>
            <a:pPr lvl="1"/>
            <a:r>
              <a:rPr lang="en-US" sz="1800" dirty="0"/>
              <a:t>Information-based appraisal of one’s life for which people judge the extent to which their life so far measures up to their expectations and resembles their ‘ideal’ life</a:t>
            </a:r>
          </a:p>
          <a:p>
            <a:pPr lvl="1"/>
            <a:r>
              <a:rPr lang="en-US" sz="1800" dirty="0"/>
              <a:t>E.g., life satisfaction; domain satisfaction, </a:t>
            </a:r>
            <a:r>
              <a:rPr lang="en-US" sz="1800"/>
              <a:t>etc.</a:t>
            </a:r>
          </a:p>
          <a:p>
            <a:endParaRPr lang="en-US" sz="2400" b="1"/>
          </a:p>
          <a:p>
            <a:r>
              <a:rPr lang="en-US" sz="2000" b="1" dirty="0"/>
              <a:t>Affective well-being</a:t>
            </a:r>
          </a:p>
          <a:p>
            <a:pPr lvl="1"/>
            <a:r>
              <a:rPr lang="en-US" sz="1800" dirty="0"/>
              <a:t>The presence of positive affects and the absence of negative affects on a day-to-day basis</a:t>
            </a:r>
          </a:p>
          <a:p>
            <a:pPr lvl="1"/>
            <a:r>
              <a:rPr lang="en-US" sz="1800" dirty="0"/>
              <a:t>E.g., how often smile today; number of days spent worrying last week, etc. </a:t>
            </a:r>
          </a:p>
          <a:p>
            <a:endParaRPr lang="en-US" sz="2400" b="1" dirty="0"/>
          </a:p>
          <a:p>
            <a:r>
              <a:rPr lang="en-US" sz="2000" b="1" dirty="0"/>
              <a:t>Eudaimonic well-being</a:t>
            </a:r>
          </a:p>
          <a:p>
            <a:pPr lvl="1"/>
            <a:r>
              <a:rPr lang="en-US" sz="1800" dirty="0"/>
              <a:t>The idea of “virtue living”, “human flourishing”, and doing “what is meaningful”</a:t>
            </a:r>
          </a:p>
          <a:p>
            <a:pPr lvl="1"/>
            <a:r>
              <a:rPr lang="en-US" sz="1800" dirty="0"/>
              <a:t>E.g. , purpose, feeling worthwhile, meaningfulness, etc. </a:t>
            </a:r>
          </a:p>
        </p:txBody>
      </p:sp>
    </p:spTree>
    <p:extLst>
      <p:ext uri="{BB962C8B-B14F-4D97-AF65-F5344CB8AC3E}">
        <p14:creationId xmlns:p14="http://schemas.microsoft.com/office/powerpoint/2010/main" val="163550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143000" y="1122363"/>
            <a:ext cx="6858000" cy="2896744"/>
          </a:xfrm>
        </p:spPr>
        <p:txBody>
          <a:bodyPr/>
          <a:lstStyle/>
          <a:p>
            <a:pPr algn="l"/>
            <a:r>
              <a:rPr lang="en-US" sz="2800" dirty="0"/>
              <a:t>We’ve already measured your life satisfaction, which is the cognitive component of our well-being</a:t>
            </a:r>
            <a:br>
              <a:rPr lang="en-US" sz="2800" dirty="0"/>
            </a:br>
            <a:r>
              <a:rPr lang="en-US" sz="2800" b="1" dirty="0"/>
              <a:t/>
            </a:r>
            <a:br>
              <a:rPr lang="en-US" sz="2800" b="1" dirty="0"/>
            </a:br>
            <a:r>
              <a:rPr lang="en-US" sz="2800" b="1" dirty="0"/>
              <a:t>Let us now try to measure the other two components of well-being</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6845" y="4263656"/>
            <a:ext cx="2191731" cy="2314595"/>
          </a:xfrm>
          <a:prstGeom prst="rect">
            <a:avLst/>
          </a:prstGeom>
        </p:spPr>
      </p:pic>
    </p:spTree>
    <p:extLst>
      <p:ext uri="{BB962C8B-B14F-4D97-AF65-F5344CB8AC3E}">
        <p14:creationId xmlns:p14="http://schemas.microsoft.com/office/powerpoint/2010/main" val="15814346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p:cNvSpPr>
            <a:spLocks noGrp="1"/>
          </p:cNvSpPr>
          <p:nvPr>
            <p:ph type="title"/>
          </p:nvPr>
        </p:nvSpPr>
        <p:spPr/>
        <p:txBody>
          <a:bodyPr/>
          <a:lstStyle/>
          <a:p>
            <a:r>
              <a:rPr lang="en-US" altLang="en-US" sz="3200" b="1" dirty="0">
                <a:ea typeface="MS PGothic" charset="-128"/>
              </a:rPr>
              <a:t>Overall, how happy did you feel yesterday?</a:t>
            </a:r>
          </a:p>
        </p:txBody>
      </p:sp>
      <p:sp>
        <p:nvSpPr>
          <p:cNvPr id="13314" name="TPAnswers"/>
          <p:cNvSpPr>
            <a:spLocks noGrp="1"/>
          </p:cNvSpPr>
          <p:nvPr>
            <p:ph idx="1"/>
            <p:custDataLst>
              <p:tags r:id="rId2"/>
            </p:custDataLst>
          </p:nvPr>
        </p:nvSpPr>
        <p:spPr>
          <a:xfrm>
            <a:off x="457200" y="1956391"/>
            <a:ext cx="4114800" cy="4169772"/>
          </a:xfrm>
        </p:spPr>
        <p:txBody>
          <a:bodyPr>
            <a:normAutofit fontScale="92500" lnSpcReduction="20000"/>
          </a:bodyPr>
          <a:lstStyle/>
          <a:p>
            <a:pPr marL="514350" indent="-514350">
              <a:buFont typeface="Arial" charset="0"/>
              <a:buAutoNum type="arabicPeriod"/>
            </a:pPr>
            <a:r>
              <a:rPr lang="en-US" altLang="en-US" sz="2800" dirty="0">
                <a:ea typeface="MS PGothic" charset="-128"/>
              </a:rPr>
              <a:t>Not at all</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Completely happy</a:t>
            </a:r>
          </a:p>
          <a:p>
            <a:pPr>
              <a:buFont typeface="Arial" charset="0"/>
              <a:buChar char="3"/>
            </a:pPr>
            <a:endParaRPr lang="en-US" altLang="en-US" sz="2800" dirty="0">
              <a:ea typeface="MS PGothic" charset="-128"/>
            </a:endParaRPr>
          </a:p>
        </p:txBody>
      </p:sp>
      <p:pic>
        <p:nvPicPr>
          <p:cNvPr id="6" name="TPChart" title="Results Chart">
            <a:extLst>
              <a:ext uri="{FF2B5EF4-FFF2-40B4-BE49-F238E27FC236}">
                <a16:creationId xmlns:a16="http://schemas.microsoft.com/office/drawing/2014/main" id="{3E484867-8ACE-4840-95C7-196E68EA71A4}"/>
              </a:ext>
            </a:extLst>
          </p:cNvPr>
          <p:cNvPicPr>
            <a:picLocks/>
          </p:cNvPicPr>
          <p:nvPr>
            <p:custDataLst>
              <p:tags r:id="rId3"/>
            </p:custDataLst>
          </p:nvPr>
        </p:nvPicPr>
        <p:blipFill>
          <a:blip r:embed="rId5"/>
          <a:stretch>
            <a:fillRect/>
          </a:stretch>
        </p:blipFill>
        <p:spPr>
          <a:xfrm>
            <a:off x="4508500" y="1600200"/>
            <a:ext cx="4572000" cy="5143500"/>
          </a:xfrm>
          <a:prstGeom prst="rect">
            <a:avLst/>
          </a:prstGeom>
        </p:spPr>
      </p:pic>
    </p:spTree>
    <p:custDataLst>
      <p:tags r:id="rId1"/>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p:cNvSpPr>
            <a:spLocks noGrp="1"/>
          </p:cNvSpPr>
          <p:nvPr>
            <p:ph type="title"/>
          </p:nvPr>
        </p:nvSpPr>
        <p:spPr/>
        <p:txBody>
          <a:bodyPr/>
          <a:lstStyle/>
          <a:p>
            <a:r>
              <a:rPr lang="en-US" altLang="en-US" sz="3200" b="1" dirty="0">
                <a:ea typeface="MS PGothic" charset="-128"/>
              </a:rPr>
              <a:t>Overall, how anxious did you feel yesterday?</a:t>
            </a:r>
          </a:p>
        </p:txBody>
      </p:sp>
      <p:sp>
        <p:nvSpPr>
          <p:cNvPr id="13314" name="TPAnswers"/>
          <p:cNvSpPr>
            <a:spLocks noGrp="1"/>
          </p:cNvSpPr>
          <p:nvPr>
            <p:ph idx="1"/>
            <p:custDataLst>
              <p:tags r:id="rId2"/>
            </p:custDataLst>
          </p:nvPr>
        </p:nvSpPr>
        <p:spPr>
          <a:xfrm>
            <a:off x="563078" y="1721356"/>
            <a:ext cx="4114800" cy="4263656"/>
          </a:xfrm>
        </p:spPr>
        <p:txBody>
          <a:bodyPr>
            <a:noAutofit/>
          </a:bodyPr>
          <a:lstStyle/>
          <a:p>
            <a:pPr marL="514350" indent="-514350">
              <a:buFont typeface="Arial" charset="0"/>
              <a:buAutoNum type="arabicPeriod"/>
            </a:pPr>
            <a:r>
              <a:rPr lang="en-US" altLang="en-US" sz="2600" dirty="0">
                <a:ea typeface="MS PGothic" charset="-128"/>
              </a:rPr>
              <a:t>Not at all</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 </a:t>
            </a:r>
          </a:p>
          <a:p>
            <a:pPr marL="514350" indent="-514350">
              <a:buFont typeface="Arial" charset="0"/>
              <a:buAutoNum type="arabicPeriod"/>
            </a:pPr>
            <a:r>
              <a:rPr lang="en-US" altLang="en-US" sz="2600" dirty="0">
                <a:ea typeface="MS PGothic" charset="-128"/>
              </a:rPr>
              <a:t>Completely anxious </a:t>
            </a:r>
          </a:p>
          <a:p>
            <a:pPr marL="514350" indent="-514350">
              <a:buFont typeface="Arial" charset="0"/>
              <a:buAutoNum type="arabicPeriod"/>
            </a:pPr>
            <a:endParaRPr lang="en-US" altLang="en-US" sz="2600" dirty="0">
              <a:ea typeface="MS PGothic" charset="-128"/>
            </a:endParaRPr>
          </a:p>
        </p:txBody>
      </p:sp>
      <p:pic>
        <p:nvPicPr>
          <p:cNvPr id="6" name="TPChart" title="Results Chart">
            <a:extLst>
              <a:ext uri="{FF2B5EF4-FFF2-40B4-BE49-F238E27FC236}">
                <a16:creationId xmlns:a16="http://schemas.microsoft.com/office/drawing/2014/main" id="{32C5261E-4B81-A546-A625-849C540305AE}"/>
              </a:ext>
            </a:extLst>
          </p:cNvPr>
          <p:cNvPicPr>
            <a:picLocks/>
          </p:cNvPicPr>
          <p:nvPr>
            <p:custDataLst>
              <p:tags r:id="rId3"/>
            </p:custDataLst>
          </p:nvPr>
        </p:nvPicPr>
        <p:blipFill>
          <a:blip r:embed="rId5"/>
          <a:stretch>
            <a:fillRect/>
          </a:stretch>
        </p:blipFill>
        <p:spPr>
          <a:xfrm>
            <a:off x="4508500" y="1600200"/>
            <a:ext cx="4572000" cy="5143500"/>
          </a:xfrm>
          <a:prstGeom prst="rect">
            <a:avLst/>
          </a:prstGeom>
        </p:spPr>
      </p:pic>
    </p:spTree>
    <p:custDataLst>
      <p:tags r:id="rId1"/>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p:cNvSpPr>
            <a:spLocks noGrp="1"/>
          </p:cNvSpPr>
          <p:nvPr>
            <p:ph type="title"/>
          </p:nvPr>
        </p:nvSpPr>
        <p:spPr/>
        <p:txBody>
          <a:bodyPr/>
          <a:lstStyle/>
          <a:p>
            <a:r>
              <a:rPr lang="en-US" sz="2800" b="1" dirty="0"/>
              <a:t>Overall, to what extent do you feel the things you do in your life are worthwhile?</a:t>
            </a:r>
          </a:p>
        </p:txBody>
      </p:sp>
      <p:pic>
        <p:nvPicPr>
          <p:cNvPr id="6" name="TPChart" title="Results Chart">
            <a:extLst>
              <a:ext uri="{FF2B5EF4-FFF2-40B4-BE49-F238E27FC236}">
                <a16:creationId xmlns:a16="http://schemas.microsoft.com/office/drawing/2014/main" id="{697CC57D-97B3-204A-A834-16584812DE8B}"/>
              </a:ext>
            </a:extLst>
          </p:cNvPr>
          <p:cNvPicPr>
            <a:picLocks/>
          </p:cNvPicPr>
          <p:nvPr>
            <p:custDataLst>
              <p:tags r:id="rId2"/>
            </p:custDataLst>
          </p:nvPr>
        </p:nvPicPr>
        <p:blipFill>
          <a:blip r:embed="rId5"/>
          <a:stretch>
            <a:fillRect/>
          </a:stretch>
        </p:blipFill>
        <p:spPr>
          <a:xfrm>
            <a:off x="4508500" y="1600200"/>
            <a:ext cx="4572000" cy="5143500"/>
          </a:xfrm>
          <a:prstGeom prst="rect">
            <a:avLst/>
          </a:prstGeom>
        </p:spPr>
      </p:pic>
      <p:sp>
        <p:nvSpPr>
          <p:cNvPr id="7" name="TPAnswers"/>
          <p:cNvSpPr>
            <a:spLocks noGrp="1"/>
          </p:cNvSpPr>
          <p:nvPr>
            <p:ph idx="1"/>
            <p:custDataLst>
              <p:tags r:id="rId3"/>
            </p:custDataLst>
          </p:nvPr>
        </p:nvSpPr>
        <p:spPr>
          <a:xfrm>
            <a:off x="457200" y="2062716"/>
            <a:ext cx="8229600" cy="4063447"/>
          </a:xfrm>
        </p:spPr>
        <p:txBody>
          <a:bodyPr>
            <a:normAutofit fontScale="92500" lnSpcReduction="20000"/>
          </a:bodyPr>
          <a:lstStyle/>
          <a:p>
            <a:pPr marL="514350" indent="-514350">
              <a:buFont typeface="Arial" charset="0"/>
              <a:buAutoNum type="arabicPeriod"/>
            </a:pPr>
            <a:r>
              <a:rPr lang="en-US" altLang="en-US" sz="2800" dirty="0">
                <a:ea typeface="MS PGothic" charset="-128"/>
              </a:rPr>
              <a:t>Not at all</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a:t>
            </a:r>
          </a:p>
          <a:p>
            <a:pPr marL="514350" indent="-514350">
              <a:buFont typeface="Arial" charset="0"/>
              <a:buAutoNum type="arabicPeriod"/>
            </a:pPr>
            <a:r>
              <a:rPr lang="en-US" altLang="en-US" sz="2800" dirty="0">
                <a:ea typeface="MS PGothic" charset="-128"/>
              </a:rPr>
              <a:t> Completely worthwhile</a:t>
            </a:r>
          </a:p>
          <a:p>
            <a:pPr marL="514350" indent="-514350">
              <a:buFont typeface="Arial" charset="0"/>
              <a:buAutoNum type="arabicPeriod"/>
            </a:pPr>
            <a:endParaRPr lang="en-US" altLang="en-US" sz="2800" dirty="0">
              <a:ea typeface="MS PGothic" charset="-128"/>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42" name="Rectangle 2"/>
          <p:cNvSpPr>
            <a:spLocks noGrp="1" noChangeArrowheads="1"/>
          </p:cNvSpPr>
          <p:nvPr>
            <p:ph type="title"/>
          </p:nvPr>
        </p:nvSpPr>
        <p:spPr/>
        <p:txBody>
          <a:bodyPr>
            <a:normAutofit/>
          </a:bodyPr>
          <a:lstStyle/>
          <a:p>
            <a:r>
              <a:rPr lang="en-US" altLang="en-US" sz="2800" b="1" dirty="0"/>
              <a:t>1993: 1</a:t>
            </a:r>
            <a:r>
              <a:rPr lang="en-US" altLang="en-US" sz="2800" b="1" baseline="30000" dirty="0"/>
              <a:t>st</a:t>
            </a:r>
            <a:r>
              <a:rPr lang="en-US" altLang="en-US" sz="2800" b="1" dirty="0"/>
              <a:t> Conference on the Economics of Wellbeing at London School of Economics</a:t>
            </a:r>
            <a:endParaRPr lang="en-US" altLang="en-US" sz="2800" dirty="0"/>
          </a:p>
        </p:txBody>
      </p:sp>
      <p:sp>
        <p:nvSpPr>
          <p:cNvPr id="1648643" name="Rectangle 3"/>
          <p:cNvSpPr>
            <a:spLocks noGrp="1" noChangeArrowheads="1"/>
          </p:cNvSpPr>
          <p:nvPr>
            <p:ph type="body" idx="1"/>
          </p:nvPr>
        </p:nvSpPr>
        <p:spPr>
          <a:xfrm>
            <a:off x="457200" y="1295400"/>
            <a:ext cx="8229600" cy="4525963"/>
          </a:xfrm>
        </p:spPr>
        <p:txBody>
          <a:bodyPr/>
          <a:lstStyle/>
          <a:p>
            <a:r>
              <a:rPr lang="en-GB" altLang="en-US" b="1" dirty="0">
                <a:solidFill>
                  <a:srgbClr val="0033CC"/>
                </a:solidFill>
              </a:rPr>
              <a:t>The conference at 10.30am before it filled up.</a:t>
            </a:r>
          </a:p>
          <a:p>
            <a:endParaRPr lang="en-GB" altLang="en-US" b="1" dirty="0"/>
          </a:p>
          <a:p>
            <a:endParaRPr lang="en-GB" altLang="en-US" b="1" dirty="0"/>
          </a:p>
          <a:p>
            <a:endParaRPr lang="en-GB" altLang="en-US" b="1" dirty="0"/>
          </a:p>
          <a:p>
            <a:endParaRPr lang="en-GB" altLang="en-US" b="1" dirty="0">
              <a:solidFill>
                <a:srgbClr val="0033CC"/>
              </a:solidFill>
            </a:endParaRPr>
          </a:p>
          <a:p>
            <a:r>
              <a:rPr lang="en-GB" altLang="en-US" b="1" dirty="0">
                <a:solidFill>
                  <a:srgbClr val="0033CC"/>
                </a:solidFill>
              </a:rPr>
              <a:t>The conference at 11.30am after it filled up.</a:t>
            </a:r>
            <a:endParaRPr lang="en-US" altLang="en-US" b="1" dirty="0">
              <a:solidFill>
                <a:srgbClr val="0033CC"/>
              </a:solidFill>
            </a:endParaRPr>
          </a:p>
        </p:txBody>
      </p:sp>
      <p:pic>
        <p:nvPicPr>
          <p:cNvPr id="1648644" name="Picture 4" descr="josecansecopress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286000"/>
            <a:ext cx="2286000" cy="1406525"/>
          </a:xfrm>
          <a:prstGeom prst="rect">
            <a:avLst/>
          </a:prstGeom>
          <a:noFill/>
          <a:extLst>
            <a:ext uri="{909E8E84-426E-40DD-AFC4-6F175D3DCCD1}">
              <a14:hiddenFill xmlns:a14="http://schemas.microsoft.com/office/drawing/2010/main">
                <a:solidFill>
                  <a:srgbClr val="FFFFFF"/>
                </a:solidFill>
              </a14:hiddenFill>
            </a:ext>
          </a:extLst>
        </p:spPr>
      </p:pic>
      <p:pic>
        <p:nvPicPr>
          <p:cNvPr id="1648645" name="Picture 5" descr="josecansecopress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5029200"/>
            <a:ext cx="2286000" cy="140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8930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r>
              <a:rPr lang="en-US" sz="2800" dirty="0"/>
              <a:t>The UK Office of National Statistics (ONS) has been measuring people’s well-being since 2010</a:t>
            </a:r>
          </a:p>
          <a:p>
            <a:endParaRPr lang="en-US" sz="2800" dirty="0"/>
          </a:p>
          <a:p>
            <a:r>
              <a:rPr lang="en-US" sz="2800" dirty="0"/>
              <a:t>There are four ONS questions on personal well-being</a:t>
            </a:r>
          </a:p>
          <a:p>
            <a:pPr lvl="1"/>
            <a:r>
              <a:rPr lang="en-US" sz="2400" dirty="0"/>
              <a:t>“Overall, how satisfied are you with your life nowadays?”</a:t>
            </a:r>
          </a:p>
          <a:p>
            <a:pPr lvl="1"/>
            <a:r>
              <a:rPr lang="en-US" sz="2400" dirty="0"/>
              <a:t>“Overall, to what extent do you feel the things you do in your life are worthwhile?”</a:t>
            </a:r>
          </a:p>
          <a:p>
            <a:pPr lvl="1"/>
            <a:r>
              <a:rPr lang="en-US" sz="2400" dirty="0"/>
              <a:t>“Overall, how happy did you feel yesterday?”</a:t>
            </a:r>
          </a:p>
          <a:p>
            <a:pPr lvl="1"/>
            <a:r>
              <a:rPr lang="en-US" sz="2400" dirty="0"/>
              <a:t>“Overall, how anxious did you feel yesterday?” </a:t>
            </a:r>
          </a:p>
          <a:p>
            <a:pPr lvl="1"/>
            <a:endParaRPr lang="en-US" sz="2400" dirty="0"/>
          </a:p>
          <a:p>
            <a:pPr marL="457200" lvl="1" indent="0">
              <a:buNone/>
            </a:pPr>
            <a:r>
              <a:rPr lang="en-US" sz="2400" dirty="0"/>
              <a:t>The responses range from 0 “Not at all” to 10 “Completely”, i.e., 11-point scale</a:t>
            </a:r>
          </a:p>
        </p:txBody>
      </p:sp>
    </p:spTree>
    <p:extLst>
      <p:ext uri="{BB962C8B-B14F-4D97-AF65-F5344CB8AC3E}">
        <p14:creationId xmlns:p14="http://schemas.microsoft.com/office/powerpoint/2010/main" val="4483569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7854" y="3455582"/>
            <a:ext cx="3355708" cy="331735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976" y="162706"/>
            <a:ext cx="3330944" cy="329287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4349" y="162706"/>
            <a:ext cx="3438498" cy="339920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68777" y="3520769"/>
            <a:ext cx="3171456" cy="3135211"/>
          </a:xfrm>
          <a:prstGeom prst="rect">
            <a:avLst/>
          </a:prstGeom>
        </p:spPr>
      </p:pic>
    </p:spTree>
    <p:extLst>
      <p:ext uri="{BB962C8B-B14F-4D97-AF65-F5344CB8AC3E}">
        <p14:creationId xmlns:p14="http://schemas.microsoft.com/office/powerpoint/2010/main" val="7501090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3656" y="374915"/>
            <a:ext cx="4625163" cy="6303234"/>
          </a:xfrm>
        </p:spPr>
      </p:pic>
      <p:sp>
        <p:nvSpPr>
          <p:cNvPr id="5" name="TextBox 4"/>
          <p:cNvSpPr txBox="1"/>
          <p:nvPr/>
        </p:nvSpPr>
        <p:spPr>
          <a:xfrm>
            <a:off x="648586" y="5626894"/>
            <a:ext cx="3253563" cy="1231106"/>
          </a:xfrm>
          <a:prstGeom prst="rect">
            <a:avLst/>
          </a:prstGeom>
          <a:noFill/>
        </p:spPr>
        <p:txBody>
          <a:bodyPr wrap="square" rtlCol="0">
            <a:spAutoFit/>
          </a:bodyPr>
          <a:lstStyle/>
          <a:p>
            <a:r>
              <a:rPr lang="en-US" sz="1400" b="1" dirty="0"/>
              <a:t>Percentages rating personal well-being at highest levels: by English region for financial year ending 2015 and change since financial year ending 2012</a:t>
            </a:r>
          </a:p>
          <a:p>
            <a:endParaRPr lang="en-US" dirty="0"/>
          </a:p>
        </p:txBody>
      </p:sp>
      <p:sp>
        <p:nvSpPr>
          <p:cNvPr id="6" name="TextBox 5"/>
          <p:cNvSpPr txBox="1"/>
          <p:nvPr/>
        </p:nvSpPr>
        <p:spPr>
          <a:xfrm>
            <a:off x="648586" y="701748"/>
            <a:ext cx="3083442" cy="2954655"/>
          </a:xfrm>
          <a:prstGeom prst="rect">
            <a:avLst/>
          </a:prstGeom>
          <a:noFill/>
        </p:spPr>
        <p:txBody>
          <a:bodyPr wrap="square" rtlCol="0">
            <a:spAutoFit/>
          </a:bodyPr>
          <a:lstStyle/>
          <a:p>
            <a:r>
              <a:rPr lang="en-US" sz="2400" dirty="0"/>
              <a:t>The ONS well-being data has been used for the government to track changes in people’s well-being in different part of the British Isle</a:t>
            </a:r>
          </a:p>
          <a:p>
            <a:endParaRPr lang="en-US" dirty="0"/>
          </a:p>
        </p:txBody>
      </p:sp>
    </p:spTree>
    <p:extLst>
      <p:ext uri="{BB962C8B-B14F-4D97-AF65-F5344CB8AC3E}">
        <p14:creationId xmlns:p14="http://schemas.microsoft.com/office/powerpoint/2010/main" val="5230570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pPr eaLnBrk="1" hangingPunct="1"/>
            <a:r>
              <a:rPr lang="en-GB" altLang="en-US" sz="3000" b="1" dirty="0">
                <a:solidFill>
                  <a:srgbClr val="0033CC"/>
                </a:solidFill>
                <a:ea typeface="ＭＳ Ｐゴシック" charset="-128"/>
              </a:rPr>
              <a:t>Other types of statistical sources</a:t>
            </a:r>
            <a:endParaRPr lang="en-US" altLang="en-US" sz="3000" b="1" dirty="0">
              <a:solidFill>
                <a:srgbClr val="0033CC"/>
              </a:solidFill>
              <a:ea typeface="ＭＳ Ｐゴシック" charset="-128"/>
            </a:endParaRPr>
          </a:p>
        </p:txBody>
      </p:sp>
      <p:sp>
        <p:nvSpPr>
          <p:cNvPr id="77826" name="Rectangle 3"/>
          <p:cNvSpPr>
            <a:spLocks noGrp="1" noChangeArrowheads="1"/>
          </p:cNvSpPr>
          <p:nvPr>
            <p:ph type="body" idx="1"/>
          </p:nvPr>
        </p:nvSpPr>
        <p:spPr/>
        <p:txBody>
          <a:bodyPr>
            <a:normAutofit fontScale="92500" lnSpcReduction="20000"/>
          </a:bodyPr>
          <a:lstStyle/>
          <a:p>
            <a:pPr eaLnBrk="1" hangingPunct="1">
              <a:lnSpc>
                <a:spcPct val="90000"/>
              </a:lnSpc>
              <a:buFontTx/>
              <a:buNone/>
            </a:pPr>
            <a:r>
              <a:rPr lang="en-GB" altLang="en-US" b="1" dirty="0">
                <a:ea typeface="ＭＳ Ｐゴシック" charset="-128"/>
              </a:rPr>
              <a:t>General Social Survey of the USA</a:t>
            </a:r>
          </a:p>
          <a:p>
            <a:pPr eaLnBrk="1" hangingPunct="1">
              <a:lnSpc>
                <a:spcPct val="90000"/>
              </a:lnSpc>
              <a:buFontTx/>
              <a:buNone/>
            </a:pPr>
            <a:r>
              <a:rPr lang="en-GB" altLang="en-US" b="1" dirty="0">
                <a:ea typeface="ＭＳ Ｐゴシック" charset="-128"/>
              </a:rPr>
              <a:t>British Household Panel Study (BHPS)</a:t>
            </a:r>
          </a:p>
          <a:p>
            <a:pPr eaLnBrk="1" hangingPunct="1">
              <a:lnSpc>
                <a:spcPct val="90000"/>
              </a:lnSpc>
              <a:buFontTx/>
              <a:buNone/>
            </a:pPr>
            <a:r>
              <a:rPr lang="en-GB" altLang="en-US" b="1" dirty="0">
                <a:ea typeface="ＭＳ Ｐゴシック" charset="-128"/>
              </a:rPr>
              <a:t>German Socioeconomic Panel</a:t>
            </a:r>
          </a:p>
          <a:p>
            <a:pPr eaLnBrk="1" hangingPunct="1">
              <a:lnSpc>
                <a:spcPct val="90000"/>
              </a:lnSpc>
              <a:buFontTx/>
              <a:buNone/>
            </a:pPr>
            <a:r>
              <a:rPr lang="en-GB" altLang="en-US" b="1" dirty="0">
                <a:ea typeface="ＭＳ Ｐゴシック" charset="-128"/>
              </a:rPr>
              <a:t>Australian HILDA Panel</a:t>
            </a:r>
          </a:p>
          <a:p>
            <a:pPr eaLnBrk="1" hangingPunct="1">
              <a:lnSpc>
                <a:spcPct val="90000"/>
              </a:lnSpc>
              <a:buFontTx/>
              <a:buNone/>
            </a:pPr>
            <a:r>
              <a:rPr lang="en-GB" altLang="en-US" b="1" dirty="0">
                <a:ea typeface="ＭＳ Ｐゴシック" charset="-128"/>
              </a:rPr>
              <a:t>Eurobarometer Surveys</a:t>
            </a:r>
          </a:p>
          <a:p>
            <a:pPr eaLnBrk="1" hangingPunct="1">
              <a:lnSpc>
                <a:spcPct val="90000"/>
              </a:lnSpc>
              <a:buFontTx/>
              <a:buNone/>
            </a:pPr>
            <a:r>
              <a:rPr lang="en-GB" altLang="en-US" b="1" dirty="0">
                <a:ea typeface="ＭＳ Ｐゴシック" charset="-128"/>
              </a:rPr>
              <a:t>Labour Force Survey from the UK</a:t>
            </a:r>
          </a:p>
          <a:p>
            <a:pPr eaLnBrk="1" hangingPunct="1">
              <a:lnSpc>
                <a:spcPct val="90000"/>
              </a:lnSpc>
              <a:buFontTx/>
              <a:buNone/>
            </a:pPr>
            <a:r>
              <a:rPr lang="en-GB" altLang="en-US" b="1" dirty="0">
                <a:ea typeface="ＭＳ Ｐゴシック" charset="-128"/>
              </a:rPr>
              <a:t>World Values Surveys</a:t>
            </a:r>
          </a:p>
          <a:p>
            <a:pPr eaLnBrk="1" hangingPunct="1">
              <a:lnSpc>
                <a:spcPct val="90000"/>
              </a:lnSpc>
              <a:buFontTx/>
              <a:buNone/>
            </a:pPr>
            <a:r>
              <a:rPr lang="en-GB" altLang="en-US" b="1" dirty="0">
                <a:ea typeface="ＭＳ Ｐゴシック" charset="-128"/>
              </a:rPr>
              <a:t>National Child Development Study 1958 cohort</a:t>
            </a:r>
          </a:p>
          <a:p>
            <a:pPr eaLnBrk="1" hangingPunct="1">
              <a:lnSpc>
                <a:spcPct val="90000"/>
              </a:lnSpc>
              <a:buFontTx/>
              <a:buNone/>
            </a:pPr>
            <a:r>
              <a:rPr lang="en-GB" altLang="en-US" b="1" dirty="0">
                <a:ea typeface="ＭＳ Ｐゴシック" charset="-128"/>
              </a:rPr>
              <a:t>British Cohort Survey 1970 </a:t>
            </a:r>
          </a:p>
          <a:p>
            <a:pPr eaLnBrk="1" hangingPunct="1">
              <a:lnSpc>
                <a:spcPct val="90000"/>
              </a:lnSpc>
              <a:buFontTx/>
              <a:buNone/>
            </a:pPr>
            <a:r>
              <a:rPr lang="en-GB" altLang="en-US" b="1" dirty="0">
                <a:ea typeface="ＭＳ Ｐゴシック" charset="-128"/>
              </a:rPr>
              <a:t>Gallup World Poll</a:t>
            </a:r>
            <a:endParaRPr lang="en-US" altLang="en-US" b="1" dirty="0">
              <a:ea typeface="ＭＳ Ｐゴシック" charset="-128"/>
            </a:endParaRPr>
          </a:p>
        </p:txBody>
      </p:sp>
    </p:spTree>
    <p:extLst>
      <p:ext uri="{BB962C8B-B14F-4D97-AF65-F5344CB8AC3E}">
        <p14:creationId xmlns:p14="http://schemas.microsoft.com/office/powerpoint/2010/main" val="9016872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normAutofit/>
          </a:bodyPr>
          <a:lstStyle/>
          <a:p>
            <a:pPr eaLnBrk="1" hangingPunct="1"/>
            <a:r>
              <a:rPr lang="en-GB" altLang="en-US" sz="3000" b="1" dirty="0">
                <a:solidFill>
                  <a:srgbClr val="0033CC"/>
                </a:solidFill>
                <a:latin typeface="+mn-lt"/>
                <a:ea typeface="ＭＳ Ｐゴシック" charset="-128"/>
              </a:rPr>
              <a:t>From the U.S. General Social Survey (sample size 40,000 Americans approx.)</a:t>
            </a:r>
            <a:endParaRPr lang="en-US" altLang="en-US" sz="3000" b="1" dirty="0">
              <a:solidFill>
                <a:srgbClr val="0033CC"/>
              </a:solidFill>
              <a:latin typeface="+mn-lt"/>
              <a:ea typeface="ＭＳ Ｐゴシック" charset="-128"/>
            </a:endParaRPr>
          </a:p>
        </p:txBody>
      </p:sp>
      <p:sp>
        <p:nvSpPr>
          <p:cNvPr id="78850" name="Rectangle 3"/>
          <p:cNvSpPr>
            <a:spLocks noGrp="1" noChangeArrowheads="1"/>
          </p:cNvSpPr>
          <p:nvPr>
            <p:ph type="body" idx="1"/>
          </p:nvPr>
        </p:nvSpPr>
        <p:spPr>
          <a:xfrm>
            <a:off x="628650" y="2606278"/>
            <a:ext cx="7543800" cy="3394472"/>
          </a:xfrm>
        </p:spPr>
        <p:txBody>
          <a:bodyPr/>
          <a:lstStyle/>
          <a:p>
            <a:pPr eaLnBrk="1" hangingPunct="1"/>
            <a:r>
              <a:rPr lang="ja-JP" altLang="en-US" sz="2700" b="1" i="1" dirty="0">
                <a:ea typeface="ＭＳ Ｐゴシック" charset="-128"/>
              </a:rPr>
              <a:t>“</a:t>
            </a:r>
            <a:r>
              <a:rPr lang="en-US" altLang="ja-JP" sz="3000" b="1" i="1" dirty="0">
                <a:ea typeface="ＭＳ Ｐゴシック" charset="-128"/>
              </a:rPr>
              <a:t>Taken all together, how would you say things are these days - would you say that you are very happy, pretty happy, or not too happy?</a:t>
            </a:r>
            <a:r>
              <a:rPr lang="ja-JP" altLang="en-US" sz="3000" b="1" i="1" dirty="0">
                <a:ea typeface="ＭＳ Ｐゴシック" charset="-128"/>
              </a:rPr>
              <a:t>”</a:t>
            </a:r>
            <a:r>
              <a:rPr lang="en-US" altLang="ja-JP" sz="3000" b="1" i="1" dirty="0">
                <a:ea typeface="ＭＳ Ｐゴシック" charset="-128"/>
              </a:rPr>
              <a:t> </a:t>
            </a:r>
            <a:endParaRPr lang="en-US" altLang="en-US" sz="3000" b="1" i="1" dirty="0">
              <a:ea typeface="ＭＳ Ｐゴシック" charset="-128"/>
            </a:endParaRPr>
          </a:p>
        </p:txBody>
      </p:sp>
    </p:spTree>
    <p:extLst>
      <p:ext uri="{BB962C8B-B14F-4D97-AF65-F5344CB8AC3E}">
        <p14:creationId xmlns:p14="http://schemas.microsoft.com/office/powerpoint/2010/main" val="19731978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37643"/>
            <a:ext cx="7886700" cy="994172"/>
          </a:xfrm>
        </p:spPr>
        <p:txBody>
          <a:bodyPr>
            <a:noAutofit/>
          </a:bodyPr>
          <a:lstStyle/>
          <a:p>
            <a:r>
              <a:rPr lang="en-GB" altLang="en-US" sz="3600" b="1" dirty="0">
                <a:solidFill>
                  <a:srgbClr val="0033CC"/>
                </a:solidFill>
                <a:latin typeface="+mn-lt"/>
                <a:ea typeface="ＭＳ Ｐゴシック" charset="-128"/>
              </a:rPr>
              <a:t>From the U.K. British Household Panel Survey (a sample of 10,000 individuals each year)</a:t>
            </a:r>
            <a:endParaRPr lang="en-GB" sz="3600" b="1" dirty="0">
              <a:latin typeface="+mn-lt"/>
            </a:endParaRPr>
          </a:p>
        </p:txBody>
      </p:sp>
      <p:sp>
        <p:nvSpPr>
          <p:cNvPr id="3" name="Content Placeholder 2"/>
          <p:cNvSpPr>
            <a:spLocks noGrp="1"/>
          </p:cNvSpPr>
          <p:nvPr>
            <p:ph idx="1"/>
          </p:nvPr>
        </p:nvSpPr>
        <p:spPr>
          <a:xfrm>
            <a:off x="628650" y="2957513"/>
            <a:ext cx="7886700" cy="2561034"/>
          </a:xfrm>
        </p:spPr>
        <p:txBody>
          <a:bodyPr/>
          <a:lstStyle/>
          <a:p>
            <a:r>
              <a:rPr lang="ja-JP" altLang="en-US" sz="3600" b="1" i="1" dirty="0">
                <a:ea typeface="ＭＳ Ｐゴシック" charset="-128"/>
              </a:rPr>
              <a:t>“</a:t>
            </a:r>
            <a:r>
              <a:rPr lang="en-US" altLang="ja-JP" sz="3600" b="1" i="1" dirty="0">
                <a:ea typeface="ＭＳ Ｐゴシック" charset="-128"/>
              </a:rPr>
              <a:t>How satisfied or dissatisfied are you with your life overall? On a 7-point scale where 1 = very dissatisfied, </a:t>
            </a:r>
            <a:r>
              <a:rPr lang="mr-IN" altLang="ja-JP" sz="3600" b="1" i="1" dirty="0">
                <a:ea typeface="ＭＳ Ｐゴシック" charset="-128"/>
              </a:rPr>
              <a:t>…</a:t>
            </a:r>
            <a:r>
              <a:rPr lang="en-GB" altLang="ja-JP" sz="3600" b="1" i="1" dirty="0">
                <a:ea typeface="ＭＳ Ｐゴシック" charset="-128"/>
              </a:rPr>
              <a:t>, 7 = very satisfied</a:t>
            </a:r>
            <a:r>
              <a:rPr lang="ja-JP" altLang="en-US" sz="3600" b="1" i="1" dirty="0">
                <a:ea typeface="ＭＳ Ｐゴシック" charset="-128"/>
              </a:rPr>
              <a:t>”</a:t>
            </a:r>
            <a:r>
              <a:rPr lang="en-US" altLang="ja-JP" sz="3600" b="1" i="1" dirty="0">
                <a:ea typeface="ＭＳ Ｐゴシック" charset="-128"/>
              </a:rPr>
              <a:t> </a:t>
            </a:r>
            <a:endParaRPr lang="en-US" altLang="en-US" sz="3600" b="1" i="1" dirty="0">
              <a:ea typeface="ＭＳ Ｐゴシック" charset="-128"/>
            </a:endParaRPr>
          </a:p>
          <a:p>
            <a:endParaRPr lang="en-GB" dirty="0"/>
          </a:p>
        </p:txBody>
      </p:sp>
    </p:spTree>
    <p:extLst>
      <p:ext uri="{BB962C8B-B14F-4D97-AF65-F5344CB8AC3E}">
        <p14:creationId xmlns:p14="http://schemas.microsoft.com/office/powerpoint/2010/main" val="20941913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GB" altLang="en-US" sz="3000" b="1" dirty="0">
                <a:solidFill>
                  <a:srgbClr val="0033CC"/>
                </a:solidFill>
                <a:latin typeface="+mn-lt"/>
              </a:rPr>
              <a:t>Typical GHQ mental-strain (or affects) questions have been used to capture affective well-being</a:t>
            </a:r>
            <a:endParaRPr lang="en-US" altLang="en-US" sz="3000" b="1" dirty="0">
              <a:solidFill>
                <a:srgbClr val="0033CC"/>
              </a:solidFill>
              <a:latin typeface="+mn-lt"/>
            </a:endParaRPr>
          </a:p>
        </p:txBody>
      </p:sp>
      <p:sp>
        <p:nvSpPr>
          <p:cNvPr id="14339" name="Rectangle 4"/>
          <p:cNvSpPr>
            <a:spLocks noChangeArrowheads="1"/>
          </p:cNvSpPr>
          <p:nvPr/>
        </p:nvSpPr>
        <p:spPr bwMode="auto">
          <a:xfrm>
            <a:off x="1428751" y="1644120"/>
            <a:ext cx="6328172" cy="3647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tabLst>
                <a:tab pos="685800" algn="l"/>
              </a:tabLst>
              <a:defRPr>
                <a:solidFill>
                  <a:schemeClr val="tx1"/>
                </a:solidFill>
                <a:latin typeface="Calibri" charset="0"/>
                <a:ea typeface="ＭＳ Ｐゴシック" charset="-128"/>
              </a:defRPr>
            </a:lvl1pPr>
            <a:lvl2pPr marL="742950" indent="-285750">
              <a:tabLst>
                <a:tab pos="685800" algn="l"/>
              </a:tabLst>
              <a:defRPr>
                <a:solidFill>
                  <a:schemeClr val="tx1"/>
                </a:solidFill>
                <a:latin typeface="Calibri" charset="0"/>
                <a:ea typeface="ＭＳ Ｐゴシック" charset="-128"/>
              </a:defRPr>
            </a:lvl2pPr>
            <a:lvl3pPr marL="1143000" indent="-228600">
              <a:tabLst>
                <a:tab pos="685800" algn="l"/>
              </a:tabLst>
              <a:defRPr>
                <a:solidFill>
                  <a:schemeClr val="tx1"/>
                </a:solidFill>
                <a:latin typeface="Calibri" charset="0"/>
                <a:ea typeface="ＭＳ Ｐゴシック" charset="-128"/>
              </a:defRPr>
            </a:lvl3pPr>
            <a:lvl4pPr marL="1600200" indent="-228600">
              <a:tabLst>
                <a:tab pos="685800" algn="l"/>
              </a:tabLst>
              <a:defRPr>
                <a:solidFill>
                  <a:schemeClr val="tx1"/>
                </a:solidFill>
                <a:latin typeface="Calibri" charset="0"/>
                <a:ea typeface="ＭＳ Ｐゴシック" charset="-128"/>
              </a:defRPr>
            </a:lvl4pPr>
            <a:lvl5pPr marL="2057400" indent="-228600">
              <a:tabLst>
                <a:tab pos="685800" algn="l"/>
              </a:tabLst>
              <a:defRPr>
                <a:solidFill>
                  <a:schemeClr val="tx1"/>
                </a:solidFill>
                <a:latin typeface="Calibri" charset="0"/>
                <a:ea typeface="ＭＳ Ｐゴシック" charset="-128"/>
              </a:defRPr>
            </a:lvl5pPr>
            <a:lvl6pPr marL="2514600" indent="-228600" defTabSz="457200" fontAlgn="base">
              <a:spcBef>
                <a:spcPct val="0"/>
              </a:spcBef>
              <a:spcAft>
                <a:spcPct val="0"/>
              </a:spcAft>
              <a:tabLst>
                <a:tab pos="685800" algn="l"/>
              </a:tabLst>
              <a:defRPr>
                <a:solidFill>
                  <a:schemeClr val="tx1"/>
                </a:solidFill>
                <a:latin typeface="Calibri" charset="0"/>
                <a:ea typeface="ＭＳ Ｐゴシック" charset="-128"/>
              </a:defRPr>
            </a:lvl6pPr>
            <a:lvl7pPr marL="2971800" indent="-228600" defTabSz="457200" fontAlgn="base">
              <a:spcBef>
                <a:spcPct val="0"/>
              </a:spcBef>
              <a:spcAft>
                <a:spcPct val="0"/>
              </a:spcAft>
              <a:tabLst>
                <a:tab pos="685800" algn="l"/>
              </a:tabLst>
              <a:defRPr>
                <a:solidFill>
                  <a:schemeClr val="tx1"/>
                </a:solidFill>
                <a:latin typeface="Calibri" charset="0"/>
                <a:ea typeface="ＭＳ Ｐゴシック" charset="-128"/>
              </a:defRPr>
            </a:lvl7pPr>
            <a:lvl8pPr marL="3429000" indent="-228600" defTabSz="457200" fontAlgn="base">
              <a:spcBef>
                <a:spcPct val="0"/>
              </a:spcBef>
              <a:spcAft>
                <a:spcPct val="0"/>
              </a:spcAft>
              <a:tabLst>
                <a:tab pos="685800" algn="l"/>
              </a:tabLst>
              <a:defRPr>
                <a:solidFill>
                  <a:schemeClr val="tx1"/>
                </a:solidFill>
                <a:latin typeface="Calibri" charset="0"/>
                <a:ea typeface="ＭＳ Ｐゴシック" charset="-128"/>
              </a:defRPr>
            </a:lvl8pPr>
            <a:lvl9pPr marL="3886200" indent="-228600" defTabSz="457200" fontAlgn="base">
              <a:spcBef>
                <a:spcPct val="0"/>
              </a:spcBef>
              <a:spcAft>
                <a:spcPct val="0"/>
              </a:spcAft>
              <a:tabLst>
                <a:tab pos="685800" algn="l"/>
              </a:tabLst>
              <a:defRPr>
                <a:solidFill>
                  <a:schemeClr val="tx1"/>
                </a:solidFill>
                <a:latin typeface="Calibri" charset="0"/>
                <a:ea typeface="ＭＳ Ｐゴシック" charset="-128"/>
              </a:defRPr>
            </a:lvl9pPr>
          </a:lstStyle>
          <a:p>
            <a:endParaRPr lang="en-GB" altLang="en-US" sz="2100" b="1" i="1" dirty="0">
              <a:solidFill>
                <a:schemeClr val="accent2"/>
              </a:solidFill>
            </a:endParaRPr>
          </a:p>
          <a:p>
            <a:endParaRPr lang="en-GB" altLang="en-US" sz="2100" b="1" dirty="0">
              <a:solidFill>
                <a:schemeClr val="accent2"/>
              </a:solidFill>
            </a:endParaRPr>
          </a:p>
          <a:p>
            <a:r>
              <a:rPr lang="en-GB" altLang="en-US" sz="2100" b="1" dirty="0">
                <a:solidFill>
                  <a:schemeClr val="accent2"/>
                </a:solidFill>
              </a:rPr>
              <a:t>Have you recently:</a:t>
            </a:r>
            <a:endParaRPr lang="en-US" altLang="en-US" sz="2100" b="1" dirty="0">
              <a:solidFill>
                <a:schemeClr val="accent2"/>
              </a:solidFill>
            </a:endParaRPr>
          </a:p>
          <a:p>
            <a:endParaRPr lang="en-GB" altLang="en-US" sz="2100" b="1" dirty="0"/>
          </a:p>
          <a:p>
            <a:r>
              <a:rPr lang="en-GB" altLang="en-US" sz="2100" b="1" dirty="0"/>
              <a:t>Lost much sleep over worry?</a:t>
            </a:r>
            <a:endParaRPr lang="en-US" altLang="en-US" sz="2100" b="1" dirty="0"/>
          </a:p>
          <a:p>
            <a:r>
              <a:rPr lang="en-GB" altLang="en-US" sz="2100" b="1" dirty="0"/>
              <a:t>Felt constantly under strain?</a:t>
            </a:r>
            <a:endParaRPr lang="en-US" altLang="en-US" sz="2100" b="1" dirty="0"/>
          </a:p>
          <a:p>
            <a:r>
              <a:rPr lang="en-GB" altLang="en-US" sz="2100" b="1" dirty="0"/>
              <a:t>Felt you could not overcome your difficulties?</a:t>
            </a:r>
            <a:endParaRPr lang="en-US" altLang="en-US" sz="2100" b="1" dirty="0"/>
          </a:p>
          <a:p>
            <a:r>
              <a:rPr lang="en-GB" altLang="en-US" sz="2100" b="1" dirty="0"/>
              <a:t>Been feeling unhappy and depressed?</a:t>
            </a:r>
            <a:endParaRPr lang="en-US" altLang="en-US" sz="2100" b="1" dirty="0"/>
          </a:p>
          <a:p>
            <a:r>
              <a:rPr lang="en-GB" altLang="en-US" sz="2100" b="1" dirty="0"/>
              <a:t>Been losing confidence in yourself?</a:t>
            </a:r>
            <a:endParaRPr lang="en-US" altLang="en-US" sz="2100" b="1" dirty="0"/>
          </a:p>
          <a:p>
            <a:r>
              <a:rPr lang="en-GB" altLang="en-US" sz="2100" b="1" dirty="0"/>
              <a:t>Been thinking of yourself as a worthless person?</a:t>
            </a:r>
          </a:p>
          <a:p>
            <a:r>
              <a:rPr lang="en-GB" altLang="en-US" sz="2100" b="1" dirty="0"/>
              <a:t>Been able to enjoy your normal day-to-day activities?</a:t>
            </a:r>
            <a:r>
              <a:rPr lang="en-GB" altLang="en-US" sz="1350" dirty="0"/>
              <a:t> </a:t>
            </a:r>
          </a:p>
        </p:txBody>
      </p:sp>
    </p:spTree>
    <p:extLst>
      <p:ext uri="{BB962C8B-B14F-4D97-AF65-F5344CB8AC3E}">
        <p14:creationId xmlns:p14="http://schemas.microsoft.com/office/powerpoint/2010/main" val="19644279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582982"/>
            <a:ext cx="8229600" cy="1143000"/>
          </a:xfrm>
        </p:spPr>
        <p:txBody>
          <a:bodyPr/>
          <a:lstStyle/>
          <a:p>
            <a:pPr eaLnBrk="1" hangingPunct="1"/>
            <a:r>
              <a:rPr lang="en-GB" altLang="en-US" sz="3200" b="1" dirty="0">
                <a:solidFill>
                  <a:schemeClr val="accent2"/>
                </a:solidFill>
              </a:rPr>
              <a:t>An alternative of affective well-being is the Daily Reconstruction Method (DRM) approach</a:t>
            </a:r>
          </a:p>
        </p:txBody>
      </p:sp>
      <p:sp>
        <p:nvSpPr>
          <p:cNvPr id="16387" name="Rectangle 3"/>
          <p:cNvSpPr>
            <a:spLocks noGrp="1" noChangeArrowheads="1"/>
          </p:cNvSpPr>
          <p:nvPr>
            <p:ph type="body" idx="1"/>
          </p:nvPr>
        </p:nvSpPr>
        <p:spPr>
          <a:xfrm>
            <a:off x="457200" y="2286000"/>
            <a:ext cx="8229600" cy="3840163"/>
          </a:xfrm>
        </p:spPr>
        <p:txBody>
          <a:bodyPr/>
          <a:lstStyle/>
          <a:p>
            <a:pPr eaLnBrk="1" hangingPunct="1"/>
            <a:r>
              <a:rPr lang="en-GB" altLang="en-US" sz="2400" b="1" dirty="0"/>
              <a:t>A study by Daniel Kahneman and his colleagues on 1,000 working women in Texas (see Kahneman et al, 2004)</a:t>
            </a:r>
          </a:p>
          <a:p>
            <a:pPr eaLnBrk="1" hangingPunct="1">
              <a:buFontTx/>
              <a:buNone/>
            </a:pPr>
            <a:endParaRPr lang="en-GB" altLang="en-US" sz="2400" b="1" dirty="0"/>
          </a:p>
          <a:p>
            <a:pPr eaLnBrk="1" hangingPunct="1"/>
            <a:r>
              <a:rPr lang="en-GB" altLang="en-US" sz="2400" b="1" dirty="0"/>
              <a:t>These women were asked to divide the previous day into 15 episodes.  They were then asked what they were doing in each episode, and who were they doing it with.</a:t>
            </a:r>
          </a:p>
          <a:p>
            <a:pPr eaLnBrk="1" hangingPunct="1"/>
            <a:endParaRPr lang="en-GB" altLang="en-US" sz="2400" dirty="0"/>
          </a:p>
        </p:txBody>
      </p:sp>
    </p:spTree>
    <p:extLst>
      <p:ext uri="{BB962C8B-B14F-4D97-AF65-F5344CB8AC3E}">
        <p14:creationId xmlns:p14="http://schemas.microsoft.com/office/powerpoint/2010/main" val="4504243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fade">
                                      <p:cBhvr>
                                        <p:cTn id="12" dur="1000"/>
                                        <p:tgtEl>
                                          <p:spTgt spid="163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fade">
                                      <p:cBhvr>
                                        <p:cTn id="17" dur="10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980011" y="1538287"/>
            <a:ext cx="5354240" cy="3796904"/>
          </a:xfrm>
        </p:spPr>
      </p:pic>
      <p:pic>
        <p:nvPicPr>
          <p:cNvPr id="7475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087166" y="5535216"/>
            <a:ext cx="5185172" cy="214313"/>
          </a:xfrm>
        </p:spPr>
      </p:pic>
      <p:sp>
        <p:nvSpPr>
          <p:cNvPr id="74756" name="Text Box 4"/>
          <p:cNvSpPr txBox="1">
            <a:spLocks noChangeArrowheads="1"/>
          </p:cNvSpPr>
          <p:nvPr/>
        </p:nvSpPr>
        <p:spPr bwMode="auto">
          <a:xfrm>
            <a:off x="1925241" y="1107281"/>
            <a:ext cx="55626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altLang="en-US" b="1">
                <a:solidFill>
                  <a:srgbClr val="666699"/>
                </a:solidFill>
                <a:latin typeface="Tahoma" charset="0"/>
              </a:rPr>
              <a:t>Happiness in Different Activities</a:t>
            </a:r>
          </a:p>
        </p:txBody>
      </p:sp>
    </p:spTree>
    <p:extLst>
      <p:ext uri="{BB962C8B-B14F-4D97-AF65-F5344CB8AC3E}">
        <p14:creationId xmlns:p14="http://schemas.microsoft.com/office/powerpoint/2010/main" val="7669591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1331120" y="628817"/>
            <a:ext cx="6802787"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altLang="en-US" sz="2400" b="1" dirty="0">
                <a:solidFill>
                  <a:schemeClr val="accent2"/>
                </a:solidFill>
                <a:latin typeface="Tahoma" charset="0"/>
              </a:rPr>
              <a:t>Happiness while Spending Time with </a:t>
            </a:r>
          </a:p>
          <a:p>
            <a:pPr algn="ctr" eaLnBrk="1" hangingPunct="1">
              <a:spcBef>
                <a:spcPct val="50000"/>
              </a:spcBef>
            </a:pPr>
            <a:r>
              <a:rPr lang="en-GB" altLang="en-US" sz="2400" b="1" dirty="0">
                <a:solidFill>
                  <a:schemeClr val="accent2"/>
                </a:solidFill>
                <a:latin typeface="Tahoma" charset="0"/>
              </a:rPr>
              <a:t>Different People</a:t>
            </a:r>
          </a:p>
        </p:txBody>
      </p:sp>
      <p:pic>
        <p:nvPicPr>
          <p:cNvPr id="757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0282" y="1970485"/>
            <a:ext cx="4913710" cy="2862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80" name="Text Box 4"/>
          <p:cNvSpPr txBox="1">
            <a:spLocks noChangeArrowheads="1"/>
          </p:cNvSpPr>
          <p:nvPr/>
        </p:nvSpPr>
        <p:spPr bwMode="auto">
          <a:xfrm>
            <a:off x="1331120" y="5049442"/>
            <a:ext cx="6480572"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1500">
                <a:latin typeface="Tahoma" charset="0"/>
              </a:rPr>
              <a:t>The average reported feelings across 1,000 people correspond well with activities predicted to be good for us, as well as activities predicted to be bad for us </a:t>
            </a:r>
          </a:p>
        </p:txBody>
      </p:sp>
    </p:spTree>
    <p:extLst>
      <p:ext uri="{BB962C8B-B14F-4D97-AF65-F5344CB8AC3E}">
        <p14:creationId xmlns:p14="http://schemas.microsoft.com/office/powerpoint/2010/main" val="6299246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9666" name="Rectangle 2"/>
          <p:cNvSpPr>
            <a:spLocks noGrp="1" noChangeArrowheads="1"/>
          </p:cNvSpPr>
          <p:nvPr>
            <p:ph type="title"/>
          </p:nvPr>
        </p:nvSpPr>
        <p:spPr/>
        <p:txBody>
          <a:bodyPr/>
          <a:lstStyle/>
          <a:p>
            <a:endParaRPr lang="en-US" altLang="en-US"/>
          </a:p>
        </p:txBody>
      </p:sp>
      <p:sp>
        <p:nvSpPr>
          <p:cNvPr id="1649667" name="Rectangle 3"/>
          <p:cNvSpPr>
            <a:spLocks noGrp="1" noChangeArrowheads="1"/>
          </p:cNvSpPr>
          <p:nvPr>
            <p:ph type="body" idx="1"/>
          </p:nvPr>
        </p:nvSpPr>
        <p:spPr/>
        <p:txBody>
          <a:bodyPr/>
          <a:lstStyle/>
          <a:p>
            <a:pPr>
              <a:buFontTx/>
              <a:buNone/>
            </a:pPr>
            <a:r>
              <a:rPr lang="en-GB" altLang="en-US" dirty="0"/>
              <a:t>  </a:t>
            </a:r>
            <a:r>
              <a:rPr lang="en-GB" altLang="en-US" sz="4000" b="1" dirty="0"/>
              <a:t>10 people came.</a:t>
            </a:r>
          </a:p>
          <a:p>
            <a:pPr>
              <a:buFontTx/>
              <a:buNone/>
            </a:pPr>
            <a:endParaRPr lang="en-GB" altLang="en-US" sz="4000" b="1" dirty="0"/>
          </a:p>
          <a:p>
            <a:pPr>
              <a:buFontTx/>
              <a:buNone/>
            </a:pPr>
            <a:r>
              <a:rPr lang="en-GB" altLang="en-US" sz="4000" b="1" dirty="0"/>
              <a:t>  Unfortunately, that included the international speakers who had been asked to give keynote addresses.</a:t>
            </a:r>
            <a:endParaRPr lang="en-US" altLang="en-US" sz="4000" b="1" dirty="0"/>
          </a:p>
        </p:txBody>
      </p:sp>
    </p:spTree>
    <p:extLst>
      <p:ext uri="{BB962C8B-B14F-4D97-AF65-F5344CB8AC3E}">
        <p14:creationId xmlns:p14="http://schemas.microsoft.com/office/powerpoint/2010/main" val="2795750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903767" y="1152230"/>
            <a:ext cx="7772400" cy="1470025"/>
          </a:xfrm>
        </p:spPr>
        <p:txBody>
          <a:bodyPr/>
          <a:lstStyle/>
          <a:p>
            <a:r>
              <a:rPr lang="en-US" b="1" dirty="0"/>
              <a:t>Can we objectively see happiness in our brains?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451" y="3338623"/>
            <a:ext cx="5497032" cy="2748516"/>
          </a:xfrm>
          <a:prstGeom prst="rect">
            <a:avLst/>
          </a:prstGeom>
        </p:spPr>
      </p:pic>
    </p:spTree>
    <p:extLst>
      <p:ext uri="{BB962C8B-B14F-4D97-AF65-F5344CB8AC3E}">
        <p14:creationId xmlns:p14="http://schemas.microsoft.com/office/powerpoint/2010/main" val="12279795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4" name="Picture 2"/>
          <p:cNvPicPr>
            <a:picLocks noGrp="1" noChangeAspect="1" noChangeArrowheads="1"/>
          </p:cNvPicPr>
          <p:nvPr>
            <p:ph sz="half" idx="1"/>
          </p:nvPr>
        </p:nvPicPr>
        <p:blipFill>
          <a:blip r:embed="rId2" cstate="print"/>
          <a:srcRect/>
          <a:stretch>
            <a:fillRect/>
          </a:stretch>
        </p:blipFill>
        <p:spPr>
          <a:xfrm>
            <a:off x="971550" y="1412875"/>
            <a:ext cx="7056438" cy="2303463"/>
          </a:xfrm>
        </p:spPr>
      </p:pic>
      <p:sp>
        <p:nvSpPr>
          <p:cNvPr id="33795" name="Rectangle 3"/>
          <p:cNvSpPr>
            <a:spLocks noChangeArrowheads="1"/>
          </p:cNvSpPr>
          <p:nvPr/>
        </p:nvSpPr>
        <p:spPr bwMode="auto">
          <a:xfrm>
            <a:off x="457200" y="381000"/>
            <a:ext cx="8229600" cy="1031875"/>
          </a:xfrm>
          <a:prstGeom prst="rect">
            <a:avLst/>
          </a:prstGeom>
          <a:noFill/>
          <a:ln w="9525">
            <a:noFill/>
            <a:miter lim="800000"/>
            <a:headEnd/>
            <a:tailEnd/>
          </a:ln>
        </p:spPr>
        <p:txBody>
          <a:bodyPr anchor="ctr"/>
          <a:lstStyle/>
          <a:p>
            <a:pPr algn="ctr"/>
            <a:r>
              <a:rPr lang="en-GB" sz="3200" b="1">
                <a:latin typeface="Calibri" pitchFamily="34" charset="0"/>
              </a:rPr>
              <a:t>Happy and Sad Pictures</a:t>
            </a:r>
          </a:p>
        </p:txBody>
      </p:sp>
      <p:pic>
        <p:nvPicPr>
          <p:cNvPr id="13316" name="Picture 4"/>
          <p:cNvPicPr>
            <a:picLocks noGrp="1" noChangeAspect="1" noChangeArrowheads="1"/>
          </p:cNvPicPr>
          <p:nvPr>
            <p:ph sz="half" idx="2"/>
          </p:nvPr>
        </p:nvPicPr>
        <p:blipFill>
          <a:blip r:embed="rId3" cstate="print"/>
          <a:srcRect/>
          <a:stretch>
            <a:fillRect/>
          </a:stretch>
        </p:blipFill>
        <p:spPr>
          <a:xfrm>
            <a:off x="971550" y="4076700"/>
            <a:ext cx="6985000" cy="2286000"/>
          </a:xfrm>
        </p:spPr>
      </p:pic>
    </p:spTree>
    <p:extLst>
      <p:ext uri="{BB962C8B-B14F-4D97-AF65-F5344CB8AC3E}">
        <p14:creationId xmlns:p14="http://schemas.microsoft.com/office/powerpoint/2010/main" val="8961585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6"/>
                                        </p:tgtEl>
                                        <p:attrNameLst>
                                          <p:attrName>style.visibility</p:attrName>
                                        </p:attrNameLst>
                                      </p:cBhvr>
                                      <p:to>
                                        <p:strVal val="visible"/>
                                      </p:to>
                                    </p:set>
                                    <p:anim calcmode="lin" valueType="num">
                                      <p:cBhvr additive="base">
                                        <p:cTn id="13" dur="500" fill="hold"/>
                                        <p:tgtEl>
                                          <p:spTgt spid="13316"/>
                                        </p:tgtEl>
                                        <p:attrNameLst>
                                          <p:attrName>ppt_x</p:attrName>
                                        </p:attrNameLst>
                                      </p:cBhvr>
                                      <p:tavLst>
                                        <p:tav tm="0">
                                          <p:val>
                                            <p:strVal val="#ppt_x"/>
                                          </p:val>
                                        </p:tav>
                                        <p:tav tm="100000">
                                          <p:val>
                                            <p:strVal val="#ppt_x"/>
                                          </p:val>
                                        </p:tav>
                                      </p:tavLst>
                                    </p:anim>
                                    <p:anim calcmode="lin" valueType="num">
                                      <p:cBhvr additive="base">
                                        <p:cTn id="14" dur="500" fill="hold"/>
                                        <p:tgtEl>
                                          <p:spTgt spid="133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260350"/>
            <a:ext cx="8229600" cy="936625"/>
          </a:xfrm>
        </p:spPr>
        <p:txBody>
          <a:bodyPr rtlCol="0">
            <a:normAutofit fontScale="90000"/>
          </a:bodyPr>
          <a:lstStyle/>
          <a:p>
            <a:pPr eaLnBrk="1" fontAlgn="auto" hangingPunct="1">
              <a:spcAft>
                <a:spcPts val="0"/>
              </a:spcAft>
              <a:defRPr/>
            </a:pPr>
            <a:r>
              <a:rPr lang="en-GB" sz="3200" b="1">
                <a:solidFill>
                  <a:schemeClr val="accent2"/>
                </a:solidFill>
              </a:rPr>
              <a:t>The Brain Responses to Two Pictures</a:t>
            </a:r>
            <a:br>
              <a:rPr lang="en-GB" sz="3200" b="1">
                <a:solidFill>
                  <a:schemeClr val="accent2"/>
                </a:solidFill>
              </a:rPr>
            </a:br>
            <a:r>
              <a:rPr lang="en-GB" sz="3200" b="1">
                <a:solidFill>
                  <a:schemeClr val="accent2"/>
                </a:solidFill>
              </a:rPr>
              <a:t>(MRI Scan)</a:t>
            </a:r>
          </a:p>
        </p:txBody>
      </p:sp>
      <p:pic>
        <p:nvPicPr>
          <p:cNvPr id="14339" name="Picture 3"/>
          <p:cNvPicPr>
            <a:picLocks noGrp="1" noChangeAspect="1" noChangeArrowheads="1"/>
          </p:cNvPicPr>
          <p:nvPr>
            <p:ph sz="half" idx="1"/>
          </p:nvPr>
        </p:nvPicPr>
        <p:blipFill>
          <a:blip r:embed="rId2" cstate="print"/>
          <a:srcRect/>
          <a:stretch>
            <a:fillRect/>
          </a:stretch>
        </p:blipFill>
        <p:spPr>
          <a:xfrm>
            <a:off x="1187450" y="1341438"/>
            <a:ext cx="6913563" cy="2305050"/>
          </a:xfrm>
        </p:spPr>
      </p:pic>
      <p:pic>
        <p:nvPicPr>
          <p:cNvPr id="14340" name="Picture 4"/>
          <p:cNvPicPr>
            <a:picLocks noGrp="1" noChangeAspect="1" noChangeArrowheads="1"/>
          </p:cNvPicPr>
          <p:nvPr>
            <p:ph sz="half" idx="2"/>
          </p:nvPr>
        </p:nvPicPr>
        <p:blipFill>
          <a:blip r:embed="rId3" cstate="print"/>
          <a:srcRect/>
          <a:stretch>
            <a:fillRect/>
          </a:stretch>
        </p:blipFill>
        <p:spPr>
          <a:xfrm>
            <a:off x="1187450" y="3667125"/>
            <a:ext cx="6913563" cy="2455863"/>
          </a:xfrm>
        </p:spPr>
      </p:pic>
      <p:sp>
        <p:nvSpPr>
          <p:cNvPr id="34821" name="Text Box 5"/>
          <p:cNvSpPr txBox="1">
            <a:spLocks noChangeArrowheads="1"/>
          </p:cNvSpPr>
          <p:nvPr/>
        </p:nvSpPr>
        <p:spPr bwMode="auto">
          <a:xfrm>
            <a:off x="2124075" y="6165850"/>
            <a:ext cx="5832475" cy="396875"/>
          </a:xfrm>
          <a:prstGeom prst="rect">
            <a:avLst/>
          </a:prstGeom>
          <a:noFill/>
          <a:ln w="9525">
            <a:noFill/>
            <a:miter lim="800000"/>
            <a:headEnd/>
            <a:tailEnd/>
          </a:ln>
        </p:spPr>
        <p:txBody>
          <a:bodyPr>
            <a:spAutoFit/>
          </a:bodyPr>
          <a:lstStyle/>
          <a:p>
            <a:pPr>
              <a:spcBef>
                <a:spcPct val="50000"/>
              </a:spcBef>
            </a:pPr>
            <a:r>
              <a:rPr lang="en-GB" sz="2000">
                <a:latin typeface="Tahoma" pitchFamily="34" charset="0"/>
              </a:rPr>
              <a:t>Source:</a:t>
            </a:r>
            <a:r>
              <a:rPr lang="en-GB">
                <a:latin typeface="Tahoma" pitchFamily="34" charset="0"/>
              </a:rPr>
              <a:t> Richard Davidson, University of Wisconsin</a:t>
            </a:r>
          </a:p>
        </p:txBody>
      </p:sp>
    </p:spTree>
    <p:extLst>
      <p:ext uri="{BB962C8B-B14F-4D97-AF65-F5344CB8AC3E}">
        <p14:creationId xmlns:p14="http://schemas.microsoft.com/office/powerpoint/2010/main" val="143381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linds(horizontal)">
                                      <p:cBhvr>
                                        <p:cTn id="7" dur="500"/>
                                        <p:tgtEl>
                                          <p:spTgt spid="1433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40"/>
                                        </p:tgtEl>
                                        <p:attrNameLst>
                                          <p:attrName>style.visibility</p:attrName>
                                        </p:attrNameLst>
                                      </p:cBhvr>
                                      <p:to>
                                        <p:strVal val="visible"/>
                                      </p:to>
                                    </p:set>
                                    <p:animEffect transition="in" filter="blinds(horizontal)">
                                      <p:cBhvr>
                                        <p:cTn id="12"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20996" y="685800"/>
            <a:ext cx="8229600" cy="4525963"/>
          </a:xfrm>
        </p:spPr>
        <p:txBody>
          <a:bodyPr/>
          <a:lstStyle/>
          <a:p>
            <a:r>
              <a:rPr lang="en-US" dirty="0"/>
              <a:t>Reported happiness data have been demonstrated to be correlated with</a:t>
            </a:r>
          </a:p>
          <a:p>
            <a:endParaRPr lang="en-US" dirty="0"/>
          </a:p>
          <a:p>
            <a:pPr lvl="1"/>
            <a:r>
              <a:rPr lang="en-US" dirty="0"/>
              <a:t>The person’s recall of positive versus negative life events</a:t>
            </a:r>
          </a:p>
          <a:p>
            <a:pPr lvl="1"/>
            <a:r>
              <a:rPr lang="en-US" dirty="0"/>
              <a:t>Assessments of the person’s happiness by friends and family members</a:t>
            </a:r>
          </a:p>
          <a:p>
            <a:pPr lvl="1"/>
            <a:r>
              <a:rPr lang="en-US" dirty="0"/>
              <a:t>Assessments of the person’s happiness by his or her spouse</a:t>
            </a:r>
          </a:p>
          <a:p>
            <a:pPr lvl="1"/>
            <a:r>
              <a:rPr lang="en-US" dirty="0"/>
              <a:t>Duration of authentic or so-called Duchenne smiles</a:t>
            </a:r>
          </a:p>
        </p:txBody>
      </p:sp>
    </p:spTree>
    <p:extLst>
      <p:ext uri="{BB962C8B-B14F-4D97-AF65-F5344CB8AC3E}">
        <p14:creationId xmlns:p14="http://schemas.microsoft.com/office/powerpoint/2010/main" val="1036837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PQuestion"/>
          <p:cNvSpPr>
            <a:spLocks noGrp="1"/>
          </p:cNvSpPr>
          <p:nvPr>
            <p:ph type="title"/>
          </p:nvPr>
        </p:nvSpPr>
        <p:spPr/>
        <p:txBody>
          <a:bodyPr/>
          <a:lstStyle/>
          <a:p>
            <a:r>
              <a:rPr lang="en-US" altLang="en-US" sz="3200" b="1" dirty="0">
                <a:ea typeface="MS PGothic" charset="-128"/>
              </a:rPr>
              <a:t>Which photo shows the boy’s genuine smile?</a:t>
            </a:r>
          </a:p>
        </p:txBody>
      </p:sp>
      <p:sp>
        <p:nvSpPr>
          <p:cNvPr id="13314" name="TPAnswers"/>
          <p:cNvSpPr>
            <a:spLocks noGrp="1"/>
          </p:cNvSpPr>
          <p:nvPr>
            <p:ph idx="1"/>
            <p:custDataLst>
              <p:tags r:id="rId2"/>
            </p:custDataLst>
          </p:nvPr>
        </p:nvSpPr>
        <p:spPr>
          <a:xfrm>
            <a:off x="457200" y="5173734"/>
            <a:ext cx="4114800" cy="1192656"/>
          </a:xfrm>
        </p:spPr>
        <p:txBody>
          <a:bodyPr>
            <a:normAutofit fontScale="77500" lnSpcReduction="20000"/>
          </a:bodyPr>
          <a:lstStyle/>
          <a:p>
            <a:pPr marL="514350" indent="-514350">
              <a:buFont typeface="Arial" charset="0"/>
              <a:buAutoNum type="alphaUcPeriod"/>
            </a:pPr>
            <a:r>
              <a:rPr lang="en-US" altLang="en-US" dirty="0">
                <a:ea typeface="MS PGothic" charset="-128"/>
              </a:rPr>
              <a:t>Photo A</a:t>
            </a:r>
          </a:p>
          <a:p>
            <a:pPr marL="514350" indent="-514350">
              <a:buFont typeface="Arial" charset="0"/>
              <a:buAutoNum type="alphaUcPeriod"/>
            </a:pPr>
            <a:r>
              <a:rPr lang="en-US" altLang="en-US" dirty="0">
                <a:ea typeface="MS PGothic" charset="-128"/>
              </a:rPr>
              <a:t>Photo B</a:t>
            </a:r>
          </a:p>
          <a:p>
            <a:pPr marL="514350" indent="-514350">
              <a:buFont typeface="Arial" charset="0"/>
              <a:buAutoNum type="alphaUcPeriod"/>
            </a:pPr>
            <a:r>
              <a:rPr lang="en-US" altLang="en-US" dirty="0">
                <a:ea typeface="MS PGothic" charset="-128"/>
              </a:rPr>
              <a:t>None of the above</a:t>
            </a:r>
          </a:p>
        </p:txBody>
      </p:sp>
      <p:pic>
        <p:nvPicPr>
          <p:cNvPr id="9" name="TPChart" title="Results Chart">
            <a:extLst>
              <a:ext uri="{FF2B5EF4-FFF2-40B4-BE49-F238E27FC236}">
                <a16:creationId xmlns:a16="http://schemas.microsoft.com/office/drawing/2014/main" id="{6FFC5F7F-130B-6040-83EE-A09126CDAD03}"/>
              </a:ext>
            </a:extLst>
          </p:cNvPr>
          <p:cNvPicPr>
            <a:picLocks/>
          </p:cNvPicPr>
          <p:nvPr>
            <p:custDataLst>
              <p:tags r:id="rId3"/>
            </p:custDataLst>
          </p:nvPr>
        </p:nvPicPr>
        <p:blipFill>
          <a:blip r:embed="rId5"/>
          <a:stretch>
            <a:fillRect/>
          </a:stretch>
        </p:blipFill>
        <p:spPr>
          <a:xfrm>
            <a:off x="5199321" y="1796901"/>
            <a:ext cx="3625998" cy="4595923"/>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5813" y="1417638"/>
            <a:ext cx="4745013" cy="2965633"/>
          </a:xfrm>
          <a:prstGeom prst="rect">
            <a:avLst/>
          </a:prstGeom>
        </p:spPr>
      </p:pic>
      <p:sp>
        <p:nvSpPr>
          <p:cNvPr id="4" name="TextBox 3"/>
          <p:cNvSpPr txBox="1"/>
          <p:nvPr/>
        </p:nvSpPr>
        <p:spPr>
          <a:xfrm>
            <a:off x="1286539" y="4439241"/>
            <a:ext cx="350874" cy="369332"/>
          </a:xfrm>
          <a:prstGeom prst="rect">
            <a:avLst/>
          </a:prstGeom>
          <a:noFill/>
        </p:spPr>
        <p:txBody>
          <a:bodyPr wrap="square" rtlCol="0">
            <a:spAutoFit/>
          </a:bodyPr>
          <a:lstStyle/>
          <a:p>
            <a:r>
              <a:rPr lang="en-US" b="1" dirty="0"/>
              <a:t>A</a:t>
            </a:r>
          </a:p>
        </p:txBody>
      </p:sp>
      <p:sp>
        <p:nvSpPr>
          <p:cNvPr id="7" name="TextBox 6"/>
          <p:cNvSpPr txBox="1"/>
          <p:nvPr/>
        </p:nvSpPr>
        <p:spPr>
          <a:xfrm>
            <a:off x="3605884" y="4437156"/>
            <a:ext cx="999460" cy="369332"/>
          </a:xfrm>
          <a:prstGeom prst="rect">
            <a:avLst/>
          </a:prstGeom>
          <a:noFill/>
        </p:spPr>
        <p:txBody>
          <a:bodyPr wrap="square" rtlCol="0">
            <a:spAutoFit/>
          </a:bodyPr>
          <a:lstStyle/>
          <a:p>
            <a:r>
              <a:rPr lang="en-US" b="1" dirty="0"/>
              <a:t>B</a:t>
            </a:r>
          </a:p>
        </p:txBody>
      </p:sp>
    </p:spTree>
    <p:custDataLst>
      <p:tags r:id="rId1"/>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0847"/>
            <a:ext cx="8229600" cy="4935316"/>
          </a:xfrm>
        </p:spPr>
        <p:txBody>
          <a:bodyPr/>
          <a:lstStyle/>
          <a:p>
            <a:pPr marL="0" indent="0">
              <a:buNone/>
            </a:pPr>
            <a:r>
              <a:rPr lang="en-US" sz="2800" dirty="0"/>
              <a:t>Duration of authentic or so-called Duchenne smiles (a Duchenne smile occurs when both the zygomatic major and </a:t>
            </a:r>
            <a:r>
              <a:rPr lang="en-US" sz="2800" dirty="0" err="1"/>
              <a:t>obicularus</a:t>
            </a:r>
            <a:r>
              <a:rPr lang="en-US" sz="2800" dirty="0"/>
              <a:t> </a:t>
            </a:r>
            <a:r>
              <a:rPr lang="en-US" sz="2800" dirty="0" err="1"/>
              <a:t>orus</a:t>
            </a:r>
            <a:r>
              <a:rPr lang="en-US" sz="2800" dirty="0"/>
              <a:t> facial muscles fire, and human beings identify these as ‘genuine’ smiles)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3607647"/>
            <a:ext cx="4724991" cy="26451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9693" y="3848986"/>
            <a:ext cx="2706863" cy="1802586"/>
          </a:xfrm>
          <a:prstGeom prst="rect">
            <a:avLst/>
          </a:prstGeom>
        </p:spPr>
      </p:pic>
      <p:sp>
        <p:nvSpPr>
          <p:cNvPr id="6" name="TextBox 5"/>
          <p:cNvSpPr txBox="1"/>
          <p:nvPr/>
        </p:nvSpPr>
        <p:spPr>
          <a:xfrm>
            <a:off x="5554633" y="5837274"/>
            <a:ext cx="3132168" cy="830997"/>
          </a:xfrm>
          <a:prstGeom prst="rect">
            <a:avLst/>
          </a:prstGeom>
          <a:noFill/>
        </p:spPr>
        <p:txBody>
          <a:bodyPr wrap="square" rtlCol="0">
            <a:spAutoFit/>
          </a:bodyPr>
          <a:lstStyle/>
          <a:p>
            <a:r>
              <a:rPr lang="en-US" sz="1200" dirty="0"/>
              <a:t>Dr. Guillaume Duchenne de Boulogne, a French physician and a pioneer in electrophysiology, demonstrating the appearance of laughter by electrical muscle stimulation.</a:t>
            </a:r>
          </a:p>
        </p:txBody>
      </p:sp>
    </p:spTree>
    <p:extLst>
      <p:ext uri="{BB962C8B-B14F-4D97-AF65-F5344CB8AC3E}">
        <p14:creationId xmlns:p14="http://schemas.microsoft.com/office/powerpoint/2010/main" val="16544587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ltLang="en-US" b="1" i="1" dirty="0">
                <a:solidFill>
                  <a:srgbClr val="FF0000"/>
                </a:solidFill>
              </a:rPr>
              <a:t>To clinicians</a:t>
            </a:r>
            <a:endParaRPr lang="en-US" altLang="en-US" b="1" i="1" dirty="0">
              <a:solidFill>
                <a:srgbClr val="FF0000"/>
              </a:solidFill>
            </a:endParaRPr>
          </a:p>
        </p:txBody>
      </p:sp>
      <p:sp>
        <p:nvSpPr>
          <p:cNvPr id="74755" name="Rectangle 3"/>
          <p:cNvSpPr>
            <a:spLocks noGrp="1" noChangeArrowheads="1"/>
          </p:cNvSpPr>
          <p:nvPr>
            <p:ph type="body" idx="1"/>
          </p:nvPr>
        </p:nvSpPr>
        <p:spPr/>
        <p:txBody>
          <a:bodyPr/>
          <a:lstStyle/>
          <a:p>
            <a:pPr>
              <a:buFontTx/>
              <a:buNone/>
            </a:pPr>
            <a:r>
              <a:rPr lang="en-GB" altLang="en-US"/>
              <a:t>   </a:t>
            </a:r>
            <a:r>
              <a:rPr lang="en-GB" altLang="en-US" sz="3300" b="1"/>
              <a:t>High blood pressure is potentially a sign of mental strain and low well-being</a:t>
            </a:r>
            <a:endParaRPr lang="en-US" altLang="en-US" sz="3300" b="1"/>
          </a:p>
        </p:txBody>
      </p:sp>
    </p:spTree>
    <p:extLst>
      <p:ext uri="{BB962C8B-B14F-4D97-AF65-F5344CB8AC3E}">
        <p14:creationId xmlns:p14="http://schemas.microsoft.com/office/powerpoint/2010/main" val="2954847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485900" y="1257300"/>
            <a:ext cx="6172200" cy="914400"/>
          </a:xfrm>
        </p:spPr>
        <p:txBody>
          <a:bodyPr>
            <a:normAutofit fontScale="90000"/>
          </a:bodyPr>
          <a:lstStyle/>
          <a:p>
            <a:r>
              <a:rPr lang="en-GB" altLang="en-US" sz="2700" b="1">
                <a:solidFill>
                  <a:srgbClr val="0033CC"/>
                </a:solidFill>
              </a:rPr>
              <a:t>Across nations, hypertension and happiness are inversely correlated </a:t>
            </a:r>
            <a:br>
              <a:rPr lang="en-GB" altLang="en-US" sz="2700" b="1">
                <a:solidFill>
                  <a:srgbClr val="0033CC"/>
                </a:solidFill>
              </a:rPr>
            </a:br>
            <a:r>
              <a:rPr lang="en-GB" altLang="en-US" sz="1200" b="1"/>
              <a:t>(Blanchflower and Oswald, 2008 </a:t>
            </a:r>
            <a:r>
              <a:rPr lang="en-GB" altLang="en-US" sz="1200" b="1" u="sng"/>
              <a:t>Journal of Health Economics</a:t>
            </a:r>
            <a:r>
              <a:rPr lang="en-GB" altLang="en-US" sz="1200" b="1"/>
              <a:t>)</a:t>
            </a:r>
            <a:endParaRPr lang="en-US" altLang="en-US" sz="1200" b="1"/>
          </a:p>
        </p:txBody>
      </p:sp>
      <p:sp>
        <p:nvSpPr>
          <p:cNvPr id="3076" name="Rectangle 3"/>
          <p:cNvSpPr>
            <a:spLocks noGrp="1" noChangeArrowheads="1"/>
          </p:cNvSpPr>
          <p:nvPr>
            <p:ph type="body" idx="1"/>
          </p:nvPr>
        </p:nvSpPr>
        <p:spPr>
          <a:xfrm>
            <a:off x="1485900" y="2457451"/>
            <a:ext cx="6172200" cy="3394472"/>
          </a:xfrm>
        </p:spPr>
        <p:txBody>
          <a:bodyPr/>
          <a:lstStyle/>
          <a:p>
            <a:endParaRPr lang="en-GB" altLang="en-US"/>
          </a:p>
        </p:txBody>
      </p:sp>
      <p:sp>
        <p:nvSpPr>
          <p:cNvPr id="3077" name="Rectangle 4"/>
          <p:cNvSpPr>
            <a:spLocks noChangeArrowheads="1"/>
          </p:cNvSpPr>
          <p:nvPr/>
        </p:nvSpPr>
        <p:spPr bwMode="auto">
          <a:xfrm>
            <a:off x="1143001" y="707209"/>
            <a:ext cx="184731" cy="3000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1350"/>
          </a:p>
        </p:txBody>
      </p:sp>
      <p:graphicFrame>
        <p:nvGraphicFramePr>
          <p:cNvPr id="3074" name="Object 2"/>
          <p:cNvGraphicFramePr>
            <a:graphicFrameLocks noChangeAspect="1"/>
          </p:cNvGraphicFramePr>
          <p:nvPr/>
        </p:nvGraphicFramePr>
        <p:xfrm>
          <a:off x="2571750" y="2286001"/>
          <a:ext cx="3886200" cy="3118247"/>
        </p:xfrm>
        <a:graphic>
          <a:graphicData uri="http://schemas.openxmlformats.org/presentationml/2006/ole">
            <mc:AlternateContent xmlns:mc="http://schemas.openxmlformats.org/markup-compatibility/2006">
              <mc:Choice xmlns:v="urn:schemas-microsoft-com:vml" Requires="v">
                <p:oleObj spid="_x0000_s2120" r:id="rId3" imgW="6860282" imgH="5501615" progId="KGraph_Plot">
                  <p:embed/>
                </p:oleObj>
              </mc:Choice>
              <mc:Fallback>
                <p:oleObj r:id="rId3" imgW="6860282" imgH="5501615" progId="KGraph_Plot">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2286001"/>
                        <a:ext cx="3886200" cy="311824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292954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endParaRPr lang="en-US" altLang="en-US"/>
          </a:p>
        </p:txBody>
      </p:sp>
      <p:sp>
        <p:nvSpPr>
          <p:cNvPr id="78851" name="Rectangle 3"/>
          <p:cNvSpPr>
            <a:spLocks noGrp="1" noChangeArrowheads="1"/>
          </p:cNvSpPr>
          <p:nvPr>
            <p:ph type="body" idx="1"/>
          </p:nvPr>
        </p:nvSpPr>
        <p:spPr/>
        <p:txBody>
          <a:bodyPr/>
          <a:lstStyle/>
          <a:p>
            <a:pPr eaLnBrk="1" hangingPunct="1">
              <a:buFontTx/>
              <a:buNone/>
            </a:pPr>
            <a:r>
              <a:rPr lang="en-US" altLang="en-US"/>
              <a:t>   </a:t>
            </a:r>
            <a:r>
              <a:rPr lang="en-US" altLang="en-US" b="1"/>
              <a:t>Author(s): </a:t>
            </a:r>
            <a:r>
              <a:rPr lang="en-US" altLang="en-US" b="1">
                <a:hlinkClick r:id="rId2" invalidUrl="http://apps.isiknowledge.com/DaisyOneClickSearch.do?product=WOS&amp;search_mode=DaisyOneClickSearch&amp;db_id=&amp;SID=W282NJ8PONdHGbnlIBO&amp;name=Ebrecht M&amp;ut=000221285700012&amp;pos=1&amp;cacheurlFromRightClick=no"/>
              </a:rPr>
              <a:t>Ebrecht M</a:t>
            </a:r>
            <a:r>
              <a:rPr lang="en-US" altLang="en-US" b="1"/>
              <a:t>, </a:t>
            </a:r>
            <a:r>
              <a:rPr lang="en-US" altLang="en-US" b="1">
                <a:hlinkClick r:id="rId3" invalidUrl="http://apps.isiknowledge.com/DaisyOneClickSearch.do?product=WOS&amp;search_mode=DaisyOneClickSearch&amp;db_id=&amp;SID=W282NJ8PONdHGbnlIBO&amp;name=Hextall J&amp;ut=000221285700012&amp;pos=2"/>
              </a:rPr>
              <a:t>Hextall J</a:t>
            </a:r>
            <a:r>
              <a:rPr lang="en-US" altLang="en-US" b="1"/>
              <a:t>, </a:t>
            </a:r>
            <a:r>
              <a:rPr lang="en-US" altLang="en-US" b="1">
                <a:hlinkClick r:id="rId4" invalidUrl="http://apps.isiknowledge.com/DaisyOneClickSearch.do?product=WOS&amp;search_mode=DaisyOneClickSearch&amp;db_id=&amp;SID=W282NJ8PONdHGbnlIBO&amp;name=Kirtley LG&amp;ut=000221285700012&amp;pos=3"/>
              </a:rPr>
              <a:t>Kirtley LG</a:t>
            </a:r>
            <a:r>
              <a:rPr lang="en-US" altLang="en-US" b="1"/>
              <a:t>, </a:t>
            </a:r>
            <a:r>
              <a:rPr lang="en-US" altLang="en-US" b="1">
                <a:hlinkClick r:id="rId5" invalidUrl="http://apps.isiknowledge.com/DaisyOneClickSearch.do?product=WOS&amp;search_mode=DaisyOneClickSearch&amp;db_id=&amp;SID=W282NJ8PONdHGbnlIBO&amp;name=Taylor A&amp;ut=000221285700012&amp;pos=4"/>
              </a:rPr>
              <a:t>Taylor A</a:t>
            </a:r>
            <a:r>
              <a:rPr lang="en-US" altLang="en-US" b="1"/>
              <a:t>, </a:t>
            </a:r>
            <a:r>
              <a:rPr lang="en-US" altLang="en-US" b="1">
                <a:hlinkClick r:id="rId6" invalidUrl="http://apps.isiknowledge.com/DaisyOneClickSearch.do?product=WOS&amp;search_mode=DaisyOneClickSearch&amp;db_id=&amp;SID=W282NJ8PONdHGbnlIBO&amp;name=Dyson M&amp;ut=000221285700012&amp;pos=5"/>
              </a:rPr>
              <a:t>Dyson M</a:t>
            </a:r>
            <a:r>
              <a:rPr lang="en-US" altLang="en-US" b="1"/>
              <a:t>, </a:t>
            </a:r>
            <a:r>
              <a:rPr lang="en-US" altLang="en-US" b="1">
                <a:hlinkClick r:id="rId7" invalidUrl="http://apps.isiknowledge.com/DaisyOneClickSearch.do?product=WOS&amp;search_mode=DaisyOneClickSearch&amp;db_id=&amp;SID=W282NJ8PONdHGbnlIBO&amp;name=Weinman J&amp;ut=000221285700012&amp;pos=6"/>
              </a:rPr>
              <a:t>Weinman J</a:t>
            </a:r>
            <a:r>
              <a:rPr lang="en-US" altLang="en-US" b="1"/>
              <a:t> 	</a:t>
            </a:r>
          </a:p>
          <a:p>
            <a:pPr eaLnBrk="1" hangingPunct="1">
              <a:buFontTx/>
              <a:buNone/>
            </a:pPr>
            <a:r>
              <a:rPr lang="en-US" altLang="en-US" b="1"/>
              <a:t>	PSYCHONEUROENDOCRINOLOGY    </a:t>
            </a:r>
          </a:p>
          <a:p>
            <a:pPr eaLnBrk="1" hangingPunct="1">
              <a:buFontTx/>
              <a:buNone/>
            </a:pPr>
            <a:r>
              <a:rPr lang="en-US" altLang="en-US" b="1"/>
              <a:t>	Volume: 29    Issue: 6    Pages: 798-809    Published: JUL 2004</a:t>
            </a:r>
            <a:r>
              <a:rPr lang="en-US" altLang="en-US"/>
              <a:t> </a:t>
            </a:r>
          </a:p>
        </p:txBody>
      </p:sp>
    </p:spTree>
    <p:extLst>
      <p:ext uri="{BB962C8B-B14F-4D97-AF65-F5344CB8AC3E}">
        <p14:creationId xmlns:p14="http://schemas.microsoft.com/office/powerpoint/2010/main" val="197664990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endParaRPr lang="en-US" altLang="en-US"/>
          </a:p>
        </p:txBody>
      </p:sp>
      <p:sp>
        <p:nvSpPr>
          <p:cNvPr id="80899" name="Rectangle 3"/>
          <p:cNvSpPr>
            <a:spLocks noGrp="1" noChangeArrowheads="1"/>
          </p:cNvSpPr>
          <p:nvPr>
            <p:ph type="body" idx="1"/>
          </p:nvPr>
        </p:nvSpPr>
        <p:spPr>
          <a:xfrm>
            <a:off x="1485900" y="1714501"/>
            <a:ext cx="6172200" cy="3737372"/>
          </a:xfrm>
        </p:spPr>
        <p:txBody>
          <a:bodyPr/>
          <a:lstStyle/>
          <a:p>
            <a:pPr eaLnBrk="1" hangingPunct="1">
              <a:buFontTx/>
              <a:buNone/>
            </a:pPr>
            <a:r>
              <a:rPr lang="en-US" altLang="en-US"/>
              <a:t>   </a:t>
            </a:r>
            <a:r>
              <a:rPr lang="en-US" altLang="en-US" sz="2700" b="1"/>
              <a:t>“Every subject received a standard 4mm-punch biopsy, and the healing progress was monitored via high-resolution ultrasound scanning.”</a:t>
            </a:r>
            <a:endParaRPr lang="en-US" altLang="en-US" sz="2700"/>
          </a:p>
        </p:txBody>
      </p:sp>
      <p:pic>
        <p:nvPicPr>
          <p:cNvPr id="80900" name="Picture 4" descr="punch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1" y="4171950"/>
            <a:ext cx="1537097"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5618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9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3534"/>
            <a:ext cx="8229600" cy="4932630"/>
          </a:xfrm>
        </p:spPr>
        <p:txBody>
          <a:bodyPr>
            <a:normAutofit lnSpcReduction="10000"/>
          </a:bodyPr>
          <a:lstStyle/>
          <a:p>
            <a:r>
              <a:rPr lang="en-US" dirty="0"/>
              <a:t>Please open another browser (on your smartphone, iPad, or laptop) and join the session at</a:t>
            </a:r>
          </a:p>
          <a:p>
            <a:endParaRPr lang="en-US" dirty="0"/>
          </a:p>
          <a:p>
            <a:pPr marL="0" indent="0">
              <a:buNone/>
            </a:pPr>
            <a:r>
              <a:rPr lang="en-US" dirty="0"/>
              <a:t>	</a:t>
            </a:r>
            <a:r>
              <a:rPr lang="en-US" dirty="0">
                <a:hlinkClick r:id="rId2"/>
              </a:rPr>
              <a:t>http://responseware.eu</a:t>
            </a:r>
            <a:endParaRPr lang="en-US" dirty="0"/>
          </a:p>
          <a:p>
            <a:pPr marL="0" indent="0">
              <a:buNone/>
            </a:pPr>
            <a:endParaRPr lang="en-US" dirty="0"/>
          </a:p>
          <a:p>
            <a:pPr marL="0" indent="0">
              <a:buNone/>
            </a:pPr>
            <a:r>
              <a:rPr lang="en-US" dirty="0"/>
              <a:t>	by typing in the session ID: Summer1</a:t>
            </a:r>
          </a:p>
          <a:p>
            <a:pPr marL="0" indent="0">
              <a:buNone/>
            </a:pPr>
            <a:endParaRPr lang="en-US" dirty="0"/>
          </a:p>
          <a:p>
            <a:pPr marL="0" indent="0">
              <a:buNone/>
            </a:pPr>
            <a:r>
              <a:rPr lang="en-US" dirty="0"/>
              <a:t>	You can log in anonymously.</a:t>
            </a:r>
          </a:p>
          <a:p>
            <a:pPr marL="0" indent="0">
              <a:buNone/>
            </a:pPr>
            <a:endParaRPr lang="en-US" dirty="0"/>
          </a:p>
          <a:p>
            <a:endParaRPr lang="en-US" dirty="0"/>
          </a:p>
          <a:p>
            <a:pPr marL="0" indent="0">
              <a:buNone/>
            </a:pPr>
            <a:endParaRPr lang="en-US" dirty="0"/>
          </a:p>
        </p:txBody>
      </p:sp>
    </p:spTree>
    <p:extLst>
      <p:ext uri="{BB962C8B-B14F-4D97-AF65-F5344CB8AC3E}">
        <p14:creationId xmlns:p14="http://schemas.microsoft.com/office/powerpoint/2010/main" val="123380552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GB" altLang="en-US" b="1"/>
              <a:t>Ebrecht et al 2004</a:t>
            </a:r>
            <a:endParaRPr lang="en-US" altLang="en-US" b="1"/>
          </a:p>
        </p:txBody>
      </p:sp>
      <p:sp>
        <p:nvSpPr>
          <p:cNvPr id="81923" name="Rectangle 3"/>
          <p:cNvSpPr>
            <a:spLocks noGrp="1" noChangeArrowheads="1"/>
          </p:cNvSpPr>
          <p:nvPr>
            <p:ph type="body" idx="1"/>
          </p:nvPr>
        </p:nvSpPr>
        <p:spPr/>
        <p:txBody>
          <a:bodyPr/>
          <a:lstStyle/>
          <a:p>
            <a:pPr eaLnBrk="1" hangingPunct="1"/>
            <a:r>
              <a:rPr lang="en-US" altLang="en-US" sz="2700" b="1"/>
              <a:t>The overall results showed a significant negative correlation between speed of wound healing and GHQ scores (r = -.59; p &lt; .01)</a:t>
            </a:r>
            <a:r>
              <a:rPr lang="en-US" altLang="en-US"/>
              <a:t> </a:t>
            </a:r>
          </a:p>
        </p:txBody>
      </p:sp>
    </p:spTree>
    <p:extLst>
      <p:ext uri="{BB962C8B-B14F-4D97-AF65-F5344CB8AC3E}">
        <p14:creationId xmlns:p14="http://schemas.microsoft.com/office/powerpoint/2010/main" val="12427520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endParaRPr lang="en-US" altLang="en-US"/>
          </a:p>
        </p:txBody>
      </p:sp>
      <p:sp>
        <p:nvSpPr>
          <p:cNvPr id="82947" name="Rectangle 3"/>
          <p:cNvSpPr>
            <a:spLocks noGrp="1" noChangeArrowheads="1"/>
          </p:cNvSpPr>
          <p:nvPr>
            <p:ph type="body" idx="1"/>
          </p:nvPr>
        </p:nvSpPr>
        <p:spPr/>
        <p:txBody>
          <a:bodyPr/>
          <a:lstStyle/>
          <a:p>
            <a:pPr eaLnBrk="1" hangingPunct="1">
              <a:buFontTx/>
              <a:buNone/>
            </a:pPr>
            <a:r>
              <a:rPr lang="en-GB" altLang="en-US"/>
              <a:t>   </a:t>
            </a:r>
            <a:r>
              <a:rPr lang="en-GB" altLang="en-US" sz="3000" b="1">
                <a:solidFill>
                  <a:srgbClr val="0033CC"/>
                </a:solidFill>
              </a:rPr>
              <a:t>In other words, happier human beings heal more quickly.</a:t>
            </a:r>
            <a:endParaRPr lang="en-US" altLang="en-US" sz="3000" b="1">
              <a:solidFill>
                <a:srgbClr val="0033CC"/>
              </a:solidFill>
            </a:endParaRPr>
          </a:p>
        </p:txBody>
      </p:sp>
      <p:pic>
        <p:nvPicPr>
          <p:cNvPr id="82948" name="Picture 4" descr="02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850" y="3371850"/>
            <a:ext cx="1885950"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069636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GB" altLang="en-US" b="1">
                <a:solidFill>
                  <a:srgbClr val="FF0000"/>
                </a:solidFill>
              </a:rPr>
              <a:t>Also</a:t>
            </a:r>
          </a:p>
        </p:txBody>
      </p:sp>
      <p:sp>
        <p:nvSpPr>
          <p:cNvPr id="87043" name="Content Placeholder 2"/>
          <p:cNvSpPr>
            <a:spLocks noGrp="1"/>
          </p:cNvSpPr>
          <p:nvPr>
            <p:ph idx="1"/>
          </p:nvPr>
        </p:nvSpPr>
        <p:spPr/>
        <p:txBody>
          <a:bodyPr/>
          <a:lstStyle/>
          <a:p>
            <a:pPr>
              <a:buFontTx/>
              <a:buNone/>
            </a:pPr>
            <a:r>
              <a:rPr lang="en-GB" altLang="en-US"/>
              <a:t>  </a:t>
            </a:r>
            <a:r>
              <a:rPr lang="en-GB" altLang="en-US" sz="3000" b="1"/>
              <a:t>There is some evidence that happiness seems to make you live longer.</a:t>
            </a:r>
          </a:p>
        </p:txBody>
      </p:sp>
    </p:spTree>
    <p:extLst>
      <p:ext uri="{BB962C8B-B14F-4D97-AF65-F5344CB8AC3E}">
        <p14:creationId xmlns:p14="http://schemas.microsoft.com/office/powerpoint/2010/main" val="14712614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endParaRPr lang="en-GB" altLang="en-US"/>
          </a:p>
        </p:txBody>
      </p:sp>
      <p:sp>
        <p:nvSpPr>
          <p:cNvPr id="88067" name="Content Placeholder 2"/>
          <p:cNvSpPr>
            <a:spLocks noGrp="1"/>
          </p:cNvSpPr>
          <p:nvPr>
            <p:ph idx="1"/>
          </p:nvPr>
        </p:nvSpPr>
        <p:spPr/>
        <p:txBody>
          <a:bodyPr/>
          <a:lstStyle/>
          <a:p>
            <a:pPr>
              <a:buFontTx/>
              <a:buNone/>
            </a:pPr>
            <a:r>
              <a:rPr lang="en-GB" altLang="en-US"/>
              <a:t>               </a:t>
            </a:r>
            <a:r>
              <a:rPr lang="en-GB" altLang="en-US" sz="3000" b="1"/>
              <a:t>The ‘Nuns Study’</a:t>
            </a:r>
          </a:p>
          <a:p>
            <a:pPr>
              <a:buFontTx/>
              <a:buNone/>
            </a:pPr>
            <a:r>
              <a:rPr lang="en-GB" altLang="en-US" sz="3000" b="1" u="sng"/>
              <a:t>Journal of Personality and Social Psychology, 2001</a:t>
            </a:r>
            <a:endParaRPr lang="en-GB" altLang="en-US" sz="3000" b="1"/>
          </a:p>
        </p:txBody>
      </p:sp>
    </p:spTree>
    <p:extLst>
      <p:ext uri="{BB962C8B-B14F-4D97-AF65-F5344CB8AC3E}">
        <p14:creationId xmlns:p14="http://schemas.microsoft.com/office/powerpoint/2010/main" val="13643777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endParaRPr lang="en-GB" altLang="en-US"/>
          </a:p>
        </p:txBody>
      </p:sp>
      <p:sp>
        <p:nvSpPr>
          <p:cNvPr id="89091" name="Content Placeholder 2"/>
          <p:cNvSpPr>
            <a:spLocks noGrp="1"/>
          </p:cNvSpPr>
          <p:nvPr>
            <p:ph idx="1"/>
          </p:nvPr>
        </p:nvSpPr>
        <p:spPr>
          <a:xfrm>
            <a:off x="1485900" y="2228851"/>
            <a:ext cx="6172200" cy="3223022"/>
          </a:xfrm>
        </p:spPr>
        <p:txBody>
          <a:bodyPr/>
          <a:lstStyle/>
          <a:p>
            <a:pPr>
              <a:buFontTx/>
              <a:buNone/>
            </a:pPr>
            <a:r>
              <a:rPr lang="en-GB" altLang="en-US"/>
              <a:t>  </a:t>
            </a:r>
            <a:r>
              <a:rPr lang="en-GB" altLang="en-US" b="1"/>
              <a:t>“Positive emotions in early life and longevity: Findings from the nun study.” By Danner, Deborah D.; Snowdon, David A.; Friesen, Wallace V.</a:t>
            </a:r>
          </a:p>
          <a:p>
            <a:pPr>
              <a:buFontTx/>
              <a:buNone/>
            </a:pPr>
            <a:r>
              <a:rPr lang="en-GB" altLang="en-US" b="1"/>
              <a:t>  </a:t>
            </a:r>
            <a:r>
              <a:rPr lang="en-GB" altLang="en-US" b="1" u="sng"/>
              <a:t>Journal of Personality and Social Psychology</a:t>
            </a:r>
            <a:r>
              <a:rPr lang="en-GB" altLang="en-US" b="1"/>
              <a:t>, Vol 80(5), May 2001, 804-813.</a:t>
            </a:r>
          </a:p>
        </p:txBody>
      </p:sp>
      <p:pic>
        <p:nvPicPr>
          <p:cNvPr id="89092" name="Picture 2" descr="C:\Users\User\Desktop\nu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160861"/>
            <a:ext cx="1428750" cy="97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64615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endParaRPr lang="en-GB" altLang="en-US"/>
          </a:p>
        </p:txBody>
      </p:sp>
      <p:sp>
        <p:nvSpPr>
          <p:cNvPr id="90115" name="Content Placeholder 2"/>
          <p:cNvSpPr>
            <a:spLocks noGrp="1"/>
          </p:cNvSpPr>
          <p:nvPr>
            <p:ph idx="1"/>
          </p:nvPr>
        </p:nvSpPr>
        <p:spPr/>
        <p:txBody>
          <a:bodyPr/>
          <a:lstStyle/>
          <a:p>
            <a:r>
              <a:rPr lang="en-GB" altLang="en-US" b="1"/>
              <a:t>Handwritten autobiographies from 180 Catholic nuns, composed when participants were a mean age of 22 years, were scored for emotional content and related to survival during ages 75 to 95. </a:t>
            </a:r>
          </a:p>
          <a:p>
            <a:endParaRPr lang="en-GB" altLang="en-US"/>
          </a:p>
          <a:p>
            <a:endParaRPr lang="en-GB" altLang="en-US"/>
          </a:p>
        </p:txBody>
      </p:sp>
    </p:spTree>
    <p:extLst>
      <p:ext uri="{BB962C8B-B14F-4D97-AF65-F5344CB8AC3E}">
        <p14:creationId xmlns:p14="http://schemas.microsoft.com/office/powerpoint/2010/main" val="9164382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body" idx="1"/>
          </p:nvPr>
        </p:nvSpPr>
        <p:spPr>
          <a:xfrm>
            <a:off x="1485900" y="1538287"/>
            <a:ext cx="6172200" cy="3890963"/>
          </a:xfrm>
        </p:spPr>
        <p:txBody>
          <a:bodyPr/>
          <a:lstStyle/>
          <a:p>
            <a:pPr>
              <a:buFontTx/>
              <a:buNone/>
              <a:defRPr/>
            </a:pPr>
            <a:r>
              <a:rPr lang="en-GB" dirty="0">
                <a:latin typeface="+mj-lt"/>
              </a:rPr>
              <a:t>One of the nuns wrote:</a:t>
            </a:r>
          </a:p>
          <a:p>
            <a:pPr>
              <a:buFontTx/>
              <a:buNone/>
              <a:defRPr/>
            </a:pPr>
            <a:endParaRPr lang="en-GB" dirty="0">
              <a:latin typeface="+mj-lt"/>
            </a:endParaRPr>
          </a:p>
          <a:p>
            <a:pPr>
              <a:buFontTx/>
              <a:buNone/>
              <a:defRPr/>
            </a:pPr>
            <a:r>
              <a:rPr lang="en-GB" dirty="0">
                <a:latin typeface="+mj-lt"/>
              </a:rPr>
              <a:t> </a:t>
            </a:r>
            <a:r>
              <a:rPr lang="en-GB" sz="2400" dirty="0">
                <a:solidFill>
                  <a:srgbClr val="0033CC"/>
                </a:solidFill>
                <a:latin typeface="+mj-lt"/>
              </a:rPr>
              <a:t>“God started my life off well by bestowing upon me grace of inestimable value… The past year which I spent as a candidate studying at Notre Dame has been a very happy one.  Now I look forward with eager joy to receiving the Holy Habit of Our Lady and to a life of union with Love Divine”</a:t>
            </a:r>
          </a:p>
        </p:txBody>
      </p:sp>
    </p:spTree>
    <p:extLst>
      <p:ext uri="{BB962C8B-B14F-4D97-AF65-F5344CB8AC3E}">
        <p14:creationId xmlns:p14="http://schemas.microsoft.com/office/powerpoint/2010/main" val="8256741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body" idx="1"/>
          </p:nvPr>
        </p:nvSpPr>
        <p:spPr>
          <a:xfrm>
            <a:off x="1485900" y="1538287"/>
            <a:ext cx="6172200" cy="3890963"/>
          </a:xfrm>
        </p:spPr>
        <p:txBody>
          <a:bodyPr/>
          <a:lstStyle/>
          <a:p>
            <a:pPr>
              <a:buFontTx/>
              <a:buNone/>
              <a:defRPr/>
            </a:pPr>
            <a:r>
              <a:rPr lang="en-GB" dirty="0">
                <a:latin typeface="+mj-lt"/>
              </a:rPr>
              <a:t>Whilst another nun wrote:</a:t>
            </a:r>
          </a:p>
          <a:p>
            <a:pPr>
              <a:buFontTx/>
              <a:buNone/>
              <a:defRPr/>
            </a:pPr>
            <a:endParaRPr lang="en-GB" dirty="0">
              <a:latin typeface="+mj-lt"/>
            </a:endParaRPr>
          </a:p>
          <a:p>
            <a:pPr>
              <a:buFontTx/>
              <a:buNone/>
              <a:defRPr/>
            </a:pPr>
            <a:r>
              <a:rPr lang="en-GB" dirty="0">
                <a:latin typeface="+mj-lt"/>
              </a:rPr>
              <a:t> </a:t>
            </a:r>
            <a:r>
              <a:rPr lang="en-GB" sz="2400" dirty="0">
                <a:solidFill>
                  <a:srgbClr val="0033CC"/>
                </a:solidFill>
                <a:latin typeface="+mj-lt"/>
              </a:rPr>
              <a:t>“I was born on September 26, 1909, the eldest of seven children, five girls and two boys… My candidate year was spent in the motherhouse, teaching chemistry and second year Latin at Notre Dame Institute.  With God’s grace, I intend to do my best for our Order, for the spread of religion and for my personal sanctification.”</a:t>
            </a:r>
          </a:p>
        </p:txBody>
      </p:sp>
    </p:spTree>
    <p:extLst>
      <p:ext uri="{BB962C8B-B14F-4D97-AF65-F5344CB8AC3E}">
        <p14:creationId xmlns:p14="http://schemas.microsoft.com/office/powerpoint/2010/main" val="663978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body" idx="1"/>
          </p:nvPr>
        </p:nvSpPr>
        <p:spPr>
          <a:xfrm>
            <a:off x="1485900" y="1431132"/>
            <a:ext cx="6172200" cy="3998119"/>
          </a:xfrm>
        </p:spPr>
        <p:txBody>
          <a:bodyPr/>
          <a:lstStyle/>
          <a:p>
            <a:pPr>
              <a:defRPr/>
            </a:pPr>
            <a:r>
              <a:rPr lang="en-GB" sz="2400" b="1" dirty="0">
                <a:latin typeface="+mj-lt"/>
              </a:rPr>
              <a:t>After joining the order their lives were almost exactly the same - same food, same work, same routine</a:t>
            </a:r>
          </a:p>
          <a:p>
            <a:pPr>
              <a:defRPr/>
            </a:pPr>
            <a:endParaRPr lang="en-GB" sz="2400" b="1" dirty="0">
              <a:latin typeface="+mj-lt"/>
            </a:endParaRPr>
          </a:p>
          <a:p>
            <a:pPr>
              <a:defRPr/>
            </a:pPr>
            <a:r>
              <a:rPr lang="en-GB" sz="2400" b="1" dirty="0">
                <a:latin typeface="+mj-lt"/>
              </a:rPr>
              <a:t>But not the same life expectancy…</a:t>
            </a:r>
          </a:p>
          <a:p>
            <a:pPr>
              <a:defRPr/>
            </a:pPr>
            <a:endParaRPr lang="en-GB" sz="2400" b="1" dirty="0">
              <a:latin typeface="+mj-lt"/>
            </a:endParaRPr>
          </a:p>
          <a:p>
            <a:pPr>
              <a:defRPr/>
            </a:pPr>
            <a:r>
              <a:rPr lang="en-GB" sz="2400" b="1" dirty="0">
                <a:latin typeface="+mj-lt"/>
              </a:rPr>
              <a:t>Among the less-positive nuns, 65% died before their 85th birthday. Among the happy nuns, 90% were still alive</a:t>
            </a:r>
            <a:r>
              <a:rPr lang="en-GB" sz="2400" dirty="0">
                <a:latin typeface="Times New Roman" pitchFamily="18" charset="0"/>
              </a:rPr>
              <a:t>. </a:t>
            </a:r>
          </a:p>
        </p:txBody>
      </p:sp>
    </p:spTree>
    <p:extLst>
      <p:ext uri="{BB962C8B-B14F-4D97-AF65-F5344CB8AC3E}">
        <p14:creationId xmlns:p14="http://schemas.microsoft.com/office/powerpoint/2010/main" val="140473619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75106">
                                            <p:txEl>
                                              <p:pRg st="0" end="0"/>
                                            </p:txEl>
                                          </p:spTgt>
                                        </p:tgtEl>
                                        <p:attrNameLst>
                                          <p:attrName>style.visibility</p:attrName>
                                        </p:attrNameLst>
                                      </p:cBhvr>
                                      <p:to>
                                        <p:strVal val="visible"/>
                                      </p:to>
                                    </p:set>
                                    <p:animEffect transition="in" filter="fade">
                                      <p:cBhvr>
                                        <p:cTn id="7" dur="1000"/>
                                        <p:tgtEl>
                                          <p:spTgt spid="175106">
                                            <p:txEl>
                                              <p:pRg st="0" end="0"/>
                                            </p:txEl>
                                          </p:spTgt>
                                        </p:tgtEl>
                                      </p:cBhvr>
                                    </p:animEffect>
                                    <p:anim calcmode="lin" valueType="num">
                                      <p:cBhvr>
                                        <p:cTn id="8" dur="1000" fill="hold"/>
                                        <p:tgtEl>
                                          <p:spTgt spid="175106">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17510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7510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75106">
                                            <p:txEl>
                                              <p:pRg st="2" end="2"/>
                                            </p:txEl>
                                          </p:spTgt>
                                        </p:tgtEl>
                                        <p:attrNameLst>
                                          <p:attrName>style.visibility</p:attrName>
                                        </p:attrNameLst>
                                      </p:cBhvr>
                                      <p:to>
                                        <p:strVal val="visible"/>
                                      </p:to>
                                    </p:set>
                                    <p:animEffect transition="in" filter="fade">
                                      <p:cBhvr>
                                        <p:cTn id="15" dur="1000"/>
                                        <p:tgtEl>
                                          <p:spTgt spid="175106">
                                            <p:txEl>
                                              <p:pRg st="2" end="2"/>
                                            </p:txEl>
                                          </p:spTgt>
                                        </p:tgtEl>
                                      </p:cBhvr>
                                    </p:animEffect>
                                    <p:anim calcmode="lin" valueType="num">
                                      <p:cBhvr>
                                        <p:cTn id="16" dur="1000" fill="hold"/>
                                        <p:tgtEl>
                                          <p:spTgt spid="175106">
                                            <p:txEl>
                                              <p:pRg st="2" end="2"/>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75106">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7510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75106">
                                            <p:txEl>
                                              <p:pRg st="4" end="4"/>
                                            </p:txEl>
                                          </p:spTgt>
                                        </p:tgtEl>
                                        <p:attrNameLst>
                                          <p:attrName>style.visibility</p:attrName>
                                        </p:attrNameLst>
                                      </p:cBhvr>
                                      <p:to>
                                        <p:strVal val="visible"/>
                                      </p:to>
                                    </p:set>
                                    <p:animEffect transition="in" filter="fade">
                                      <p:cBhvr>
                                        <p:cTn id="23" dur="1000"/>
                                        <p:tgtEl>
                                          <p:spTgt spid="175106">
                                            <p:txEl>
                                              <p:pRg st="4" end="4"/>
                                            </p:txEl>
                                          </p:spTgt>
                                        </p:tgtEl>
                                      </p:cBhvr>
                                    </p:animEffect>
                                    <p:anim calcmode="lin" valueType="num">
                                      <p:cBhvr>
                                        <p:cTn id="24" dur="1000" fill="hold"/>
                                        <p:tgtEl>
                                          <p:spTgt spid="175106">
                                            <p:txEl>
                                              <p:pRg st="4" end="4"/>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75106">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75106">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endParaRPr lang="en-GB" altLang="en-US"/>
          </a:p>
        </p:txBody>
      </p:sp>
      <p:sp>
        <p:nvSpPr>
          <p:cNvPr id="94211" name="Content Placeholder 2"/>
          <p:cNvSpPr>
            <a:spLocks noGrp="1"/>
          </p:cNvSpPr>
          <p:nvPr>
            <p:ph idx="1"/>
          </p:nvPr>
        </p:nvSpPr>
        <p:spPr/>
        <p:txBody>
          <a:bodyPr/>
          <a:lstStyle/>
          <a:p>
            <a:r>
              <a:rPr lang="en-GB" altLang="en-US" b="1"/>
              <a:t>A strong inverse association was found between positive emotional content in these writings and risk of mortality in late life (p &lt; .001).</a:t>
            </a:r>
          </a:p>
        </p:txBody>
      </p:sp>
      <p:pic>
        <p:nvPicPr>
          <p:cNvPr id="94212" name="Picture 4" descr="C:\Users\User\Desktop\coff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700" y="3714751"/>
            <a:ext cx="3000375" cy="19895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13447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 this first lecture</a:t>
            </a:r>
          </a:p>
        </p:txBody>
      </p:sp>
      <p:sp>
        <p:nvSpPr>
          <p:cNvPr id="3" name="Content Placeholder 2"/>
          <p:cNvSpPr>
            <a:spLocks noGrp="1"/>
          </p:cNvSpPr>
          <p:nvPr>
            <p:ph idx="1"/>
          </p:nvPr>
        </p:nvSpPr>
        <p:spPr>
          <a:xfrm>
            <a:off x="457200" y="1867301"/>
            <a:ext cx="8229600" cy="4258862"/>
          </a:xfrm>
        </p:spPr>
        <p:txBody>
          <a:bodyPr>
            <a:normAutofit fontScale="92500" lnSpcReduction="20000"/>
          </a:bodyPr>
          <a:lstStyle/>
          <a:p>
            <a:r>
              <a:rPr lang="en-GB" dirty="0"/>
              <a:t>Why economics of well-being (or happiness)?</a:t>
            </a:r>
          </a:p>
          <a:p>
            <a:pPr lvl="1"/>
            <a:r>
              <a:rPr lang="en-GB" dirty="0"/>
              <a:t>The historical context of well-being research</a:t>
            </a:r>
          </a:p>
          <a:p>
            <a:pPr lvl="1"/>
            <a:endParaRPr lang="en-GB" dirty="0"/>
          </a:p>
          <a:p>
            <a:r>
              <a:rPr lang="en-GB" dirty="0"/>
              <a:t>How to measure people’s well-being directly?</a:t>
            </a:r>
          </a:p>
          <a:p>
            <a:pPr lvl="1"/>
            <a:r>
              <a:rPr lang="en-GB" dirty="0"/>
              <a:t>Three main well-being measures: cognitive, affective, and eudemonic </a:t>
            </a:r>
          </a:p>
          <a:p>
            <a:pPr lvl="1"/>
            <a:endParaRPr lang="en-GB" dirty="0"/>
          </a:p>
          <a:p>
            <a:r>
              <a:rPr lang="en-GB" dirty="0"/>
              <a:t>How valid are these indicators?</a:t>
            </a:r>
          </a:p>
          <a:p>
            <a:pPr lvl="1"/>
            <a:r>
              <a:rPr lang="en-GB" dirty="0"/>
              <a:t>Physiological and objective confirmations of subjective well-being measures</a:t>
            </a:r>
          </a:p>
        </p:txBody>
      </p:sp>
    </p:spTree>
    <p:extLst>
      <p:ext uri="{BB962C8B-B14F-4D97-AF65-F5344CB8AC3E}">
        <p14:creationId xmlns:p14="http://schemas.microsoft.com/office/powerpoint/2010/main" val="4699839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2466" name="Rectangle 2"/>
          <p:cNvSpPr>
            <a:spLocks noGrp="1" noChangeArrowheads="1"/>
          </p:cNvSpPr>
          <p:nvPr>
            <p:ph type="title"/>
          </p:nvPr>
        </p:nvSpPr>
        <p:spPr/>
        <p:txBody>
          <a:bodyPr/>
          <a:lstStyle/>
          <a:p>
            <a:r>
              <a:rPr lang="en-GB" altLang="en-US" b="1"/>
              <a:t>The Problem:</a:t>
            </a:r>
            <a:endParaRPr lang="en-US" altLang="en-US" b="1"/>
          </a:p>
        </p:txBody>
      </p:sp>
      <p:sp>
        <p:nvSpPr>
          <p:cNvPr id="1342467" name="Rectangle 3"/>
          <p:cNvSpPr>
            <a:spLocks noGrp="1" noChangeArrowheads="1"/>
          </p:cNvSpPr>
          <p:nvPr>
            <p:ph type="body" idx="1"/>
          </p:nvPr>
        </p:nvSpPr>
        <p:spPr/>
        <p:txBody>
          <a:bodyPr/>
          <a:lstStyle/>
          <a:p>
            <a:pPr>
              <a:lnSpc>
                <a:spcPct val="90000"/>
              </a:lnSpc>
              <a:buFontTx/>
              <a:buNone/>
            </a:pPr>
            <a:r>
              <a:rPr lang="en-GB" altLang="en-US"/>
              <a:t>   </a:t>
            </a:r>
            <a:r>
              <a:rPr lang="en-GB" altLang="en-US" sz="3000" b="1"/>
              <a:t>Biological data only validate well-being scores in so far as they are unambiguously measures of utility or ‘happiness’.</a:t>
            </a:r>
          </a:p>
          <a:p>
            <a:pPr>
              <a:lnSpc>
                <a:spcPct val="90000"/>
              </a:lnSpc>
              <a:buFontTx/>
              <a:buNone/>
            </a:pPr>
            <a:endParaRPr lang="en-GB" altLang="en-US" sz="3000" b="1"/>
          </a:p>
          <a:p>
            <a:pPr>
              <a:lnSpc>
                <a:spcPct val="90000"/>
              </a:lnSpc>
              <a:buFontTx/>
              <a:buNone/>
            </a:pPr>
            <a:r>
              <a:rPr lang="en-GB" altLang="en-US" sz="3000" b="1"/>
              <a:t>	</a:t>
            </a:r>
            <a:endParaRPr lang="en-US" altLang="en-US" sz="3000" b="1" i="1"/>
          </a:p>
        </p:txBody>
      </p:sp>
    </p:spTree>
    <p:extLst>
      <p:ext uri="{BB962C8B-B14F-4D97-AF65-F5344CB8AC3E}">
        <p14:creationId xmlns:p14="http://schemas.microsoft.com/office/powerpoint/2010/main" val="13321573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6562" name="Rectangle 2"/>
          <p:cNvSpPr>
            <a:spLocks noGrp="1" noChangeArrowheads="1"/>
          </p:cNvSpPr>
          <p:nvPr>
            <p:ph type="title"/>
          </p:nvPr>
        </p:nvSpPr>
        <p:spPr/>
        <p:txBody>
          <a:bodyPr/>
          <a:lstStyle/>
          <a:p>
            <a:endParaRPr lang="en-US"/>
          </a:p>
        </p:txBody>
      </p:sp>
      <p:sp>
        <p:nvSpPr>
          <p:cNvPr id="1346563" name="Rectangle 3"/>
          <p:cNvSpPr>
            <a:spLocks noGrp="1" noChangeArrowheads="1"/>
          </p:cNvSpPr>
          <p:nvPr>
            <p:ph type="body" idx="1"/>
          </p:nvPr>
        </p:nvSpPr>
        <p:spPr>
          <a:xfrm>
            <a:off x="457200" y="1371600"/>
            <a:ext cx="8229600" cy="4754563"/>
          </a:xfrm>
        </p:spPr>
        <p:txBody>
          <a:bodyPr/>
          <a:lstStyle/>
          <a:p>
            <a:pPr>
              <a:buFontTx/>
              <a:buNone/>
            </a:pPr>
            <a:r>
              <a:rPr lang="en-GB" dirty="0"/>
              <a:t>   </a:t>
            </a:r>
            <a:r>
              <a:rPr lang="en-GB" sz="4000" b="1" dirty="0"/>
              <a:t> </a:t>
            </a:r>
            <a:r>
              <a:rPr lang="en-GB" sz="3600" b="1" dirty="0"/>
              <a:t>To convince more traditional economists, could we then exploit neo-classical economic theory to assess the validity of well-being data?</a:t>
            </a:r>
            <a:endParaRPr lang="en-US" sz="3600" b="1" dirty="0"/>
          </a:p>
        </p:txBody>
      </p:sp>
      <p:pic>
        <p:nvPicPr>
          <p:cNvPr id="1346564" name="Picture 4" descr="AdamSmith">
            <a:hlinkClick r:id="rId2"/>
          </p:cNvPr>
          <p:cNvPicPr>
            <a:picLocks noChangeAspect="1" noChangeArrowheads="1"/>
          </p:cNvPicPr>
          <p:nvPr/>
        </p:nvPicPr>
        <p:blipFill>
          <a:blip r:embed="rId3" cstate="print"/>
          <a:srcRect/>
          <a:stretch>
            <a:fillRect/>
          </a:stretch>
        </p:blipFill>
        <p:spPr bwMode="auto">
          <a:xfrm>
            <a:off x="3886200" y="3886200"/>
            <a:ext cx="1693863" cy="2514600"/>
          </a:xfrm>
          <a:prstGeom prst="rect">
            <a:avLst/>
          </a:prstGeom>
          <a:noFill/>
        </p:spPr>
      </p:pic>
    </p:spTree>
    <p:extLst>
      <p:ext uri="{BB962C8B-B14F-4D97-AF65-F5344CB8AC3E}">
        <p14:creationId xmlns:p14="http://schemas.microsoft.com/office/powerpoint/2010/main" val="62933664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0658" name="Rectangle 2"/>
          <p:cNvSpPr>
            <a:spLocks noGrp="1" noChangeArrowheads="1"/>
          </p:cNvSpPr>
          <p:nvPr>
            <p:ph type="title"/>
          </p:nvPr>
        </p:nvSpPr>
        <p:spPr/>
        <p:txBody>
          <a:bodyPr/>
          <a:lstStyle/>
          <a:p>
            <a:endParaRPr lang="en-US"/>
          </a:p>
        </p:txBody>
      </p:sp>
      <p:sp>
        <p:nvSpPr>
          <p:cNvPr id="1350659" name="Rectangle 3"/>
          <p:cNvSpPr>
            <a:spLocks noGrp="1" noChangeArrowheads="1"/>
          </p:cNvSpPr>
          <p:nvPr>
            <p:ph type="body" idx="1"/>
          </p:nvPr>
        </p:nvSpPr>
        <p:spPr/>
        <p:txBody>
          <a:bodyPr/>
          <a:lstStyle/>
          <a:p>
            <a:pPr>
              <a:buFontTx/>
              <a:buNone/>
            </a:pPr>
            <a:r>
              <a:rPr lang="en-GB"/>
              <a:t>	</a:t>
            </a:r>
            <a:r>
              <a:rPr lang="en-GB" sz="4000" b="1"/>
              <a:t>Think not about people but about places.</a:t>
            </a:r>
          </a:p>
          <a:p>
            <a:pPr>
              <a:buFontTx/>
              <a:buNone/>
            </a:pPr>
            <a:endParaRPr lang="en-GB"/>
          </a:p>
          <a:p>
            <a:pPr>
              <a:buFontTx/>
              <a:buNone/>
            </a:pPr>
            <a:r>
              <a:rPr lang="en-GB"/>
              <a:t>				</a:t>
            </a:r>
            <a:endParaRPr lang="en-US"/>
          </a:p>
        </p:txBody>
      </p:sp>
      <p:pic>
        <p:nvPicPr>
          <p:cNvPr id="1350660" name="Picture 4" descr="usa-conic-1225-916">
            <a:hlinkClick r:id="rId2"/>
          </p:cNvPr>
          <p:cNvPicPr>
            <a:picLocks noChangeAspect="1" noChangeArrowheads="1"/>
          </p:cNvPicPr>
          <p:nvPr/>
        </p:nvPicPr>
        <p:blipFill>
          <a:blip r:embed="rId3" cstate="print"/>
          <a:srcRect/>
          <a:stretch>
            <a:fillRect/>
          </a:stretch>
        </p:blipFill>
        <p:spPr bwMode="auto">
          <a:xfrm>
            <a:off x="4419600" y="4029075"/>
            <a:ext cx="2162175" cy="1323975"/>
          </a:xfrm>
          <a:prstGeom prst="rect">
            <a:avLst/>
          </a:prstGeom>
          <a:noFill/>
        </p:spPr>
      </p:pic>
    </p:spTree>
    <p:extLst>
      <p:ext uri="{BB962C8B-B14F-4D97-AF65-F5344CB8AC3E}">
        <p14:creationId xmlns:p14="http://schemas.microsoft.com/office/powerpoint/2010/main" val="90394700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5778" name="Rectangle 2"/>
          <p:cNvSpPr>
            <a:spLocks noGrp="1" noChangeArrowheads="1"/>
          </p:cNvSpPr>
          <p:nvPr>
            <p:ph type="title"/>
          </p:nvPr>
        </p:nvSpPr>
        <p:spPr/>
        <p:txBody>
          <a:bodyPr/>
          <a:lstStyle/>
          <a:p>
            <a:r>
              <a:rPr lang="en-GB" sz="3600" b="1" dirty="0">
                <a:solidFill>
                  <a:srgbClr val="FF5050"/>
                </a:solidFill>
              </a:rPr>
              <a:t>Joint work between Andrew Oswald and Steve Wu published in </a:t>
            </a:r>
            <a:r>
              <a:rPr lang="en-GB" sz="3600" b="1" i="1" dirty="0">
                <a:solidFill>
                  <a:srgbClr val="FF5050"/>
                </a:solidFill>
              </a:rPr>
              <a:t>Science</a:t>
            </a:r>
            <a:endParaRPr lang="en-US" sz="3600" b="1" i="1" dirty="0">
              <a:solidFill>
                <a:srgbClr val="FF5050"/>
              </a:solidFill>
            </a:endParaRPr>
          </a:p>
        </p:txBody>
      </p:sp>
      <p:sp>
        <p:nvSpPr>
          <p:cNvPr id="1355779" name="Rectangle 3"/>
          <p:cNvSpPr>
            <a:spLocks noGrp="1" noChangeArrowheads="1"/>
          </p:cNvSpPr>
          <p:nvPr>
            <p:ph type="body" idx="1"/>
          </p:nvPr>
        </p:nvSpPr>
        <p:spPr>
          <a:xfrm>
            <a:off x="457200" y="1752600"/>
            <a:ext cx="8229600" cy="4373563"/>
          </a:xfrm>
        </p:spPr>
        <p:txBody>
          <a:bodyPr/>
          <a:lstStyle/>
          <a:p>
            <a:r>
              <a:rPr lang="en-GB" sz="3600" b="1" dirty="0"/>
              <a:t>New data from the Behavioural Risk Factor Surveillance System (BRFSS) </a:t>
            </a:r>
          </a:p>
          <a:p>
            <a:r>
              <a:rPr lang="en-GB" sz="3600" b="1" dirty="0"/>
              <a:t>1.3 million randomly sampled Americans</a:t>
            </a:r>
          </a:p>
          <a:p>
            <a:r>
              <a:rPr lang="en-GB" sz="3600" b="1" dirty="0"/>
              <a:t>2005 to 2008</a:t>
            </a:r>
          </a:p>
          <a:p>
            <a:r>
              <a:rPr lang="en-GB" sz="3600" b="1" dirty="0"/>
              <a:t>Life satisfaction</a:t>
            </a:r>
            <a:endParaRPr lang="en-US" sz="3600" b="1" dirty="0"/>
          </a:p>
        </p:txBody>
      </p:sp>
      <p:sp>
        <p:nvSpPr>
          <p:cNvPr id="2" name="TextBox 1"/>
          <p:cNvSpPr txBox="1"/>
          <p:nvPr/>
        </p:nvSpPr>
        <p:spPr>
          <a:xfrm>
            <a:off x="5645888" y="5816010"/>
            <a:ext cx="3211033" cy="830997"/>
          </a:xfrm>
          <a:prstGeom prst="rect">
            <a:avLst/>
          </a:prstGeom>
          <a:noFill/>
        </p:spPr>
        <p:txBody>
          <a:bodyPr wrap="square" rtlCol="0">
            <a:spAutoFit/>
          </a:bodyPr>
          <a:lstStyle/>
          <a:p>
            <a:r>
              <a:rPr lang="en-US" sz="1200" dirty="0"/>
              <a:t>Oswald, A.J. and Wu, S., 2010. Objective confirmation of subjective measures of human well-being: Evidence from the USA. </a:t>
            </a:r>
            <a:r>
              <a:rPr lang="en-US" sz="1200" i="1" dirty="0"/>
              <a:t>Science</a:t>
            </a:r>
            <a:r>
              <a:rPr lang="en-US" sz="1200" dirty="0"/>
              <a:t>, </a:t>
            </a:r>
            <a:r>
              <a:rPr lang="en-US" sz="1200" i="1" dirty="0"/>
              <a:t>327</a:t>
            </a:r>
            <a:r>
              <a:rPr lang="en-US" sz="1200" dirty="0"/>
              <a:t>(5965), pp.576-579.</a:t>
            </a:r>
          </a:p>
        </p:txBody>
      </p:sp>
    </p:spTree>
    <p:extLst>
      <p:ext uri="{BB962C8B-B14F-4D97-AF65-F5344CB8AC3E}">
        <p14:creationId xmlns:p14="http://schemas.microsoft.com/office/powerpoint/2010/main" val="13379941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9874" name="Rectangle 2"/>
          <p:cNvSpPr>
            <a:spLocks noGrp="1" noChangeArrowheads="1"/>
          </p:cNvSpPr>
          <p:nvPr>
            <p:ph type="title"/>
          </p:nvPr>
        </p:nvSpPr>
        <p:spPr/>
        <p:txBody>
          <a:bodyPr/>
          <a:lstStyle/>
          <a:p>
            <a:endParaRPr lang="en-US"/>
          </a:p>
        </p:txBody>
      </p:sp>
      <p:sp>
        <p:nvSpPr>
          <p:cNvPr id="1359875" name="Rectangle 3"/>
          <p:cNvSpPr>
            <a:spLocks noGrp="1" noChangeArrowheads="1"/>
          </p:cNvSpPr>
          <p:nvPr>
            <p:ph type="body" idx="1"/>
          </p:nvPr>
        </p:nvSpPr>
        <p:spPr/>
        <p:txBody>
          <a:bodyPr/>
          <a:lstStyle/>
          <a:p>
            <a:pPr>
              <a:buFontTx/>
              <a:buNone/>
            </a:pPr>
            <a:r>
              <a:rPr lang="en-GB" sz="3600" b="1" dirty="0"/>
              <a:t>	The paper then go to the compensating-differentials literature dating back to Adam Smith, Sherwin Rosen, Jennifer </a:t>
            </a:r>
            <a:r>
              <a:rPr lang="en-GB" sz="3600" b="1" dirty="0" err="1"/>
              <a:t>Roback</a:t>
            </a:r>
            <a:r>
              <a:rPr lang="en-GB" sz="3600" b="1" dirty="0"/>
              <a:t>, etc.</a:t>
            </a:r>
          </a:p>
          <a:p>
            <a:pPr>
              <a:buFontTx/>
              <a:buNone/>
            </a:pPr>
            <a:endParaRPr lang="en-GB" sz="3600" b="1" dirty="0"/>
          </a:p>
          <a:p>
            <a:pPr>
              <a:buFontTx/>
              <a:buNone/>
            </a:pPr>
            <a:r>
              <a:rPr lang="en-GB" sz="3600" b="1" dirty="0"/>
              <a:t>	</a:t>
            </a:r>
            <a:endParaRPr lang="en-US" sz="3600" b="1" dirty="0"/>
          </a:p>
        </p:txBody>
      </p:sp>
    </p:spTree>
    <p:extLst>
      <p:ext uri="{BB962C8B-B14F-4D97-AF65-F5344CB8AC3E}">
        <p14:creationId xmlns:p14="http://schemas.microsoft.com/office/powerpoint/2010/main" val="13665289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0898" name="Rectangle 2"/>
          <p:cNvSpPr>
            <a:spLocks noGrp="1" noChangeArrowheads="1"/>
          </p:cNvSpPr>
          <p:nvPr>
            <p:ph type="title"/>
          </p:nvPr>
        </p:nvSpPr>
        <p:spPr/>
        <p:txBody>
          <a:bodyPr/>
          <a:lstStyle/>
          <a:p>
            <a:r>
              <a:rPr lang="en-GB" sz="3600" b="1" i="1"/>
              <a:t>Gabriel painstakingly takes data on</a:t>
            </a:r>
            <a:endParaRPr lang="en-US" sz="3600" b="1" i="1"/>
          </a:p>
        </p:txBody>
      </p:sp>
      <p:sp>
        <p:nvSpPr>
          <p:cNvPr id="1360899" name="Rectangle 3"/>
          <p:cNvSpPr>
            <a:spLocks noGrp="1" noChangeArrowheads="1"/>
          </p:cNvSpPr>
          <p:nvPr>
            <p:ph type="body" idx="1"/>
          </p:nvPr>
        </p:nvSpPr>
        <p:spPr/>
        <p:txBody>
          <a:bodyPr/>
          <a:lstStyle/>
          <a:p>
            <a:pPr>
              <a:lnSpc>
                <a:spcPct val="80000"/>
              </a:lnSpc>
            </a:pPr>
            <a:r>
              <a:rPr lang="en-US" sz="2400" b="1"/>
              <a:t>Precipitation</a:t>
            </a:r>
            <a:endParaRPr lang="en-US" sz="2400"/>
          </a:p>
          <a:p>
            <a:pPr>
              <a:lnSpc>
                <a:spcPct val="80000"/>
              </a:lnSpc>
            </a:pPr>
            <a:r>
              <a:rPr lang="en-US" sz="2400" b="1"/>
              <a:t>Humidity</a:t>
            </a:r>
            <a:endParaRPr lang="en-US" sz="2400"/>
          </a:p>
          <a:p>
            <a:pPr>
              <a:lnSpc>
                <a:spcPct val="80000"/>
              </a:lnSpc>
            </a:pPr>
            <a:r>
              <a:rPr lang="en-US" sz="2400" b="1"/>
              <a:t>Heating Degree Days</a:t>
            </a:r>
          </a:p>
          <a:p>
            <a:pPr>
              <a:lnSpc>
                <a:spcPct val="80000"/>
              </a:lnSpc>
            </a:pPr>
            <a:r>
              <a:rPr lang="en-US" sz="2400" b="1"/>
              <a:t>Cooling Degree Days</a:t>
            </a:r>
            <a:endParaRPr lang="en-US" sz="2400"/>
          </a:p>
          <a:p>
            <a:pPr>
              <a:lnSpc>
                <a:spcPct val="80000"/>
              </a:lnSpc>
            </a:pPr>
            <a:r>
              <a:rPr lang="en-US" sz="2400" b="1"/>
              <a:t>Wind Speed</a:t>
            </a:r>
            <a:endParaRPr lang="en-US" sz="2400"/>
          </a:p>
          <a:p>
            <a:pPr>
              <a:lnSpc>
                <a:spcPct val="80000"/>
              </a:lnSpc>
            </a:pPr>
            <a:r>
              <a:rPr lang="en-US" sz="2400" b="1"/>
              <a:t>Sunshine</a:t>
            </a:r>
            <a:endParaRPr lang="en-US" sz="2400"/>
          </a:p>
          <a:p>
            <a:pPr>
              <a:lnSpc>
                <a:spcPct val="80000"/>
              </a:lnSpc>
            </a:pPr>
            <a:r>
              <a:rPr lang="en-US" sz="2400" b="1"/>
              <a:t>Coast</a:t>
            </a:r>
            <a:endParaRPr lang="en-US" sz="2400"/>
          </a:p>
          <a:p>
            <a:pPr>
              <a:lnSpc>
                <a:spcPct val="80000"/>
              </a:lnSpc>
            </a:pPr>
            <a:r>
              <a:rPr lang="en-US" sz="2400" b="1"/>
              <a:t>Inland Water</a:t>
            </a:r>
            <a:endParaRPr lang="en-US" sz="2400" i="1"/>
          </a:p>
          <a:p>
            <a:pPr>
              <a:lnSpc>
                <a:spcPct val="80000"/>
              </a:lnSpc>
            </a:pPr>
            <a:r>
              <a:rPr lang="en-US" sz="2400" b="1"/>
              <a:t>Federal Land</a:t>
            </a:r>
            <a:endParaRPr lang="en-US" sz="2400"/>
          </a:p>
          <a:p>
            <a:pPr>
              <a:lnSpc>
                <a:spcPct val="80000"/>
              </a:lnSpc>
            </a:pPr>
            <a:r>
              <a:rPr lang="en-US" sz="2400" b="1"/>
              <a:t>Visitors to National Parks</a:t>
            </a:r>
            <a:endParaRPr lang="en-US" sz="2400"/>
          </a:p>
          <a:p>
            <a:pPr>
              <a:lnSpc>
                <a:spcPct val="80000"/>
              </a:lnSpc>
            </a:pPr>
            <a:r>
              <a:rPr lang="en-US" sz="2400" b="1"/>
              <a:t>Visitors to State Parks</a:t>
            </a:r>
          </a:p>
          <a:p>
            <a:pPr>
              <a:lnSpc>
                <a:spcPct val="80000"/>
              </a:lnSpc>
            </a:pPr>
            <a:r>
              <a:rPr lang="en-US" sz="2400" b="1"/>
              <a:t>Number of hazardous waste sites       </a:t>
            </a:r>
          </a:p>
          <a:p>
            <a:pPr>
              <a:lnSpc>
                <a:spcPct val="80000"/>
              </a:lnSpc>
            </a:pPr>
            <a:endParaRPr lang="en-US" sz="1400"/>
          </a:p>
        </p:txBody>
      </p:sp>
      <p:pic>
        <p:nvPicPr>
          <p:cNvPr id="1360900" name="Picture 4" descr="US_map_-_states-fr">
            <a:hlinkClick r:id="rId2"/>
          </p:cNvPr>
          <p:cNvPicPr>
            <a:picLocks noChangeAspect="1" noChangeArrowheads="1"/>
          </p:cNvPicPr>
          <p:nvPr/>
        </p:nvPicPr>
        <p:blipFill>
          <a:blip r:embed="rId3" cstate="print"/>
          <a:srcRect/>
          <a:stretch>
            <a:fillRect/>
          </a:stretch>
        </p:blipFill>
        <p:spPr bwMode="auto">
          <a:xfrm>
            <a:off x="6553200" y="5029200"/>
            <a:ext cx="1371600" cy="931863"/>
          </a:xfrm>
          <a:prstGeom prst="rect">
            <a:avLst/>
          </a:prstGeom>
          <a:noFill/>
        </p:spPr>
      </p:pic>
    </p:spTree>
    <p:extLst>
      <p:ext uri="{BB962C8B-B14F-4D97-AF65-F5344CB8AC3E}">
        <p14:creationId xmlns:p14="http://schemas.microsoft.com/office/powerpoint/2010/main" val="20621433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22" name="Rectangle 2"/>
          <p:cNvSpPr>
            <a:spLocks noGrp="1" noChangeArrowheads="1"/>
          </p:cNvSpPr>
          <p:nvPr>
            <p:ph type="title"/>
          </p:nvPr>
        </p:nvSpPr>
        <p:spPr/>
        <p:txBody>
          <a:bodyPr/>
          <a:lstStyle/>
          <a:p>
            <a:r>
              <a:rPr lang="en-GB" sz="3600" b="1" i="1"/>
              <a:t>and</a:t>
            </a:r>
            <a:endParaRPr lang="en-US" sz="3600" b="1" i="1"/>
          </a:p>
        </p:txBody>
      </p:sp>
      <p:sp>
        <p:nvSpPr>
          <p:cNvPr id="1361923" name="Rectangle 3"/>
          <p:cNvSpPr>
            <a:spLocks noGrp="1" noChangeArrowheads="1"/>
          </p:cNvSpPr>
          <p:nvPr>
            <p:ph type="body" idx="1"/>
          </p:nvPr>
        </p:nvSpPr>
        <p:spPr/>
        <p:txBody>
          <a:bodyPr/>
          <a:lstStyle/>
          <a:p>
            <a:pPr>
              <a:lnSpc>
                <a:spcPct val="80000"/>
              </a:lnSpc>
            </a:pPr>
            <a:r>
              <a:rPr lang="en-US" sz="2400" b="1"/>
              <a:t>Environmental Regulation Leniency</a:t>
            </a:r>
            <a:endParaRPr lang="en-US" sz="2400"/>
          </a:p>
          <a:p>
            <a:pPr>
              <a:lnSpc>
                <a:spcPct val="80000"/>
              </a:lnSpc>
            </a:pPr>
            <a:r>
              <a:rPr lang="en-US" sz="2400" b="1"/>
              <a:t>Commuting Time</a:t>
            </a:r>
            <a:endParaRPr lang="en-US" sz="2400"/>
          </a:p>
          <a:p>
            <a:pPr>
              <a:lnSpc>
                <a:spcPct val="80000"/>
              </a:lnSpc>
            </a:pPr>
            <a:r>
              <a:rPr lang="en-US" sz="2400" b="1"/>
              <a:t>Violent Crime Rate</a:t>
            </a:r>
            <a:endParaRPr lang="en-US" sz="2400"/>
          </a:p>
          <a:p>
            <a:pPr>
              <a:lnSpc>
                <a:spcPct val="80000"/>
              </a:lnSpc>
            </a:pPr>
            <a:r>
              <a:rPr lang="en-US" sz="2400" b="1"/>
              <a:t>Air Quality-Ozone</a:t>
            </a:r>
            <a:endParaRPr lang="en-US" sz="2400"/>
          </a:p>
          <a:p>
            <a:pPr>
              <a:lnSpc>
                <a:spcPct val="80000"/>
              </a:lnSpc>
            </a:pPr>
            <a:r>
              <a:rPr lang="en-US" sz="2400" b="1"/>
              <a:t>Air Quality-Carbon Monoxide</a:t>
            </a:r>
            <a:endParaRPr lang="en-US" sz="2400"/>
          </a:p>
          <a:p>
            <a:pPr>
              <a:lnSpc>
                <a:spcPct val="80000"/>
              </a:lnSpc>
            </a:pPr>
            <a:r>
              <a:rPr lang="en-US" sz="2400" b="1"/>
              <a:t>Student-teacher ratio</a:t>
            </a:r>
            <a:endParaRPr lang="en-US" sz="2400"/>
          </a:p>
          <a:p>
            <a:pPr>
              <a:lnSpc>
                <a:spcPct val="80000"/>
              </a:lnSpc>
            </a:pPr>
            <a:r>
              <a:rPr lang="en-US" sz="2400" b="1"/>
              <a:t>State and local taxes on property, income and sales and other</a:t>
            </a:r>
            <a:endParaRPr lang="en-US" sz="2400"/>
          </a:p>
          <a:p>
            <a:pPr>
              <a:lnSpc>
                <a:spcPct val="80000"/>
              </a:lnSpc>
            </a:pPr>
            <a:r>
              <a:rPr lang="en-US" sz="2400" b="1"/>
              <a:t>State and local expenditures on higher education, public welfare, highways, and corrections</a:t>
            </a:r>
            <a:endParaRPr lang="en-US" sz="2400"/>
          </a:p>
          <a:p>
            <a:pPr>
              <a:lnSpc>
                <a:spcPct val="80000"/>
              </a:lnSpc>
            </a:pPr>
            <a:r>
              <a:rPr lang="en-US" sz="2400" b="1"/>
              <a:t>Cost-of-living   </a:t>
            </a:r>
            <a:endParaRPr lang="en-US" sz="2400"/>
          </a:p>
          <a:p>
            <a:pPr>
              <a:lnSpc>
                <a:spcPct val="80000"/>
              </a:lnSpc>
            </a:pPr>
            <a:endParaRPr lang="en-US" sz="1400"/>
          </a:p>
        </p:txBody>
      </p:sp>
      <p:pic>
        <p:nvPicPr>
          <p:cNvPr id="1361924" name="Picture 4" descr="US_map_-_states-fr">
            <a:hlinkClick r:id="rId2"/>
          </p:cNvPr>
          <p:cNvPicPr>
            <a:picLocks noChangeAspect="1" noChangeArrowheads="1"/>
          </p:cNvPicPr>
          <p:nvPr/>
        </p:nvPicPr>
        <p:blipFill>
          <a:blip r:embed="rId3" cstate="print"/>
          <a:srcRect/>
          <a:stretch>
            <a:fillRect/>
          </a:stretch>
        </p:blipFill>
        <p:spPr bwMode="auto">
          <a:xfrm>
            <a:off x="6400800" y="5410200"/>
            <a:ext cx="1295400" cy="695325"/>
          </a:xfrm>
          <a:prstGeom prst="rect">
            <a:avLst/>
          </a:prstGeom>
          <a:noFill/>
        </p:spPr>
      </p:pic>
    </p:spTree>
    <p:extLst>
      <p:ext uri="{BB962C8B-B14F-4D97-AF65-F5344CB8AC3E}">
        <p14:creationId xmlns:p14="http://schemas.microsoft.com/office/powerpoint/2010/main" val="2041330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4994" name="Rectangle 2"/>
          <p:cNvSpPr>
            <a:spLocks noGrp="1" noChangeArrowheads="1"/>
          </p:cNvSpPr>
          <p:nvPr>
            <p:ph type="title"/>
          </p:nvPr>
        </p:nvSpPr>
        <p:spPr/>
        <p:txBody>
          <a:bodyPr/>
          <a:lstStyle/>
          <a:p>
            <a:endParaRPr lang="en-US"/>
          </a:p>
        </p:txBody>
      </p:sp>
      <p:sp>
        <p:nvSpPr>
          <p:cNvPr id="1364995" name="Rectangle 3"/>
          <p:cNvSpPr>
            <a:spLocks noGrp="1" noChangeArrowheads="1"/>
          </p:cNvSpPr>
          <p:nvPr>
            <p:ph type="body" idx="1"/>
          </p:nvPr>
        </p:nvSpPr>
        <p:spPr/>
        <p:txBody>
          <a:bodyPr/>
          <a:lstStyle/>
          <a:p>
            <a:pPr>
              <a:lnSpc>
                <a:spcPct val="90000"/>
              </a:lnSpc>
              <a:buFontTx/>
              <a:buNone/>
            </a:pPr>
            <a:r>
              <a:rPr lang="en-GB"/>
              <a:t>	</a:t>
            </a:r>
            <a:r>
              <a:rPr lang="en-GB" sz="4000" b="1"/>
              <a:t>Then there are 2 ways to measure human well-being or ‘utility’ across space.</a:t>
            </a:r>
          </a:p>
          <a:p>
            <a:pPr>
              <a:lnSpc>
                <a:spcPct val="90000"/>
              </a:lnSpc>
              <a:buFontTx/>
              <a:buNone/>
            </a:pPr>
            <a:endParaRPr lang="en-GB" sz="4000" b="1"/>
          </a:p>
          <a:p>
            <a:pPr>
              <a:lnSpc>
                <a:spcPct val="90000"/>
              </a:lnSpc>
              <a:buFontTx/>
              <a:buNone/>
            </a:pPr>
            <a:r>
              <a:rPr lang="en-GB" sz="4000" b="1"/>
              <a:t>  </a:t>
            </a:r>
            <a:r>
              <a:rPr lang="en-GB" sz="4000" b="1" i="1"/>
              <a:t>Subjective and objective</a:t>
            </a:r>
          </a:p>
          <a:p>
            <a:pPr>
              <a:lnSpc>
                <a:spcPct val="90000"/>
              </a:lnSpc>
              <a:buFontTx/>
              <a:buNone/>
            </a:pPr>
            <a:endParaRPr lang="en-GB" sz="4000" b="1" i="1"/>
          </a:p>
          <a:p>
            <a:pPr>
              <a:lnSpc>
                <a:spcPct val="90000"/>
              </a:lnSpc>
              <a:buFontTx/>
              <a:buNone/>
            </a:pPr>
            <a:r>
              <a:rPr lang="en-GB" sz="4000" b="1"/>
              <a:t>  </a:t>
            </a:r>
            <a:endParaRPr lang="en-US" sz="4000" b="1"/>
          </a:p>
        </p:txBody>
      </p:sp>
    </p:spTree>
    <p:extLst>
      <p:ext uri="{BB962C8B-B14F-4D97-AF65-F5344CB8AC3E}">
        <p14:creationId xmlns:p14="http://schemas.microsoft.com/office/powerpoint/2010/main" val="13332744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62" name="Rectangle 2"/>
          <p:cNvSpPr>
            <a:spLocks noGrp="1" noChangeArrowheads="1"/>
          </p:cNvSpPr>
          <p:nvPr>
            <p:ph type="title"/>
          </p:nvPr>
        </p:nvSpPr>
        <p:spPr/>
        <p:txBody>
          <a:bodyPr/>
          <a:lstStyle/>
          <a:p>
            <a:endParaRPr lang="en-US"/>
          </a:p>
        </p:txBody>
      </p:sp>
      <p:sp>
        <p:nvSpPr>
          <p:cNvPr id="1372163" name="Rectangle 3"/>
          <p:cNvSpPr>
            <a:spLocks noGrp="1" noChangeArrowheads="1"/>
          </p:cNvSpPr>
          <p:nvPr>
            <p:ph type="body" idx="1"/>
          </p:nvPr>
        </p:nvSpPr>
        <p:spPr/>
        <p:txBody>
          <a:bodyPr/>
          <a:lstStyle/>
          <a:p>
            <a:pPr>
              <a:buFontTx/>
              <a:buNone/>
            </a:pPr>
            <a:r>
              <a:rPr lang="en-GB" dirty="0"/>
              <a:t>   </a:t>
            </a:r>
            <a:r>
              <a:rPr lang="en-GB" sz="4000" b="1" dirty="0">
                <a:solidFill>
                  <a:srgbClr val="0033CC"/>
                </a:solidFill>
              </a:rPr>
              <a:t>We assign a 1 to the state with the highest imputed quality-of-life, and 50 to the state with the lowest.</a:t>
            </a:r>
          </a:p>
          <a:p>
            <a:pPr>
              <a:buNone/>
            </a:pPr>
            <a:endParaRPr lang="en-GB" sz="4000" b="1" i="1" dirty="0"/>
          </a:p>
          <a:p>
            <a:pPr>
              <a:buNone/>
            </a:pPr>
            <a:r>
              <a:rPr lang="en-GB" sz="4000" b="1" i="1" dirty="0"/>
              <a:t>	So we need to uncover a negative association – in order to find a match.</a:t>
            </a:r>
            <a:r>
              <a:rPr lang="en-GB" sz="4000" dirty="0"/>
              <a:t>  </a:t>
            </a:r>
            <a:endParaRPr lang="en-US" sz="4000" dirty="0"/>
          </a:p>
          <a:p>
            <a:pPr>
              <a:buFontTx/>
              <a:buNone/>
            </a:pPr>
            <a:endParaRPr lang="en-GB" sz="4000" b="1" dirty="0"/>
          </a:p>
          <a:p>
            <a:pPr>
              <a:buFontTx/>
              <a:buNone/>
            </a:pPr>
            <a:r>
              <a:rPr lang="en-GB" dirty="0"/>
              <a:t>   </a:t>
            </a:r>
          </a:p>
          <a:p>
            <a:pPr>
              <a:buFontTx/>
              <a:buNone/>
            </a:pPr>
            <a:endParaRPr lang="en-GB" dirty="0"/>
          </a:p>
          <a:p>
            <a:pPr>
              <a:buFontTx/>
              <a:buNone/>
            </a:pPr>
            <a:endParaRPr lang="en-GB" dirty="0"/>
          </a:p>
          <a:p>
            <a:pPr>
              <a:buFontTx/>
              <a:buNone/>
            </a:pPr>
            <a:endParaRPr lang="en-US" dirty="0"/>
          </a:p>
        </p:txBody>
      </p:sp>
    </p:spTree>
    <p:extLst>
      <p:ext uri="{BB962C8B-B14F-4D97-AF65-F5344CB8AC3E}">
        <p14:creationId xmlns:p14="http://schemas.microsoft.com/office/powerpoint/2010/main" val="150004786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Rectangle 2"/>
          <p:cNvSpPr>
            <a:spLocks noGrp="1" noChangeArrowheads="1"/>
          </p:cNvSpPr>
          <p:nvPr>
            <p:ph type="title"/>
          </p:nvPr>
        </p:nvSpPr>
        <p:spPr>
          <a:xfrm>
            <a:off x="457200" y="685800"/>
            <a:ext cx="8229600" cy="731838"/>
          </a:xfrm>
        </p:spPr>
        <p:txBody>
          <a:bodyPr/>
          <a:lstStyle/>
          <a:p>
            <a:r>
              <a:rPr lang="en-GB" sz="3200" b="1">
                <a:solidFill>
                  <a:srgbClr val="0033CC"/>
                </a:solidFill>
              </a:rPr>
              <a:t>One Million Americans’ Life Satisfaction and Objective Quality-of-Life in 50 States</a:t>
            </a:r>
            <a:endParaRPr lang="en-US" sz="3200" b="1">
              <a:solidFill>
                <a:srgbClr val="0033CC"/>
              </a:solidFill>
            </a:endParaRPr>
          </a:p>
        </p:txBody>
      </p:sp>
      <p:sp>
        <p:nvSpPr>
          <p:cNvPr id="1374211" name="Rectangle 3"/>
          <p:cNvSpPr>
            <a:spLocks noGrp="1" noChangeArrowheads="1"/>
          </p:cNvSpPr>
          <p:nvPr>
            <p:ph type="body" idx="1"/>
          </p:nvPr>
        </p:nvSpPr>
        <p:spPr>
          <a:xfrm>
            <a:off x="609600" y="1524000"/>
            <a:ext cx="8534400" cy="5334000"/>
          </a:xfrm>
        </p:spPr>
        <p:txBody>
          <a:bodyPr/>
          <a:lstStyle/>
          <a:p>
            <a:endParaRPr lang="en-US"/>
          </a:p>
        </p:txBody>
      </p:sp>
      <p:sp>
        <p:nvSpPr>
          <p:cNvPr id="1374212"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GB"/>
          </a:p>
        </p:txBody>
      </p:sp>
      <p:graphicFrame>
        <p:nvGraphicFramePr>
          <p:cNvPr id="1374213" name="Object 5"/>
          <p:cNvGraphicFramePr>
            <a:graphicFrameLocks noChangeAspect="1"/>
          </p:cNvGraphicFramePr>
          <p:nvPr/>
        </p:nvGraphicFramePr>
        <p:xfrm>
          <a:off x="1143000" y="914400"/>
          <a:ext cx="6400800" cy="5753100"/>
        </p:xfrm>
        <a:graphic>
          <a:graphicData uri="http://schemas.openxmlformats.org/presentationml/2006/ole">
            <mc:AlternateContent xmlns:mc="http://schemas.openxmlformats.org/markup-compatibility/2006">
              <mc:Choice xmlns:v="urn:schemas-microsoft-com:vml" Requires="v">
                <p:oleObj spid="_x0000_s3130" name="KGPlot" r:id="rId3" imgW="6860282" imgH="5716141" progId="">
                  <p:embed/>
                </p:oleObj>
              </mc:Choice>
              <mc:Fallback>
                <p:oleObj name="KGPlot" r:id="rId3" imgW="6860282" imgH="571614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914400"/>
                        <a:ext cx="6400800" cy="57531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17030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3889"/>
            <a:ext cx="8229600" cy="1143000"/>
          </a:xfrm>
        </p:spPr>
        <p:txBody>
          <a:bodyPr/>
          <a:lstStyle/>
          <a:p>
            <a:r>
              <a:rPr lang="en-US" b="1" dirty="0"/>
              <a:t>Some useful readings</a:t>
            </a:r>
          </a:p>
        </p:txBody>
      </p:sp>
      <p:sp>
        <p:nvSpPr>
          <p:cNvPr id="3" name="Content Placeholder 2"/>
          <p:cNvSpPr>
            <a:spLocks noGrp="1"/>
          </p:cNvSpPr>
          <p:nvPr>
            <p:ph idx="1"/>
          </p:nvPr>
        </p:nvSpPr>
        <p:spPr/>
        <p:txBody>
          <a:bodyPr>
            <a:normAutofit/>
          </a:bodyPr>
          <a:lstStyle/>
          <a:p>
            <a:r>
              <a:rPr lang="en-US" sz="2000" dirty="0"/>
              <a:t>Di </a:t>
            </a:r>
            <a:r>
              <a:rPr lang="en-US" sz="2000" dirty="0" err="1"/>
              <a:t>Tella</a:t>
            </a:r>
            <a:r>
              <a:rPr lang="en-US" sz="2000" dirty="0"/>
              <a:t>, R. and </a:t>
            </a:r>
            <a:r>
              <a:rPr lang="en-US" sz="2000" dirty="0" err="1"/>
              <a:t>MacCulloch</a:t>
            </a:r>
            <a:r>
              <a:rPr lang="en-US" sz="2000" dirty="0"/>
              <a:t>, R., 2006. Some uses of happiness data in economics. </a:t>
            </a:r>
            <a:r>
              <a:rPr lang="en-US" sz="2000" i="1" dirty="0"/>
              <a:t>Journal of Economic Perspectives</a:t>
            </a:r>
            <a:r>
              <a:rPr lang="en-US" sz="2000" dirty="0"/>
              <a:t>, </a:t>
            </a:r>
            <a:r>
              <a:rPr lang="en-US" sz="2000" i="1" dirty="0"/>
              <a:t>20</a:t>
            </a:r>
            <a:r>
              <a:rPr lang="en-US" sz="2000" dirty="0"/>
              <a:t>(1), pp.25-46.</a:t>
            </a:r>
          </a:p>
          <a:p>
            <a:r>
              <a:rPr lang="en-US" sz="2000" dirty="0"/>
              <a:t>Kahneman, D., Krueger, A.B., </a:t>
            </a:r>
            <a:r>
              <a:rPr lang="en-US" sz="2000" dirty="0" err="1"/>
              <a:t>Schkade</a:t>
            </a:r>
            <a:r>
              <a:rPr lang="en-US" sz="2000" dirty="0"/>
              <a:t>, D.A., Schwarz, N. and Stone, A.A., 2004. A survey method for characterizing daily life experience: The day reconstruction method. </a:t>
            </a:r>
            <a:r>
              <a:rPr lang="en-US" sz="2000" i="1" dirty="0"/>
              <a:t>Science</a:t>
            </a:r>
            <a:r>
              <a:rPr lang="en-US" sz="2000" dirty="0"/>
              <a:t>, </a:t>
            </a:r>
            <a:r>
              <a:rPr lang="en-US" sz="2000" i="1" dirty="0"/>
              <a:t>306</a:t>
            </a:r>
            <a:r>
              <a:rPr lang="en-US" sz="2000" dirty="0"/>
              <a:t>(5702), pp.1776-1780.</a:t>
            </a:r>
          </a:p>
          <a:p>
            <a:r>
              <a:rPr lang="en-US" sz="2000" dirty="0"/>
              <a:t>Kahneman, D., Wakker, P.P. and Sarin, R., 1997. Back to Bentham? Explorations of experienced utility. </a:t>
            </a:r>
            <a:r>
              <a:rPr lang="en-US" sz="2000" i="1" dirty="0"/>
              <a:t>Quarterly Journal of Economics</a:t>
            </a:r>
            <a:r>
              <a:rPr lang="en-US" sz="2000" dirty="0"/>
              <a:t>, </a:t>
            </a:r>
            <a:r>
              <a:rPr lang="en-US" sz="2000" i="1" dirty="0"/>
              <a:t>112</a:t>
            </a:r>
            <a:r>
              <a:rPr lang="en-US" sz="2000" dirty="0"/>
              <a:t>(2), 375-406.</a:t>
            </a:r>
          </a:p>
          <a:p>
            <a:r>
              <a:rPr lang="en-US" sz="2000" dirty="0"/>
              <a:t>Kahneman, D. and Krueger, A.B., 2006. Developments in the measurement of subjective well-being. </a:t>
            </a:r>
            <a:r>
              <a:rPr lang="en-US" sz="2000" i="1" dirty="0"/>
              <a:t>Journal of Economic Perspectives</a:t>
            </a:r>
            <a:r>
              <a:rPr lang="en-US" sz="2000" dirty="0"/>
              <a:t>, </a:t>
            </a:r>
            <a:r>
              <a:rPr lang="en-US" sz="2000" i="1" dirty="0"/>
              <a:t>20</a:t>
            </a:r>
            <a:r>
              <a:rPr lang="en-US" sz="2000" dirty="0"/>
              <a:t>(1), pp.3-24.</a:t>
            </a:r>
          </a:p>
          <a:p>
            <a:endParaRPr lang="en-US" sz="2000" dirty="0"/>
          </a:p>
        </p:txBody>
      </p:sp>
    </p:spTree>
    <p:extLst>
      <p:ext uri="{BB962C8B-B14F-4D97-AF65-F5344CB8AC3E}">
        <p14:creationId xmlns:p14="http://schemas.microsoft.com/office/powerpoint/2010/main" val="89749816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8306" name="Rectangle 2"/>
          <p:cNvSpPr>
            <a:spLocks noGrp="1" noChangeArrowheads="1"/>
          </p:cNvSpPr>
          <p:nvPr>
            <p:ph type="title"/>
          </p:nvPr>
        </p:nvSpPr>
        <p:spPr/>
        <p:txBody>
          <a:bodyPr/>
          <a:lstStyle/>
          <a:p>
            <a:r>
              <a:rPr lang="en-GB" sz="4000" b="1">
                <a:solidFill>
                  <a:srgbClr val="666699"/>
                </a:solidFill>
              </a:rPr>
              <a:t>To conclude across US states:</a:t>
            </a:r>
          </a:p>
        </p:txBody>
      </p:sp>
      <p:sp>
        <p:nvSpPr>
          <p:cNvPr id="1378307" name="Rectangle 3"/>
          <p:cNvSpPr>
            <a:spLocks noGrp="1" noChangeArrowheads="1"/>
          </p:cNvSpPr>
          <p:nvPr>
            <p:ph type="body" idx="1"/>
          </p:nvPr>
        </p:nvSpPr>
        <p:spPr/>
        <p:txBody>
          <a:bodyPr/>
          <a:lstStyle/>
          <a:p>
            <a:pPr>
              <a:buFontTx/>
              <a:buNone/>
            </a:pPr>
            <a:r>
              <a:rPr lang="en-GB"/>
              <a:t> </a:t>
            </a:r>
            <a:r>
              <a:rPr lang="en-GB" sz="4800" b="1"/>
              <a:t>	</a:t>
            </a:r>
            <a:r>
              <a:rPr lang="en-GB" sz="4000" b="1"/>
              <a:t>There is a close match between life-satisfaction scores and the quality of life calculated using (only) non-subjective data.</a:t>
            </a:r>
          </a:p>
          <a:p>
            <a:pPr>
              <a:buFontTx/>
              <a:buNone/>
            </a:pPr>
            <a:endParaRPr lang="en-GB" sz="4000" b="1"/>
          </a:p>
          <a:p>
            <a:pPr>
              <a:buFontTx/>
              <a:buNone/>
            </a:pPr>
            <a:endParaRPr lang="en-GB" sz="4400" b="1"/>
          </a:p>
        </p:txBody>
      </p:sp>
    </p:spTree>
    <p:extLst>
      <p:ext uri="{BB962C8B-B14F-4D97-AF65-F5344CB8AC3E}">
        <p14:creationId xmlns:p14="http://schemas.microsoft.com/office/powerpoint/2010/main" val="120961331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4301" y="1398906"/>
            <a:ext cx="7772400" cy="1470025"/>
          </a:xfrm>
        </p:spPr>
        <p:txBody>
          <a:bodyPr>
            <a:noAutofit/>
          </a:bodyPr>
          <a:lstStyle/>
          <a:p>
            <a:pPr algn="l"/>
            <a:r>
              <a:rPr lang="en-GB" sz="3200" b="1" dirty="0"/>
              <a:t>Although well-being is multidimensional, we will focus more of our attention in </a:t>
            </a:r>
            <a:r>
              <a:rPr lang="en-GB" sz="3200" b="1"/>
              <a:t>our lectures on </a:t>
            </a:r>
            <a:r>
              <a:rPr lang="en-GB" sz="3200" b="1" dirty="0"/>
              <a:t>the </a:t>
            </a:r>
            <a:r>
              <a:rPr lang="en-GB" sz="3200" b="1"/>
              <a:t>cognitive dimension of well-being </a:t>
            </a:r>
            <a:r>
              <a:rPr lang="en-GB" sz="3200" b="1" dirty="0"/>
              <a:t>(with some occasional mentions of the other two dimensions)</a:t>
            </a:r>
          </a:p>
        </p:txBody>
      </p:sp>
      <p:sp>
        <p:nvSpPr>
          <p:cNvPr id="4" name="TextBox 3"/>
          <p:cNvSpPr txBox="1"/>
          <p:nvPr/>
        </p:nvSpPr>
        <p:spPr>
          <a:xfrm>
            <a:off x="895149" y="3994485"/>
            <a:ext cx="7601552" cy="2308324"/>
          </a:xfrm>
          <a:prstGeom prst="rect">
            <a:avLst/>
          </a:prstGeom>
          <a:noFill/>
        </p:spPr>
        <p:txBody>
          <a:bodyPr wrap="square" rtlCol="0">
            <a:spAutoFit/>
          </a:bodyPr>
          <a:lstStyle/>
          <a:p>
            <a:r>
              <a:rPr lang="en-GB" dirty="0"/>
              <a:t>Why?</a:t>
            </a:r>
          </a:p>
          <a:p>
            <a:endParaRPr lang="en-GB" dirty="0"/>
          </a:p>
          <a:p>
            <a:pPr marL="400050" indent="-400050">
              <a:buAutoNum type="romanLcParenR"/>
            </a:pPr>
            <a:r>
              <a:rPr lang="en-GB" dirty="0"/>
              <a:t>Measures of cognitive well-being like life satisfaction are fairly comprehensive </a:t>
            </a:r>
            <a:r>
              <a:rPr lang="mr-IN" dirty="0"/>
              <a:t>–</a:t>
            </a:r>
            <a:r>
              <a:rPr lang="en-GB" dirty="0"/>
              <a:t> they refer to the whole of a person’s life these days</a:t>
            </a:r>
          </a:p>
          <a:p>
            <a:pPr marL="400050" indent="-400050">
              <a:buAutoNum type="romanLcParenR"/>
            </a:pPr>
            <a:r>
              <a:rPr lang="en-GB" dirty="0"/>
              <a:t>They are clear to the reader - they involve no process of aggregation (unlike measures of affects that include positive and negative dimensions)</a:t>
            </a:r>
          </a:p>
          <a:p>
            <a:pPr marL="400050" indent="-400050">
              <a:buAutoNum type="romanLcParenR"/>
            </a:pPr>
            <a:r>
              <a:rPr lang="en-GB" dirty="0"/>
              <a:t>They are democratic </a:t>
            </a:r>
            <a:r>
              <a:rPr lang="mr-IN" dirty="0"/>
              <a:t>–</a:t>
            </a:r>
            <a:r>
              <a:rPr lang="en-GB" dirty="0"/>
              <a:t> they allow individuals to assess their lives on the basis of whatever they consider important to themselves  </a:t>
            </a:r>
          </a:p>
        </p:txBody>
      </p:sp>
    </p:spTree>
    <p:extLst>
      <p:ext uri="{BB962C8B-B14F-4D97-AF65-F5344CB8AC3E}">
        <p14:creationId xmlns:p14="http://schemas.microsoft.com/office/powerpoint/2010/main" val="122260941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Some notes to end</a:t>
            </a:r>
            <a:r>
              <a:rPr lang="mr-IN" b="1" dirty="0">
                <a:solidFill>
                  <a:srgbClr val="FF0000"/>
                </a:solidFill>
              </a:rPr>
              <a:t>…</a:t>
            </a:r>
            <a:endParaRPr lang="en-US" b="1" dirty="0">
              <a:solidFill>
                <a:srgbClr val="FF0000"/>
              </a:solidFill>
            </a:endParaRPr>
          </a:p>
        </p:txBody>
      </p:sp>
      <p:sp>
        <p:nvSpPr>
          <p:cNvPr id="3" name="Content Placeholder 2"/>
          <p:cNvSpPr>
            <a:spLocks noGrp="1"/>
          </p:cNvSpPr>
          <p:nvPr>
            <p:ph idx="1"/>
          </p:nvPr>
        </p:nvSpPr>
        <p:spPr/>
        <p:txBody>
          <a:bodyPr/>
          <a:lstStyle/>
          <a:p>
            <a:r>
              <a:rPr lang="en-US" sz="2400" dirty="0"/>
              <a:t>Economists rely on people’s behaviours (“revealed preferences”) to draw conclusions about what makes people happy</a:t>
            </a:r>
          </a:p>
          <a:p>
            <a:r>
              <a:rPr lang="en-US" sz="2400" dirty="0"/>
              <a:t>Behavioural economists have shown that choices that we make do not often produce the experiences that we may have been expecting to get. This calls for a new way to directly measure people’s experience</a:t>
            </a:r>
          </a:p>
          <a:p>
            <a:r>
              <a:rPr lang="en-US" sz="2400" dirty="0"/>
              <a:t>Well-being data have been shown to be correlated with physiological indicators, as well as other objectively-measured data</a:t>
            </a:r>
            <a:endParaRPr lang="en-US" sz="2000" dirty="0"/>
          </a:p>
          <a:p>
            <a:endParaRPr lang="en-US" sz="2000" dirty="0"/>
          </a:p>
        </p:txBody>
      </p:sp>
    </p:spTree>
    <p:extLst>
      <p:ext uri="{BB962C8B-B14F-4D97-AF65-F5344CB8AC3E}">
        <p14:creationId xmlns:p14="http://schemas.microsoft.com/office/powerpoint/2010/main" val="198044236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But</a:t>
            </a:r>
            <a:r>
              <a:rPr lang="mr-IN" b="1" dirty="0"/>
              <a:t>…</a:t>
            </a:r>
            <a:endParaRPr lang="en-US" b="1" dirty="0"/>
          </a:p>
        </p:txBody>
      </p:sp>
      <p:sp>
        <p:nvSpPr>
          <p:cNvPr id="6" name="Content Placeholder 5"/>
          <p:cNvSpPr>
            <a:spLocks noGrp="1"/>
          </p:cNvSpPr>
          <p:nvPr>
            <p:ph idx="1"/>
          </p:nvPr>
        </p:nvSpPr>
        <p:spPr/>
        <p:txBody>
          <a:bodyPr/>
          <a:lstStyle/>
          <a:p>
            <a:r>
              <a:rPr lang="en-US" dirty="0"/>
              <a:t>In an experiment where students were asked first</a:t>
            </a:r>
          </a:p>
          <a:p>
            <a:pPr lvl="1"/>
            <a:r>
              <a:rPr lang="en-US" dirty="0"/>
              <a:t>“How happy are you with your life in general?”</a:t>
            </a:r>
          </a:p>
          <a:p>
            <a:r>
              <a:rPr lang="en-US" dirty="0"/>
              <a:t>And then were asked second</a:t>
            </a:r>
          </a:p>
          <a:p>
            <a:pPr lvl="1"/>
            <a:r>
              <a:rPr lang="en-US" dirty="0"/>
              <a:t>“How many dates did you have this month?”</a:t>
            </a:r>
          </a:p>
          <a:p>
            <a:pPr lvl="1"/>
            <a:endParaRPr lang="en-US" dirty="0"/>
          </a:p>
          <a:p>
            <a:pPr marL="457200" lvl="1" indent="0">
              <a:buNone/>
            </a:pPr>
            <a:r>
              <a:rPr lang="en-US" dirty="0"/>
              <a:t>The correlations between the answers to these questions was </a:t>
            </a:r>
            <a:r>
              <a:rPr lang="en-US" b="1" dirty="0">
                <a:solidFill>
                  <a:srgbClr val="FF0000"/>
                </a:solidFill>
              </a:rPr>
              <a:t>-0.012 </a:t>
            </a:r>
            <a:r>
              <a:rPr lang="en-US" dirty="0"/>
              <a:t>(and not statistically significantly different from 0)</a:t>
            </a:r>
          </a:p>
          <a:p>
            <a:endParaRPr lang="en-US" dirty="0"/>
          </a:p>
        </p:txBody>
      </p:sp>
    </p:spTree>
    <p:extLst>
      <p:ext uri="{BB962C8B-B14F-4D97-AF65-F5344CB8AC3E}">
        <p14:creationId xmlns:p14="http://schemas.microsoft.com/office/powerpoint/2010/main" val="5719699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But</a:t>
            </a:r>
            <a:r>
              <a:rPr lang="mr-IN" b="1" dirty="0"/>
              <a:t>…</a:t>
            </a:r>
            <a:endParaRPr lang="en-US" b="1" dirty="0"/>
          </a:p>
        </p:txBody>
      </p:sp>
      <p:sp>
        <p:nvSpPr>
          <p:cNvPr id="6" name="Content Placeholder 5"/>
          <p:cNvSpPr>
            <a:spLocks noGrp="1"/>
          </p:cNvSpPr>
          <p:nvPr>
            <p:ph idx="1"/>
          </p:nvPr>
        </p:nvSpPr>
        <p:spPr>
          <a:xfrm>
            <a:off x="457200" y="1417638"/>
            <a:ext cx="8229600" cy="4109484"/>
          </a:xfrm>
        </p:spPr>
        <p:txBody>
          <a:bodyPr/>
          <a:lstStyle/>
          <a:p>
            <a:r>
              <a:rPr lang="en-US" dirty="0"/>
              <a:t>In an experiment where students were asked first</a:t>
            </a:r>
          </a:p>
          <a:p>
            <a:pPr lvl="1"/>
            <a:r>
              <a:rPr lang="en-US" dirty="0"/>
              <a:t>“How many dates did you have this month?”</a:t>
            </a:r>
          </a:p>
          <a:p>
            <a:r>
              <a:rPr lang="en-US" dirty="0"/>
              <a:t>And then were asked second</a:t>
            </a:r>
          </a:p>
          <a:p>
            <a:pPr lvl="1"/>
            <a:r>
              <a:rPr lang="en-US" dirty="0"/>
              <a:t>““How happy are you with your life in general?”</a:t>
            </a:r>
          </a:p>
          <a:p>
            <a:pPr lvl="1"/>
            <a:endParaRPr lang="en-US" dirty="0"/>
          </a:p>
          <a:p>
            <a:pPr marL="457200" lvl="1" indent="0">
              <a:buNone/>
            </a:pPr>
            <a:r>
              <a:rPr lang="en-US" dirty="0"/>
              <a:t>The correlations between the answers to these questions was </a:t>
            </a:r>
            <a:r>
              <a:rPr lang="en-US" b="1" dirty="0">
                <a:solidFill>
                  <a:srgbClr val="FF0000"/>
                </a:solidFill>
              </a:rPr>
              <a:t>0.66 </a:t>
            </a:r>
            <a:r>
              <a:rPr lang="en-US" dirty="0"/>
              <a:t>(and statistically significantly different from 0)</a:t>
            </a:r>
          </a:p>
          <a:p>
            <a:pPr marL="457200" lvl="1" indent="0">
              <a:buNone/>
            </a:pPr>
            <a:endParaRPr lang="en-US" dirty="0"/>
          </a:p>
          <a:p>
            <a:endParaRPr lang="en-US" dirty="0"/>
          </a:p>
        </p:txBody>
      </p:sp>
      <p:sp>
        <p:nvSpPr>
          <p:cNvPr id="7" name="TextBox 6"/>
          <p:cNvSpPr txBox="1"/>
          <p:nvPr/>
        </p:nvSpPr>
        <p:spPr>
          <a:xfrm>
            <a:off x="5199321" y="5839125"/>
            <a:ext cx="3944679" cy="830997"/>
          </a:xfrm>
          <a:prstGeom prst="rect">
            <a:avLst/>
          </a:prstGeom>
          <a:noFill/>
        </p:spPr>
        <p:txBody>
          <a:bodyPr wrap="square" rtlCol="0">
            <a:spAutoFit/>
          </a:bodyPr>
          <a:lstStyle/>
          <a:p>
            <a:r>
              <a:rPr lang="en-US" sz="1200" dirty="0" err="1"/>
              <a:t>Strack</a:t>
            </a:r>
            <a:r>
              <a:rPr lang="en-US" sz="1200" dirty="0"/>
              <a:t>, F., Martin, L.L. and Schwarz, N., 1988. Priming and communication: Social determinants of information use in judgments of life satisfaction. </a:t>
            </a:r>
            <a:r>
              <a:rPr lang="en-US" sz="1200" i="1" dirty="0"/>
              <a:t>European journal of social psychology</a:t>
            </a:r>
            <a:r>
              <a:rPr lang="en-US" sz="1200" dirty="0"/>
              <a:t>, </a:t>
            </a:r>
            <a:r>
              <a:rPr lang="en-US" sz="1200" i="1" dirty="0"/>
              <a:t>18</a:t>
            </a:r>
            <a:r>
              <a:rPr lang="en-US" sz="1200" dirty="0"/>
              <a:t>(5), pp.429-442.</a:t>
            </a:r>
          </a:p>
        </p:txBody>
      </p:sp>
    </p:spTree>
    <p:extLst>
      <p:ext uri="{BB962C8B-B14F-4D97-AF65-F5344CB8AC3E}">
        <p14:creationId xmlns:p14="http://schemas.microsoft.com/office/powerpoint/2010/main" val="2818136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7"/>
  <p:tag name="TPFULLVERSION" val="8.3.0.130"/>
  <p:tag name="PPTVERSION" val="16"/>
  <p:tag name="TPOS" val="6"/>
</p:tagLst>
</file>

<file path=ppt/tags/tag10.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1.xml><?xml version="1.0" encoding="utf-8"?>
<p:tagLst xmlns:a="http://schemas.openxmlformats.org/drawingml/2006/main" xmlns:r="http://schemas.openxmlformats.org/officeDocument/2006/relationships" xmlns:p="http://schemas.openxmlformats.org/presentationml/2006/main">
  <p:tag name="SLIDEGUID" val="4539ACD5EA8840848AE9471C2140E911"/>
  <p:tag name="AUTOOPENPOLL" val="False"/>
  <p:tag name="TYPE" val="MultiChoiceSlide"/>
  <p:tag name="TPSLIDEBULLETSTYLE" val="0"/>
  <p:tag name="TPQUESTIONXML" val="&lt;?xml version=&quot;1.0&quot; encoding=&quot;UTF-8&quot; standalone=&quot;yes&quot;?&gt;&lt;questionlist&gt;&lt;properties&gt;&lt;guid&gt;498BBA0ED5D84FD8AEB36C2717109C10&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4539ACD5EA8840848AE9471C2140E911&lt;/guid&gt;&lt;repollguid&gt;6B52B7CCB9B2430EB42FF22A5010C404&lt;/repollguid&gt;&lt;sourceid&gt;5CE4FCA5521941CA92EC4E42B9F57810&lt;/sourceid&gt;&lt;questiontext&gt;Overall, how happy did you feel yesterday?&lt;/questiontext&gt;&lt;showresults&gt;True&lt;/showresults&gt;&lt;responsegrid&gt;0&lt;/responsegrid&gt;&lt;countdowntime&gt;30&lt;/countdowntime&gt;&lt;correctvalue&gt;1&lt;/correctvalue&gt;&lt;incorrectvalue&gt;0&lt;/incorrectvalue&gt;&lt;responselimit&gt;1&lt;/responselimit&gt;&lt;bulletstyle&gt;0&lt;/bulletstyle&gt;&lt;answers&gt;&lt;answer&gt;&lt;guid&gt;9ECA9F6FB7C948329E1393EEA1A806E3&lt;/guid&gt;&lt;answertext&gt;Not at all&lt;/answertext&gt;&lt;valuetype&gt;0&lt;/valuetype&gt;&lt;/answer&gt;&lt;answer&gt;&lt;guid&gt;1C8CD36530F54B41A6A4E9C3F30FD46D&lt;/guid&gt;&lt;answertext&gt;&lt;/answertext&gt;&lt;valuetype&gt;0&lt;/valuetype&gt;&lt;/answer&gt;&lt;answer&gt;&lt;guid&gt;44569354402D443995A01C09526DC87C&lt;/guid&gt;&lt;answertext&gt;&lt;/answertext&gt;&lt;valuetype&gt;0&lt;/valuetype&gt;&lt;/answer&gt;&lt;answer&gt;&lt;guid&gt;9E248DD8FA7443479B737BA373A4C98B&lt;/guid&gt;&lt;answertext&gt;&lt;/answertext&gt;&lt;valuetype&gt;0&lt;/valuetype&gt;&lt;/answer&gt;&lt;answer&gt;&lt;guid&gt;FBB14269858A42558265DBF9FADC6D72&lt;/guid&gt;&lt;answertext&gt;&lt;/answertext&gt;&lt;valuetype&gt;0&lt;/valuetype&gt;&lt;/answer&gt;&lt;answer&gt;&lt;guid&gt;C9D8637F0B7D4D748A3F6C1539407370&lt;/guid&gt;&lt;answertext&gt;&lt;/answertext&gt;&lt;valuetype&gt;0&lt;/valuetype&gt;&lt;/answer&gt;&lt;answer&gt;&lt;guid&gt;8B55AD52ED5743E3A336BEFB8121A283&lt;/guid&gt;&lt;answertext&gt;&lt;/answertext&gt;&lt;valuetype&gt;0&lt;/valuetype&gt;&lt;/answer&gt;&lt;answer&gt;&lt;guid&gt;BE5907BE268E4C67A648E463391DF650&lt;/guid&gt;&lt;answertext&gt;&lt;/answertext&gt;&lt;valuetype&gt;0&lt;/valuetype&gt;&lt;/answer&gt;&lt;answer&gt;&lt;guid&gt;0688EF28711F4FC6AC4AD2056CA83533&lt;/guid&gt;&lt;answertext&gt;&lt;/answertext&gt;&lt;valuetype&gt;0&lt;/valuetype&gt;&lt;/answer&gt;&lt;answer&gt;&lt;guid&gt;A8FC26B35E2A418C8B0DF1ACBCDD24E2&lt;/guid&gt;&lt;answertext&gt;Completely happy&lt;/answertext&gt;&lt;valuetype&gt;0&lt;/valuetype&gt;&lt;/answer&gt;&lt;/answers&gt;&lt;/multichoice&gt;&lt;/questions&gt;&lt;/questionlist&gt;"/>
  <p:tag name="LIVECHARTING" val="False"/>
  <p:tag name="HASRESULTS" val="False"/>
  <p:tag name="CHARTTYPE" val="0"/>
  <p:tag name="CHARTDEFINEDCOLORS" val="3,6,10,45,32,50,13,4,9,55,1"/>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4.xml><?xml version="1.0" encoding="utf-8"?>
<p:tagLst xmlns:a="http://schemas.openxmlformats.org/drawingml/2006/main" xmlns:r="http://schemas.openxmlformats.org/officeDocument/2006/relationships" xmlns:p="http://schemas.openxmlformats.org/presentationml/2006/main">
  <p:tag name="SLIDEGUID" val="4BD977AD31F848C59BD9125D6BB1BEC7"/>
  <p:tag name="AUTOOPENPOLL" val="False"/>
  <p:tag name="TYPE" val="MultiChoiceSlide"/>
  <p:tag name="TPSLIDEBULLETSTYLE" val="0"/>
  <p:tag name="TPQUESTIONXML" val="&lt;?xml version=&quot;1.0&quot; encoding=&quot;UTF-8&quot; standalone=&quot;yes&quot;?&gt;&lt;questionlist&gt;&lt;properties&gt;&lt;guid&gt;F57CEA75CD604B5887D3B301D5802252&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4BD977AD31F848C59BD9125D6BB1BEC7&lt;/guid&gt;&lt;repollguid&gt;5AAADD1C4B614B84B32F53010C257655&lt;/repollguid&gt;&lt;sourceid&gt;6284B109C8894140A193B804E2ABDDE2&lt;/sourceid&gt;&lt;questiontext&gt;Overall, how anxious did you feel yesterday?&lt;/questiontext&gt;&lt;showresults&gt;True&lt;/showresults&gt;&lt;responsegrid&gt;0&lt;/responsegrid&gt;&lt;countdowntime&gt;30&lt;/countdowntime&gt;&lt;correctvalue&gt;1&lt;/correctvalue&gt;&lt;incorrectvalue&gt;0&lt;/incorrectvalue&gt;&lt;responselimit&gt;1&lt;/responselimit&gt;&lt;bulletstyle&gt;0&lt;/bulletstyle&gt;&lt;answers&gt;&lt;answer&gt;&lt;guid&gt;9F4D5683C6394FA99BA062B6A6755D10&lt;/guid&gt;&lt;answertext&gt;Not at all&lt;/answertext&gt;&lt;valuetype&gt;0&lt;/valuetype&gt;&lt;/answer&gt;&lt;answer&gt;&lt;guid&gt;82EED8AE0EA04BA6BBE0CF878C6792C8&lt;/guid&gt;&lt;answertext&gt;&lt;/answertext&gt;&lt;valuetype&gt;0&lt;/valuetype&gt;&lt;/answer&gt;&lt;answer&gt;&lt;guid&gt;B902EAA4E6C5421F840858E4BF157357&lt;/guid&gt;&lt;answertext&gt;&lt;/answertext&gt;&lt;valuetype&gt;0&lt;/valuetype&gt;&lt;/answer&gt;&lt;answer&gt;&lt;guid&gt;5EF3A8E39DA6492DB85CC66DBC369750&lt;/guid&gt;&lt;answertext&gt;&lt;/answertext&gt;&lt;valuetype&gt;0&lt;/valuetype&gt;&lt;/answer&gt;&lt;answer&gt;&lt;guid&gt;B995E3B5DCB14694927DF155D7F63B7B&lt;/guid&gt;&lt;answertext&gt;&lt;/answertext&gt;&lt;valuetype&gt;0&lt;/valuetype&gt;&lt;/answer&gt;&lt;answer&gt;&lt;guid&gt;0B4E8AC16D8D4C74A03C4FA8D4BE3B4D&lt;/guid&gt;&lt;answertext&gt;&lt;/answertext&gt;&lt;valuetype&gt;0&lt;/valuetype&gt;&lt;/answer&gt;&lt;answer&gt;&lt;guid&gt;3B559B142F9447ACAE845DB876910E3E&lt;/guid&gt;&lt;answertext&gt;&lt;/answertext&gt;&lt;valuetype&gt;0&lt;/valuetype&gt;&lt;/answer&gt;&lt;answer&gt;&lt;guid&gt;D5C70688694F4C38AE6D7B596CF619B6&lt;/guid&gt;&lt;answertext&gt;&lt;/answertext&gt;&lt;valuetype&gt;0&lt;/valuetype&gt;&lt;/answer&gt;&lt;answer&gt;&lt;guid&gt;09D3A154B2F34355B2631A9D6984A3CD&lt;/guid&gt;&lt;answertext&gt;&lt;/answertext&gt;&lt;valuetype&gt;0&lt;/valuetype&gt;&lt;/answer&gt;&lt;answer&gt;&lt;guid&gt;D966CCDB660249DAAE8C2DE254B2C3F6&lt;/guid&gt;&lt;answertext&gt;Completely anxious&lt;/answertext&gt;&lt;valuetype&gt;0&lt;/valuetype&gt;&lt;/answer&gt;&lt;/answers&gt;&lt;/multichoice&gt;&lt;/questions&gt;&lt;/questionlist&gt;"/>
  <p:tag name="LIVECHARTING" val="False"/>
  <p:tag name="HASRESULTS" val="False"/>
  <p:tag name="CHARTTYPE" val="0"/>
  <p:tag name="CHARTDEFINEDCOLORS" val="3,6,10,45,32,50,13,4,9,55,1"/>
</p:tagLst>
</file>

<file path=ppt/tags/tag15.xml><?xml version="1.0" encoding="utf-8"?>
<p:tagLst xmlns:a="http://schemas.openxmlformats.org/drawingml/2006/main" xmlns:r="http://schemas.openxmlformats.org/officeDocument/2006/relationships" xmlns:p="http://schemas.openxmlformats.org/presentationml/2006/main">
  <p:tag name="ZEROBASED" val="False"/>
</p:tagLst>
</file>

<file path=ppt/tags/tag16.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7.xml><?xml version="1.0" encoding="utf-8"?>
<p:tagLst xmlns:a="http://schemas.openxmlformats.org/drawingml/2006/main" xmlns:r="http://schemas.openxmlformats.org/officeDocument/2006/relationships" xmlns:p="http://schemas.openxmlformats.org/presentationml/2006/main">
  <p:tag name="SLIDEGUID" val="FD4A0F03A22049A9A05B7AAD5D4AD526"/>
  <p:tag name="AUTOOPENPOLL" val="False"/>
  <p:tag name="TYPE" val="MultiChoiceSlide"/>
  <p:tag name="TPSLIDEBULLETSTYLE" val="2"/>
  <p:tag name="TPQUESTIONXML" val="&lt;?xml version=&quot;1.0&quot; encoding=&quot;UTF-8&quot; standalone=&quot;yes&quot;?&gt;&lt;questionlist&gt;&lt;properties&gt;&lt;guid&gt;E4DB223093254C64922CB76AF5B79A56&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FD4A0F03A22049A9A05B7AAD5D4AD526&lt;/guid&gt;&lt;repollguid&gt;FED40F7CB3C547A19333150060685D89&lt;/repollguid&gt;&lt;sourceid&gt;1CD328C8BABA4A08B40F639D2775EC38&lt;/sourceid&gt;&lt;questiontext&gt;Overall, to what extent do you feel the things you do in your life are worthwhile?&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C2E435EBC5A9445E841D3FEC6613A1B2&lt;/guid&gt;&lt;answertext&gt;Not at all&lt;/answertext&gt;&lt;valuetype&gt;0&lt;/valuetype&gt;&lt;/answer&gt;&lt;answer&gt;&lt;guid&gt;A3167948561B4E4B9E8E0951496ABD64&lt;/guid&gt;&lt;answertext&gt;&lt;/answertext&gt;&lt;valuetype&gt;0&lt;/valuetype&gt;&lt;/answer&gt;&lt;answer&gt;&lt;guid&gt;6CBE23941108441C8E7DC95A6F34D074&lt;/guid&gt;&lt;answertext&gt;&lt;/answertext&gt;&lt;valuetype&gt;0&lt;/valuetype&gt;&lt;/answer&gt;&lt;answer&gt;&lt;guid&gt;A067A49C74294DDA95C6644EF2B8F8B5&lt;/guid&gt;&lt;answertext&gt;&lt;/answertext&gt;&lt;valuetype&gt;0&lt;/valuetype&gt;&lt;/answer&gt;&lt;answer&gt;&lt;guid&gt;28CF9A4B904242F8A719C44972E6E31F&lt;/guid&gt;&lt;answertext&gt;&lt;/answertext&gt;&lt;valuetype&gt;0&lt;/valuetype&gt;&lt;/answer&gt;&lt;answer&gt;&lt;guid&gt;317689BBE74247208E5BC30F16EF8689&lt;/guid&gt;&lt;answertext&gt;&lt;/answertext&gt;&lt;valuetype&gt;0&lt;/valuetype&gt;&lt;/answer&gt;&lt;answer&gt;&lt;guid&gt;36E386F3209B405CA6C9CDC356B13A31&lt;/guid&gt;&lt;answertext&gt;&lt;/answertext&gt;&lt;valuetype&gt;0&lt;/valuetype&gt;&lt;/answer&gt;&lt;answer&gt;&lt;guid&gt;FB271D3B0826413BAB77F65020D94C26&lt;/guid&gt;&lt;answertext&gt;&lt;/answertext&gt;&lt;valuetype&gt;0&lt;/valuetype&gt;&lt;/answer&gt;&lt;answer&gt;&lt;guid&gt;17E061944EEF455BA68D6A275F75B600&lt;/guid&gt;&lt;answertext&gt;&lt;/answertext&gt;&lt;valuetype&gt;0&lt;/valuetype&gt;&lt;/answer&gt;&lt;answer&gt;&lt;guid&gt;824848A97B06415891117697C9B56484&lt;/guid&gt;&lt;answertext&gt;Completely worthwhile&lt;/answertext&gt;&lt;valuetype&gt;0&lt;/valuetype&gt;&lt;/answer&gt;&lt;/answers&gt;&lt;/multichoice&gt;&lt;/questions&gt;&lt;/questionlist&gt;"/>
  <p:tag name="LIVECHARTING" val="False"/>
  <p:tag name="HASRESULTS" val="False"/>
  <p:tag name="CHARTTYPE" val="0"/>
  <p:tag name="CHARTDEFINEDCOLORS" val="3,6,10,45,32,50,13,4,9,55,1"/>
</p:tagLst>
</file>

<file path=ppt/tags/tag18.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19.xml><?xml version="1.0" encoding="utf-8"?>
<p:tagLst xmlns:a="http://schemas.openxmlformats.org/drawingml/2006/main" xmlns:r="http://schemas.openxmlformats.org/officeDocument/2006/relationships" xmlns:p="http://schemas.openxmlformats.org/presentationml/2006/main">
  <p:tag name="ZEROBASED" val="False"/>
</p:tagLst>
</file>

<file path=ppt/tags/tag2.xml><?xml version="1.0" encoding="utf-8"?>
<p:tagLst xmlns:a="http://schemas.openxmlformats.org/drawingml/2006/main" xmlns:r="http://schemas.openxmlformats.org/officeDocument/2006/relationships" xmlns:p="http://schemas.openxmlformats.org/presentationml/2006/main">
  <p:tag name="SLIDEGUID" val="175A0F7832D9478CB50C79923537B4F2"/>
  <p:tag name="AUTOOPENPOLL" val="False"/>
  <p:tag name="TYPE" val="MultiChoiceSlide"/>
  <p:tag name="TPSLIDEBULLETSTYLE" val="0"/>
  <p:tag name="TPQUESTIONXML" val="&lt;?xml version=&quot;1.0&quot; encoding=&quot;UTF-8&quot; standalone=&quot;yes&quot;?&gt;&lt;questionlist&gt;&lt;properties&gt;&lt;guid&gt;8C814307767548A886D2E2D519996435&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175A0F7832D9478CB50C79923537B4F2&lt;/guid&gt;&lt;repollguid&gt;DF1FD9393B4A42B08B813AA1C043B43B&lt;/repollguid&gt;&lt;sourceid&gt;AA41BB1887294E9D81EF21504106FF2C&lt;/sourceid&gt;&lt;questiontext&gt;How satisfied or dissatisfied are you with your life overall? On a 7-point scale where 1 = completely dissatisfied, …, 7 = completely satisfied&lt;/questiontext&gt;&lt;showresults&gt;True&lt;/showresults&gt;&lt;responsegrid&gt;0&lt;/responsegrid&gt;&lt;countdowntime&gt;30&lt;/countdowntime&gt;&lt;correctvalue&gt;1&lt;/correctvalue&gt;&lt;incorrectvalue&gt;0&lt;/incorrectvalue&gt;&lt;responselimit&gt;1&lt;/responselimit&gt;&lt;bulletstyle&gt;0&lt;/bulletstyle&gt;&lt;answers&gt;&lt;answer&gt;&lt;guid&gt;62C7D94573974DD1AD156CE60D447E69&lt;/guid&gt;&lt;answertext&gt;Completely dissatisfied&lt;/answertext&gt;&lt;valuetype&gt;0&lt;/valuetype&gt;&lt;/answer&gt;&lt;answer&gt;&lt;guid&gt;C278B70C9D5946EEB5495C7FE67B7BF8&lt;/guid&gt;&lt;answertext&gt;Mostly dissatisfied&lt;/answertext&gt;&lt;valuetype&gt;0&lt;/valuetype&gt;&lt;/answer&gt;&lt;answer&gt;&lt;guid&gt;FEC8D465F643407C9957439C5D49E38A&lt;/guid&gt;&lt;answertext&gt;Somewhat dissatisfied&lt;/answertext&gt;&lt;valuetype&gt;0&lt;/valuetype&gt;&lt;/answer&gt;&lt;answer&gt;&lt;guid&gt;8966BF7598744DE896C4FAB0B3AC7544&lt;/guid&gt;&lt;answertext&gt;Neither dissatisfied or satisfied&lt;/answertext&gt;&lt;valuetype&gt;0&lt;/valuetype&gt;&lt;/answer&gt;&lt;answer&gt;&lt;guid&gt;AD80D19AB57E415DB7A32B3EBEC1591F&lt;/guid&gt;&lt;answertext&gt;Somewhat satisfied&lt;/answertext&gt;&lt;valuetype&gt;0&lt;/valuetype&gt;&lt;/answer&gt;&lt;answer&gt;&lt;guid&gt;669B332A6C9F47A09D91EA9C6B414C70&lt;/guid&gt;&lt;answertext&gt;Mostly satisfied&lt;/answertext&gt;&lt;valuetype&gt;0&lt;/valuetype&gt;&lt;/answer&gt;&lt;answer&gt;&lt;guid&gt;8A08E9B47D964950A3E9E250536029D9&lt;/guid&gt;&lt;answertext&gt;Completely satisfied&lt;/answertext&gt;&lt;valuetype&gt;0&lt;/valuetype&gt;&lt;/answer&gt;&lt;/answers&gt;&lt;/multichoice&gt;&lt;/questions&gt;&lt;/questionlist&gt;"/>
  <p:tag name="LIVECHARTING" val="False"/>
  <p:tag name="HASRESULTS" val="False"/>
  <p:tag name="CHARTTYPE" val="0"/>
  <p:tag name="CHARTDEFINEDCOLORS" val="3,6,10,45,32,50,13,4,9,55,1"/>
</p:tagLst>
</file>

<file path=ppt/tags/tag20.xml><?xml version="1.0" encoding="utf-8"?>
<p:tagLst xmlns:a="http://schemas.openxmlformats.org/drawingml/2006/main" xmlns:r="http://schemas.openxmlformats.org/officeDocument/2006/relationships" xmlns:p="http://schemas.openxmlformats.org/presentationml/2006/main">
  <p:tag name="SLIDEGUID" val="F0B7E035DFE54AB79DEA6C61879CE897"/>
  <p:tag name="AUTOOPENPOLL" val="False"/>
  <p:tag name="TYPE" val="MultiChoiceSlide"/>
  <p:tag name="TPSLIDEBULLETSTYLE" val="2"/>
  <p:tag name="TPQUESTIONXML" val="&lt;?xml version=&quot;1.0&quot; encoding=&quot;UTF-8&quot; standalone=&quot;yes&quot;?&gt;&lt;questionlist&gt;&lt;properties&gt;&lt;guid&gt;40760EDFC7374599ADE7641D331C1318&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F0B7E035DFE54AB79DEA6C61879CE897&lt;/guid&gt;&lt;repollguid&gt;119ED0FEEFB1472FA7F3BDB52C62B930&lt;/repollguid&gt;&lt;sourceid&gt;72FEDE8B59DB4B238B0463616815CCEF&lt;/sourceid&gt;&lt;questiontext&gt;Which photo shows the boy’s genuine smile?&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F71F017159E44AEDB1B6B6401A25EFF2&lt;/guid&gt;&lt;answertext&gt;Photo A&lt;/answertext&gt;&lt;valuetype&gt;0&lt;/valuetype&gt;&lt;/answer&gt;&lt;answer&gt;&lt;guid&gt;71753AB08FB3477D8EEC92CCD26CD3B3&lt;/guid&gt;&lt;answertext&gt;Photo B&lt;/answertext&gt;&lt;valuetype&gt;0&lt;/valuetype&gt;&lt;/answer&gt;&lt;answer&gt;&lt;guid&gt;443E65828414400FB5F14FF0F285F48D&lt;/guid&gt;&lt;answertext&gt;None of the above&lt;/answertext&gt;&lt;valuetype&gt;0&lt;/valuetype&gt;&lt;/answer&gt;&lt;/answers&gt;&lt;/multichoice&gt;&lt;/questions&gt;&lt;/questionlist&gt;"/>
  <p:tag name="LIVECHARTING" val="False"/>
  <p:tag name="HASRESULTS" val="False"/>
  <p:tag name="CHARTTYPE" val="0"/>
  <p:tag name="CHARTDEFINEDCOLORS" val="3,6,10,45,32,50,13,4,9,55,1"/>
</p:tagLst>
</file>

<file path=ppt/tags/tag21.xml><?xml version="1.0" encoding="utf-8"?>
<p:tagLst xmlns:a="http://schemas.openxmlformats.org/drawingml/2006/main" xmlns:r="http://schemas.openxmlformats.org/officeDocument/2006/relationships" xmlns:p="http://schemas.openxmlformats.org/presentationml/2006/main">
  <p:tag name="ZEROBASED" val="False"/>
</p:tagLst>
</file>

<file path=ppt/tags/tag22.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5.xml><?xml version="1.0" encoding="utf-8"?>
<p:tagLst xmlns:a="http://schemas.openxmlformats.org/drawingml/2006/main" xmlns:r="http://schemas.openxmlformats.org/officeDocument/2006/relationships" xmlns:p="http://schemas.openxmlformats.org/presentationml/2006/main">
  <p:tag name="SLIDEGUID" val="A10AA7FC562B4B83BE41C95DA0787018"/>
  <p:tag name="AUTOOPENPOLL" val="False"/>
  <p:tag name="TYPE" val="MultiChoiceSlide"/>
  <p:tag name="TPSLIDEBULLETSTYLE" val="2"/>
  <p:tag name="TPQUESTIONXML" val="&lt;?xml version=&quot;1.0&quot; encoding=&quot;UTF-8&quot; standalone=&quot;yes&quot;?&gt;&lt;questionlist&gt;&lt;properties&gt;&lt;guid&gt;260CE7E98A7F4F849CC9E701FB73CA98&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A10AA7FC562B4B83BE41C95DA0787018&lt;/guid&gt;&lt;repollguid&gt;2DDF2003477E48CE9722C73D5665BD2F&lt;/repollguid&gt;&lt;sourceid&gt;7F7EF8CC7BBC464C9B2FBA8D702660F8&lt;/sourceid&gt;&lt;questiontext&gt;A landlord rents out a small house. A higher rent would mean the tenant would have to move. Other small rental houses are available. The landlord’s costs have increased substantially over the past year and the landlord raises the rent to cover the cost increase when the tenant’s lease is due for renewal.&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120D684B00D94737A503BE02D3CE0A12&lt;/guid&gt;&lt;answertext&gt;Acceptable&lt;/answertext&gt;&lt;valuetype&gt;0&lt;/valuetype&gt;&lt;/answer&gt;&lt;answer&gt;&lt;guid&gt;A441256032EC4C7CB08E42261B336408&lt;/guid&gt;&lt;answertext&gt;Unfair&lt;/answertext&gt;&lt;valuetype&gt;0&lt;/valuetype&gt;&lt;/answer&gt;&lt;/answers&gt;&lt;/multichoice&gt;&lt;/questions&gt;&lt;/questionlist&gt;"/>
  <p:tag name="LIVECHARTING" val="False"/>
  <p:tag name="HASRESULTS" val="False"/>
  <p:tag name="CHARTTYPE" val="0"/>
  <p:tag name="CHARTDEFINEDCOLORS" val="3,6,10,45,32,50,13,4,9,55,1"/>
</p:tagLst>
</file>

<file path=ppt/tags/tag6.xml><?xml version="1.0" encoding="utf-8"?>
<p:tagLst xmlns:a="http://schemas.openxmlformats.org/drawingml/2006/main" xmlns:r="http://schemas.openxmlformats.org/officeDocument/2006/relationships" xmlns:p="http://schemas.openxmlformats.org/presentationml/2006/main">
  <p:tag name="ZEROBASED" val="False"/>
</p:tagLst>
</file>

<file path=ppt/tags/tag7.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NUMBERFORMAT" val="0"/>
  <p:tag name="LABELFORMAT" val="0"/>
</p:tagLst>
</file>

<file path=ppt/tags/tag8.xml><?xml version="1.0" encoding="utf-8"?>
<p:tagLst xmlns:a="http://schemas.openxmlformats.org/drawingml/2006/main" xmlns:r="http://schemas.openxmlformats.org/officeDocument/2006/relationships" xmlns:p="http://schemas.openxmlformats.org/presentationml/2006/main">
  <p:tag name="SLIDEGUID" val="D1A11CDA3BA4470F84D53056EFA42140"/>
  <p:tag name="AUTOOPENPOLL" val="False"/>
  <p:tag name="TYPE" val="MultiChoiceSlide"/>
  <p:tag name="TPSLIDEBULLETSTYLE" val="2"/>
  <p:tag name="TPQUESTIONXML" val="&lt;?xml version=&quot;1.0&quot; encoding=&quot;UTF-8&quot; standalone=&quot;yes&quot;?&gt;&lt;questionlist&gt;&lt;properties&gt;&lt;guid&gt;287DAEAD44F24013845F217DC525742E&lt;/guid&gt;&lt;date&gt;6/4/2018 11:05:58 AM&lt;/date&gt;&lt;/properties&gt;&lt;questionlisttemplate&gt;&lt;correctvalue&gt;1&lt;/correctvalue&gt;&lt;incorrectvalue&gt;0&lt;/incorrectvalue&gt;&lt;numberofquestions&gt;1&lt;/numberofquestions&gt;&lt;questiontype&gt;1&lt;/questiontype&gt;&lt;numberofchoices&gt;4&lt;/numberofchoices&gt;&lt;bulletstyle&gt;2&lt;/bulletstyle&gt;&lt;questionfont&gt;Verdana&lt;/questionfont&gt;&lt;questionfontsize&gt;12&lt;/questionfontsize&gt;&lt;answerfont&gt;Verdana&lt;/answerfont&gt;&lt;answerfontsize&gt;12&lt;/answerfontsize&gt;&lt;showresults&gt;True&lt;/showresults&gt;&lt;countdowntime&gt;30&lt;/countdowntime&gt;&lt;responsegrid&gt;0&lt;/responsegrid&gt;&lt;/questionlisttemplate&gt;&lt;questions&gt;&lt;multichoice&gt;&lt;guid&gt;D1A11CDA3BA4470F84D53056EFA42140&lt;/guid&gt;&lt;repollguid&gt;CEB99D461B91498B83C0024B8ECA58AC&lt;/repollguid&gt;&lt;sourceid&gt;0892D661859D4E56B42686334B22A66D&lt;/sourceid&gt;&lt;questiontext&gt;A landlord rents out a small house. When the lease is due for renewal, the landlord learns that the tenant has taken a job very close to the house and is therefore unlikely to move. The landlord raises the rent $40 per month more than he was planning to do.&lt;/questiontext&gt;&lt;showresults&gt;True&lt;/showresults&gt;&lt;responsegrid&gt;0&lt;/responsegrid&gt;&lt;countdowntime&gt;30&lt;/countdowntime&gt;&lt;correctvalue&gt;1&lt;/correctvalue&gt;&lt;incorrectvalue&gt;0&lt;/incorrectvalue&gt;&lt;responselimit&gt;1&lt;/responselimit&gt;&lt;bulletstyle&gt;2&lt;/bulletstyle&gt;&lt;answers&gt;&lt;answer&gt;&lt;guid&gt;179BE8B9B0634E6EBAEC0F452C6C4CA0&lt;/guid&gt;&lt;answertext&gt;Acceptable&lt;/answertext&gt;&lt;valuetype&gt;0&lt;/valuetype&gt;&lt;/answer&gt;&lt;answer&gt;&lt;guid&gt;0BB1BC4BDE0B4D688BE7F2D9AE7F7784&lt;/guid&gt;&lt;answertext&gt;Unfair&lt;/answertext&gt;&lt;valuetype&gt;0&lt;/valuetype&gt;&lt;/answer&gt;&lt;/answers&gt;&lt;/multichoice&gt;&lt;/questions&gt;&lt;/questionlist&gt;"/>
  <p:tag name="LIVECHARTING" val="False"/>
  <p:tag name="HASRESULTS" val="False"/>
  <p:tag name="CHARTTYPE" val="0"/>
  <p:tag name="CHARTDEFINEDCOLORS" val="3,6,10,45,32,50,13,4,9,55,1"/>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CQ">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D2D0D585-C4EC-EA4B-835C-782976849514}" vid="{8BBB69E0-F12D-4E4F-8A8A-1D22C8CD6263}"/>
    </a:ext>
  </a:extLst>
</a:theme>
</file>

<file path=ppt/theme/theme3.xml><?xml version="1.0" encoding="utf-8"?>
<a:theme xmlns:a="http://schemas.openxmlformats.org/drawingml/2006/main" name="1_MCQ">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D2D0D585-C4EC-EA4B-835C-782976849514}" vid="{8BBB69E0-F12D-4E4F-8A8A-1D22C8CD6263}"/>
    </a:ext>
  </a:extLst>
</a:theme>
</file>

<file path=ppt/theme/theme4.xml><?xml version="1.0" encoding="utf-8"?>
<a:theme xmlns:a="http://schemas.openxmlformats.org/drawingml/2006/main" name="2_MCQ">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D2D0D585-C4EC-EA4B-835C-782976849514}" vid="{8BBB69E0-F12D-4E4F-8A8A-1D22C8CD6263}"/>
    </a:ext>
  </a:extLst>
</a:theme>
</file>

<file path=ppt/theme/theme5.xml><?xml version="1.0" encoding="utf-8"?>
<a:theme xmlns:a="http://schemas.openxmlformats.org/drawingml/2006/main" name="3_MCQ">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D2D0D585-C4EC-EA4B-835C-782976849514}" vid="{8BBB69E0-F12D-4E4F-8A8A-1D22C8CD6263}"/>
    </a:ext>
  </a:extLst>
</a:theme>
</file>

<file path=ppt/theme/theme6.xml><?xml version="1.0" encoding="utf-8"?>
<a:theme xmlns:a="http://schemas.openxmlformats.org/drawingml/2006/main" name="4_MCQ">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D2D0D585-C4EC-EA4B-835C-782976849514}" vid="{8BBB69E0-F12D-4E4F-8A8A-1D22C8CD6263}"/>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WBS 2010">
    <a:dk1>
      <a:sysClr val="windowText" lastClr="000000"/>
    </a:dk1>
    <a:lt1>
      <a:sysClr val="window" lastClr="FFFFFF"/>
    </a:lt1>
    <a:dk2>
      <a:srgbClr val="0039A6"/>
    </a:dk2>
    <a:lt2>
      <a:srgbClr val="EBEBE2"/>
    </a:lt2>
    <a:accent1>
      <a:srgbClr val="A71930"/>
    </a:accent1>
    <a:accent2>
      <a:srgbClr val="F9A300"/>
    </a:accent2>
    <a:accent3>
      <a:srgbClr val="00ADEF"/>
    </a:accent3>
    <a:accent4>
      <a:srgbClr val="399717"/>
    </a:accent4>
    <a:accent5>
      <a:srgbClr val="666666"/>
    </a:accent5>
    <a:accent6>
      <a:srgbClr val="3662B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1289</TotalTime>
  <Words>3765</Words>
  <Application>Microsoft Office PowerPoint</Application>
  <PresentationFormat>On-screen Show (4:3)</PresentationFormat>
  <Paragraphs>447</Paragraphs>
  <Slides>94</Slides>
  <Notes>6</Notes>
  <HiddenSlides>0</HiddenSlides>
  <MMClips>0</MMClips>
  <ScaleCrop>false</ScaleCrop>
  <HeadingPairs>
    <vt:vector size="8" baseType="variant">
      <vt:variant>
        <vt:lpstr>Fonts Used</vt:lpstr>
      </vt:variant>
      <vt:variant>
        <vt:i4>15</vt:i4>
      </vt:variant>
      <vt:variant>
        <vt:lpstr>Theme</vt:lpstr>
      </vt:variant>
      <vt:variant>
        <vt:i4>6</vt:i4>
      </vt:variant>
      <vt:variant>
        <vt:lpstr>Embedded OLE Servers</vt:lpstr>
      </vt:variant>
      <vt:variant>
        <vt:i4>3</vt:i4>
      </vt:variant>
      <vt:variant>
        <vt:lpstr>Slide Titles</vt:lpstr>
      </vt:variant>
      <vt:variant>
        <vt:i4>94</vt:i4>
      </vt:variant>
    </vt:vector>
  </HeadingPairs>
  <TitlesOfParts>
    <vt:vector size="118" baseType="lpstr">
      <vt:lpstr>MS Gothic</vt:lpstr>
      <vt:lpstr>ＭＳ Ｐゴシック</vt:lpstr>
      <vt:lpstr>ＭＳ Ｐゴシック</vt:lpstr>
      <vt:lpstr>Arial</vt:lpstr>
      <vt:lpstr>Arial Black</vt:lpstr>
      <vt:lpstr>Calibri</vt:lpstr>
      <vt:lpstr>Franklin Gothic Book</vt:lpstr>
      <vt:lpstr>Georgia</vt:lpstr>
      <vt:lpstr>Helvetica</vt:lpstr>
      <vt:lpstr>Helvetica 25 UltraLight</vt:lpstr>
      <vt:lpstr>Mangal</vt:lpstr>
      <vt:lpstr>新細明體</vt:lpstr>
      <vt:lpstr>Tahoma</vt:lpstr>
      <vt:lpstr>Times New Roman</vt:lpstr>
      <vt:lpstr>Trebuchet MS</vt:lpstr>
      <vt:lpstr>Office Theme</vt:lpstr>
      <vt:lpstr>MCQ</vt:lpstr>
      <vt:lpstr>1_MCQ</vt:lpstr>
      <vt:lpstr>2_MCQ</vt:lpstr>
      <vt:lpstr>3_MCQ</vt:lpstr>
      <vt:lpstr>4_MCQ</vt:lpstr>
      <vt:lpstr>Dia</vt:lpstr>
      <vt:lpstr>KGraph_Plot</vt:lpstr>
      <vt:lpstr>KGPlot</vt:lpstr>
      <vt:lpstr>Lecture 1: Introduction to the Economics of Happiness </vt:lpstr>
      <vt:lpstr>PowerPoint Presentation</vt:lpstr>
      <vt:lpstr>1993: London School of Economics</vt:lpstr>
      <vt:lpstr>1993: 1st Conference on the Economics of Wellbeing at London School of Economics</vt:lpstr>
      <vt:lpstr>1993: 1st Conference on the Economics of Wellbeing at London School of Economics</vt:lpstr>
      <vt:lpstr>PowerPoint Presentation</vt:lpstr>
      <vt:lpstr>PowerPoint Presentation</vt:lpstr>
      <vt:lpstr>In this first lecture</vt:lpstr>
      <vt:lpstr>Some useful readings</vt:lpstr>
      <vt:lpstr>Let us begin with:  How satisfied are you with your life overall?</vt:lpstr>
      <vt:lpstr>How satisfied or dissatisfied are you with your life overall? On a 7-point scale where 1 = completely dissatisfied, …, 7 = completely satisfied </vt:lpstr>
      <vt:lpstr>PowerPoint Presentation</vt:lpstr>
      <vt:lpstr>PowerPoint Presentation</vt:lpstr>
      <vt:lpstr>So, knowing these numbers, can we perhaps learn how to make whole countries happier?</vt:lpstr>
      <vt:lpstr>PowerPoint Presentation</vt:lpstr>
      <vt:lpstr>Jeremy Bentham’s “Felicific Calculus”</vt:lpstr>
      <vt:lpstr>The general principle is that human happiness should be added together and maximized.</vt:lpstr>
      <vt:lpstr>But can – and should – self-reported happiness be measured and aggregated?</vt:lpstr>
      <vt:lpstr>Some issues with measuring happiness</vt:lpstr>
      <vt:lpstr>Revealed Preference Theory</vt:lpstr>
      <vt:lpstr>PowerPoint Presentation</vt:lpstr>
      <vt:lpstr>PowerPoint Presentation</vt:lpstr>
      <vt:lpstr>PowerPoint Presentation</vt:lpstr>
      <vt:lpstr>Another example of the reveal preference theory</vt:lpstr>
      <vt:lpstr>So many economists have argued that, with the development of the reveal preference theory, there is absolutely no need to try and measure people’s well-being anymore…  In other words, if people prefer A to B, then it can be assumed that A makes them happier than B </vt:lpstr>
      <vt:lpstr>The rise of behavioural economics</vt:lpstr>
      <vt:lpstr>The central tenet of behavioural economics is that human beings share cognitive biases that lead them to behave in systematically erroneous manner    Context dependent choice is one example of a violation of the reveal preference theory</vt:lpstr>
      <vt:lpstr>PowerPoint Presentation</vt:lpstr>
      <vt:lpstr>PowerPoint Presentation</vt:lpstr>
      <vt:lpstr>PowerPoint Presentation</vt:lpstr>
      <vt:lpstr>PowerPoint Presentation</vt:lpstr>
      <vt:lpstr>Can significantly impact consumption</vt:lpstr>
      <vt:lpstr>Endowment Effect</vt:lpstr>
      <vt:lpstr>Endowment Effect</vt:lpstr>
      <vt:lpstr>A landlord rents out a small house. A higher rent would mean the tenant would have to move. Other small rental houses are available. The landlord’s costs have increased substantially over the past year and the landlord raises the rent to cover the cost increase when the tenant’s lease is due for renewal.</vt:lpstr>
      <vt:lpstr>A landlord rents out a small house. When the lease is due for renewal, the landlord learns that the tenant has taken a job very close to the house and is therefore unlikely to move. The landlord raises the rent $40 per month more than he was planning to do.</vt:lpstr>
      <vt:lpstr>Back to Bentham?</vt:lpstr>
      <vt:lpstr>If our choice produces the experience we expected to get when we were making that choice (i.e., decision utility = experience utility), then we would have no problems  But, as behavioural economists have demonstrated, many of our decisions are unlikely to produce the kind of experiences we expect to get  This calls for a direct measure of experienced utility</vt:lpstr>
      <vt:lpstr>PowerPoint Presentation</vt:lpstr>
      <vt:lpstr>PowerPoint Presentation</vt:lpstr>
      <vt:lpstr>Prime Minister Speech (20th Nov 2010)</vt:lpstr>
      <vt:lpstr>PowerPoint Presentation</vt:lpstr>
      <vt:lpstr>PowerPoint Presentation</vt:lpstr>
      <vt:lpstr>PowerPoint Presentation</vt:lpstr>
      <vt:lpstr>Three Dimensions of Well-Being</vt:lpstr>
      <vt:lpstr>We’ve already measured your life satisfaction, which is the cognitive component of our well-being  Let us now try to measure the other two components of well-being</vt:lpstr>
      <vt:lpstr>Overall, how happy did you feel yesterday?</vt:lpstr>
      <vt:lpstr>Overall, how anxious did you feel yesterday?</vt:lpstr>
      <vt:lpstr>Overall, to what extent do you feel the things you do in your life are worthwhile?</vt:lpstr>
      <vt:lpstr>PowerPoint Presentation</vt:lpstr>
      <vt:lpstr>PowerPoint Presentation</vt:lpstr>
      <vt:lpstr>PowerPoint Presentation</vt:lpstr>
      <vt:lpstr>Other types of statistical sources</vt:lpstr>
      <vt:lpstr>From the U.S. General Social Survey (sample size 40,000 Americans approx.)</vt:lpstr>
      <vt:lpstr>From the U.K. British Household Panel Survey (a sample of 10,000 individuals each year)</vt:lpstr>
      <vt:lpstr>Typical GHQ mental-strain (or affects) questions have been used to capture affective well-being</vt:lpstr>
      <vt:lpstr>An alternative of affective well-being is the Daily Reconstruction Method (DRM) approach</vt:lpstr>
      <vt:lpstr>PowerPoint Presentation</vt:lpstr>
      <vt:lpstr>PowerPoint Presentation</vt:lpstr>
      <vt:lpstr>Can we objectively see happiness in our brains?</vt:lpstr>
      <vt:lpstr>PowerPoint Presentation</vt:lpstr>
      <vt:lpstr>The Brain Responses to Two Pictures (MRI Scan)</vt:lpstr>
      <vt:lpstr>PowerPoint Presentation</vt:lpstr>
      <vt:lpstr>Which photo shows the boy’s genuine smile?</vt:lpstr>
      <vt:lpstr>PowerPoint Presentation</vt:lpstr>
      <vt:lpstr>To clinicians</vt:lpstr>
      <vt:lpstr>Across nations, hypertension and happiness are inversely correlated  (Blanchflower and Oswald, 2008 Journal of Health Economics)</vt:lpstr>
      <vt:lpstr>PowerPoint Presentation</vt:lpstr>
      <vt:lpstr>PowerPoint Presentation</vt:lpstr>
      <vt:lpstr>Ebrecht et al 2004</vt:lpstr>
      <vt:lpstr>PowerPoint Presentation</vt:lpstr>
      <vt:lpstr>Also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Problem:</vt:lpstr>
      <vt:lpstr>PowerPoint Presentation</vt:lpstr>
      <vt:lpstr>PowerPoint Presentation</vt:lpstr>
      <vt:lpstr>Joint work between Andrew Oswald and Steve Wu published in Science</vt:lpstr>
      <vt:lpstr>PowerPoint Presentation</vt:lpstr>
      <vt:lpstr>Gabriel painstakingly takes data on</vt:lpstr>
      <vt:lpstr>and</vt:lpstr>
      <vt:lpstr>PowerPoint Presentation</vt:lpstr>
      <vt:lpstr>PowerPoint Presentation</vt:lpstr>
      <vt:lpstr>One Million Americans’ Life Satisfaction and Objective Quality-of-Life in 50 States</vt:lpstr>
      <vt:lpstr>To conclude across US states:</vt:lpstr>
      <vt:lpstr>Although well-being is multidimensional, we will focus more of our attention in our lectures on the cognitive dimension of well-being (with some occasional mentions of the other two dimensions)</vt:lpstr>
      <vt:lpstr>Some notes to end…</vt:lpstr>
      <vt:lpstr>But…</vt:lpstr>
      <vt:lpstr>But…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Wellbeing</dc:title>
  <dc:creator>Nattavudh Powdthavee</dc:creator>
  <cp:lastModifiedBy>Tutt, Mandeep</cp:lastModifiedBy>
  <cp:revision>174</cp:revision>
  <dcterms:created xsi:type="dcterms:W3CDTF">2017-08-04T09:36:18Z</dcterms:created>
  <dcterms:modified xsi:type="dcterms:W3CDTF">2018-07-15T20:52:57Z</dcterms:modified>
</cp:coreProperties>
</file>