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null)" ContentType="image/x-emf"/>
  <Default Extension="wdp" ContentType="image/vnd.ms-photo"/>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4.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4.xml" ContentType="application/vnd.openxmlformats-officedocument.drawingml.chart+xml"/>
  <Override PartName="/ppt/drawings/drawing1.xml" ContentType="application/vnd.openxmlformats-officedocument.drawingml.chartshapes+xml"/>
  <Override PartName="/ppt/notesSlides/notesSlide38.xml" ContentType="application/vnd.openxmlformats-officedocument.presentationml.notesSlide+xml"/>
  <Override PartName="/ppt/charts/chart5.xml" ContentType="application/vnd.openxmlformats-officedocument.drawingml.chart+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charts/chart7.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charts/chart8.xml" ContentType="application/vnd.openxmlformats-officedocument.drawingml.chart+xml"/>
  <Override PartName="/ppt/notesSlides/notesSlide61.xml" ContentType="application/vnd.openxmlformats-officedocument.presentationml.notesSlide+xml"/>
  <Override PartName="/ppt/charts/chart9.xml" ContentType="application/vnd.openxmlformats-officedocument.drawingml.chart+xml"/>
  <Override PartName="/ppt/theme/themeOverride3.xml" ContentType="application/vnd.openxmlformats-officedocument.themeOverr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84"/>
  </p:notesMasterIdLst>
  <p:handoutMasterIdLst>
    <p:handoutMasterId r:id="rId85"/>
  </p:handoutMasterIdLst>
  <p:sldIdLst>
    <p:sldId id="1263" r:id="rId2"/>
    <p:sldId id="1228" r:id="rId3"/>
    <p:sldId id="1332" r:id="rId4"/>
    <p:sldId id="1186" r:id="rId5"/>
    <p:sldId id="732" r:id="rId6"/>
    <p:sldId id="1446" r:id="rId7"/>
    <p:sldId id="1447" r:id="rId8"/>
    <p:sldId id="781" r:id="rId9"/>
    <p:sldId id="1264" r:id="rId10"/>
    <p:sldId id="1222" r:id="rId11"/>
    <p:sldId id="1140" r:id="rId12"/>
    <p:sldId id="1331" r:id="rId13"/>
    <p:sldId id="1028" r:id="rId14"/>
    <p:sldId id="1242" r:id="rId15"/>
    <p:sldId id="1438" r:id="rId16"/>
    <p:sldId id="1168" r:id="rId17"/>
    <p:sldId id="1265" r:id="rId18"/>
    <p:sldId id="1185" r:id="rId19"/>
    <p:sldId id="1371" r:id="rId20"/>
    <p:sldId id="1372" r:id="rId21"/>
    <p:sldId id="1374" r:id="rId22"/>
    <p:sldId id="1375" r:id="rId23"/>
    <p:sldId id="1376" r:id="rId24"/>
    <p:sldId id="1377" r:id="rId25"/>
    <p:sldId id="1378" r:id="rId26"/>
    <p:sldId id="1379" r:id="rId27"/>
    <p:sldId id="1380" r:id="rId28"/>
    <p:sldId id="1269" r:id="rId29"/>
    <p:sldId id="1434" r:id="rId30"/>
    <p:sldId id="1257" r:id="rId31"/>
    <p:sldId id="967" r:id="rId32"/>
    <p:sldId id="1275" r:id="rId33"/>
    <p:sldId id="1276" r:id="rId34"/>
    <p:sldId id="1243" r:id="rId35"/>
    <p:sldId id="1436" r:id="rId36"/>
    <p:sldId id="1334" r:id="rId37"/>
    <p:sldId id="1333" r:id="rId38"/>
    <p:sldId id="1064" r:id="rId39"/>
    <p:sldId id="980" r:id="rId40"/>
    <p:sldId id="983" r:id="rId41"/>
    <p:sldId id="990" r:id="rId42"/>
    <p:sldId id="1435" r:id="rId43"/>
    <p:sldId id="1244" r:id="rId44"/>
    <p:sldId id="1270" r:id="rId45"/>
    <p:sldId id="1363" r:id="rId46"/>
    <p:sldId id="1382" r:id="rId47"/>
    <p:sldId id="1383" r:id="rId48"/>
    <p:sldId id="1384" r:id="rId49"/>
    <p:sldId id="1381" r:id="rId50"/>
    <p:sldId id="1352" r:id="rId51"/>
    <p:sldId id="1330" r:id="rId52"/>
    <p:sldId id="1348" r:id="rId53"/>
    <p:sldId id="1354" r:id="rId54"/>
    <p:sldId id="1349" r:id="rId55"/>
    <p:sldId id="1385" r:id="rId56"/>
    <p:sldId id="1386" r:id="rId57"/>
    <p:sldId id="1387" r:id="rId58"/>
    <p:sldId id="1388" r:id="rId59"/>
    <p:sldId id="1389" r:id="rId60"/>
    <p:sldId id="1437" r:id="rId61"/>
    <p:sldId id="1445" r:id="rId62"/>
    <p:sldId id="1416" r:id="rId63"/>
    <p:sldId id="1417" r:id="rId64"/>
    <p:sldId id="1418" r:id="rId65"/>
    <p:sldId id="1420" r:id="rId66"/>
    <p:sldId id="1440" r:id="rId67"/>
    <p:sldId id="1441" r:id="rId68"/>
    <p:sldId id="1422" r:id="rId69"/>
    <p:sldId id="1423" r:id="rId70"/>
    <p:sldId id="1424" r:id="rId71"/>
    <p:sldId id="1442" r:id="rId72"/>
    <p:sldId id="1425" r:id="rId73"/>
    <p:sldId id="1430" r:id="rId74"/>
    <p:sldId id="1431" r:id="rId75"/>
    <p:sldId id="1365" r:id="rId76"/>
    <p:sldId id="1443" r:id="rId77"/>
    <p:sldId id="1444" r:id="rId78"/>
    <p:sldId id="1340" r:id="rId79"/>
    <p:sldId id="1433" r:id="rId80"/>
    <p:sldId id="1254" r:id="rId81"/>
    <p:sldId id="1439" r:id="rId82"/>
    <p:sldId id="1432" r:id="rId8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011893"/>
    <a:srgbClr val="FC0006"/>
    <a:srgbClr val="135208"/>
    <a:srgbClr val="E60000"/>
    <a:srgbClr val="E7251D"/>
    <a:srgbClr val="FC241B"/>
    <a:srgbClr val="D3C19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24" autoAdjust="0"/>
    <p:restoredTop sz="88649" autoAdjust="0"/>
  </p:normalViewPr>
  <p:slideViewPr>
    <p:cSldViewPr snapToGrid="0" snapToObjects="1">
      <p:cViewPr varScale="1">
        <p:scale>
          <a:sx n="76" d="100"/>
          <a:sy n="76" d="100"/>
        </p:scale>
        <p:origin x="198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ashleywhillans:Downloads:SJDM%20Ashley%20and%20Liz%20Tax%20Study%20Poster%20Figures%20(1)%20(1).xlsx" TargetMode="Externa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3.xml"/><Relationship Id="rId1" Type="http://schemas.microsoft.com/office/2011/relationships/chartStyle" Target="style3.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4.xml"/><Relationship Id="rId1" Type="http://schemas.microsoft.com/office/2011/relationships/chartStyle" Target="style4.xml"/></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tx>
            <c:strRef>
              <c:f>Sheet1!$B$1</c:f>
              <c:strCache>
                <c:ptCount val="1"/>
                <c:pt idx="0">
                  <c:v>Sales</c:v>
                </c:pt>
              </c:strCache>
            </c:strRef>
          </c:tx>
          <c:spPr>
            <a:ln w="38100" cmpd="sng">
              <a:solidFill>
                <a:srgbClr val="000000"/>
              </a:solidFill>
            </a:ln>
          </c:spPr>
          <c:dPt>
            <c:idx val="0"/>
            <c:bubble3D val="0"/>
            <c:spPr>
              <a:solidFill>
                <a:srgbClr val="3366FF"/>
              </a:solidFill>
              <a:ln w="38100" cmpd="sng">
                <a:solidFill>
                  <a:srgbClr val="000000"/>
                </a:solidFill>
              </a:ln>
            </c:spPr>
            <c:extLst>
              <c:ext xmlns:c16="http://schemas.microsoft.com/office/drawing/2014/chart" uri="{C3380CC4-5D6E-409C-BE32-E72D297353CC}">
                <c16:uniqueId val="{00000001-FF7A-446B-A827-3FEA567A9AD2}"/>
              </c:ext>
            </c:extLst>
          </c:dPt>
          <c:dPt>
            <c:idx val="1"/>
            <c:bubble3D val="0"/>
            <c:spPr>
              <a:solidFill>
                <a:srgbClr val="008000"/>
              </a:solidFill>
              <a:ln w="38100" cmpd="sng">
                <a:solidFill>
                  <a:srgbClr val="000000"/>
                </a:solidFill>
              </a:ln>
            </c:spPr>
            <c:extLst>
              <c:ext xmlns:c16="http://schemas.microsoft.com/office/drawing/2014/chart" uri="{C3380CC4-5D6E-409C-BE32-E72D297353CC}">
                <c16:uniqueId val="{00000003-FF7A-446B-A827-3FEA567A9AD2}"/>
              </c:ext>
            </c:extLst>
          </c:dPt>
          <c:dLbls>
            <c:dLbl>
              <c:idx val="0"/>
              <c:tx>
                <c:rich>
                  <a:bodyPr/>
                  <a:lstStyle/>
                  <a:p>
                    <a:r>
                      <a:rPr lang="nb-NO" sz="3800" dirty="0"/>
                      <a:t>57.8</a:t>
                    </a:r>
                    <a:endParaRPr lang="nb-NO" sz="3200" dirty="0"/>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F7A-446B-A827-3FEA567A9AD2}"/>
                </c:ext>
              </c:extLst>
            </c:dLbl>
            <c:dLbl>
              <c:idx val="1"/>
              <c:tx>
                <c:rich>
                  <a:bodyPr/>
                  <a:lstStyle/>
                  <a:p>
                    <a:r>
                      <a:rPr lang="hr-HR" sz="3800" dirty="0"/>
                      <a:t>43.2</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F7A-446B-A827-3FEA567A9AD2}"/>
                </c:ext>
              </c:extLst>
            </c:dLbl>
            <c:spPr>
              <a:noFill/>
              <a:ln>
                <a:noFill/>
              </a:ln>
              <a:effectLst/>
            </c:spPr>
            <c:txPr>
              <a:bodyPr/>
              <a:lstStyle/>
              <a:p>
                <a:pPr>
                  <a:defRPr sz="3800"/>
                </a:pPr>
                <a:endParaRPr lang="en-US"/>
              </a:p>
            </c:txPr>
            <c:dLblPos val="outEnd"/>
            <c:showLegendKey val="0"/>
            <c:showVal val="1"/>
            <c:showCatName val="0"/>
            <c:showSerName val="0"/>
            <c:showPercent val="0"/>
            <c:showBubbleSize val="0"/>
            <c:showLeaderLines val="1"/>
            <c:extLst>
              <c:ext xmlns:c15="http://schemas.microsoft.com/office/drawing/2012/chart" uri="{CE6537A1-D6FC-4f65-9D91-7224C49458BB}"/>
            </c:extLst>
          </c:dLbls>
          <c:cat>
            <c:strRef>
              <c:f>Sheet1!$A$2:$A$3</c:f>
              <c:strCache>
                <c:ptCount val="2"/>
                <c:pt idx="0">
                  <c:v>Time</c:v>
                </c:pt>
                <c:pt idx="1">
                  <c:v>Money</c:v>
                </c:pt>
              </c:strCache>
            </c:strRef>
          </c:cat>
          <c:val>
            <c:numRef>
              <c:f>Sheet1!$B$2:$B$3</c:f>
              <c:numCache>
                <c:formatCode>General</c:formatCode>
                <c:ptCount val="2"/>
                <c:pt idx="0">
                  <c:v>57.8</c:v>
                </c:pt>
                <c:pt idx="1">
                  <c:v>43.2</c:v>
                </c:pt>
              </c:numCache>
            </c:numRef>
          </c:val>
          <c:extLst>
            <c:ext xmlns:c16="http://schemas.microsoft.com/office/drawing/2014/chart" uri="{C3380CC4-5D6E-409C-BE32-E72D297353CC}">
              <c16:uniqueId val="{00000004-FF7A-446B-A827-3FEA567A9AD2}"/>
            </c:ext>
          </c:extLst>
        </c:ser>
        <c:dLbls>
          <c:dLblPos val="outEnd"/>
          <c:showLegendKey val="0"/>
          <c:showVal val="1"/>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1" tx1="lt1" bg2="dk2" tx2="lt2" accent1="accent1" accent2="accent2" accent3="accent3" accent4="accent4" accent5="accent5" accent6="accent6" hlink="hlink" folHlink="folHlink"/>
  <c:chart>
    <c:autoTitleDeleted val="1"/>
    <c:plotArea>
      <c:layout>
        <c:manualLayout>
          <c:layoutTarget val="inner"/>
          <c:xMode val="edge"/>
          <c:yMode val="edge"/>
          <c:x val="0.14630528822785999"/>
          <c:y val="5.8891555233659701E-2"/>
          <c:w val="0.779620637698065"/>
          <c:h val="0.82095876612336405"/>
        </c:manualLayout>
      </c:layout>
      <c:barChart>
        <c:barDir val="col"/>
        <c:grouping val="clustered"/>
        <c:varyColors val="0"/>
        <c:ser>
          <c:idx val="0"/>
          <c:order val="0"/>
          <c:tx>
            <c:strRef>
              <c:f>Sheet1!$B$1</c:f>
              <c:strCache>
                <c:ptCount val="1"/>
                <c:pt idx="0">
                  <c:v>Series 1</c:v>
                </c:pt>
              </c:strCache>
            </c:strRef>
          </c:tx>
          <c:spPr>
            <a:solidFill>
              <a:schemeClr val="accent1"/>
            </a:solidFill>
            <a:ln w="76200">
              <a:solidFill>
                <a:schemeClr val="bg1"/>
              </a:solidFill>
            </a:ln>
            <a:effectLst/>
          </c:spPr>
          <c:invertIfNegative val="0"/>
          <c:dPt>
            <c:idx val="0"/>
            <c:invertIfNegative val="0"/>
            <c:bubble3D val="0"/>
            <c:spPr>
              <a:solidFill>
                <a:schemeClr val="tx2">
                  <a:lumMod val="50000"/>
                </a:schemeClr>
              </a:solidFill>
              <a:ln w="76200">
                <a:solidFill>
                  <a:schemeClr val="bg1"/>
                </a:solidFill>
              </a:ln>
              <a:effectLst/>
            </c:spPr>
            <c:extLst>
              <c:ext xmlns:c16="http://schemas.microsoft.com/office/drawing/2014/chart" uri="{C3380CC4-5D6E-409C-BE32-E72D297353CC}">
                <c16:uniqueId val="{00000001-D92E-4044-8A94-E3EDB307A8A1}"/>
              </c:ext>
            </c:extLst>
          </c:dPt>
          <c:dPt>
            <c:idx val="1"/>
            <c:invertIfNegative val="0"/>
            <c:bubble3D val="0"/>
            <c:spPr>
              <a:solidFill>
                <a:srgbClr val="00B050"/>
              </a:solidFill>
              <a:ln w="76200">
                <a:solidFill>
                  <a:schemeClr val="bg1"/>
                </a:solidFill>
              </a:ln>
              <a:effectLst/>
            </c:spPr>
            <c:extLst>
              <c:ext xmlns:c16="http://schemas.microsoft.com/office/drawing/2014/chart" uri="{C3380CC4-5D6E-409C-BE32-E72D297353CC}">
                <c16:uniqueId val="{00000003-D92E-4044-8A94-E3EDB307A8A1}"/>
              </c:ext>
            </c:extLst>
          </c:dPt>
          <c:dLbls>
            <c:dLbl>
              <c:idx val="0"/>
              <c:layout>
                <c:manualLayout>
                  <c:x val="0"/>
                  <c:y val="-5.6120653217889699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92E-4044-8A94-E3EDB307A8A1}"/>
                </c:ext>
              </c:extLst>
            </c:dLbl>
            <c:dLbl>
              <c:idx val="1"/>
              <c:layout>
                <c:manualLayout>
                  <c:x val="0"/>
                  <c:y val="-7.01508165223622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92E-4044-8A94-E3EDB307A8A1}"/>
                </c:ext>
              </c:extLst>
            </c:dLbl>
            <c:spPr>
              <a:noFill/>
              <a:ln>
                <a:noFill/>
              </a:ln>
              <a:effectLst/>
            </c:spPr>
            <c:txPr>
              <a:bodyPr rot="0" spcFirstLastPara="1" vertOverflow="ellipsis" vert="horz" wrap="square" lIns="38100" tIns="19050" rIns="38100" bIns="19050" anchor="ctr" anchorCtr="1">
                <a:spAutoFit/>
              </a:bodyPr>
              <a:lstStyle/>
              <a:p>
                <a:pPr>
                  <a:defRPr sz="2200" b="0" i="0" u="none" strike="noStrike" kern="1200" baseline="0">
                    <a:solidFill>
                      <a:sysClr val="windowText" lastClr="000000"/>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stdErr"/>
            <c:noEndCap val="0"/>
            <c:spPr>
              <a:noFill/>
              <a:ln w="9525" cap="flat" cmpd="sng" algn="ctr">
                <a:solidFill>
                  <a:schemeClr val="bg1"/>
                </a:solidFill>
                <a:round/>
              </a:ln>
              <a:effectLst/>
            </c:spPr>
          </c:errBars>
          <c:cat>
            <c:strRef>
              <c:f>Sheet1!$A$2:$A$3</c:f>
              <c:strCache>
                <c:ptCount val="2"/>
                <c:pt idx="0">
                  <c:v>Valuing Time</c:v>
                </c:pt>
                <c:pt idx="1">
                  <c:v>Valuing Money</c:v>
                </c:pt>
              </c:strCache>
            </c:strRef>
          </c:cat>
          <c:val>
            <c:numRef>
              <c:f>Sheet1!$B$2:$B$3</c:f>
              <c:numCache>
                <c:formatCode>General</c:formatCode>
                <c:ptCount val="2"/>
                <c:pt idx="0">
                  <c:v>10.58</c:v>
                </c:pt>
                <c:pt idx="1">
                  <c:v>9.01</c:v>
                </c:pt>
              </c:numCache>
            </c:numRef>
          </c:val>
          <c:extLst>
            <c:ext xmlns:c16="http://schemas.microsoft.com/office/drawing/2014/chart" uri="{C3380CC4-5D6E-409C-BE32-E72D297353CC}">
              <c16:uniqueId val="{00000004-D92E-4044-8A94-E3EDB307A8A1}"/>
            </c:ext>
          </c:extLst>
        </c:ser>
        <c:dLbls>
          <c:dLblPos val="outEnd"/>
          <c:showLegendKey val="0"/>
          <c:showVal val="1"/>
          <c:showCatName val="0"/>
          <c:showSerName val="0"/>
          <c:showPercent val="0"/>
          <c:showBubbleSize val="0"/>
        </c:dLbls>
        <c:gapWidth val="219"/>
        <c:overlap val="-27"/>
        <c:axId val="-981845248"/>
        <c:axId val="-986890608"/>
      </c:barChart>
      <c:catAx>
        <c:axId val="-981845248"/>
        <c:scaling>
          <c:orientation val="minMax"/>
        </c:scaling>
        <c:delete val="0"/>
        <c:axPos val="b"/>
        <c:numFmt formatCode="General" sourceLinked="1"/>
        <c:majorTickMark val="none"/>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2200" b="0" i="0" u="none" strike="noStrike" kern="1200" baseline="0">
                <a:solidFill>
                  <a:sysClr val="windowText" lastClr="000000"/>
                </a:solidFill>
                <a:latin typeface="+mn-lt"/>
                <a:ea typeface="+mn-ea"/>
                <a:cs typeface="+mn-cs"/>
              </a:defRPr>
            </a:pPr>
            <a:endParaRPr lang="en-US"/>
          </a:p>
        </c:txPr>
        <c:crossAx val="-986890608"/>
        <c:crosses val="autoZero"/>
        <c:auto val="1"/>
        <c:lblAlgn val="ctr"/>
        <c:lblOffset val="100"/>
        <c:noMultiLvlLbl val="0"/>
      </c:catAx>
      <c:valAx>
        <c:axId val="-986890608"/>
        <c:scaling>
          <c:orientation val="minMax"/>
          <c:max val="18"/>
          <c:min val="5"/>
        </c:scaling>
        <c:delete val="0"/>
        <c:axPos val="l"/>
        <c:title>
          <c:tx>
            <c:rich>
              <a:bodyPr rot="-5400000" spcFirstLastPara="1" vertOverflow="ellipsis" vert="horz" wrap="square" anchor="ctr" anchorCtr="1"/>
              <a:lstStyle/>
              <a:p>
                <a:pPr>
                  <a:defRPr sz="1330" b="0" i="0" u="none" strike="noStrike" kern="1200" baseline="0">
                    <a:solidFill>
                      <a:sysClr val="windowText" lastClr="000000"/>
                    </a:solidFill>
                    <a:latin typeface="+mn-lt"/>
                    <a:ea typeface="+mn-ea"/>
                    <a:cs typeface="+mn-cs"/>
                  </a:defRPr>
                </a:pPr>
                <a:r>
                  <a:rPr lang="en-US" sz="2200" dirty="0" smtClean="0">
                    <a:solidFill>
                      <a:sysClr val="windowText" lastClr="000000"/>
                    </a:solidFill>
                  </a:rPr>
                  <a:t># of FF Questions Completed</a:t>
                </a:r>
                <a:endParaRPr lang="en-US" sz="2200" dirty="0">
                  <a:solidFill>
                    <a:sysClr val="windowText" lastClr="000000"/>
                  </a:solidFill>
                </a:endParaRPr>
              </a:p>
            </c:rich>
          </c:tx>
          <c:layout>
            <c:manualLayout>
              <c:xMode val="edge"/>
              <c:yMode val="edge"/>
              <c:x val="4.9382716049382699E-2"/>
              <c:y val="0.172976668169846"/>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endParaRPr lang="en-US"/>
          </a:p>
        </c:txPr>
        <c:crossAx val="-981845248"/>
        <c:crosses val="autoZero"/>
        <c:crossBetween val="between"/>
      </c:valAx>
      <c:spPr>
        <a:noFill/>
        <a:ln w="76200">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1" tx1="lt1" bg2="dk2" tx2="lt2" accent1="accent1" accent2="accent2" accent3="accent3" accent4="accent4" accent5="accent5" accent6="accent6" hlink="hlink" folHlink="folHlink"/>
  <c:chart>
    <c:autoTitleDeleted val="1"/>
    <c:plotArea>
      <c:layout>
        <c:manualLayout>
          <c:layoutTarget val="inner"/>
          <c:xMode val="edge"/>
          <c:yMode val="edge"/>
          <c:x val="0.121383663847575"/>
          <c:y val="0.118403598686945"/>
          <c:w val="0.77676448430057299"/>
          <c:h val="0.74385893123739599"/>
        </c:manualLayout>
      </c:layout>
      <c:barChart>
        <c:barDir val="col"/>
        <c:grouping val="clustered"/>
        <c:varyColors val="0"/>
        <c:ser>
          <c:idx val="0"/>
          <c:order val="0"/>
          <c:tx>
            <c:strRef>
              <c:f>Sheet1!$B$1</c:f>
              <c:strCache>
                <c:ptCount val="1"/>
                <c:pt idx="0">
                  <c:v>Series 1</c:v>
                </c:pt>
              </c:strCache>
            </c:strRef>
          </c:tx>
          <c:spPr>
            <a:solidFill>
              <a:schemeClr val="accent1"/>
            </a:solidFill>
            <a:ln w="76200">
              <a:solidFill>
                <a:schemeClr val="bg1"/>
              </a:solidFill>
            </a:ln>
            <a:effectLst/>
          </c:spPr>
          <c:invertIfNegative val="0"/>
          <c:dPt>
            <c:idx val="0"/>
            <c:invertIfNegative val="0"/>
            <c:bubble3D val="0"/>
            <c:spPr>
              <a:solidFill>
                <a:schemeClr val="tx2">
                  <a:lumMod val="50000"/>
                </a:schemeClr>
              </a:solidFill>
              <a:ln w="76200">
                <a:solidFill>
                  <a:schemeClr val="bg1"/>
                </a:solidFill>
              </a:ln>
              <a:effectLst/>
            </c:spPr>
            <c:extLst>
              <c:ext xmlns:c16="http://schemas.microsoft.com/office/drawing/2014/chart" uri="{C3380CC4-5D6E-409C-BE32-E72D297353CC}">
                <c16:uniqueId val="{00000001-91E0-4CFC-8AAD-4477D46D24F6}"/>
              </c:ext>
            </c:extLst>
          </c:dPt>
          <c:dPt>
            <c:idx val="1"/>
            <c:invertIfNegative val="0"/>
            <c:bubble3D val="0"/>
            <c:spPr>
              <a:solidFill>
                <a:srgbClr val="00B050"/>
              </a:solidFill>
              <a:ln w="76200">
                <a:solidFill>
                  <a:schemeClr val="bg1"/>
                </a:solidFill>
              </a:ln>
              <a:effectLst/>
            </c:spPr>
            <c:extLst>
              <c:ext xmlns:c16="http://schemas.microsoft.com/office/drawing/2014/chart" uri="{C3380CC4-5D6E-409C-BE32-E72D297353CC}">
                <c16:uniqueId val="{00000003-91E0-4CFC-8AAD-4477D46D24F6}"/>
              </c:ext>
            </c:extLst>
          </c:dPt>
          <c:dLbls>
            <c:dLbl>
              <c:idx val="0"/>
              <c:layout>
                <c:manualLayout>
                  <c:x val="-5.6583708480088897E-17"/>
                  <c:y val="-4.77025552352063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1E0-4CFC-8AAD-4477D46D24F6}"/>
                </c:ext>
              </c:extLst>
            </c:dLbl>
            <c:dLbl>
              <c:idx val="1"/>
              <c:layout>
                <c:manualLayout>
                  <c:x val="0"/>
                  <c:y val="-4.77025552352063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1E0-4CFC-8AAD-4477D46D24F6}"/>
                </c:ext>
              </c:extLst>
            </c:dLbl>
            <c:spPr>
              <a:noFill/>
              <a:ln>
                <a:noFill/>
              </a:ln>
              <a:effectLst/>
            </c:spPr>
            <c:txPr>
              <a:bodyPr rot="0" spcFirstLastPara="1" vertOverflow="ellipsis" vert="horz" wrap="square" lIns="38100" tIns="19050" rIns="38100" bIns="19050" anchor="ctr" anchorCtr="1">
                <a:spAutoFit/>
              </a:bodyPr>
              <a:lstStyle/>
              <a:p>
                <a:pPr>
                  <a:defRPr sz="2200" b="0" i="0" u="none" strike="noStrike" kern="1200" baseline="0">
                    <a:solidFill>
                      <a:sysClr val="windowText" lastClr="000000"/>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stdErr"/>
            <c:noEndCap val="0"/>
            <c:spPr>
              <a:noFill/>
              <a:ln w="9525" cap="flat" cmpd="sng" algn="ctr">
                <a:solidFill>
                  <a:schemeClr val="bg1"/>
                </a:solidFill>
                <a:round/>
              </a:ln>
              <a:effectLst/>
            </c:spPr>
          </c:errBars>
          <c:cat>
            <c:strRef>
              <c:f>Sheet1!$A$2:$A$3</c:f>
              <c:strCache>
                <c:ptCount val="2"/>
                <c:pt idx="0">
                  <c:v>Valuing time</c:v>
                </c:pt>
                <c:pt idx="1">
                  <c:v>Valuing money</c:v>
                </c:pt>
              </c:strCache>
            </c:strRef>
          </c:cat>
          <c:val>
            <c:numRef>
              <c:f>Sheet1!$B$2:$B$3</c:f>
              <c:numCache>
                <c:formatCode>General</c:formatCode>
                <c:ptCount val="2"/>
                <c:pt idx="0">
                  <c:v>10.25</c:v>
                </c:pt>
                <c:pt idx="1">
                  <c:v>8.5399999999999991</c:v>
                </c:pt>
              </c:numCache>
            </c:numRef>
          </c:val>
          <c:extLst>
            <c:ext xmlns:c16="http://schemas.microsoft.com/office/drawing/2014/chart" uri="{C3380CC4-5D6E-409C-BE32-E72D297353CC}">
              <c16:uniqueId val="{00000004-91E0-4CFC-8AAD-4477D46D24F6}"/>
            </c:ext>
          </c:extLst>
        </c:ser>
        <c:dLbls>
          <c:showLegendKey val="0"/>
          <c:showVal val="0"/>
          <c:showCatName val="0"/>
          <c:showSerName val="0"/>
          <c:showPercent val="0"/>
          <c:showBubbleSize val="0"/>
        </c:dLbls>
        <c:gapWidth val="219"/>
        <c:overlap val="-27"/>
        <c:axId val="-979921360"/>
        <c:axId val="-984127152"/>
      </c:barChart>
      <c:catAx>
        <c:axId val="-979921360"/>
        <c:scaling>
          <c:orientation val="minMax"/>
        </c:scaling>
        <c:delete val="0"/>
        <c:axPos val="b"/>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2200" b="0" i="0" u="none" strike="noStrike" kern="1200" baseline="0">
                <a:solidFill>
                  <a:sysClr val="windowText" lastClr="000000"/>
                </a:solidFill>
                <a:latin typeface="+mn-lt"/>
                <a:ea typeface="+mn-ea"/>
                <a:cs typeface="+mn-cs"/>
              </a:defRPr>
            </a:pPr>
            <a:endParaRPr lang="en-US"/>
          </a:p>
        </c:txPr>
        <c:crossAx val="-984127152"/>
        <c:crosses val="autoZero"/>
        <c:auto val="1"/>
        <c:lblAlgn val="ctr"/>
        <c:lblOffset val="100"/>
        <c:noMultiLvlLbl val="0"/>
      </c:catAx>
      <c:valAx>
        <c:axId val="-984127152"/>
        <c:scaling>
          <c:orientation val="minMax"/>
          <c:max val="18"/>
        </c:scaling>
        <c:delete val="0"/>
        <c:axPos val="l"/>
        <c:title>
          <c:tx>
            <c:rich>
              <a:bodyPr rot="-5400000" spcFirstLastPara="1" vertOverflow="ellipsis" vert="horz" wrap="square" anchor="ctr" anchorCtr="1"/>
              <a:lstStyle/>
              <a:p>
                <a:pPr>
                  <a:defRPr sz="1330" b="0" i="0" u="none" strike="noStrike" kern="1200" baseline="0">
                    <a:solidFill>
                      <a:sysClr val="windowText" lastClr="000000"/>
                    </a:solidFill>
                    <a:latin typeface="+mn-lt"/>
                    <a:ea typeface="+mn-ea"/>
                    <a:cs typeface="+mn-cs"/>
                  </a:defRPr>
                </a:pPr>
                <a:r>
                  <a:rPr lang="en-US" sz="2200" dirty="0" smtClean="0">
                    <a:solidFill>
                      <a:sysClr val="windowText" lastClr="000000"/>
                    </a:solidFill>
                  </a:rPr>
                  <a:t>Amount of Time Socializing</a:t>
                </a:r>
                <a:endParaRPr lang="en-US" sz="2200" dirty="0">
                  <a:solidFill>
                    <a:sysClr val="windowText" lastClr="000000"/>
                  </a:solidFill>
                </a:endParaRPr>
              </a:p>
            </c:rich>
          </c:tx>
          <c:layout>
            <c:manualLayout>
              <c:xMode val="edge"/>
              <c:yMode val="edge"/>
              <c:x val="1.2345679012345699E-2"/>
              <c:y val="9.8004758735157405E-2"/>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endParaRPr lang="en-US"/>
          </a:p>
        </c:txPr>
        <c:crossAx val="-979921360"/>
        <c:crosses val="autoZero"/>
        <c:crossBetween val="between"/>
        <c:majorUnit val="2"/>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7537353802255901"/>
          <c:y val="5.6875000000000002E-2"/>
          <c:w val="0.79924950586277099"/>
          <c:h val="0.81488533464566903"/>
        </c:manualLayout>
      </c:layout>
      <c:barChart>
        <c:barDir val="col"/>
        <c:grouping val="clustered"/>
        <c:varyColors val="0"/>
        <c:ser>
          <c:idx val="0"/>
          <c:order val="0"/>
          <c:tx>
            <c:strRef>
              <c:f>Sheet1!$B$1</c:f>
              <c:strCache>
                <c:ptCount val="1"/>
                <c:pt idx="0">
                  <c:v>Average Donation</c:v>
                </c:pt>
              </c:strCache>
            </c:strRef>
          </c:tx>
          <c:spPr>
            <a:ln>
              <a:solidFill>
                <a:schemeClr val="tx1"/>
              </a:solidFill>
            </a:ln>
          </c:spPr>
          <c:invertIfNegative val="0"/>
          <c:dPt>
            <c:idx val="0"/>
            <c:invertIfNegative val="0"/>
            <c:bubble3D val="0"/>
            <c:spPr>
              <a:solidFill>
                <a:srgbClr val="008000"/>
              </a:solidFill>
              <a:ln>
                <a:solidFill>
                  <a:schemeClr val="tx1"/>
                </a:solidFill>
              </a:ln>
            </c:spPr>
            <c:extLst>
              <c:ext xmlns:c16="http://schemas.microsoft.com/office/drawing/2014/chart" uri="{C3380CC4-5D6E-409C-BE32-E72D297353CC}">
                <c16:uniqueId val="{00000001-A43C-423F-B2D1-18364255CAAF}"/>
              </c:ext>
            </c:extLst>
          </c:dPt>
          <c:dPt>
            <c:idx val="1"/>
            <c:invertIfNegative val="0"/>
            <c:bubble3D val="0"/>
            <c:spPr>
              <a:solidFill>
                <a:srgbClr val="0000FF"/>
              </a:solidFill>
              <a:ln>
                <a:solidFill>
                  <a:schemeClr val="tx1"/>
                </a:solidFill>
              </a:ln>
            </c:spPr>
            <c:extLst>
              <c:ext xmlns:c16="http://schemas.microsoft.com/office/drawing/2014/chart" uri="{C3380CC4-5D6E-409C-BE32-E72D297353CC}">
                <c16:uniqueId val="{00000003-A43C-423F-B2D1-18364255CAAF}"/>
              </c:ext>
            </c:extLst>
          </c:dPt>
          <c:dLbls>
            <c:dLbl>
              <c:idx val="0"/>
              <c:layout>
                <c:manualLayout>
                  <c:x val="0"/>
                  <c:y val="-0.10937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43C-423F-B2D1-18364255CAAF}"/>
                </c:ext>
              </c:extLst>
            </c:dLbl>
            <c:dLbl>
              <c:idx val="1"/>
              <c:layout>
                <c:manualLayout>
                  <c:x val="0"/>
                  <c:y val="-6.87500000000000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43C-423F-B2D1-18364255CAAF}"/>
                </c:ext>
              </c:extLst>
            </c:dLbl>
            <c:spPr>
              <a:noFill/>
              <a:ln>
                <a:noFill/>
              </a:ln>
              <a:effectLst/>
            </c:spPr>
            <c:txPr>
              <a:bodyPr/>
              <a:lstStyle/>
              <a:p>
                <a:pPr>
                  <a:defRPr sz="28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stdErr"/>
            <c:noEndCap val="0"/>
          </c:errBars>
          <c:cat>
            <c:strRef>
              <c:f>Sheet1!$A$2:$A$3</c:f>
              <c:strCache>
                <c:ptCount val="2"/>
                <c:pt idx="0">
                  <c:v>Material Purchase</c:v>
                </c:pt>
                <c:pt idx="1">
                  <c:v>Time-Saving Purchase</c:v>
                </c:pt>
              </c:strCache>
            </c:strRef>
          </c:cat>
          <c:val>
            <c:numRef>
              <c:f>Sheet1!$B$2:$B$3</c:f>
              <c:numCache>
                <c:formatCode>General</c:formatCode>
                <c:ptCount val="2"/>
                <c:pt idx="0">
                  <c:v>3.71</c:v>
                </c:pt>
                <c:pt idx="1">
                  <c:v>4.01</c:v>
                </c:pt>
              </c:numCache>
            </c:numRef>
          </c:val>
          <c:extLst>
            <c:ext xmlns:c16="http://schemas.microsoft.com/office/drawing/2014/chart" uri="{C3380CC4-5D6E-409C-BE32-E72D297353CC}">
              <c16:uniqueId val="{00000004-A43C-423F-B2D1-18364255CAAF}"/>
            </c:ext>
          </c:extLst>
        </c:ser>
        <c:dLbls>
          <c:showLegendKey val="0"/>
          <c:showVal val="1"/>
          <c:showCatName val="0"/>
          <c:showSerName val="0"/>
          <c:showPercent val="0"/>
          <c:showBubbleSize val="0"/>
        </c:dLbls>
        <c:gapWidth val="150"/>
        <c:axId val="-696174208"/>
        <c:axId val="-696192944"/>
      </c:barChart>
      <c:catAx>
        <c:axId val="-696174208"/>
        <c:scaling>
          <c:orientation val="minMax"/>
        </c:scaling>
        <c:delete val="0"/>
        <c:axPos val="b"/>
        <c:numFmt formatCode="General" sourceLinked="0"/>
        <c:majorTickMark val="out"/>
        <c:minorTickMark val="none"/>
        <c:tickLblPos val="nextTo"/>
        <c:spPr>
          <a:ln>
            <a:solidFill>
              <a:srgbClr val="000000"/>
            </a:solidFill>
          </a:ln>
        </c:spPr>
        <c:txPr>
          <a:bodyPr/>
          <a:lstStyle/>
          <a:p>
            <a:pPr>
              <a:defRPr sz="2200"/>
            </a:pPr>
            <a:endParaRPr lang="en-US"/>
          </a:p>
        </c:txPr>
        <c:crossAx val="-696192944"/>
        <c:crosses val="autoZero"/>
        <c:auto val="1"/>
        <c:lblAlgn val="ctr"/>
        <c:lblOffset val="100"/>
        <c:noMultiLvlLbl val="0"/>
      </c:catAx>
      <c:valAx>
        <c:axId val="-696192944"/>
        <c:scaling>
          <c:orientation val="minMax"/>
        </c:scaling>
        <c:delete val="0"/>
        <c:axPos val="l"/>
        <c:title>
          <c:tx>
            <c:rich>
              <a:bodyPr rot="-5400000" vert="horz"/>
              <a:lstStyle/>
              <a:p>
                <a:pPr>
                  <a:defRPr sz="2800"/>
                </a:pPr>
                <a:r>
                  <a:rPr lang="en-US" sz="2800" dirty="0" smtClean="0"/>
                  <a:t>Positive</a:t>
                </a:r>
                <a:r>
                  <a:rPr lang="en-US" sz="2800" baseline="0" dirty="0" smtClean="0"/>
                  <a:t> Affect</a:t>
                </a:r>
                <a:endParaRPr lang="en-US" sz="2800" dirty="0"/>
              </a:p>
            </c:rich>
          </c:tx>
          <c:layout>
            <c:manualLayout>
              <c:xMode val="edge"/>
              <c:yMode val="edge"/>
              <c:x val="9.4369064780276107E-3"/>
              <c:y val="0.192471702755905"/>
            </c:manualLayout>
          </c:layout>
          <c:overlay val="0"/>
        </c:title>
        <c:numFmt formatCode="General" sourceLinked="1"/>
        <c:majorTickMark val="out"/>
        <c:minorTickMark val="none"/>
        <c:tickLblPos val="nextTo"/>
        <c:spPr>
          <a:ln>
            <a:solidFill>
              <a:srgbClr val="000000"/>
            </a:solidFill>
          </a:ln>
        </c:spPr>
        <c:txPr>
          <a:bodyPr/>
          <a:lstStyle/>
          <a:p>
            <a:pPr>
              <a:defRPr sz="2200">
                <a:solidFill>
                  <a:srgbClr val="000000"/>
                </a:solidFill>
              </a:defRPr>
            </a:pPr>
            <a:endParaRPr lang="en-US"/>
          </a:p>
        </c:txPr>
        <c:crossAx val="-696174208"/>
        <c:crosses val="autoZero"/>
        <c:crossBetween val="between"/>
        <c:majorUnit val="1"/>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6725896152591699"/>
          <c:y val="4.1787720963413197E-2"/>
          <c:w val="0.69240815494153796"/>
          <c:h val="0.80650360942454302"/>
        </c:manualLayout>
      </c:layout>
      <c:barChart>
        <c:barDir val="col"/>
        <c:grouping val="clustered"/>
        <c:varyColors val="0"/>
        <c:ser>
          <c:idx val="0"/>
          <c:order val="0"/>
          <c:spPr>
            <a:ln>
              <a:solidFill>
                <a:schemeClr val="tx1"/>
              </a:solidFill>
            </a:ln>
            <a:effectLst/>
          </c:spPr>
          <c:invertIfNegative val="0"/>
          <c:dPt>
            <c:idx val="0"/>
            <c:invertIfNegative val="0"/>
            <c:bubble3D val="0"/>
            <c:spPr>
              <a:solidFill>
                <a:srgbClr val="008000"/>
              </a:solidFill>
              <a:ln>
                <a:solidFill>
                  <a:schemeClr val="tx1"/>
                </a:solidFill>
              </a:ln>
              <a:effectLst/>
            </c:spPr>
            <c:extLst>
              <c:ext xmlns:c16="http://schemas.microsoft.com/office/drawing/2014/chart" uri="{C3380CC4-5D6E-409C-BE32-E72D297353CC}">
                <c16:uniqueId val="{00000001-A228-4841-A62B-E35AB971D453}"/>
              </c:ext>
            </c:extLst>
          </c:dPt>
          <c:dPt>
            <c:idx val="1"/>
            <c:invertIfNegative val="0"/>
            <c:bubble3D val="0"/>
            <c:spPr>
              <a:solidFill>
                <a:srgbClr val="0000FF"/>
              </a:solidFill>
              <a:ln>
                <a:solidFill>
                  <a:schemeClr val="tx1"/>
                </a:solidFill>
              </a:ln>
              <a:effectLst/>
            </c:spPr>
            <c:extLst>
              <c:ext xmlns:c16="http://schemas.microsoft.com/office/drawing/2014/chart" uri="{C3380CC4-5D6E-409C-BE32-E72D297353CC}">
                <c16:uniqueId val="{00000003-A228-4841-A62B-E35AB971D453}"/>
              </c:ext>
            </c:extLst>
          </c:dPt>
          <c:dLbls>
            <c:dLbl>
              <c:idx val="0"/>
              <c:layout>
                <c:manualLayout>
                  <c:x val="0"/>
                  <c:y val="-7.1767971773826197E-2"/>
                </c:manualLayout>
              </c:layout>
              <c:tx>
                <c:rich>
                  <a:bodyPr/>
                  <a:lstStyle/>
                  <a:p>
                    <a:r>
                      <a:rPr lang="hr-HR" dirty="0" smtClean="0"/>
                      <a:t>4.22</a:t>
                    </a:r>
                    <a:endParaRPr lang="hr-HR"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228-4841-A62B-E35AB971D453}"/>
                </c:ext>
              </c:extLst>
            </c:dLbl>
            <c:dLbl>
              <c:idx val="1"/>
              <c:layout>
                <c:manualLayout>
                  <c:x val="1.7358849657735499E-3"/>
                  <c:y val="-5.74143774190609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228-4841-A62B-E35AB971D453}"/>
                </c:ext>
              </c:extLst>
            </c:dLbl>
            <c:spPr>
              <a:noFill/>
              <a:ln>
                <a:noFill/>
              </a:ln>
              <a:effectLst/>
            </c:spPr>
            <c:txPr>
              <a:bodyPr/>
              <a:lstStyle/>
              <a:p>
                <a:pPr>
                  <a:defRPr sz="28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cust"/>
            <c:noEndCap val="0"/>
            <c:plus>
              <c:numRef>
                <c:f>Sheet1!$B$36:$C$36</c:f>
                <c:numCache>
                  <c:formatCode>General</c:formatCode>
                  <c:ptCount val="2"/>
                  <c:pt idx="0">
                    <c:v>0.22</c:v>
                  </c:pt>
                  <c:pt idx="1">
                    <c:v>0.21</c:v>
                  </c:pt>
                </c:numCache>
              </c:numRef>
            </c:plus>
            <c:minus>
              <c:numRef>
                <c:f>Sheet1!$B$36:$C$36</c:f>
                <c:numCache>
                  <c:formatCode>General</c:formatCode>
                  <c:ptCount val="2"/>
                  <c:pt idx="0">
                    <c:v>0.22</c:v>
                  </c:pt>
                  <c:pt idx="1">
                    <c:v>0.21</c:v>
                  </c:pt>
                </c:numCache>
              </c:numRef>
            </c:minus>
          </c:errBars>
          <c:cat>
            <c:strRef>
              <c:f>Sheet1!$B$4:$C$4</c:f>
              <c:strCache>
                <c:ptCount val="2"/>
                <c:pt idx="0">
                  <c:v>Material Purchase</c:v>
                </c:pt>
                <c:pt idx="1">
                  <c:v>Time-Saving Purchase</c:v>
                </c:pt>
              </c:strCache>
            </c:strRef>
          </c:cat>
          <c:val>
            <c:numRef>
              <c:f>Sheet1!$B$35:$C$35</c:f>
              <c:numCache>
                <c:formatCode>General</c:formatCode>
                <c:ptCount val="2"/>
                <c:pt idx="0">
                  <c:v>4.25</c:v>
                </c:pt>
                <c:pt idx="1">
                  <c:v>3.49</c:v>
                </c:pt>
              </c:numCache>
            </c:numRef>
          </c:val>
          <c:extLst>
            <c:ext xmlns:c16="http://schemas.microsoft.com/office/drawing/2014/chart" uri="{C3380CC4-5D6E-409C-BE32-E72D297353CC}">
              <c16:uniqueId val="{00000004-A228-4841-A62B-E35AB971D453}"/>
            </c:ext>
          </c:extLst>
        </c:ser>
        <c:dLbls>
          <c:showLegendKey val="0"/>
          <c:showVal val="0"/>
          <c:showCatName val="0"/>
          <c:showSerName val="0"/>
          <c:showPercent val="0"/>
          <c:showBubbleSize val="0"/>
        </c:dLbls>
        <c:gapWidth val="128"/>
        <c:axId val="-654419408"/>
        <c:axId val="-654415104"/>
      </c:barChart>
      <c:catAx>
        <c:axId val="-654419408"/>
        <c:scaling>
          <c:orientation val="minMax"/>
        </c:scaling>
        <c:delete val="0"/>
        <c:axPos val="b"/>
        <c:numFmt formatCode="General" sourceLinked="0"/>
        <c:majorTickMark val="out"/>
        <c:minorTickMark val="none"/>
        <c:tickLblPos val="nextTo"/>
        <c:spPr>
          <a:ln>
            <a:solidFill>
              <a:schemeClr val="tx1"/>
            </a:solidFill>
          </a:ln>
        </c:spPr>
        <c:txPr>
          <a:bodyPr/>
          <a:lstStyle/>
          <a:p>
            <a:pPr>
              <a:defRPr sz="2200">
                <a:latin typeface="Garamond"/>
                <a:cs typeface="Garamond"/>
              </a:defRPr>
            </a:pPr>
            <a:endParaRPr lang="en-US"/>
          </a:p>
        </c:txPr>
        <c:crossAx val="-654415104"/>
        <c:crossesAt val="-5"/>
        <c:auto val="1"/>
        <c:lblAlgn val="ctr"/>
        <c:lblOffset val="100"/>
        <c:noMultiLvlLbl val="0"/>
      </c:catAx>
      <c:valAx>
        <c:axId val="-654415104"/>
        <c:scaling>
          <c:orientation val="minMax"/>
          <c:max val="6"/>
          <c:min val="2"/>
        </c:scaling>
        <c:delete val="0"/>
        <c:axPos val="l"/>
        <c:title>
          <c:tx>
            <c:rich>
              <a:bodyPr rot="-5400000" vert="horz"/>
              <a:lstStyle/>
              <a:p>
                <a:pPr algn="l">
                  <a:defRPr sz="2800" b="0" i="0"/>
                </a:pPr>
                <a:r>
                  <a:rPr lang="en-US" sz="2800" b="1" i="0" dirty="0" smtClean="0">
                    <a:latin typeface="Garamond"/>
                    <a:cs typeface="Garamond"/>
                  </a:rPr>
                  <a:t>Time Stress</a:t>
                </a:r>
                <a:endParaRPr lang="en-US" sz="2800" b="1" i="0" dirty="0">
                  <a:latin typeface="Garamond"/>
                  <a:cs typeface="Garamond"/>
                </a:endParaRPr>
              </a:p>
            </c:rich>
          </c:tx>
          <c:layout>
            <c:manualLayout>
              <c:xMode val="edge"/>
              <c:yMode val="edge"/>
              <c:x val="9.5594638329734194E-2"/>
              <c:y val="0.24788544430251599"/>
            </c:manualLayout>
          </c:layout>
          <c:overlay val="0"/>
        </c:title>
        <c:numFmt formatCode="General" sourceLinked="1"/>
        <c:majorTickMark val="out"/>
        <c:minorTickMark val="none"/>
        <c:tickLblPos val="nextTo"/>
        <c:spPr>
          <a:ln>
            <a:solidFill>
              <a:schemeClr val="tx1"/>
            </a:solidFill>
          </a:ln>
        </c:spPr>
        <c:txPr>
          <a:bodyPr/>
          <a:lstStyle/>
          <a:p>
            <a:pPr>
              <a:defRPr sz="2200"/>
            </a:pPr>
            <a:endParaRPr lang="en-US"/>
          </a:p>
        </c:txPr>
        <c:crossAx val="-654419408"/>
        <c:crosses val="autoZero"/>
        <c:crossBetween val="between"/>
        <c:majorUnit val="1"/>
      </c:valAx>
    </c:plotArea>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solidFill>
                <a:schemeClr val="tx1"/>
              </a:solidFill>
            </a:ln>
            <a:effectLst/>
          </c:spPr>
          <c:invertIfNegative val="0"/>
          <c:dPt>
            <c:idx val="0"/>
            <c:invertIfNegative val="0"/>
            <c:bubble3D val="0"/>
            <c:spPr>
              <a:solidFill>
                <a:schemeClr val="accent1"/>
              </a:solidFill>
              <a:ln>
                <a:solidFill>
                  <a:schemeClr val="tx1"/>
                </a:solidFill>
              </a:ln>
              <a:effectLst/>
            </c:spPr>
            <c:extLst>
              <c:ext xmlns:c16="http://schemas.microsoft.com/office/drawing/2014/chart" uri="{C3380CC4-5D6E-409C-BE32-E72D297353CC}">
                <c16:uniqueId val="{00000001-6946-4D3C-9DE4-5F4AF0C70CF9}"/>
              </c:ext>
            </c:extLst>
          </c:dPt>
          <c:dPt>
            <c:idx val="1"/>
            <c:invertIfNegative val="0"/>
            <c:bubble3D val="0"/>
            <c:spPr>
              <a:solidFill>
                <a:srgbClr val="FFFF00"/>
              </a:solidFill>
              <a:ln>
                <a:solidFill>
                  <a:schemeClr val="tx1"/>
                </a:solidFill>
              </a:ln>
              <a:effectLst/>
            </c:spPr>
            <c:extLst>
              <c:ext xmlns:c16="http://schemas.microsoft.com/office/drawing/2014/chart" uri="{C3380CC4-5D6E-409C-BE32-E72D297353CC}">
                <c16:uniqueId val="{00000003-6946-4D3C-9DE4-5F4AF0C70CF9}"/>
              </c:ext>
            </c:extLst>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Time Together</c:v>
                </c:pt>
                <c:pt idx="1">
                  <c:v>Time Apart</c:v>
                </c:pt>
              </c:strCache>
            </c:strRef>
          </c:cat>
          <c:val>
            <c:numRef>
              <c:f>Sheet1!$B$2:$B$3</c:f>
              <c:numCache>
                <c:formatCode>General</c:formatCode>
                <c:ptCount val="2"/>
                <c:pt idx="0">
                  <c:v>1.81</c:v>
                </c:pt>
                <c:pt idx="1">
                  <c:v>-1.87</c:v>
                </c:pt>
              </c:numCache>
            </c:numRef>
          </c:val>
          <c:extLst>
            <c:ext xmlns:c16="http://schemas.microsoft.com/office/drawing/2014/chart" uri="{C3380CC4-5D6E-409C-BE32-E72D297353CC}">
              <c16:uniqueId val="{00000004-6946-4D3C-9DE4-5F4AF0C70CF9}"/>
            </c:ext>
          </c:extLst>
        </c:ser>
        <c:dLbls>
          <c:showLegendKey val="0"/>
          <c:showVal val="0"/>
          <c:showCatName val="0"/>
          <c:showSerName val="0"/>
          <c:showPercent val="0"/>
          <c:showBubbleSize val="0"/>
        </c:dLbls>
        <c:gapWidth val="150"/>
        <c:overlap val="100"/>
        <c:axId val="-655118928"/>
        <c:axId val="-655114368"/>
      </c:barChart>
      <c:catAx>
        <c:axId val="-655118928"/>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655114368"/>
        <c:crosses val="autoZero"/>
        <c:auto val="1"/>
        <c:lblAlgn val="ctr"/>
        <c:lblOffset val="100"/>
        <c:noMultiLvlLbl val="0"/>
      </c:catAx>
      <c:valAx>
        <c:axId val="-655114368"/>
        <c:scaling>
          <c:orientation val="minMax"/>
        </c:scaling>
        <c:delete val="0"/>
        <c:axPos val="l"/>
        <c:title>
          <c:tx>
            <c:rich>
              <a:bodyPr rot="-5400000" spcFirstLastPara="1" vertOverflow="ellipsis" vert="horz" wrap="square" anchor="ctr" anchorCtr="1"/>
              <a:lstStyle/>
              <a:p>
                <a:pPr>
                  <a:defRPr sz="2200" b="0" i="0" u="none" strike="noStrike" kern="1200" baseline="0">
                    <a:solidFill>
                      <a:schemeClr val="tx1">
                        <a:lumMod val="65000"/>
                        <a:lumOff val="35000"/>
                      </a:schemeClr>
                    </a:solidFill>
                    <a:latin typeface="+mn-lt"/>
                    <a:ea typeface="+mn-ea"/>
                    <a:cs typeface="+mn-cs"/>
                  </a:defRPr>
                </a:pPr>
                <a:r>
                  <a:rPr lang="en-US" sz="2200" b="1" dirty="0" smtClean="0">
                    <a:solidFill>
                      <a:schemeClr val="tx1"/>
                    </a:solidFill>
                  </a:rPr>
                  <a:t>Post Purchase </a:t>
                </a:r>
              </a:p>
              <a:p>
                <a:pPr>
                  <a:defRPr sz="2200"/>
                </a:pPr>
                <a:r>
                  <a:rPr lang="en-US" sz="2200" b="1" dirty="0" smtClean="0">
                    <a:solidFill>
                      <a:schemeClr val="tx1"/>
                    </a:solidFill>
                  </a:rPr>
                  <a:t>Relationship Satisfaction</a:t>
                </a:r>
                <a:endParaRPr lang="en-US" sz="2200" b="1" dirty="0">
                  <a:solidFill>
                    <a:schemeClr val="tx1"/>
                  </a:solidFill>
                </a:endParaRPr>
              </a:p>
            </c:rich>
          </c:tx>
          <c:overlay val="0"/>
          <c:spPr>
            <a:noFill/>
            <a:ln>
              <a:noFill/>
            </a:ln>
            <a:effectLst/>
          </c:spPr>
          <c:txPr>
            <a:bodyPr rot="-5400000" spcFirstLastPara="1" vertOverflow="ellipsis" vert="horz" wrap="square" anchor="ctr" anchorCtr="1"/>
            <a:lstStyle/>
            <a:p>
              <a:pPr>
                <a:defRPr sz="220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2200" b="0" i="0" u="none" strike="noStrike" kern="1200" baseline="0">
                <a:solidFill>
                  <a:schemeClr val="tx1"/>
                </a:solidFill>
                <a:latin typeface="+mn-lt"/>
                <a:ea typeface="+mn-ea"/>
                <a:cs typeface="+mn-cs"/>
              </a:defRPr>
            </a:pPr>
            <a:endParaRPr lang="en-US"/>
          </a:p>
        </c:txPr>
        <c:crossAx val="-6551189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tx1"/>
                </a:solidFill>
                <a:latin typeface="+mn-lt"/>
                <a:ea typeface="+mn-ea"/>
                <a:cs typeface="+mn-cs"/>
              </a:defRPr>
            </a:pPr>
            <a:r>
              <a:rPr lang="en-US" sz="2800" b="1" dirty="0" smtClean="0">
                <a:solidFill>
                  <a:schemeClr val="tx1"/>
                </a:solidFill>
              </a:rPr>
              <a:t>“What would</a:t>
            </a:r>
            <a:r>
              <a:rPr lang="en-US" sz="2800" b="1" baseline="0" dirty="0" smtClean="0">
                <a:solidFill>
                  <a:schemeClr val="tx1"/>
                </a:solidFill>
              </a:rPr>
              <a:t> you purchase if we gave you $40 to spend </a:t>
            </a:r>
            <a:r>
              <a:rPr lang="en-US" sz="2800" b="1" dirty="0" smtClean="0">
                <a:solidFill>
                  <a:schemeClr val="tx1"/>
                </a:solidFill>
              </a:rPr>
              <a:t>next weekend?”</a:t>
            </a:r>
            <a:endParaRPr lang="mr-IN" sz="2800" b="1" dirty="0">
              <a:solidFill>
                <a:schemeClr val="tx1"/>
              </a:solidFill>
            </a:endParaRPr>
          </a:p>
        </c:rich>
      </c:tx>
      <c:layout>
        <c:manualLayout>
          <c:xMode val="edge"/>
          <c:yMode val="edge"/>
          <c:x val="0.12693591831902101"/>
          <c:y val="0"/>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Sheet1!$A$2</c:f>
              <c:strCache>
                <c:ptCount val="1"/>
                <c:pt idx="0">
                  <c:v>Experiential</c:v>
                </c:pt>
              </c:strCache>
            </c:strRef>
          </c:tx>
          <c:spPr>
            <a:solidFill>
              <a:srgbClr val="011893"/>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_</c:v>
                </c:pt>
              </c:strCache>
            </c:strRef>
          </c:cat>
          <c:val>
            <c:numRef>
              <c:f>Sheet1!$B$2</c:f>
              <c:numCache>
                <c:formatCode>General</c:formatCode>
                <c:ptCount val="1"/>
                <c:pt idx="0">
                  <c:v>54</c:v>
                </c:pt>
              </c:numCache>
            </c:numRef>
          </c:val>
          <c:extLst>
            <c:ext xmlns:c16="http://schemas.microsoft.com/office/drawing/2014/chart" uri="{C3380CC4-5D6E-409C-BE32-E72D297353CC}">
              <c16:uniqueId val="{00000000-7AC7-4A97-925E-1CA4109DD32B}"/>
            </c:ext>
          </c:extLst>
        </c:ser>
        <c:ser>
          <c:idx val="1"/>
          <c:order val="1"/>
          <c:tx>
            <c:strRef>
              <c:f>Sheet1!$A$3</c:f>
              <c:strCache>
                <c:ptCount val="1"/>
                <c:pt idx="0">
                  <c:v>Prosocial</c:v>
                </c:pt>
              </c:strCache>
            </c:strRef>
          </c:tx>
          <c:spPr>
            <a:solidFill>
              <a:srgbClr val="00B050"/>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_</c:v>
                </c:pt>
              </c:strCache>
            </c:strRef>
          </c:cat>
          <c:val>
            <c:numRef>
              <c:f>Sheet1!$B$3</c:f>
              <c:numCache>
                <c:formatCode>General</c:formatCode>
                <c:ptCount val="1"/>
                <c:pt idx="0">
                  <c:v>51</c:v>
                </c:pt>
              </c:numCache>
            </c:numRef>
          </c:val>
          <c:extLst>
            <c:ext xmlns:c16="http://schemas.microsoft.com/office/drawing/2014/chart" uri="{C3380CC4-5D6E-409C-BE32-E72D297353CC}">
              <c16:uniqueId val="{00000001-7AC7-4A97-925E-1CA4109DD32B}"/>
            </c:ext>
          </c:extLst>
        </c:ser>
        <c:ser>
          <c:idx val="2"/>
          <c:order val="2"/>
          <c:tx>
            <c:strRef>
              <c:f>Sheet1!$A$4</c:f>
              <c:strCache>
                <c:ptCount val="1"/>
                <c:pt idx="0">
                  <c:v>Material</c:v>
                </c:pt>
              </c:strCache>
            </c:strRef>
          </c:tx>
          <c:spPr>
            <a:solidFill>
              <a:srgbClr val="FF0000"/>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_</c:v>
                </c:pt>
              </c:strCache>
            </c:strRef>
          </c:cat>
          <c:val>
            <c:numRef>
              <c:f>Sheet1!$B$4</c:f>
              <c:numCache>
                <c:formatCode>General</c:formatCode>
                <c:ptCount val="1"/>
                <c:pt idx="0">
                  <c:v>23</c:v>
                </c:pt>
              </c:numCache>
            </c:numRef>
          </c:val>
          <c:extLst>
            <c:ext xmlns:c16="http://schemas.microsoft.com/office/drawing/2014/chart" uri="{C3380CC4-5D6E-409C-BE32-E72D297353CC}">
              <c16:uniqueId val="{00000002-7AC7-4A97-925E-1CA4109DD32B}"/>
            </c:ext>
          </c:extLst>
        </c:ser>
        <c:ser>
          <c:idx val="3"/>
          <c:order val="3"/>
          <c:tx>
            <c:strRef>
              <c:f>Sheet1!$A$5</c:f>
              <c:strCache>
                <c:ptCount val="1"/>
                <c:pt idx="0">
                  <c:v>Time-Saving</c:v>
                </c:pt>
              </c:strCache>
            </c:strRef>
          </c:tx>
          <c:spPr>
            <a:solidFill>
              <a:srgbClr val="FFFF00"/>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c:f>
              <c:strCache>
                <c:ptCount val="1"/>
                <c:pt idx="0">
                  <c:v>_</c:v>
                </c:pt>
              </c:strCache>
            </c:strRef>
          </c:cat>
          <c:val>
            <c:numRef>
              <c:f>Sheet1!$B$5</c:f>
              <c:numCache>
                <c:formatCode>General</c:formatCode>
                <c:ptCount val="1"/>
                <c:pt idx="0">
                  <c:v>2</c:v>
                </c:pt>
              </c:numCache>
            </c:numRef>
          </c:val>
          <c:extLst>
            <c:ext xmlns:c16="http://schemas.microsoft.com/office/drawing/2014/chart" uri="{C3380CC4-5D6E-409C-BE32-E72D297353CC}">
              <c16:uniqueId val="{00000003-7AC7-4A97-925E-1CA4109DD32B}"/>
            </c:ext>
          </c:extLst>
        </c:ser>
        <c:dLbls>
          <c:showLegendKey val="0"/>
          <c:showVal val="0"/>
          <c:showCatName val="0"/>
          <c:showSerName val="0"/>
          <c:showPercent val="0"/>
          <c:showBubbleSize val="0"/>
        </c:dLbls>
        <c:gapWidth val="219"/>
        <c:overlap val="-27"/>
        <c:axId val="-852204656"/>
        <c:axId val="-855813856"/>
      </c:barChart>
      <c:catAx>
        <c:axId val="-852204656"/>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55813856"/>
        <c:crosses val="autoZero"/>
        <c:auto val="1"/>
        <c:lblAlgn val="ctr"/>
        <c:lblOffset val="100"/>
        <c:noMultiLvlLbl val="0"/>
      </c:catAx>
      <c:valAx>
        <c:axId val="-855813856"/>
        <c:scaling>
          <c:orientation val="minMax"/>
        </c:scaling>
        <c:delete val="1"/>
        <c:axPos val="l"/>
        <c:numFmt formatCode="General" sourceLinked="0"/>
        <c:majorTickMark val="none"/>
        <c:minorTickMark val="none"/>
        <c:tickLblPos val="nextTo"/>
        <c:crossAx val="-8522046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Sheet1!$B$1</c:f>
              <c:strCache>
                <c:ptCount val="1"/>
                <c:pt idx="0">
                  <c:v>Open-Rates</c:v>
                </c:pt>
              </c:strCache>
            </c:strRef>
          </c:tx>
          <c:invertIfNegative val="0"/>
          <c:dPt>
            <c:idx val="0"/>
            <c:invertIfNegative val="0"/>
            <c:bubble3D val="0"/>
            <c:spPr>
              <a:solidFill>
                <a:srgbClr val="008000"/>
              </a:solidFill>
            </c:spPr>
            <c:extLst>
              <c:ext xmlns:c16="http://schemas.microsoft.com/office/drawing/2014/chart" uri="{C3380CC4-5D6E-409C-BE32-E72D297353CC}">
                <c16:uniqueId val="{00000001-9645-4627-93DA-3C41B3F61D11}"/>
              </c:ext>
            </c:extLst>
          </c:dPt>
          <c:dPt>
            <c:idx val="1"/>
            <c:invertIfNegative val="0"/>
            <c:bubble3D val="0"/>
            <c:spPr>
              <a:solidFill>
                <a:srgbClr val="008000"/>
              </a:solidFill>
            </c:spPr>
            <c:extLst>
              <c:ext xmlns:c16="http://schemas.microsoft.com/office/drawing/2014/chart" uri="{C3380CC4-5D6E-409C-BE32-E72D297353CC}">
                <c16:uniqueId val="{00000003-9645-4627-93DA-3C41B3F61D11}"/>
              </c:ext>
            </c:extLst>
          </c:dPt>
          <c:dPt>
            <c:idx val="2"/>
            <c:invertIfNegative val="0"/>
            <c:bubble3D val="0"/>
            <c:spPr>
              <a:solidFill>
                <a:srgbClr val="0000FF"/>
              </a:solidFill>
            </c:spPr>
            <c:extLst>
              <c:ext xmlns:c16="http://schemas.microsoft.com/office/drawing/2014/chart" uri="{C3380CC4-5D6E-409C-BE32-E72D297353CC}">
                <c16:uniqueId val="{00000005-9645-4627-93DA-3C41B3F61D11}"/>
              </c:ext>
            </c:extLst>
          </c:dPt>
          <c:dLbls>
            <c:dLbl>
              <c:idx val="0"/>
              <c:layout>
                <c:manualLayout>
                  <c:x val="-3.0208961104707097E-17"/>
                  <c:y val="-3.155516264822850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645-4627-93DA-3C41B3F61D11}"/>
                </c:ext>
              </c:extLst>
            </c:dLbl>
            <c:dLbl>
              <c:idx val="1"/>
              <c:layout>
                <c:manualLayout>
                  <c:x val="0"/>
                  <c:y val="-3.4710678913051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645-4627-93DA-3C41B3F61D11}"/>
                </c:ext>
              </c:extLst>
            </c:dLbl>
            <c:dLbl>
              <c:idx val="2"/>
              <c:layout>
                <c:manualLayout>
                  <c:x val="-1.64778054988383E-3"/>
                  <c:y val="-1.8933097588937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645-4627-93DA-3C41B3F61D11}"/>
                </c:ext>
              </c:extLst>
            </c:dLbl>
            <c:spPr>
              <a:noFill/>
              <a:ln>
                <a:noFill/>
              </a:ln>
              <a:effectLst/>
            </c:spPr>
            <c:txPr>
              <a:bodyPr/>
              <a:lstStyle/>
              <a:p>
                <a:pPr>
                  <a:defRPr sz="1800">
                    <a:latin typeface="+mn-lt"/>
                    <a:cs typeface="Century Gothic"/>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stdErr"/>
            <c:noEndCap val="0"/>
          </c:errBars>
          <c:cat>
            <c:strRef>
              <c:f>Sheet1!$A$2:$A$4</c:f>
              <c:strCache>
                <c:ptCount val="3"/>
                <c:pt idx="0">
                  <c:v>Control 1</c:v>
                </c:pt>
                <c:pt idx="1">
                  <c:v>Control 2</c:v>
                </c:pt>
                <c:pt idx="2">
                  <c:v>Future Time</c:v>
                </c:pt>
              </c:strCache>
            </c:strRef>
          </c:cat>
          <c:val>
            <c:numRef>
              <c:f>Sheet1!$B$2:$B$4</c:f>
              <c:numCache>
                <c:formatCode>0.00%</c:formatCode>
                <c:ptCount val="3"/>
                <c:pt idx="0">
                  <c:v>0.20599999999999999</c:v>
                </c:pt>
                <c:pt idx="1">
                  <c:v>0.19620000000000001</c:v>
                </c:pt>
                <c:pt idx="2">
                  <c:v>0.26960000000000001</c:v>
                </c:pt>
              </c:numCache>
            </c:numRef>
          </c:val>
          <c:extLst>
            <c:ext xmlns:c16="http://schemas.microsoft.com/office/drawing/2014/chart" uri="{C3380CC4-5D6E-409C-BE32-E72D297353CC}">
              <c16:uniqueId val="{00000006-9645-4627-93DA-3C41B3F61D11}"/>
            </c:ext>
          </c:extLst>
        </c:ser>
        <c:dLbls>
          <c:showLegendKey val="0"/>
          <c:showVal val="0"/>
          <c:showCatName val="0"/>
          <c:showSerName val="0"/>
          <c:showPercent val="0"/>
          <c:showBubbleSize val="0"/>
        </c:dLbls>
        <c:gapWidth val="150"/>
        <c:axId val="-853398000"/>
        <c:axId val="-853411120"/>
      </c:barChart>
      <c:catAx>
        <c:axId val="-853398000"/>
        <c:scaling>
          <c:orientation val="minMax"/>
        </c:scaling>
        <c:delete val="0"/>
        <c:axPos val="b"/>
        <c:numFmt formatCode="General" sourceLinked="0"/>
        <c:majorTickMark val="out"/>
        <c:minorTickMark val="none"/>
        <c:tickLblPos val="nextTo"/>
        <c:spPr>
          <a:ln>
            <a:solidFill>
              <a:schemeClr val="tx1"/>
            </a:solidFill>
          </a:ln>
        </c:spPr>
        <c:txPr>
          <a:bodyPr/>
          <a:lstStyle/>
          <a:p>
            <a:pPr>
              <a:defRPr sz="2200">
                <a:latin typeface="+mn-lt"/>
                <a:cs typeface="Century Gothic"/>
              </a:defRPr>
            </a:pPr>
            <a:endParaRPr lang="en-US"/>
          </a:p>
        </c:txPr>
        <c:crossAx val="-853411120"/>
        <c:crosses val="autoZero"/>
        <c:auto val="1"/>
        <c:lblAlgn val="ctr"/>
        <c:lblOffset val="100"/>
        <c:noMultiLvlLbl val="0"/>
      </c:catAx>
      <c:valAx>
        <c:axId val="-853411120"/>
        <c:scaling>
          <c:orientation val="minMax"/>
          <c:max val="1"/>
          <c:min val="0"/>
        </c:scaling>
        <c:delete val="0"/>
        <c:axPos val="l"/>
        <c:title>
          <c:tx>
            <c:rich>
              <a:bodyPr/>
              <a:lstStyle/>
              <a:p>
                <a:pPr>
                  <a:defRPr sz="2800"/>
                </a:pPr>
                <a:r>
                  <a:rPr lang="en-CA" sz="2800" dirty="0" smtClean="0"/>
                  <a:t>Open Rates</a:t>
                </a:r>
                <a:endParaRPr lang="en-CA" sz="2800" dirty="0"/>
              </a:p>
            </c:rich>
          </c:tx>
          <c:layout>
            <c:manualLayout>
              <c:xMode val="edge"/>
              <c:yMode val="edge"/>
              <c:x val="2.4716708248257498E-2"/>
              <c:y val="0.249917385105665"/>
            </c:manualLayout>
          </c:layout>
          <c:overlay val="0"/>
        </c:title>
        <c:numFmt formatCode="0%" sourceLinked="0"/>
        <c:majorTickMark val="out"/>
        <c:minorTickMark val="none"/>
        <c:tickLblPos val="nextTo"/>
        <c:txPr>
          <a:bodyPr/>
          <a:lstStyle/>
          <a:p>
            <a:pPr>
              <a:defRPr sz="1800">
                <a:latin typeface="+mj-lt"/>
              </a:defRPr>
            </a:pPr>
            <a:endParaRPr lang="en-US"/>
          </a:p>
        </c:txPr>
        <c:crossAx val="-853398000"/>
        <c:crosses val="autoZero"/>
        <c:crossBetween val="between"/>
        <c:majorUnit val="0.2"/>
        <c:minorUnit val="0.1"/>
      </c:valAx>
    </c:plotArea>
    <c:plotVisOnly val="1"/>
    <c:dispBlanksAs val="gap"/>
    <c:showDLblsOverMax val="0"/>
  </c:chart>
  <c:spPr>
    <a:ln>
      <a:noFill/>
    </a:ln>
  </c:spPr>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Hit Rates</c:v>
                </c:pt>
              </c:strCache>
            </c:strRef>
          </c:tx>
          <c:invertIfNegative val="0"/>
          <c:dPt>
            <c:idx val="0"/>
            <c:invertIfNegative val="0"/>
            <c:bubble3D val="0"/>
            <c:spPr>
              <a:solidFill>
                <a:srgbClr val="008000"/>
              </a:solidFill>
            </c:spPr>
            <c:extLst>
              <c:ext xmlns:c16="http://schemas.microsoft.com/office/drawing/2014/chart" uri="{C3380CC4-5D6E-409C-BE32-E72D297353CC}">
                <c16:uniqueId val="{00000001-8DC3-4ECB-9C64-2737E7C868EE}"/>
              </c:ext>
            </c:extLst>
          </c:dPt>
          <c:dPt>
            <c:idx val="1"/>
            <c:invertIfNegative val="0"/>
            <c:bubble3D val="0"/>
            <c:spPr>
              <a:solidFill>
                <a:srgbClr val="008000"/>
              </a:solidFill>
            </c:spPr>
            <c:extLst>
              <c:ext xmlns:c16="http://schemas.microsoft.com/office/drawing/2014/chart" uri="{C3380CC4-5D6E-409C-BE32-E72D297353CC}">
                <c16:uniqueId val="{00000003-8DC3-4ECB-9C64-2737E7C868EE}"/>
              </c:ext>
            </c:extLst>
          </c:dPt>
          <c:dPt>
            <c:idx val="2"/>
            <c:invertIfNegative val="0"/>
            <c:bubble3D val="0"/>
            <c:spPr>
              <a:solidFill>
                <a:srgbClr val="0000FF"/>
              </a:solidFill>
            </c:spPr>
            <c:extLst>
              <c:ext xmlns:c16="http://schemas.microsoft.com/office/drawing/2014/chart" uri="{C3380CC4-5D6E-409C-BE32-E72D297353CC}">
                <c16:uniqueId val="{00000005-8DC3-4ECB-9C64-2737E7C868EE}"/>
              </c:ext>
            </c:extLst>
          </c:dPt>
          <c:dLbls>
            <c:spPr>
              <a:noFill/>
              <a:ln>
                <a:noFill/>
              </a:ln>
              <a:effectLst/>
            </c:spPr>
            <c:txPr>
              <a:bodyPr/>
              <a:lstStyle/>
              <a:p>
                <a:pPr>
                  <a:defRPr sz="1800">
                    <a:latin typeface="+mn-lt"/>
                    <a:cs typeface="Century Gothic"/>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percentage"/>
            <c:noEndCap val="0"/>
            <c:val val="5"/>
          </c:errBars>
          <c:cat>
            <c:strRef>
              <c:f>Sheet1!$A$2:$A$4</c:f>
              <c:strCache>
                <c:ptCount val="3"/>
                <c:pt idx="0">
                  <c:v>Control 1</c:v>
                </c:pt>
                <c:pt idx="1">
                  <c:v>Control 2</c:v>
                </c:pt>
                <c:pt idx="2">
                  <c:v>Future Time</c:v>
                </c:pt>
              </c:strCache>
            </c:strRef>
          </c:cat>
          <c:val>
            <c:numRef>
              <c:f>Sheet1!$B$2:$B$4</c:f>
              <c:numCache>
                <c:formatCode>0.00%</c:formatCode>
                <c:ptCount val="3"/>
                <c:pt idx="0">
                  <c:v>8.0000000000000004E-4</c:v>
                </c:pt>
                <c:pt idx="1">
                  <c:v>8.0000000000000004E-4</c:v>
                </c:pt>
                <c:pt idx="2" formatCode="0%">
                  <c:v>0.04</c:v>
                </c:pt>
              </c:numCache>
            </c:numRef>
          </c:val>
          <c:extLst>
            <c:ext xmlns:c16="http://schemas.microsoft.com/office/drawing/2014/chart" uri="{C3380CC4-5D6E-409C-BE32-E72D297353CC}">
              <c16:uniqueId val="{00000006-8DC3-4ECB-9C64-2737E7C868EE}"/>
            </c:ext>
          </c:extLst>
        </c:ser>
        <c:dLbls>
          <c:showLegendKey val="0"/>
          <c:showVal val="0"/>
          <c:showCatName val="0"/>
          <c:showSerName val="0"/>
          <c:showPercent val="0"/>
          <c:showBubbleSize val="0"/>
        </c:dLbls>
        <c:gapWidth val="150"/>
        <c:axId val="-906847472"/>
        <c:axId val="-856316736"/>
      </c:barChart>
      <c:catAx>
        <c:axId val="-906847472"/>
        <c:scaling>
          <c:orientation val="minMax"/>
        </c:scaling>
        <c:delete val="0"/>
        <c:axPos val="b"/>
        <c:numFmt formatCode="General" sourceLinked="0"/>
        <c:majorTickMark val="out"/>
        <c:minorTickMark val="none"/>
        <c:tickLblPos val="nextTo"/>
        <c:spPr>
          <a:ln>
            <a:solidFill>
              <a:srgbClr val="000000"/>
            </a:solidFill>
          </a:ln>
        </c:spPr>
        <c:txPr>
          <a:bodyPr/>
          <a:lstStyle/>
          <a:p>
            <a:pPr>
              <a:defRPr sz="2200">
                <a:latin typeface="+mn-lt"/>
                <a:cs typeface="Century Gothic"/>
              </a:defRPr>
            </a:pPr>
            <a:endParaRPr lang="en-US"/>
          </a:p>
        </c:txPr>
        <c:crossAx val="-856316736"/>
        <c:crosses val="autoZero"/>
        <c:auto val="1"/>
        <c:lblAlgn val="ctr"/>
        <c:lblOffset val="100"/>
        <c:noMultiLvlLbl val="0"/>
      </c:catAx>
      <c:valAx>
        <c:axId val="-856316736"/>
        <c:scaling>
          <c:orientation val="minMax"/>
          <c:max val="0.1"/>
          <c:min val="0"/>
        </c:scaling>
        <c:delete val="0"/>
        <c:axPos val="l"/>
        <c:title>
          <c:tx>
            <c:rich>
              <a:bodyPr/>
              <a:lstStyle/>
              <a:p>
                <a:pPr>
                  <a:defRPr sz="2800"/>
                </a:pPr>
                <a:r>
                  <a:rPr lang="en-CA" sz="2800" dirty="0" smtClean="0"/>
                  <a:t>Click Through</a:t>
                </a:r>
                <a:endParaRPr lang="en-CA" sz="2800" dirty="0"/>
              </a:p>
            </c:rich>
          </c:tx>
          <c:layout>
            <c:manualLayout>
              <c:xMode val="edge"/>
              <c:yMode val="edge"/>
              <c:x val="2.13829384155549E-2"/>
              <c:y val="0.197506807149293"/>
            </c:manualLayout>
          </c:layout>
          <c:overlay val="0"/>
        </c:title>
        <c:numFmt formatCode="0%" sourceLinked="0"/>
        <c:majorTickMark val="out"/>
        <c:minorTickMark val="none"/>
        <c:tickLblPos val="nextTo"/>
        <c:txPr>
          <a:bodyPr/>
          <a:lstStyle/>
          <a:p>
            <a:pPr>
              <a:defRPr sz="1800"/>
            </a:pPr>
            <a:endParaRPr lang="en-US"/>
          </a:p>
        </c:txPr>
        <c:crossAx val="-906847472"/>
        <c:crosses val="autoZero"/>
        <c:crossBetween val="between"/>
        <c:majorUnit val="0.02"/>
      </c:valAx>
      <c:spPr>
        <a:ln>
          <a:noFill/>
        </a:ln>
      </c:spPr>
    </c:plotArea>
    <c:plotVisOnly val="1"/>
    <c:dispBlanksAs val="gap"/>
    <c:showDLblsOverMax val="0"/>
  </c:chart>
  <c:spPr>
    <a:ln>
      <a:noFill/>
    </a:ln>
  </c:spPr>
  <c:txPr>
    <a:bodyPr/>
    <a:lstStyle/>
    <a:p>
      <a:pPr>
        <a:defRPr sz="1800"/>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0.30512</cdr:x>
      <cdr:y>0.20705</cdr:y>
    </cdr:from>
    <cdr:to>
      <cdr:x>0.82793</cdr:x>
      <cdr:y>0.36594</cdr:y>
    </cdr:to>
    <cdr:sp macro="" textlink="">
      <cdr:nvSpPr>
        <cdr:cNvPr id="2" name="TextBox 1"/>
        <cdr:cNvSpPr txBox="1"/>
      </cdr:nvSpPr>
      <cdr:spPr>
        <a:xfrm xmlns:a="http://schemas.openxmlformats.org/drawingml/2006/main">
          <a:off x="1985057" y="841468"/>
          <a:ext cx="3401417" cy="64571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20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4D4D5AE-4697-9946-9DA8-E6F1F04F9038}" type="datetimeFigureOut">
              <a:rPr lang="en-US" smtClean="0"/>
              <a:t>7/15/2018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E559C30-296F-3645-8C43-ED572D4304A7}" type="slidenum">
              <a:rPr lang="en-US" smtClean="0"/>
              <a:t>‹#›</a:t>
            </a:fld>
            <a:endParaRPr lang="en-US"/>
          </a:p>
        </p:txBody>
      </p:sp>
    </p:spTree>
    <p:extLst>
      <p:ext uri="{BB962C8B-B14F-4D97-AF65-F5344CB8AC3E}">
        <p14:creationId xmlns:p14="http://schemas.microsoft.com/office/powerpoint/2010/main" val="65652455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5A9143-4BE4-7C4D-AFFB-BA6A8A5441C0}" type="datetimeFigureOut">
              <a:rPr lang="en-US" smtClean="0"/>
              <a:t>7/15/2018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E20742-E8B0-1C4F-9136-70446156B12E}" type="slidenum">
              <a:rPr lang="en-US" smtClean="0"/>
              <a:t>‹#›</a:t>
            </a:fld>
            <a:endParaRPr lang="en-US"/>
          </a:p>
        </p:txBody>
      </p:sp>
    </p:spTree>
    <p:extLst>
      <p:ext uri="{BB962C8B-B14F-4D97-AF65-F5344CB8AC3E}">
        <p14:creationId xmlns:p14="http://schemas.microsoft.com/office/powerpoint/2010/main" val="133081722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Calibri" charset="0"/>
                <a:ea typeface="ＭＳ Ｐゴシック" charset="0"/>
              </a:defRPr>
            </a:lvl1pPr>
            <a:lvl2pPr marL="742950" indent="-285750">
              <a:defRPr sz="1200">
                <a:solidFill>
                  <a:schemeClr val="tx1"/>
                </a:solidFill>
                <a:latin typeface="Calibri" charset="0"/>
                <a:ea typeface="ＭＳ Ｐゴシック" charset="0"/>
              </a:defRPr>
            </a:lvl2pPr>
            <a:lvl3pPr marL="1143000" indent="-228600">
              <a:defRPr sz="1200">
                <a:solidFill>
                  <a:schemeClr val="tx1"/>
                </a:solidFill>
                <a:latin typeface="Calibri" charset="0"/>
                <a:ea typeface="ＭＳ Ｐゴシック" charset="0"/>
              </a:defRPr>
            </a:lvl3pPr>
            <a:lvl4pPr marL="1600200" indent="-228600">
              <a:defRPr sz="1200">
                <a:solidFill>
                  <a:schemeClr val="tx1"/>
                </a:solidFill>
                <a:latin typeface="Calibri" charset="0"/>
                <a:ea typeface="ＭＳ Ｐゴシック" charset="0"/>
              </a:defRPr>
            </a:lvl4pPr>
            <a:lvl5pPr marL="2057400" indent="-228600">
              <a:defRPr sz="1200">
                <a:solidFill>
                  <a:schemeClr val="tx1"/>
                </a:solidFill>
                <a:latin typeface="Calibri" charset="0"/>
                <a:ea typeface="ＭＳ Ｐゴシック" charset="0"/>
              </a:defRPr>
            </a:lvl5pPr>
            <a:lvl6pPr marL="2514600" indent="-228600" eaLnBrk="0" fontAlgn="base" hangingPunct="0">
              <a:spcBef>
                <a:spcPct val="30000"/>
              </a:spcBef>
              <a:spcAft>
                <a:spcPct val="0"/>
              </a:spcAft>
              <a:defRPr sz="1200">
                <a:solidFill>
                  <a:schemeClr val="tx1"/>
                </a:solidFill>
                <a:latin typeface="Calibri" charset="0"/>
                <a:ea typeface="ＭＳ Ｐゴシック" charset="0"/>
              </a:defRPr>
            </a:lvl6pPr>
            <a:lvl7pPr marL="2971800" indent="-228600" eaLnBrk="0" fontAlgn="base" hangingPunct="0">
              <a:spcBef>
                <a:spcPct val="30000"/>
              </a:spcBef>
              <a:spcAft>
                <a:spcPct val="0"/>
              </a:spcAft>
              <a:defRPr sz="1200">
                <a:solidFill>
                  <a:schemeClr val="tx1"/>
                </a:solidFill>
                <a:latin typeface="Calibri" charset="0"/>
                <a:ea typeface="ＭＳ Ｐゴシック" charset="0"/>
              </a:defRPr>
            </a:lvl7pPr>
            <a:lvl8pPr marL="3429000" indent="-228600" eaLnBrk="0" fontAlgn="base" hangingPunct="0">
              <a:spcBef>
                <a:spcPct val="30000"/>
              </a:spcBef>
              <a:spcAft>
                <a:spcPct val="0"/>
              </a:spcAft>
              <a:defRPr sz="1200">
                <a:solidFill>
                  <a:schemeClr val="tx1"/>
                </a:solidFill>
                <a:latin typeface="Calibri" charset="0"/>
                <a:ea typeface="ＭＳ Ｐゴシック" charset="0"/>
              </a:defRPr>
            </a:lvl8pPr>
            <a:lvl9pPr marL="3886200" indent="-228600" eaLnBrk="0" fontAlgn="base" hangingPunct="0">
              <a:spcBef>
                <a:spcPct val="30000"/>
              </a:spcBef>
              <a:spcAft>
                <a:spcPct val="0"/>
              </a:spcAft>
              <a:defRPr sz="1200">
                <a:solidFill>
                  <a:schemeClr val="tx1"/>
                </a:solidFill>
                <a:latin typeface="Calibri" charset="0"/>
                <a:ea typeface="ＭＳ Ｐゴシック" charset="0"/>
              </a:defRPr>
            </a:lvl9pPr>
          </a:lstStyle>
          <a:p>
            <a:fld id="{DBA674F7-14FD-AE43-98B9-9B3E7038FB70}" type="slidenum">
              <a:rPr lang="en-CA">
                <a:solidFill>
                  <a:prstClr val="black"/>
                </a:solidFill>
                <a:latin typeface="Garamond Regular" charset="0"/>
                <a:cs typeface="Garamond Regular" charset="0"/>
              </a:rPr>
              <a:pPr/>
              <a:t>1</a:t>
            </a:fld>
            <a:endParaRPr lang="en-CA" dirty="0">
              <a:solidFill>
                <a:prstClr val="black"/>
              </a:solidFill>
              <a:latin typeface="Garamond Regular" charset="0"/>
              <a:cs typeface="Garamond Regular" charset="0"/>
            </a:endParaRPr>
          </a:p>
        </p:txBody>
      </p:sp>
      <p:sp>
        <p:nvSpPr>
          <p:cNvPr id="15363"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Lst>
        </p:spPr>
      </p:sp>
      <p:sp>
        <p:nvSpPr>
          <p:cNvPr id="1536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dirty="0">
                <a:latin typeface="Calibri" charset="0"/>
              </a:rPr>
              <a:t>“THANKS”</a:t>
            </a:r>
            <a:endParaRPr lang="en-US" dirty="0">
              <a:latin typeface="Calibri" charset="0"/>
            </a:endParaRPr>
          </a:p>
          <a:p>
            <a:pPr eaLnBrk="1" hangingPunct="1">
              <a:spcBef>
                <a:spcPct val="0"/>
              </a:spcBef>
            </a:pPr>
            <a:endParaRPr lang="en-US" dirty="0">
              <a:latin typeface="Calibri" charset="0"/>
            </a:endParaRPr>
          </a:p>
        </p:txBody>
      </p:sp>
    </p:spTree>
    <p:extLst>
      <p:ext uri="{BB962C8B-B14F-4D97-AF65-F5344CB8AC3E}">
        <p14:creationId xmlns:p14="http://schemas.microsoft.com/office/powerpoint/2010/main" val="20749207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the first part of my talk, I will present initial evidence examining the link between choosing time over money and well-being. I will then use this work to set the stage for the new work (3 studies) that I am excited to share today—focusing on one specific instantiation of using money to buy time—choosing time over money by using time-saving services and delegating tasks to others. In Studies 1 &amp; 2, I will provide descriptive evidence to help improve the predictive validity of how using money to buy time might improve well-being. In Study 3, I will use these studies to draw conclusions about a causal link between buying time and subjective well-being. </a:t>
            </a:r>
            <a:endParaRPr lang="en-US" dirty="0" smtClean="0"/>
          </a:p>
          <a:p>
            <a:r>
              <a:rPr lang="en-US" sz="1200" kern="1200" dirty="0" smtClean="0">
                <a:solidFill>
                  <a:schemeClr val="tx1"/>
                </a:solidFill>
                <a:latin typeface="+mn-lt"/>
                <a:ea typeface="+mn-ea"/>
                <a:cs typeface="+mn-cs"/>
              </a:rPr>
              <a:t>I will discuss research looking at how we might be able to encourage optimal time and money trade-offs.</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doing so, this work sheds light on the fundamental question of whether, when, and why increased wealth </a:t>
            </a:r>
            <a:r>
              <a:rPr lang="en-US" sz="1200" i="1" kern="1200" dirty="0" smtClean="0">
                <a:solidFill>
                  <a:schemeClr val="tx1"/>
                </a:solidFill>
                <a:effectLst/>
                <a:latin typeface="+mn-lt"/>
                <a:ea typeface="+mn-ea"/>
                <a:cs typeface="+mn-cs"/>
              </a:rPr>
              <a:t>may </a:t>
            </a:r>
            <a:r>
              <a:rPr lang="en-US" sz="1200" kern="1200" dirty="0" smtClean="0">
                <a:solidFill>
                  <a:schemeClr val="tx1"/>
                </a:solidFill>
                <a:effectLst/>
                <a:latin typeface="+mn-lt"/>
                <a:ea typeface="+mn-ea"/>
                <a:cs typeface="+mn-cs"/>
              </a:rPr>
              <a:t>or </a:t>
            </a:r>
            <a:r>
              <a:rPr lang="en-US" sz="1200" i="1" kern="1200" dirty="0" smtClean="0">
                <a:solidFill>
                  <a:schemeClr val="tx1"/>
                </a:solidFill>
                <a:effectLst/>
                <a:latin typeface="+mn-lt"/>
                <a:ea typeface="+mn-ea"/>
                <a:cs typeface="+mn-cs"/>
              </a:rPr>
              <a:t>may not</a:t>
            </a:r>
            <a:r>
              <a:rPr lang="en-US" sz="1200" kern="1200" dirty="0" smtClean="0">
                <a:solidFill>
                  <a:schemeClr val="tx1"/>
                </a:solidFill>
                <a:effectLst/>
                <a:latin typeface="+mn-lt"/>
                <a:ea typeface="+mn-ea"/>
                <a:cs typeface="+mn-cs"/>
              </a:rPr>
              <a:t> translate into well-being. </a:t>
            </a:r>
            <a:endParaRPr lang="en-CA" dirty="0" smtClean="0">
              <a:effectLst/>
            </a:endParaRPr>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12</a:t>
            </a:fld>
            <a:endParaRPr lang="en-US"/>
          </a:p>
        </p:txBody>
      </p:sp>
    </p:spTree>
    <p:extLst>
      <p:ext uri="{BB962C8B-B14F-4D97-AF65-F5344CB8AC3E}">
        <p14:creationId xmlns:p14="http://schemas.microsoft.com/office/powerpoint/2010/main" val="2252600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 first sought to provide an initial test of the question of whether broadly prioritizing having more time at the expense of having less money was linked to well-being. To examine this idea, I recruited nearly 5,000 participants—including a nationally representative sample of Americans, working adults in Canada, and college students—and I asked them one simple question—are you more like Tina or more like Maggie (they were gender matched of course, but this is an example). Think for yourself for a moment, are you more like Tina or are you more like Maggie. Tina values her time more than her money, she is willing to sacrifice her money to have more time. For example, she would be willing to work fewer hours and have more free time. Maggie values her money more than her time. She is willing to sacrifice her time to have more money. For example, she would be willing to work more hours and have less free time. </a:t>
            </a:r>
          </a:p>
          <a:p>
            <a:endParaRPr lang="en-US" dirty="0"/>
          </a:p>
        </p:txBody>
      </p:sp>
      <p:sp>
        <p:nvSpPr>
          <p:cNvPr id="4" name="Slide Number Placeholder 3"/>
          <p:cNvSpPr>
            <a:spLocks noGrp="1"/>
          </p:cNvSpPr>
          <p:nvPr>
            <p:ph type="sldNum" sz="quarter" idx="10"/>
          </p:nvPr>
        </p:nvSpPr>
        <p:spPr/>
        <p:txBody>
          <a:bodyPr/>
          <a:lstStyle/>
          <a:p>
            <a:fld id="{F3CCA8CF-4EE6-D442-AC71-62F0DCACCDEB}" type="slidenum">
              <a:rPr lang="en-US" smtClean="0"/>
              <a:pPr/>
              <a:t>13</a:t>
            </a:fld>
            <a:endParaRPr lang="en-US"/>
          </a:p>
        </p:txBody>
      </p:sp>
    </p:spTree>
    <p:extLst>
      <p:ext uri="{BB962C8B-B14F-4D97-AF65-F5344CB8AC3E}">
        <p14:creationId xmlns:p14="http://schemas.microsoft.com/office/powerpoint/2010/main" val="9861790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we found is that across all of the people that we studied,</a:t>
            </a:r>
            <a:r>
              <a:rPr lang="en-US" baseline="0" dirty="0" smtClean="0"/>
              <a:t> there was about a 50-50 split with a slight preference for time.</a:t>
            </a:r>
            <a:endParaRPr lang="en-US" dirty="0"/>
          </a:p>
        </p:txBody>
      </p:sp>
      <p:sp>
        <p:nvSpPr>
          <p:cNvPr id="4" name="Slide Number Placeholder 3"/>
          <p:cNvSpPr>
            <a:spLocks noGrp="1"/>
          </p:cNvSpPr>
          <p:nvPr>
            <p:ph type="sldNum" sz="quarter" idx="10"/>
          </p:nvPr>
        </p:nvSpPr>
        <p:spPr/>
        <p:txBody>
          <a:bodyPr/>
          <a:lstStyle/>
          <a:p>
            <a:fld id="{EDFFD794-FFBF-E64C-8A02-94EC0476D82A}" type="slidenum">
              <a:rPr lang="en-US" smtClean="0"/>
              <a:t>14</a:t>
            </a:fld>
            <a:endParaRPr lang="en-US"/>
          </a:p>
        </p:txBody>
      </p:sp>
    </p:spTree>
    <p:extLst>
      <p:ext uri="{BB962C8B-B14F-4D97-AF65-F5344CB8AC3E}">
        <p14:creationId xmlns:p14="http://schemas.microsoft.com/office/powerpoint/2010/main" val="4525101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STABLE</a:t>
            </a:r>
            <a:r>
              <a:rPr lang="en-US" baseline="0" dirty="0" smtClean="0"/>
              <a:t> OVER TIME</a:t>
            </a:r>
            <a:endParaRPr lang="en-US" dirty="0"/>
          </a:p>
        </p:txBody>
      </p:sp>
      <p:sp>
        <p:nvSpPr>
          <p:cNvPr id="4" name="Slide Number Placeholder 3"/>
          <p:cNvSpPr>
            <a:spLocks noGrp="1"/>
          </p:cNvSpPr>
          <p:nvPr>
            <p:ph type="sldNum" sz="quarter" idx="10"/>
          </p:nvPr>
        </p:nvSpPr>
        <p:spPr/>
        <p:txBody>
          <a:bodyPr/>
          <a:lstStyle/>
          <a:p>
            <a:fld id="{EDFFD794-FFBF-E64C-8A02-94EC0476D82A}" type="slidenum">
              <a:rPr lang="en-US" smtClean="0"/>
              <a:t>15</a:t>
            </a:fld>
            <a:endParaRPr lang="en-US"/>
          </a:p>
        </p:txBody>
      </p:sp>
    </p:spTree>
    <p:extLst>
      <p:ext uri="{BB962C8B-B14F-4D97-AF65-F5344CB8AC3E}">
        <p14:creationId xmlns:p14="http://schemas.microsoft.com/office/powerpoint/2010/main" val="1933064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This simple measure does</a:t>
            </a:r>
            <a:r>
              <a:rPr lang="en-US" sz="1200" kern="1200" baseline="0" dirty="0" smtClean="0">
                <a:solidFill>
                  <a:schemeClr val="tx1"/>
                </a:solidFill>
                <a:effectLst/>
                <a:latin typeface="+mn-lt"/>
                <a:ea typeface="+mn-ea"/>
                <a:cs typeface="+mn-cs"/>
              </a:rPr>
              <a:t> a pretty good job predicting how people behave</a:t>
            </a:r>
            <a:r>
              <a:rPr lang="en-US" sz="1200" kern="1200" dirty="0" smtClean="0">
                <a:solidFill>
                  <a:schemeClr val="tx1"/>
                </a:solidFill>
                <a:effectLst/>
                <a:latin typeface="+mn-lt"/>
                <a:ea typeface="+mn-ea"/>
                <a:cs typeface="+mn-cs"/>
              </a:rPr>
              <a:t>. For example, people who reported valuing time over money were more likely to choose a housecleaning service that would buy them a couple of additional hours on the weekend vs. receiving a cash prize, as an incentive for participation in our study.</a:t>
            </a:r>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DFFD794-FFBF-E64C-8A02-94EC0476D82A}" type="slidenum">
              <a:rPr lang="en-US" smtClean="0"/>
              <a:t>16</a:t>
            </a:fld>
            <a:endParaRPr lang="en-US"/>
          </a:p>
        </p:txBody>
      </p:sp>
    </p:spTree>
    <p:extLst>
      <p:ext uri="{BB962C8B-B14F-4D97-AF65-F5344CB8AC3E}">
        <p14:creationId xmlns:p14="http://schemas.microsoft.com/office/powerpoint/2010/main" val="11159654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 first sought to provide a test of the question of whether broadly prioritizing having more time at the expense of having less money was linked to greater well-being. To examine this idea, I recruited nearly 5,000 participants—including a nationally representative sample of Americans, working adults in Canada, and college students—and I asked them one simple question—are you more like Tina or more like Maggie (they were gender matched of course, but this is an example). Tina values her time more than her money, she is willing to sacrifice her money to have more time. Maggie values her money more than her time. She is willing to sacrifice her time to have more money.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What I found was fairly even split across our studies, with a slight preference for time. </a:t>
            </a:r>
            <a:endParaRPr lang="en-US" dirty="0"/>
          </a:p>
        </p:txBody>
      </p:sp>
      <p:sp>
        <p:nvSpPr>
          <p:cNvPr id="4" name="Slide Number Placeholder 3"/>
          <p:cNvSpPr>
            <a:spLocks noGrp="1"/>
          </p:cNvSpPr>
          <p:nvPr>
            <p:ph type="sldNum" sz="quarter" idx="10"/>
          </p:nvPr>
        </p:nvSpPr>
        <p:spPr/>
        <p:txBody>
          <a:bodyPr/>
          <a:lstStyle/>
          <a:p>
            <a:fld id="{F3CCA8CF-4EE6-D442-AC71-62F0DCACCDEB}" type="slidenum">
              <a:rPr lang="en-US" smtClean="0"/>
              <a:pPr/>
              <a:t>17</a:t>
            </a:fld>
            <a:endParaRPr lang="en-US"/>
          </a:p>
        </p:txBody>
      </p:sp>
    </p:spTree>
    <p:extLst>
      <p:ext uri="{BB962C8B-B14F-4D97-AF65-F5344CB8AC3E}">
        <p14:creationId xmlns:p14="http://schemas.microsoft.com/office/powerpoint/2010/main" val="439426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Perhaps most critically to the idea that valuing time over money may promote greater well-being, upon meta-analyzing the effects across the 6 studies that I conducted, I found that people who said they prioritized time over money reported greater life satisfaction, greater positive affect, and less negative affect. Of course, because this research is correlational, it is important to rule out other factors that might have otherwise accounted for these results. In this study, we found that these results held controlling for factors such as how much money people had, how materialistic people were, people’s income, and how pressed for time and money people felt in the moment. Together, these findings provide initial evidence that the broad willingness to trade discretionary income to have more time can promote well-being—perhaps</a:t>
            </a:r>
            <a:r>
              <a:rPr lang="en-US" sz="1200" kern="1200" baseline="0" dirty="0" smtClean="0">
                <a:solidFill>
                  <a:schemeClr val="tx1"/>
                </a:solidFill>
                <a:effectLst/>
                <a:latin typeface="+mn-lt"/>
                <a:ea typeface="+mn-ea"/>
                <a:cs typeface="+mn-cs"/>
              </a:rPr>
              <a:t> by influencing people’s daily and major decisions.</a:t>
            </a:r>
            <a:endParaRPr lang="en-US" dirty="0" smtClean="0"/>
          </a:p>
          <a:p>
            <a:endParaRPr lang="en-US" dirty="0"/>
          </a:p>
        </p:txBody>
      </p:sp>
      <p:sp>
        <p:nvSpPr>
          <p:cNvPr id="4" name="Slide Number Placeholder 3"/>
          <p:cNvSpPr>
            <a:spLocks noGrp="1"/>
          </p:cNvSpPr>
          <p:nvPr>
            <p:ph type="sldNum" sz="quarter" idx="10"/>
          </p:nvPr>
        </p:nvSpPr>
        <p:spPr/>
        <p:txBody>
          <a:bodyPr/>
          <a:lstStyle/>
          <a:p>
            <a:fld id="{EDFFD794-FFBF-E64C-8A02-94EC0476D82A}" type="slidenum">
              <a:rPr lang="en-US" smtClean="0"/>
              <a:t>18</a:t>
            </a:fld>
            <a:endParaRPr lang="en-US"/>
          </a:p>
        </p:txBody>
      </p:sp>
    </p:spTree>
    <p:extLst>
      <p:ext uri="{BB962C8B-B14F-4D97-AF65-F5344CB8AC3E}">
        <p14:creationId xmlns:p14="http://schemas.microsoft.com/office/powerpoint/2010/main" val="14149765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Perhaps most critically to the idea that valuing time over money may promote greater well-being, upon meta-analyzing the effects across the 6 studies that I conducted, I found that people who said they prioritized time over money reported greater life satisfaction, greater positive affect, and less negative affect. Of course, because this research is correlational, it is important to rule out other factors that might have otherwise accounted for these results. In this study, we found that these results held controlling for factors such as how much money people had, how materialistic people were, people’s income, and how pressed for time and money people felt in the moment. Together, these findings provide initial evidence that the broad willingness to trade discretionary income to have more time can promote well-being—perhaps</a:t>
            </a:r>
            <a:r>
              <a:rPr lang="en-US" sz="1200" kern="1200" baseline="0" dirty="0" smtClean="0">
                <a:solidFill>
                  <a:schemeClr val="tx1"/>
                </a:solidFill>
                <a:effectLst/>
                <a:latin typeface="+mn-lt"/>
                <a:ea typeface="+mn-ea"/>
                <a:cs typeface="+mn-cs"/>
              </a:rPr>
              <a:t> by influencing people’s daily and major decisions.</a:t>
            </a:r>
            <a:endParaRPr lang="en-US" dirty="0" smtClean="0"/>
          </a:p>
          <a:p>
            <a:endParaRPr lang="en-US" dirty="0"/>
          </a:p>
        </p:txBody>
      </p:sp>
      <p:sp>
        <p:nvSpPr>
          <p:cNvPr id="4" name="Slide Number Placeholder 3"/>
          <p:cNvSpPr>
            <a:spLocks noGrp="1"/>
          </p:cNvSpPr>
          <p:nvPr>
            <p:ph type="sldNum" sz="quarter" idx="10"/>
          </p:nvPr>
        </p:nvSpPr>
        <p:spPr/>
        <p:txBody>
          <a:bodyPr/>
          <a:lstStyle/>
          <a:p>
            <a:fld id="{EDFFD794-FFBF-E64C-8A02-94EC0476D82A}" type="slidenum">
              <a:rPr lang="en-US" smtClean="0"/>
              <a:t>19</a:t>
            </a:fld>
            <a:endParaRPr lang="en-US"/>
          </a:p>
        </p:txBody>
      </p:sp>
    </p:spTree>
    <p:extLst>
      <p:ext uri="{BB962C8B-B14F-4D97-AF65-F5344CB8AC3E}">
        <p14:creationId xmlns:p14="http://schemas.microsoft.com/office/powerpoint/2010/main" val="2035903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Perhaps most critically to the idea that valuing time over money may promote greater well-being, upon meta-analyzing the effects across the 6 studies that I conducted, I found that people who said they prioritized time over money reported greater life satisfaction, greater positive affect, and less negative affect. Of course, because this research is correlational, it is important to rule out other factors that might have otherwise accounted for these results. In this study, we found that these results held controlling for factors such as how much money people had, how materialistic people were, people’s income, and how pressed for time and money people felt in the moment. Together, these findings provide initial evidence that the broad willingness to trade discretionary income to have more time can promote well-being—perhaps</a:t>
            </a:r>
            <a:r>
              <a:rPr lang="en-US" sz="1200" kern="1200" baseline="0" dirty="0" smtClean="0">
                <a:solidFill>
                  <a:schemeClr val="tx1"/>
                </a:solidFill>
                <a:effectLst/>
                <a:latin typeface="+mn-lt"/>
                <a:ea typeface="+mn-ea"/>
                <a:cs typeface="+mn-cs"/>
              </a:rPr>
              <a:t> by influencing people’s daily and major decisions.</a:t>
            </a:r>
            <a:endParaRPr lang="en-US" dirty="0" smtClean="0"/>
          </a:p>
          <a:p>
            <a:endParaRPr lang="en-US" dirty="0"/>
          </a:p>
        </p:txBody>
      </p:sp>
      <p:sp>
        <p:nvSpPr>
          <p:cNvPr id="4" name="Slide Number Placeholder 3"/>
          <p:cNvSpPr>
            <a:spLocks noGrp="1"/>
          </p:cNvSpPr>
          <p:nvPr>
            <p:ph type="sldNum" sz="quarter" idx="10"/>
          </p:nvPr>
        </p:nvSpPr>
        <p:spPr/>
        <p:txBody>
          <a:bodyPr/>
          <a:lstStyle/>
          <a:p>
            <a:fld id="{EDFFD794-FFBF-E64C-8A02-94EC0476D82A}" type="slidenum">
              <a:rPr lang="en-US" smtClean="0"/>
              <a:t>20</a:t>
            </a:fld>
            <a:endParaRPr lang="en-US"/>
          </a:p>
        </p:txBody>
      </p:sp>
    </p:spTree>
    <p:extLst>
      <p:ext uri="{BB962C8B-B14F-4D97-AF65-F5344CB8AC3E}">
        <p14:creationId xmlns:p14="http://schemas.microsoft.com/office/powerpoint/2010/main" val="11625575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Socializing. Participants who prioritized time over money on the ROM spent more time in the last 7 days interacting with students who they had met since becoming a student at [BLINDED INSTITUTION] (M=24.45%, SD=18.76) than students who prioritized money over time (M=15.72%, SD=14.37), t(118.29)=2.95, p=0.004, 95%CI [2.87, 14.59], d=0.52. Reporting these results in the regression framework, prioritizing time over money was a significant predictor of the amount of time that students spent socializing with peers who they had met at [BLINDED INSTITUTION], β=0.24, p=0.007; these results were unchanged when we included current feelings of time pressure, extraversion, conscientiousness, age, gender, and ethnicity into the model as covariates, β=0.26, p=0.006. See Table 2 for the final regression model including covariates. The ROM did not predict the amount of time that students spent socializing with people they had met prior to coming to [BLINDED INSTITUTION], p=0.662. These findings suggest that valuing time over money was specifically associated with students’ willingness to invest time interacting with new peers.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Working vs. Socializing. We then created a difference score between the percentage of time students spent attending class, working, or studying and the percentage of time that they socialized with new friends; on this measure, higher numbers signify a greater percentage of time spent working vs. socializing with new peers. Since the participants’ primary occupation was being a student, “working” was comprised of working for pay, studying, and going to class. As expected, students who valued time more than money spent less time working vs. socializing with new peers (M=28.47%, SD=38.14) as compared to students who valued money more than time (M=48.28%, SD=29.34), t(117)=3.01, p=0.003, 95%CI [-32.87, -6.76], d=0.58. Reporting these results in the regression framework, prioritizing money over time was a significant predictor of the amount of time that students spent working vs. socializing, β=-0.27, p=0.003; these results were unchanged when we included time pressure, extraversion, conscientiousness, age, gender, and ethnicity into the model, β=-0.29, p=0.002. See Table 3 for the regression model including covariates. See Table 4 for the mean differences reported across each time-use outcome. As evidenced in Table 4, after using the Bonferroni correction to adjust for multiple comparisons, participants who valued time over money spent more time socializing with students they had met since becoming a [BLINDED INSTITUTION] student. Participants who valued time over money also spent more time socializing with new peers vs. working (Table 4). There were no other reliable differences in self-reported time use for students who valued time vs. money</a:t>
            </a:r>
            <a:endParaRPr lang="en-US" dirty="0"/>
          </a:p>
        </p:txBody>
      </p:sp>
      <p:sp>
        <p:nvSpPr>
          <p:cNvPr id="4" name="Slide Number Placeholder 3"/>
          <p:cNvSpPr>
            <a:spLocks noGrp="1"/>
          </p:cNvSpPr>
          <p:nvPr>
            <p:ph type="sldNum" sz="quarter" idx="10"/>
          </p:nvPr>
        </p:nvSpPr>
        <p:spPr/>
        <p:txBody>
          <a:bodyPr/>
          <a:lstStyle/>
          <a:p>
            <a:fld id="{C3C0B98F-6C15-E747-8279-D0A1913FAD01}" type="slidenum">
              <a:rPr lang="en-US" smtClean="0"/>
              <a:t>21</a:t>
            </a:fld>
            <a:endParaRPr lang="en-US"/>
          </a:p>
        </p:txBody>
      </p:sp>
    </p:spTree>
    <p:extLst>
      <p:ext uri="{BB962C8B-B14F-4D97-AF65-F5344CB8AC3E}">
        <p14:creationId xmlns:p14="http://schemas.microsoft.com/office/powerpoint/2010/main" val="1107703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Time &amp; money are two of life’s most valuable resources. Indeed, most North Americans today report feeling increased pressed for both time and money. </a:t>
            </a:r>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2</a:t>
            </a:fld>
            <a:endParaRPr lang="en-US"/>
          </a:p>
        </p:txBody>
      </p:sp>
    </p:spTree>
    <p:extLst>
      <p:ext uri="{BB962C8B-B14F-4D97-AF65-F5344CB8AC3E}">
        <p14:creationId xmlns:p14="http://schemas.microsoft.com/office/powerpoint/2010/main" val="3548174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Socializing. Participants who prioritized time over money on the ROM spent more time in the last 7 days interacting with students who they had met since becoming a student at [BLINDED INSTITUTION] (M=24.45%, SD=18.76) than students who prioritized money over time (M=15.72%, SD=14.37), t(118.29)=2.95, p=0.004, 95%CI [2.87, 14.59], d=0.52. Reporting these results in the regression framework, prioritizing time over money was a significant predictor of the amount of time that students spent socializing with peers who they had met at [BLINDED INSTITUTION], β=0.24, p=0.007; these results were unchanged when we included current feelings of time pressure, extraversion, conscientiousness, age, gender, and ethnicity into the model as covariates, β=0.26, p=0.006. See Table 2 for the final regression model including covariates. The ROM did not predict the amount of time that students spent socializing with people they had met prior to coming to [BLINDED INSTITUTION], p=0.662. These findings suggest that valuing time over money was specifically associated with students’ willingness to invest time interacting with new peers.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Working vs. Socializing. We then created a difference score between the percentage of time students spent attending class, working, or studying and the percentage of time that they socialized with new friends; on this measure, higher numbers signify a greater percentage of time spent working vs. socializing with new peers. Since the participants’ primary occupation was being a student, “working” was comprised of working for pay, studying, and going to class. As expected, students who valued time more than money spent less time working vs. socializing with new peers (M=28.47%, SD=38.14) as compared to students who valued money more than time (M=48.28%, SD=29.34), t(117)=3.01, p=0.003, 95%CI [-32.87, -6.76], d=0.58. Reporting these results in the regression framework, prioritizing money over time was a significant predictor of the amount of time that students spent working vs. socializing, β=-0.27, p=0.003; these results were unchanged when we included time pressure, extraversion, conscientiousness, age, gender, and ethnicity into the model, β=-0.29, p=0.002. See Table 3 for the regression model including covariates. See Table 4 for the mean differences reported across each time-use outcome. As evidenced in Table 4, after using the Bonferroni correction to adjust for multiple comparisons, participants who valued time over money spent more time socializing with students they had met since becoming a [BLINDED INSTITUTION] student. Participants who valued time over money also spent more time socializing with new peers vs. working (Table 4). There were no other reliable differences in self-reported time use for students who valued time vs. money</a:t>
            </a:r>
            <a:endParaRPr lang="en-US" dirty="0"/>
          </a:p>
        </p:txBody>
      </p:sp>
      <p:sp>
        <p:nvSpPr>
          <p:cNvPr id="4" name="Slide Number Placeholder 3"/>
          <p:cNvSpPr>
            <a:spLocks noGrp="1"/>
          </p:cNvSpPr>
          <p:nvPr>
            <p:ph type="sldNum" sz="quarter" idx="10"/>
          </p:nvPr>
        </p:nvSpPr>
        <p:spPr/>
        <p:txBody>
          <a:bodyPr/>
          <a:lstStyle/>
          <a:p>
            <a:fld id="{C3C0B98F-6C15-E747-8279-D0A1913FAD01}" type="slidenum">
              <a:rPr lang="en-US" smtClean="0"/>
              <a:t>22</a:t>
            </a:fld>
            <a:endParaRPr lang="en-US"/>
          </a:p>
        </p:txBody>
      </p:sp>
    </p:spTree>
    <p:extLst>
      <p:ext uri="{BB962C8B-B14F-4D97-AF65-F5344CB8AC3E}">
        <p14:creationId xmlns:p14="http://schemas.microsoft.com/office/powerpoint/2010/main" val="4746877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3C0B98F-6C15-E747-8279-D0A1913FAD01}" type="slidenum">
              <a:rPr lang="en-US" smtClean="0"/>
              <a:t>23</a:t>
            </a:fld>
            <a:endParaRPr lang="en-US"/>
          </a:p>
        </p:txBody>
      </p:sp>
    </p:spTree>
    <p:extLst>
      <p:ext uri="{BB962C8B-B14F-4D97-AF65-F5344CB8AC3E}">
        <p14:creationId xmlns:p14="http://schemas.microsoft.com/office/powerpoint/2010/main" val="7578668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 predicted, employees who prioritized time over money on the ROM spent more time in the last 7 days interacting with colleagues about non-work-related matters (M=16.15%, SD=11.74) than employees who prioritized money (M=12.77%, SD=10.09), t(298) = 2.66, p=0.008, 95% CI[0.88, 5.88], d=0.31. Reporting these results in the regression framework, prioritizing time over money was a significant predictor of the amount of time that employees spent socializing with colleagues about non-work-related matters, β=0.15, p=0.008; these results were unchanged when including hours worked in the last 7 days into the model as a covariate, β=0.14, p=0.013 and when only including respondents who said that their job involved talking with colleagues ( N=283), β=0.16, p=0.008. These results were also unchanged when we included the number of hours respondents worked in the last 7 days and job title in the model as covariates, β=0.12, p=0.036. The ROM did not significantly predict the amount of time that employees discussed work-related matters with colleagues or work and non-work-related matters with clients/customers, </a:t>
            </a:r>
            <a:r>
              <a:rPr lang="en-US" dirty="0" err="1" smtClean="0"/>
              <a:t>ps</a:t>
            </a:r>
            <a:r>
              <a:rPr lang="en-US" dirty="0" smtClean="0"/>
              <a:t> &gt; 0.351. Valuing time over money was specifically associated with greater willingness to invest time interacting with colleagues about non-work-related matters. Working vs. Socializing. We then created a difference score between the percentage of time that employees spent working and the percentage of time that they reported socializing with colleagues about non-work-related matters in the last 7 days; on this measure, higher numbers signify a greater percentage of time spent working vs. socializing with colleagues about </a:t>
            </a:r>
            <a:r>
              <a:rPr lang="en-US" dirty="0" err="1" smtClean="0"/>
              <a:t>nonwork</a:t>
            </a:r>
            <a:r>
              <a:rPr lang="en-US" dirty="0" smtClean="0"/>
              <a:t>-related matters. As expected, employees who valued time more than money spent less time working vs. socializing with their colleagues (M=31.03%, SD=14.33) as compared to employees Page 15 of 39 http://</a:t>
            </a:r>
            <a:r>
              <a:rPr lang="en-US" dirty="0" err="1" smtClean="0"/>
              <a:t>mc.manuscriptcentral.com</a:t>
            </a:r>
            <a:r>
              <a:rPr lang="en-US" dirty="0" smtClean="0"/>
              <a:t>/</a:t>
            </a:r>
            <a:r>
              <a:rPr lang="en-US" dirty="0" err="1" smtClean="0"/>
              <a:t>jspr</a:t>
            </a:r>
            <a:r>
              <a:rPr lang="en-US" dirty="0" smtClean="0"/>
              <a:t> Journal of Social and Personal Relationships 123456789 10 11 12 13 14 15 16 17 18 19 20 21 22 23 24 25 26 27 28 29 30 31 32 33 34 35 36 37 38 39 40 41 42 43 44 45 46 47 48 49 50 51 52 53 54 55 56 57 58 59 60 For Peer Review TIME &amp; SOCIAL CONNECTION 16 who valued money more than time (M=36.78%, SD=15.95), t(298) = 3.19, p=0.002, 95%CI [2.20, 9.31], d=0.38. Reporting these results in the regression framework, prioritizing money (vs. time) was a significant predictor of the amount of time that employees spent working vs. socializing, β=-0.18, p</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3C0B98F-6C15-E747-8279-D0A1913FAD01}" type="slidenum">
              <a:rPr lang="en-US" smtClean="0"/>
              <a:t>24</a:t>
            </a:fld>
            <a:endParaRPr lang="en-US"/>
          </a:p>
        </p:txBody>
      </p:sp>
    </p:spTree>
    <p:extLst>
      <p:ext uri="{BB962C8B-B14F-4D97-AF65-F5344CB8AC3E}">
        <p14:creationId xmlns:p14="http://schemas.microsoft.com/office/powerpoint/2010/main" val="525939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 predicted, employees who prioritized time over money on the ROM spent more time in the last 7 days interacting with colleagues about non-work-related matters (M=16.15%, SD=11.74) than employees who prioritized money (M=12.77%, SD=10.09), t(298) = 2.66, p=0.008, 95% CI[0.88, 5.88], d=0.31. Reporting these results in the regression framework, prioritizing time over money was a significant predictor of the amount of time that employees spent socializing with colleagues about non-work-related matters, β=0.15, p=0.008; these results were unchanged when including hours worked in the last 7 days into the model as a covariate, β=0.14, p=0.013 and when only including respondents who said that their job involved talking with colleagues ( N=283), β=0.16, p=0.008. These results were also unchanged when we included the number of hours respondents worked in the last 7 days and job title in the model as covariates, β=0.12, p=0.036. The ROM did not significantly predict the amount of time that employees discussed work-related matters with colleagues or work and non-work-related matters with clients/customers, </a:t>
            </a:r>
            <a:r>
              <a:rPr lang="en-US" dirty="0" err="1" smtClean="0"/>
              <a:t>ps</a:t>
            </a:r>
            <a:r>
              <a:rPr lang="en-US" dirty="0" smtClean="0"/>
              <a:t> &gt; 0.351. Valuing time over money was specifically associated with greater willingness to invest time interacting with colleagues about non-work-related matters. Working vs. Socializing. We then created a difference score between the percentage of time that employees spent working and the percentage of time that they reported socializing with colleagues about non-work-related matters in the last 7 days; on this measure, higher numbers signify a greater percentage of time spent working vs. socializing with colleagues about </a:t>
            </a:r>
            <a:r>
              <a:rPr lang="en-US" dirty="0" err="1" smtClean="0"/>
              <a:t>nonwork</a:t>
            </a:r>
            <a:r>
              <a:rPr lang="en-US" dirty="0" smtClean="0"/>
              <a:t>-related matters. As expected, employees who valued time more than money spent less time working vs. socializing with their colleagues (M=31.03%, SD=14.33) as compared to employees Page 15 of 39 http://</a:t>
            </a:r>
            <a:r>
              <a:rPr lang="en-US" dirty="0" err="1" smtClean="0"/>
              <a:t>mc.manuscriptcentral.com</a:t>
            </a:r>
            <a:r>
              <a:rPr lang="en-US" dirty="0" smtClean="0"/>
              <a:t>/</a:t>
            </a:r>
            <a:r>
              <a:rPr lang="en-US" dirty="0" err="1" smtClean="0"/>
              <a:t>jspr</a:t>
            </a:r>
            <a:r>
              <a:rPr lang="en-US" dirty="0" smtClean="0"/>
              <a:t> Journal of Social and Personal Relationships 123456789 10 11 12 13 14 15 16 17 18 19 20 21 22 23 24 25 26 27 28 29 30 31 32 33 34 35 36 37 38 39 40 41 42 43 44 45 46 47 48 49 50 51 52 53 54 55 56 57 58 59 60 For Peer Review TIME &amp; SOCIAL CONNECTION 16 who valued money more than time (M=36.78%, SD=15.95), t(298) = 3.19, p=0.002, 95%CI [2.20, 9.31], d=0.38. Reporting these results in the regression framework, prioritizing money (vs. time) was a significant predictor of the amount of time that employees spent working vs. socializing, β=-0.18, p</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3C0B98F-6C15-E747-8279-D0A1913FAD01}" type="slidenum">
              <a:rPr lang="en-US" smtClean="0"/>
              <a:t>25</a:t>
            </a:fld>
            <a:endParaRPr lang="en-US"/>
          </a:p>
        </p:txBody>
      </p:sp>
    </p:spTree>
    <p:extLst>
      <p:ext uri="{BB962C8B-B14F-4D97-AF65-F5344CB8AC3E}">
        <p14:creationId xmlns:p14="http://schemas.microsoft.com/office/powerpoint/2010/main" val="5889663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(M=10:25minutes, SD=5:17) as compared to participants who valued money more than time (M=8:54minutes, SD=5:29), t(338)=2.59, p=0.010, 95%CI [0:00:21, 0:02:40], d=0.33. </a:t>
            </a:r>
            <a:endParaRPr lang="en-US" dirty="0"/>
          </a:p>
        </p:txBody>
      </p:sp>
      <p:sp>
        <p:nvSpPr>
          <p:cNvPr id="4" name="Slide Number Placeholder 3"/>
          <p:cNvSpPr>
            <a:spLocks noGrp="1"/>
          </p:cNvSpPr>
          <p:nvPr>
            <p:ph type="sldNum" sz="quarter" idx="10"/>
          </p:nvPr>
        </p:nvSpPr>
        <p:spPr/>
        <p:txBody>
          <a:bodyPr/>
          <a:lstStyle/>
          <a:p>
            <a:fld id="{EDFFD794-FFBF-E64C-8A02-94EC0476D82A}" type="slidenum">
              <a:rPr lang="en-US" smtClean="0"/>
              <a:t>27</a:t>
            </a:fld>
            <a:endParaRPr lang="en-US"/>
          </a:p>
        </p:txBody>
      </p:sp>
    </p:spTree>
    <p:extLst>
      <p:ext uri="{BB962C8B-B14F-4D97-AF65-F5344CB8AC3E}">
        <p14:creationId xmlns:p14="http://schemas.microsoft.com/office/powerpoint/2010/main" val="1135737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FFD794-FFBF-E64C-8A02-94EC0476D82A}"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321743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While I see initial evidence that prioritizing time over money is linked to greater happiness, these initial studies are unable to examine the specific mechanisms by which using money to buy time may promote happiness. Thus, in the next studies, I hone in on one specific instantiation of choosing time over money—using money to buy time by using time-saving services and delegating tasks to others. </a:t>
            </a:r>
            <a:r>
              <a:rPr lang="en-US" sz="1200" kern="1200" dirty="0" smtClean="0">
                <a:solidFill>
                  <a:schemeClr val="tx1"/>
                </a:solidFill>
                <a:latin typeface="+mn-lt"/>
                <a:ea typeface="+mn-ea"/>
                <a:cs typeface="+mn-cs"/>
              </a:rPr>
              <a:t>Studies 1 &amp; 2, I will provide descriptive evidence to help improve the predictive validity of how using money to buy time might improve well-being. In Study 3, I will use these studies to draw conclusions about a causal link between buying time and subjective well-being. </a:t>
            </a: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29</a:t>
            </a:fld>
            <a:endParaRPr lang="en-US"/>
          </a:p>
        </p:txBody>
      </p:sp>
    </p:spTree>
    <p:extLst>
      <p:ext uri="{BB962C8B-B14F-4D97-AF65-F5344CB8AC3E}">
        <p14:creationId xmlns:p14="http://schemas.microsoft.com/office/powerpoint/2010/main" val="10470843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Across most of these studies, I constrained my conceptual definition of using money to buy time by delegating our disliked tasks to others. This choice was based on my theorizing based on past work, suggesting that using money to buy time might have the greatest benefit when it allows people to remove the most dreaded moments of their day. Thus, this first study, I focused on using money to buy time by delegating our </a:t>
            </a:r>
            <a:r>
              <a:rPr lang="en-US" sz="1200" i="1" kern="1200" dirty="0" smtClean="0">
                <a:solidFill>
                  <a:schemeClr val="tx1"/>
                </a:solidFill>
                <a:effectLst/>
                <a:latin typeface="+mn-lt"/>
                <a:ea typeface="+mn-ea"/>
                <a:cs typeface="+mn-cs"/>
              </a:rPr>
              <a:t>disliked tasks </a:t>
            </a:r>
            <a:r>
              <a:rPr lang="en-US" sz="1200" kern="1200" dirty="0" smtClean="0">
                <a:solidFill>
                  <a:schemeClr val="tx1"/>
                </a:solidFill>
                <a:effectLst/>
                <a:latin typeface="+mn-lt"/>
                <a:ea typeface="+mn-ea"/>
                <a:cs typeface="+mn-cs"/>
              </a:rPr>
              <a:t>to others. </a:t>
            </a:r>
            <a:endParaRPr lang="en-US" dirty="0" smtClean="0"/>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30</a:t>
            </a:fld>
            <a:endParaRPr lang="en-US"/>
          </a:p>
        </p:txBody>
      </p:sp>
    </p:spTree>
    <p:extLst>
      <p:ext uri="{BB962C8B-B14F-4D97-AF65-F5344CB8AC3E}">
        <p14:creationId xmlns:p14="http://schemas.microsoft.com/office/powerpoint/2010/main" val="18134055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31</a:t>
            </a:fld>
            <a:endParaRPr lang="en-US"/>
          </a:p>
        </p:txBody>
      </p:sp>
    </p:spTree>
    <p:extLst>
      <p:ext uri="{BB962C8B-B14F-4D97-AF65-F5344CB8AC3E}">
        <p14:creationId xmlns:p14="http://schemas.microsoft.com/office/powerpoint/2010/main" val="5912791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the representative sample of employed adults living in the US, people who used money to buy time reported greater life satisfaction. For people who said they used money to buy time they experienced a 0.77 increase in life satisfaction on a 10 point scale as compared to people who did not use money to buy time. </a:t>
            </a:r>
            <a:endParaRPr lang="en-US" dirty="0" smtClean="0"/>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32</a:t>
            </a:fld>
            <a:endParaRPr lang="en-US"/>
          </a:p>
        </p:txBody>
      </p:sp>
    </p:spTree>
    <p:extLst>
      <p:ext uri="{BB962C8B-B14F-4D97-AF65-F5344CB8AC3E}">
        <p14:creationId xmlns:p14="http://schemas.microsoft.com/office/powerpoint/2010/main" val="13235822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As I mentioned at the outset of my talk, nationally representative surveys suggest that Americans </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are feeling increasingly pressed for time—the majority of Americans—both with and without children—report wishing that they had more time to spend with friends and family. And these same individuals often report feeling overwhelmed by the demands of work and life. Indeed, trying to keep up with the tasks of daily life, such as shopping and doing the laundry can chip away at the time we might otherwise spend engaging in the kids of activities that endow life with happiness. </a:t>
            </a:r>
            <a:endParaRPr lang="en-US" dirty="0" smtClean="0"/>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3</a:t>
            </a:fld>
            <a:endParaRPr lang="en-US"/>
          </a:p>
        </p:txBody>
      </p:sp>
    </p:spTree>
    <p:extLst>
      <p:ext uri="{BB962C8B-B14F-4D97-AF65-F5344CB8AC3E}">
        <p14:creationId xmlns:p14="http://schemas.microsoft.com/office/powerpoint/2010/main" val="5028425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33</a:t>
            </a:fld>
            <a:endParaRPr lang="en-US"/>
          </a:p>
        </p:txBody>
      </p:sp>
    </p:spTree>
    <p:extLst>
      <p:ext uri="{BB962C8B-B14F-4D97-AF65-F5344CB8AC3E}">
        <p14:creationId xmlns:p14="http://schemas.microsoft.com/office/powerpoint/2010/main" val="13260464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6988"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Across studies, there was a significant positive association between subjective feelings of time pressure and using money to buy time. </a:t>
            </a:r>
          </a:p>
          <a:p>
            <a:pPr marL="0" marR="0" indent="0" algn="l" defTabSz="456988"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6988"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These findings suggest that people who reported greater time pressure were also more likely to report using money to buy time. Interestingly, using money to buy time promoted happiness in part by protecting people from the negative impact of time pressure on well-being. </a:t>
            </a:r>
          </a:p>
          <a:p>
            <a:pPr marL="0" marR="0" indent="0" algn="l" defTabSz="456988"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6988"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Across each study, the negative relationship between time pressure and well-being was significantly attenuated for people who reported using money to buy time as compared to people who did not. These results held controlling for our key demographic variables. These studies point to the possibility that using money to buy time promotes happiness in part by protecting people from the deleterious effects of time stress on subjective well-being. </a:t>
            </a:r>
            <a:endParaRPr lang="en-CA" dirty="0" smtClean="0">
              <a:effectLst/>
            </a:endParaRPr>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34</a:t>
            </a:fld>
            <a:endParaRPr lang="en-US"/>
          </a:p>
        </p:txBody>
      </p:sp>
    </p:spTree>
    <p:extLst>
      <p:ext uri="{BB962C8B-B14F-4D97-AF65-F5344CB8AC3E}">
        <p14:creationId xmlns:p14="http://schemas.microsoft.com/office/powerpoint/2010/main" val="14083148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a representative sample of employed American adults (and replicated in several other samples of working adults), people who used money to buy time reported greater life satisfaction, greater meaning, and even greater feelings of social connection. We saw that the well-being benefits of using money to buy time were due in part to the fact that using money to buy time protected people from the negative impact of time stress on life satisfaction.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While Study 1 provides initial evidence for a link between using money to buy time and well- being, this study focused on the broad relationships between these constructs and is not able to examine how using money to buy time might shape </a:t>
            </a:r>
            <a:r>
              <a:rPr lang="en-US" sz="1200" i="1" kern="1200" dirty="0" smtClean="0">
                <a:solidFill>
                  <a:schemeClr val="tx1"/>
                </a:solidFill>
                <a:effectLst/>
                <a:latin typeface="+mn-lt"/>
                <a:ea typeface="+mn-ea"/>
                <a:cs typeface="+mn-cs"/>
              </a:rPr>
              <a:t>daily </a:t>
            </a:r>
            <a:r>
              <a:rPr lang="en-US" sz="1200" kern="1200" dirty="0" smtClean="0">
                <a:solidFill>
                  <a:schemeClr val="tx1"/>
                </a:solidFill>
                <a:effectLst/>
                <a:latin typeface="+mn-lt"/>
                <a:ea typeface="+mn-ea"/>
                <a:cs typeface="+mn-cs"/>
              </a:rPr>
              <a:t>happiness.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35</a:t>
            </a:fld>
            <a:endParaRPr lang="en-US"/>
          </a:p>
        </p:txBody>
      </p:sp>
    </p:spTree>
    <p:extLst>
      <p:ext uri="{BB962C8B-B14F-4D97-AF65-F5344CB8AC3E}">
        <p14:creationId xmlns:p14="http://schemas.microsoft.com/office/powerpoint/2010/main" val="1768688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Thus, to examine this question, I assessed the relationship between using money to buy time (through time-saving services) and daily happiness using the American Time Use Survey. The American Time Use Survey asks respondents about the activities they have completed in the last 24 hours using the Day Reconstruction Method.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After reconstructing their day participants are asked to rate how happy and stressed that they felt during three randomly selected activities that occurred throughout the day. These measures will provide the key measures of interest in this work. They are also asked how in pain they are and these will remain outside the scope of the </a:t>
            </a:r>
            <a:endParaRPr lang="en-US" dirty="0" smtClean="0"/>
          </a:p>
          <a:p>
            <a:r>
              <a:rPr lang="en-US" sz="1200" kern="1200" dirty="0" smtClean="0">
                <a:solidFill>
                  <a:schemeClr val="tx1"/>
                </a:solidFill>
                <a:effectLst/>
                <a:latin typeface="+mn-lt"/>
                <a:ea typeface="+mn-ea"/>
                <a:cs typeface="+mn-cs"/>
              </a:rPr>
              <a:t>investigation. </a:t>
            </a:r>
            <a:endParaRPr lang="en-US" dirty="0" smtClean="0"/>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DE20742-E8B0-1C4F-9136-70446156B12E}" type="slidenum">
              <a:rPr lang="en-US" smtClean="0"/>
              <a:t>36</a:t>
            </a:fld>
            <a:endParaRPr lang="en-US"/>
          </a:p>
        </p:txBody>
      </p:sp>
    </p:spTree>
    <p:extLst>
      <p:ext uri="{BB962C8B-B14F-4D97-AF65-F5344CB8AC3E}">
        <p14:creationId xmlns:p14="http://schemas.microsoft.com/office/powerpoint/2010/main" val="18382137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then conducted follow-up analyses to examine why this might be the case. What I found is that as compared to individuals who </a:t>
            </a:r>
            <a:r>
              <a:rPr lang="en-US" sz="1200" i="1" kern="1200" dirty="0" smtClean="0">
                <a:solidFill>
                  <a:schemeClr val="tx1"/>
                </a:solidFill>
                <a:effectLst/>
                <a:latin typeface="+mn-lt"/>
                <a:ea typeface="+mn-ea"/>
                <a:cs typeface="+mn-cs"/>
              </a:rPr>
              <a:t>did not </a:t>
            </a:r>
            <a:r>
              <a:rPr lang="en-US" sz="1200" kern="1200" dirty="0" smtClean="0">
                <a:solidFill>
                  <a:schemeClr val="tx1"/>
                </a:solidFill>
                <a:effectLst/>
                <a:latin typeface="+mn-lt"/>
                <a:ea typeface="+mn-ea"/>
                <a:cs typeface="+mn-cs"/>
              </a:rPr>
              <a:t>use time-saving services on the weekend, individuals who used time-saving services on the weekend spent more time socializing with friends and family. Upon entering this variable into a regression model, I see that using time saving services predicted greater happiness in the last 24 hours, in part because doing so enabled people to spend more time socializing with friends and family. </a:t>
            </a:r>
            <a:endParaRPr lang="en-US" dirty="0" smtClean="0"/>
          </a:p>
          <a:p>
            <a:endParaRPr lang="en-US" dirty="0" smtClean="0"/>
          </a:p>
          <a:p>
            <a:r>
              <a:rPr lang="en-US" sz="1200" kern="1200" dirty="0" smtClean="0">
                <a:solidFill>
                  <a:schemeClr val="tx1"/>
                </a:solidFill>
                <a:effectLst/>
                <a:latin typeface="+mn-lt"/>
                <a:ea typeface="+mn-ea"/>
                <a:cs typeface="+mn-cs"/>
              </a:rPr>
              <a:t>Now it is interesting to point out here, that the direct effect is still significant, suggesting that there could be other explanations for these well-being benefits. In addition to *objectively* providing people with time that they can then spend in happier ways (like socializing), it is possible that people are gaining benefit from using time-saving services due to a psychological mechanism—for example, delegating on the weekend might reduce perceived goal conflict (what I should be doing vs. what I want to be doing) thereby promoting greater happiness. Relatedly, the opportunity costs of *not* delegating might be higher on the weekend, and thus giving up money to have more time might have more subjective benefit.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 the weekend, you might be faced with cleaning the house and doing the laundry instead of spending an afternoon having a long lunch. On the weekend the opportunity costs of staying in and cleaning the house (vs. socializing) are higher—you could have had leisure time that you might not otherwise enjoy. Thus, in making the decision to use time-saving services on the weekend—you might gain more benefit because you are also more aware of the costs of not doing so. </a:t>
            </a:r>
            <a:endParaRPr lang="en-US" dirty="0" smtClean="0"/>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37</a:t>
            </a:fld>
            <a:endParaRPr lang="en-US"/>
          </a:p>
        </p:txBody>
      </p:sp>
    </p:spTree>
    <p:extLst>
      <p:ext uri="{BB962C8B-B14F-4D97-AF65-F5344CB8AC3E}">
        <p14:creationId xmlns:p14="http://schemas.microsoft.com/office/powerpoint/2010/main" val="5395316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*This study was a within subject study, with a counterbalanced order, and I recruited participants from Vancouver, Canada.</a:t>
            </a:r>
          </a:p>
          <a:p>
            <a:r>
              <a:rPr lang="en-US" sz="1200" kern="1200" dirty="0" smtClean="0">
                <a:solidFill>
                  <a:schemeClr val="tx1"/>
                </a:solidFill>
                <a:latin typeface="+mn-lt"/>
                <a:ea typeface="+mn-ea"/>
                <a:cs typeface="+mn-cs"/>
              </a:rPr>
              <a:t>*We pre-registered our methods, given the time and financial cost of this study.</a:t>
            </a:r>
          </a:p>
          <a:p>
            <a:r>
              <a:rPr lang="en-US" sz="1200" kern="1200" dirty="0" smtClean="0">
                <a:solidFill>
                  <a:schemeClr val="tx1"/>
                </a:solidFill>
                <a:latin typeface="+mn-lt"/>
                <a:ea typeface="+mn-ea"/>
                <a:cs typeface="+mn-cs"/>
              </a:rPr>
              <a:t>*Participants were either given a payment of $40 to spend on a way that would give them time or to spend on a material purchase for themselves (because this is how people typically spend discretionary income). </a:t>
            </a:r>
          </a:p>
          <a:p>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**We wanted people to make any time or material purchase, because it is important that people feel like they have choice to reap the benefits of spending decisions. Furthermore, it is important that people’s purchases map on to a broader spending category (time-saving) vs. a specific expenditure (housecleaning) to maximize external validity. </a:t>
            </a:r>
          </a:p>
          <a:p>
            <a:endParaRPr lang="en-US" sz="1200" kern="1200" dirty="0" smtClean="0">
              <a:solidFill>
                <a:schemeClr val="tx1"/>
              </a:solidFill>
              <a:latin typeface="+mn-lt"/>
              <a:ea typeface="+mn-ea"/>
              <a:cs typeface="+mn-cs"/>
            </a:endParaRPr>
          </a:p>
          <a:p>
            <a:pPr lvl="0"/>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4597835-D31E-204B-BCD7-E70594A94485}" type="slidenum">
              <a:rPr lang="en-US" smtClean="0"/>
              <a:t>38</a:t>
            </a:fld>
            <a:endParaRPr lang="en-US" dirty="0"/>
          </a:p>
        </p:txBody>
      </p:sp>
    </p:spTree>
    <p:extLst>
      <p:ext uri="{BB962C8B-B14F-4D97-AF65-F5344CB8AC3E}">
        <p14:creationId xmlns:p14="http://schemas.microsoft.com/office/powerpoint/2010/main" val="470551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**People in this study, complied with study instructions.</a:t>
            </a:r>
          </a:p>
          <a:p>
            <a:r>
              <a:rPr lang="en-US" sz="1200" kern="1200" dirty="0" smtClean="0">
                <a:solidFill>
                  <a:schemeClr val="tx1"/>
                </a:solidFill>
                <a:latin typeface="+mn-lt"/>
                <a:ea typeface="+mn-ea"/>
                <a:cs typeface="+mn-cs"/>
              </a:rPr>
              <a:t>**People in the material condition bought clothes, books, wine and board games**</a:t>
            </a:r>
          </a:p>
          <a:p>
            <a:r>
              <a:rPr lang="en-US" sz="1200" kern="1200" dirty="0" smtClean="0">
                <a:solidFill>
                  <a:schemeClr val="tx1"/>
                </a:solidFill>
                <a:latin typeface="+mn-lt"/>
                <a:ea typeface="+mn-ea"/>
                <a:cs typeface="+mn-cs"/>
              </a:rPr>
              <a:t>**People in the time-saving purchase condition bought grocery delivery, lawn-mowing, housecleaning, and remade meals.</a:t>
            </a:r>
          </a:p>
          <a:p>
            <a:r>
              <a:rPr lang="en-US" sz="1200" kern="1200" dirty="0" smtClean="0">
                <a:solidFill>
                  <a:schemeClr val="tx1"/>
                </a:solidFill>
                <a:latin typeface="+mn-lt"/>
                <a:ea typeface="+mn-ea"/>
                <a:cs typeface="+mn-cs"/>
              </a:rPr>
              <a:t>**Consistent with the instructions, the time-saving purchases saved people ~2 hours, and the material purchases saved participants 0 hours, on average.</a:t>
            </a:r>
          </a:p>
          <a:p>
            <a:endParaRPr lang="en-US" dirty="0"/>
          </a:p>
        </p:txBody>
      </p:sp>
      <p:sp>
        <p:nvSpPr>
          <p:cNvPr id="4" name="Slide Number Placeholder 3"/>
          <p:cNvSpPr>
            <a:spLocks noGrp="1"/>
          </p:cNvSpPr>
          <p:nvPr>
            <p:ph type="sldNum" sz="quarter" idx="10"/>
          </p:nvPr>
        </p:nvSpPr>
        <p:spPr/>
        <p:txBody>
          <a:bodyPr/>
          <a:lstStyle/>
          <a:p>
            <a:fld id="{F3CCA8CF-4EE6-D442-AC71-62F0DCACCDEB}" type="slidenum">
              <a:rPr lang="en-US" smtClean="0"/>
              <a:pPr/>
              <a:t>39</a:t>
            </a:fld>
            <a:endParaRPr lang="en-US"/>
          </a:p>
        </p:txBody>
      </p:sp>
    </p:spTree>
    <p:extLst>
      <p:ext uri="{BB962C8B-B14F-4D97-AF65-F5344CB8AC3E}">
        <p14:creationId xmlns:p14="http://schemas.microsoft.com/office/powerpoint/2010/main" val="13730113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Consistent with our hypothesis, we saw that people were happier at the end of the day on weeks where they made a time-saving purchase as compared to weeks where they made a material purchase.</a:t>
            </a:r>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40</a:t>
            </a:fld>
            <a:endParaRPr lang="en-US"/>
          </a:p>
        </p:txBody>
      </p:sp>
    </p:spTree>
    <p:extLst>
      <p:ext uri="{BB962C8B-B14F-4D97-AF65-F5344CB8AC3E}">
        <p14:creationId xmlns:p14="http://schemas.microsoft.com/office/powerpoint/2010/main" val="31297133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We also saw that people felt less pressed for time at the end of the day on weeks where they made a time-saving purchase as compared to weeks where they made a material purchase. </a:t>
            </a:r>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41</a:t>
            </a:fld>
            <a:endParaRPr lang="en-US"/>
          </a:p>
        </p:txBody>
      </p:sp>
    </p:spTree>
    <p:extLst>
      <p:ext uri="{BB962C8B-B14F-4D97-AF65-F5344CB8AC3E}">
        <p14:creationId xmlns:p14="http://schemas.microsoft.com/office/powerpoint/2010/main" val="25798358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To summarize the findings from the American Time Use Survey, I see that using time services promotes happiness on the weekends, especially when people spend time socializing with friends/family. </a:t>
            </a:r>
          </a:p>
          <a:p>
            <a:endParaRPr lang="en-US" dirty="0" smtClean="0"/>
          </a:p>
          <a:p>
            <a:r>
              <a:rPr lang="en-US" sz="1200" kern="1200" dirty="0" smtClean="0">
                <a:solidFill>
                  <a:schemeClr val="tx1"/>
                </a:solidFill>
                <a:effectLst/>
                <a:latin typeface="+mn-lt"/>
                <a:ea typeface="+mn-ea"/>
                <a:cs typeface="+mn-cs"/>
              </a:rPr>
              <a:t>We also see evidence that what we do with our time may play an important role in catalyzing the benefits of using money to buy time. Indeed, this general idea is consistent with some recent work my colleagues and I have conducted showing that having more leisure time isn’t enough— people also have to spend that leisure time in more active ways (volunteering </a:t>
            </a:r>
            <a:r>
              <a:rPr lang="en-US" sz="1200" kern="1200" dirty="0" err="1" smtClean="0">
                <a:solidFill>
                  <a:schemeClr val="tx1"/>
                </a:solidFill>
                <a:effectLst/>
                <a:latin typeface="+mn-lt"/>
                <a:ea typeface="+mn-ea"/>
                <a:cs typeface="+mn-cs"/>
              </a:rPr>
              <a:t>etc</a:t>
            </a:r>
            <a:r>
              <a:rPr lang="en-US" sz="1200" kern="1200" dirty="0" smtClean="0">
                <a:solidFill>
                  <a:schemeClr val="tx1"/>
                </a:solidFill>
                <a:effectLst/>
                <a:latin typeface="+mn-lt"/>
                <a:ea typeface="+mn-ea"/>
                <a:cs typeface="+mn-cs"/>
              </a:rPr>
              <a:t>) in order to reap the well-being rewards. </a:t>
            </a:r>
            <a:endParaRPr lang="en-US" dirty="0" smtClean="0"/>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42</a:t>
            </a:fld>
            <a:endParaRPr lang="en-US"/>
          </a:p>
        </p:txBody>
      </p:sp>
    </p:spTree>
    <p:extLst>
      <p:ext uri="{BB962C8B-B14F-4D97-AF65-F5344CB8AC3E}">
        <p14:creationId xmlns:p14="http://schemas.microsoft.com/office/powerpoint/2010/main" val="5597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Although people want both more time and more money, there are typically very few opportunities to simultaneously gain in both. For example, taking more time for oneself often cuts into time and earning more money often cuts into time.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 a daily basis, we might have to make the decision to take a direct flight that will save time over an indirect flight that will save money, or we might have to make the decision to choose a more expensive apartment that is closer to our place of employment, or a cheaper apartment that is further from our place of employment, but saves us commuting time each and every day. </a:t>
            </a:r>
          </a:p>
          <a:p>
            <a:endParaRPr lang="en-US" dirty="0" smtClean="0"/>
          </a:p>
          <a:p>
            <a:r>
              <a:rPr lang="en-US" sz="1200" kern="1200" dirty="0" smtClean="0">
                <a:solidFill>
                  <a:schemeClr val="tx1"/>
                </a:solidFill>
                <a:effectLst/>
                <a:latin typeface="+mn-lt"/>
                <a:ea typeface="+mn-ea"/>
                <a:cs typeface="+mn-cs"/>
              </a:rPr>
              <a:t>Across each day and many years, the decisions that we make about having more time at the expense of having less money may hold important implications for happiness. Thus, in my talk today, my research</a:t>
            </a:r>
            <a:r>
              <a:rPr lang="en-US" sz="1200" kern="1200" baseline="0" dirty="0" smtClean="0">
                <a:solidFill>
                  <a:schemeClr val="tx1"/>
                </a:solidFill>
                <a:effectLst/>
                <a:latin typeface="+mn-lt"/>
                <a:ea typeface="+mn-ea"/>
                <a:cs typeface="+mn-cs"/>
              </a:rPr>
              <a:t> looking at how </a:t>
            </a:r>
            <a:r>
              <a:rPr lang="en-US" sz="1200" kern="1200" dirty="0" smtClean="0">
                <a:solidFill>
                  <a:schemeClr val="tx1"/>
                </a:solidFill>
                <a:effectLst/>
                <a:latin typeface="+mn-lt"/>
                <a:ea typeface="+mn-ea"/>
                <a:cs typeface="+mn-cs"/>
              </a:rPr>
              <a:t>using money to change the way that we spend our time might promote happiness. </a:t>
            </a:r>
            <a:endParaRPr lang="en-US" dirty="0" smtClean="0"/>
          </a:p>
          <a:p>
            <a:endParaRPr lang="en-CA" dirty="0"/>
          </a:p>
        </p:txBody>
      </p:sp>
      <p:sp>
        <p:nvSpPr>
          <p:cNvPr id="4" name="Slide Number Placeholder 3"/>
          <p:cNvSpPr>
            <a:spLocks noGrp="1"/>
          </p:cNvSpPr>
          <p:nvPr>
            <p:ph type="sldNum" sz="quarter" idx="10"/>
          </p:nvPr>
        </p:nvSpPr>
        <p:spPr/>
        <p:txBody>
          <a:bodyPr/>
          <a:lstStyle/>
          <a:p>
            <a:fld id="{ADE20742-E8B0-1C4F-9136-70446156B12E}" type="slidenum">
              <a:rPr lang="en-US" smtClean="0"/>
              <a:t>4</a:t>
            </a:fld>
            <a:endParaRPr lang="en-US"/>
          </a:p>
        </p:txBody>
      </p:sp>
    </p:spTree>
    <p:extLst>
      <p:ext uri="{BB962C8B-B14F-4D97-AF65-F5344CB8AC3E}">
        <p14:creationId xmlns:p14="http://schemas.microsoft.com/office/powerpoint/2010/main" val="14791965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We also saw that people felt less pressed for time at the end of the day on weeks where they made a time-saving purchase as compared to weeks where they made a material purchase,</a:t>
            </a:r>
            <a:r>
              <a:rPr lang="en-US" sz="1200" kern="1200" baseline="0" dirty="0" smtClean="0">
                <a:solidFill>
                  <a:schemeClr val="tx1"/>
                </a:solidFill>
                <a:latin typeface="+mn-lt"/>
                <a:ea typeface="+mn-ea"/>
                <a:cs typeface="+mn-cs"/>
              </a:rPr>
              <a:t> which in turn predicted greater end of day happiness.</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43</a:t>
            </a:fld>
            <a:endParaRPr lang="en-US"/>
          </a:p>
        </p:txBody>
      </p:sp>
    </p:spTree>
    <p:extLst>
      <p:ext uri="{BB962C8B-B14F-4D97-AF65-F5344CB8AC3E}">
        <p14:creationId xmlns:p14="http://schemas.microsoft.com/office/powerpoint/2010/main" val="21430921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We also saw that people felt less pressed for time at the end of the day on weeks where they made a time-saving purchase as compared to weeks where they made a material purchase,</a:t>
            </a:r>
            <a:r>
              <a:rPr lang="en-US" sz="1200" kern="1200" baseline="0" dirty="0" smtClean="0">
                <a:solidFill>
                  <a:schemeClr val="tx1"/>
                </a:solidFill>
                <a:latin typeface="+mn-lt"/>
                <a:ea typeface="+mn-ea"/>
                <a:cs typeface="+mn-cs"/>
              </a:rPr>
              <a:t> which in turn predicted greater end of day happiness.</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44</a:t>
            </a:fld>
            <a:endParaRPr lang="en-US"/>
          </a:p>
        </p:txBody>
      </p:sp>
    </p:spTree>
    <p:extLst>
      <p:ext uri="{BB962C8B-B14F-4D97-AF65-F5344CB8AC3E}">
        <p14:creationId xmlns:p14="http://schemas.microsoft.com/office/powerpoint/2010/main" val="8293305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In this initial investigation, I chose to constrain my conceptual definition of using money to buy time to spending money to outsource one’s </a:t>
            </a:r>
            <a:r>
              <a:rPr lang="en-US" i="1" dirty="0"/>
              <a:t>disliked </a:t>
            </a:r>
            <a:r>
              <a:rPr lang="en-US" dirty="0"/>
              <a:t>tasks to others. This decision was based on my current theorizing that people should derive the greatest benefits from using money to buy time when doing so allows people to remove the most dreaded moments of their day (e.g., Kahneman et al., 2006). </a:t>
            </a:r>
          </a:p>
          <a:p>
            <a:endParaRPr lang="en-US" baseline="0" dirty="0"/>
          </a:p>
          <a:p>
            <a:endParaRPr lang="en-US" baseline="0" dirty="0"/>
          </a:p>
          <a:p>
            <a:r>
              <a:rPr lang="en-US" baseline="0" dirty="0"/>
              <a:t>Consistent with the idea that using money to buy time can promote happiness, found evidence that people who reported using money to buy time—by delegating disliked tasks to others, experienced greater happiness, greater social connection, and greater meaning in life.</a:t>
            </a:r>
            <a:endParaRPr lang="en-US" dirty="0"/>
          </a:p>
        </p:txBody>
      </p:sp>
      <p:sp>
        <p:nvSpPr>
          <p:cNvPr id="4" name="Slide Number Placeholder 3"/>
          <p:cNvSpPr>
            <a:spLocks noGrp="1"/>
          </p:cNvSpPr>
          <p:nvPr>
            <p:ph type="sldNum" sz="quarter" idx="10"/>
          </p:nvPr>
        </p:nvSpPr>
        <p:spPr/>
        <p:txBody>
          <a:bodyPr/>
          <a:lstStyle/>
          <a:p>
            <a:fld id="{C3C0B98F-6C15-E747-8279-D0A1913FAD01}" type="slidenum">
              <a:rPr lang="en-US" smtClean="0"/>
              <a:t>45</a:t>
            </a:fld>
            <a:endParaRPr lang="en-US"/>
          </a:p>
        </p:txBody>
      </p:sp>
    </p:spTree>
    <p:extLst>
      <p:ext uri="{BB962C8B-B14F-4D97-AF65-F5344CB8AC3E}">
        <p14:creationId xmlns:p14="http://schemas.microsoft.com/office/powerpoint/2010/main" val="110678973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In this initial investigation, I chose to constrain my conceptual definition of using money to buy time to spending money to outsource one’s </a:t>
            </a:r>
            <a:r>
              <a:rPr lang="en-US" i="1" dirty="0"/>
              <a:t>disliked </a:t>
            </a:r>
            <a:r>
              <a:rPr lang="en-US" dirty="0"/>
              <a:t>tasks to others. This decision was based on my current theorizing that people should derive the greatest benefits from using money to buy time when doing so allows people to remove the most dreaded moments of their day (e.g., Kahneman et al., 2006). </a:t>
            </a:r>
          </a:p>
          <a:p>
            <a:endParaRPr lang="en-US" baseline="0" dirty="0"/>
          </a:p>
          <a:p>
            <a:endParaRPr lang="en-US" baseline="0" dirty="0"/>
          </a:p>
          <a:p>
            <a:r>
              <a:rPr lang="en-US" baseline="0" dirty="0"/>
              <a:t>Consistent with the idea that using money to buy time can promote happiness, found evidence that people who reported using money to buy time—by delegating disliked tasks to others, experienced greater happiness, greater social connection, and greater meaning in life.</a:t>
            </a:r>
            <a:endParaRPr lang="en-US" dirty="0"/>
          </a:p>
        </p:txBody>
      </p:sp>
      <p:sp>
        <p:nvSpPr>
          <p:cNvPr id="4" name="Slide Number Placeholder 3"/>
          <p:cNvSpPr>
            <a:spLocks noGrp="1"/>
          </p:cNvSpPr>
          <p:nvPr>
            <p:ph type="sldNum" sz="quarter" idx="10"/>
          </p:nvPr>
        </p:nvSpPr>
        <p:spPr/>
        <p:txBody>
          <a:bodyPr/>
          <a:lstStyle/>
          <a:p>
            <a:fld id="{C3C0B98F-6C15-E747-8279-D0A1913FAD01}" type="slidenum">
              <a:rPr lang="en-US" smtClean="0"/>
              <a:t>46</a:t>
            </a:fld>
            <a:endParaRPr lang="en-US"/>
          </a:p>
        </p:txBody>
      </p:sp>
    </p:spTree>
    <p:extLst>
      <p:ext uri="{BB962C8B-B14F-4D97-AF65-F5344CB8AC3E}">
        <p14:creationId xmlns:p14="http://schemas.microsoft.com/office/powerpoint/2010/main" val="125707620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relationship held controlling for other variables that could otherwise explain this relationship such as age, income, the number of kids at home and whether or not people were married. </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First, looking at income, for every unit increase in income (for every $2500 increase in this model) there was an 0.09 increase in life satisfaction on a 10-point scale, holding constant all other variables in the model. </a:t>
            </a:r>
            <a:endParaRPr lang="en-US"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Next, looking at using money to buy time, people who used money to buy time, reported 1⁄2 a point on a 10 point scale of life satisfaction as compared to people who did not report using money to buy time. </a:t>
            </a:r>
            <a:endParaRPr lang="en-US" dirty="0" smtClean="0"/>
          </a:p>
          <a:p>
            <a:endParaRPr lang="en-US" dirty="0" smtClean="0"/>
          </a:p>
          <a:p>
            <a:r>
              <a:rPr lang="en-US" sz="1200" kern="1200" dirty="0" smtClean="0">
                <a:solidFill>
                  <a:schemeClr val="tx1"/>
                </a:solidFill>
                <a:effectLst/>
                <a:latin typeface="+mn-lt"/>
                <a:ea typeface="+mn-ea"/>
                <a:cs typeface="+mn-cs"/>
              </a:rPr>
              <a:t>So, we can see that using money to buy time was linked to greater life satisfaction independent of the effects of income—and that saying you were the kind of person who used money to buy time—resulted in happiness gains that were similar to making $13,000 more of household income/year. </a:t>
            </a:r>
          </a:p>
          <a:p>
            <a:endParaRPr lang="en-US" dirty="0" smtClean="0"/>
          </a:p>
          <a:p>
            <a:r>
              <a:rPr lang="en-US" sz="1200" b="1" u="sng" kern="1200" dirty="0" smtClean="0">
                <a:solidFill>
                  <a:schemeClr val="tx1"/>
                </a:solidFill>
                <a:effectLst/>
                <a:latin typeface="+mn-lt"/>
                <a:ea typeface="+mn-ea"/>
                <a:cs typeface="+mn-cs"/>
              </a:rPr>
              <a:t>Slide 87</a:t>
            </a:r>
            <a:r>
              <a:rPr lang="en-US" sz="1200" b="1" u="sng" kern="1200" baseline="0" dirty="0" smtClean="0">
                <a:solidFill>
                  <a:schemeClr val="tx1"/>
                </a:solidFill>
                <a:effectLst/>
                <a:latin typeface="+mn-lt"/>
                <a:ea typeface="+mn-ea"/>
                <a:cs typeface="+mn-cs"/>
              </a:rPr>
              <a:t> &amp; 88</a:t>
            </a:r>
            <a:r>
              <a:rPr lang="en-US" sz="1200" b="1" u="sng" kern="1200" dirty="0" smtClean="0">
                <a:solidFill>
                  <a:schemeClr val="tx1"/>
                </a:solidFill>
                <a:effectLst/>
                <a:latin typeface="+mn-lt"/>
                <a:ea typeface="+mn-ea"/>
                <a:cs typeface="+mn-cs"/>
              </a:rPr>
              <a:t> = the quadratic effect finding. </a:t>
            </a:r>
            <a:endParaRPr lang="en-US" u="sng"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47</a:t>
            </a:fld>
            <a:endParaRPr lang="en-US"/>
          </a:p>
        </p:txBody>
      </p:sp>
    </p:spTree>
    <p:extLst>
      <p:ext uri="{BB962C8B-B14F-4D97-AF65-F5344CB8AC3E}">
        <p14:creationId xmlns:p14="http://schemas.microsoft.com/office/powerpoint/2010/main" val="20457610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relationship held controlling for other variables that could otherwise explain this relationship such as age, income, the number of kids at home and whether or not people were married. </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First, looking at income, for every unit increase in income (for every $2500 increase in this model) there was an 0.09 increase in life satisfaction on a 10-point scale, holding constant all other variables in the model. </a:t>
            </a:r>
            <a:endParaRPr lang="en-US"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Next, looking at using money to buy time, people who used money to buy time, reported 1⁄2 a point on a 10 point scale of life satisfaction as compared to people who did not report using money to buy time. </a:t>
            </a:r>
            <a:endParaRPr lang="en-US" dirty="0" smtClean="0"/>
          </a:p>
          <a:p>
            <a:endParaRPr lang="en-US" dirty="0" smtClean="0"/>
          </a:p>
          <a:p>
            <a:r>
              <a:rPr lang="en-US" sz="1200" kern="1200" dirty="0" smtClean="0">
                <a:solidFill>
                  <a:schemeClr val="tx1"/>
                </a:solidFill>
                <a:effectLst/>
                <a:latin typeface="+mn-lt"/>
                <a:ea typeface="+mn-ea"/>
                <a:cs typeface="+mn-cs"/>
              </a:rPr>
              <a:t>So, we can see that using money to buy time was linked to greater life satisfaction independent of the effects of income—and that saying you were the kind of person who used money to buy time—resulted in happiness gains that were similar to making $13,000 more of household income/year. </a:t>
            </a:r>
          </a:p>
          <a:p>
            <a:endParaRPr lang="en-US" dirty="0" smtClean="0"/>
          </a:p>
          <a:p>
            <a:r>
              <a:rPr lang="en-US" sz="1200" b="1" u="sng" kern="1200" dirty="0" smtClean="0">
                <a:solidFill>
                  <a:schemeClr val="tx1"/>
                </a:solidFill>
                <a:effectLst/>
                <a:latin typeface="+mn-lt"/>
                <a:ea typeface="+mn-ea"/>
                <a:cs typeface="+mn-cs"/>
              </a:rPr>
              <a:t>Slide 87</a:t>
            </a:r>
            <a:r>
              <a:rPr lang="en-US" sz="1200" b="1" u="sng" kern="1200" baseline="0" dirty="0" smtClean="0">
                <a:solidFill>
                  <a:schemeClr val="tx1"/>
                </a:solidFill>
                <a:effectLst/>
                <a:latin typeface="+mn-lt"/>
                <a:ea typeface="+mn-ea"/>
                <a:cs typeface="+mn-cs"/>
              </a:rPr>
              <a:t> &amp; 88</a:t>
            </a:r>
            <a:r>
              <a:rPr lang="en-US" sz="1200" b="1" u="sng" kern="1200" dirty="0" smtClean="0">
                <a:solidFill>
                  <a:schemeClr val="tx1"/>
                </a:solidFill>
                <a:effectLst/>
                <a:latin typeface="+mn-lt"/>
                <a:ea typeface="+mn-ea"/>
                <a:cs typeface="+mn-cs"/>
              </a:rPr>
              <a:t> = the quadratic effect finding. </a:t>
            </a:r>
            <a:endParaRPr lang="en-US" u="sng" dirty="0" smtClean="0"/>
          </a:p>
          <a:p>
            <a:endParaRPr lang="en-US" dirty="0" smtClean="0"/>
          </a:p>
          <a:p>
            <a:r>
              <a:rPr lang="en-US" sz="1200" i="1" kern="1200" dirty="0" smtClean="0">
                <a:solidFill>
                  <a:schemeClr val="tx1"/>
                </a:solidFill>
                <a:effectLst/>
                <a:latin typeface="+mn-lt"/>
                <a:ea typeface="+mn-ea"/>
                <a:cs typeface="+mn-cs"/>
              </a:rPr>
              <a:t>β = </a:t>
            </a:r>
            <a:r>
              <a:rPr lang="en-US" sz="1200" kern="1200" dirty="0" smtClean="0">
                <a:solidFill>
                  <a:schemeClr val="tx1"/>
                </a:solidFill>
                <a:effectLst/>
                <a:latin typeface="+mn-lt"/>
                <a:ea typeface="+mn-ea"/>
                <a:cs typeface="+mn-cs"/>
              </a:rPr>
              <a:t>0.06, </a:t>
            </a:r>
            <a:r>
              <a:rPr lang="en-US" sz="1200" i="1" kern="1200" dirty="0" smtClean="0">
                <a:solidFill>
                  <a:schemeClr val="tx1"/>
                </a:solidFill>
                <a:effectLst/>
                <a:latin typeface="+mn-lt"/>
                <a:ea typeface="+mn-ea"/>
                <a:cs typeface="+mn-cs"/>
              </a:rPr>
              <a:t>B = </a:t>
            </a:r>
            <a:r>
              <a:rPr lang="en-US" sz="1200" kern="1200" dirty="0" smtClean="0">
                <a:solidFill>
                  <a:schemeClr val="tx1"/>
                </a:solidFill>
                <a:effectLst/>
                <a:latin typeface="+mn-lt"/>
                <a:ea typeface="+mn-ea"/>
                <a:cs typeface="+mn-cs"/>
              </a:rPr>
              <a:t>0.19 (0.14), </a:t>
            </a:r>
            <a:r>
              <a:rPr lang="en-US" sz="1200" i="1" kern="1200" dirty="0" smtClean="0">
                <a:solidFill>
                  <a:schemeClr val="tx1"/>
                </a:solidFill>
                <a:effectLst/>
                <a:latin typeface="+mn-lt"/>
                <a:ea typeface="+mn-ea"/>
                <a:cs typeface="+mn-cs"/>
              </a:rPr>
              <a:t>p = </a:t>
            </a:r>
            <a:r>
              <a:rPr lang="en-US" sz="1200" kern="1200" dirty="0" smtClean="0">
                <a:solidFill>
                  <a:schemeClr val="tx1"/>
                </a:solidFill>
                <a:effectLst/>
                <a:latin typeface="+mn-lt"/>
                <a:ea typeface="+mn-ea"/>
                <a:cs typeface="+mn-cs"/>
              </a:rPr>
              <a:t>0.145</a:t>
            </a:r>
            <a:r>
              <a:rPr lang="en-US" dirty="0" smtClean="0">
                <a:effectLst/>
              </a:rPr>
              <a:t> </a:t>
            </a:r>
            <a:endParaRPr lang="en-US" dirty="0" smtClean="0"/>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48</a:t>
            </a:fld>
            <a:endParaRPr lang="en-US"/>
          </a:p>
        </p:txBody>
      </p:sp>
    </p:spTree>
    <p:extLst>
      <p:ext uri="{BB962C8B-B14F-4D97-AF65-F5344CB8AC3E}">
        <p14:creationId xmlns:p14="http://schemas.microsoft.com/office/powerpoint/2010/main" val="6110620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50</a:t>
            </a:fld>
            <a:endParaRPr lang="en-US"/>
          </a:p>
        </p:txBody>
      </p:sp>
    </p:spTree>
    <p:extLst>
      <p:ext uri="{BB962C8B-B14F-4D97-AF65-F5344CB8AC3E}">
        <p14:creationId xmlns:p14="http://schemas.microsoft.com/office/powerpoint/2010/main" val="10163878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We also saw that people felt less pressed for time at the end of the day on weeks where they made a time-saving purchase as compared to weeks where they made a material purchase. </a:t>
            </a:r>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53</a:t>
            </a:fld>
            <a:endParaRPr lang="en-US"/>
          </a:p>
        </p:txBody>
      </p:sp>
    </p:spTree>
    <p:extLst>
      <p:ext uri="{BB962C8B-B14F-4D97-AF65-F5344CB8AC3E}">
        <p14:creationId xmlns:p14="http://schemas.microsoft.com/office/powerpoint/2010/main" val="47090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In this initial investigation, I chose to constrain my conceptual definition of using money to buy time to spending money to outsource one’s </a:t>
            </a:r>
            <a:r>
              <a:rPr lang="en-US" i="1" dirty="0"/>
              <a:t>disliked </a:t>
            </a:r>
            <a:r>
              <a:rPr lang="en-US" dirty="0"/>
              <a:t>tasks to others. This decision was based on my current theorizing that people should derive the greatest benefits from using money to buy time when doing so allows people to remove the most dreaded moments of their day (e.g., Kahneman et al., 2006). </a:t>
            </a:r>
          </a:p>
          <a:p>
            <a:endParaRPr lang="en-US" baseline="0" dirty="0"/>
          </a:p>
          <a:p>
            <a:endParaRPr lang="en-US" baseline="0" dirty="0"/>
          </a:p>
          <a:p>
            <a:r>
              <a:rPr lang="en-US" baseline="0" dirty="0"/>
              <a:t>Consistent with the idea that using money to buy time can promote happiness, found evidence that people who reported using money to buy time—by delegating disliked tasks to others, experienced greater happiness, greater social connection, and greater meaning in life.</a:t>
            </a:r>
            <a:endParaRPr lang="en-US" dirty="0"/>
          </a:p>
        </p:txBody>
      </p:sp>
      <p:sp>
        <p:nvSpPr>
          <p:cNvPr id="4" name="Slide Number Placeholder 3"/>
          <p:cNvSpPr>
            <a:spLocks noGrp="1"/>
          </p:cNvSpPr>
          <p:nvPr>
            <p:ph type="sldNum" sz="quarter" idx="10"/>
          </p:nvPr>
        </p:nvSpPr>
        <p:spPr/>
        <p:txBody>
          <a:bodyPr/>
          <a:lstStyle/>
          <a:p>
            <a:fld id="{C3C0B98F-6C15-E747-8279-D0A1913FAD01}" type="slidenum">
              <a:rPr lang="en-US" smtClean="0"/>
              <a:t>55</a:t>
            </a:fld>
            <a:endParaRPr lang="en-US"/>
          </a:p>
        </p:txBody>
      </p:sp>
    </p:spTree>
    <p:extLst>
      <p:ext uri="{BB962C8B-B14F-4D97-AF65-F5344CB8AC3E}">
        <p14:creationId xmlns:p14="http://schemas.microsoft.com/office/powerpoint/2010/main" val="6986924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Thus, this comparison allows us to examine when time-saving purchases—which buy couples </a:t>
            </a:r>
            <a:r>
              <a:rPr lang="en-US" sz="1200" i="1" kern="1200" dirty="0" smtClean="0">
                <a:solidFill>
                  <a:schemeClr val="tx1"/>
                </a:solidFill>
                <a:effectLst/>
                <a:latin typeface="+mn-lt"/>
                <a:ea typeface="+mn-ea"/>
                <a:cs typeface="+mn-cs"/>
              </a:rPr>
              <a:t>out of</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negative experiences</a:t>
            </a:r>
            <a:r>
              <a:rPr lang="en-US" sz="1200" kern="1200" dirty="0" smtClean="0">
                <a:solidFill>
                  <a:schemeClr val="tx1"/>
                </a:solidFill>
                <a:effectLst/>
                <a:latin typeface="+mn-lt"/>
                <a:ea typeface="+mn-ea"/>
                <a:cs typeface="+mn-cs"/>
              </a:rPr>
              <a:t>—may provide similar post-purchase closeness as compared to experiential purchases—which buy couples </a:t>
            </a:r>
            <a:r>
              <a:rPr lang="en-US" sz="1200" i="1" kern="1200" dirty="0" smtClean="0">
                <a:solidFill>
                  <a:schemeClr val="tx1"/>
                </a:solidFill>
                <a:effectLst/>
                <a:latin typeface="+mn-lt"/>
                <a:ea typeface="+mn-ea"/>
                <a:cs typeface="+mn-cs"/>
              </a:rPr>
              <a:t>into positive experiences</a:t>
            </a:r>
            <a:r>
              <a:rPr lang="en-US" sz="1200" kern="1200" dirty="0" smtClean="0">
                <a:solidFill>
                  <a:schemeClr val="tx1"/>
                </a:solidFill>
                <a:effectLst/>
                <a:latin typeface="+mn-lt"/>
                <a:ea typeface="+mn-ea"/>
                <a:cs typeface="+mn-cs"/>
              </a:rPr>
              <a:t>.</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EDFFD794-FFBF-E64C-8A02-94EC0476D82A}" type="slidenum">
              <a:rPr lang="en-US" smtClean="0"/>
              <a:t>56</a:t>
            </a:fld>
            <a:endParaRPr lang="en-US"/>
          </a:p>
        </p:txBody>
      </p:sp>
    </p:spTree>
    <p:extLst>
      <p:ext uri="{BB962C8B-B14F-4D97-AF65-F5344CB8AC3E}">
        <p14:creationId xmlns:p14="http://schemas.microsoft.com/office/powerpoint/2010/main" val="1560879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question is important to address in light of research suggesting that wealth does not necessarily translate into greater well-being. Indeed, the relationship between money and happiness is weaker than many people assume—richer people are happier than poorer people and not by much, and once people’s basic needs are met the amount of money people make no longer predicts the amount that they laugh or smile on a daily basis—leaving open the possibility that what we do with our money may play as important a role in happiness as how much money we make.</a:t>
            </a:r>
            <a:br>
              <a:rPr lang="en-US" sz="1200" kern="1200" dirty="0" smtClean="0">
                <a:solidFill>
                  <a:schemeClr val="tx1"/>
                </a:solidFill>
                <a:effectLst/>
                <a:latin typeface="+mn-lt"/>
                <a:ea typeface="+mn-ea"/>
                <a:cs typeface="+mn-cs"/>
              </a:rPr>
            </a:b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F3CCA8CF-4EE6-D442-AC71-62F0DCACCDEB}" type="slidenum">
              <a:rPr lang="en-US" smtClean="0">
                <a:solidFill>
                  <a:prstClr val="black"/>
                </a:solidFill>
                <a:latin typeface="Calibri"/>
              </a:rPr>
              <a:pPr/>
              <a:t>5</a:t>
            </a:fld>
            <a:endParaRPr lang="en-US">
              <a:solidFill>
                <a:prstClr val="black"/>
              </a:solidFill>
              <a:latin typeface="Calibri"/>
            </a:endParaRPr>
          </a:p>
        </p:txBody>
      </p:sp>
    </p:spTree>
    <p:extLst>
      <p:ext uri="{BB962C8B-B14F-4D97-AF65-F5344CB8AC3E}">
        <p14:creationId xmlns:p14="http://schemas.microsoft.com/office/powerpoint/2010/main" val="18743833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smtClean="0">
                <a:solidFill>
                  <a:schemeClr val="tx1"/>
                </a:solidFill>
                <a:effectLst/>
                <a:latin typeface="+mn-lt"/>
                <a:ea typeface="+mn-ea"/>
                <a:cs typeface="+mn-cs"/>
              </a:rPr>
              <a:t>Thus, this comparison allows us to examine when time-saving purchases—which buy couples </a:t>
            </a:r>
            <a:r>
              <a:rPr lang="en-US" sz="1200" i="1" kern="1200" smtClean="0">
                <a:solidFill>
                  <a:schemeClr val="tx1"/>
                </a:solidFill>
                <a:effectLst/>
                <a:latin typeface="+mn-lt"/>
                <a:ea typeface="+mn-ea"/>
                <a:cs typeface="+mn-cs"/>
              </a:rPr>
              <a:t>out of</a:t>
            </a:r>
            <a:r>
              <a:rPr lang="en-US" sz="1200" kern="1200" smtClean="0">
                <a:solidFill>
                  <a:schemeClr val="tx1"/>
                </a:solidFill>
                <a:effectLst/>
                <a:latin typeface="+mn-lt"/>
                <a:ea typeface="+mn-ea"/>
                <a:cs typeface="+mn-cs"/>
              </a:rPr>
              <a:t> </a:t>
            </a:r>
            <a:r>
              <a:rPr lang="en-US" sz="1200" i="1" kern="1200" smtClean="0">
                <a:solidFill>
                  <a:schemeClr val="tx1"/>
                </a:solidFill>
                <a:effectLst/>
                <a:latin typeface="+mn-lt"/>
                <a:ea typeface="+mn-ea"/>
                <a:cs typeface="+mn-cs"/>
              </a:rPr>
              <a:t>negative experiences</a:t>
            </a:r>
            <a:r>
              <a:rPr lang="en-US" sz="1200" kern="1200" smtClean="0">
                <a:solidFill>
                  <a:schemeClr val="tx1"/>
                </a:solidFill>
                <a:effectLst/>
                <a:latin typeface="+mn-lt"/>
                <a:ea typeface="+mn-ea"/>
                <a:cs typeface="+mn-cs"/>
              </a:rPr>
              <a:t>—may provide similar post-purchase closeness as compared to experiential purchases—which buy couples </a:t>
            </a:r>
            <a:r>
              <a:rPr lang="en-US" sz="1200" i="1" kern="1200" smtClean="0">
                <a:solidFill>
                  <a:schemeClr val="tx1"/>
                </a:solidFill>
                <a:effectLst/>
                <a:latin typeface="+mn-lt"/>
                <a:ea typeface="+mn-ea"/>
                <a:cs typeface="+mn-cs"/>
              </a:rPr>
              <a:t>into positive experiences</a:t>
            </a:r>
            <a:r>
              <a:rPr lang="en-US" sz="1200" kern="1200" smtClean="0">
                <a:solidFill>
                  <a:schemeClr val="tx1"/>
                </a:solidFill>
                <a:effectLst/>
                <a:latin typeface="+mn-lt"/>
                <a:ea typeface="+mn-ea"/>
                <a:cs typeface="+mn-cs"/>
              </a:rPr>
              <a:t>.</a:t>
            </a:r>
            <a:r>
              <a:rPr lang="en-US" smtClean="0">
                <a:effectLst/>
              </a:rPr>
              <a:t> </a:t>
            </a:r>
            <a:endParaRPr lang="en-US"/>
          </a:p>
        </p:txBody>
      </p:sp>
      <p:sp>
        <p:nvSpPr>
          <p:cNvPr id="4" name="Slide Number Placeholder 3"/>
          <p:cNvSpPr>
            <a:spLocks noGrp="1"/>
          </p:cNvSpPr>
          <p:nvPr>
            <p:ph type="sldNum" sz="quarter" idx="10"/>
          </p:nvPr>
        </p:nvSpPr>
        <p:spPr/>
        <p:txBody>
          <a:bodyPr/>
          <a:lstStyle/>
          <a:p>
            <a:fld id="{EDFFD794-FFBF-E64C-8A02-94EC0476D82A}" type="slidenum">
              <a:rPr lang="en-US" smtClean="0"/>
              <a:t>57</a:t>
            </a:fld>
            <a:endParaRPr lang="en-US"/>
          </a:p>
        </p:txBody>
      </p:sp>
    </p:spTree>
    <p:extLst>
      <p:ext uri="{BB962C8B-B14F-4D97-AF65-F5344CB8AC3E}">
        <p14:creationId xmlns:p14="http://schemas.microsoft.com/office/powerpoint/2010/main" val="152991732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FFD794-FFBF-E64C-8A02-94EC0476D82A}" type="slidenum">
              <a:rPr lang="en-US" smtClean="0"/>
              <a:t>58</a:t>
            </a:fld>
            <a:endParaRPr lang="en-US"/>
          </a:p>
        </p:txBody>
      </p:sp>
    </p:spTree>
    <p:extLst>
      <p:ext uri="{BB962C8B-B14F-4D97-AF65-F5344CB8AC3E}">
        <p14:creationId xmlns:p14="http://schemas.microsoft.com/office/powerpoint/2010/main" val="2232253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These data therefore allowed us to examine whether time-saving purchases were more likely to promote relationship satisfaction when couples dealt with a specific, important, and </a:t>
            </a:r>
            <a:r>
              <a:rPr lang="en-US" sz="1200" i="1" kern="1200" dirty="0" smtClean="0">
                <a:solidFill>
                  <a:schemeClr val="tx1"/>
                </a:solidFill>
                <a:effectLst/>
                <a:latin typeface="+mn-lt"/>
                <a:ea typeface="+mn-ea"/>
                <a:cs typeface="+mn-cs"/>
              </a:rPr>
              <a:t>controllable</a:t>
            </a:r>
            <a:r>
              <a:rPr lang="en-US" sz="1200" kern="1200" dirty="0" smtClean="0">
                <a:solidFill>
                  <a:schemeClr val="tx1"/>
                </a:solidFill>
                <a:effectLst/>
                <a:latin typeface="+mn-lt"/>
                <a:ea typeface="+mn-ea"/>
                <a:cs typeface="+mn-cs"/>
              </a:rPr>
              <a:t> event—wedding planning.</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EDFFD794-FFBF-E64C-8A02-94EC0476D82A}" type="slidenum">
              <a:rPr lang="en-US" smtClean="0"/>
              <a:t>59</a:t>
            </a:fld>
            <a:endParaRPr lang="en-US"/>
          </a:p>
        </p:txBody>
      </p:sp>
    </p:spTree>
    <p:extLst>
      <p:ext uri="{BB962C8B-B14F-4D97-AF65-F5344CB8AC3E}">
        <p14:creationId xmlns:p14="http://schemas.microsoft.com/office/powerpoint/2010/main" val="86301090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relationship held controlling for other variables that could otherwise explain this relationship such as age, income, the number of kids at home and whether or not people were married. </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First, looking at income, for every unit increase in income (for every $2500 increase in this model) there was an 0.09 increase in life satisfaction on a 10-point scale, holding constant all other variables in the model. </a:t>
            </a:r>
            <a:endParaRPr lang="en-US"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Next, looking at using money to buy time, people who used money to buy time, reported 1⁄2 a point on a 10 point scale of life satisfaction as compared to people who did not report using money to buy time. </a:t>
            </a:r>
            <a:endParaRPr lang="en-US" dirty="0" smtClean="0"/>
          </a:p>
          <a:p>
            <a:endParaRPr lang="en-US" dirty="0" smtClean="0"/>
          </a:p>
          <a:p>
            <a:r>
              <a:rPr lang="en-US" sz="1200" kern="1200" dirty="0" smtClean="0">
                <a:solidFill>
                  <a:schemeClr val="tx1"/>
                </a:solidFill>
                <a:effectLst/>
                <a:latin typeface="+mn-lt"/>
                <a:ea typeface="+mn-ea"/>
                <a:cs typeface="+mn-cs"/>
              </a:rPr>
              <a:t>So, we can see that using money to buy time was linked to greater life satisfaction independent of the effects of income—and that saying you were the kind of person who used money to buy time—resulted in happiness gains that were similar to making $13,000 more of household income/year. </a:t>
            </a:r>
          </a:p>
          <a:p>
            <a:endParaRPr lang="en-US" dirty="0" smtClean="0"/>
          </a:p>
          <a:p>
            <a:r>
              <a:rPr lang="en-US" sz="1200" b="1" u="sng" kern="1200" dirty="0" smtClean="0">
                <a:solidFill>
                  <a:schemeClr val="tx1"/>
                </a:solidFill>
                <a:effectLst/>
                <a:latin typeface="+mn-lt"/>
                <a:ea typeface="+mn-ea"/>
                <a:cs typeface="+mn-cs"/>
              </a:rPr>
              <a:t>Slide 87</a:t>
            </a:r>
            <a:r>
              <a:rPr lang="en-US" sz="1200" b="1" u="sng" kern="1200" baseline="0" dirty="0" smtClean="0">
                <a:solidFill>
                  <a:schemeClr val="tx1"/>
                </a:solidFill>
                <a:effectLst/>
                <a:latin typeface="+mn-lt"/>
                <a:ea typeface="+mn-ea"/>
                <a:cs typeface="+mn-cs"/>
              </a:rPr>
              <a:t> &amp; 88</a:t>
            </a:r>
            <a:r>
              <a:rPr lang="en-US" sz="1200" b="1" u="sng" kern="1200" dirty="0" smtClean="0">
                <a:solidFill>
                  <a:schemeClr val="tx1"/>
                </a:solidFill>
                <a:effectLst/>
                <a:latin typeface="+mn-lt"/>
                <a:ea typeface="+mn-ea"/>
                <a:cs typeface="+mn-cs"/>
              </a:rPr>
              <a:t> = the quadratic effect finding. </a:t>
            </a:r>
            <a:endParaRPr lang="en-US" u="sng"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60</a:t>
            </a:fld>
            <a:endParaRPr lang="en-US"/>
          </a:p>
        </p:txBody>
      </p:sp>
    </p:spTree>
    <p:extLst>
      <p:ext uri="{BB962C8B-B14F-4D97-AF65-F5344CB8AC3E}">
        <p14:creationId xmlns:p14="http://schemas.microsoft.com/office/powerpoint/2010/main" val="147625824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the first part of my talk, I will present initial evidence examining the link between choosing time over money and well-being. I will then use this work to set the stage for the new work (3 studies) that I am excited to share today—focusing on one specific instantiation of using money to buy time—choosing time over money by using time-saving services and delegating tasks to others. In Studies 1 &amp; 2, I will provide descriptive evidence to help improve the predictive validity of how using money to buy time might improve well-being. In Study 3, I will use these studies to draw conclusions about a causal link between buying time and subjective well-being. </a:t>
            </a:r>
            <a:endParaRPr lang="en-US" dirty="0" smtClean="0"/>
          </a:p>
          <a:p>
            <a:r>
              <a:rPr lang="en-US" sz="1200" kern="1200" dirty="0" smtClean="0">
                <a:solidFill>
                  <a:schemeClr val="tx1"/>
                </a:solidFill>
                <a:latin typeface="+mn-lt"/>
                <a:ea typeface="+mn-ea"/>
                <a:cs typeface="+mn-cs"/>
              </a:rPr>
              <a:t>I will discuss research looking at how we might be able to encourage optimal time and money trade-offs.</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doing so, this work sheds light on the fundamental question of whether, when, and why increased wealth </a:t>
            </a:r>
            <a:r>
              <a:rPr lang="en-US" sz="1200" i="1" kern="1200" dirty="0" smtClean="0">
                <a:solidFill>
                  <a:schemeClr val="tx1"/>
                </a:solidFill>
                <a:effectLst/>
                <a:latin typeface="+mn-lt"/>
                <a:ea typeface="+mn-ea"/>
                <a:cs typeface="+mn-cs"/>
              </a:rPr>
              <a:t>may </a:t>
            </a:r>
            <a:r>
              <a:rPr lang="en-US" sz="1200" kern="1200" dirty="0" smtClean="0">
                <a:solidFill>
                  <a:schemeClr val="tx1"/>
                </a:solidFill>
                <a:effectLst/>
                <a:latin typeface="+mn-lt"/>
                <a:ea typeface="+mn-ea"/>
                <a:cs typeface="+mn-cs"/>
              </a:rPr>
              <a:t>or </a:t>
            </a:r>
            <a:r>
              <a:rPr lang="en-US" sz="1200" i="1" kern="1200" dirty="0" smtClean="0">
                <a:solidFill>
                  <a:schemeClr val="tx1"/>
                </a:solidFill>
                <a:effectLst/>
                <a:latin typeface="+mn-lt"/>
                <a:ea typeface="+mn-ea"/>
                <a:cs typeface="+mn-cs"/>
              </a:rPr>
              <a:t>may not</a:t>
            </a:r>
            <a:r>
              <a:rPr lang="en-US" sz="1200" kern="1200" dirty="0" smtClean="0">
                <a:solidFill>
                  <a:schemeClr val="tx1"/>
                </a:solidFill>
                <a:effectLst/>
                <a:latin typeface="+mn-lt"/>
                <a:ea typeface="+mn-ea"/>
                <a:cs typeface="+mn-cs"/>
              </a:rPr>
              <a:t> translate into well-being. </a:t>
            </a:r>
            <a:endParaRPr lang="en-CA" dirty="0" smtClean="0">
              <a:effectLst/>
            </a:endParaRPr>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61</a:t>
            </a:fld>
            <a:endParaRPr lang="en-US"/>
          </a:p>
        </p:txBody>
      </p:sp>
    </p:spTree>
    <p:extLst>
      <p:ext uri="{BB962C8B-B14F-4D97-AF65-F5344CB8AC3E}">
        <p14:creationId xmlns:p14="http://schemas.microsoft.com/office/powerpoint/2010/main" val="103737612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the first part of my talk, I will present initial evidence examining the link between choosing time over money and well-being. I will then use this work to set the stage for the new work (3 studies) that I am excited to share today—focusing on one specific instantiation of using money to buy time—choosing time over money by using time-saving services and delegating tasks to others. In Studies 1 &amp; 2, I will provide descriptive evidence to help improve the predictive validity of how using money to buy time might improve well-being. In Study 3, I will use these studies to draw conclusions about a causal link between buying time and subjective well-being. </a:t>
            </a:r>
            <a:endParaRPr lang="en-US" dirty="0" smtClean="0"/>
          </a:p>
          <a:p>
            <a:r>
              <a:rPr lang="en-US" sz="1200" kern="1200" dirty="0" smtClean="0">
                <a:solidFill>
                  <a:schemeClr val="tx1"/>
                </a:solidFill>
                <a:latin typeface="+mn-lt"/>
                <a:ea typeface="+mn-ea"/>
                <a:cs typeface="+mn-cs"/>
              </a:rPr>
              <a:t>I will discuss research looking at how we might be able to encourage optimal time and money trade-offs.</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doing so, this work sheds light on the fundamental question of whether, when, and why increased wealth </a:t>
            </a:r>
            <a:r>
              <a:rPr lang="en-US" sz="1200" i="1" kern="1200" dirty="0" smtClean="0">
                <a:solidFill>
                  <a:schemeClr val="tx1"/>
                </a:solidFill>
                <a:effectLst/>
                <a:latin typeface="+mn-lt"/>
                <a:ea typeface="+mn-ea"/>
                <a:cs typeface="+mn-cs"/>
              </a:rPr>
              <a:t>may </a:t>
            </a:r>
            <a:r>
              <a:rPr lang="en-US" sz="1200" kern="1200" dirty="0" smtClean="0">
                <a:solidFill>
                  <a:schemeClr val="tx1"/>
                </a:solidFill>
                <a:effectLst/>
                <a:latin typeface="+mn-lt"/>
                <a:ea typeface="+mn-ea"/>
                <a:cs typeface="+mn-cs"/>
              </a:rPr>
              <a:t>or </a:t>
            </a:r>
            <a:r>
              <a:rPr lang="en-US" sz="1200" i="1" kern="1200" dirty="0" smtClean="0">
                <a:solidFill>
                  <a:schemeClr val="tx1"/>
                </a:solidFill>
                <a:effectLst/>
                <a:latin typeface="+mn-lt"/>
                <a:ea typeface="+mn-ea"/>
                <a:cs typeface="+mn-cs"/>
              </a:rPr>
              <a:t>may not</a:t>
            </a:r>
            <a:r>
              <a:rPr lang="en-US" sz="1200" kern="1200" dirty="0" smtClean="0">
                <a:solidFill>
                  <a:schemeClr val="tx1"/>
                </a:solidFill>
                <a:effectLst/>
                <a:latin typeface="+mn-lt"/>
                <a:ea typeface="+mn-ea"/>
                <a:cs typeface="+mn-cs"/>
              </a:rPr>
              <a:t> translate into well-being. </a:t>
            </a:r>
            <a:endParaRPr lang="en-CA" dirty="0" smtClean="0">
              <a:effectLst/>
            </a:endParaRPr>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62</a:t>
            </a:fld>
            <a:endParaRPr lang="en-US"/>
          </a:p>
        </p:txBody>
      </p:sp>
    </p:spTree>
    <p:extLst>
      <p:ext uri="{BB962C8B-B14F-4D97-AF65-F5344CB8AC3E}">
        <p14:creationId xmlns:p14="http://schemas.microsoft.com/office/powerpoint/2010/main" val="185787892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is particularly important in light of my research showing that people do not always give up money to have more ,me—even when maybe they should. In a representative sample of employed Americans, 99% reported that they could easily think of a task that they would like to spend to get someone else to do—but only 17% actually spent money in this way. </a:t>
            </a:r>
            <a:endParaRPr lang="en-US" dirty="0" smtClean="0"/>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63</a:t>
            </a:fld>
            <a:endParaRPr lang="en-US"/>
          </a:p>
        </p:txBody>
      </p:sp>
    </p:spTree>
    <p:extLst>
      <p:ext uri="{BB962C8B-B14F-4D97-AF65-F5344CB8AC3E}">
        <p14:creationId xmlns:p14="http://schemas.microsoft.com/office/powerpoint/2010/main" val="39935822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Now an obvious explanation for these results is that people in our study simply could not afford this expense. However, in a sample of millionaires, with over 2.5 million euro in the bank, just over half of the participants in this study reported using money to buy time—suggesting there may be psychological barriers that prevent people from spending money in ways that promote happiness. </a:t>
            </a:r>
            <a:endParaRPr lang="en-US" dirty="0" smtClean="0"/>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64</a:t>
            </a:fld>
            <a:endParaRPr lang="en-US"/>
          </a:p>
        </p:txBody>
      </p:sp>
    </p:spTree>
    <p:extLst>
      <p:ext uri="{BB962C8B-B14F-4D97-AF65-F5344CB8AC3E}">
        <p14:creationId xmlns:p14="http://schemas.microsoft.com/office/powerpoint/2010/main" val="1190910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Now, of course, an obvious explanation for these results is that the people in our study simply could not afford it. However, in a sample of millionaires, with over 2.5 million euro in the bank, I saw that only just only half of participants reported using money to buy time (even though this sample could clearly afford it).</a:t>
            </a:r>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65</a:t>
            </a:fld>
            <a:endParaRPr lang="en-US"/>
          </a:p>
        </p:txBody>
      </p:sp>
    </p:spTree>
    <p:extLst>
      <p:ext uri="{BB962C8B-B14F-4D97-AF65-F5344CB8AC3E}">
        <p14:creationId xmlns:p14="http://schemas.microsoft.com/office/powerpoint/2010/main" val="147135441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To test this idea, I worked with a major company in the US who is part of the sharing economy (Task Rabbit).</a:t>
            </a:r>
          </a:p>
          <a:p>
            <a:r>
              <a:rPr lang="en-US" sz="1200" kern="1200" dirty="0" smtClean="0">
                <a:solidFill>
                  <a:schemeClr val="tx1"/>
                </a:solidFill>
                <a:latin typeface="+mn-lt"/>
                <a:ea typeface="+mn-ea"/>
                <a:cs typeface="+mn-cs"/>
              </a:rPr>
              <a:t>In this initial data, I really wanted to know whether there was *anything* we could do to encourage people to buy time.</a:t>
            </a:r>
          </a:p>
          <a:p>
            <a:r>
              <a:rPr lang="en-US" sz="1200" kern="1200" dirty="0" smtClean="0">
                <a:solidFill>
                  <a:schemeClr val="tx1"/>
                </a:solidFill>
                <a:latin typeface="+mn-lt"/>
                <a:ea typeface="+mn-ea"/>
                <a:cs typeface="+mn-cs"/>
              </a:rPr>
              <a:t>Thus, I chose two levers – making time</a:t>
            </a:r>
            <a:r>
              <a:rPr lang="en-US" sz="1200" kern="1200" baseline="0" dirty="0" smtClean="0">
                <a:solidFill>
                  <a:schemeClr val="tx1"/>
                </a:solidFill>
                <a:latin typeface="+mn-lt"/>
                <a:ea typeface="+mn-ea"/>
                <a:cs typeface="+mn-cs"/>
              </a:rPr>
              <a:t> feel more concrete (via specific units of time) and making the future feel more similar to the present (reminding people about a specific day exactly one week in the future). </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the other two control conditions, I asked people to think that the service would save them time (to control for the fact that people often overlook opportunity costs when making decisions about time/money).</a:t>
            </a:r>
          </a:p>
          <a:p>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the experimental</a:t>
            </a:r>
            <a:r>
              <a:rPr lang="en-US" sz="1200" kern="1200" baseline="0" dirty="0" smtClean="0">
                <a:solidFill>
                  <a:schemeClr val="tx1"/>
                </a:solidFill>
                <a:latin typeface="+mn-lt"/>
                <a:ea typeface="+mn-ea"/>
                <a:cs typeface="+mn-cs"/>
              </a:rPr>
              <a:t> condition</a:t>
            </a:r>
            <a:r>
              <a:rPr lang="en-US" sz="1200" kern="1200" dirty="0" smtClean="0">
                <a:solidFill>
                  <a:schemeClr val="tx1"/>
                </a:solidFill>
                <a:latin typeface="+mn-lt"/>
                <a:ea typeface="+mn-ea"/>
                <a:cs typeface="+mn-cs"/>
              </a:rPr>
              <a:t>, I asked people to think about having 2 more free hours exactly one week in the future—a technique that has been used to make the future feel more similar to the busy present.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 then assessed whether people *opened* the email and whether they clicked a link to go to a website where they could purchase a Task Rabbit service.</a:t>
            </a: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ADE20742-E8B0-1C4F-9136-70446156B12E}" type="slidenum">
              <a:rPr lang="en-US" smtClean="0"/>
              <a:t>68</a:t>
            </a:fld>
            <a:endParaRPr lang="en-US"/>
          </a:p>
        </p:txBody>
      </p:sp>
    </p:spTree>
    <p:extLst>
      <p:ext uri="{BB962C8B-B14F-4D97-AF65-F5344CB8AC3E}">
        <p14:creationId xmlns:p14="http://schemas.microsoft.com/office/powerpoint/2010/main" val="144708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baseline="0" dirty="0" smtClean="0"/>
              <a:t>They looked at 4 groups, ranging from your low-end millionaires, with net worth of about 1-2million dollars, all the way up the hard core </a:t>
            </a:r>
            <a:r>
              <a:rPr lang="en-US" baseline="0" dirty="0" err="1" smtClean="0"/>
              <a:t>millioanres</a:t>
            </a:r>
            <a:r>
              <a:rPr lang="en-US" baseline="0" dirty="0" smtClean="0"/>
              <a:t> with $10M. They asked all these people their current happiness with life in general on a scale from 1-10. Can you predict what they found? So, based on traditional economic thought, we’d assume that more money should translate into more happiness, perhaps with some diminishing marginal returns, so each of these groups should be a bit better off than the last. </a:t>
            </a:r>
          </a:p>
          <a:p>
            <a:endParaRPr lang="en-US" baseline="0" dirty="0" smtClean="0"/>
          </a:p>
          <a:p>
            <a:r>
              <a:rPr lang="en-US" baseline="0" dirty="0" smtClean="0"/>
              <a:t>But what they actually found was that there were no differences between the first 3 groups, and only a very slight uptick for people with over $10 M. So, </a:t>
            </a:r>
            <a:r>
              <a:rPr lang="en-US" baseline="0" dirty="0" err="1" smtClean="0"/>
              <a:t>somoene</a:t>
            </a:r>
            <a:r>
              <a:rPr lang="en-US" baseline="0" dirty="0" smtClean="0"/>
              <a:t> with 8 </a:t>
            </a:r>
            <a:r>
              <a:rPr lang="en-US" baseline="0" dirty="0" err="1" smtClean="0"/>
              <a:t>milion</a:t>
            </a:r>
            <a:r>
              <a:rPr lang="en-US" baseline="0" dirty="0" smtClean="0"/>
              <a:t> was no happier on average than someone with a measly million. Interesting though, most people in all 4 groups predicted that they would be happier if they had more money. </a:t>
            </a:r>
          </a:p>
          <a:p>
            <a:endParaRPr lang="en-US" baseline="0" dirty="0" smtClean="0"/>
          </a:p>
          <a:p>
            <a:r>
              <a:rPr lang="en-US" baseline="0" dirty="0" smtClean="0"/>
              <a:t>Details: Over 2000 millionaires rated their current happiness with life in general on a scale from 1 to 10. </a:t>
            </a:r>
            <a:endParaRPr lang="en-US" dirty="0"/>
          </a:p>
        </p:txBody>
      </p:sp>
      <p:sp>
        <p:nvSpPr>
          <p:cNvPr id="4" name="Slide Number Placeholder 3"/>
          <p:cNvSpPr>
            <a:spLocks noGrp="1"/>
          </p:cNvSpPr>
          <p:nvPr>
            <p:ph type="sldNum" sz="quarter" idx="10"/>
          </p:nvPr>
        </p:nvSpPr>
        <p:spPr/>
        <p:txBody>
          <a:bodyPr/>
          <a:lstStyle/>
          <a:p>
            <a:fld id="{F3CCA8CF-4EE6-D442-AC71-62F0DCACCDEB}" type="slidenum">
              <a:rPr lang="en-US" smtClean="0"/>
              <a:pPr/>
              <a:t>6</a:t>
            </a:fld>
            <a:endParaRPr lang="en-US"/>
          </a:p>
        </p:txBody>
      </p:sp>
    </p:spTree>
    <p:extLst>
      <p:ext uri="{BB962C8B-B14F-4D97-AF65-F5344CB8AC3E}">
        <p14:creationId xmlns:p14="http://schemas.microsoft.com/office/powerpoint/2010/main" val="152393675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what I found, consistent with the notion that reminding people that they will be as busy tomorrow as they are today should encourage people to use money to buy time, I found that people were more significantly more likely to open the email when they were reminded about the busyness of their future time.</a:t>
            </a:r>
          </a:p>
          <a:p>
            <a:endParaRPr lang="en-CA" dirty="0"/>
          </a:p>
        </p:txBody>
      </p:sp>
      <p:sp>
        <p:nvSpPr>
          <p:cNvPr id="4" name="Slide Number Placeholder 3"/>
          <p:cNvSpPr>
            <a:spLocks noGrp="1"/>
          </p:cNvSpPr>
          <p:nvPr>
            <p:ph type="sldNum" sz="quarter" idx="10"/>
          </p:nvPr>
        </p:nvSpPr>
        <p:spPr/>
        <p:txBody>
          <a:bodyPr/>
          <a:lstStyle/>
          <a:p>
            <a:fld id="{ADE20742-E8B0-1C4F-9136-70446156B12E}" type="slidenum">
              <a:rPr lang="en-US" smtClean="0">
                <a:solidFill>
                  <a:prstClr val="black"/>
                </a:solidFill>
                <a:latin typeface="Calibri"/>
              </a:rPr>
              <a:pPr/>
              <a:t>69</a:t>
            </a:fld>
            <a:endParaRPr lang="en-US">
              <a:solidFill>
                <a:prstClr val="black"/>
              </a:solidFill>
              <a:latin typeface="Calibri"/>
            </a:endParaRPr>
          </a:p>
        </p:txBody>
      </p:sp>
    </p:spTree>
    <p:extLst>
      <p:ext uri="{BB962C8B-B14F-4D97-AF65-F5344CB8AC3E}">
        <p14:creationId xmlns:p14="http://schemas.microsoft.com/office/powerpoint/2010/main" val="182631433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Furthermore, people were much more likely to click to a website to intend to make a purchase</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contnbgnent</a:t>
            </a:r>
            <a:r>
              <a:rPr lang="en-US" sz="1200" kern="1200" baseline="0" dirty="0" smtClean="0">
                <a:solidFill>
                  <a:schemeClr val="tx1"/>
                </a:solidFill>
                <a:latin typeface="+mn-lt"/>
                <a:ea typeface="+mn-ea"/>
                <a:cs typeface="+mn-cs"/>
              </a:rPr>
              <a:t> on opening the emails)</a:t>
            </a:r>
            <a:endParaRPr lang="en-US" sz="1200" kern="1200" dirty="0" smtClean="0">
              <a:solidFill>
                <a:schemeClr val="tx1"/>
              </a:solidFill>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ADE20742-E8B0-1C4F-9136-70446156B12E}" type="slidenum">
              <a:rPr lang="en-US" smtClean="0">
                <a:solidFill>
                  <a:prstClr val="black"/>
                </a:solidFill>
                <a:latin typeface="Calibri"/>
              </a:rPr>
              <a:pPr/>
              <a:t>70</a:t>
            </a:fld>
            <a:endParaRPr lang="en-US">
              <a:solidFill>
                <a:prstClr val="black"/>
              </a:solidFill>
              <a:latin typeface="Calibri"/>
            </a:endParaRPr>
          </a:p>
        </p:txBody>
      </p:sp>
    </p:spTree>
    <p:extLst>
      <p:ext uri="{BB962C8B-B14F-4D97-AF65-F5344CB8AC3E}">
        <p14:creationId xmlns:p14="http://schemas.microsoft.com/office/powerpoint/2010/main" val="73687275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73</a:t>
            </a:fld>
            <a:endParaRPr lang="en-US"/>
          </a:p>
        </p:txBody>
      </p:sp>
    </p:spTree>
    <p:extLst>
      <p:ext uri="{BB962C8B-B14F-4D97-AF65-F5344CB8AC3E}">
        <p14:creationId xmlns:p14="http://schemas.microsoft.com/office/powerpoint/2010/main" val="17932851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 we have replicated our results on the World Value Survey showing that inequality decreases preference for leisure time, especially for low income individuals (inequality*income -&gt; leisure time).</a:t>
            </a: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76</a:t>
            </a:fld>
            <a:endParaRPr lang="en-US"/>
          </a:p>
        </p:txBody>
      </p:sp>
    </p:spTree>
    <p:extLst>
      <p:ext uri="{BB962C8B-B14F-4D97-AF65-F5344CB8AC3E}">
        <p14:creationId xmlns:p14="http://schemas.microsoft.com/office/powerpoint/2010/main" val="96944632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 we have replicated our results on the World Value Survey showing that inequality decreases preference for leisure time, especially for low income individuals (inequality*income -&gt; leisure time).</a:t>
            </a:r>
          </a:p>
          <a:p>
            <a:r>
              <a:rPr lang="en-US" smtClean="0"/>
              <a:t/>
            </a:r>
            <a:br>
              <a:rPr lang="en-US" smtClean="0"/>
            </a:br>
            <a:endParaRPr lang="en-US"/>
          </a:p>
        </p:txBody>
      </p:sp>
      <p:sp>
        <p:nvSpPr>
          <p:cNvPr id="4" name="Slide Number Placeholder 3"/>
          <p:cNvSpPr>
            <a:spLocks noGrp="1"/>
          </p:cNvSpPr>
          <p:nvPr>
            <p:ph type="sldNum" sz="quarter" idx="10"/>
          </p:nvPr>
        </p:nvSpPr>
        <p:spPr/>
        <p:txBody>
          <a:bodyPr/>
          <a:lstStyle/>
          <a:p>
            <a:fld id="{ADE20742-E8B0-1C4F-9136-70446156B12E}" type="slidenum">
              <a:rPr lang="en-US" smtClean="0"/>
              <a:t>77</a:t>
            </a:fld>
            <a:endParaRPr lang="en-US"/>
          </a:p>
        </p:txBody>
      </p:sp>
    </p:spTree>
    <p:extLst>
      <p:ext uri="{BB962C8B-B14F-4D97-AF65-F5344CB8AC3E}">
        <p14:creationId xmlns:p14="http://schemas.microsoft.com/office/powerpoint/2010/main" val="169193780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My research points to the idea that</a:t>
            </a:r>
            <a:r>
              <a:rPr lang="en-US" sz="1200" kern="1200" baseline="0" dirty="0" smtClean="0">
                <a:solidFill>
                  <a:schemeClr val="tx1"/>
                </a:solidFill>
                <a:effectLst/>
                <a:latin typeface="+mn-lt"/>
                <a:ea typeface="+mn-ea"/>
                <a:cs typeface="+mn-cs"/>
              </a:rPr>
              <a:t> in our daily lives—and over the course of our lives, it may be worth taking the direct flight and the more expensive apartment in order to maximize the happiness we experience each day and over the course of our lives. </a:t>
            </a:r>
            <a:endParaRPr lang="en-US" dirty="0" smtClean="0"/>
          </a:p>
          <a:p>
            <a:endParaRPr lang="en-CA" dirty="0"/>
          </a:p>
        </p:txBody>
      </p:sp>
      <p:sp>
        <p:nvSpPr>
          <p:cNvPr id="4" name="Slide Number Placeholder 3"/>
          <p:cNvSpPr>
            <a:spLocks noGrp="1"/>
          </p:cNvSpPr>
          <p:nvPr>
            <p:ph type="sldNum" sz="quarter" idx="10"/>
          </p:nvPr>
        </p:nvSpPr>
        <p:spPr/>
        <p:txBody>
          <a:bodyPr/>
          <a:lstStyle/>
          <a:p>
            <a:fld id="{ADE20742-E8B0-1C4F-9136-70446156B12E}" type="slidenum">
              <a:rPr lang="en-US" smtClean="0"/>
              <a:t>79</a:t>
            </a:fld>
            <a:endParaRPr lang="en-US"/>
          </a:p>
        </p:txBody>
      </p:sp>
    </p:spTree>
    <p:extLst>
      <p:ext uri="{BB962C8B-B14F-4D97-AF65-F5344CB8AC3E}">
        <p14:creationId xmlns:p14="http://schemas.microsoft.com/office/powerpoint/2010/main" val="208501162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50230" lvl="1" indent="0" algn="l" defTabSz="650230" hangingPunct="1"/>
            <a:endParaRPr lang="en-US" dirty="0"/>
          </a:p>
        </p:txBody>
      </p:sp>
      <p:sp>
        <p:nvSpPr>
          <p:cNvPr id="4" name="Slide Number Placeholder 3"/>
          <p:cNvSpPr>
            <a:spLocks noGrp="1"/>
          </p:cNvSpPr>
          <p:nvPr>
            <p:ph type="sldNum" sz="quarter" idx="10"/>
          </p:nvPr>
        </p:nvSpPr>
        <p:spPr/>
        <p:txBody>
          <a:bodyPr/>
          <a:lstStyle/>
          <a:p>
            <a:fld id="{84597835-D31E-204B-BCD7-E70594A94485}" type="slidenum">
              <a:rPr lang="en-US" smtClean="0"/>
              <a:t>80</a:t>
            </a:fld>
            <a:endParaRPr lang="en-US" dirty="0"/>
          </a:p>
        </p:txBody>
      </p:sp>
    </p:spTree>
    <p:extLst>
      <p:ext uri="{BB962C8B-B14F-4D97-AF65-F5344CB8AC3E}">
        <p14:creationId xmlns:p14="http://schemas.microsoft.com/office/powerpoint/2010/main" val="121379821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50230" lvl="1" indent="0" algn="l" defTabSz="650230" hangingPunct="1"/>
            <a:endParaRPr lang="en-US" dirty="0"/>
          </a:p>
        </p:txBody>
      </p:sp>
      <p:sp>
        <p:nvSpPr>
          <p:cNvPr id="4" name="Slide Number Placeholder 3"/>
          <p:cNvSpPr>
            <a:spLocks noGrp="1"/>
          </p:cNvSpPr>
          <p:nvPr>
            <p:ph type="sldNum" sz="quarter" idx="10"/>
          </p:nvPr>
        </p:nvSpPr>
        <p:spPr/>
        <p:txBody>
          <a:bodyPr/>
          <a:lstStyle/>
          <a:p>
            <a:fld id="{84597835-D31E-204B-BCD7-E70594A94485}" type="slidenum">
              <a:rPr lang="en-US" smtClean="0"/>
              <a:t>81</a:t>
            </a:fld>
            <a:endParaRPr lang="en-US" dirty="0"/>
          </a:p>
        </p:txBody>
      </p:sp>
    </p:spTree>
    <p:extLst>
      <p:ext uri="{BB962C8B-B14F-4D97-AF65-F5344CB8AC3E}">
        <p14:creationId xmlns:p14="http://schemas.microsoft.com/office/powerpoint/2010/main" val="520626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Furthermore, despite rising incomes, people are experiencing more stress at work and even more stress during leisure activities. Survey data suggests that wealthy people actually spend more time engaging in activities that are, on average, rated as less enjoyable such as working, commuting and shopping, and in turn, time stress is related to reduced well-being—even for people who are probably like most of us in this room and say that they prefer being busy.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DE20742-E8B0-1C4F-9136-70446156B12E}" type="slidenum">
              <a:rPr lang="en-US" smtClean="0"/>
              <a:t>8</a:t>
            </a:fld>
            <a:endParaRPr lang="en-US"/>
          </a:p>
        </p:txBody>
      </p:sp>
    </p:spTree>
    <p:extLst>
      <p:ext uri="{BB962C8B-B14F-4D97-AF65-F5344CB8AC3E}">
        <p14:creationId xmlns:p14="http://schemas.microsoft.com/office/powerpoint/2010/main" val="3406001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Given that wealth does not always translate into better time-use or greater well-being, it is critically important to understand whether and how making trade-offs between time and money into greater well-being and in particular, to explore whether spending money to buy time can transform greater wealth into great well-being, potentially in part by reducing the negative impact of time stress on happiness. In doing so, this work will shed light on the broader and more fundamental question of whether, when, and why increased wealth may or may not translate into greater well-being.</a:t>
            </a:r>
            <a:br>
              <a:rPr lang="en-US" sz="1200" kern="1200" dirty="0" smtClean="0">
                <a:solidFill>
                  <a:schemeClr val="tx1"/>
                </a:solidFill>
                <a:effectLst/>
                <a:latin typeface="+mn-lt"/>
                <a:ea typeface="+mn-ea"/>
                <a:cs typeface="+mn-cs"/>
              </a:rPr>
            </a:b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F3CCA8CF-4EE6-D442-AC71-62F0DCACCDEB}" type="slidenum">
              <a:rPr lang="en-US" smtClean="0">
                <a:solidFill>
                  <a:prstClr val="black"/>
                </a:solidFill>
                <a:latin typeface="Calibri"/>
              </a:rPr>
              <a:pPr/>
              <a:t>10</a:t>
            </a:fld>
            <a:endParaRPr lang="en-US">
              <a:solidFill>
                <a:prstClr val="black"/>
              </a:solidFill>
              <a:latin typeface="Calibri"/>
            </a:endParaRPr>
          </a:p>
        </p:txBody>
      </p:sp>
    </p:spTree>
    <p:extLst>
      <p:ext uri="{BB962C8B-B14F-4D97-AF65-F5344CB8AC3E}">
        <p14:creationId xmlns:p14="http://schemas.microsoft.com/office/powerpoint/2010/main" val="2094616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the first part of my talk, I will present initial evidence examining the link between choosing time over money and well-being. I will then use this work to set the stage for the new work (3 studies) that I am excited to share today—focusing on one specific instantiation of using money to buy time—choosing time over money by using time-saving services and delegating tasks to others. In Studies 1 &amp; 2, I will provide descriptive evidence to help improve the predictive validity of how using money to buy time might improve well-being. In Study 3, I will use these studies to draw conclusions about a causal link between buying time and subjective well-being. </a:t>
            </a:r>
            <a:endParaRPr lang="en-US" dirty="0" smtClean="0"/>
          </a:p>
          <a:p>
            <a:r>
              <a:rPr lang="en-US" sz="1200" kern="1200" dirty="0" smtClean="0">
                <a:solidFill>
                  <a:schemeClr val="tx1"/>
                </a:solidFill>
                <a:latin typeface="+mn-lt"/>
                <a:ea typeface="+mn-ea"/>
                <a:cs typeface="+mn-cs"/>
              </a:rPr>
              <a:t>I will discuss research looking at how we might be able to encourage optimal time and money trade-offs.</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doing so, this work sheds light on the fundamental question of whether, when, and why increased wealth </a:t>
            </a:r>
            <a:r>
              <a:rPr lang="en-US" sz="1200" i="1" kern="1200" dirty="0" smtClean="0">
                <a:solidFill>
                  <a:schemeClr val="tx1"/>
                </a:solidFill>
                <a:effectLst/>
                <a:latin typeface="+mn-lt"/>
                <a:ea typeface="+mn-ea"/>
                <a:cs typeface="+mn-cs"/>
              </a:rPr>
              <a:t>may </a:t>
            </a:r>
            <a:r>
              <a:rPr lang="en-US" sz="1200" kern="1200" dirty="0" smtClean="0">
                <a:solidFill>
                  <a:schemeClr val="tx1"/>
                </a:solidFill>
                <a:effectLst/>
                <a:latin typeface="+mn-lt"/>
                <a:ea typeface="+mn-ea"/>
                <a:cs typeface="+mn-cs"/>
              </a:rPr>
              <a:t>or </a:t>
            </a:r>
            <a:r>
              <a:rPr lang="en-US" sz="1200" i="1" kern="1200" dirty="0" smtClean="0">
                <a:solidFill>
                  <a:schemeClr val="tx1"/>
                </a:solidFill>
                <a:effectLst/>
                <a:latin typeface="+mn-lt"/>
                <a:ea typeface="+mn-ea"/>
                <a:cs typeface="+mn-cs"/>
              </a:rPr>
              <a:t>may not</a:t>
            </a:r>
            <a:r>
              <a:rPr lang="en-US" sz="1200" kern="1200" dirty="0" smtClean="0">
                <a:solidFill>
                  <a:schemeClr val="tx1"/>
                </a:solidFill>
                <a:effectLst/>
                <a:latin typeface="+mn-lt"/>
                <a:ea typeface="+mn-ea"/>
                <a:cs typeface="+mn-cs"/>
              </a:rPr>
              <a:t> translate into well-being. </a:t>
            </a:r>
            <a:endParaRPr lang="en-CA" dirty="0" smtClean="0">
              <a:effectLst/>
            </a:endParaRPr>
          </a:p>
          <a:p>
            <a:endParaRPr lang="en-US" dirty="0"/>
          </a:p>
        </p:txBody>
      </p:sp>
      <p:sp>
        <p:nvSpPr>
          <p:cNvPr id="4" name="Slide Number Placeholder 3"/>
          <p:cNvSpPr>
            <a:spLocks noGrp="1"/>
          </p:cNvSpPr>
          <p:nvPr>
            <p:ph type="sldNum" sz="quarter" idx="10"/>
          </p:nvPr>
        </p:nvSpPr>
        <p:spPr/>
        <p:txBody>
          <a:bodyPr/>
          <a:lstStyle/>
          <a:p>
            <a:fld id="{ADE20742-E8B0-1C4F-9136-70446156B12E}" type="slidenum">
              <a:rPr lang="en-US" smtClean="0"/>
              <a:t>11</a:t>
            </a:fld>
            <a:endParaRPr lang="en-US"/>
          </a:p>
        </p:txBody>
      </p:sp>
    </p:spTree>
    <p:extLst>
      <p:ext uri="{BB962C8B-B14F-4D97-AF65-F5344CB8AC3E}">
        <p14:creationId xmlns:p14="http://schemas.microsoft.com/office/powerpoint/2010/main" val="4201511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CA"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CA" smtClean="0"/>
              <a:t>Click to edit Master subtitle style</a:t>
            </a:r>
            <a:endParaRPr kumimoji="0" lang="en-US"/>
          </a:p>
        </p:txBody>
      </p:sp>
      <p:sp>
        <p:nvSpPr>
          <p:cNvPr id="4" name="Date Placeholder 3"/>
          <p:cNvSpPr>
            <a:spLocks noGrp="1"/>
          </p:cNvSpPr>
          <p:nvPr>
            <p:ph type="dt" sz="half" idx="10"/>
          </p:nvPr>
        </p:nvSpPr>
        <p:spPr/>
        <p:txBody>
          <a:bodyPr/>
          <a:lstStyle/>
          <a:p>
            <a:fld id="{A552FEC8-3A1F-4630-BAEF-782F2CC2A51B}" type="datetime1">
              <a:rPr lang="en-CA" smtClean="0"/>
              <a:t>2018-07-15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5D08A-0170-924D-A348-C4E1C6B4B6DF}"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F6A0B723-27E9-454F-9391-8C5C220DDD0F}" type="datetime1">
              <a:rPr lang="en-CA" smtClean="0"/>
              <a:t>2018-07-15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5D08A-0170-924D-A348-C4E1C6B4B6D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58FE8763-37E9-459F-8324-374547543A32}" type="datetime1">
              <a:rPr lang="en-CA" smtClean="0"/>
              <a:t>2018-07-15</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F335D08A-0170-924D-A348-C4E1C6B4B6DF}"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748974075"/>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CA"/>
          </a:p>
        </p:txBody>
      </p:sp>
      <p:sp>
        <p:nvSpPr>
          <p:cNvPr id="3" name="Chart Placeholder 2"/>
          <p:cNvSpPr>
            <a:spLocks noGrp="1"/>
          </p:cNvSpPr>
          <p:nvPr>
            <p:ph type="chart" idx="1"/>
          </p:nvPr>
        </p:nvSpPr>
        <p:spPr>
          <a:xfrm>
            <a:off x="457200" y="1600200"/>
            <a:ext cx="8229600" cy="4525963"/>
          </a:xfrm>
        </p:spPr>
        <p:txBody>
          <a:bodyPr/>
          <a:lstStyle/>
          <a:p>
            <a:pPr lvl="0"/>
            <a:endParaRPr lang="en-CA"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3851AD7-0D2D-6442-A3F2-D052525E4B80}" type="slidenum">
              <a:rPr lang="en-US"/>
              <a:pPr/>
              <a:t>‹#›</a:t>
            </a:fld>
            <a:endParaRPr lang="en-US"/>
          </a:p>
        </p:txBody>
      </p:sp>
    </p:spTree>
    <p:extLst>
      <p:ext uri="{BB962C8B-B14F-4D97-AF65-F5344CB8AC3E}">
        <p14:creationId xmlns:p14="http://schemas.microsoft.com/office/powerpoint/2010/main" val="3245055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CA"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9F779F70-1192-4ABF-A18A-B5BF7D355CDB}" type="datetime1">
              <a:rPr lang="en-CA" smtClean="0"/>
              <a:t>2018-07-15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5D08A-0170-924D-A348-C4E1C6B4B6D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CA"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CA" smtClean="0"/>
              <a:t>Click to edit Master text styles</a:t>
            </a:r>
          </a:p>
        </p:txBody>
      </p:sp>
      <p:sp>
        <p:nvSpPr>
          <p:cNvPr id="4" name="Date Placeholder 3"/>
          <p:cNvSpPr>
            <a:spLocks noGrp="1"/>
          </p:cNvSpPr>
          <p:nvPr>
            <p:ph type="dt" sz="half" idx="10"/>
          </p:nvPr>
        </p:nvSpPr>
        <p:spPr/>
        <p:txBody>
          <a:bodyPr/>
          <a:lstStyle/>
          <a:p>
            <a:fld id="{6218F71A-0DCA-44E4-B4E4-D39C51D8F622}" type="datetime1">
              <a:rPr lang="en-CA" smtClean="0"/>
              <a:t>2018-07-15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35D08A-0170-924D-A348-C4E1C6B4B6D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5" name="Date Placeholder 4"/>
          <p:cNvSpPr>
            <a:spLocks noGrp="1"/>
          </p:cNvSpPr>
          <p:nvPr>
            <p:ph type="dt" sz="half" idx="10"/>
          </p:nvPr>
        </p:nvSpPr>
        <p:spPr/>
        <p:txBody>
          <a:bodyPr/>
          <a:lstStyle/>
          <a:p>
            <a:fld id="{BE84A0ED-0A5B-4304-B172-36B2481FC4C9}" type="datetime1">
              <a:rPr lang="en-CA" smtClean="0"/>
              <a:t>2018-07-15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35D08A-0170-924D-A348-C4E1C6B4B6D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CA"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CA"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CA"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7" name="Date Placeholder 6"/>
          <p:cNvSpPr>
            <a:spLocks noGrp="1"/>
          </p:cNvSpPr>
          <p:nvPr>
            <p:ph type="dt" sz="half" idx="10"/>
          </p:nvPr>
        </p:nvSpPr>
        <p:spPr/>
        <p:txBody>
          <a:bodyPr/>
          <a:lstStyle/>
          <a:p>
            <a:fld id="{B76BD832-7DB2-4EEB-9EE9-105BDB8E1586}" type="datetime1">
              <a:rPr lang="en-CA" smtClean="0"/>
              <a:t>2018-07-15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35D08A-0170-924D-A348-C4E1C6B4B6D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3" name="Date Placeholder 2"/>
          <p:cNvSpPr>
            <a:spLocks noGrp="1"/>
          </p:cNvSpPr>
          <p:nvPr>
            <p:ph type="dt" sz="half" idx="10"/>
          </p:nvPr>
        </p:nvSpPr>
        <p:spPr/>
        <p:txBody>
          <a:bodyPr/>
          <a:lstStyle/>
          <a:p>
            <a:fld id="{F7C03303-10F3-4F13-9353-EED5C5265B25}" type="datetime1">
              <a:rPr lang="en-CA" smtClean="0"/>
              <a:t>2018-07-15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35D08A-0170-924D-A348-C4E1C6B4B6D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4318CD-A89E-43D0-8FEA-409140C79D39}" type="datetime1">
              <a:rPr lang="en-CA" smtClean="0"/>
              <a:t>2018-07-15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35D08A-0170-924D-A348-C4E1C6B4B6D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CA"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CA" smtClean="0"/>
              <a:t>Click to edit Master text styles</a:t>
            </a:r>
          </a:p>
        </p:txBody>
      </p:sp>
      <p:sp>
        <p:nvSpPr>
          <p:cNvPr id="5" name="Date Placeholder 4"/>
          <p:cNvSpPr>
            <a:spLocks noGrp="1"/>
          </p:cNvSpPr>
          <p:nvPr>
            <p:ph type="dt" sz="half" idx="10"/>
          </p:nvPr>
        </p:nvSpPr>
        <p:spPr/>
        <p:txBody>
          <a:bodyPr/>
          <a:lstStyle/>
          <a:p>
            <a:fld id="{A465866F-56E4-46E9-B3B2-5DC9F3B84DCC}" type="datetime1">
              <a:rPr lang="en-CA" smtClean="0"/>
              <a:t>2018-07-15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35D08A-0170-924D-A348-C4E1C6B4B6DF}"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CA"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CA" smtClean="0"/>
              <a:t>Drag picture to placeholder or click icon to add</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CA"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43D268FF-E2E5-425A-B6F6-F942BA0ABC4D}" type="datetime1">
              <a:rPr lang="en-CA" smtClean="0"/>
              <a:t>2018-07-15</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F335D08A-0170-924D-A348-C4E1C6B4B6D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CA"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CA" smtClean="0"/>
              <a:t>Click to edit Master text styles</a:t>
            </a:r>
          </a:p>
          <a:p>
            <a:pPr lvl="1" eaLnBrk="1" latinLnBrk="0" hangingPunct="1"/>
            <a:r>
              <a:rPr kumimoji="0" lang="en-CA" smtClean="0"/>
              <a:t>Second level</a:t>
            </a:r>
          </a:p>
          <a:p>
            <a:pPr lvl="2" eaLnBrk="1" latinLnBrk="0" hangingPunct="1"/>
            <a:r>
              <a:rPr kumimoji="0" lang="en-CA" smtClean="0"/>
              <a:t>Third level</a:t>
            </a:r>
          </a:p>
          <a:p>
            <a:pPr lvl="3" eaLnBrk="1" latinLnBrk="0" hangingPunct="1"/>
            <a:r>
              <a:rPr kumimoji="0" lang="en-CA" smtClean="0"/>
              <a:t>Fourth level</a:t>
            </a:r>
          </a:p>
          <a:p>
            <a:pPr lvl="4" eaLnBrk="1" latinLnBrk="0" hangingPunct="1"/>
            <a:r>
              <a:rPr kumimoji="0" lang="en-CA"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862F4057-0764-4BBB-86B2-967152829C71}" type="datetime1">
              <a:rPr lang="en-CA" smtClean="0"/>
              <a:t>2018-07-15</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F335D08A-0170-924D-A348-C4E1C6B4B6D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852" r:id="rId12"/>
    <p:sldLayoutId id="2147483891" r:id="rId13"/>
  </p:sldLayoutIdLst>
  <p:hf hdr="0" ft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microsoft.com/office/2007/relationships/hdphoto" Target="../media/hdphoto3.wdp"/></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5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35.png"/><Relationship Id="rId4" Type="http://schemas.microsoft.com/office/2007/relationships/hdphoto" Target="../media/hdphoto4.wdp"/></Relationships>
</file>

<file path=ppt/slides/_rels/slide5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4.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5.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9.(null)"/><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8.tiff"/><Relationship Id="rId2" Type="http://schemas.openxmlformats.org/officeDocument/2006/relationships/notesSlide" Target="../notesSlides/notesSlide67.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82.xml.rels><?xml version="1.0" encoding="UTF-8" standalone="yes"?>
<Relationships xmlns="http://schemas.openxmlformats.org/package/2006/relationships"><Relationship Id="rId2" Type="http://schemas.openxmlformats.org/officeDocument/2006/relationships/hyperlink" Target="mailto:awhillans@hbs.edu"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ctrTitle"/>
          </p:nvPr>
        </p:nvSpPr>
        <p:spPr>
          <a:xfrm>
            <a:off x="0" y="216855"/>
            <a:ext cx="9144000" cy="1858746"/>
          </a:xfrm>
        </p:spPr>
        <p:txBody>
          <a:bodyPr>
            <a:noAutofit/>
            <a:scene3d>
              <a:camera prst="orthographicFront"/>
              <a:lightRig rig="threePt" dir="t">
                <a:rot lat="0" lon="0" rev="4800000"/>
              </a:lightRig>
            </a:scene3d>
            <a:sp3d prstMaterial="matte"/>
          </a:bodyPr>
          <a:lstStyle/>
          <a:p>
            <a:pPr algn="ctr" eaLnBrk="1" hangingPunct="1"/>
            <a:r>
              <a:rPr lang="en-US" sz="3600" dirty="0" smtClean="0">
                <a:solidFill>
                  <a:schemeClr val="accent1"/>
                </a:solidFill>
                <a:latin typeface="Garamond" charset="0"/>
                <a:ea typeface="Garamond" charset="0"/>
                <a:cs typeface="Garamond" charset="0"/>
              </a:rPr>
              <a:t>Exchanging </a:t>
            </a:r>
            <a:r>
              <a:rPr lang="en-US" sz="3600" u="sng" dirty="0" smtClean="0">
                <a:solidFill>
                  <a:srgbClr val="00B050"/>
                </a:solidFill>
                <a:latin typeface="Garamond" charset="0"/>
                <a:ea typeface="Garamond" charset="0"/>
                <a:cs typeface="Garamond" charset="0"/>
              </a:rPr>
              <a:t>cents</a:t>
            </a:r>
            <a:r>
              <a:rPr lang="en-US" sz="3600" dirty="0" smtClean="0">
                <a:solidFill>
                  <a:schemeClr val="accent1"/>
                </a:solidFill>
                <a:latin typeface="Garamond" charset="0"/>
                <a:ea typeface="Garamond" charset="0"/>
                <a:cs typeface="Garamond" charset="0"/>
              </a:rPr>
              <a:t> for </a:t>
            </a:r>
            <a:r>
              <a:rPr lang="en-US" sz="3600" u="sng" dirty="0" smtClean="0">
                <a:solidFill>
                  <a:srgbClr val="00B0F0"/>
                </a:solidFill>
                <a:latin typeface="Garamond" charset="0"/>
                <a:ea typeface="Garamond" charset="0"/>
                <a:cs typeface="Garamond" charset="0"/>
              </a:rPr>
              <a:t>seconds: </a:t>
            </a:r>
            <a:r>
              <a:rPr lang="en-US" sz="3600" dirty="0" smtClean="0">
                <a:solidFill>
                  <a:schemeClr val="accent1"/>
                </a:solidFill>
                <a:latin typeface="Garamond" charset="0"/>
                <a:ea typeface="Garamond" charset="0"/>
                <a:cs typeface="Garamond" charset="0"/>
              </a:rPr>
              <a:t/>
            </a:r>
            <a:br>
              <a:rPr lang="en-US" sz="3600" dirty="0" smtClean="0">
                <a:solidFill>
                  <a:schemeClr val="accent1"/>
                </a:solidFill>
                <a:latin typeface="Garamond" charset="0"/>
                <a:ea typeface="Garamond" charset="0"/>
                <a:cs typeface="Garamond" charset="0"/>
              </a:rPr>
            </a:br>
            <a:r>
              <a:rPr lang="en-US" sz="3600" dirty="0" smtClean="0">
                <a:solidFill>
                  <a:schemeClr val="accent1"/>
                </a:solidFill>
                <a:latin typeface="Garamond" charset="0"/>
                <a:ea typeface="Garamond" charset="0"/>
                <a:cs typeface="Garamond" charset="0"/>
              </a:rPr>
              <a:t>The happiness benefits of </a:t>
            </a:r>
            <a:br>
              <a:rPr lang="en-US" sz="3600" dirty="0" smtClean="0">
                <a:solidFill>
                  <a:schemeClr val="accent1"/>
                </a:solidFill>
                <a:latin typeface="Garamond" charset="0"/>
                <a:ea typeface="Garamond" charset="0"/>
                <a:cs typeface="Garamond" charset="0"/>
              </a:rPr>
            </a:br>
            <a:r>
              <a:rPr lang="en-US" sz="3600" dirty="0" smtClean="0">
                <a:solidFill>
                  <a:schemeClr val="accent1"/>
                </a:solidFill>
                <a:latin typeface="Garamond" charset="0"/>
                <a:ea typeface="Garamond" charset="0"/>
                <a:cs typeface="Garamond" charset="0"/>
              </a:rPr>
              <a:t>choosing time over money</a:t>
            </a:r>
            <a:endParaRPr lang="en-CA" sz="3600" i="1" u="sng" dirty="0">
              <a:solidFill>
                <a:srgbClr val="FC0006"/>
              </a:solidFill>
              <a:latin typeface="Garamond" charset="0"/>
              <a:ea typeface="Garamond" charset="0"/>
              <a:cs typeface="Garamond" charset="0"/>
            </a:endParaRPr>
          </a:p>
        </p:txBody>
      </p:sp>
      <p:pic>
        <p:nvPicPr>
          <p:cNvPr id="7" name="Picture 6"/>
          <p:cNvPicPr>
            <a:picLocks noChangeAspect="1"/>
          </p:cNvPicPr>
          <p:nvPr/>
        </p:nvPicPr>
        <p:blipFill>
          <a:blip r:embed="rId3"/>
          <a:stretch>
            <a:fillRect/>
          </a:stretch>
        </p:blipFill>
        <p:spPr>
          <a:xfrm>
            <a:off x="0" y="2160852"/>
            <a:ext cx="9144000" cy="3322453"/>
          </a:xfrm>
          <a:prstGeom prst="rect">
            <a:avLst/>
          </a:prstGeom>
        </p:spPr>
      </p:pic>
      <p:sp>
        <p:nvSpPr>
          <p:cNvPr id="2" name="TextBox 1"/>
          <p:cNvSpPr txBox="1"/>
          <p:nvPr/>
        </p:nvSpPr>
        <p:spPr>
          <a:xfrm>
            <a:off x="1198174" y="5745272"/>
            <a:ext cx="7193701" cy="954099"/>
          </a:xfrm>
          <a:prstGeom prst="rect">
            <a:avLst/>
          </a:prstGeom>
          <a:noFill/>
        </p:spPr>
        <p:txBody>
          <a:bodyPr wrap="square" lIns="91430" tIns="45716" rIns="91430" bIns="45716" rtlCol="0">
            <a:spAutoFit/>
          </a:bodyPr>
          <a:lstStyle/>
          <a:p>
            <a:pPr algn="ctr" defTabSz="914306"/>
            <a:r>
              <a:rPr lang="en-US" sz="2800" dirty="0">
                <a:solidFill>
                  <a:prstClr val="white"/>
                </a:solidFill>
                <a:latin typeface="Calibri"/>
              </a:rPr>
              <a:t>Ashley Whillans, PhD </a:t>
            </a:r>
          </a:p>
          <a:p>
            <a:pPr algn="ctr" defTabSz="914306"/>
            <a:r>
              <a:rPr lang="en-US" sz="2800" dirty="0" smtClean="0">
                <a:solidFill>
                  <a:prstClr val="white"/>
                </a:solidFill>
                <a:latin typeface="Calibri"/>
              </a:rPr>
              <a:t>Assistant Professor, Harvard </a:t>
            </a:r>
            <a:r>
              <a:rPr lang="en-US" sz="2800" dirty="0">
                <a:solidFill>
                  <a:prstClr val="white"/>
                </a:solidFill>
                <a:latin typeface="Calibri"/>
              </a:rPr>
              <a:t>Business School</a:t>
            </a:r>
          </a:p>
        </p:txBody>
      </p:sp>
    </p:spTree>
    <p:extLst>
      <p:ext uri="{BB962C8B-B14F-4D97-AF65-F5344CB8AC3E}">
        <p14:creationId xmlns:p14="http://schemas.microsoft.com/office/powerpoint/2010/main" val="519010294"/>
      </p:ext>
    </p:extLst>
  </p:cSld>
  <p:clrMapOvr>
    <a:masterClrMapping/>
  </p:clrMapOvr>
  <p:transition spd="slow" advTm="45165"/>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27501"/>
            <a:ext cx="9049913" cy="1252728"/>
          </a:xfrm>
          <a:ln>
            <a:noFill/>
          </a:ln>
          <a:effectLst/>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effectLst/>
              </a:rPr>
              <a:t>Can using money to ‘buy time’ improve </a:t>
            </a:r>
            <a:br>
              <a:rPr lang="en-US" sz="3600" dirty="0" smtClean="0">
                <a:solidFill>
                  <a:srgbClr val="F0AD00"/>
                </a:solidFill>
                <a:effectLst/>
              </a:rPr>
            </a:br>
            <a:r>
              <a:rPr lang="en-US" sz="3600" dirty="0" smtClean="0">
                <a:solidFill>
                  <a:srgbClr val="F0AD00"/>
                </a:solidFill>
                <a:effectLst/>
              </a:rPr>
              <a:t>well-being and social connection?</a:t>
            </a:r>
            <a:endParaRPr lang="en-US" sz="3600" dirty="0">
              <a:solidFill>
                <a:srgbClr val="F0AD00"/>
              </a:solidFill>
              <a:effectLst/>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10</a:t>
            </a:fld>
            <a:endParaRPr lang="en-US"/>
          </a:p>
        </p:txBody>
      </p:sp>
      <p:sp>
        <p:nvSpPr>
          <p:cNvPr id="25" name="TextBox 24"/>
          <p:cNvSpPr txBox="1"/>
          <p:nvPr/>
        </p:nvSpPr>
        <p:spPr>
          <a:xfrm>
            <a:off x="3020374" y="6230777"/>
            <a:ext cx="3034035" cy="492443"/>
          </a:xfrm>
          <a:prstGeom prst="rect">
            <a:avLst/>
          </a:prstGeom>
          <a:solidFill>
            <a:srgbClr val="FFFFFF"/>
          </a:solidFill>
        </p:spPr>
        <p:txBody>
          <a:bodyPr wrap="square" rtlCol="0">
            <a:spAutoFit/>
          </a:bodyPr>
          <a:lstStyle/>
          <a:p>
            <a:pPr algn="ctr"/>
            <a:r>
              <a:rPr lang="en-US" sz="2600" dirty="0" smtClean="0"/>
              <a:t>Free Time</a:t>
            </a:r>
          </a:p>
        </p:txBody>
      </p:sp>
      <p:sp>
        <p:nvSpPr>
          <p:cNvPr id="26" name="Line 6"/>
          <p:cNvSpPr>
            <a:spLocks noChangeShapeType="1"/>
          </p:cNvSpPr>
          <p:nvPr/>
        </p:nvSpPr>
        <p:spPr bwMode="auto">
          <a:xfrm>
            <a:off x="3497904" y="4498480"/>
            <a:ext cx="2222297" cy="0"/>
          </a:xfrm>
          <a:prstGeom prst="line">
            <a:avLst/>
          </a:prstGeom>
          <a:noFill/>
          <a:ln w="76200">
            <a:solidFill>
              <a:srgbClr val="000000"/>
            </a:solidFill>
            <a:prstDash val="sysDash"/>
            <a:round/>
            <a:headEnd/>
            <a:tailEnd type="triangle" w="med" len="med"/>
          </a:ln>
          <a:effectLst/>
        </p:spPr>
        <p:txBody>
          <a:bodyPr/>
          <a:lstStyle/>
          <a:p>
            <a:endParaRPr lang="en-CA"/>
          </a:p>
        </p:txBody>
      </p:sp>
      <p:sp>
        <p:nvSpPr>
          <p:cNvPr id="27" name="Rectangle 26"/>
          <p:cNvSpPr/>
          <p:nvPr/>
        </p:nvSpPr>
        <p:spPr>
          <a:xfrm>
            <a:off x="5938247" y="4176057"/>
            <a:ext cx="2813932" cy="644846"/>
          </a:xfrm>
          <a:prstGeom prst="rect">
            <a:avLst/>
          </a:prstGeom>
          <a:solidFill>
            <a:srgbClr val="F0AD00"/>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Well-being</a:t>
            </a:r>
            <a:endParaRPr lang="en-US" sz="2800" dirty="0">
              <a:solidFill>
                <a:srgbClr val="000000"/>
              </a:solidFill>
              <a:cs typeface="Calibri"/>
            </a:endParaRPr>
          </a:p>
        </p:txBody>
      </p:sp>
      <p:pic>
        <p:nvPicPr>
          <p:cNvPr id="4" name="Picture 3"/>
          <p:cNvPicPr>
            <a:picLocks noChangeAspect="1"/>
          </p:cNvPicPr>
          <p:nvPr/>
        </p:nvPicPr>
        <p:blipFill>
          <a:blip r:embed="rId3"/>
          <a:stretch>
            <a:fillRect/>
          </a:stretch>
        </p:blipFill>
        <p:spPr>
          <a:xfrm>
            <a:off x="3896538" y="4975521"/>
            <a:ext cx="1358663" cy="1358663"/>
          </a:xfrm>
          <a:prstGeom prst="rect">
            <a:avLst/>
          </a:prstGeom>
        </p:spPr>
      </p:pic>
      <p:pic>
        <p:nvPicPr>
          <p:cNvPr id="13" name="Picture 12"/>
          <p:cNvPicPr>
            <a:picLocks noChangeAspect="1"/>
          </p:cNvPicPr>
          <p:nvPr/>
        </p:nvPicPr>
        <p:blipFill>
          <a:blip r:embed="rId4"/>
          <a:stretch>
            <a:fillRect/>
          </a:stretch>
        </p:blipFill>
        <p:spPr>
          <a:xfrm>
            <a:off x="496474" y="3661581"/>
            <a:ext cx="2466960" cy="1635078"/>
          </a:xfrm>
          <a:prstGeom prst="rect">
            <a:avLst/>
          </a:prstGeom>
          <a:ln w="38100" cap="sq" cmpd="sng">
            <a:solidFill>
              <a:srgbClr val="000000"/>
            </a:solidFill>
            <a:miter lim="800000"/>
          </a:ln>
          <a:effectLst>
            <a:outerShdw blurRad="57150" dist="50800" dir="2700000" algn="tl" rotWithShape="0">
              <a:srgbClr val="000000">
                <a:alpha val="40000"/>
              </a:srgbClr>
            </a:outerShdw>
          </a:effectLst>
        </p:spPr>
      </p:pic>
      <p:sp>
        <p:nvSpPr>
          <p:cNvPr id="14" name="Line 6"/>
          <p:cNvSpPr>
            <a:spLocks noChangeShapeType="1"/>
          </p:cNvSpPr>
          <p:nvPr/>
        </p:nvSpPr>
        <p:spPr bwMode="auto">
          <a:xfrm flipV="1">
            <a:off x="2363725" y="2443228"/>
            <a:ext cx="1287701" cy="970266"/>
          </a:xfrm>
          <a:prstGeom prst="line">
            <a:avLst/>
          </a:prstGeom>
          <a:noFill/>
          <a:ln w="76200">
            <a:solidFill>
              <a:srgbClr val="000000"/>
            </a:solidFill>
            <a:prstDash val="sysDash"/>
            <a:round/>
            <a:headEnd/>
            <a:tailEnd type="triangle" w="med" len="med"/>
          </a:ln>
          <a:effectLst/>
        </p:spPr>
        <p:txBody>
          <a:bodyPr/>
          <a:lstStyle/>
          <a:p>
            <a:endParaRPr lang="en-CA"/>
          </a:p>
        </p:txBody>
      </p:sp>
      <p:sp>
        <p:nvSpPr>
          <p:cNvPr id="15" name="Line 6"/>
          <p:cNvSpPr>
            <a:spLocks noChangeShapeType="1"/>
          </p:cNvSpPr>
          <p:nvPr/>
        </p:nvSpPr>
        <p:spPr bwMode="auto">
          <a:xfrm>
            <a:off x="5720201" y="2481152"/>
            <a:ext cx="1393332" cy="1433898"/>
          </a:xfrm>
          <a:prstGeom prst="line">
            <a:avLst/>
          </a:prstGeom>
          <a:noFill/>
          <a:ln w="76200">
            <a:solidFill>
              <a:srgbClr val="000000"/>
            </a:solidFill>
            <a:prstDash val="sysDash"/>
            <a:round/>
            <a:headEnd/>
            <a:tailEnd type="triangle" w="med" len="med"/>
          </a:ln>
          <a:effectLst/>
        </p:spPr>
        <p:txBody>
          <a:bodyPr/>
          <a:lstStyle/>
          <a:p>
            <a:endParaRPr lang="en-CA"/>
          </a:p>
        </p:txBody>
      </p:sp>
      <p:sp>
        <p:nvSpPr>
          <p:cNvPr id="16" name="Rectangle 15"/>
          <p:cNvSpPr/>
          <p:nvPr/>
        </p:nvSpPr>
        <p:spPr>
          <a:xfrm>
            <a:off x="3124315" y="1714221"/>
            <a:ext cx="2813932" cy="644846"/>
          </a:xfrm>
          <a:prstGeom prst="rect">
            <a:avLst/>
          </a:prstGeom>
          <a:solidFill>
            <a:srgbClr val="3366FF"/>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Time Stress</a:t>
            </a:r>
            <a:endParaRPr lang="en-US" sz="2800" dirty="0">
              <a:solidFill>
                <a:srgbClr val="000000"/>
              </a:solidFill>
              <a:cs typeface="Calibri"/>
            </a:endParaRPr>
          </a:p>
        </p:txBody>
      </p:sp>
      <p:sp>
        <p:nvSpPr>
          <p:cNvPr id="12" name="Rectangle 11"/>
          <p:cNvSpPr/>
          <p:nvPr/>
        </p:nvSpPr>
        <p:spPr>
          <a:xfrm>
            <a:off x="5938247" y="4156697"/>
            <a:ext cx="2813932" cy="644846"/>
          </a:xfrm>
          <a:prstGeom prst="rect">
            <a:avLst/>
          </a:prstGeom>
          <a:solidFill>
            <a:srgbClr val="F0AD00"/>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smtClean="0">
                <a:solidFill>
                  <a:srgbClr val="000000"/>
                </a:solidFill>
                <a:cs typeface="Calibri"/>
              </a:rPr>
              <a:t>Connection</a:t>
            </a:r>
            <a:endParaRPr lang="en-US" sz="2800" dirty="0">
              <a:solidFill>
                <a:srgbClr val="000000"/>
              </a:solidFill>
              <a:cs typeface="Calibri"/>
            </a:endParaRPr>
          </a:p>
        </p:txBody>
      </p:sp>
    </p:spTree>
    <p:extLst>
      <p:ext uri="{BB962C8B-B14F-4D97-AF65-F5344CB8AC3E}">
        <p14:creationId xmlns:p14="http://schemas.microsoft.com/office/powerpoint/2010/main" val="1768505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14" grpId="0" animBg="1"/>
      <p:bldP spid="15" grpId="0" animBg="1"/>
      <p:bldP spid="16"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62024" t="11859"/>
          <a:stretch/>
        </p:blipFill>
        <p:spPr>
          <a:xfrm>
            <a:off x="4683721" y="2022024"/>
            <a:ext cx="2349248" cy="27550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Content Placeholder 4" descr="Screenshot 2016-11-05 11.29.13.png"/>
          <p:cNvPicPr>
            <a:picLocks noChangeAspect="1"/>
          </p:cNvPicPr>
          <p:nvPr/>
        </p:nvPicPr>
        <p:blipFill rotWithShape="1">
          <a:blip r:embed="rId4">
            <a:extLst>
              <a:ext uri="{28A0092B-C50C-407E-A947-70E740481C1C}">
                <a14:useLocalDpi xmlns:a14="http://schemas.microsoft.com/office/drawing/2010/main" val="0"/>
              </a:ext>
            </a:extLst>
          </a:blip>
          <a:srcRect t="73315" r="15150" b="5126"/>
          <a:stretch/>
        </p:blipFill>
        <p:spPr>
          <a:xfrm>
            <a:off x="1070377" y="5011058"/>
            <a:ext cx="6103712" cy="768132"/>
          </a:xfrm>
          <a:prstGeom prst="rect">
            <a:avLst/>
          </a:prstGeom>
        </p:spPr>
      </p:pic>
      <p:pic>
        <p:nvPicPr>
          <p:cNvPr id="11" name="Picture 10"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3080" t="11253" r="62206"/>
          <a:stretch/>
        </p:blipFill>
        <p:spPr>
          <a:xfrm>
            <a:off x="1925855" y="2022023"/>
            <a:ext cx="2424771" cy="27550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p:txBody>
          <a:bodyPr>
            <a:normAutofit/>
            <a:scene3d>
              <a:camera prst="orthographicFront"/>
              <a:lightRig rig="threePt" dir="t">
                <a:rot lat="0" lon="0" rev="4800000"/>
              </a:lightRig>
            </a:scene3d>
            <a:sp3d prstMaterial="matte"/>
          </a:bodyPr>
          <a:lstStyle/>
          <a:p>
            <a:pPr algn="ctr"/>
            <a:r>
              <a:rPr lang="en-US" sz="3600" dirty="0" smtClean="0">
                <a:solidFill>
                  <a:srgbClr val="F0AD00"/>
                </a:solidFill>
              </a:rPr>
              <a:t>Guiding Questions</a:t>
            </a:r>
            <a:endParaRPr lang="en-US" sz="3600" dirty="0">
              <a:solidFill>
                <a:srgbClr val="F0AD00"/>
              </a:solidFill>
            </a:endParaRPr>
          </a:p>
        </p:txBody>
      </p:sp>
      <p:sp>
        <p:nvSpPr>
          <p:cNvPr id="6" name="Slide Number Placeholder 5"/>
          <p:cNvSpPr>
            <a:spLocks noGrp="1"/>
          </p:cNvSpPr>
          <p:nvPr>
            <p:ph type="sldNum" sz="quarter" idx="12"/>
          </p:nvPr>
        </p:nvSpPr>
        <p:spPr/>
        <p:txBody>
          <a:bodyPr/>
          <a:lstStyle/>
          <a:p>
            <a:fld id="{F335D08A-0170-924D-A348-C4E1C6B4B6DF}" type="slidenum">
              <a:rPr lang="en-US" smtClean="0"/>
              <a:t>11</a:t>
            </a:fld>
            <a:endParaRPr lang="en-US"/>
          </a:p>
        </p:txBody>
      </p:sp>
      <p:sp>
        <p:nvSpPr>
          <p:cNvPr id="10" name="TextBox 9"/>
          <p:cNvSpPr txBox="1"/>
          <p:nvPr/>
        </p:nvSpPr>
        <p:spPr>
          <a:xfrm>
            <a:off x="565716" y="2335116"/>
            <a:ext cx="8224722" cy="954099"/>
          </a:xfrm>
          <a:prstGeom prst="rect">
            <a:avLst/>
          </a:prstGeom>
          <a:solidFill>
            <a:schemeClr val="bg1"/>
          </a:solidFill>
          <a:ln w="76200">
            <a:solidFill>
              <a:schemeClr val="tx1"/>
            </a:solidFill>
          </a:ln>
        </p:spPr>
        <p:txBody>
          <a:bodyPr wrap="square" lIns="91430" tIns="45716" rIns="91430" bIns="45716" rtlCol="0">
            <a:spAutoFit/>
          </a:bodyPr>
          <a:lstStyle/>
          <a:p>
            <a:pPr algn="ctr"/>
            <a:r>
              <a:rPr lang="en-US" sz="2800" dirty="0" smtClean="0"/>
              <a:t>How do the </a:t>
            </a:r>
            <a:r>
              <a:rPr lang="en-US" sz="2800" dirty="0"/>
              <a:t>trade-offs that people make between time and money shape </a:t>
            </a:r>
            <a:r>
              <a:rPr lang="en-US" sz="2800" dirty="0" smtClean="0"/>
              <a:t>well-being and social connection?</a:t>
            </a:r>
            <a:endParaRPr lang="en-US" sz="2800" dirty="0"/>
          </a:p>
        </p:txBody>
      </p:sp>
      <p:sp>
        <p:nvSpPr>
          <p:cNvPr id="13" name="TextBox 12"/>
          <p:cNvSpPr txBox="1"/>
          <p:nvPr/>
        </p:nvSpPr>
        <p:spPr>
          <a:xfrm>
            <a:off x="571360" y="3907777"/>
            <a:ext cx="8224722" cy="954099"/>
          </a:xfrm>
          <a:prstGeom prst="rect">
            <a:avLst/>
          </a:prstGeom>
          <a:solidFill>
            <a:schemeClr val="bg1"/>
          </a:solidFill>
          <a:ln w="76200">
            <a:solidFill>
              <a:schemeClr val="tx1"/>
            </a:solidFill>
          </a:ln>
        </p:spPr>
        <p:txBody>
          <a:bodyPr wrap="square" lIns="91430" tIns="45716" rIns="91430" bIns="45716" rtlCol="0">
            <a:spAutoFit/>
          </a:bodyPr>
          <a:lstStyle/>
          <a:p>
            <a:pPr algn="ctr"/>
            <a:r>
              <a:rPr lang="en-US" sz="2800" dirty="0" smtClean="0"/>
              <a:t>How can we encourage people to choose time over money?</a:t>
            </a:r>
            <a:endParaRPr lang="en-US" sz="2800" dirty="0"/>
          </a:p>
        </p:txBody>
      </p:sp>
    </p:spTree>
    <p:extLst>
      <p:ext uri="{BB962C8B-B14F-4D97-AF65-F5344CB8AC3E}">
        <p14:creationId xmlns:p14="http://schemas.microsoft.com/office/powerpoint/2010/main" val="1036548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62024" t="11859"/>
          <a:stretch/>
        </p:blipFill>
        <p:spPr>
          <a:xfrm>
            <a:off x="4683721" y="2022024"/>
            <a:ext cx="2349248" cy="27550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Content Placeholder 4" descr="Screenshot 2016-11-05 11.29.13.png"/>
          <p:cNvPicPr>
            <a:picLocks noChangeAspect="1"/>
          </p:cNvPicPr>
          <p:nvPr/>
        </p:nvPicPr>
        <p:blipFill rotWithShape="1">
          <a:blip r:embed="rId4">
            <a:extLst>
              <a:ext uri="{28A0092B-C50C-407E-A947-70E740481C1C}">
                <a14:useLocalDpi xmlns:a14="http://schemas.microsoft.com/office/drawing/2010/main" val="0"/>
              </a:ext>
            </a:extLst>
          </a:blip>
          <a:srcRect t="73315" r="15150" b="5126"/>
          <a:stretch/>
        </p:blipFill>
        <p:spPr>
          <a:xfrm>
            <a:off x="1070377" y="5011058"/>
            <a:ext cx="6103712" cy="768132"/>
          </a:xfrm>
          <a:prstGeom prst="rect">
            <a:avLst/>
          </a:prstGeom>
        </p:spPr>
      </p:pic>
      <p:pic>
        <p:nvPicPr>
          <p:cNvPr id="11" name="Picture 10"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3080" t="11253" r="62206"/>
          <a:stretch/>
        </p:blipFill>
        <p:spPr>
          <a:xfrm>
            <a:off x="1925855" y="2022023"/>
            <a:ext cx="2424771" cy="27550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p:txBody>
          <a:bodyPr>
            <a:normAutofit/>
            <a:scene3d>
              <a:camera prst="orthographicFront"/>
              <a:lightRig rig="threePt" dir="t">
                <a:rot lat="0" lon="0" rev="4800000"/>
              </a:lightRig>
            </a:scene3d>
            <a:sp3d prstMaterial="matte"/>
          </a:bodyPr>
          <a:lstStyle/>
          <a:p>
            <a:pPr algn="ctr"/>
            <a:r>
              <a:rPr lang="en-US" sz="3600" dirty="0" smtClean="0">
                <a:solidFill>
                  <a:srgbClr val="F0AD00"/>
                </a:solidFill>
              </a:rPr>
              <a:t>Guiding Questions</a:t>
            </a:r>
            <a:endParaRPr lang="en-US" sz="3600" dirty="0">
              <a:solidFill>
                <a:srgbClr val="F0AD00"/>
              </a:solidFill>
            </a:endParaRPr>
          </a:p>
        </p:txBody>
      </p:sp>
      <p:sp>
        <p:nvSpPr>
          <p:cNvPr id="6" name="Slide Number Placeholder 5"/>
          <p:cNvSpPr>
            <a:spLocks noGrp="1"/>
          </p:cNvSpPr>
          <p:nvPr>
            <p:ph type="sldNum" sz="quarter" idx="12"/>
          </p:nvPr>
        </p:nvSpPr>
        <p:spPr/>
        <p:txBody>
          <a:bodyPr/>
          <a:lstStyle/>
          <a:p>
            <a:fld id="{F335D08A-0170-924D-A348-C4E1C6B4B6DF}" type="slidenum">
              <a:rPr lang="en-US" smtClean="0"/>
              <a:t>12</a:t>
            </a:fld>
            <a:endParaRPr lang="en-US"/>
          </a:p>
        </p:txBody>
      </p:sp>
      <p:sp>
        <p:nvSpPr>
          <p:cNvPr id="10" name="TextBox 9"/>
          <p:cNvSpPr txBox="1"/>
          <p:nvPr/>
        </p:nvSpPr>
        <p:spPr>
          <a:xfrm>
            <a:off x="565716" y="2335116"/>
            <a:ext cx="8224722" cy="954099"/>
          </a:xfrm>
          <a:prstGeom prst="rect">
            <a:avLst/>
          </a:prstGeom>
          <a:solidFill>
            <a:schemeClr val="bg1"/>
          </a:solidFill>
          <a:ln w="76200">
            <a:solidFill>
              <a:srgbClr val="FF0000"/>
            </a:solidFill>
          </a:ln>
        </p:spPr>
        <p:txBody>
          <a:bodyPr wrap="square" lIns="91430" tIns="45716" rIns="91430" bIns="45716" rtlCol="0">
            <a:spAutoFit/>
          </a:bodyPr>
          <a:lstStyle/>
          <a:p>
            <a:pPr algn="ctr"/>
            <a:r>
              <a:rPr lang="en-US" sz="2800" dirty="0" smtClean="0"/>
              <a:t>How do the </a:t>
            </a:r>
            <a:r>
              <a:rPr lang="en-US" sz="2800" dirty="0"/>
              <a:t>trade-offs that people make between time and money shape </a:t>
            </a:r>
            <a:r>
              <a:rPr lang="en-US" sz="2800" dirty="0" smtClean="0"/>
              <a:t>well-being and social connection?</a:t>
            </a:r>
            <a:endParaRPr lang="en-US" sz="2800" dirty="0"/>
          </a:p>
        </p:txBody>
      </p:sp>
      <p:sp>
        <p:nvSpPr>
          <p:cNvPr id="13" name="TextBox 12"/>
          <p:cNvSpPr txBox="1"/>
          <p:nvPr/>
        </p:nvSpPr>
        <p:spPr>
          <a:xfrm>
            <a:off x="571360" y="3907777"/>
            <a:ext cx="8224722" cy="954099"/>
          </a:xfrm>
          <a:prstGeom prst="rect">
            <a:avLst/>
          </a:prstGeom>
          <a:solidFill>
            <a:schemeClr val="bg1"/>
          </a:solidFill>
          <a:ln w="76200">
            <a:solidFill>
              <a:schemeClr val="tx1"/>
            </a:solidFill>
          </a:ln>
        </p:spPr>
        <p:txBody>
          <a:bodyPr wrap="square" lIns="91430" tIns="45716" rIns="91430" bIns="45716" rtlCol="0">
            <a:spAutoFit/>
          </a:bodyPr>
          <a:lstStyle/>
          <a:p>
            <a:pPr algn="ctr"/>
            <a:r>
              <a:rPr lang="en-US" sz="2800" dirty="0" smtClean="0"/>
              <a:t>How can we encourage people to choose time over money?</a:t>
            </a:r>
            <a:endParaRPr lang="en-US" sz="2800" dirty="0"/>
          </a:p>
        </p:txBody>
      </p:sp>
    </p:spTree>
    <p:extLst>
      <p:ext uri="{BB962C8B-B14F-4D97-AF65-F5344CB8AC3E}">
        <p14:creationId xmlns:p14="http://schemas.microsoft.com/office/powerpoint/2010/main" val="1258706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ime and money.shutterstock_200540525.jpg"/>
          <p:cNvPicPr>
            <a:picLocks noChangeAspect="1"/>
          </p:cNvPicPr>
          <p:nvPr/>
        </p:nvPicPr>
        <p:blipFill rotWithShape="1">
          <a:blip r:embed="rId3" cstate="print">
            <a:extLst>
              <a:ext uri="{28A0092B-C50C-407E-A947-70E740481C1C}">
                <a14:useLocalDpi xmlns:a14="http://schemas.microsoft.com/office/drawing/2010/main" val="0"/>
              </a:ext>
            </a:extLst>
          </a:blip>
          <a:srcRect t="15182" b="5369"/>
          <a:stretch/>
        </p:blipFill>
        <p:spPr>
          <a:xfrm>
            <a:off x="0" y="1599123"/>
            <a:ext cx="9144000" cy="4203892"/>
          </a:xfrm>
          <a:prstGeom prst="rect">
            <a:avLst/>
          </a:prstGeom>
        </p:spPr>
      </p:pic>
      <p:sp>
        <p:nvSpPr>
          <p:cNvPr id="6" name="TextBox 5"/>
          <p:cNvSpPr txBox="1"/>
          <p:nvPr/>
        </p:nvSpPr>
        <p:spPr>
          <a:xfrm>
            <a:off x="457200" y="2017701"/>
            <a:ext cx="3709847" cy="2554545"/>
          </a:xfrm>
          <a:prstGeom prst="rect">
            <a:avLst/>
          </a:prstGeom>
          <a:solidFill>
            <a:schemeClr val="bg1"/>
          </a:solidFill>
          <a:ln w="38100" cmpd="sng">
            <a:solidFill>
              <a:srgbClr val="0000FF"/>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u="sng" kern="1200" dirty="0" smtClean="0">
                <a:solidFill>
                  <a:schemeClr val="tx1"/>
                </a:solidFill>
                <a:cs typeface="Garamond Regular" charset="0"/>
              </a:rPr>
              <a:t>Tina </a:t>
            </a:r>
            <a:r>
              <a:rPr lang="en-US" sz="3200" u="sng" kern="1200" dirty="0">
                <a:solidFill>
                  <a:schemeClr val="tx1"/>
                </a:solidFill>
                <a:cs typeface="Garamond Regular" charset="0"/>
              </a:rPr>
              <a:t>values her time more than her money</a:t>
            </a:r>
            <a:r>
              <a:rPr lang="en-US" sz="3200" kern="1200" dirty="0">
                <a:solidFill>
                  <a:schemeClr val="tx1"/>
                </a:solidFill>
                <a:cs typeface="Garamond Regular" charset="0"/>
              </a:rPr>
              <a:t>. She is willing to sacrifice her money to have more time. </a:t>
            </a:r>
          </a:p>
        </p:txBody>
      </p:sp>
      <p:sp>
        <p:nvSpPr>
          <p:cNvPr id="7" name="TextBox 6"/>
          <p:cNvSpPr txBox="1"/>
          <p:nvPr/>
        </p:nvSpPr>
        <p:spPr>
          <a:xfrm>
            <a:off x="4757198" y="2017701"/>
            <a:ext cx="3789185" cy="2554545"/>
          </a:xfrm>
          <a:prstGeom prst="rect">
            <a:avLst/>
          </a:prstGeom>
          <a:solidFill>
            <a:srgbClr val="FFFFFF"/>
          </a:solidFill>
          <a:ln w="38100" cmpd="sng">
            <a:solidFill>
              <a:srgbClr val="008000"/>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u="sng" kern="1200" dirty="0" smtClean="0">
                <a:solidFill>
                  <a:srgbClr val="000000"/>
                </a:solidFill>
                <a:cs typeface="Garamond Regular" charset="0"/>
              </a:rPr>
              <a:t>Maggie </a:t>
            </a:r>
            <a:r>
              <a:rPr lang="en-US" sz="3200" u="sng" kern="1200" dirty="0">
                <a:solidFill>
                  <a:srgbClr val="000000"/>
                </a:solidFill>
                <a:cs typeface="Garamond Regular" charset="0"/>
              </a:rPr>
              <a:t>values </a:t>
            </a:r>
            <a:r>
              <a:rPr lang="en-US" sz="3200" u="sng" kern="1200" dirty="0" smtClean="0">
                <a:solidFill>
                  <a:srgbClr val="000000"/>
                </a:solidFill>
                <a:cs typeface="Garamond Regular" charset="0"/>
              </a:rPr>
              <a:t>her </a:t>
            </a:r>
            <a:r>
              <a:rPr lang="en-US" sz="3200" u="sng" kern="1200" dirty="0">
                <a:solidFill>
                  <a:srgbClr val="000000"/>
                </a:solidFill>
                <a:cs typeface="Garamond Regular" charset="0"/>
              </a:rPr>
              <a:t>money more than her time</a:t>
            </a:r>
            <a:r>
              <a:rPr lang="en-US" sz="3200" kern="1200" dirty="0">
                <a:solidFill>
                  <a:srgbClr val="000000"/>
                </a:solidFill>
                <a:cs typeface="Garamond Regular" charset="0"/>
              </a:rPr>
              <a:t>. She is willing to sacrifice her time to have more money. </a:t>
            </a:r>
          </a:p>
        </p:txBody>
      </p:sp>
      <p:sp>
        <p:nvSpPr>
          <p:cNvPr id="9" name="TextBox 8"/>
          <p:cNvSpPr txBox="1"/>
          <p:nvPr/>
        </p:nvSpPr>
        <p:spPr>
          <a:xfrm>
            <a:off x="2489640" y="5919995"/>
            <a:ext cx="6340795" cy="769367"/>
          </a:xfrm>
          <a:prstGeom prst="rect">
            <a:avLst/>
          </a:prstGeom>
          <a:noFill/>
          <a:ln>
            <a:noFill/>
          </a:ln>
        </p:spPr>
        <p:txBody>
          <a:bodyPr wrap="square" lIns="91364" tIns="45683" rIns="91364" bIns="45683" rtlCol="0">
            <a:spAutoFit/>
          </a:bodyPr>
          <a:lstStyle/>
          <a:p>
            <a:pPr algn="r"/>
            <a:r>
              <a:rPr lang="en-US" sz="2200" dirty="0">
                <a:solidFill>
                  <a:srgbClr val="000000"/>
                </a:solidFill>
                <a:cs typeface="Arial"/>
              </a:rPr>
              <a:t>6 studies, </a:t>
            </a:r>
            <a:r>
              <a:rPr lang="en-US" sz="2200" i="1" dirty="0" smtClean="0">
                <a:solidFill>
                  <a:srgbClr val="000000"/>
                </a:solidFill>
                <a:cs typeface="Arial"/>
              </a:rPr>
              <a:t>N</a:t>
            </a:r>
            <a:r>
              <a:rPr lang="en-US" sz="2200" dirty="0" smtClean="0">
                <a:solidFill>
                  <a:srgbClr val="000000"/>
                </a:solidFill>
                <a:cs typeface="Arial"/>
              </a:rPr>
              <a:t>=4,690; Whillans, Weidman &amp; Dunn, 2016 </a:t>
            </a:r>
            <a:endParaRPr lang="en-US" sz="2200" i="1" dirty="0" smtClean="0">
              <a:solidFill>
                <a:srgbClr val="000000"/>
              </a:solidFill>
              <a:cs typeface="Arial"/>
            </a:endParaRPr>
          </a:p>
          <a:p>
            <a:pPr algn="r"/>
            <a:r>
              <a:rPr lang="en-US" sz="2200" i="1" dirty="0" smtClean="0">
                <a:solidFill>
                  <a:srgbClr val="000000"/>
                </a:solidFill>
                <a:cs typeface="Arial"/>
              </a:rPr>
              <a:t>Social Psychological &amp; Personality Science </a:t>
            </a:r>
            <a:endParaRPr lang="en-US" sz="2200" dirty="0">
              <a:solidFill>
                <a:srgbClr val="000000"/>
              </a:solidFill>
              <a:cs typeface="Arial"/>
            </a:endParaRPr>
          </a:p>
        </p:txBody>
      </p:sp>
      <p:sp>
        <p:nvSpPr>
          <p:cNvPr id="3" name="Title 2"/>
          <p:cNvSpPr>
            <a:spLocks noGrp="1"/>
          </p:cNvSpPr>
          <p:nvPr>
            <p:ph type="title"/>
          </p:nvPr>
        </p:nvSpPr>
        <p:spPr/>
        <p:txBody>
          <a:bodyPr>
            <a:normAutofit/>
            <a:scene3d>
              <a:camera prst="orthographicFront"/>
              <a:lightRig rig="threePt" dir="t">
                <a:rot lat="0" lon="0" rev="4800000"/>
              </a:lightRig>
            </a:scene3d>
            <a:sp3d prstMaterial="matte"/>
          </a:bodyPr>
          <a:lstStyle/>
          <a:p>
            <a:pPr algn="ctr"/>
            <a:r>
              <a:rPr lang="en-US" sz="3600" dirty="0" smtClean="0">
                <a:solidFill>
                  <a:srgbClr val="F0AD00"/>
                </a:solidFill>
              </a:rPr>
              <a:t>More </a:t>
            </a:r>
            <a:r>
              <a:rPr lang="en-US" sz="3600" dirty="0">
                <a:solidFill>
                  <a:srgbClr val="F0AD00"/>
                </a:solidFill>
              </a:rPr>
              <a:t>t</a:t>
            </a:r>
            <a:r>
              <a:rPr lang="en-US" sz="3600" dirty="0" smtClean="0">
                <a:solidFill>
                  <a:srgbClr val="F0AD00"/>
                </a:solidFill>
              </a:rPr>
              <a:t>ime or more money?</a:t>
            </a:r>
            <a:endParaRPr lang="en-US" sz="3600" dirty="0">
              <a:solidFill>
                <a:srgbClr val="F0AD00"/>
              </a:solidFill>
            </a:endParaRPr>
          </a:p>
        </p:txBody>
      </p:sp>
    </p:spTree>
    <p:extLst>
      <p:ext uri="{BB962C8B-B14F-4D97-AF65-F5344CB8AC3E}">
        <p14:creationId xmlns:p14="http://schemas.microsoft.com/office/powerpoint/2010/main" val="2869394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1241824" y="1910587"/>
          <a:ext cx="60960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0996706" y="2241176"/>
            <a:ext cx="184666" cy="369332"/>
          </a:xfrm>
          <a:prstGeom prst="rect">
            <a:avLst/>
          </a:prstGeom>
          <a:noFill/>
        </p:spPr>
        <p:txBody>
          <a:bodyPr wrap="none" rtlCol="0">
            <a:spAutoFit/>
          </a:bodyPr>
          <a:lstStyle/>
          <a:p>
            <a:endParaRPr lang="en-US" dirty="0"/>
          </a:p>
        </p:txBody>
      </p:sp>
      <p:sp>
        <p:nvSpPr>
          <p:cNvPr id="2" name="Title 1"/>
          <p:cNvSpPr>
            <a:spLocks noGrp="1"/>
          </p:cNvSpPr>
          <p:nvPr>
            <p:ph type="title"/>
          </p:nvPr>
        </p:nvSpPr>
        <p:spPr/>
        <p:txBody>
          <a:bodyPr>
            <a:normAutofit/>
            <a:scene3d>
              <a:camera prst="orthographicFront"/>
              <a:lightRig rig="threePt" dir="t">
                <a:rot lat="0" lon="0" rev="4800000"/>
              </a:lightRig>
            </a:scene3d>
            <a:sp3d prstMaterial="matte"/>
          </a:bodyPr>
          <a:lstStyle/>
          <a:p>
            <a:pPr algn="ctr"/>
            <a:r>
              <a:rPr lang="en-US" sz="3600" dirty="0" smtClean="0">
                <a:solidFill>
                  <a:schemeClr val="accent1"/>
                </a:solidFill>
              </a:rPr>
              <a:t>Do people choose time or money? </a:t>
            </a:r>
            <a:endParaRPr lang="en-US" sz="3600" dirty="0">
              <a:solidFill>
                <a:schemeClr val="accent1"/>
              </a:solidFill>
            </a:endParaRPr>
          </a:p>
        </p:txBody>
      </p:sp>
      <p:sp>
        <p:nvSpPr>
          <p:cNvPr id="3" name="Slide Number Placeholder 2"/>
          <p:cNvSpPr>
            <a:spLocks noGrp="1"/>
          </p:cNvSpPr>
          <p:nvPr>
            <p:ph type="sldNum" sz="quarter" idx="12"/>
          </p:nvPr>
        </p:nvSpPr>
        <p:spPr/>
        <p:txBody>
          <a:bodyPr/>
          <a:lstStyle/>
          <a:p>
            <a:fld id="{F335D08A-0170-924D-A348-C4E1C6B4B6DF}" type="slidenum">
              <a:rPr lang="en-US" smtClean="0"/>
              <a:t>14</a:t>
            </a:fld>
            <a:endParaRPr lang="en-US"/>
          </a:p>
        </p:txBody>
      </p:sp>
      <p:sp>
        <p:nvSpPr>
          <p:cNvPr id="9" name="TextBox 8"/>
          <p:cNvSpPr txBox="1"/>
          <p:nvPr/>
        </p:nvSpPr>
        <p:spPr>
          <a:xfrm>
            <a:off x="5564097" y="4567656"/>
            <a:ext cx="1290770" cy="523220"/>
          </a:xfrm>
          <a:prstGeom prst="rect">
            <a:avLst/>
          </a:prstGeom>
          <a:noFill/>
        </p:spPr>
        <p:txBody>
          <a:bodyPr wrap="square" rtlCol="0">
            <a:spAutoFit/>
          </a:bodyPr>
          <a:lstStyle/>
          <a:p>
            <a:pPr algn="r"/>
            <a:r>
              <a:rPr lang="en-US" sz="2800" dirty="0" smtClean="0">
                <a:cs typeface="Arial"/>
              </a:rPr>
              <a:t>Time</a:t>
            </a:r>
          </a:p>
        </p:txBody>
      </p:sp>
      <p:sp>
        <p:nvSpPr>
          <p:cNvPr id="10" name="TextBox 9"/>
          <p:cNvSpPr txBox="1"/>
          <p:nvPr/>
        </p:nvSpPr>
        <p:spPr>
          <a:xfrm>
            <a:off x="1241824" y="3819628"/>
            <a:ext cx="1290770" cy="523220"/>
          </a:xfrm>
          <a:prstGeom prst="rect">
            <a:avLst/>
          </a:prstGeom>
          <a:noFill/>
        </p:spPr>
        <p:txBody>
          <a:bodyPr wrap="square" rtlCol="0">
            <a:spAutoFit/>
          </a:bodyPr>
          <a:lstStyle/>
          <a:p>
            <a:pPr algn="r"/>
            <a:r>
              <a:rPr lang="en-US" sz="2800" dirty="0" smtClean="0">
                <a:cs typeface="Arial"/>
              </a:rPr>
              <a:t>Money</a:t>
            </a:r>
          </a:p>
        </p:txBody>
      </p:sp>
    </p:spTree>
    <p:extLst>
      <p:ext uri="{BB962C8B-B14F-4D97-AF65-F5344CB8AC3E}">
        <p14:creationId xmlns:p14="http://schemas.microsoft.com/office/powerpoint/2010/main" val="992057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ight Arrow 8"/>
          <p:cNvSpPr/>
          <p:nvPr/>
        </p:nvSpPr>
        <p:spPr>
          <a:xfrm>
            <a:off x="799731" y="2917532"/>
            <a:ext cx="3109724" cy="517363"/>
          </a:xfrm>
          <a:prstGeom prst="rightArrow">
            <a:avLst/>
          </a:prstGeom>
          <a:solidFill>
            <a:srgbClr val="0432FF"/>
          </a:solidFill>
          <a:ln w="762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p:cNvSpPr/>
          <p:nvPr/>
        </p:nvSpPr>
        <p:spPr>
          <a:xfrm>
            <a:off x="799732" y="5302513"/>
            <a:ext cx="6068560" cy="517363"/>
          </a:xfrm>
          <a:prstGeom prst="rightArrow">
            <a:avLst/>
          </a:prstGeom>
          <a:solidFill>
            <a:srgbClr val="0432FF"/>
          </a:solidFill>
          <a:ln w="762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1346965" y="2074075"/>
            <a:ext cx="1612987" cy="707886"/>
          </a:xfrm>
          <a:prstGeom prst="rect">
            <a:avLst/>
          </a:prstGeom>
          <a:noFill/>
          <a:ln w="76200" cmpd="sng">
            <a:solidFill>
              <a:schemeClr val="tx1"/>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b="1" dirty="0" smtClean="0">
                <a:solidFill>
                  <a:schemeClr val="tx1"/>
                </a:solidFill>
                <a:latin typeface="Arial"/>
                <a:cs typeface="Arial"/>
              </a:rPr>
              <a:t>2 week</a:t>
            </a:r>
          </a:p>
          <a:p>
            <a:pPr algn="ctr"/>
            <a:endParaRPr lang="en-US" sz="800" kern="1200" dirty="0">
              <a:latin typeface="Arial"/>
              <a:cs typeface="Arial"/>
            </a:endParaRPr>
          </a:p>
        </p:txBody>
      </p:sp>
      <p:sp>
        <p:nvSpPr>
          <p:cNvPr id="12" name="TextBox 11"/>
          <p:cNvSpPr txBox="1"/>
          <p:nvPr/>
        </p:nvSpPr>
        <p:spPr>
          <a:xfrm>
            <a:off x="1346965" y="4489792"/>
            <a:ext cx="2134224" cy="707886"/>
          </a:xfrm>
          <a:prstGeom prst="rect">
            <a:avLst/>
          </a:prstGeom>
          <a:noFill/>
          <a:ln w="76200" cmpd="sng">
            <a:solidFill>
              <a:schemeClr val="tx1"/>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b="1" dirty="0" smtClean="0">
                <a:solidFill>
                  <a:schemeClr val="tx1"/>
                </a:solidFill>
                <a:latin typeface="Arial"/>
                <a:cs typeface="Arial"/>
              </a:rPr>
              <a:t>3 months</a:t>
            </a:r>
            <a:endParaRPr lang="en-US" sz="2600" dirty="0">
              <a:solidFill>
                <a:schemeClr val="tx1"/>
              </a:solidFill>
              <a:latin typeface="Arial"/>
              <a:cs typeface="Arial"/>
            </a:endParaRPr>
          </a:p>
          <a:p>
            <a:pPr algn="ctr"/>
            <a:endParaRPr lang="en-US" sz="800" b="1" u="sng" dirty="0" smtClean="0">
              <a:latin typeface="Arial"/>
              <a:cs typeface="Arial"/>
            </a:endParaRPr>
          </a:p>
        </p:txBody>
      </p:sp>
      <p:sp>
        <p:nvSpPr>
          <p:cNvPr id="14" name="TextBox 13"/>
          <p:cNvSpPr txBox="1"/>
          <p:nvPr/>
        </p:nvSpPr>
        <p:spPr>
          <a:xfrm>
            <a:off x="4180823" y="2613303"/>
            <a:ext cx="1299698" cy="769441"/>
          </a:xfrm>
          <a:prstGeom prst="rect">
            <a:avLst/>
          </a:prstGeom>
          <a:noFill/>
          <a:ln w="76200" cmpd="sng">
            <a:noFill/>
          </a:ln>
        </p:spPr>
        <p:style>
          <a:lnRef idx="1">
            <a:schemeClr val="accent3"/>
          </a:lnRef>
          <a:fillRef idx="3">
            <a:schemeClr val="accent3"/>
          </a:fillRef>
          <a:effectRef idx="2">
            <a:schemeClr val="accent3"/>
          </a:effectRef>
          <a:fontRef idx="minor">
            <a:schemeClr val="lt1"/>
          </a:fontRef>
        </p:style>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600" dirty="0" smtClean="0">
                <a:solidFill>
                  <a:schemeClr val="tx1"/>
                </a:solidFill>
                <a:latin typeface="Arial"/>
                <a:cs typeface="Arial"/>
              </a:rPr>
              <a:t>88%</a:t>
            </a:r>
          </a:p>
          <a:p>
            <a:pPr algn="ctr"/>
            <a:endParaRPr lang="en-US" sz="800" kern="1200" dirty="0">
              <a:latin typeface="Arial"/>
              <a:cs typeface="Arial"/>
            </a:endParaRPr>
          </a:p>
        </p:txBody>
      </p:sp>
      <p:sp>
        <p:nvSpPr>
          <p:cNvPr id="15" name="TextBox 14"/>
          <p:cNvSpPr txBox="1"/>
          <p:nvPr/>
        </p:nvSpPr>
        <p:spPr>
          <a:xfrm>
            <a:off x="7179330" y="5075437"/>
            <a:ext cx="1299698" cy="769441"/>
          </a:xfrm>
          <a:prstGeom prst="rect">
            <a:avLst/>
          </a:prstGeom>
          <a:noFill/>
          <a:ln w="76200" cmpd="sng">
            <a:noFill/>
          </a:ln>
        </p:spPr>
        <p:style>
          <a:lnRef idx="1">
            <a:schemeClr val="accent3"/>
          </a:lnRef>
          <a:fillRef idx="3">
            <a:schemeClr val="accent3"/>
          </a:fillRef>
          <a:effectRef idx="2">
            <a:schemeClr val="accent3"/>
          </a:effectRef>
          <a:fontRef idx="minor">
            <a:schemeClr val="lt1"/>
          </a:fontRef>
        </p:style>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600" dirty="0" smtClean="0">
                <a:solidFill>
                  <a:schemeClr val="tx1"/>
                </a:solidFill>
                <a:latin typeface="Arial"/>
                <a:cs typeface="Arial"/>
              </a:rPr>
              <a:t>82%</a:t>
            </a:r>
          </a:p>
          <a:p>
            <a:pPr algn="ctr"/>
            <a:endParaRPr lang="en-US" sz="800" kern="1200" dirty="0">
              <a:latin typeface="Arial"/>
              <a:cs typeface="Arial"/>
            </a:endParaRPr>
          </a:p>
        </p:txBody>
      </p:sp>
      <p:sp>
        <p:nvSpPr>
          <p:cNvPr id="13" name="Title 1"/>
          <p:cNvSpPr>
            <a:spLocks noGrp="1"/>
          </p:cNvSpPr>
          <p:nvPr>
            <p:ph type="title"/>
          </p:nvPr>
        </p:nvSpPr>
        <p:spPr>
          <a:xfrm>
            <a:off x="457200" y="155448"/>
            <a:ext cx="8229600" cy="1252728"/>
          </a:xfrm>
        </p:spPr>
        <p:txBody>
          <a:bodyPr>
            <a:normAutofit/>
            <a:scene3d>
              <a:camera prst="orthographicFront"/>
              <a:lightRig rig="threePt" dir="t">
                <a:rot lat="0" lon="0" rev="4800000"/>
              </a:lightRig>
            </a:scene3d>
            <a:sp3d prstMaterial="matte"/>
          </a:bodyPr>
          <a:lstStyle/>
          <a:p>
            <a:pPr algn="ctr"/>
            <a:r>
              <a:rPr lang="en-US" sz="3600" dirty="0" smtClean="0">
                <a:solidFill>
                  <a:schemeClr val="accent1"/>
                </a:solidFill>
              </a:rPr>
              <a:t>Resource Orientation Measure</a:t>
            </a:r>
            <a:endParaRPr lang="en-US" sz="3600" dirty="0">
              <a:solidFill>
                <a:schemeClr val="accent1"/>
              </a:solidFill>
            </a:endParaRPr>
          </a:p>
        </p:txBody>
      </p:sp>
    </p:spTree>
    <p:extLst>
      <p:ext uri="{BB962C8B-B14F-4D97-AF65-F5344CB8AC3E}">
        <p14:creationId xmlns:p14="http://schemas.microsoft.com/office/powerpoint/2010/main" val="1577091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146497" y="3985692"/>
            <a:ext cx="2424831" cy="430887"/>
          </a:xfrm>
          <a:prstGeom prst="rect">
            <a:avLst/>
          </a:prstGeom>
        </p:spPr>
        <p:txBody>
          <a:bodyPr wrap="none">
            <a:spAutoFit/>
          </a:bodyPr>
          <a:lstStyle/>
          <a:p>
            <a:pPr algn="r"/>
            <a:r>
              <a:rPr lang="en-US" sz="2200" dirty="0" smtClean="0">
                <a:cs typeface="Arial"/>
              </a:rPr>
              <a:t>Real Choice, </a:t>
            </a:r>
            <a:r>
              <a:rPr lang="en-US" sz="2200" i="1" dirty="0" smtClean="0">
                <a:cs typeface="Arial"/>
              </a:rPr>
              <a:t>N</a:t>
            </a:r>
            <a:r>
              <a:rPr lang="en-US" sz="2200" dirty="0" smtClean="0">
                <a:cs typeface="Arial"/>
              </a:rPr>
              <a:t>=518</a:t>
            </a:r>
          </a:p>
        </p:txBody>
      </p:sp>
      <p:pic>
        <p:nvPicPr>
          <p:cNvPr id="9" name="Picture 8"/>
          <p:cNvPicPr>
            <a:picLocks noChangeAspect="1"/>
          </p:cNvPicPr>
          <p:nvPr/>
        </p:nvPicPr>
        <p:blipFill>
          <a:blip r:embed="rId3"/>
          <a:stretch>
            <a:fillRect/>
          </a:stretch>
        </p:blipFill>
        <p:spPr>
          <a:xfrm>
            <a:off x="601001" y="2200416"/>
            <a:ext cx="3209118" cy="1544654"/>
          </a:xfrm>
          <a:prstGeom prst="rect">
            <a:avLst/>
          </a:prstGeom>
          <a:ln w="38100" cmpd="sng">
            <a:solidFill>
              <a:srgbClr val="0000FF"/>
            </a:solidFill>
          </a:ln>
        </p:spPr>
      </p:pic>
      <p:sp>
        <p:nvSpPr>
          <p:cNvPr id="10" name="TextBox 9"/>
          <p:cNvSpPr txBox="1"/>
          <p:nvPr/>
        </p:nvSpPr>
        <p:spPr>
          <a:xfrm>
            <a:off x="4269677" y="2732994"/>
            <a:ext cx="817220" cy="584776"/>
          </a:xfrm>
          <a:prstGeom prst="rect">
            <a:avLst/>
          </a:prstGeom>
          <a:noFill/>
        </p:spPr>
        <p:txBody>
          <a:bodyPr wrap="square" rtlCol="0">
            <a:spAutoFit/>
          </a:bodyPr>
          <a:lstStyle/>
          <a:p>
            <a:r>
              <a:rPr lang="en-US" sz="3200" dirty="0" smtClean="0"/>
              <a:t>VS.</a:t>
            </a:r>
            <a:endParaRPr lang="en-US" sz="3200" dirty="0"/>
          </a:p>
        </p:txBody>
      </p:sp>
      <p:sp>
        <p:nvSpPr>
          <p:cNvPr id="2" name="Title 1"/>
          <p:cNvSpPr>
            <a:spLocks noGrp="1"/>
          </p:cNvSpPr>
          <p:nvPr>
            <p:ph type="title"/>
          </p:nvPr>
        </p:nvSpPr>
        <p:spPr/>
        <p:txBody>
          <a:bodyPr>
            <a:normAutofit fontScale="90000"/>
            <a:scene3d>
              <a:camera prst="orthographicFront"/>
              <a:lightRig rig="threePt" dir="t">
                <a:rot lat="0" lon="0" rev="4800000"/>
              </a:lightRig>
            </a:scene3d>
            <a:sp3d prstMaterial="matte"/>
          </a:bodyPr>
          <a:lstStyle/>
          <a:p>
            <a:pPr algn="ctr"/>
            <a:r>
              <a:rPr lang="en-US" sz="4000" dirty="0">
                <a:solidFill>
                  <a:srgbClr val="F0AD00"/>
                </a:solidFill>
              </a:rPr>
              <a:t>Choosing time predicts </a:t>
            </a:r>
            <a:r>
              <a:rPr lang="en-US" sz="4000" dirty="0" smtClean="0">
                <a:solidFill>
                  <a:srgbClr val="F0AD00"/>
                </a:solidFill>
              </a:rPr>
              <a:t>decision-making</a:t>
            </a:r>
            <a:endParaRPr lang="en-US" sz="4000" dirty="0">
              <a:solidFill>
                <a:srgbClr val="F0AD00"/>
              </a:solidFill>
            </a:endParaRPr>
          </a:p>
        </p:txBody>
      </p:sp>
      <p:sp>
        <p:nvSpPr>
          <p:cNvPr id="4" name="Slide Number Placeholder 3"/>
          <p:cNvSpPr>
            <a:spLocks noGrp="1"/>
          </p:cNvSpPr>
          <p:nvPr>
            <p:ph type="sldNum" sz="quarter" idx="12"/>
          </p:nvPr>
        </p:nvSpPr>
        <p:spPr/>
        <p:txBody>
          <a:bodyPr/>
          <a:lstStyle/>
          <a:p>
            <a:fld id="{F335D08A-0170-924D-A348-C4E1C6B4B6DF}" type="slidenum">
              <a:rPr lang="en-US" smtClean="0"/>
              <a:t>16</a:t>
            </a:fld>
            <a:endParaRPr lang="en-US"/>
          </a:p>
        </p:txBody>
      </p:sp>
      <p:pic>
        <p:nvPicPr>
          <p:cNvPr id="3" name="Picture 2"/>
          <p:cNvPicPr>
            <a:picLocks noChangeAspect="1"/>
          </p:cNvPicPr>
          <p:nvPr/>
        </p:nvPicPr>
        <p:blipFill>
          <a:blip r:embed="rId4"/>
          <a:stretch>
            <a:fillRect/>
          </a:stretch>
        </p:blipFill>
        <p:spPr>
          <a:xfrm>
            <a:off x="5527099" y="2153121"/>
            <a:ext cx="2926709" cy="1746362"/>
          </a:xfrm>
          <a:prstGeom prst="rect">
            <a:avLst/>
          </a:prstGeom>
          <a:ln w="38100" cmpd="sng">
            <a:solidFill>
              <a:schemeClr val="accent4">
                <a:lumMod val="75000"/>
              </a:schemeClr>
            </a:solidFill>
          </a:ln>
        </p:spPr>
      </p:pic>
    </p:spTree>
    <p:extLst>
      <p:ext uri="{BB962C8B-B14F-4D97-AF65-F5344CB8AC3E}">
        <p14:creationId xmlns:p14="http://schemas.microsoft.com/office/powerpoint/2010/main" val="3951291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scene3d>
              <a:camera prst="orthographicFront"/>
              <a:lightRig rig="threePt" dir="t">
                <a:rot lat="0" lon="0" rev="4800000"/>
              </a:lightRig>
            </a:scene3d>
            <a:sp3d prstMaterial="matte"/>
          </a:bodyPr>
          <a:lstStyle/>
          <a:p>
            <a:pPr algn="ctr"/>
            <a:r>
              <a:rPr lang="en-US" sz="4000" dirty="0">
                <a:solidFill>
                  <a:srgbClr val="F0AD00"/>
                </a:solidFill>
              </a:rPr>
              <a:t>Choosing time predicts decision-making</a:t>
            </a:r>
          </a:p>
        </p:txBody>
      </p:sp>
      <p:sp>
        <p:nvSpPr>
          <p:cNvPr id="12" name="TextBox 11"/>
          <p:cNvSpPr txBox="1"/>
          <p:nvPr/>
        </p:nvSpPr>
        <p:spPr>
          <a:xfrm>
            <a:off x="373408" y="4499061"/>
            <a:ext cx="4112050" cy="1077218"/>
          </a:xfrm>
          <a:prstGeom prst="rect">
            <a:avLst/>
          </a:prstGeom>
          <a:noFill/>
          <a:ln w="38100" cmpd="sng">
            <a:solidFill>
              <a:srgbClr val="0000FF"/>
            </a:solidFill>
          </a:ln>
        </p:spPr>
        <p:txBody>
          <a:bodyPr wrap="square" rtlCol="0">
            <a:spAutoFit/>
          </a:bodyPr>
          <a:lstStyle/>
          <a:p>
            <a:pPr algn="ctr" defTabSz="457200"/>
            <a:r>
              <a:rPr lang="en-US" sz="3200" dirty="0" smtClean="0"/>
              <a:t>Spend fewer hours per week working</a:t>
            </a:r>
            <a:endParaRPr lang="en-US" sz="3200" dirty="0"/>
          </a:p>
        </p:txBody>
      </p:sp>
      <p:sp>
        <p:nvSpPr>
          <p:cNvPr id="14" name="TextBox 13"/>
          <p:cNvSpPr txBox="1"/>
          <p:nvPr/>
        </p:nvSpPr>
        <p:spPr>
          <a:xfrm>
            <a:off x="4918636" y="4499061"/>
            <a:ext cx="3768164" cy="1077218"/>
          </a:xfrm>
          <a:prstGeom prst="rect">
            <a:avLst/>
          </a:prstGeom>
          <a:noFill/>
          <a:ln w="38100" cmpd="sng">
            <a:solidFill>
              <a:srgbClr val="0000FF"/>
            </a:solidFill>
          </a:ln>
        </p:spPr>
        <p:txBody>
          <a:bodyPr wrap="square" rtlCol="0">
            <a:spAutoFit/>
          </a:bodyPr>
          <a:lstStyle/>
          <a:p>
            <a:pPr algn="ctr" defTabSz="457200"/>
            <a:r>
              <a:rPr lang="en-US" sz="3200" dirty="0" smtClean="0"/>
              <a:t>Spend more time per week volunteering</a:t>
            </a:r>
            <a:endParaRPr lang="en-US" sz="3200" dirty="0"/>
          </a:p>
        </p:txBody>
      </p:sp>
      <p:pic>
        <p:nvPicPr>
          <p:cNvPr id="8" name="Picture 7"/>
          <p:cNvPicPr>
            <a:picLocks noChangeAspect="1"/>
          </p:cNvPicPr>
          <p:nvPr/>
        </p:nvPicPr>
        <p:blipFill>
          <a:blip r:embed="rId3"/>
          <a:stretch>
            <a:fillRect/>
          </a:stretch>
        </p:blipFill>
        <p:spPr>
          <a:xfrm>
            <a:off x="373408" y="1908583"/>
            <a:ext cx="4112049" cy="2244922"/>
          </a:xfrm>
          <a:prstGeom prst="rect">
            <a:avLst/>
          </a:prstGeom>
          <a:ln w="38100" cmpd="sng">
            <a:solidFill>
              <a:srgbClr val="0000FF"/>
            </a:solidFill>
          </a:ln>
        </p:spPr>
      </p:pic>
      <p:pic>
        <p:nvPicPr>
          <p:cNvPr id="10" name="Picture 9"/>
          <p:cNvPicPr>
            <a:picLocks noChangeAspect="1"/>
          </p:cNvPicPr>
          <p:nvPr/>
        </p:nvPicPr>
        <p:blipFill>
          <a:blip r:embed="rId4"/>
          <a:stretch>
            <a:fillRect/>
          </a:stretch>
        </p:blipFill>
        <p:spPr>
          <a:xfrm>
            <a:off x="4918636" y="1908584"/>
            <a:ext cx="3768164" cy="2244922"/>
          </a:xfrm>
          <a:prstGeom prst="rect">
            <a:avLst/>
          </a:prstGeom>
          <a:ln w="38100" cmpd="sng">
            <a:solidFill>
              <a:srgbClr val="0000FF"/>
            </a:solidFill>
          </a:ln>
        </p:spPr>
      </p:pic>
      <p:sp>
        <p:nvSpPr>
          <p:cNvPr id="7" name="TextBox 6"/>
          <p:cNvSpPr txBox="1"/>
          <p:nvPr/>
        </p:nvSpPr>
        <p:spPr>
          <a:xfrm>
            <a:off x="2429432" y="5921834"/>
            <a:ext cx="6340795" cy="430812"/>
          </a:xfrm>
          <a:prstGeom prst="rect">
            <a:avLst/>
          </a:prstGeom>
          <a:noFill/>
          <a:ln>
            <a:noFill/>
          </a:ln>
        </p:spPr>
        <p:txBody>
          <a:bodyPr wrap="square" lIns="91364" tIns="45683" rIns="91364" bIns="45683" rtlCol="0">
            <a:spAutoFit/>
          </a:bodyPr>
          <a:lstStyle/>
          <a:p>
            <a:pPr algn="r"/>
            <a:r>
              <a:rPr lang="en-US" sz="2200" i="1" dirty="0" smtClean="0">
                <a:solidFill>
                  <a:srgbClr val="000000"/>
                </a:solidFill>
                <a:cs typeface="Arial"/>
              </a:rPr>
              <a:t>N</a:t>
            </a:r>
            <a:r>
              <a:rPr lang="en-US" sz="2200" dirty="0" smtClean="0">
                <a:solidFill>
                  <a:srgbClr val="000000"/>
                </a:solidFill>
                <a:cs typeface="Arial"/>
              </a:rPr>
              <a:t>=1,265; Representative sample of </a:t>
            </a:r>
            <a:r>
              <a:rPr lang="en-US" sz="2200" smtClean="0">
                <a:solidFill>
                  <a:srgbClr val="000000"/>
                </a:solidFill>
                <a:cs typeface="Arial"/>
              </a:rPr>
              <a:t>Working Americans</a:t>
            </a:r>
            <a:endParaRPr lang="en-US" sz="2200" dirty="0">
              <a:solidFill>
                <a:srgbClr val="000000"/>
              </a:solidFill>
              <a:cs typeface="Arial"/>
            </a:endParaRPr>
          </a:p>
        </p:txBody>
      </p:sp>
    </p:spTree>
    <p:extLst>
      <p:ext uri="{BB962C8B-B14F-4D97-AF65-F5344CB8AC3E}">
        <p14:creationId xmlns:p14="http://schemas.microsoft.com/office/powerpoint/2010/main" val="701628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5895749" y="3071324"/>
            <a:ext cx="2813932" cy="644846"/>
          </a:xfrm>
          <a:prstGeom prst="rect">
            <a:avLst/>
          </a:prstGeom>
          <a:solidFill>
            <a:schemeClr val="accent1"/>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F335D08A-0170-924D-A348-C4E1C6B4B6DF}" type="slidenum">
              <a:rPr lang="en-US" smtClean="0"/>
              <a:t>18</a:t>
            </a:fld>
            <a:endParaRPr lang="en-US"/>
          </a:p>
        </p:txBody>
      </p:sp>
      <p:sp>
        <p:nvSpPr>
          <p:cNvPr id="21" name="TextBox 20"/>
          <p:cNvSpPr txBox="1"/>
          <p:nvPr/>
        </p:nvSpPr>
        <p:spPr>
          <a:xfrm>
            <a:off x="319926" y="1679750"/>
            <a:ext cx="8096782" cy="523212"/>
          </a:xfrm>
          <a:prstGeom prst="rect">
            <a:avLst/>
          </a:prstGeom>
          <a:noFill/>
        </p:spPr>
        <p:txBody>
          <a:bodyPr wrap="square" lIns="91430" tIns="45716" rIns="91430" bIns="45716" rtlCol="0">
            <a:spAutoFit/>
          </a:bodyPr>
          <a:lstStyle/>
          <a:p>
            <a:pPr algn="ctr"/>
            <a:r>
              <a:rPr lang="en-US" sz="2800" i="1" dirty="0"/>
              <a:t>d </a:t>
            </a:r>
            <a:r>
              <a:rPr lang="en-US" sz="2800" dirty="0"/>
              <a:t>= </a:t>
            </a:r>
            <a:r>
              <a:rPr lang="en-US" sz="2800" dirty="0" smtClean="0"/>
              <a:t>0.14</a:t>
            </a:r>
            <a:endParaRPr lang="en-US" sz="2800" i="1" dirty="0"/>
          </a:p>
        </p:txBody>
      </p:sp>
      <p:sp>
        <p:nvSpPr>
          <p:cNvPr id="22" name="Right Arrow 21"/>
          <p:cNvSpPr/>
          <p:nvPr/>
        </p:nvSpPr>
        <p:spPr>
          <a:xfrm>
            <a:off x="3605488" y="2167808"/>
            <a:ext cx="1780324" cy="270017"/>
          </a:xfrm>
          <a:prstGeom prst="rightArrow">
            <a:avLst/>
          </a:prstGeom>
          <a:solidFill>
            <a:schemeClr val="tx1"/>
          </a:solidFill>
          <a:ln>
            <a:noFill/>
          </a:ln>
        </p:spPr>
        <p:style>
          <a:lnRef idx="2">
            <a:schemeClr val="dk1"/>
          </a:lnRef>
          <a:fillRef idx="1">
            <a:schemeClr val="lt1"/>
          </a:fillRef>
          <a:effectRef idx="0">
            <a:schemeClr val="dk1"/>
          </a:effectRef>
          <a:fontRef idx="minor">
            <a:schemeClr val="dk1"/>
          </a:fontRef>
        </p:style>
        <p:txBody>
          <a:bodyPr lIns="91430" tIns="45716" rIns="91430" bIns="45716" rtlCol="0" anchor="ctr"/>
          <a:lstStyle/>
          <a:p>
            <a:pPr algn="ctr"/>
            <a:endParaRPr lang="en-US">
              <a:ln w="76200" cmpd="sng">
                <a:solidFill>
                  <a:srgbClr val="000000"/>
                </a:solidFill>
              </a:ln>
            </a:endParaRPr>
          </a:p>
        </p:txBody>
      </p:sp>
      <p:grpSp>
        <p:nvGrpSpPr>
          <p:cNvPr id="26" name="Group 25"/>
          <p:cNvGrpSpPr/>
          <p:nvPr/>
        </p:nvGrpSpPr>
        <p:grpSpPr>
          <a:xfrm>
            <a:off x="5895749" y="1976750"/>
            <a:ext cx="2813932" cy="644846"/>
            <a:chOff x="6153218" y="2040501"/>
            <a:chExt cx="2920929" cy="644846"/>
          </a:xfrm>
        </p:grpSpPr>
        <p:sp>
          <p:nvSpPr>
            <p:cNvPr id="27" name="Rectangle 26"/>
            <p:cNvSpPr/>
            <p:nvPr/>
          </p:nvSpPr>
          <p:spPr>
            <a:xfrm>
              <a:off x="6153218" y="2040501"/>
              <a:ext cx="2920929" cy="644846"/>
            </a:xfrm>
            <a:prstGeom prst="rect">
              <a:avLst/>
            </a:prstGeom>
            <a:solidFill>
              <a:schemeClr val="accent6"/>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28" name="TextBox 27"/>
            <p:cNvSpPr txBox="1"/>
            <p:nvPr/>
          </p:nvSpPr>
          <p:spPr>
            <a:xfrm>
              <a:off x="6286509" y="2117589"/>
              <a:ext cx="2633702" cy="523220"/>
            </a:xfrm>
            <a:prstGeom prst="rect">
              <a:avLst/>
            </a:prstGeom>
            <a:noFill/>
            <a:ln w="38100" cmpd="sng">
              <a:noFill/>
            </a:ln>
          </p:spPr>
          <p:txBody>
            <a:bodyPr wrap="square" rtlCol="0">
              <a:spAutoFit/>
            </a:bodyPr>
            <a:lstStyle/>
            <a:p>
              <a:pPr algn="ctr"/>
              <a:r>
                <a:rPr lang="en-US" sz="2800" dirty="0" smtClean="0"/>
                <a:t>Life Satisfaction</a:t>
              </a:r>
              <a:endParaRPr lang="en-US" sz="2800" dirty="0"/>
            </a:p>
          </p:txBody>
        </p:sp>
      </p:grpSp>
      <p:sp>
        <p:nvSpPr>
          <p:cNvPr id="34" name="TextBox 33"/>
          <p:cNvSpPr txBox="1"/>
          <p:nvPr/>
        </p:nvSpPr>
        <p:spPr>
          <a:xfrm>
            <a:off x="5983956" y="3148975"/>
            <a:ext cx="2563849" cy="523220"/>
          </a:xfrm>
          <a:prstGeom prst="rect">
            <a:avLst/>
          </a:prstGeom>
          <a:solidFill>
            <a:schemeClr val="accent1"/>
          </a:solidFill>
        </p:spPr>
        <p:txBody>
          <a:bodyPr wrap="square" rtlCol="0">
            <a:spAutoFit/>
          </a:bodyPr>
          <a:lstStyle/>
          <a:p>
            <a:pPr algn="ctr"/>
            <a:r>
              <a:rPr lang="en-US" sz="2800" dirty="0"/>
              <a:t>Positive Affect</a:t>
            </a:r>
          </a:p>
        </p:txBody>
      </p:sp>
      <p:sp>
        <p:nvSpPr>
          <p:cNvPr id="8" name="Rectangle 7"/>
          <p:cNvSpPr/>
          <p:nvPr/>
        </p:nvSpPr>
        <p:spPr>
          <a:xfrm>
            <a:off x="3783862" y="2894015"/>
            <a:ext cx="1332416" cy="523220"/>
          </a:xfrm>
          <a:prstGeom prst="rect">
            <a:avLst/>
          </a:prstGeom>
        </p:spPr>
        <p:txBody>
          <a:bodyPr wrap="none">
            <a:spAutoFit/>
          </a:bodyPr>
          <a:lstStyle/>
          <a:p>
            <a:r>
              <a:rPr lang="en-US" sz="2800" i="1" dirty="0"/>
              <a:t>d </a:t>
            </a:r>
            <a:r>
              <a:rPr lang="en-US" sz="2800" dirty="0"/>
              <a:t>= </a:t>
            </a:r>
            <a:r>
              <a:rPr lang="en-US" sz="2800" dirty="0" smtClean="0"/>
              <a:t>0.09</a:t>
            </a:r>
            <a:endParaRPr lang="en-CA" sz="2800" dirty="0"/>
          </a:p>
        </p:txBody>
      </p:sp>
      <p:sp>
        <p:nvSpPr>
          <p:cNvPr id="13" name="Rectangle 12"/>
          <p:cNvSpPr/>
          <p:nvPr/>
        </p:nvSpPr>
        <p:spPr>
          <a:xfrm>
            <a:off x="3783862" y="4059613"/>
            <a:ext cx="1464144" cy="523220"/>
          </a:xfrm>
          <a:prstGeom prst="rect">
            <a:avLst/>
          </a:prstGeom>
        </p:spPr>
        <p:txBody>
          <a:bodyPr wrap="none">
            <a:spAutoFit/>
          </a:bodyPr>
          <a:lstStyle/>
          <a:p>
            <a:r>
              <a:rPr lang="en-US" sz="2800" i="1" dirty="0"/>
              <a:t>d </a:t>
            </a:r>
            <a:r>
              <a:rPr lang="en-US" sz="2800" dirty="0"/>
              <a:t>= </a:t>
            </a:r>
            <a:r>
              <a:rPr lang="en-US" sz="2800" dirty="0" smtClean="0"/>
              <a:t>-0.08</a:t>
            </a:r>
            <a:endParaRPr lang="en-CA" sz="2800" dirty="0"/>
          </a:p>
        </p:txBody>
      </p:sp>
      <p:sp>
        <p:nvSpPr>
          <p:cNvPr id="37" name="Rectangle 36"/>
          <p:cNvSpPr/>
          <p:nvPr/>
        </p:nvSpPr>
        <p:spPr>
          <a:xfrm>
            <a:off x="5885804" y="4397628"/>
            <a:ext cx="2813932" cy="644846"/>
          </a:xfrm>
          <a:prstGeom prst="rect">
            <a:avLst/>
          </a:prstGeom>
          <a:solidFill>
            <a:schemeClr val="accent2"/>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7" name="Rectangle 16"/>
          <p:cNvSpPr/>
          <p:nvPr/>
        </p:nvSpPr>
        <p:spPr>
          <a:xfrm>
            <a:off x="6074497" y="4458441"/>
            <a:ext cx="2382768" cy="523220"/>
          </a:xfrm>
          <a:prstGeom prst="rect">
            <a:avLst/>
          </a:prstGeom>
        </p:spPr>
        <p:txBody>
          <a:bodyPr wrap="none">
            <a:spAutoFit/>
          </a:bodyPr>
          <a:lstStyle/>
          <a:p>
            <a:pPr algn="ctr"/>
            <a:r>
              <a:rPr lang="en-US" sz="2800" dirty="0" smtClean="0"/>
              <a:t>Negative Affect</a:t>
            </a:r>
            <a:endParaRPr lang="en-US" sz="2800" dirty="0"/>
          </a:p>
        </p:txBody>
      </p:sp>
      <p:sp>
        <p:nvSpPr>
          <p:cNvPr id="38" name="TextBox 37"/>
          <p:cNvSpPr txBox="1"/>
          <p:nvPr/>
        </p:nvSpPr>
        <p:spPr>
          <a:xfrm>
            <a:off x="422421" y="5535954"/>
            <a:ext cx="8224722" cy="830989"/>
          </a:xfrm>
          <a:prstGeom prst="rect">
            <a:avLst/>
          </a:prstGeom>
          <a:noFill/>
        </p:spPr>
        <p:txBody>
          <a:bodyPr wrap="square" lIns="91430" tIns="45716" rIns="91430" bIns="45716" rtlCol="0">
            <a:spAutoFit/>
          </a:bodyPr>
          <a:lstStyle/>
          <a:p>
            <a:pPr algn="ctr"/>
            <a:r>
              <a:rPr lang="en-US" sz="2400" dirty="0" smtClean="0"/>
              <a:t>Holds controlling </a:t>
            </a:r>
            <a:r>
              <a:rPr lang="en-US" sz="2400" dirty="0"/>
              <a:t>for </a:t>
            </a:r>
            <a:r>
              <a:rPr lang="en-US" sz="2400" dirty="0" smtClean="0"/>
              <a:t>time </a:t>
            </a:r>
            <a:r>
              <a:rPr lang="en-US" sz="2400" dirty="0"/>
              <a:t>and material affluence, materialism, age, gender, income, # of kids at home, # of hours worked</a:t>
            </a:r>
          </a:p>
        </p:txBody>
      </p:sp>
      <p:sp>
        <p:nvSpPr>
          <p:cNvPr id="39" name="Right Arrow 38"/>
          <p:cNvSpPr/>
          <p:nvPr/>
        </p:nvSpPr>
        <p:spPr>
          <a:xfrm>
            <a:off x="3549963" y="3372007"/>
            <a:ext cx="1780324" cy="346631"/>
          </a:xfrm>
          <a:prstGeom prst="rightArrow">
            <a:avLst/>
          </a:prstGeom>
          <a:solidFill>
            <a:srgbClr val="000000"/>
          </a:solidFill>
          <a:ln>
            <a:noFill/>
          </a:ln>
        </p:spPr>
        <p:style>
          <a:lnRef idx="2">
            <a:schemeClr val="dk1"/>
          </a:lnRef>
          <a:fillRef idx="1">
            <a:schemeClr val="lt1"/>
          </a:fillRef>
          <a:effectRef idx="0">
            <a:schemeClr val="dk1"/>
          </a:effectRef>
          <a:fontRef idx="minor">
            <a:schemeClr val="dk1"/>
          </a:fontRef>
        </p:style>
        <p:txBody>
          <a:bodyPr lIns="91430" tIns="45716" rIns="91430" bIns="45716" rtlCol="0" anchor="ctr"/>
          <a:lstStyle/>
          <a:p>
            <a:pPr algn="ctr"/>
            <a:endParaRPr lang="en-US">
              <a:ln w="76200" cmpd="sng">
                <a:solidFill>
                  <a:srgbClr val="000000"/>
                </a:solidFill>
              </a:ln>
            </a:endParaRPr>
          </a:p>
        </p:txBody>
      </p:sp>
      <p:sp>
        <p:nvSpPr>
          <p:cNvPr id="40" name="Right Arrow 39"/>
          <p:cNvSpPr/>
          <p:nvPr/>
        </p:nvSpPr>
        <p:spPr>
          <a:xfrm>
            <a:off x="3610923" y="4577594"/>
            <a:ext cx="1780324" cy="346631"/>
          </a:xfrm>
          <a:prstGeom prst="rightArrow">
            <a:avLst/>
          </a:prstGeom>
          <a:solidFill>
            <a:srgbClr val="000000"/>
          </a:solidFill>
          <a:ln>
            <a:noFill/>
          </a:ln>
        </p:spPr>
        <p:style>
          <a:lnRef idx="2">
            <a:schemeClr val="dk1"/>
          </a:lnRef>
          <a:fillRef idx="1">
            <a:schemeClr val="lt1"/>
          </a:fillRef>
          <a:effectRef idx="0">
            <a:schemeClr val="dk1"/>
          </a:effectRef>
          <a:fontRef idx="minor">
            <a:schemeClr val="dk1"/>
          </a:fontRef>
        </p:style>
        <p:txBody>
          <a:bodyPr lIns="91430" tIns="45716" rIns="91430" bIns="45716" rtlCol="0" anchor="ctr"/>
          <a:lstStyle/>
          <a:p>
            <a:pPr algn="ctr"/>
            <a:endParaRPr lang="en-US">
              <a:ln w="76200" cmpd="sng">
                <a:solidFill>
                  <a:srgbClr val="000000"/>
                </a:solidFill>
              </a:ln>
            </a:endParaRPr>
          </a:p>
        </p:txBody>
      </p:sp>
      <p:pic>
        <p:nvPicPr>
          <p:cNvPr id="19" name="Picture 18"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3080" t="11253" r="62206"/>
          <a:stretch/>
        </p:blipFill>
        <p:spPr>
          <a:xfrm>
            <a:off x="342885" y="1826718"/>
            <a:ext cx="2872867" cy="32642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0" y="481049"/>
            <a:ext cx="9224385" cy="646331"/>
          </a:xfrm>
          <a:prstGeom prst="rect">
            <a:avLst/>
          </a:prstGeom>
        </p:spPr>
        <p:txBody>
          <a:bodyPr wrap="none">
            <a:spAutoFit/>
          </a:bodyPr>
          <a:lstStyle/>
          <a:p>
            <a:r>
              <a:rPr lang="en-US" sz="3600" b="1" dirty="0" smtClean="0">
                <a:solidFill>
                  <a:srgbClr val="F0AD00"/>
                </a:solidFill>
              </a:rPr>
              <a:t>Choosing time </a:t>
            </a:r>
            <a:r>
              <a:rPr lang="en-US" sz="3600" b="1">
                <a:solidFill>
                  <a:srgbClr val="F0AD00"/>
                </a:solidFill>
              </a:rPr>
              <a:t>promotes </a:t>
            </a:r>
            <a:r>
              <a:rPr lang="en-US" sz="3600" b="1" smtClean="0">
                <a:solidFill>
                  <a:srgbClr val="F0AD00"/>
                </a:solidFill>
              </a:rPr>
              <a:t>subjective well-being</a:t>
            </a:r>
            <a:endParaRPr lang="en-US" sz="3600" dirty="0"/>
          </a:p>
        </p:txBody>
      </p:sp>
    </p:spTree>
    <p:extLst>
      <p:ext uri="{BB962C8B-B14F-4D97-AF65-F5344CB8AC3E}">
        <p14:creationId xmlns:p14="http://schemas.microsoft.com/office/powerpoint/2010/main" val="2062215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8" grpId="0"/>
      <p:bldP spid="13" grpId="0"/>
      <p:bldP spid="38" grpId="0"/>
      <p:bldP spid="39" grpId="0" animBg="1"/>
      <p:bldP spid="4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335D08A-0170-924D-A348-C4E1C6B4B6DF}" type="slidenum">
              <a:rPr lang="en-US" smtClean="0"/>
              <a:t>19</a:t>
            </a:fld>
            <a:endParaRPr lang="en-US"/>
          </a:p>
        </p:txBody>
      </p:sp>
      <p:sp>
        <p:nvSpPr>
          <p:cNvPr id="3" name="Rectangle 2"/>
          <p:cNvSpPr/>
          <p:nvPr/>
        </p:nvSpPr>
        <p:spPr>
          <a:xfrm>
            <a:off x="842210" y="499621"/>
            <a:ext cx="7167347" cy="646331"/>
          </a:xfrm>
          <a:prstGeom prst="rect">
            <a:avLst/>
          </a:prstGeom>
        </p:spPr>
        <p:txBody>
          <a:bodyPr wrap="none">
            <a:spAutoFit/>
          </a:bodyPr>
          <a:lstStyle/>
          <a:p>
            <a:r>
              <a:rPr lang="en-US" sz="3600" b="1" dirty="0" smtClean="0">
                <a:solidFill>
                  <a:srgbClr val="F0AD00"/>
                </a:solidFill>
              </a:rPr>
              <a:t>Choosing time </a:t>
            </a:r>
            <a:r>
              <a:rPr lang="en-US" sz="3600" b="1" dirty="0">
                <a:solidFill>
                  <a:srgbClr val="F0AD00"/>
                </a:solidFill>
              </a:rPr>
              <a:t>promotes </a:t>
            </a:r>
            <a:r>
              <a:rPr lang="en-US" sz="3600" b="1" dirty="0" smtClean="0">
                <a:solidFill>
                  <a:srgbClr val="F0AD00"/>
                </a:solidFill>
              </a:rPr>
              <a:t>well-being</a:t>
            </a:r>
            <a:endParaRPr lang="en-US" sz="3600" dirty="0"/>
          </a:p>
        </p:txBody>
      </p:sp>
      <p:pic>
        <p:nvPicPr>
          <p:cNvPr id="20" name="Picture 19"/>
          <p:cNvPicPr>
            <a:picLocks noChangeAspect="1"/>
          </p:cNvPicPr>
          <p:nvPr/>
        </p:nvPicPr>
        <p:blipFill rotWithShape="1">
          <a:blip r:embed="rId3"/>
          <a:srcRect l="45420" r="6822" b="11450"/>
          <a:stretch/>
        </p:blipFill>
        <p:spPr>
          <a:xfrm>
            <a:off x="1417939" y="2233154"/>
            <a:ext cx="2553986" cy="2919894"/>
          </a:xfrm>
          <a:prstGeom prst="rect">
            <a:avLst/>
          </a:prstGeom>
          <a:ln w="127000" cap="sq">
            <a:solidFill>
              <a:srgbClr val="011893"/>
            </a:solidFill>
            <a:miter lim="800000"/>
          </a:ln>
          <a:effectLst>
            <a:outerShdw blurRad="57150" dist="50800" dir="2700000" algn="tl" rotWithShape="0">
              <a:srgbClr val="000000">
                <a:alpha val="40000"/>
              </a:srgbClr>
            </a:outerShdw>
          </a:effectLst>
        </p:spPr>
      </p:pic>
      <p:pic>
        <p:nvPicPr>
          <p:cNvPr id="23" name="Picture 22"/>
          <p:cNvPicPr>
            <a:picLocks noChangeAspect="1"/>
          </p:cNvPicPr>
          <p:nvPr/>
        </p:nvPicPr>
        <p:blipFill rotWithShape="1">
          <a:blip r:embed="rId4">
            <a:extLst>
              <a:ext uri="{28A0092B-C50C-407E-A947-70E740481C1C}">
                <a14:useLocalDpi xmlns:a14="http://schemas.microsoft.com/office/drawing/2010/main" val="0"/>
              </a:ext>
            </a:extLst>
          </a:blip>
          <a:srcRect l="9984" r="13119"/>
          <a:stretch/>
        </p:blipFill>
        <p:spPr>
          <a:xfrm>
            <a:off x="4665761" y="2233153"/>
            <a:ext cx="3571876" cy="2791002"/>
          </a:xfrm>
          <a:prstGeom prst="rect">
            <a:avLst/>
          </a:prstGeom>
          <a:ln w="76200">
            <a:solidFill>
              <a:srgbClr val="011893"/>
            </a:solidFill>
          </a:ln>
        </p:spPr>
      </p:pic>
      <p:pic>
        <p:nvPicPr>
          <p:cNvPr id="24" name="Picture 2" descr="mage result for question mark transparent background"/>
          <p:cNvPicPr>
            <a:picLocks noChangeAspect="1" noChangeArrowheads="1"/>
          </p:cNvPicPr>
          <p:nvPr/>
        </p:nvPicPr>
        <p:blipFill>
          <a:blip r:embed="rId5">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960038">
            <a:off x="3691981" y="1521340"/>
            <a:ext cx="1947560" cy="3256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954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335D08A-0170-924D-A348-C4E1C6B4B6DF}" type="slidenum">
              <a:rPr lang="en-US" smtClean="0"/>
              <a:t>2</a:t>
            </a:fld>
            <a:endParaRPr lang="en-US"/>
          </a:p>
        </p:txBody>
      </p:sp>
      <p:pic>
        <p:nvPicPr>
          <p:cNvPr id="24" name="Picture 23"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3080" t="11253" r="62206"/>
          <a:stretch/>
        </p:blipFill>
        <p:spPr>
          <a:xfrm>
            <a:off x="1590884" y="717894"/>
            <a:ext cx="2705336" cy="3149178"/>
          </a:xfrm>
          <a:prstGeom prst="rect">
            <a:avLst/>
          </a:prstGeom>
          <a:ln w="38100" cap="rnd">
            <a:solidFill>
              <a:srgbClr val="000000"/>
            </a:solidFill>
            <a:prstDash val="solid"/>
            <a:miter lim="800000"/>
          </a:ln>
          <a:effectLst>
            <a:outerShdw blurRad="50800" dist="38100" dir="2700000" algn="tl" rotWithShape="0">
              <a:srgbClr val="000000">
                <a:alpha val="43000"/>
              </a:srgbClr>
            </a:outerShdw>
          </a:effectLst>
        </p:spPr>
      </p:pic>
      <p:pic>
        <p:nvPicPr>
          <p:cNvPr id="28" name="Picture 27"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62024" t="11859"/>
          <a:stretch/>
        </p:blipFill>
        <p:spPr>
          <a:xfrm>
            <a:off x="4754646" y="717894"/>
            <a:ext cx="2702059" cy="31491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TextBox 12"/>
          <p:cNvSpPr txBox="1"/>
          <p:nvPr/>
        </p:nvSpPr>
        <p:spPr>
          <a:xfrm>
            <a:off x="94087" y="6046217"/>
            <a:ext cx="8555008" cy="430782"/>
          </a:xfrm>
          <a:prstGeom prst="rect">
            <a:avLst/>
          </a:prstGeom>
          <a:noFill/>
        </p:spPr>
        <p:txBody>
          <a:bodyPr wrap="square" lIns="91336" tIns="45668" rIns="91336" bIns="45668" rtlCol="0">
            <a:spAutoFit/>
          </a:bodyPr>
          <a:lstStyle/>
          <a:p>
            <a:pPr algn="r"/>
            <a:r>
              <a:rPr lang="en-US" sz="2200" dirty="0" smtClean="0"/>
              <a:t>Gallup, 2011</a:t>
            </a:r>
            <a:endParaRPr lang="en-US" sz="2200" dirty="0"/>
          </a:p>
        </p:txBody>
      </p:sp>
    </p:spTree>
    <p:extLst>
      <p:ext uri="{BB962C8B-B14F-4D97-AF65-F5344CB8AC3E}">
        <p14:creationId xmlns:p14="http://schemas.microsoft.com/office/powerpoint/2010/main" val="747684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335D08A-0170-924D-A348-C4E1C6B4B6DF}" type="slidenum">
              <a:rPr lang="en-US" smtClean="0"/>
              <a:t>20</a:t>
            </a:fld>
            <a:endParaRPr lang="en-US"/>
          </a:p>
        </p:txBody>
      </p:sp>
      <p:sp>
        <p:nvSpPr>
          <p:cNvPr id="3" name="Rectangle 2"/>
          <p:cNvSpPr/>
          <p:nvPr/>
        </p:nvSpPr>
        <p:spPr>
          <a:xfrm>
            <a:off x="2310789" y="499621"/>
            <a:ext cx="4709944" cy="646331"/>
          </a:xfrm>
          <a:prstGeom prst="rect">
            <a:avLst/>
          </a:prstGeom>
        </p:spPr>
        <p:txBody>
          <a:bodyPr wrap="none">
            <a:spAutoFit/>
          </a:bodyPr>
          <a:lstStyle/>
          <a:p>
            <a:r>
              <a:rPr lang="en-US" sz="3600" b="1" smtClean="0">
                <a:solidFill>
                  <a:srgbClr val="F0AD00"/>
                </a:solidFill>
              </a:rPr>
              <a:t>And social connection?</a:t>
            </a:r>
            <a:endParaRPr lang="en-US" sz="3600" dirty="0"/>
          </a:p>
        </p:txBody>
      </p:sp>
      <p:pic>
        <p:nvPicPr>
          <p:cNvPr id="7" name="Picture 6"/>
          <p:cNvPicPr>
            <a:picLocks noChangeAspect="1"/>
          </p:cNvPicPr>
          <p:nvPr/>
        </p:nvPicPr>
        <p:blipFill rotWithShape="1">
          <a:blip r:embed="rId3"/>
          <a:srcRect l="45420" r="6822" b="11450"/>
          <a:stretch/>
        </p:blipFill>
        <p:spPr>
          <a:xfrm>
            <a:off x="1417939" y="2233154"/>
            <a:ext cx="2553986" cy="2919894"/>
          </a:xfrm>
          <a:prstGeom prst="rect">
            <a:avLst/>
          </a:prstGeom>
          <a:ln w="127000" cap="sq">
            <a:solidFill>
              <a:srgbClr val="011893"/>
            </a:solidFill>
            <a:miter lim="800000"/>
          </a:ln>
          <a:effectLst>
            <a:outerShdw blurRad="57150" dist="50800" dir="2700000" algn="tl" rotWithShape="0">
              <a:srgbClr val="000000">
                <a:alpha val="40000"/>
              </a:srgbClr>
            </a:outerShdw>
          </a:effectLst>
        </p:spPr>
      </p:pic>
      <p:pic>
        <p:nvPicPr>
          <p:cNvPr id="8" name="Content Placeholder 17"/>
          <p:cNvPicPr>
            <a:picLocks noGrp="1" noChangeAspect="1"/>
          </p:cNvPicPr>
          <p:nvPr>
            <p:ph sz="half" idx="4294967295"/>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Lst>
          </a:blip>
          <a:srcRect l="15329" r="15329"/>
          <a:stretch/>
        </p:blipFill>
        <p:spPr>
          <a:xfrm>
            <a:off x="4629152" y="2233154"/>
            <a:ext cx="2670694" cy="2919894"/>
          </a:xfrm>
          <a:prstGeom prst="rect">
            <a:avLst/>
          </a:prstGeom>
          <a:ln w="127000">
            <a:solidFill>
              <a:srgbClr val="011893"/>
            </a:solidFill>
          </a:ln>
        </p:spPr>
      </p:pic>
      <p:sp>
        <p:nvSpPr>
          <p:cNvPr id="10" name="TextBox 9"/>
          <p:cNvSpPr txBox="1"/>
          <p:nvPr/>
        </p:nvSpPr>
        <p:spPr>
          <a:xfrm>
            <a:off x="721896" y="5919995"/>
            <a:ext cx="8108540" cy="769367"/>
          </a:xfrm>
          <a:prstGeom prst="rect">
            <a:avLst/>
          </a:prstGeom>
          <a:noFill/>
          <a:ln>
            <a:noFill/>
          </a:ln>
        </p:spPr>
        <p:txBody>
          <a:bodyPr wrap="square" lIns="91364" tIns="45683" rIns="91364" bIns="45683" rtlCol="0">
            <a:spAutoFit/>
          </a:bodyPr>
          <a:lstStyle/>
          <a:p>
            <a:pPr algn="r"/>
            <a:r>
              <a:rPr lang="en-US" sz="2200" dirty="0">
                <a:solidFill>
                  <a:srgbClr val="000000"/>
                </a:solidFill>
                <a:cs typeface="Arial"/>
              </a:rPr>
              <a:t>3</a:t>
            </a:r>
            <a:r>
              <a:rPr lang="en-US" sz="2200" dirty="0" smtClean="0">
                <a:solidFill>
                  <a:srgbClr val="000000"/>
                </a:solidFill>
                <a:cs typeface="Arial"/>
              </a:rPr>
              <a:t> </a:t>
            </a:r>
            <a:r>
              <a:rPr lang="en-US" sz="2200" dirty="0">
                <a:solidFill>
                  <a:srgbClr val="000000"/>
                </a:solidFill>
                <a:cs typeface="Arial"/>
              </a:rPr>
              <a:t>studies, </a:t>
            </a:r>
            <a:r>
              <a:rPr lang="en-US" sz="2200" i="1" dirty="0" smtClean="0">
                <a:solidFill>
                  <a:srgbClr val="000000"/>
                </a:solidFill>
                <a:cs typeface="Arial"/>
              </a:rPr>
              <a:t>N</a:t>
            </a:r>
            <a:r>
              <a:rPr lang="en-US" sz="2200" dirty="0" smtClean="0">
                <a:solidFill>
                  <a:srgbClr val="000000"/>
                </a:solidFill>
                <a:cs typeface="Arial"/>
              </a:rPr>
              <a:t>=741; Whillans &amp; Dunn, 2018</a:t>
            </a:r>
            <a:endParaRPr lang="en-US" sz="2200" i="1" dirty="0" smtClean="0">
              <a:solidFill>
                <a:srgbClr val="000000"/>
              </a:solidFill>
              <a:cs typeface="Arial"/>
            </a:endParaRPr>
          </a:p>
          <a:p>
            <a:pPr algn="r"/>
            <a:r>
              <a:rPr lang="en-US" sz="2200" i="1" dirty="0" smtClean="0">
                <a:solidFill>
                  <a:srgbClr val="000000"/>
                </a:solidFill>
                <a:cs typeface="Arial"/>
              </a:rPr>
              <a:t>Journal of Social &amp; Personal Relationships, Conditionally Accepted</a:t>
            </a:r>
            <a:endParaRPr lang="en-US" sz="2200" dirty="0">
              <a:solidFill>
                <a:srgbClr val="000000"/>
              </a:solidFill>
              <a:cs typeface="Arial"/>
            </a:endParaRPr>
          </a:p>
        </p:txBody>
      </p:sp>
    </p:spTree>
    <p:extLst>
      <p:ext uri="{BB962C8B-B14F-4D97-AF65-F5344CB8AC3E}">
        <p14:creationId xmlns:p14="http://schemas.microsoft.com/office/powerpoint/2010/main" val="1703796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575778" y="-649111"/>
            <a:ext cx="184666" cy="369332"/>
          </a:xfrm>
          <a:prstGeom prst="rect">
            <a:avLst/>
          </a:prstGeom>
          <a:noFill/>
        </p:spPr>
        <p:txBody>
          <a:bodyPr wrap="none" rtlCol="0">
            <a:spAutoFit/>
          </a:bodyPr>
          <a:lstStyle/>
          <a:p>
            <a:endParaRPr lang="en-US"/>
          </a:p>
        </p:txBody>
      </p:sp>
      <p:sp>
        <p:nvSpPr>
          <p:cNvPr id="22" name="TextBox 21"/>
          <p:cNvSpPr txBox="1"/>
          <p:nvPr/>
        </p:nvSpPr>
        <p:spPr>
          <a:xfrm>
            <a:off x="981340" y="3886290"/>
            <a:ext cx="7364192" cy="1569660"/>
          </a:xfrm>
          <a:prstGeom prst="rect">
            <a:avLst/>
          </a:prstGeom>
          <a:solidFill>
            <a:srgbClr val="1D2C64"/>
          </a:solidFill>
          <a:ln w="127000" cmpd="sng">
            <a:solidFill>
              <a:srgbClr val="00B050"/>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kern="1200" dirty="0" smtClean="0">
                <a:cs typeface="Arial"/>
              </a:rPr>
              <a:t>Maggie values her </a:t>
            </a:r>
            <a:r>
              <a:rPr lang="en-US" sz="3200" u="sng" kern="1200" dirty="0" smtClean="0">
                <a:cs typeface="Arial"/>
              </a:rPr>
              <a:t>money</a:t>
            </a:r>
            <a:r>
              <a:rPr lang="en-US" sz="3200" kern="1200" dirty="0" smtClean="0">
                <a:cs typeface="Arial"/>
              </a:rPr>
              <a:t> </a:t>
            </a:r>
            <a:r>
              <a:rPr lang="en-US" sz="3200" kern="1200" dirty="0">
                <a:cs typeface="Arial"/>
              </a:rPr>
              <a:t>more than </a:t>
            </a:r>
            <a:r>
              <a:rPr lang="en-US" sz="3200" kern="1200" dirty="0" smtClean="0">
                <a:cs typeface="Arial"/>
              </a:rPr>
              <a:t>her time</a:t>
            </a:r>
            <a:r>
              <a:rPr lang="en-US" sz="3200" kern="1200" dirty="0">
                <a:cs typeface="Arial"/>
              </a:rPr>
              <a:t>. </a:t>
            </a:r>
            <a:r>
              <a:rPr lang="en-US" sz="3200" kern="1200" dirty="0" smtClean="0">
                <a:cs typeface="Arial"/>
              </a:rPr>
              <a:t>She is willing </a:t>
            </a:r>
            <a:r>
              <a:rPr lang="en-US" sz="3200" kern="1200" dirty="0">
                <a:cs typeface="Arial"/>
              </a:rPr>
              <a:t>to sacrifice </a:t>
            </a:r>
            <a:r>
              <a:rPr lang="en-US" sz="3200" kern="1200" dirty="0" smtClean="0">
                <a:cs typeface="Arial"/>
              </a:rPr>
              <a:t>time </a:t>
            </a:r>
            <a:r>
              <a:rPr lang="en-US" sz="3200" kern="1200" dirty="0">
                <a:cs typeface="Arial"/>
              </a:rPr>
              <a:t>to have more money. </a:t>
            </a:r>
            <a:endParaRPr lang="en-US" sz="3200" kern="1200" dirty="0" smtClean="0">
              <a:cs typeface="Arial"/>
            </a:endParaRPr>
          </a:p>
        </p:txBody>
      </p:sp>
      <p:sp>
        <p:nvSpPr>
          <p:cNvPr id="25" name="TextBox 24"/>
          <p:cNvSpPr txBox="1"/>
          <p:nvPr/>
        </p:nvSpPr>
        <p:spPr>
          <a:xfrm>
            <a:off x="1008021" y="3886290"/>
            <a:ext cx="7364192" cy="1569660"/>
          </a:xfrm>
          <a:prstGeom prst="rect">
            <a:avLst/>
          </a:prstGeom>
          <a:solidFill>
            <a:srgbClr val="1D2C64"/>
          </a:solidFill>
          <a:ln w="127000" cmpd="sng">
            <a:solidFill>
              <a:srgbClr val="00B050"/>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kern="1200" dirty="0" smtClean="0">
                <a:cs typeface="Arial"/>
              </a:rPr>
              <a:t>“In the past 7 days, how much time you have spent working for pay, in class, or studying outside of class?”</a:t>
            </a:r>
          </a:p>
        </p:txBody>
      </p:sp>
      <p:sp>
        <p:nvSpPr>
          <p:cNvPr id="10" name="TextBox 9"/>
          <p:cNvSpPr txBox="1"/>
          <p:nvPr/>
        </p:nvSpPr>
        <p:spPr>
          <a:xfrm>
            <a:off x="985266" y="1972055"/>
            <a:ext cx="7390873" cy="1569660"/>
          </a:xfrm>
          <a:prstGeom prst="rect">
            <a:avLst/>
          </a:prstGeom>
          <a:solidFill>
            <a:srgbClr val="263B86">
              <a:lumMod val="75000"/>
            </a:srgbClr>
          </a:solidFill>
          <a:ln w="127000" cap="flat" cmpd="sng" algn="ctr">
            <a:solidFill>
              <a:srgbClr val="76B6F2">
                <a:lumMod val="50000"/>
              </a:srgbClr>
            </a:solidFill>
            <a:prstDash val="solid"/>
          </a:ln>
          <a:effectLst>
            <a:outerShdw blurRad="40000" dist="23000" dir="5400000" rotWithShape="0">
              <a:srgbClr val="000000">
                <a:alpha val="35000"/>
              </a:srgbClr>
            </a:outerShdw>
          </a:effectLst>
        </p:spPr>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i="0" u="none" strike="noStrike" kern="0" cap="none" spc="0" normalizeH="0" baseline="0" noProof="0" dirty="0" smtClean="0">
                <a:ln>
                  <a:noFill/>
                </a:ln>
                <a:solidFill>
                  <a:prstClr val="white"/>
                </a:solidFill>
                <a:effectLst/>
                <a:uLnTx/>
                <a:uFillTx/>
                <a:ea typeface=""/>
                <a:cs typeface="Arial"/>
              </a:rPr>
              <a:t>Tina values her </a:t>
            </a:r>
            <a:r>
              <a:rPr kumimoji="0" lang="en-US" sz="3200" i="0" u="sng" strike="noStrike" kern="0" cap="none" spc="0" normalizeH="0" baseline="0" noProof="0" dirty="0" smtClean="0">
                <a:ln>
                  <a:noFill/>
                </a:ln>
                <a:solidFill>
                  <a:prstClr val="white"/>
                </a:solidFill>
                <a:effectLst/>
                <a:uLnTx/>
                <a:uFillTx/>
                <a:ea typeface=""/>
                <a:cs typeface="Arial"/>
              </a:rPr>
              <a:t>time</a:t>
            </a:r>
            <a:r>
              <a:rPr kumimoji="0" lang="en-US" sz="3200" i="0" u="none" strike="noStrike" kern="0" cap="none" spc="0" normalizeH="0" baseline="0" noProof="0" dirty="0" smtClean="0">
                <a:ln>
                  <a:noFill/>
                </a:ln>
                <a:solidFill>
                  <a:prstClr val="white"/>
                </a:solidFill>
                <a:effectLst/>
                <a:uLnTx/>
                <a:uFillTx/>
                <a:ea typeface=""/>
                <a:cs typeface="Arial"/>
              </a:rPr>
              <a:t> </a:t>
            </a:r>
            <a:r>
              <a:rPr kumimoji="0" lang="en-US" sz="3200" i="0" u="none" strike="noStrike" kern="0" cap="none" spc="0" normalizeH="0" baseline="0" noProof="0" dirty="0">
                <a:ln>
                  <a:noFill/>
                </a:ln>
                <a:solidFill>
                  <a:prstClr val="white"/>
                </a:solidFill>
                <a:effectLst/>
                <a:uLnTx/>
                <a:uFillTx/>
                <a:ea typeface=""/>
                <a:cs typeface="Arial"/>
              </a:rPr>
              <a:t>more than </a:t>
            </a:r>
            <a:r>
              <a:rPr kumimoji="0" lang="en-US" sz="3200" i="0" u="none" strike="noStrike" kern="0" cap="none" spc="0" normalizeH="0" baseline="0" noProof="0" dirty="0" smtClean="0">
                <a:ln>
                  <a:noFill/>
                </a:ln>
                <a:solidFill>
                  <a:prstClr val="white"/>
                </a:solidFill>
                <a:effectLst/>
                <a:uLnTx/>
                <a:uFillTx/>
                <a:ea typeface=""/>
                <a:cs typeface="Arial"/>
              </a:rPr>
              <a:t>her money</a:t>
            </a:r>
            <a:r>
              <a:rPr kumimoji="0" lang="en-US" sz="3200" i="0" u="none" strike="noStrike" kern="0" cap="none" spc="0" normalizeH="0" baseline="0" noProof="0" dirty="0">
                <a:ln>
                  <a:noFill/>
                </a:ln>
                <a:solidFill>
                  <a:prstClr val="white"/>
                </a:solidFill>
                <a:effectLst/>
                <a:uLnTx/>
                <a:uFillTx/>
                <a:ea typeface=""/>
                <a:cs typeface="Arial"/>
              </a:rPr>
              <a:t>. </a:t>
            </a:r>
            <a:r>
              <a:rPr kumimoji="0" lang="en-US" sz="3200" i="0" u="none" strike="noStrike" kern="0" cap="none" spc="0" normalizeH="0" baseline="0" noProof="0" dirty="0" smtClean="0">
                <a:ln>
                  <a:noFill/>
                </a:ln>
                <a:solidFill>
                  <a:prstClr val="white"/>
                </a:solidFill>
                <a:effectLst/>
                <a:uLnTx/>
                <a:uFillTx/>
                <a:ea typeface=""/>
                <a:cs typeface="Arial"/>
              </a:rPr>
              <a:t>She is willing </a:t>
            </a:r>
            <a:r>
              <a:rPr kumimoji="0" lang="en-US" sz="3200" i="0" u="none" strike="noStrike" kern="0" cap="none" spc="0" normalizeH="0" baseline="0" noProof="0" dirty="0">
                <a:ln>
                  <a:noFill/>
                </a:ln>
                <a:solidFill>
                  <a:prstClr val="white"/>
                </a:solidFill>
                <a:effectLst/>
                <a:uLnTx/>
                <a:uFillTx/>
                <a:ea typeface=""/>
                <a:cs typeface="Arial"/>
              </a:rPr>
              <a:t>to sacrifice </a:t>
            </a:r>
            <a:r>
              <a:rPr kumimoji="0" lang="en-US" sz="3200" i="0" u="none" strike="noStrike" kern="0" cap="none" spc="0" normalizeH="0" baseline="0" noProof="0" dirty="0" smtClean="0">
                <a:ln>
                  <a:noFill/>
                </a:ln>
                <a:solidFill>
                  <a:prstClr val="white"/>
                </a:solidFill>
                <a:effectLst/>
                <a:uLnTx/>
                <a:uFillTx/>
                <a:ea typeface=""/>
                <a:cs typeface="Arial"/>
              </a:rPr>
              <a:t>money </a:t>
            </a:r>
            <a:r>
              <a:rPr kumimoji="0" lang="en-US" sz="3200" i="0" u="none" strike="noStrike" kern="0" cap="none" spc="0" normalizeH="0" baseline="0" noProof="0" dirty="0">
                <a:ln>
                  <a:noFill/>
                </a:ln>
                <a:solidFill>
                  <a:prstClr val="white"/>
                </a:solidFill>
                <a:effectLst/>
                <a:uLnTx/>
                <a:uFillTx/>
                <a:ea typeface=""/>
                <a:cs typeface="Arial"/>
              </a:rPr>
              <a:t>to have more time. </a:t>
            </a:r>
            <a:endParaRPr kumimoji="0" lang="en-US" sz="2600" i="0" u="none" strike="noStrike" kern="0" cap="none" spc="0" normalizeH="0" baseline="0" noProof="0" dirty="0">
              <a:ln>
                <a:noFill/>
              </a:ln>
              <a:solidFill>
                <a:prstClr val="white"/>
              </a:solidFill>
              <a:effectLst/>
              <a:uLnTx/>
              <a:uFillTx/>
              <a:ea typeface=""/>
              <a:cs typeface="Arial"/>
            </a:endParaRPr>
          </a:p>
        </p:txBody>
      </p:sp>
      <p:sp>
        <p:nvSpPr>
          <p:cNvPr id="12" name="TextBox 11"/>
          <p:cNvSpPr txBox="1"/>
          <p:nvPr/>
        </p:nvSpPr>
        <p:spPr>
          <a:xfrm>
            <a:off x="967999" y="1972055"/>
            <a:ext cx="7390873" cy="1569660"/>
          </a:xfrm>
          <a:prstGeom prst="rect">
            <a:avLst/>
          </a:prstGeom>
          <a:solidFill>
            <a:srgbClr val="263B86">
              <a:lumMod val="75000"/>
            </a:srgbClr>
          </a:solidFill>
          <a:ln w="127000" cap="flat" cmpd="sng" algn="ctr">
            <a:solidFill>
              <a:srgbClr val="76B6F2">
                <a:lumMod val="50000"/>
              </a:srgbClr>
            </a:solidFill>
            <a:prstDash val="solid"/>
          </a:ln>
          <a:effectLst>
            <a:outerShdw blurRad="40000" dist="23000" dir="5400000" rotWithShape="0">
              <a:srgbClr val="000000">
                <a:alpha val="35000"/>
              </a:srgbClr>
            </a:outerShdw>
          </a:effectLst>
        </p:spPr>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200" kern="0" dirty="0" smtClean="0">
                <a:solidFill>
                  <a:prstClr val="white"/>
                </a:solidFill>
                <a:ea typeface=""/>
                <a:cs typeface="Arial"/>
              </a:rPr>
              <a:t>“</a:t>
            </a:r>
            <a:r>
              <a:rPr kumimoji="0" lang="en-US" sz="3200" b="0" i="0" u="none" strike="noStrike" kern="0" cap="none" spc="0" normalizeH="0" baseline="0" noProof="0" dirty="0" smtClean="0">
                <a:ln>
                  <a:noFill/>
                </a:ln>
                <a:solidFill>
                  <a:prstClr val="white"/>
                </a:solidFill>
                <a:effectLst/>
                <a:uLnTx/>
                <a:uFillTx/>
                <a:ea typeface=""/>
                <a:cs typeface="Arial"/>
              </a:rPr>
              <a:t>In the past 7 days, how much time have you spent socializing with students you have met since becoming a UBC student?”</a:t>
            </a:r>
            <a:endParaRPr kumimoji="0" lang="en-US" sz="2600" b="0" i="0" u="none" strike="noStrike" kern="0" cap="none" spc="0" normalizeH="0" baseline="0" noProof="0" dirty="0">
              <a:ln>
                <a:noFill/>
              </a:ln>
              <a:solidFill>
                <a:prstClr val="white"/>
              </a:solidFill>
              <a:effectLst/>
              <a:uLnTx/>
              <a:uFillTx/>
              <a:ea typeface=""/>
              <a:cs typeface="Arial"/>
            </a:endParaRPr>
          </a:p>
        </p:txBody>
      </p:sp>
      <p:sp>
        <p:nvSpPr>
          <p:cNvPr id="13" name="Rectangle 12"/>
          <p:cNvSpPr/>
          <p:nvPr/>
        </p:nvSpPr>
        <p:spPr>
          <a:xfrm>
            <a:off x="289484" y="245511"/>
            <a:ext cx="8517632" cy="1200329"/>
          </a:xfrm>
          <a:prstGeom prst="rect">
            <a:avLst/>
          </a:prstGeom>
        </p:spPr>
        <p:txBody>
          <a:bodyPr wrap="square">
            <a:spAutoFit/>
          </a:bodyPr>
          <a:lstStyle/>
          <a:p>
            <a:pPr algn="ctr"/>
            <a:r>
              <a:rPr lang="en-US" sz="3600" b="1" dirty="0" smtClean="0">
                <a:solidFill>
                  <a:srgbClr val="F0AD00"/>
                </a:solidFill>
              </a:rPr>
              <a:t>Study 1a: Valuing Time Over Money </a:t>
            </a:r>
          </a:p>
          <a:p>
            <a:pPr algn="ctr"/>
            <a:r>
              <a:rPr lang="en-US" sz="3600" b="1" dirty="0" smtClean="0">
                <a:solidFill>
                  <a:srgbClr val="F0AD00"/>
                </a:solidFill>
              </a:rPr>
              <a:t>+ Social Connection</a:t>
            </a:r>
            <a:endParaRPr lang="en-US" sz="3600" dirty="0"/>
          </a:p>
        </p:txBody>
      </p:sp>
    </p:spTree>
    <p:extLst>
      <p:ext uri="{BB962C8B-B14F-4D97-AF65-F5344CB8AC3E}">
        <p14:creationId xmlns:p14="http://schemas.microsoft.com/office/powerpoint/2010/main" val="1495395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6"/>
          <p:cNvSpPr>
            <a:spLocks noChangeShapeType="1"/>
          </p:cNvSpPr>
          <p:nvPr/>
        </p:nvSpPr>
        <p:spPr bwMode="auto">
          <a:xfrm>
            <a:off x="3536186" y="3018092"/>
            <a:ext cx="1705778" cy="0"/>
          </a:xfrm>
          <a:prstGeom prst="line">
            <a:avLst/>
          </a:prstGeom>
          <a:solidFill>
            <a:srgbClr val="0432FF"/>
          </a:solidFill>
          <a:ln w="76200">
            <a:solidFill>
              <a:schemeClr val="tx1">
                <a:lumMod val="75000"/>
                <a:lumOff val="25000"/>
              </a:schemeClr>
            </a:solidFill>
            <a:prstDash val="solid"/>
            <a:round/>
            <a:headEnd/>
            <a:tailEnd type="triangle" w="med" len="med"/>
          </a:ln>
          <a:effectLst/>
        </p:spPr>
        <p:txBody>
          <a:bodyPr/>
          <a:lstStyle/>
          <a:p>
            <a:endParaRPr lang="en-CA" sz="3200" dirty="0">
              <a:latin typeface="Calibri"/>
            </a:endParaRPr>
          </a:p>
        </p:txBody>
      </p:sp>
      <p:sp>
        <p:nvSpPr>
          <p:cNvPr id="10" name="Line 6"/>
          <p:cNvSpPr>
            <a:spLocks noChangeShapeType="1"/>
          </p:cNvSpPr>
          <p:nvPr/>
        </p:nvSpPr>
        <p:spPr bwMode="auto">
          <a:xfrm flipV="1">
            <a:off x="3513394" y="4293703"/>
            <a:ext cx="1728570" cy="1235"/>
          </a:xfrm>
          <a:prstGeom prst="line">
            <a:avLst/>
          </a:prstGeom>
          <a:solidFill>
            <a:schemeClr val="tx2">
              <a:lumMod val="60000"/>
              <a:lumOff val="40000"/>
            </a:schemeClr>
          </a:solidFill>
          <a:ln w="76200">
            <a:solidFill>
              <a:schemeClr val="tx1">
                <a:lumMod val="75000"/>
                <a:lumOff val="25000"/>
              </a:schemeClr>
            </a:solidFill>
            <a:prstDash val="solid"/>
            <a:round/>
            <a:headEnd/>
            <a:tailEnd type="triangle" w="med" len="med"/>
          </a:ln>
          <a:effectLst/>
        </p:spPr>
        <p:txBody>
          <a:bodyPr/>
          <a:lstStyle/>
          <a:p>
            <a:endParaRPr lang="en-CA" dirty="0">
              <a:latin typeface="Calibri"/>
            </a:endParaRPr>
          </a:p>
        </p:txBody>
      </p:sp>
      <p:sp>
        <p:nvSpPr>
          <p:cNvPr id="9" name="TextBox 8"/>
          <p:cNvSpPr txBox="1"/>
          <p:nvPr/>
        </p:nvSpPr>
        <p:spPr>
          <a:xfrm>
            <a:off x="6575778" y="-649111"/>
            <a:ext cx="184666" cy="369332"/>
          </a:xfrm>
          <a:prstGeom prst="rect">
            <a:avLst/>
          </a:prstGeom>
          <a:noFill/>
        </p:spPr>
        <p:txBody>
          <a:bodyPr wrap="none" rtlCol="0">
            <a:spAutoFit/>
          </a:bodyPr>
          <a:lstStyle/>
          <a:p>
            <a:endParaRPr lang="en-US"/>
          </a:p>
        </p:txBody>
      </p:sp>
      <p:pic>
        <p:nvPicPr>
          <p:cNvPr id="12" name="Picture 11"/>
          <p:cNvPicPr>
            <a:picLocks noChangeAspect="1"/>
          </p:cNvPicPr>
          <p:nvPr/>
        </p:nvPicPr>
        <p:blipFill rotWithShape="1">
          <a:blip r:embed="rId3"/>
          <a:srcRect l="45420" r="6822" b="11450"/>
          <a:stretch/>
        </p:blipFill>
        <p:spPr>
          <a:xfrm>
            <a:off x="365993" y="2048334"/>
            <a:ext cx="2782586" cy="3181245"/>
          </a:xfrm>
          <a:prstGeom prst="rect">
            <a:avLst/>
          </a:prstGeom>
          <a:ln w="127000" cap="sq">
            <a:solidFill>
              <a:schemeClr val="tx2">
                <a:lumMod val="50000"/>
              </a:schemeClr>
            </a:solidFill>
            <a:miter lim="800000"/>
          </a:ln>
          <a:effectLst>
            <a:outerShdw blurRad="57150" dist="50800" dir="2700000" algn="tl" rotWithShape="0">
              <a:srgbClr val="000000">
                <a:alpha val="40000"/>
              </a:srgbClr>
            </a:outerShdw>
          </a:effectLst>
        </p:spPr>
      </p:pic>
      <p:sp>
        <p:nvSpPr>
          <p:cNvPr id="4" name="TextBox 3"/>
          <p:cNvSpPr txBox="1"/>
          <p:nvPr/>
        </p:nvSpPr>
        <p:spPr>
          <a:xfrm>
            <a:off x="5726818" y="4825013"/>
            <a:ext cx="2782586" cy="523220"/>
          </a:xfrm>
          <a:prstGeom prst="rect">
            <a:avLst/>
          </a:prstGeom>
          <a:noFill/>
        </p:spPr>
        <p:txBody>
          <a:bodyPr wrap="square" rtlCol="0">
            <a:spAutoFit/>
          </a:bodyPr>
          <a:lstStyle/>
          <a:p>
            <a:pPr algn="ctr"/>
            <a:r>
              <a:rPr lang="en-US" sz="2800" i="1" dirty="0" smtClean="0"/>
              <a:t>N = </a:t>
            </a:r>
            <a:r>
              <a:rPr lang="en-US" sz="2800" dirty="0" smtClean="0"/>
              <a:t>127 students</a:t>
            </a:r>
            <a:endParaRPr lang="en-US" sz="2800" i="1" dirty="0"/>
          </a:p>
        </p:txBody>
      </p:sp>
      <p:sp>
        <p:nvSpPr>
          <p:cNvPr id="15" name="TextBox 14"/>
          <p:cNvSpPr txBox="1"/>
          <p:nvPr/>
        </p:nvSpPr>
        <p:spPr>
          <a:xfrm>
            <a:off x="311723" y="3620911"/>
            <a:ext cx="8096782" cy="523212"/>
          </a:xfrm>
          <a:prstGeom prst="rect">
            <a:avLst/>
          </a:prstGeom>
          <a:noFill/>
        </p:spPr>
        <p:txBody>
          <a:bodyPr wrap="square" lIns="91430" tIns="45716" rIns="91430" bIns="45716" rtlCol="0">
            <a:spAutoFit/>
          </a:bodyPr>
          <a:lstStyle/>
          <a:p>
            <a:pPr algn="ctr"/>
            <a:r>
              <a:rPr lang="en-US" sz="2800" i="1" dirty="0"/>
              <a:t>d </a:t>
            </a:r>
            <a:r>
              <a:rPr lang="en-US" sz="2800" dirty="0"/>
              <a:t>= </a:t>
            </a:r>
            <a:r>
              <a:rPr lang="en-US" sz="2800" dirty="0" smtClean="0"/>
              <a:t>0.58</a:t>
            </a:r>
            <a:endParaRPr lang="en-US" sz="2800" i="1" dirty="0"/>
          </a:p>
        </p:txBody>
      </p:sp>
      <p:sp>
        <p:nvSpPr>
          <p:cNvPr id="17" name="TextBox 16"/>
          <p:cNvSpPr txBox="1"/>
          <p:nvPr/>
        </p:nvSpPr>
        <p:spPr>
          <a:xfrm>
            <a:off x="462078" y="6250237"/>
            <a:ext cx="8224722" cy="461665"/>
          </a:xfrm>
          <a:prstGeom prst="rect">
            <a:avLst/>
          </a:prstGeom>
          <a:noFill/>
        </p:spPr>
        <p:txBody>
          <a:bodyPr wrap="square" rtlCol="0">
            <a:spAutoFit/>
          </a:bodyPr>
          <a:lstStyle/>
          <a:p>
            <a:pPr algn="ctr"/>
            <a:r>
              <a:rPr lang="en-US" sz="2400" dirty="0" smtClean="0"/>
              <a:t>Holds for gender, extraversion, time-pressure, and SES</a:t>
            </a:r>
            <a:endParaRPr lang="en-US" sz="2400" dirty="0"/>
          </a:p>
        </p:txBody>
      </p:sp>
      <p:sp>
        <p:nvSpPr>
          <p:cNvPr id="16" name="TextBox 15"/>
          <p:cNvSpPr txBox="1"/>
          <p:nvPr/>
        </p:nvSpPr>
        <p:spPr>
          <a:xfrm>
            <a:off x="329288" y="2317306"/>
            <a:ext cx="8096782" cy="523212"/>
          </a:xfrm>
          <a:prstGeom prst="rect">
            <a:avLst/>
          </a:prstGeom>
          <a:noFill/>
        </p:spPr>
        <p:txBody>
          <a:bodyPr wrap="square" lIns="91430" tIns="45716" rIns="91430" bIns="45716" rtlCol="0">
            <a:spAutoFit/>
          </a:bodyPr>
          <a:lstStyle/>
          <a:p>
            <a:pPr algn="ctr"/>
            <a:r>
              <a:rPr lang="en-US" sz="2800" i="1" dirty="0"/>
              <a:t>d </a:t>
            </a:r>
            <a:r>
              <a:rPr lang="en-US" sz="2800" dirty="0"/>
              <a:t>= </a:t>
            </a:r>
            <a:r>
              <a:rPr lang="en-US" sz="2800" dirty="0" smtClean="0"/>
              <a:t>0.52</a:t>
            </a:r>
            <a:endParaRPr lang="en-US" sz="2800" i="1" dirty="0"/>
          </a:p>
        </p:txBody>
      </p:sp>
      <p:sp>
        <p:nvSpPr>
          <p:cNvPr id="25" name="TextBox 24"/>
          <p:cNvSpPr txBox="1"/>
          <p:nvPr/>
        </p:nvSpPr>
        <p:spPr>
          <a:xfrm>
            <a:off x="331123" y="5395614"/>
            <a:ext cx="2782586" cy="523220"/>
          </a:xfrm>
          <a:prstGeom prst="rect">
            <a:avLst/>
          </a:prstGeom>
          <a:noFill/>
        </p:spPr>
        <p:txBody>
          <a:bodyPr wrap="square" rtlCol="0">
            <a:spAutoFit/>
          </a:bodyPr>
          <a:lstStyle/>
          <a:p>
            <a:pPr algn="ctr"/>
            <a:r>
              <a:rPr lang="en-US" sz="2800" i="1" dirty="0" smtClean="0"/>
              <a:t>Valuing Time</a:t>
            </a:r>
            <a:endParaRPr lang="en-US" sz="2800" i="1" dirty="0"/>
          </a:p>
        </p:txBody>
      </p:sp>
      <p:sp>
        <p:nvSpPr>
          <p:cNvPr id="18" name="Rectangle 17"/>
          <p:cNvSpPr/>
          <p:nvPr/>
        </p:nvSpPr>
        <p:spPr>
          <a:xfrm>
            <a:off x="289484" y="245511"/>
            <a:ext cx="8517632" cy="1200329"/>
          </a:xfrm>
          <a:prstGeom prst="rect">
            <a:avLst/>
          </a:prstGeom>
        </p:spPr>
        <p:txBody>
          <a:bodyPr wrap="square">
            <a:spAutoFit/>
          </a:bodyPr>
          <a:lstStyle/>
          <a:p>
            <a:pPr algn="ctr"/>
            <a:r>
              <a:rPr lang="en-US" sz="3600" b="1" dirty="0" smtClean="0">
                <a:solidFill>
                  <a:srgbClr val="F0AD00"/>
                </a:solidFill>
              </a:rPr>
              <a:t>Valuing Time Over Money </a:t>
            </a:r>
          </a:p>
          <a:p>
            <a:pPr algn="ctr"/>
            <a:r>
              <a:rPr lang="en-US" sz="3600" b="1" dirty="0" smtClean="0">
                <a:solidFill>
                  <a:srgbClr val="F0AD00"/>
                </a:solidFill>
              </a:rPr>
              <a:t>+ Social Connection</a:t>
            </a:r>
            <a:endParaRPr lang="en-US" sz="3600" dirty="0"/>
          </a:p>
        </p:txBody>
      </p:sp>
      <p:sp>
        <p:nvSpPr>
          <p:cNvPr id="21" name="TextBox 20"/>
          <p:cNvSpPr txBox="1"/>
          <p:nvPr/>
        </p:nvSpPr>
        <p:spPr>
          <a:xfrm>
            <a:off x="5563680" y="2260549"/>
            <a:ext cx="3056194" cy="1077218"/>
          </a:xfrm>
          <a:prstGeom prst="rect">
            <a:avLst/>
          </a:prstGeom>
          <a:solidFill>
            <a:schemeClr val="bg1"/>
          </a:solidFill>
          <a:ln w="38100" cmpd="sng">
            <a:solidFill>
              <a:srgbClr val="0000FF"/>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kern="1200" dirty="0" smtClean="0">
                <a:solidFill>
                  <a:schemeClr val="tx1"/>
                </a:solidFill>
                <a:cs typeface="Garamond Regular" charset="0"/>
              </a:rPr>
              <a:t>Socializing with new peers</a:t>
            </a:r>
            <a:endParaRPr lang="en-US" sz="3200" kern="1200" dirty="0">
              <a:solidFill>
                <a:schemeClr val="tx1"/>
              </a:solidFill>
              <a:cs typeface="Garamond Regular" charset="0"/>
            </a:endParaRPr>
          </a:p>
        </p:txBody>
      </p:sp>
      <p:sp>
        <p:nvSpPr>
          <p:cNvPr id="22" name="TextBox 21"/>
          <p:cNvSpPr txBox="1"/>
          <p:nvPr/>
        </p:nvSpPr>
        <p:spPr>
          <a:xfrm>
            <a:off x="5616349" y="3623877"/>
            <a:ext cx="3003525" cy="1077218"/>
          </a:xfrm>
          <a:prstGeom prst="rect">
            <a:avLst/>
          </a:prstGeom>
          <a:solidFill>
            <a:srgbClr val="FFFFFF"/>
          </a:solidFill>
          <a:ln w="38100" cmpd="sng">
            <a:solidFill>
              <a:srgbClr val="008000"/>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kern="1200" dirty="0" smtClean="0">
                <a:solidFill>
                  <a:srgbClr val="000000"/>
                </a:solidFill>
                <a:cs typeface="Garamond Regular" charset="0"/>
              </a:rPr>
              <a:t>Socializing vs. “working.”</a:t>
            </a:r>
            <a:endParaRPr lang="en-US" sz="3200" kern="1200" dirty="0">
              <a:solidFill>
                <a:srgbClr val="000000"/>
              </a:solidFill>
              <a:cs typeface="Garamond Regular" charset="0"/>
            </a:endParaRPr>
          </a:p>
        </p:txBody>
      </p:sp>
    </p:spTree>
    <p:extLst>
      <p:ext uri="{BB962C8B-B14F-4D97-AF65-F5344CB8AC3E}">
        <p14:creationId xmlns:p14="http://schemas.microsoft.com/office/powerpoint/2010/main" val="629694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4" grpId="0"/>
      <p:bldP spid="15" grpId="0"/>
      <p:bldP spid="17" grpId="0"/>
      <p:bldP spid="16" grpId="0"/>
      <p:bldP spid="25" grpId="0"/>
      <p:bldP spid="21" grpId="0" animBg="1"/>
      <p:bldP spid="2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575778" y="-649111"/>
            <a:ext cx="184666" cy="369332"/>
          </a:xfrm>
          <a:prstGeom prst="rect">
            <a:avLst/>
          </a:prstGeom>
          <a:noFill/>
        </p:spPr>
        <p:txBody>
          <a:bodyPr wrap="none" rtlCol="0">
            <a:spAutoFit/>
          </a:bodyPr>
          <a:lstStyle/>
          <a:p>
            <a:endParaRPr lang="en-US"/>
          </a:p>
        </p:txBody>
      </p:sp>
      <p:sp>
        <p:nvSpPr>
          <p:cNvPr id="10" name="TextBox 9"/>
          <p:cNvSpPr txBox="1"/>
          <p:nvPr/>
        </p:nvSpPr>
        <p:spPr>
          <a:xfrm>
            <a:off x="985266" y="1972055"/>
            <a:ext cx="7390873" cy="1569660"/>
          </a:xfrm>
          <a:prstGeom prst="rect">
            <a:avLst/>
          </a:prstGeom>
          <a:solidFill>
            <a:srgbClr val="263B86">
              <a:lumMod val="75000"/>
            </a:srgbClr>
          </a:solidFill>
          <a:ln w="127000" cap="flat" cmpd="sng" algn="ctr">
            <a:solidFill>
              <a:srgbClr val="76B6F2">
                <a:lumMod val="50000"/>
              </a:srgbClr>
            </a:solidFill>
            <a:prstDash val="solid"/>
          </a:ln>
          <a:effectLst>
            <a:outerShdw blurRad="40000" dist="23000" dir="5400000" rotWithShape="0">
              <a:srgbClr val="000000">
                <a:alpha val="35000"/>
              </a:srgbClr>
            </a:outerShdw>
          </a:effectLst>
        </p:spPr>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i="0" u="none" strike="noStrike" kern="0" cap="none" spc="0" normalizeH="0" baseline="0" noProof="0" dirty="0" smtClean="0">
                <a:ln>
                  <a:noFill/>
                </a:ln>
                <a:solidFill>
                  <a:prstClr val="white"/>
                </a:solidFill>
                <a:effectLst/>
                <a:uLnTx/>
                <a:uFillTx/>
                <a:ea typeface=""/>
                <a:cs typeface="Arial"/>
              </a:rPr>
              <a:t>Tina values her </a:t>
            </a:r>
            <a:r>
              <a:rPr kumimoji="0" lang="en-US" sz="3200" i="0" u="sng" strike="noStrike" kern="0" cap="none" spc="0" normalizeH="0" baseline="0" noProof="0" dirty="0" smtClean="0">
                <a:ln>
                  <a:noFill/>
                </a:ln>
                <a:solidFill>
                  <a:prstClr val="white"/>
                </a:solidFill>
                <a:effectLst/>
                <a:uLnTx/>
                <a:uFillTx/>
                <a:ea typeface=""/>
                <a:cs typeface="Arial"/>
              </a:rPr>
              <a:t>time</a:t>
            </a:r>
            <a:r>
              <a:rPr kumimoji="0" lang="en-US" sz="3200" i="0" u="none" strike="noStrike" kern="0" cap="none" spc="0" normalizeH="0" baseline="0" noProof="0" dirty="0" smtClean="0">
                <a:ln>
                  <a:noFill/>
                </a:ln>
                <a:solidFill>
                  <a:prstClr val="white"/>
                </a:solidFill>
                <a:effectLst/>
                <a:uLnTx/>
                <a:uFillTx/>
                <a:ea typeface=""/>
                <a:cs typeface="Arial"/>
              </a:rPr>
              <a:t> </a:t>
            </a:r>
            <a:r>
              <a:rPr kumimoji="0" lang="en-US" sz="3200" i="0" u="none" strike="noStrike" kern="0" cap="none" spc="0" normalizeH="0" baseline="0" noProof="0" dirty="0">
                <a:ln>
                  <a:noFill/>
                </a:ln>
                <a:solidFill>
                  <a:prstClr val="white"/>
                </a:solidFill>
                <a:effectLst/>
                <a:uLnTx/>
                <a:uFillTx/>
                <a:ea typeface=""/>
                <a:cs typeface="Arial"/>
              </a:rPr>
              <a:t>more than </a:t>
            </a:r>
            <a:r>
              <a:rPr kumimoji="0" lang="en-US" sz="3200" i="0" u="none" strike="noStrike" kern="0" cap="none" spc="0" normalizeH="0" baseline="0" noProof="0" dirty="0" smtClean="0">
                <a:ln>
                  <a:noFill/>
                </a:ln>
                <a:solidFill>
                  <a:prstClr val="white"/>
                </a:solidFill>
                <a:effectLst/>
                <a:uLnTx/>
                <a:uFillTx/>
                <a:ea typeface=""/>
                <a:cs typeface="Arial"/>
              </a:rPr>
              <a:t>her money</a:t>
            </a:r>
            <a:r>
              <a:rPr kumimoji="0" lang="en-US" sz="3200" i="0" u="none" strike="noStrike" kern="0" cap="none" spc="0" normalizeH="0" baseline="0" noProof="0" dirty="0">
                <a:ln>
                  <a:noFill/>
                </a:ln>
                <a:solidFill>
                  <a:prstClr val="white"/>
                </a:solidFill>
                <a:effectLst/>
                <a:uLnTx/>
                <a:uFillTx/>
                <a:ea typeface=""/>
                <a:cs typeface="Arial"/>
              </a:rPr>
              <a:t>. </a:t>
            </a:r>
            <a:r>
              <a:rPr kumimoji="0" lang="en-US" sz="3200" i="0" u="none" strike="noStrike" kern="0" cap="none" spc="0" normalizeH="0" baseline="0" noProof="0" dirty="0" smtClean="0">
                <a:ln>
                  <a:noFill/>
                </a:ln>
                <a:solidFill>
                  <a:prstClr val="white"/>
                </a:solidFill>
                <a:effectLst/>
                <a:uLnTx/>
                <a:uFillTx/>
                <a:ea typeface=""/>
                <a:cs typeface="Arial"/>
              </a:rPr>
              <a:t>She is willing </a:t>
            </a:r>
            <a:r>
              <a:rPr kumimoji="0" lang="en-US" sz="3200" i="0" u="none" strike="noStrike" kern="0" cap="none" spc="0" normalizeH="0" baseline="0" noProof="0" dirty="0">
                <a:ln>
                  <a:noFill/>
                </a:ln>
                <a:solidFill>
                  <a:prstClr val="white"/>
                </a:solidFill>
                <a:effectLst/>
                <a:uLnTx/>
                <a:uFillTx/>
                <a:ea typeface=""/>
                <a:cs typeface="Arial"/>
              </a:rPr>
              <a:t>to sacrifice </a:t>
            </a:r>
            <a:r>
              <a:rPr kumimoji="0" lang="en-US" sz="3200" i="0" u="none" strike="noStrike" kern="0" cap="none" spc="0" normalizeH="0" baseline="0" noProof="0" dirty="0" smtClean="0">
                <a:ln>
                  <a:noFill/>
                </a:ln>
                <a:solidFill>
                  <a:prstClr val="white"/>
                </a:solidFill>
                <a:effectLst/>
                <a:uLnTx/>
                <a:uFillTx/>
                <a:ea typeface=""/>
                <a:cs typeface="Arial"/>
              </a:rPr>
              <a:t>money </a:t>
            </a:r>
            <a:r>
              <a:rPr kumimoji="0" lang="en-US" sz="3200" i="0" u="none" strike="noStrike" kern="0" cap="none" spc="0" normalizeH="0" baseline="0" noProof="0" dirty="0">
                <a:ln>
                  <a:noFill/>
                </a:ln>
                <a:solidFill>
                  <a:prstClr val="white"/>
                </a:solidFill>
                <a:effectLst/>
                <a:uLnTx/>
                <a:uFillTx/>
                <a:ea typeface=""/>
                <a:cs typeface="Arial"/>
              </a:rPr>
              <a:t>to have more time. </a:t>
            </a:r>
            <a:endParaRPr kumimoji="0" lang="en-US" sz="2600" i="0" u="none" strike="noStrike" kern="0" cap="none" spc="0" normalizeH="0" baseline="0" noProof="0" dirty="0">
              <a:ln>
                <a:noFill/>
              </a:ln>
              <a:solidFill>
                <a:prstClr val="white"/>
              </a:solidFill>
              <a:effectLst/>
              <a:uLnTx/>
              <a:uFillTx/>
              <a:ea typeface=""/>
              <a:cs typeface="Arial"/>
            </a:endParaRPr>
          </a:p>
        </p:txBody>
      </p:sp>
      <p:sp>
        <p:nvSpPr>
          <p:cNvPr id="11" name="TextBox 10"/>
          <p:cNvSpPr txBox="1"/>
          <p:nvPr/>
        </p:nvSpPr>
        <p:spPr>
          <a:xfrm>
            <a:off x="985266" y="3816291"/>
            <a:ext cx="7364192" cy="1569660"/>
          </a:xfrm>
          <a:prstGeom prst="rect">
            <a:avLst/>
          </a:prstGeom>
          <a:solidFill>
            <a:srgbClr val="1D2C64"/>
          </a:solidFill>
          <a:ln w="127000" cmpd="sng">
            <a:solidFill>
              <a:srgbClr val="00B050"/>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kern="1200" dirty="0" smtClean="0">
                <a:cs typeface="Arial"/>
              </a:rPr>
              <a:t>Maggie values her </a:t>
            </a:r>
            <a:r>
              <a:rPr lang="en-US" sz="3200" u="sng" kern="1200" dirty="0" smtClean="0">
                <a:cs typeface="Arial"/>
              </a:rPr>
              <a:t>money</a:t>
            </a:r>
            <a:r>
              <a:rPr lang="en-US" sz="3200" kern="1200" dirty="0" smtClean="0">
                <a:cs typeface="Arial"/>
              </a:rPr>
              <a:t> </a:t>
            </a:r>
            <a:r>
              <a:rPr lang="en-US" sz="3200" kern="1200" dirty="0">
                <a:cs typeface="Arial"/>
              </a:rPr>
              <a:t>more than </a:t>
            </a:r>
            <a:r>
              <a:rPr lang="en-US" sz="3200" kern="1200" dirty="0" smtClean="0">
                <a:cs typeface="Arial"/>
              </a:rPr>
              <a:t>her time</a:t>
            </a:r>
            <a:r>
              <a:rPr lang="en-US" sz="3200" kern="1200" dirty="0">
                <a:cs typeface="Arial"/>
              </a:rPr>
              <a:t>. </a:t>
            </a:r>
            <a:r>
              <a:rPr lang="en-US" sz="3200" kern="1200" dirty="0" smtClean="0">
                <a:cs typeface="Arial"/>
              </a:rPr>
              <a:t>She is willing </a:t>
            </a:r>
            <a:r>
              <a:rPr lang="en-US" sz="3200" kern="1200" dirty="0">
                <a:cs typeface="Arial"/>
              </a:rPr>
              <a:t>to sacrifice </a:t>
            </a:r>
            <a:r>
              <a:rPr lang="en-US" sz="3200" kern="1200" dirty="0" smtClean="0">
                <a:cs typeface="Arial"/>
              </a:rPr>
              <a:t>time </a:t>
            </a:r>
            <a:r>
              <a:rPr lang="en-US" sz="3200" kern="1200" dirty="0">
                <a:cs typeface="Arial"/>
              </a:rPr>
              <a:t>to have more money. </a:t>
            </a:r>
            <a:endParaRPr lang="en-US" sz="3200" kern="1200" dirty="0" smtClean="0">
              <a:cs typeface="Arial"/>
            </a:endParaRPr>
          </a:p>
        </p:txBody>
      </p:sp>
      <p:sp>
        <p:nvSpPr>
          <p:cNvPr id="13" name="TextBox 12"/>
          <p:cNvSpPr txBox="1"/>
          <p:nvPr/>
        </p:nvSpPr>
        <p:spPr>
          <a:xfrm>
            <a:off x="985266" y="1972055"/>
            <a:ext cx="7390873" cy="1569660"/>
          </a:xfrm>
          <a:prstGeom prst="rect">
            <a:avLst/>
          </a:prstGeom>
          <a:solidFill>
            <a:srgbClr val="263B86">
              <a:lumMod val="75000"/>
            </a:srgbClr>
          </a:solidFill>
          <a:ln w="127000" cap="flat" cmpd="sng" algn="ctr">
            <a:solidFill>
              <a:srgbClr val="76B6F2">
                <a:lumMod val="50000"/>
              </a:srgbClr>
            </a:solidFill>
            <a:prstDash val="solid"/>
          </a:ln>
          <a:effectLst>
            <a:outerShdw blurRad="40000" dist="23000" dir="5400000" rotWithShape="0">
              <a:srgbClr val="000000">
                <a:alpha val="35000"/>
              </a:srgbClr>
            </a:outerShdw>
          </a:effectLst>
        </p:spPr>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200" kern="0" dirty="0" smtClean="0">
                <a:solidFill>
                  <a:prstClr val="white"/>
                </a:solidFill>
                <a:ea typeface=""/>
                <a:cs typeface="Arial"/>
              </a:rPr>
              <a:t>“</a:t>
            </a:r>
            <a:r>
              <a:rPr kumimoji="0" lang="en-US" sz="3200" b="0" i="0" u="none" strike="noStrike" kern="0" cap="none" spc="0" normalizeH="0" baseline="0" noProof="0" dirty="0" smtClean="0">
                <a:ln>
                  <a:noFill/>
                </a:ln>
                <a:solidFill>
                  <a:prstClr val="white"/>
                </a:solidFill>
                <a:effectLst/>
                <a:uLnTx/>
                <a:uFillTx/>
                <a:ea typeface=""/>
                <a:cs typeface="Arial"/>
              </a:rPr>
              <a:t>In the past 7 days, how much time have you spent socializing with colleagues about work &amp; non-work related matters?”</a:t>
            </a:r>
            <a:endParaRPr kumimoji="0" lang="en-US" sz="2600" b="0" i="0" u="none" strike="noStrike" kern="0" cap="none" spc="0" normalizeH="0" baseline="0" noProof="0" dirty="0">
              <a:ln>
                <a:noFill/>
              </a:ln>
              <a:solidFill>
                <a:prstClr val="white"/>
              </a:solidFill>
              <a:effectLst/>
              <a:uLnTx/>
              <a:uFillTx/>
              <a:ea typeface=""/>
              <a:cs typeface="Arial"/>
            </a:endParaRPr>
          </a:p>
        </p:txBody>
      </p:sp>
      <p:sp>
        <p:nvSpPr>
          <p:cNvPr id="15" name="Rectangle 14"/>
          <p:cNvSpPr/>
          <p:nvPr/>
        </p:nvSpPr>
        <p:spPr>
          <a:xfrm>
            <a:off x="289484" y="245511"/>
            <a:ext cx="8517632" cy="1200329"/>
          </a:xfrm>
          <a:prstGeom prst="rect">
            <a:avLst/>
          </a:prstGeom>
        </p:spPr>
        <p:txBody>
          <a:bodyPr wrap="square">
            <a:spAutoFit/>
          </a:bodyPr>
          <a:lstStyle/>
          <a:p>
            <a:pPr algn="ctr"/>
            <a:r>
              <a:rPr lang="en-US" sz="3600" b="1" dirty="0" smtClean="0">
                <a:solidFill>
                  <a:srgbClr val="F0AD00"/>
                </a:solidFill>
              </a:rPr>
              <a:t>Valuing Time Over Money </a:t>
            </a:r>
          </a:p>
          <a:p>
            <a:pPr algn="ctr"/>
            <a:r>
              <a:rPr lang="en-US" sz="3600" b="1" dirty="0" smtClean="0">
                <a:solidFill>
                  <a:srgbClr val="F0AD00"/>
                </a:solidFill>
              </a:rPr>
              <a:t>+ Social Connection</a:t>
            </a:r>
            <a:endParaRPr lang="en-US" sz="3600" dirty="0"/>
          </a:p>
        </p:txBody>
      </p:sp>
      <p:sp>
        <p:nvSpPr>
          <p:cNvPr id="16" name="TextBox 15"/>
          <p:cNvSpPr txBox="1"/>
          <p:nvPr/>
        </p:nvSpPr>
        <p:spPr>
          <a:xfrm>
            <a:off x="985266" y="3770124"/>
            <a:ext cx="7364192" cy="1661993"/>
          </a:xfrm>
          <a:prstGeom prst="rect">
            <a:avLst/>
          </a:prstGeom>
          <a:solidFill>
            <a:srgbClr val="1D2C64"/>
          </a:solidFill>
          <a:ln w="127000" cmpd="sng">
            <a:solidFill>
              <a:srgbClr val="00B050"/>
            </a:solidFill>
          </a:ln>
        </p:spPr>
        <p:style>
          <a:lnRef idx="1">
            <a:schemeClr val="accent3"/>
          </a:lnRef>
          <a:fillRef idx="3">
            <a:schemeClr val="accent3"/>
          </a:fillRef>
          <a:effectRef idx="2">
            <a:schemeClr val="accent3"/>
          </a:effectRef>
          <a:fontRef idx="minor">
            <a:schemeClr val="lt1"/>
          </a:fontRef>
        </p:style>
        <p:txBody>
          <a:bodyPr wrap="square" rtlCol="0" anchor="ctr">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sz="600" kern="1200" dirty="0" smtClean="0">
              <a:cs typeface="Arial"/>
            </a:endParaRPr>
          </a:p>
          <a:p>
            <a:pPr algn="ctr"/>
            <a:r>
              <a:rPr lang="en-US" sz="3200" kern="1200" dirty="0" smtClean="0">
                <a:cs typeface="Arial"/>
              </a:rPr>
              <a:t>“In the past 7 days, how much time you have spent working (vs. socializing)?”</a:t>
            </a:r>
            <a:endParaRPr lang="en-US" sz="3200" b="1" dirty="0">
              <a:cs typeface="Arial"/>
            </a:endParaRPr>
          </a:p>
          <a:p>
            <a:pPr algn="ctr"/>
            <a:endParaRPr lang="en-US" sz="3200" kern="1200" dirty="0" smtClean="0">
              <a:cs typeface="Arial"/>
            </a:endParaRPr>
          </a:p>
        </p:txBody>
      </p:sp>
    </p:spTree>
    <p:extLst>
      <p:ext uri="{BB962C8B-B14F-4D97-AF65-F5344CB8AC3E}">
        <p14:creationId xmlns:p14="http://schemas.microsoft.com/office/powerpoint/2010/main" val="174711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6"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Line 6"/>
          <p:cNvSpPr>
            <a:spLocks noChangeShapeType="1"/>
          </p:cNvSpPr>
          <p:nvPr/>
        </p:nvSpPr>
        <p:spPr bwMode="auto">
          <a:xfrm flipV="1">
            <a:off x="3513394" y="4293703"/>
            <a:ext cx="1728570" cy="1235"/>
          </a:xfrm>
          <a:prstGeom prst="line">
            <a:avLst/>
          </a:prstGeom>
          <a:solidFill>
            <a:schemeClr val="tx2">
              <a:lumMod val="60000"/>
              <a:lumOff val="40000"/>
            </a:schemeClr>
          </a:solidFill>
          <a:ln w="76200">
            <a:solidFill>
              <a:schemeClr val="tx1">
                <a:lumMod val="75000"/>
                <a:lumOff val="25000"/>
              </a:schemeClr>
            </a:solidFill>
            <a:prstDash val="solid"/>
            <a:round/>
            <a:headEnd/>
            <a:tailEnd type="triangle" w="med" len="med"/>
          </a:ln>
          <a:effectLst/>
        </p:spPr>
        <p:txBody>
          <a:bodyPr/>
          <a:lstStyle/>
          <a:p>
            <a:endParaRPr lang="en-CA" dirty="0">
              <a:latin typeface="Calibri"/>
            </a:endParaRPr>
          </a:p>
        </p:txBody>
      </p:sp>
      <p:sp>
        <p:nvSpPr>
          <p:cNvPr id="9" name="TextBox 8"/>
          <p:cNvSpPr txBox="1"/>
          <p:nvPr/>
        </p:nvSpPr>
        <p:spPr>
          <a:xfrm>
            <a:off x="6575778" y="-649111"/>
            <a:ext cx="184666" cy="369332"/>
          </a:xfrm>
          <a:prstGeom prst="rect">
            <a:avLst/>
          </a:prstGeom>
          <a:noFill/>
        </p:spPr>
        <p:txBody>
          <a:bodyPr wrap="none" rtlCol="0">
            <a:spAutoFit/>
          </a:bodyPr>
          <a:lstStyle/>
          <a:p>
            <a:endParaRPr lang="en-US"/>
          </a:p>
        </p:txBody>
      </p:sp>
      <p:pic>
        <p:nvPicPr>
          <p:cNvPr id="12" name="Picture 11"/>
          <p:cNvPicPr>
            <a:picLocks noChangeAspect="1"/>
          </p:cNvPicPr>
          <p:nvPr/>
        </p:nvPicPr>
        <p:blipFill rotWithShape="1">
          <a:blip r:embed="rId3"/>
          <a:srcRect l="45420" r="6822" b="11450"/>
          <a:stretch/>
        </p:blipFill>
        <p:spPr>
          <a:xfrm>
            <a:off x="365993" y="2048334"/>
            <a:ext cx="2782586" cy="3181245"/>
          </a:xfrm>
          <a:prstGeom prst="rect">
            <a:avLst/>
          </a:prstGeom>
          <a:ln w="127000" cap="sq">
            <a:solidFill>
              <a:schemeClr val="tx2">
                <a:lumMod val="50000"/>
              </a:schemeClr>
            </a:solidFill>
            <a:miter lim="800000"/>
          </a:ln>
          <a:effectLst>
            <a:outerShdw blurRad="57150" dist="50800" dir="2700000" algn="tl" rotWithShape="0">
              <a:srgbClr val="000000">
                <a:alpha val="40000"/>
              </a:srgbClr>
            </a:outerShdw>
          </a:effectLst>
        </p:spPr>
      </p:pic>
      <p:sp>
        <p:nvSpPr>
          <p:cNvPr id="4" name="TextBox 3"/>
          <p:cNvSpPr txBox="1"/>
          <p:nvPr/>
        </p:nvSpPr>
        <p:spPr>
          <a:xfrm>
            <a:off x="5158963" y="5008870"/>
            <a:ext cx="3697358" cy="523220"/>
          </a:xfrm>
          <a:prstGeom prst="rect">
            <a:avLst/>
          </a:prstGeom>
          <a:noFill/>
        </p:spPr>
        <p:txBody>
          <a:bodyPr wrap="square" rtlCol="0">
            <a:spAutoFit/>
          </a:bodyPr>
          <a:lstStyle/>
          <a:p>
            <a:pPr algn="ctr"/>
            <a:r>
              <a:rPr lang="en-US" sz="2800" i="1" dirty="0" smtClean="0"/>
              <a:t>N = </a:t>
            </a:r>
            <a:r>
              <a:rPr lang="en-US" sz="2800" dirty="0" smtClean="0"/>
              <a:t>298 working adults</a:t>
            </a:r>
            <a:endParaRPr lang="en-US" sz="2800" i="1" dirty="0"/>
          </a:p>
        </p:txBody>
      </p:sp>
      <p:sp>
        <p:nvSpPr>
          <p:cNvPr id="15" name="TextBox 14"/>
          <p:cNvSpPr txBox="1"/>
          <p:nvPr/>
        </p:nvSpPr>
        <p:spPr>
          <a:xfrm>
            <a:off x="311723" y="3620911"/>
            <a:ext cx="8096782" cy="523212"/>
          </a:xfrm>
          <a:prstGeom prst="rect">
            <a:avLst/>
          </a:prstGeom>
          <a:noFill/>
        </p:spPr>
        <p:txBody>
          <a:bodyPr wrap="square" lIns="91430" tIns="45716" rIns="91430" bIns="45716" rtlCol="0">
            <a:spAutoFit/>
          </a:bodyPr>
          <a:lstStyle/>
          <a:p>
            <a:pPr algn="ctr"/>
            <a:r>
              <a:rPr lang="en-US" sz="2800" i="1" dirty="0"/>
              <a:t>d </a:t>
            </a:r>
            <a:r>
              <a:rPr lang="en-US" sz="2800" dirty="0"/>
              <a:t>= </a:t>
            </a:r>
            <a:r>
              <a:rPr lang="en-US" sz="2800" dirty="0" smtClean="0"/>
              <a:t>0.38</a:t>
            </a:r>
            <a:endParaRPr lang="en-US" sz="2800" i="1" dirty="0"/>
          </a:p>
        </p:txBody>
      </p:sp>
      <p:sp>
        <p:nvSpPr>
          <p:cNvPr id="17" name="TextBox 16"/>
          <p:cNvSpPr txBox="1"/>
          <p:nvPr/>
        </p:nvSpPr>
        <p:spPr>
          <a:xfrm>
            <a:off x="462078" y="6162782"/>
            <a:ext cx="8224722" cy="461665"/>
          </a:xfrm>
          <a:prstGeom prst="rect">
            <a:avLst/>
          </a:prstGeom>
          <a:noFill/>
        </p:spPr>
        <p:txBody>
          <a:bodyPr wrap="square" rtlCol="0">
            <a:spAutoFit/>
          </a:bodyPr>
          <a:lstStyle/>
          <a:p>
            <a:pPr algn="ctr"/>
            <a:r>
              <a:rPr lang="en-US" sz="2400" dirty="0" smtClean="0"/>
              <a:t>Holds for gender, hours worked, and job status (pre-registered)</a:t>
            </a:r>
            <a:endParaRPr lang="en-US" sz="2400" dirty="0"/>
          </a:p>
        </p:txBody>
      </p:sp>
      <p:sp>
        <p:nvSpPr>
          <p:cNvPr id="16" name="TextBox 15"/>
          <p:cNvSpPr txBox="1"/>
          <p:nvPr/>
        </p:nvSpPr>
        <p:spPr>
          <a:xfrm>
            <a:off x="329288" y="2126730"/>
            <a:ext cx="8096782" cy="523212"/>
          </a:xfrm>
          <a:prstGeom prst="rect">
            <a:avLst/>
          </a:prstGeom>
          <a:noFill/>
        </p:spPr>
        <p:txBody>
          <a:bodyPr wrap="square" lIns="91430" tIns="45716" rIns="91430" bIns="45716" rtlCol="0">
            <a:spAutoFit/>
          </a:bodyPr>
          <a:lstStyle/>
          <a:p>
            <a:pPr algn="ctr"/>
            <a:r>
              <a:rPr lang="en-US" sz="2800" i="1" dirty="0"/>
              <a:t>d </a:t>
            </a:r>
            <a:r>
              <a:rPr lang="en-US" sz="2800" dirty="0"/>
              <a:t>= </a:t>
            </a:r>
            <a:r>
              <a:rPr lang="en-US" sz="2800" dirty="0" smtClean="0"/>
              <a:t>0.31</a:t>
            </a:r>
            <a:endParaRPr lang="en-US" sz="2800" i="1" dirty="0"/>
          </a:p>
        </p:txBody>
      </p:sp>
      <p:sp>
        <p:nvSpPr>
          <p:cNvPr id="20" name="TextBox 19"/>
          <p:cNvSpPr txBox="1"/>
          <p:nvPr/>
        </p:nvSpPr>
        <p:spPr>
          <a:xfrm>
            <a:off x="331123" y="5395614"/>
            <a:ext cx="2782586" cy="523220"/>
          </a:xfrm>
          <a:prstGeom prst="rect">
            <a:avLst/>
          </a:prstGeom>
          <a:noFill/>
        </p:spPr>
        <p:txBody>
          <a:bodyPr wrap="square" rtlCol="0">
            <a:spAutoFit/>
          </a:bodyPr>
          <a:lstStyle/>
          <a:p>
            <a:pPr algn="ctr"/>
            <a:r>
              <a:rPr lang="en-US" sz="2800" i="1" dirty="0" smtClean="0"/>
              <a:t>Valuing Time</a:t>
            </a:r>
            <a:endParaRPr lang="en-US" sz="2800" i="1" dirty="0"/>
          </a:p>
        </p:txBody>
      </p:sp>
      <p:sp>
        <p:nvSpPr>
          <p:cNvPr id="18" name="Rectangle 17"/>
          <p:cNvSpPr/>
          <p:nvPr/>
        </p:nvSpPr>
        <p:spPr>
          <a:xfrm>
            <a:off x="289484" y="245511"/>
            <a:ext cx="8517632" cy="1200329"/>
          </a:xfrm>
          <a:prstGeom prst="rect">
            <a:avLst/>
          </a:prstGeom>
        </p:spPr>
        <p:txBody>
          <a:bodyPr wrap="square">
            <a:spAutoFit/>
          </a:bodyPr>
          <a:lstStyle/>
          <a:p>
            <a:pPr algn="ctr"/>
            <a:r>
              <a:rPr lang="en-US" sz="3600" b="1" dirty="0" smtClean="0">
                <a:solidFill>
                  <a:srgbClr val="F0AD00"/>
                </a:solidFill>
              </a:rPr>
              <a:t>Valuing Time Over Money </a:t>
            </a:r>
          </a:p>
          <a:p>
            <a:pPr algn="ctr"/>
            <a:r>
              <a:rPr lang="en-US" sz="3600" b="1" dirty="0" smtClean="0">
                <a:solidFill>
                  <a:srgbClr val="F0AD00"/>
                </a:solidFill>
              </a:rPr>
              <a:t>+ Social Connection</a:t>
            </a:r>
            <a:endParaRPr lang="en-US" sz="3600" dirty="0"/>
          </a:p>
        </p:txBody>
      </p:sp>
      <p:sp>
        <p:nvSpPr>
          <p:cNvPr id="22" name="TextBox 21"/>
          <p:cNvSpPr txBox="1"/>
          <p:nvPr/>
        </p:nvSpPr>
        <p:spPr>
          <a:xfrm>
            <a:off x="5479545" y="2048334"/>
            <a:ext cx="3056194" cy="1077218"/>
          </a:xfrm>
          <a:prstGeom prst="rect">
            <a:avLst/>
          </a:prstGeom>
          <a:solidFill>
            <a:schemeClr val="bg1"/>
          </a:solidFill>
          <a:ln w="38100" cmpd="sng">
            <a:solidFill>
              <a:srgbClr val="0000FF"/>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kern="1200" smtClean="0">
                <a:solidFill>
                  <a:schemeClr val="tx1"/>
                </a:solidFill>
                <a:cs typeface="Garamond Regular" charset="0"/>
              </a:rPr>
              <a:t>Socializing about non-work</a:t>
            </a:r>
            <a:endParaRPr lang="en-US" sz="3200" kern="1200" dirty="0">
              <a:solidFill>
                <a:schemeClr val="tx1"/>
              </a:solidFill>
              <a:cs typeface="Garamond Regular" charset="0"/>
            </a:endParaRPr>
          </a:p>
        </p:txBody>
      </p:sp>
      <p:sp>
        <p:nvSpPr>
          <p:cNvPr id="23" name="TextBox 22"/>
          <p:cNvSpPr txBox="1"/>
          <p:nvPr/>
        </p:nvSpPr>
        <p:spPr>
          <a:xfrm>
            <a:off x="5616349" y="3623877"/>
            <a:ext cx="3003525" cy="1077218"/>
          </a:xfrm>
          <a:prstGeom prst="rect">
            <a:avLst/>
          </a:prstGeom>
          <a:solidFill>
            <a:srgbClr val="FFFFFF"/>
          </a:solidFill>
          <a:ln w="38100" cmpd="sng">
            <a:solidFill>
              <a:srgbClr val="008000"/>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3200" kern="1200" dirty="0" smtClean="0">
                <a:solidFill>
                  <a:srgbClr val="000000"/>
                </a:solidFill>
                <a:cs typeface="Garamond Regular" charset="0"/>
              </a:rPr>
              <a:t>Socializing vs. working</a:t>
            </a:r>
            <a:endParaRPr lang="en-US" sz="3200" kern="1200" dirty="0">
              <a:solidFill>
                <a:srgbClr val="000000"/>
              </a:solidFill>
              <a:cs typeface="Garamond Regular" charset="0"/>
            </a:endParaRPr>
          </a:p>
        </p:txBody>
      </p:sp>
      <p:sp>
        <p:nvSpPr>
          <p:cNvPr id="24" name="Line 6"/>
          <p:cNvSpPr>
            <a:spLocks noChangeShapeType="1"/>
          </p:cNvSpPr>
          <p:nvPr/>
        </p:nvSpPr>
        <p:spPr bwMode="auto">
          <a:xfrm>
            <a:off x="3536186" y="2873713"/>
            <a:ext cx="1705778" cy="0"/>
          </a:xfrm>
          <a:prstGeom prst="line">
            <a:avLst/>
          </a:prstGeom>
          <a:solidFill>
            <a:srgbClr val="0432FF"/>
          </a:solidFill>
          <a:ln w="76200">
            <a:solidFill>
              <a:schemeClr val="tx1">
                <a:lumMod val="75000"/>
                <a:lumOff val="25000"/>
              </a:schemeClr>
            </a:solidFill>
            <a:prstDash val="solid"/>
            <a:round/>
            <a:headEnd/>
            <a:tailEnd type="triangle" w="med" len="med"/>
          </a:ln>
          <a:effectLst/>
        </p:spPr>
        <p:txBody>
          <a:bodyPr/>
          <a:lstStyle/>
          <a:p>
            <a:endParaRPr lang="en-CA" sz="3200" dirty="0">
              <a:latin typeface="Calibri"/>
            </a:endParaRPr>
          </a:p>
        </p:txBody>
      </p:sp>
    </p:spTree>
    <p:extLst>
      <p:ext uri="{BB962C8B-B14F-4D97-AF65-F5344CB8AC3E}">
        <p14:creationId xmlns:p14="http://schemas.microsoft.com/office/powerpoint/2010/main" val="742620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p:bldP spid="15" grpId="0"/>
      <p:bldP spid="17" grpId="0"/>
      <p:bldP spid="16" grpId="0"/>
      <p:bldP spid="20" grpId="0"/>
      <p:bldP spid="22" grpId="0" animBg="1"/>
      <p:bldP spid="23" grpId="0" animBg="1"/>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575778" y="-649111"/>
            <a:ext cx="184666" cy="369332"/>
          </a:xfrm>
          <a:prstGeom prst="rect">
            <a:avLst/>
          </a:prstGeom>
          <a:noFill/>
        </p:spPr>
        <p:txBody>
          <a:bodyPr wrap="none" rtlCol="0">
            <a:spAutoFit/>
          </a:bodyPr>
          <a:lstStyle/>
          <a:p>
            <a:endParaRPr lang="en-US"/>
          </a:p>
        </p:txBody>
      </p:sp>
      <p:pic>
        <p:nvPicPr>
          <p:cNvPr id="12" name="Picture 11"/>
          <p:cNvPicPr>
            <a:picLocks noChangeAspect="1"/>
          </p:cNvPicPr>
          <p:nvPr/>
        </p:nvPicPr>
        <p:blipFill rotWithShape="1">
          <a:blip r:embed="rId3"/>
          <a:srcRect l="45420" r="6822" b="11450"/>
          <a:stretch/>
        </p:blipFill>
        <p:spPr>
          <a:xfrm>
            <a:off x="365993" y="2048334"/>
            <a:ext cx="2782586" cy="3181245"/>
          </a:xfrm>
          <a:prstGeom prst="rect">
            <a:avLst/>
          </a:prstGeom>
          <a:ln w="127000" cap="sq">
            <a:solidFill>
              <a:schemeClr val="tx2">
                <a:lumMod val="50000"/>
              </a:schemeClr>
            </a:solidFill>
            <a:miter lim="800000"/>
          </a:ln>
          <a:effectLst>
            <a:outerShdw blurRad="57150" dist="50800" dir="2700000" algn="tl" rotWithShape="0">
              <a:srgbClr val="000000">
                <a:alpha val="40000"/>
              </a:srgbClr>
            </a:outerShdw>
          </a:effectLst>
        </p:spPr>
      </p:pic>
      <p:sp>
        <p:nvSpPr>
          <p:cNvPr id="4" name="TextBox 3"/>
          <p:cNvSpPr txBox="1"/>
          <p:nvPr/>
        </p:nvSpPr>
        <p:spPr>
          <a:xfrm>
            <a:off x="0" y="5365693"/>
            <a:ext cx="3981982" cy="954107"/>
          </a:xfrm>
          <a:prstGeom prst="rect">
            <a:avLst/>
          </a:prstGeom>
          <a:noFill/>
        </p:spPr>
        <p:txBody>
          <a:bodyPr wrap="square" rtlCol="0">
            <a:spAutoFit/>
          </a:bodyPr>
          <a:lstStyle/>
          <a:p>
            <a:pPr algn="ctr"/>
            <a:r>
              <a:rPr lang="en-US" sz="2800" i="1" dirty="0" smtClean="0"/>
              <a:t>Valuing time </a:t>
            </a:r>
          </a:p>
          <a:p>
            <a:pPr algn="ctr"/>
            <a:r>
              <a:rPr lang="en-US" sz="2800" dirty="0" smtClean="0"/>
              <a:t>(3 months before lab visit)</a:t>
            </a:r>
            <a:endParaRPr lang="en-US" sz="2800" i="1" dirty="0"/>
          </a:p>
        </p:txBody>
      </p:sp>
      <p:pic>
        <p:nvPicPr>
          <p:cNvPr id="23" name="Picture 22"/>
          <p:cNvPicPr>
            <a:picLocks noChangeAspect="1"/>
          </p:cNvPicPr>
          <p:nvPr/>
        </p:nvPicPr>
        <p:blipFill rotWithShape="1">
          <a:blip r:embed="rId4">
            <a:extLst>
              <a:ext uri="{28A0092B-C50C-407E-A947-70E740481C1C}">
                <a14:useLocalDpi xmlns:a14="http://schemas.microsoft.com/office/drawing/2010/main" val="0"/>
              </a:ext>
            </a:extLst>
          </a:blip>
          <a:srcRect l="7966" t="6579" r="8912" b="4310"/>
          <a:stretch/>
        </p:blipFill>
        <p:spPr>
          <a:xfrm>
            <a:off x="932770" y="2058515"/>
            <a:ext cx="7278459" cy="4074865"/>
          </a:xfrm>
          <a:prstGeom prst="rect">
            <a:avLst/>
          </a:prstGeom>
          <a:ln w="38100">
            <a:solidFill>
              <a:sysClr val="windowText" lastClr="000000"/>
            </a:solidFill>
          </a:ln>
        </p:spPr>
      </p:pic>
      <p:sp>
        <p:nvSpPr>
          <p:cNvPr id="24" name="TextBox 23"/>
          <p:cNvSpPr txBox="1"/>
          <p:nvPr/>
        </p:nvSpPr>
        <p:spPr>
          <a:xfrm>
            <a:off x="4161941" y="4090354"/>
            <a:ext cx="3869329" cy="1785104"/>
          </a:xfrm>
          <a:prstGeom prst="rect">
            <a:avLst/>
          </a:prstGeom>
          <a:solidFill>
            <a:sysClr val="window" lastClr="FFFFFF"/>
          </a:solidFill>
          <a:ln w="76200">
            <a:solidFill>
              <a:srgbClr val="0432FF"/>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1" i="0" u="sng" strike="noStrike" kern="0" cap="none" spc="0" normalizeH="0" baseline="0" noProof="0" dirty="0" smtClean="0">
                <a:ln>
                  <a:noFill/>
                </a:ln>
                <a:solidFill>
                  <a:prstClr val="black"/>
                </a:solidFill>
                <a:effectLst/>
                <a:uLnTx/>
                <a:uFillTx/>
              </a:rPr>
              <a:t>Get to know you questions: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smtClean="0">
                <a:ln>
                  <a:noFill/>
                </a:ln>
                <a:solidFill>
                  <a:prstClr val="black"/>
                </a:solidFill>
                <a:effectLst/>
                <a:uLnTx/>
                <a:uFillTx/>
              </a:rPr>
              <a:t>“Who would you like to have dinner with, if you could have dinner with anyone in the world?”</a:t>
            </a:r>
          </a:p>
        </p:txBody>
      </p:sp>
      <p:pic>
        <p:nvPicPr>
          <p:cNvPr id="25" name="Picture 24"/>
          <p:cNvPicPr>
            <a:picLocks noChangeAspect="1"/>
          </p:cNvPicPr>
          <p:nvPr/>
        </p:nvPicPr>
        <p:blipFill>
          <a:blip r:embed="rId5"/>
          <a:stretch>
            <a:fillRect/>
          </a:stretch>
        </p:blipFill>
        <p:spPr>
          <a:xfrm>
            <a:off x="292747" y="4451832"/>
            <a:ext cx="2025167" cy="2025167"/>
          </a:xfrm>
          <a:prstGeom prst="rect">
            <a:avLst/>
          </a:prstGeom>
          <a:ln w="57150" cap="sq" cmpd="sng">
            <a:solidFill>
              <a:srgbClr val="000000"/>
            </a:solidFill>
            <a:prstDash val="solid"/>
            <a:miter lim="800000"/>
          </a:ln>
          <a:effectLst>
            <a:outerShdw blurRad="50800" dist="38100" dir="2700000" algn="tl" rotWithShape="0">
              <a:srgbClr val="000000">
                <a:alpha val="43000"/>
              </a:srgbClr>
            </a:outerShdw>
          </a:effectLst>
        </p:spPr>
      </p:pic>
      <p:sp>
        <p:nvSpPr>
          <p:cNvPr id="26" name="Oval Callout 25"/>
          <p:cNvSpPr/>
          <p:nvPr/>
        </p:nvSpPr>
        <p:spPr>
          <a:xfrm>
            <a:off x="292747" y="1656463"/>
            <a:ext cx="4717890" cy="2034123"/>
          </a:xfrm>
          <a:prstGeom prst="wedgeEllipseCallout">
            <a:avLst>
              <a:gd name="adj1" fmla="val -40740"/>
              <a:gd name="adj2" fmla="val 71602"/>
            </a:avLst>
          </a:prstGeom>
          <a:solidFill>
            <a:sysClr val="window" lastClr="FFFFFF"/>
          </a:solidFill>
          <a:ln w="76200">
            <a:solidFill>
              <a:sysClr val="windowText" lastClr="000000"/>
            </a:solidFill>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smtClean="0">
                <a:ln>
                  <a:noFill/>
                </a:ln>
                <a:solidFill>
                  <a:prstClr val="black"/>
                </a:solidFill>
                <a:effectLst/>
                <a:uLnTx/>
                <a:uFillTx/>
              </a:rPr>
              <a:t>“You will be in charge of deciding whether to keep going or whether to stop after each question.” </a:t>
            </a:r>
          </a:p>
        </p:txBody>
      </p:sp>
      <p:sp>
        <p:nvSpPr>
          <p:cNvPr id="11" name="Rectangle 10"/>
          <p:cNvSpPr/>
          <p:nvPr/>
        </p:nvSpPr>
        <p:spPr>
          <a:xfrm>
            <a:off x="289484" y="245511"/>
            <a:ext cx="8517632" cy="1200329"/>
          </a:xfrm>
          <a:prstGeom prst="rect">
            <a:avLst/>
          </a:prstGeom>
        </p:spPr>
        <p:txBody>
          <a:bodyPr wrap="square">
            <a:spAutoFit/>
          </a:bodyPr>
          <a:lstStyle/>
          <a:p>
            <a:pPr algn="ctr"/>
            <a:r>
              <a:rPr lang="en-US" sz="3600" b="1" dirty="0" smtClean="0">
                <a:solidFill>
                  <a:srgbClr val="F0AD00"/>
                </a:solidFill>
              </a:rPr>
              <a:t>Valuing Time Over Money </a:t>
            </a:r>
          </a:p>
          <a:p>
            <a:pPr algn="ctr"/>
            <a:r>
              <a:rPr lang="en-US" sz="3600" b="1" dirty="0" smtClean="0">
                <a:solidFill>
                  <a:srgbClr val="F0AD00"/>
                </a:solidFill>
              </a:rPr>
              <a:t>+ Social Interactions</a:t>
            </a:r>
            <a:endParaRPr lang="en-US" sz="3600" dirty="0"/>
          </a:p>
        </p:txBody>
      </p:sp>
    </p:spTree>
    <p:extLst>
      <p:ext uri="{BB962C8B-B14F-4D97-AF65-F5344CB8AC3E}">
        <p14:creationId xmlns:p14="http://schemas.microsoft.com/office/powerpoint/2010/main" val="1330537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2"/>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animBg="1"/>
      <p:bldP spid="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57200" y="6279888"/>
            <a:ext cx="8224722" cy="430887"/>
          </a:xfrm>
          <a:prstGeom prst="rect">
            <a:avLst/>
          </a:prstGeom>
          <a:noFill/>
        </p:spPr>
        <p:txBody>
          <a:bodyPr wrap="square" rtlCol="0">
            <a:spAutoFit/>
          </a:bodyPr>
          <a:lstStyle/>
          <a:p>
            <a:pPr algn="ctr"/>
            <a:r>
              <a:rPr lang="en-US" sz="2200" dirty="0" smtClean="0"/>
              <a:t>Holds for gender, year in college, extraversion, time stress, SES</a:t>
            </a:r>
            <a:endParaRPr lang="en-US" sz="2200" dirty="0"/>
          </a:p>
        </p:txBody>
      </p:sp>
      <p:sp>
        <p:nvSpPr>
          <p:cNvPr id="11" name="Rectangle 10"/>
          <p:cNvSpPr/>
          <p:nvPr/>
        </p:nvSpPr>
        <p:spPr>
          <a:xfrm>
            <a:off x="1053548" y="5863807"/>
            <a:ext cx="7195930" cy="430887"/>
          </a:xfrm>
          <a:prstGeom prst="rect">
            <a:avLst/>
          </a:prstGeom>
        </p:spPr>
        <p:txBody>
          <a:bodyPr wrap="square">
            <a:spAutoFit/>
          </a:bodyPr>
          <a:lstStyle/>
          <a:p>
            <a:pPr algn="ctr"/>
            <a:r>
              <a:rPr lang="pt-BR" sz="2200" i="1" dirty="0" err="1"/>
              <a:t>t</a:t>
            </a:r>
            <a:r>
              <a:rPr lang="pt-BR" sz="2200" dirty="0"/>
              <a:t>(290.50)=2.70, </a:t>
            </a:r>
            <a:r>
              <a:rPr lang="pt-BR" sz="2200" i="1" dirty="0" err="1"/>
              <a:t>p</a:t>
            </a:r>
            <a:r>
              <a:rPr lang="pt-BR" sz="2200" i="1" dirty="0"/>
              <a:t> </a:t>
            </a:r>
            <a:r>
              <a:rPr lang="pt-BR" sz="2200" dirty="0"/>
              <a:t>= 0.007, 95%CI [0.43, 2.73], </a:t>
            </a:r>
            <a:r>
              <a:rPr lang="pt-BR" sz="2200" i="1" dirty="0"/>
              <a:t>d </a:t>
            </a:r>
            <a:r>
              <a:rPr lang="pt-BR" sz="2200" dirty="0"/>
              <a:t>= 0.29</a:t>
            </a:r>
            <a:endParaRPr lang="en-US" sz="2200" dirty="0"/>
          </a:p>
        </p:txBody>
      </p:sp>
      <p:graphicFrame>
        <p:nvGraphicFramePr>
          <p:cNvPr id="13" name="Content Placeholder 6"/>
          <p:cNvGraphicFramePr>
            <a:graphicFrameLocks/>
          </p:cNvGraphicFramePr>
          <p:nvPr>
            <p:extLst>
              <p:ext uri="{D42A27DB-BD31-4B8C-83A1-F6EECF244321}">
                <p14:modId xmlns:p14="http://schemas.microsoft.com/office/powerpoint/2010/main" val="987133428"/>
              </p:ext>
            </p:extLst>
          </p:nvPr>
        </p:nvGraphicFramePr>
        <p:xfrm>
          <a:off x="457200" y="1129407"/>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14" name="Rectangle 13"/>
          <p:cNvSpPr/>
          <p:nvPr/>
        </p:nvSpPr>
        <p:spPr>
          <a:xfrm>
            <a:off x="310745" y="483076"/>
            <a:ext cx="8517632" cy="646331"/>
          </a:xfrm>
          <a:prstGeom prst="rect">
            <a:avLst/>
          </a:prstGeom>
        </p:spPr>
        <p:txBody>
          <a:bodyPr wrap="square">
            <a:spAutoFit/>
          </a:bodyPr>
          <a:lstStyle/>
          <a:p>
            <a:pPr algn="ctr"/>
            <a:r>
              <a:rPr lang="en-US" sz="3600" b="1" dirty="0" smtClean="0">
                <a:solidFill>
                  <a:srgbClr val="F0AD00"/>
                </a:solidFill>
              </a:rPr>
              <a:t>Social Interactions</a:t>
            </a:r>
            <a:endParaRPr lang="en-US" sz="3600" dirty="0"/>
          </a:p>
        </p:txBody>
      </p:sp>
      <p:sp>
        <p:nvSpPr>
          <p:cNvPr id="15" name="TextBox 14"/>
          <p:cNvSpPr txBox="1"/>
          <p:nvPr/>
        </p:nvSpPr>
        <p:spPr>
          <a:xfrm>
            <a:off x="749044" y="2676998"/>
            <a:ext cx="8096782" cy="523212"/>
          </a:xfrm>
          <a:prstGeom prst="rect">
            <a:avLst/>
          </a:prstGeom>
          <a:noFill/>
        </p:spPr>
        <p:txBody>
          <a:bodyPr wrap="square" lIns="91430" tIns="45716" rIns="91430" bIns="45716" rtlCol="0">
            <a:spAutoFit/>
          </a:bodyPr>
          <a:lstStyle/>
          <a:p>
            <a:pPr algn="ctr"/>
            <a:r>
              <a:rPr lang="en-US" sz="2800" dirty="0" smtClean="0"/>
              <a:t>**</a:t>
            </a:r>
            <a:endParaRPr lang="en-US" sz="2800" dirty="0"/>
          </a:p>
        </p:txBody>
      </p:sp>
    </p:spTree>
    <p:extLst>
      <p:ext uri="{BB962C8B-B14F-4D97-AF65-F5344CB8AC3E}">
        <p14:creationId xmlns:p14="http://schemas.microsoft.com/office/powerpoint/2010/main" val="1005012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57200" y="6262173"/>
            <a:ext cx="8224722" cy="430887"/>
          </a:xfrm>
          <a:prstGeom prst="rect">
            <a:avLst/>
          </a:prstGeom>
          <a:noFill/>
        </p:spPr>
        <p:txBody>
          <a:bodyPr wrap="square" rtlCol="0">
            <a:spAutoFit/>
          </a:bodyPr>
          <a:lstStyle/>
          <a:p>
            <a:pPr algn="ctr"/>
            <a:r>
              <a:rPr lang="en-US" sz="2200" dirty="0" smtClean="0"/>
              <a:t>Holds for gender, age, extraversion, time stress, SES</a:t>
            </a:r>
            <a:endParaRPr lang="en-US" sz="2200" dirty="0"/>
          </a:p>
        </p:txBody>
      </p:sp>
      <p:sp>
        <p:nvSpPr>
          <p:cNvPr id="5" name="Rectangle 4"/>
          <p:cNvSpPr/>
          <p:nvPr/>
        </p:nvSpPr>
        <p:spPr>
          <a:xfrm>
            <a:off x="1448674" y="6007416"/>
            <a:ext cx="6241774" cy="430887"/>
          </a:xfrm>
          <a:prstGeom prst="rect">
            <a:avLst/>
          </a:prstGeom>
        </p:spPr>
        <p:txBody>
          <a:bodyPr wrap="square">
            <a:spAutoFit/>
          </a:bodyPr>
          <a:lstStyle/>
          <a:p>
            <a:pPr algn="ctr"/>
            <a:r>
              <a:rPr lang="pt-BR" sz="2200" i="1" dirty="0" err="1"/>
              <a:t>t</a:t>
            </a:r>
            <a:r>
              <a:rPr lang="pt-BR" sz="2200" dirty="0"/>
              <a:t>(338)=2.59 </a:t>
            </a:r>
            <a:r>
              <a:rPr lang="pt-BR" sz="2200" i="1" dirty="0" err="1"/>
              <a:t>p</a:t>
            </a:r>
            <a:r>
              <a:rPr lang="pt-BR" sz="2200" dirty="0"/>
              <a:t>=0.010, 95%CI [</a:t>
            </a:r>
            <a:r>
              <a:rPr lang="pt-BR" sz="2200" dirty="0" smtClean="0"/>
              <a:t>00:02, </a:t>
            </a:r>
            <a:r>
              <a:rPr lang="pt-BR" sz="2200" dirty="0"/>
              <a:t>02:40], </a:t>
            </a:r>
            <a:r>
              <a:rPr lang="pt-BR" sz="2200" i="1" dirty="0"/>
              <a:t>d </a:t>
            </a:r>
            <a:r>
              <a:rPr lang="pt-BR" sz="2200" dirty="0"/>
              <a:t>= 0.33</a:t>
            </a:r>
            <a:endParaRPr lang="en-US" sz="2200" dirty="0"/>
          </a:p>
        </p:txBody>
      </p:sp>
      <p:sp>
        <p:nvSpPr>
          <p:cNvPr id="10" name="TextBox 9"/>
          <p:cNvSpPr txBox="1"/>
          <p:nvPr/>
        </p:nvSpPr>
        <p:spPr>
          <a:xfrm>
            <a:off x="2962320" y="1584915"/>
            <a:ext cx="3869329" cy="769441"/>
          </a:xfrm>
          <a:prstGeom prst="rect">
            <a:avLst/>
          </a:prstGeom>
          <a:solidFill>
            <a:sysClr val="window" lastClr="FFFFFF"/>
          </a:solidFill>
          <a:ln w="76200">
            <a:solidFill>
              <a:srgbClr val="0432FF"/>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200" kern="0" dirty="0" smtClean="0">
                <a:solidFill>
                  <a:prstClr val="black"/>
                </a:solidFill>
              </a:rPr>
              <a:t>People who valued time spent 18% more time socializing</a:t>
            </a:r>
            <a:endParaRPr kumimoji="0" lang="en-US" sz="2200" i="0" strike="noStrike" kern="0" cap="none" spc="0" normalizeH="0" baseline="0" noProof="0" dirty="0" smtClean="0">
              <a:ln>
                <a:noFill/>
              </a:ln>
              <a:solidFill>
                <a:prstClr val="black"/>
              </a:solidFill>
              <a:effectLst/>
              <a:uLnTx/>
              <a:uFillTx/>
            </a:endParaRPr>
          </a:p>
        </p:txBody>
      </p:sp>
      <p:sp>
        <p:nvSpPr>
          <p:cNvPr id="11" name="TextBox 10"/>
          <p:cNvSpPr txBox="1"/>
          <p:nvPr/>
        </p:nvSpPr>
        <p:spPr>
          <a:xfrm>
            <a:off x="749044" y="2676998"/>
            <a:ext cx="8096782" cy="523212"/>
          </a:xfrm>
          <a:prstGeom prst="rect">
            <a:avLst/>
          </a:prstGeom>
          <a:noFill/>
        </p:spPr>
        <p:txBody>
          <a:bodyPr wrap="square" lIns="91430" tIns="45716" rIns="91430" bIns="45716" rtlCol="0">
            <a:spAutoFit/>
          </a:bodyPr>
          <a:lstStyle/>
          <a:p>
            <a:pPr algn="ctr"/>
            <a:r>
              <a:rPr lang="en-US" sz="2800" dirty="0" smtClean="0"/>
              <a:t>*</a:t>
            </a:r>
            <a:endParaRPr lang="en-US" sz="2800" dirty="0"/>
          </a:p>
        </p:txBody>
      </p:sp>
      <p:sp>
        <p:nvSpPr>
          <p:cNvPr id="13" name="Rectangle 12"/>
          <p:cNvSpPr/>
          <p:nvPr/>
        </p:nvSpPr>
        <p:spPr>
          <a:xfrm>
            <a:off x="310745" y="483076"/>
            <a:ext cx="8517632" cy="646331"/>
          </a:xfrm>
          <a:prstGeom prst="rect">
            <a:avLst/>
          </a:prstGeom>
        </p:spPr>
        <p:txBody>
          <a:bodyPr wrap="square">
            <a:spAutoFit/>
          </a:bodyPr>
          <a:lstStyle/>
          <a:p>
            <a:pPr algn="ctr"/>
            <a:r>
              <a:rPr lang="en-US" sz="3600" b="1" dirty="0" smtClean="0">
                <a:solidFill>
                  <a:srgbClr val="F0AD00"/>
                </a:solidFill>
              </a:rPr>
              <a:t>Social Interactions</a:t>
            </a:r>
            <a:endParaRPr lang="en-US" sz="3600" dirty="0"/>
          </a:p>
        </p:txBody>
      </p:sp>
      <p:graphicFrame>
        <p:nvGraphicFramePr>
          <p:cNvPr id="15" name="Content Placeholder 2"/>
          <p:cNvGraphicFramePr>
            <a:graphicFrameLocks/>
          </p:cNvGraphicFramePr>
          <p:nvPr>
            <p:extLst>
              <p:ext uri="{D42A27DB-BD31-4B8C-83A1-F6EECF244321}">
                <p14:modId xmlns:p14="http://schemas.microsoft.com/office/powerpoint/2010/main" val="535698490"/>
              </p:ext>
            </p:extLst>
          </p:nvPr>
        </p:nvGraphicFramePr>
        <p:xfrm>
          <a:off x="598777" y="1782764"/>
          <a:ext cx="8229600" cy="422465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9294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5" grpId="0"/>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hutterstock_43712296.jpg"/>
          <p:cNvPicPr>
            <a:picLocks noChangeAspect="1"/>
          </p:cNvPicPr>
          <p:nvPr/>
        </p:nvPicPr>
        <p:blipFill rotWithShape="1">
          <a:blip r:embed="rId3">
            <a:extLst>
              <a:ext uri="{28A0092B-C50C-407E-A947-70E740481C1C}">
                <a14:useLocalDpi xmlns:a14="http://schemas.microsoft.com/office/drawing/2010/main" val="0"/>
              </a:ext>
            </a:extLst>
          </a:blip>
          <a:srcRect t="18934" b="9960"/>
          <a:stretch/>
        </p:blipFill>
        <p:spPr>
          <a:xfrm>
            <a:off x="6827848" y="2771440"/>
            <a:ext cx="2110412" cy="1910036"/>
          </a:xfrm>
          <a:prstGeom prst="rect">
            <a:avLst/>
          </a:prstGeom>
        </p:spPr>
      </p:pic>
      <p:sp>
        <p:nvSpPr>
          <p:cNvPr id="15" name="Title 2"/>
          <p:cNvSpPr>
            <a:spLocks noGrp="1"/>
          </p:cNvSpPr>
          <p:nvPr>
            <p:ph type="title"/>
          </p:nvPr>
        </p:nvSpPr>
        <p:spPr>
          <a:xfrm>
            <a:off x="457200" y="152400"/>
            <a:ext cx="8481060" cy="1251062"/>
          </a:xfrm>
        </p:spPr>
        <p:txBody>
          <a:bodyPr>
            <a:normAutofit fontScale="90000"/>
            <a:scene3d>
              <a:camera prst="orthographicFront"/>
              <a:lightRig rig="threePt" dir="t">
                <a:rot lat="0" lon="0" rev="4800000"/>
              </a:lightRig>
            </a:scene3d>
            <a:sp3d prstMaterial="matte"/>
          </a:bodyPr>
          <a:lstStyle/>
          <a:p>
            <a:pPr algn="ctr"/>
            <a:r>
              <a:rPr lang="en-US" sz="4000" dirty="0" smtClean="0">
                <a:solidFill>
                  <a:srgbClr val="F0AD00"/>
                </a:solidFill>
              </a:rPr>
              <a:t>Choosing time </a:t>
            </a:r>
            <a:r>
              <a:rPr lang="en-US" sz="4000" dirty="0">
                <a:solidFill>
                  <a:srgbClr val="F0AD00"/>
                </a:solidFill>
              </a:rPr>
              <a:t>predicts </a:t>
            </a:r>
            <a:r>
              <a:rPr lang="en-US" sz="4000" dirty="0" smtClean="0">
                <a:solidFill>
                  <a:srgbClr val="F0AD00"/>
                </a:solidFill>
              </a:rPr>
              <a:t>long-term trajectories of happiness</a:t>
            </a:r>
            <a:endParaRPr lang="en-US" sz="4000" dirty="0">
              <a:solidFill>
                <a:srgbClr val="F0AD00"/>
              </a:solidFill>
            </a:endParaRPr>
          </a:p>
        </p:txBody>
      </p:sp>
      <p:sp>
        <p:nvSpPr>
          <p:cNvPr id="8" name="Slide Number Placeholder 7"/>
          <p:cNvSpPr>
            <a:spLocks noGrp="1"/>
          </p:cNvSpPr>
          <p:nvPr>
            <p:ph type="sldNum" sz="quarter" idx="12"/>
          </p:nvPr>
        </p:nvSpPr>
        <p:spPr/>
        <p:txBody>
          <a:bodyPr/>
          <a:lstStyle/>
          <a:p>
            <a:fld id="{0D96477E-D251-0344-BEC5-97696F6309AF}" type="slidenum">
              <a:rPr lang="en-US" smtClean="0">
                <a:solidFill>
                  <a:prstClr val="white">
                    <a:tint val="75000"/>
                  </a:prstClr>
                </a:solidFill>
              </a:rPr>
              <a:pPr/>
              <a:t>28</a:t>
            </a:fld>
            <a:endParaRPr lang="en-US">
              <a:solidFill>
                <a:prstClr val="white">
                  <a:tint val="75000"/>
                </a:prstClr>
              </a:solidFill>
            </a:endParaRPr>
          </a:p>
        </p:txBody>
      </p:sp>
      <p:pic>
        <p:nvPicPr>
          <p:cNvPr id="5" name="Picture 4" descr="Screenshot 2016-11-05 11.28.2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5280" y="1939740"/>
            <a:ext cx="2852195" cy="3213390"/>
          </a:xfrm>
          <a:prstGeom prst="rect">
            <a:avLst/>
          </a:prstGeom>
        </p:spPr>
      </p:pic>
      <p:sp>
        <p:nvSpPr>
          <p:cNvPr id="6" name="Right Arrow 5"/>
          <p:cNvSpPr/>
          <p:nvPr/>
        </p:nvSpPr>
        <p:spPr>
          <a:xfrm>
            <a:off x="2669465" y="3627346"/>
            <a:ext cx="828569" cy="493854"/>
          </a:xfrm>
          <a:prstGeom prst="rightArrow">
            <a:avLst/>
          </a:prstGeom>
          <a:ln w="762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ln w="76200">
                <a:solidFill>
                  <a:prstClr val="black"/>
                </a:solidFill>
              </a:ln>
              <a:solidFill>
                <a:prstClr val="white"/>
              </a:solidFill>
            </a:endParaRPr>
          </a:p>
        </p:txBody>
      </p:sp>
      <p:pic>
        <p:nvPicPr>
          <p:cNvPr id="3" name="Picture 2"/>
          <p:cNvPicPr>
            <a:picLocks noChangeAspect="1"/>
          </p:cNvPicPr>
          <p:nvPr/>
        </p:nvPicPr>
        <p:blipFill rotWithShape="1">
          <a:blip r:embed="rId5"/>
          <a:srcRect r="22594"/>
          <a:stretch/>
        </p:blipFill>
        <p:spPr>
          <a:xfrm>
            <a:off x="3498034" y="2597371"/>
            <a:ext cx="2263978" cy="2393020"/>
          </a:xfrm>
          <a:prstGeom prst="rect">
            <a:avLst/>
          </a:prstGeom>
        </p:spPr>
      </p:pic>
      <p:sp>
        <p:nvSpPr>
          <p:cNvPr id="10" name="Right Arrow 9"/>
          <p:cNvSpPr/>
          <p:nvPr/>
        </p:nvSpPr>
        <p:spPr>
          <a:xfrm>
            <a:off x="5999279" y="3627346"/>
            <a:ext cx="828569" cy="493854"/>
          </a:xfrm>
          <a:prstGeom prst="rightArrow">
            <a:avLst/>
          </a:prstGeom>
          <a:ln w="762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ln w="76200">
                <a:solidFill>
                  <a:prstClr val="black"/>
                </a:solidFill>
              </a:ln>
              <a:solidFill>
                <a:prstClr val="white"/>
              </a:solidFill>
            </a:endParaRPr>
          </a:p>
        </p:txBody>
      </p:sp>
      <p:sp>
        <p:nvSpPr>
          <p:cNvPr id="11" name="TextBox 10"/>
          <p:cNvSpPr txBox="1"/>
          <p:nvPr/>
        </p:nvSpPr>
        <p:spPr>
          <a:xfrm>
            <a:off x="3498034" y="5811408"/>
            <a:ext cx="5440226" cy="769441"/>
          </a:xfrm>
          <a:prstGeom prst="rect">
            <a:avLst/>
          </a:prstGeom>
          <a:noFill/>
        </p:spPr>
        <p:txBody>
          <a:bodyPr wrap="square" rtlCol="0">
            <a:spAutoFit/>
          </a:bodyPr>
          <a:lstStyle/>
          <a:p>
            <a:pPr algn="r" defTabSz="457200"/>
            <a:r>
              <a:rPr lang="en-US" sz="2200" i="1" dirty="0" smtClean="0">
                <a:solidFill>
                  <a:prstClr val="black"/>
                </a:solidFill>
              </a:rPr>
              <a:t>N</a:t>
            </a:r>
            <a:r>
              <a:rPr lang="en-US" sz="2200" dirty="0" smtClean="0">
                <a:solidFill>
                  <a:prstClr val="black"/>
                </a:solidFill>
              </a:rPr>
              <a:t>=1,200 </a:t>
            </a:r>
            <a:r>
              <a:rPr lang="en-US" sz="2200" dirty="0">
                <a:solidFill>
                  <a:prstClr val="black"/>
                </a:solidFill>
              </a:rPr>
              <a:t>graduating students</a:t>
            </a:r>
          </a:p>
          <a:p>
            <a:pPr algn="r" defTabSz="457200"/>
            <a:r>
              <a:rPr lang="en-US" sz="2200" dirty="0" smtClean="0">
                <a:solidFill>
                  <a:prstClr val="black"/>
                </a:solidFill>
              </a:rPr>
              <a:t>Whillans</a:t>
            </a:r>
            <a:r>
              <a:rPr lang="en-US" sz="2200" dirty="0">
                <a:solidFill>
                  <a:prstClr val="black"/>
                </a:solidFill>
              </a:rPr>
              <a:t> </a:t>
            </a:r>
            <a:r>
              <a:rPr lang="en-US" sz="2200" dirty="0" smtClean="0">
                <a:solidFill>
                  <a:prstClr val="black"/>
                </a:solidFill>
              </a:rPr>
              <a:t>&amp; Dunn, </a:t>
            </a:r>
            <a:r>
              <a:rPr lang="en-US" sz="2200" i="1" dirty="0" smtClean="0">
                <a:solidFill>
                  <a:prstClr val="black"/>
                </a:solidFill>
              </a:rPr>
              <a:t>Submitted</a:t>
            </a:r>
            <a:endParaRPr lang="en-US" sz="2200" dirty="0">
              <a:solidFill>
                <a:prstClr val="black"/>
              </a:solidFill>
            </a:endParaRPr>
          </a:p>
        </p:txBody>
      </p:sp>
      <p:sp>
        <p:nvSpPr>
          <p:cNvPr id="7" name="TextBox 6"/>
          <p:cNvSpPr txBox="1"/>
          <p:nvPr/>
        </p:nvSpPr>
        <p:spPr>
          <a:xfrm>
            <a:off x="457200" y="5153130"/>
            <a:ext cx="2366621" cy="523220"/>
          </a:xfrm>
          <a:prstGeom prst="rect">
            <a:avLst/>
          </a:prstGeom>
          <a:noFill/>
        </p:spPr>
        <p:txBody>
          <a:bodyPr wrap="square" rtlCol="0">
            <a:spAutoFit/>
          </a:bodyPr>
          <a:lstStyle/>
          <a:p>
            <a:pPr algn="ctr" defTabSz="457200"/>
            <a:r>
              <a:rPr lang="en-US" sz="2800" dirty="0">
                <a:solidFill>
                  <a:prstClr val="black"/>
                </a:solidFill>
              </a:rPr>
              <a:t>Year 1</a:t>
            </a:r>
          </a:p>
        </p:txBody>
      </p:sp>
      <p:sp>
        <p:nvSpPr>
          <p:cNvPr id="12" name="TextBox 11"/>
          <p:cNvSpPr txBox="1"/>
          <p:nvPr/>
        </p:nvSpPr>
        <p:spPr>
          <a:xfrm>
            <a:off x="3560895" y="5153130"/>
            <a:ext cx="2366621" cy="523220"/>
          </a:xfrm>
          <a:prstGeom prst="rect">
            <a:avLst/>
          </a:prstGeom>
          <a:noFill/>
        </p:spPr>
        <p:txBody>
          <a:bodyPr wrap="square" rtlCol="0">
            <a:spAutoFit/>
          </a:bodyPr>
          <a:lstStyle/>
          <a:p>
            <a:pPr algn="ctr" defTabSz="457200"/>
            <a:r>
              <a:rPr lang="en-US" sz="2800" dirty="0">
                <a:solidFill>
                  <a:prstClr val="black"/>
                </a:solidFill>
              </a:rPr>
              <a:t>Year 2</a:t>
            </a:r>
          </a:p>
        </p:txBody>
      </p:sp>
      <p:sp>
        <p:nvSpPr>
          <p:cNvPr id="13" name="TextBox 12"/>
          <p:cNvSpPr txBox="1"/>
          <p:nvPr/>
        </p:nvSpPr>
        <p:spPr>
          <a:xfrm>
            <a:off x="6351004" y="5153130"/>
            <a:ext cx="2366621" cy="523220"/>
          </a:xfrm>
          <a:prstGeom prst="rect">
            <a:avLst/>
          </a:prstGeom>
          <a:noFill/>
        </p:spPr>
        <p:txBody>
          <a:bodyPr wrap="square" rtlCol="0">
            <a:spAutoFit/>
          </a:bodyPr>
          <a:lstStyle/>
          <a:p>
            <a:pPr algn="ctr" defTabSz="457200"/>
            <a:r>
              <a:rPr lang="en-US" sz="2800" dirty="0">
                <a:solidFill>
                  <a:prstClr val="black"/>
                </a:solidFill>
              </a:rPr>
              <a:t>Year 2 and 3</a:t>
            </a:r>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9583" y="1638205"/>
            <a:ext cx="8618677" cy="5192400"/>
          </a:xfrm>
          <a:prstGeom prst="rect">
            <a:avLst/>
          </a:prstGeom>
        </p:spPr>
      </p:pic>
    </p:spTree>
    <p:extLst>
      <p:ext uri="{BB962C8B-B14F-4D97-AF65-F5344CB8AC3E}">
        <p14:creationId xmlns:p14="http://schemas.microsoft.com/office/powerpoint/2010/main" val="2044244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p:bldP spid="7" grpId="0"/>
      <p:bldP spid="12"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2021035"/>
            <a:ext cx="8077200" cy="1673352"/>
          </a:xfrm>
        </p:spPr>
        <p:txBody>
          <a:bodyPr>
            <a:normAutofit fontScale="90000"/>
            <a:scene3d>
              <a:camera prst="orthographicFront"/>
              <a:lightRig rig="threePt" dir="t">
                <a:rot lat="0" lon="0" rev="4800000"/>
              </a:lightRig>
            </a:scene3d>
            <a:sp3d prstMaterial="matte"/>
          </a:bodyPr>
          <a:lstStyle/>
          <a:p>
            <a:pPr algn="ctr"/>
            <a:r>
              <a:rPr lang="en-US" dirty="0" smtClean="0">
                <a:solidFill>
                  <a:srgbClr val="F0AD00"/>
                </a:solidFill>
              </a:rPr>
              <a:t>Can using money to </a:t>
            </a:r>
            <a:r>
              <a:rPr lang="en-US" u="sng" dirty="0" smtClean="0">
                <a:solidFill>
                  <a:srgbClr val="F0AD00"/>
                </a:solidFill>
              </a:rPr>
              <a:t>buy time </a:t>
            </a:r>
            <a:r>
              <a:rPr lang="en-US" dirty="0" smtClean="0">
                <a:solidFill>
                  <a:srgbClr val="F0AD00"/>
                </a:solidFill>
              </a:rPr>
              <a:t>promote happiness </a:t>
            </a:r>
            <a:br>
              <a:rPr lang="en-US" dirty="0" smtClean="0">
                <a:solidFill>
                  <a:srgbClr val="F0AD00"/>
                </a:solidFill>
              </a:rPr>
            </a:br>
            <a:r>
              <a:rPr lang="en-US" dirty="0" smtClean="0">
                <a:solidFill>
                  <a:srgbClr val="F0AD00"/>
                </a:solidFill>
              </a:rPr>
              <a:t>and social connection?</a:t>
            </a:r>
            <a:endParaRPr lang="en-CA"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29</a:t>
            </a:fld>
            <a:endParaRPr lang="en-US"/>
          </a:p>
        </p:txBody>
      </p:sp>
    </p:spTree>
    <p:extLst>
      <p:ext uri="{BB962C8B-B14F-4D97-AF65-F5344CB8AC3E}">
        <p14:creationId xmlns:p14="http://schemas.microsoft.com/office/powerpoint/2010/main" val="12952989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scene3d>
              <a:camera prst="orthographicFront"/>
              <a:lightRig rig="threePt" dir="t">
                <a:rot lat="0" lon="0" rev="4800000"/>
              </a:lightRig>
            </a:scene3d>
            <a:sp3d prstMaterial="matte"/>
          </a:bodyPr>
          <a:lstStyle/>
          <a:p>
            <a:pPr algn="ctr"/>
            <a:r>
              <a:rPr lang="en-US" sz="4000" dirty="0" smtClean="0">
                <a:solidFill>
                  <a:srgbClr val="F0AD00"/>
                </a:solidFill>
              </a:rPr>
              <a:t>“Modern Time </a:t>
            </a:r>
            <a:r>
              <a:rPr lang="en-US" sz="4000" dirty="0">
                <a:solidFill>
                  <a:srgbClr val="F0AD00"/>
                </a:solidFill>
              </a:rPr>
              <a:t>F</a:t>
            </a:r>
            <a:r>
              <a:rPr lang="en-US" sz="4000" dirty="0" smtClean="0">
                <a:solidFill>
                  <a:srgbClr val="F0AD00"/>
                </a:solidFill>
              </a:rPr>
              <a:t>amine” &amp; </a:t>
            </a:r>
            <a:br>
              <a:rPr lang="en-US" sz="4000" dirty="0" smtClean="0">
                <a:solidFill>
                  <a:srgbClr val="F0AD00"/>
                </a:solidFill>
              </a:rPr>
            </a:br>
            <a:r>
              <a:rPr lang="en-US" sz="4000" dirty="0" smtClean="0">
                <a:solidFill>
                  <a:srgbClr val="F0AD00"/>
                </a:solidFill>
              </a:rPr>
              <a:t>the “Loneliness Epidemic”</a:t>
            </a:r>
            <a:endParaRPr lang="en-US" sz="4000"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3</a:t>
            </a:fld>
            <a:endParaRPr lang="en-US"/>
          </a:p>
        </p:txBody>
      </p:sp>
      <p:pic>
        <p:nvPicPr>
          <p:cNvPr id="3" name="Picture 2"/>
          <p:cNvPicPr>
            <a:picLocks noChangeAspect="1"/>
          </p:cNvPicPr>
          <p:nvPr/>
        </p:nvPicPr>
        <p:blipFill>
          <a:blip r:embed="rId3">
            <a:alphaModFix amt="38000"/>
          </a:blip>
          <a:stretch>
            <a:fillRect/>
          </a:stretch>
        </p:blipFill>
        <p:spPr>
          <a:xfrm>
            <a:off x="354021" y="1836969"/>
            <a:ext cx="8441839" cy="41123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4"/>
          <a:stretch>
            <a:fillRect/>
          </a:stretch>
        </p:blipFill>
        <p:spPr>
          <a:xfrm>
            <a:off x="544781" y="2522265"/>
            <a:ext cx="4058108" cy="2550812"/>
          </a:xfrm>
          <a:prstGeom prst="rect">
            <a:avLst/>
          </a:prstGeom>
          <a:ln w="38100" cmpd="sng">
            <a:solidFill>
              <a:srgbClr val="000000"/>
            </a:solidFill>
          </a:ln>
        </p:spPr>
      </p:pic>
      <p:pic>
        <p:nvPicPr>
          <p:cNvPr id="5" name="Picture 4"/>
          <p:cNvPicPr>
            <a:picLocks noChangeAspect="1"/>
          </p:cNvPicPr>
          <p:nvPr/>
        </p:nvPicPr>
        <p:blipFill>
          <a:blip r:embed="rId5"/>
          <a:stretch>
            <a:fillRect/>
          </a:stretch>
        </p:blipFill>
        <p:spPr>
          <a:xfrm>
            <a:off x="4823654" y="2179617"/>
            <a:ext cx="3534009" cy="3423687"/>
          </a:xfrm>
          <a:prstGeom prst="rect">
            <a:avLst/>
          </a:prstGeom>
          <a:ln w="38100" cmpd="sng">
            <a:solidFill>
              <a:srgbClr val="000427"/>
            </a:solidFill>
          </a:ln>
        </p:spPr>
      </p:pic>
      <p:sp>
        <p:nvSpPr>
          <p:cNvPr id="6" name="TextBox 5"/>
          <p:cNvSpPr txBox="1"/>
          <p:nvPr/>
        </p:nvSpPr>
        <p:spPr>
          <a:xfrm>
            <a:off x="16320" y="6187387"/>
            <a:ext cx="8555008" cy="430782"/>
          </a:xfrm>
          <a:prstGeom prst="rect">
            <a:avLst/>
          </a:prstGeom>
          <a:noFill/>
        </p:spPr>
        <p:txBody>
          <a:bodyPr wrap="square" lIns="91336" tIns="45668" rIns="91336" bIns="45668" rtlCol="0">
            <a:spAutoFit/>
          </a:bodyPr>
          <a:lstStyle/>
          <a:p>
            <a:pPr algn="r"/>
            <a:r>
              <a:rPr lang="en-US" sz="2200" dirty="0" smtClean="0"/>
              <a:t>Pew Research Centre, 2016; Wilson &amp; Moulton, 2010 </a:t>
            </a:r>
            <a:endParaRPr lang="en-US" sz="2200" dirty="0"/>
          </a:p>
        </p:txBody>
      </p:sp>
      <p:sp>
        <p:nvSpPr>
          <p:cNvPr id="7" name="Title 1"/>
          <p:cNvSpPr txBox="1">
            <a:spLocks/>
          </p:cNvSpPr>
          <p:nvPr/>
        </p:nvSpPr>
        <p:spPr>
          <a:xfrm>
            <a:off x="420580" y="155575"/>
            <a:ext cx="8229600" cy="1252538"/>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pPr algn="ctr"/>
            <a:endParaRPr lang="en-US" dirty="0">
              <a:solidFill>
                <a:srgbClr val="000000"/>
              </a:solidFill>
            </a:endParaRPr>
          </a:p>
        </p:txBody>
      </p:sp>
    </p:spTree>
    <p:extLst>
      <p:ext uri="{BB962C8B-B14F-4D97-AF65-F5344CB8AC3E}">
        <p14:creationId xmlns:p14="http://schemas.microsoft.com/office/powerpoint/2010/main" val="1409495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199225" y="1588342"/>
            <a:ext cx="3328805" cy="2747635"/>
          </a:xfrm>
          <a:prstGeom prst="rect">
            <a:avLst/>
          </a:prstGeom>
          <a:effectLst>
            <a:glow rad="838200">
              <a:srgbClr val="FFFF00">
                <a:alpha val="80000"/>
              </a:srgbClr>
            </a:glow>
            <a:softEdge rad="50800"/>
          </a:effectLst>
        </p:spPr>
      </p:pic>
      <p:sp>
        <p:nvSpPr>
          <p:cNvPr id="3" name="Title 2"/>
          <p:cNvSpPr>
            <a:spLocks noGrp="1"/>
          </p:cNvSpPr>
          <p:nvPr>
            <p:ph type="title"/>
          </p:nvPr>
        </p:nvSpPr>
        <p:spPr/>
        <p:txBody>
          <a:bodyPr>
            <a:normAutofit fontScale="90000"/>
            <a:scene3d>
              <a:camera prst="orthographicFront"/>
              <a:lightRig rig="threePt" dir="t">
                <a:rot lat="0" lon="0" rev="4800000"/>
              </a:lightRig>
            </a:scene3d>
            <a:sp3d prstMaterial="matte"/>
          </a:bodyPr>
          <a:lstStyle/>
          <a:p>
            <a:pPr algn="ctr"/>
            <a:r>
              <a:rPr lang="en-US" sz="4000" dirty="0" smtClean="0">
                <a:solidFill>
                  <a:srgbClr val="F0AD00"/>
                </a:solidFill>
              </a:rPr>
              <a:t>Can ‘buying time’ promote happiness?</a:t>
            </a:r>
            <a:endParaRPr lang="en-US" sz="4000"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30</a:t>
            </a:fld>
            <a:endParaRPr lang="en-US"/>
          </a:p>
        </p:txBody>
      </p:sp>
      <p:sp>
        <p:nvSpPr>
          <p:cNvPr id="14" name="TextBox 13"/>
          <p:cNvSpPr txBox="1"/>
          <p:nvPr/>
        </p:nvSpPr>
        <p:spPr>
          <a:xfrm>
            <a:off x="94087" y="6208306"/>
            <a:ext cx="8555008" cy="430782"/>
          </a:xfrm>
          <a:prstGeom prst="rect">
            <a:avLst/>
          </a:prstGeom>
          <a:noFill/>
        </p:spPr>
        <p:txBody>
          <a:bodyPr wrap="square" lIns="91336" tIns="45668" rIns="91336" bIns="45668" rtlCol="0">
            <a:spAutoFit/>
          </a:bodyPr>
          <a:lstStyle/>
          <a:p>
            <a:pPr algn="r"/>
            <a:r>
              <a:rPr lang="en-US" sz="2200" dirty="0" smtClean="0"/>
              <a:t>Kahneman et al., 2006</a:t>
            </a:r>
            <a:endParaRPr lang="en-US" sz="2200" dirty="0"/>
          </a:p>
        </p:txBody>
      </p:sp>
      <p:sp>
        <p:nvSpPr>
          <p:cNvPr id="18" name="Rectangle 17"/>
          <p:cNvSpPr/>
          <p:nvPr/>
        </p:nvSpPr>
        <p:spPr>
          <a:xfrm>
            <a:off x="1176620" y="4349499"/>
            <a:ext cx="7095490" cy="1508105"/>
          </a:xfrm>
          <a:prstGeom prst="rect">
            <a:avLst/>
          </a:prstGeom>
          <a:ln w="38100" cap="rnd" cmpd="sng">
            <a:solidFill>
              <a:srgbClr val="000000"/>
            </a:solidFill>
            <a:prstDash val="solid"/>
            <a:round/>
          </a:ln>
        </p:spPr>
        <p:txBody>
          <a:bodyPr wrap="square">
            <a:spAutoFit/>
          </a:bodyPr>
          <a:lstStyle/>
          <a:p>
            <a:pPr algn="ctr"/>
            <a:endParaRPr lang="en-US" dirty="0" smtClean="0">
              <a:cs typeface="Arial"/>
            </a:endParaRPr>
          </a:p>
          <a:p>
            <a:pPr algn="ctr"/>
            <a:r>
              <a:rPr lang="en-US" sz="2800" dirty="0" smtClean="0">
                <a:cs typeface="Arial"/>
              </a:rPr>
              <a:t>“Do you spend money to outsource any tasks that you </a:t>
            </a:r>
            <a:r>
              <a:rPr lang="en-US" sz="2800" i="1" u="sng" dirty="0" smtClean="0">
                <a:cs typeface="Arial"/>
              </a:rPr>
              <a:t>dislike </a:t>
            </a:r>
            <a:r>
              <a:rPr lang="en-US" sz="2800" dirty="0" smtClean="0">
                <a:cs typeface="Arial"/>
              </a:rPr>
              <a:t>doing?”</a:t>
            </a:r>
          </a:p>
          <a:p>
            <a:pPr algn="ctr"/>
            <a:endParaRPr lang="en-US" dirty="0" smtClean="0">
              <a:cs typeface="Arial"/>
            </a:endParaRPr>
          </a:p>
        </p:txBody>
      </p:sp>
      <p:sp>
        <p:nvSpPr>
          <p:cNvPr id="15" name="Rectangle 14"/>
          <p:cNvSpPr/>
          <p:nvPr/>
        </p:nvSpPr>
        <p:spPr>
          <a:xfrm>
            <a:off x="1828767" y="2016557"/>
            <a:ext cx="5727828" cy="1938992"/>
          </a:xfrm>
          <a:prstGeom prst="rect">
            <a:avLst/>
          </a:prstGeom>
          <a:solidFill>
            <a:schemeClr val="bg1"/>
          </a:solidFill>
          <a:ln w="38100" cap="rnd" cmpd="sng">
            <a:solidFill>
              <a:srgbClr val="000000"/>
            </a:solidFill>
            <a:prstDash val="solid"/>
            <a:round/>
          </a:ln>
        </p:spPr>
        <p:txBody>
          <a:bodyPr wrap="square">
            <a:spAutoFit/>
          </a:bodyPr>
          <a:lstStyle/>
          <a:p>
            <a:pPr algn="r"/>
            <a:endParaRPr lang="en-US" dirty="0" smtClean="0">
              <a:cs typeface="Arial"/>
            </a:endParaRPr>
          </a:p>
          <a:p>
            <a:pPr algn="ctr"/>
            <a:r>
              <a:rPr lang="en-US" sz="2800" dirty="0" smtClean="0">
                <a:cs typeface="Arial"/>
              </a:rPr>
              <a:t>Products that simply shave time off are worthwhile only if they </a:t>
            </a:r>
            <a:r>
              <a:rPr lang="en-US" sz="2800" b="1" u="sng" dirty="0" smtClean="0">
                <a:cs typeface="Arial"/>
              </a:rPr>
              <a:t>eliminate the dreaded minutes of our day</a:t>
            </a:r>
          </a:p>
          <a:p>
            <a:pPr algn="r"/>
            <a:endParaRPr lang="en-US" dirty="0">
              <a:cs typeface="Arial"/>
            </a:endParaRPr>
          </a:p>
        </p:txBody>
      </p:sp>
    </p:spTree>
    <p:extLst>
      <p:ext uri="{BB962C8B-B14F-4D97-AF65-F5344CB8AC3E}">
        <p14:creationId xmlns:p14="http://schemas.microsoft.com/office/powerpoint/2010/main" val="1756222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animBg="1"/>
      <p:bldP spid="1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scene3d>
              <a:camera prst="orthographicFront"/>
              <a:lightRig rig="threePt" dir="t">
                <a:rot lat="0" lon="0" rev="4800000"/>
              </a:lightRig>
            </a:scene3d>
            <a:sp3d prstMaterial="matte"/>
          </a:bodyPr>
          <a:lstStyle/>
          <a:p>
            <a:pPr algn="ctr"/>
            <a:r>
              <a:rPr lang="en-US" sz="4000" dirty="0" smtClean="0">
                <a:solidFill>
                  <a:srgbClr val="F0AD00"/>
                </a:solidFill>
              </a:rPr>
              <a:t>Data collection </a:t>
            </a:r>
            <a:r>
              <a:rPr lang="en-US" sz="4000" dirty="0">
                <a:solidFill>
                  <a:srgbClr val="F0AD00"/>
                </a:solidFill>
              </a:rPr>
              <a:t>s</a:t>
            </a:r>
            <a:r>
              <a:rPr lang="en-US" sz="4000" dirty="0" smtClean="0">
                <a:solidFill>
                  <a:srgbClr val="F0AD00"/>
                </a:solidFill>
              </a:rPr>
              <a:t>trategy</a:t>
            </a:r>
            <a:endParaRPr lang="en-US" sz="4000"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31</a:t>
            </a:fld>
            <a:endParaRPr lang="en-US"/>
          </a:p>
        </p:txBody>
      </p:sp>
      <p:sp>
        <p:nvSpPr>
          <p:cNvPr id="10" name="Title 1"/>
          <p:cNvSpPr txBox="1">
            <a:spLocks/>
          </p:cNvSpPr>
          <p:nvPr/>
        </p:nvSpPr>
        <p:spPr>
          <a:xfrm>
            <a:off x="358422" y="272778"/>
            <a:ext cx="8229600" cy="1252538"/>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pPr algn="ctr"/>
            <a:endParaRPr lang="en-US" sz="4000" dirty="0">
              <a:solidFill>
                <a:schemeClr val="tx1"/>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1595380671"/>
              </p:ext>
            </p:extLst>
          </p:nvPr>
        </p:nvGraphicFramePr>
        <p:xfrm>
          <a:off x="377273" y="1818938"/>
          <a:ext cx="8290673" cy="3879616"/>
        </p:xfrm>
        <a:graphic>
          <a:graphicData uri="http://schemas.openxmlformats.org/drawingml/2006/table">
            <a:tbl>
              <a:tblPr firstRow="1" bandRow="1">
                <a:tableStyleId>{5940675A-B579-460E-94D1-54222C63F5DA}</a:tableStyleId>
              </a:tblPr>
              <a:tblGrid>
                <a:gridCol w="817655">
                  <a:extLst>
                    <a:ext uri="{9D8B030D-6E8A-4147-A177-3AD203B41FA5}">
                      <a16:colId xmlns:a16="http://schemas.microsoft.com/office/drawing/2014/main" val="20000"/>
                    </a:ext>
                  </a:extLst>
                </a:gridCol>
                <a:gridCol w="1586937">
                  <a:extLst>
                    <a:ext uri="{9D8B030D-6E8A-4147-A177-3AD203B41FA5}">
                      <a16:colId xmlns:a16="http://schemas.microsoft.com/office/drawing/2014/main" val="20001"/>
                    </a:ext>
                  </a:extLst>
                </a:gridCol>
                <a:gridCol w="1400299">
                  <a:extLst>
                    <a:ext uri="{9D8B030D-6E8A-4147-A177-3AD203B41FA5}">
                      <a16:colId xmlns:a16="http://schemas.microsoft.com/office/drawing/2014/main" val="20002"/>
                    </a:ext>
                  </a:extLst>
                </a:gridCol>
                <a:gridCol w="1646508">
                  <a:extLst>
                    <a:ext uri="{9D8B030D-6E8A-4147-A177-3AD203B41FA5}">
                      <a16:colId xmlns:a16="http://schemas.microsoft.com/office/drawing/2014/main" val="20003"/>
                    </a:ext>
                  </a:extLst>
                </a:gridCol>
                <a:gridCol w="1952288">
                  <a:extLst>
                    <a:ext uri="{9D8B030D-6E8A-4147-A177-3AD203B41FA5}">
                      <a16:colId xmlns:a16="http://schemas.microsoft.com/office/drawing/2014/main" val="20004"/>
                    </a:ext>
                  </a:extLst>
                </a:gridCol>
                <a:gridCol w="886986">
                  <a:extLst>
                    <a:ext uri="{9D8B030D-6E8A-4147-A177-3AD203B41FA5}">
                      <a16:colId xmlns:a16="http://schemas.microsoft.com/office/drawing/2014/main" val="20005"/>
                    </a:ext>
                  </a:extLst>
                </a:gridCol>
              </a:tblGrid>
              <a:tr h="261559">
                <a:tc>
                  <a:txBody>
                    <a:bodyPr/>
                    <a:lstStyle/>
                    <a:p>
                      <a:pPr algn="ctr"/>
                      <a:r>
                        <a:rPr lang="en-US" sz="2000" b="1" dirty="0" smtClean="0"/>
                        <a:t>Study</a:t>
                      </a:r>
                      <a:endParaRPr lang="en-US" sz="2000" b="1" dirty="0"/>
                    </a:p>
                  </a:txBody>
                  <a:tcP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dirty="0" smtClean="0"/>
                        <a:t>Description</a:t>
                      </a:r>
                      <a:endParaRPr lang="en-US" sz="2000" b="1" dirty="0"/>
                    </a:p>
                  </a:txBody>
                  <a:tcP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dirty="0" smtClean="0"/>
                        <a:t>Country</a:t>
                      </a:r>
                      <a:endParaRPr lang="en-US" sz="2000" b="1" dirty="0"/>
                    </a:p>
                  </a:txBody>
                  <a:tcP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dirty="0" smtClean="0"/>
                        <a:t>Method</a:t>
                      </a:r>
                    </a:p>
                  </a:txBody>
                  <a:tcP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dirty="0" smtClean="0"/>
                        <a:t>HH</a:t>
                      </a:r>
                      <a:r>
                        <a:rPr lang="en-US" sz="2000" b="1" baseline="0" dirty="0" smtClean="0"/>
                        <a:t> Inc. </a:t>
                      </a:r>
                      <a:r>
                        <a:rPr lang="en-US" sz="2000" b="1" i="1" dirty="0" smtClean="0"/>
                        <a:t>(M)</a:t>
                      </a:r>
                    </a:p>
                  </a:txBody>
                  <a:tcP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0" i="1" dirty="0" smtClean="0"/>
                        <a:t>N</a:t>
                      </a:r>
                    </a:p>
                  </a:txBody>
                  <a:tcP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90791">
                <a:tc>
                  <a:txBody>
                    <a:bodyPr/>
                    <a:lstStyle/>
                    <a:p>
                      <a:pPr algn="ctr"/>
                      <a:r>
                        <a:rPr lang="en-US" sz="2000" i="0" dirty="0" smtClean="0"/>
                        <a:t>1</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i="0" dirty="0" err="1" smtClean="0"/>
                        <a:t>Mturk</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i="0" dirty="0" smtClean="0"/>
                        <a:t>US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smtClean="0"/>
                        <a:t>Panel Survey</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smtClean="0"/>
                        <a:t>$30K</a:t>
                      </a:r>
                      <a:r>
                        <a:rPr lang="en-US" sz="2000" baseline="0" dirty="0" smtClean="0"/>
                        <a:t> to $35K</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dirty="0" smtClean="0"/>
                        <a:t>366</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490791">
                <a:tc>
                  <a:txBody>
                    <a:bodyPr/>
                    <a:lstStyle/>
                    <a:p>
                      <a:pPr algn="ctr"/>
                      <a:r>
                        <a:rPr lang="en-US" sz="2000" i="0" dirty="0" smtClean="0"/>
                        <a:t>2</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baseline="0" dirty="0" smtClean="0"/>
                        <a:t>Employed</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Canada</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Public</a:t>
                      </a:r>
                      <a:r>
                        <a:rPr lang="en-US" sz="2000" baseline="0" dirty="0" smtClean="0"/>
                        <a:t> Places</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$60K</a:t>
                      </a:r>
                      <a:r>
                        <a:rPr lang="en-US" sz="2000" baseline="0" dirty="0" smtClean="0"/>
                        <a:t> to $75K</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326</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2"/>
                  </a:ext>
                </a:extLst>
              </a:tr>
              <a:tr h="313047">
                <a:tc>
                  <a:txBody>
                    <a:bodyPr/>
                    <a:lstStyle/>
                    <a:p>
                      <a:pPr algn="ctr"/>
                      <a:r>
                        <a:rPr lang="en-US" sz="2000" i="0" dirty="0" smtClean="0"/>
                        <a:t>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baseline="0" dirty="0" smtClean="0"/>
                        <a:t>Older Adults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Denmark</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Panel</a:t>
                      </a:r>
                      <a:r>
                        <a:rPr lang="en-US" sz="2000" baseline="0" dirty="0" smtClean="0"/>
                        <a:t> Survey</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kr. 300K</a:t>
                      </a:r>
                      <a:r>
                        <a:rPr lang="en-US" sz="2000" baseline="0" dirty="0" smtClean="0"/>
                        <a:t> to 499K </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467</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3"/>
                  </a:ext>
                </a:extLst>
              </a:tr>
              <a:tr h="466478">
                <a:tc>
                  <a:txBody>
                    <a:bodyPr/>
                    <a:lstStyle/>
                    <a:p>
                      <a:pPr algn="ctr"/>
                      <a:r>
                        <a:rPr lang="en-US" sz="2000" i="0" dirty="0" smtClean="0"/>
                        <a:t>4</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baseline="0" dirty="0" smtClean="0"/>
                        <a:t>Employed</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US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Representative</a:t>
                      </a:r>
                      <a:endParaRPr lang="en-US" sz="2000" baseline="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baseline="0" dirty="0" smtClean="0"/>
                        <a:t>$60K to $75K</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1,260</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4"/>
                  </a:ext>
                </a:extLst>
              </a:tr>
              <a:tr h="450356">
                <a:tc>
                  <a:txBody>
                    <a:bodyPr/>
                    <a:lstStyle/>
                    <a:p>
                      <a:pPr algn="ctr"/>
                      <a:r>
                        <a:rPr lang="en-US" sz="2000" i="0" dirty="0" smtClean="0"/>
                        <a:t>5</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baseline="0" dirty="0" smtClean="0"/>
                        <a:t>Employed</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Netherlands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Representative</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pt-BR" sz="2000" b="0" i="0" u="none" strike="noStrike" kern="1200" baseline="0" dirty="0" smtClean="0">
                          <a:solidFill>
                            <a:schemeClr val="tx1"/>
                          </a:solidFill>
                          <a:latin typeface="+mn-lt"/>
                          <a:ea typeface="+mn-ea"/>
                          <a:cs typeface="+mn-cs"/>
                        </a:rPr>
                        <a:t>€37,500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1,232</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5"/>
                  </a:ext>
                </a:extLst>
              </a:tr>
              <a:tr h="347982">
                <a:tc>
                  <a:txBody>
                    <a:bodyPr/>
                    <a:lstStyle/>
                    <a:p>
                      <a:pPr algn="ctr"/>
                      <a:r>
                        <a:rPr lang="en-US" sz="2000" i="0" dirty="0" smtClean="0"/>
                        <a:t>6</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baseline="0" dirty="0" smtClean="0"/>
                        <a:t>Millionaires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Netherlands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Dutch</a:t>
                      </a:r>
                      <a:r>
                        <a:rPr lang="en-US" sz="2000" baseline="0" dirty="0" smtClean="0"/>
                        <a:t> Bank</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i-FI" sz="2000" b="0" i="0" u="none" strike="noStrike" kern="1200" baseline="0" dirty="0" smtClean="0">
                          <a:solidFill>
                            <a:schemeClr val="tx1"/>
                          </a:solidFill>
                          <a:latin typeface="+mn-lt"/>
                          <a:ea typeface="+mn-ea"/>
                          <a:cs typeface="+mn-cs"/>
                        </a:rPr>
                        <a:t>€2,375,905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818</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6"/>
                  </a:ext>
                </a:extLst>
              </a:tr>
              <a:tr h="347982">
                <a:tc>
                  <a:txBody>
                    <a:bodyPr/>
                    <a:lstStyle/>
                    <a:p>
                      <a:pPr algn="ctr"/>
                      <a:r>
                        <a:rPr lang="en-US" sz="2000" i="0" dirty="0" smtClean="0"/>
                        <a:t>7</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000" i="0" dirty="0" smtClean="0"/>
                        <a:t>Employed*</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000" i="0" dirty="0" smtClean="0"/>
                        <a:t>US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000" dirty="0" smtClean="0"/>
                        <a:t>Panel Survey</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i-FI" sz="2000" b="0" i="0" u="none" strike="noStrike" kern="1200" baseline="0" dirty="0" smtClean="0">
                          <a:solidFill>
                            <a:schemeClr val="tx1"/>
                          </a:solidFill>
                          <a:latin typeface="+mn-lt"/>
                          <a:ea typeface="+mn-ea"/>
                          <a:cs typeface="+mn-cs"/>
                        </a:rPr>
                        <a:t>$60K to $75K</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000" dirty="0" smtClean="0"/>
                        <a:t>1,802</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7"/>
                  </a:ext>
                </a:extLst>
              </a:tr>
              <a:tr h="347982">
                <a:tc>
                  <a:txBody>
                    <a:bodyPr/>
                    <a:lstStyle/>
                    <a:p>
                      <a:pPr algn="ctr"/>
                      <a:endParaRPr lang="en-US" sz="2000" i="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000" i="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000" i="0" dirty="0" smtClean="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0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000" b="1" dirty="0" smtClean="0"/>
                        <a:t>6,271</a:t>
                      </a:r>
                      <a:endParaRPr lang="en-US" sz="20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8" name="TextBox 7"/>
          <p:cNvSpPr txBox="1"/>
          <p:nvPr/>
        </p:nvSpPr>
        <p:spPr>
          <a:xfrm>
            <a:off x="87734" y="5844823"/>
            <a:ext cx="8555008" cy="769336"/>
          </a:xfrm>
          <a:prstGeom prst="rect">
            <a:avLst/>
          </a:prstGeom>
          <a:noFill/>
        </p:spPr>
        <p:txBody>
          <a:bodyPr wrap="square" lIns="91336" tIns="45668" rIns="91336" bIns="45668" rtlCol="0">
            <a:spAutoFit/>
          </a:bodyPr>
          <a:lstStyle/>
          <a:p>
            <a:pPr algn="r"/>
            <a:r>
              <a:rPr lang="en-US" sz="2200" dirty="0" smtClean="0"/>
              <a:t>Whillans, Dunn, Smeets, Bekkers &amp; Norton, 2017; </a:t>
            </a:r>
          </a:p>
          <a:p>
            <a:pPr algn="r"/>
            <a:r>
              <a:rPr lang="en-US" sz="2200" i="1" dirty="0" smtClean="0"/>
              <a:t>Proceedings of the National Academy of Science</a:t>
            </a:r>
            <a:endParaRPr lang="en-US" sz="2200" dirty="0"/>
          </a:p>
        </p:txBody>
      </p:sp>
      <p:sp>
        <p:nvSpPr>
          <p:cNvPr id="7" name="Rectangle 6"/>
          <p:cNvSpPr/>
          <p:nvPr/>
        </p:nvSpPr>
        <p:spPr>
          <a:xfrm>
            <a:off x="161585" y="3581318"/>
            <a:ext cx="8820829" cy="417606"/>
          </a:xfrm>
          <a:prstGeom prst="rect">
            <a:avLst/>
          </a:prstGeom>
          <a:noFill/>
          <a:ln w="76200" cmpd="sng">
            <a:solidFill>
              <a:srgbClr val="E6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6594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rPr>
              <a:t>Buying time is linked to </a:t>
            </a:r>
            <a:r>
              <a:rPr lang="en-US" sz="3600" u="sng" dirty="0" smtClean="0">
                <a:solidFill>
                  <a:srgbClr val="F0AD00"/>
                </a:solidFill>
              </a:rPr>
              <a:t>life satisfaction</a:t>
            </a:r>
            <a:endParaRPr lang="en-US" sz="3600" u="sng"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32</a:t>
            </a:fld>
            <a:endParaRPr lang="en-US"/>
          </a:p>
        </p:txBody>
      </p:sp>
      <p:graphicFrame>
        <p:nvGraphicFramePr>
          <p:cNvPr id="3" name="Table 2"/>
          <p:cNvGraphicFramePr>
            <a:graphicFrameLocks noGrp="1"/>
          </p:cNvGraphicFramePr>
          <p:nvPr>
            <p:extLst/>
          </p:nvPr>
        </p:nvGraphicFramePr>
        <p:xfrm>
          <a:off x="99530" y="1917581"/>
          <a:ext cx="9044470" cy="1188720"/>
        </p:xfrm>
        <a:graphic>
          <a:graphicData uri="http://schemas.openxmlformats.org/drawingml/2006/table">
            <a:tbl>
              <a:tblPr firstRow="1" bandRow="1">
                <a:tableStyleId>{5940675A-B579-460E-94D1-54222C63F5DA}</a:tableStyleId>
              </a:tblPr>
              <a:tblGrid>
                <a:gridCol w="2590619">
                  <a:extLst>
                    <a:ext uri="{9D8B030D-6E8A-4147-A177-3AD203B41FA5}">
                      <a16:colId xmlns:a16="http://schemas.microsoft.com/office/drawing/2014/main" val="20000"/>
                    </a:ext>
                  </a:extLst>
                </a:gridCol>
                <a:gridCol w="702949">
                  <a:extLst>
                    <a:ext uri="{9D8B030D-6E8A-4147-A177-3AD203B41FA5}">
                      <a16:colId xmlns:a16="http://schemas.microsoft.com/office/drawing/2014/main" val="20001"/>
                    </a:ext>
                  </a:extLst>
                </a:gridCol>
                <a:gridCol w="803048">
                  <a:extLst>
                    <a:ext uri="{9D8B030D-6E8A-4147-A177-3AD203B41FA5}">
                      <a16:colId xmlns:a16="http://schemas.microsoft.com/office/drawing/2014/main" val="20002"/>
                    </a:ext>
                  </a:extLst>
                </a:gridCol>
                <a:gridCol w="749718">
                  <a:extLst>
                    <a:ext uri="{9D8B030D-6E8A-4147-A177-3AD203B41FA5}">
                      <a16:colId xmlns:a16="http://schemas.microsoft.com/office/drawing/2014/main" val="20003"/>
                    </a:ext>
                  </a:extLst>
                </a:gridCol>
                <a:gridCol w="1186339">
                  <a:extLst>
                    <a:ext uri="{9D8B030D-6E8A-4147-A177-3AD203B41FA5}">
                      <a16:colId xmlns:a16="http://schemas.microsoft.com/office/drawing/2014/main" val="20004"/>
                    </a:ext>
                  </a:extLst>
                </a:gridCol>
                <a:gridCol w="1002540">
                  <a:extLst>
                    <a:ext uri="{9D8B030D-6E8A-4147-A177-3AD203B41FA5}">
                      <a16:colId xmlns:a16="http://schemas.microsoft.com/office/drawing/2014/main" val="20005"/>
                    </a:ext>
                  </a:extLst>
                </a:gridCol>
                <a:gridCol w="1063809">
                  <a:extLst>
                    <a:ext uri="{9D8B030D-6E8A-4147-A177-3AD203B41FA5}">
                      <a16:colId xmlns:a16="http://schemas.microsoft.com/office/drawing/2014/main" val="20006"/>
                    </a:ext>
                  </a:extLst>
                </a:gridCol>
                <a:gridCol w="945448">
                  <a:extLst>
                    <a:ext uri="{9D8B030D-6E8A-4147-A177-3AD203B41FA5}">
                      <a16:colId xmlns:a16="http://schemas.microsoft.com/office/drawing/2014/main" val="20007"/>
                    </a:ext>
                  </a:extLst>
                </a:gridCol>
              </a:tblGrid>
              <a:tr h="261559">
                <a:tc>
                  <a:txBody>
                    <a:bodyPr/>
                    <a:lstStyle/>
                    <a:p>
                      <a:pPr algn="ctr"/>
                      <a:r>
                        <a:rPr lang="en-US" sz="2000" b="1" dirty="0" smtClean="0"/>
                        <a:t>Variable</a:t>
                      </a:r>
                      <a:endParaRPr lang="en-US" sz="2000" b="1" dirty="0"/>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CA" sz="2000" i="0" dirty="0" smtClean="0"/>
                        <a:t>β</a:t>
                      </a:r>
                      <a:endParaRPr lang="en-US" sz="2000" b="1" i="0" dirty="0"/>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i="0" dirty="0" smtClean="0"/>
                        <a:t>B</a:t>
                      </a:r>
                      <a:endParaRPr lang="en-US" sz="2000" b="1" i="0" dirty="0"/>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dirty="0" smtClean="0"/>
                        <a:t>SE</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dirty="0" smtClean="0"/>
                        <a:t>P-value</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i="0" dirty="0" smtClean="0"/>
                        <a:t>F-value</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i="0" dirty="0" smtClean="0"/>
                        <a:t>P-value</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i="0" dirty="0" smtClean="0"/>
                        <a:t>R</a:t>
                      </a:r>
                      <a:r>
                        <a:rPr lang="en-US" sz="2000" b="1" i="0" baseline="30000" dirty="0" smtClean="0"/>
                        <a:t>2</a:t>
                      </a:r>
                      <a:endParaRPr lang="en-US" sz="2000" b="1" i="0" dirty="0" smtClean="0"/>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95579">
                <a:tc>
                  <a:txBody>
                    <a:bodyPr/>
                    <a:lstStyle/>
                    <a:p>
                      <a:pPr algn="l"/>
                      <a:r>
                        <a:rPr lang="en-US" sz="2000" i="0" baseline="0" dirty="0" smtClean="0"/>
                        <a:t>Buying time (1=Yes)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0.14</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0.77</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0.55</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&lt;0.001</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l"/>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endParaRPr lang="en-US" sz="2000" i="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endParaRPr lang="en-US" sz="2000" i="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0" i="1" dirty="0" smtClean="0"/>
                        <a:t>F</a:t>
                      </a:r>
                      <a:r>
                        <a:rPr lang="en-US" sz="2000" b="0" i="0" dirty="0" smtClean="0"/>
                        <a:t>(1,</a:t>
                      </a:r>
                      <a:r>
                        <a:rPr lang="en-US" sz="2000" b="0" i="0" baseline="0" dirty="0" smtClean="0"/>
                        <a:t> 1262)</a:t>
                      </a:r>
                      <a:r>
                        <a:rPr lang="en-US" sz="2000" b="0" i="1" baseline="0" dirty="0" smtClean="0"/>
                        <a:t>=</a:t>
                      </a:r>
                      <a:r>
                        <a:rPr lang="en-US" sz="2000" b="0" i="0" baseline="0" dirty="0" smtClean="0"/>
                        <a:t>24.39</a:t>
                      </a:r>
                      <a:endParaRPr lang="en-US" sz="2000" b="0" i="1"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2000" b="0" dirty="0" smtClean="0"/>
                        <a:t>&lt;0.001</a:t>
                      </a:r>
                      <a:endParaRPr lang="en-US" sz="2000" b="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2000" b="0" dirty="0" smtClean="0"/>
                        <a:t>0.06</a:t>
                      </a:r>
                      <a:endParaRPr lang="en-US" sz="2000" b="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7" name="Rectangle 6"/>
          <p:cNvSpPr/>
          <p:nvPr/>
        </p:nvSpPr>
        <p:spPr>
          <a:xfrm>
            <a:off x="117431" y="2323087"/>
            <a:ext cx="8820829" cy="417606"/>
          </a:xfrm>
          <a:prstGeom prst="rect">
            <a:avLst/>
          </a:prstGeom>
          <a:noFill/>
          <a:ln w="76200" cmpd="sng">
            <a:solidFill>
              <a:srgbClr val="E6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9053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rPr>
              <a:t>Buying time is linked to </a:t>
            </a:r>
            <a:r>
              <a:rPr lang="en-US" sz="3600" u="sng" dirty="0" smtClean="0">
                <a:solidFill>
                  <a:srgbClr val="F0AD00"/>
                </a:solidFill>
              </a:rPr>
              <a:t>life satisfaction</a:t>
            </a:r>
            <a:endParaRPr lang="en-US" sz="3600" u="sng"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33</a:t>
            </a:fld>
            <a:endParaRPr lang="en-US"/>
          </a:p>
        </p:txBody>
      </p:sp>
      <p:graphicFrame>
        <p:nvGraphicFramePr>
          <p:cNvPr id="3" name="Table 2"/>
          <p:cNvGraphicFramePr>
            <a:graphicFrameLocks noGrp="1"/>
          </p:cNvGraphicFramePr>
          <p:nvPr>
            <p:extLst/>
          </p:nvPr>
        </p:nvGraphicFramePr>
        <p:xfrm>
          <a:off x="99530" y="1917581"/>
          <a:ext cx="9044470" cy="4156992"/>
        </p:xfrm>
        <a:graphic>
          <a:graphicData uri="http://schemas.openxmlformats.org/drawingml/2006/table">
            <a:tbl>
              <a:tblPr firstRow="1" bandRow="1">
                <a:tableStyleId>{5940675A-B579-460E-94D1-54222C63F5DA}</a:tableStyleId>
              </a:tblPr>
              <a:tblGrid>
                <a:gridCol w="2590619">
                  <a:extLst>
                    <a:ext uri="{9D8B030D-6E8A-4147-A177-3AD203B41FA5}">
                      <a16:colId xmlns:a16="http://schemas.microsoft.com/office/drawing/2014/main" val="20000"/>
                    </a:ext>
                  </a:extLst>
                </a:gridCol>
                <a:gridCol w="702949">
                  <a:extLst>
                    <a:ext uri="{9D8B030D-6E8A-4147-A177-3AD203B41FA5}">
                      <a16:colId xmlns:a16="http://schemas.microsoft.com/office/drawing/2014/main" val="20001"/>
                    </a:ext>
                  </a:extLst>
                </a:gridCol>
                <a:gridCol w="803048">
                  <a:extLst>
                    <a:ext uri="{9D8B030D-6E8A-4147-A177-3AD203B41FA5}">
                      <a16:colId xmlns:a16="http://schemas.microsoft.com/office/drawing/2014/main" val="20002"/>
                    </a:ext>
                  </a:extLst>
                </a:gridCol>
                <a:gridCol w="749718">
                  <a:extLst>
                    <a:ext uri="{9D8B030D-6E8A-4147-A177-3AD203B41FA5}">
                      <a16:colId xmlns:a16="http://schemas.microsoft.com/office/drawing/2014/main" val="20003"/>
                    </a:ext>
                  </a:extLst>
                </a:gridCol>
                <a:gridCol w="1186339">
                  <a:extLst>
                    <a:ext uri="{9D8B030D-6E8A-4147-A177-3AD203B41FA5}">
                      <a16:colId xmlns:a16="http://schemas.microsoft.com/office/drawing/2014/main" val="20004"/>
                    </a:ext>
                  </a:extLst>
                </a:gridCol>
                <a:gridCol w="1002540">
                  <a:extLst>
                    <a:ext uri="{9D8B030D-6E8A-4147-A177-3AD203B41FA5}">
                      <a16:colId xmlns:a16="http://schemas.microsoft.com/office/drawing/2014/main" val="20005"/>
                    </a:ext>
                  </a:extLst>
                </a:gridCol>
                <a:gridCol w="1063809">
                  <a:extLst>
                    <a:ext uri="{9D8B030D-6E8A-4147-A177-3AD203B41FA5}">
                      <a16:colId xmlns:a16="http://schemas.microsoft.com/office/drawing/2014/main" val="20006"/>
                    </a:ext>
                  </a:extLst>
                </a:gridCol>
                <a:gridCol w="945448">
                  <a:extLst>
                    <a:ext uri="{9D8B030D-6E8A-4147-A177-3AD203B41FA5}">
                      <a16:colId xmlns:a16="http://schemas.microsoft.com/office/drawing/2014/main" val="20007"/>
                    </a:ext>
                  </a:extLst>
                </a:gridCol>
              </a:tblGrid>
              <a:tr h="261559">
                <a:tc>
                  <a:txBody>
                    <a:bodyPr/>
                    <a:lstStyle/>
                    <a:p>
                      <a:pPr algn="ctr"/>
                      <a:r>
                        <a:rPr lang="en-US" sz="2000" b="1" dirty="0" smtClean="0"/>
                        <a:t>Variable</a:t>
                      </a:r>
                      <a:endParaRPr lang="en-US" sz="2000" b="1" dirty="0"/>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CA" sz="2000" i="0" dirty="0" smtClean="0"/>
                        <a:t>β</a:t>
                      </a:r>
                      <a:endParaRPr lang="en-US" sz="2000" b="1" i="0" dirty="0"/>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i="0" dirty="0" smtClean="0"/>
                        <a:t>B</a:t>
                      </a:r>
                      <a:endParaRPr lang="en-US" sz="2000" b="1" i="0" dirty="0"/>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dirty="0" smtClean="0"/>
                        <a:t>SE</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dirty="0" smtClean="0"/>
                        <a:t>P-value</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i="0" dirty="0" smtClean="0"/>
                        <a:t>F-value</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i="0" dirty="0" smtClean="0"/>
                        <a:t>P-value</a:t>
                      </a:r>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i="0" dirty="0" smtClean="0"/>
                        <a:t>R</a:t>
                      </a:r>
                      <a:r>
                        <a:rPr lang="en-US" sz="2000" b="1" i="0" baseline="30000" dirty="0" smtClean="0"/>
                        <a:t>2</a:t>
                      </a:r>
                      <a:endParaRPr lang="en-US" sz="2000" b="1" i="0" dirty="0" smtClean="0"/>
                    </a:p>
                  </a:txBody>
                  <a:tcPr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95579">
                <a:tc>
                  <a:txBody>
                    <a:bodyPr/>
                    <a:lstStyle/>
                    <a:p>
                      <a:pPr algn="l"/>
                      <a:r>
                        <a:rPr lang="en-US" sz="2000" i="0" baseline="0" dirty="0" smtClean="0"/>
                        <a:t>Buying time (1=Yes)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0.12</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0.48</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0.14</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&lt;0.001</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1"/>
                  </a:ext>
                </a:extLst>
              </a:tr>
              <a:tr h="313047">
                <a:tc>
                  <a:txBody>
                    <a:bodyPr/>
                    <a:lstStyle/>
                    <a:p>
                      <a:pPr algn="l"/>
                      <a:r>
                        <a:rPr lang="en-US" sz="2000" i="0" dirty="0" smtClean="0"/>
                        <a:t>Household Income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0.20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0.09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0.02</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&lt;0.001</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2"/>
                  </a:ext>
                </a:extLst>
              </a:tr>
              <a:tr h="466478">
                <a:tc>
                  <a:txBody>
                    <a:bodyPr/>
                    <a:lstStyle/>
                    <a:p>
                      <a:pPr algn="l"/>
                      <a:r>
                        <a:rPr lang="en-US" sz="2000" i="0" dirty="0" smtClean="0"/>
                        <a:t>Age</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0.15</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0.02</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baseline="0" dirty="0" smtClean="0"/>
                        <a:t>0.01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baseline="0" dirty="0" smtClean="0"/>
                        <a:t>&lt;0.001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3"/>
                  </a:ext>
                </a:extLst>
              </a:tr>
              <a:tr h="466478">
                <a:tc>
                  <a:txBody>
                    <a:bodyPr/>
                    <a:lstStyle/>
                    <a:p>
                      <a:pPr algn="l"/>
                      <a:r>
                        <a:rPr lang="en-US" sz="2000" i="0" dirty="0" smtClean="0"/>
                        <a:t>Number of Kids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-0.02</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-0.02</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baseline="0" dirty="0" smtClean="0"/>
                        <a:t>0.05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baseline="0" dirty="0" smtClean="0"/>
                        <a:t>0.667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4"/>
                  </a:ext>
                </a:extLst>
              </a:tr>
              <a:tr h="450356">
                <a:tc>
                  <a:txBody>
                    <a:bodyPr/>
                    <a:lstStyle/>
                    <a:p>
                      <a:pPr algn="l"/>
                      <a:r>
                        <a:rPr lang="en-US" sz="2000" i="0" dirty="0" smtClean="0"/>
                        <a:t>Married</a:t>
                      </a:r>
                      <a:r>
                        <a:rPr lang="en-US" sz="2000" i="0" baseline="0" dirty="0" smtClean="0"/>
                        <a:t> (1=Yes)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0.18</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0.72</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0.14</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pt-BR" sz="2000" b="0" i="0" u="none" strike="noStrike" kern="1200" baseline="0" dirty="0" smtClean="0">
                          <a:solidFill>
                            <a:schemeClr val="tx1"/>
                          </a:solidFill>
                          <a:latin typeface="+mn-lt"/>
                          <a:ea typeface="+mn-ea"/>
                          <a:cs typeface="+mn-cs"/>
                        </a:rPr>
                        <a:t>&lt;0.001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5"/>
                  </a:ext>
                </a:extLst>
              </a:tr>
              <a:tr h="347982">
                <a:tc>
                  <a:txBody>
                    <a:bodyPr/>
                    <a:lstStyle/>
                    <a:p>
                      <a:pPr algn="l"/>
                      <a:r>
                        <a:rPr lang="en-US" sz="2000" i="0" dirty="0" smtClean="0"/>
                        <a:t>Self</a:t>
                      </a:r>
                      <a:r>
                        <a:rPr lang="en-US" sz="2000" i="0" baseline="0" dirty="0" smtClean="0"/>
                        <a:t>-Employed (1=Yes)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-0.03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-0.26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0.25</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i-FI" sz="2000" b="0" i="0" u="none" strike="noStrike" kern="1200" baseline="0" dirty="0" smtClean="0">
                          <a:solidFill>
                            <a:schemeClr val="tx1"/>
                          </a:solidFill>
                          <a:latin typeface="+mn-lt"/>
                          <a:ea typeface="+mn-ea"/>
                          <a:cs typeface="+mn-cs"/>
                        </a:rPr>
                        <a:t>0.298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6"/>
                  </a:ext>
                </a:extLst>
              </a:tr>
              <a:tr h="347982">
                <a:tc>
                  <a:txBody>
                    <a:bodyPr/>
                    <a:lstStyle/>
                    <a:p>
                      <a:pPr algn="l"/>
                      <a:r>
                        <a:rPr lang="en-US" sz="2000" i="0" dirty="0" smtClean="0"/>
                        <a:t>Gender (1=Female)</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0.07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0.23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0.12</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i-FI" sz="2000" b="0" i="0" u="none" strike="noStrike" kern="1200" baseline="0" dirty="0" smtClean="0">
                          <a:solidFill>
                            <a:schemeClr val="tx1"/>
                          </a:solidFill>
                          <a:latin typeface="+mn-lt"/>
                          <a:ea typeface="+mn-ea"/>
                          <a:cs typeface="+mn-cs"/>
                        </a:rPr>
                        <a:t>0.075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7"/>
                  </a:ext>
                </a:extLst>
              </a:tr>
              <a:tr h="347982">
                <a:tc>
                  <a:txBody>
                    <a:bodyPr/>
                    <a:lstStyle/>
                    <a:p>
                      <a:pPr algn="l"/>
                      <a:r>
                        <a:rPr lang="en-US" sz="2000" i="0" dirty="0" smtClean="0"/>
                        <a:t>Hourly-Wage (1=Yes)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2000" i="0" dirty="0" smtClean="0"/>
                        <a:t>-0.05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2000" i="0" dirty="0" smtClean="0"/>
                        <a:t>-0.17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2000" dirty="0" smtClean="0"/>
                        <a:t>0.12</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i-FI" sz="2000" b="0" i="0" u="none" strike="noStrike" kern="1200" baseline="0" dirty="0" smtClean="0">
                          <a:solidFill>
                            <a:schemeClr val="tx1"/>
                          </a:solidFill>
                          <a:latin typeface="+mn-lt"/>
                          <a:ea typeface="+mn-ea"/>
                          <a:cs typeface="+mn-cs"/>
                        </a:rPr>
                        <a:t>0.170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pPr algn="l"/>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endParaRPr lang="en-US" sz="2000" i="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endParaRPr lang="en-US" sz="2000" i="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2">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2000" b="0" i="1" dirty="0" smtClean="0"/>
                        <a:t>F</a:t>
                      </a:r>
                      <a:r>
                        <a:rPr lang="en-US" sz="2000" b="0" i="0" dirty="0" smtClean="0"/>
                        <a:t>(8, 1133)=</a:t>
                      </a:r>
                      <a:r>
                        <a:rPr lang="en-US" sz="2000" b="0" dirty="0" smtClean="0"/>
                        <a:t>18.27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2000" b="0" dirty="0" smtClean="0"/>
                        <a:t>&lt;0.001</a:t>
                      </a:r>
                      <a:endParaRPr lang="en-US" sz="2000" b="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2000" b="0" dirty="0" smtClean="0"/>
                        <a:t>0.16</a:t>
                      </a:r>
                      <a:endParaRPr lang="en-US" sz="2000" b="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
        <p:nvSpPr>
          <p:cNvPr id="7" name="Rectangle 6"/>
          <p:cNvSpPr/>
          <p:nvPr/>
        </p:nvSpPr>
        <p:spPr>
          <a:xfrm>
            <a:off x="117431" y="2323087"/>
            <a:ext cx="8820829" cy="417606"/>
          </a:xfrm>
          <a:prstGeom prst="rect">
            <a:avLst/>
          </a:prstGeom>
          <a:noFill/>
          <a:ln w="76200" cmpd="sng">
            <a:solidFill>
              <a:srgbClr val="E6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1008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6"/>
          <p:cNvSpPr>
            <a:spLocks noChangeShapeType="1"/>
          </p:cNvSpPr>
          <p:nvPr/>
        </p:nvSpPr>
        <p:spPr bwMode="auto">
          <a:xfrm>
            <a:off x="3082258" y="2474663"/>
            <a:ext cx="2530815" cy="0"/>
          </a:xfrm>
          <a:prstGeom prst="line">
            <a:avLst/>
          </a:prstGeom>
          <a:noFill/>
          <a:ln w="76200">
            <a:solidFill>
              <a:srgbClr val="000000"/>
            </a:solidFill>
            <a:prstDash val="solid"/>
            <a:round/>
            <a:headEnd/>
            <a:tailEnd type="triangle" w="med" len="med"/>
          </a:ln>
          <a:effectLst/>
        </p:spPr>
        <p:txBody>
          <a:bodyPr lIns="91407" tIns="45704" rIns="91407" bIns="45704"/>
          <a:lstStyle/>
          <a:p>
            <a:endParaRPr lang="en-CA" sz="3200" dirty="0">
              <a:latin typeface="Calibri"/>
            </a:endParaRPr>
          </a:p>
        </p:txBody>
      </p:sp>
      <p:pic>
        <p:nvPicPr>
          <p:cNvPr id="9" name="Picture 8"/>
          <p:cNvPicPr>
            <a:picLocks noChangeAspect="1"/>
          </p:cNvPicPr>
          <p:nvPr/>
        </p:nvPicPr>
        <p:blipFill>
          <a:blip r:embed="rId3">
            <a:extLst/>
          </a:blip>
          <a:stretch>
            <a:fillRect/>
          </a:stretch>
        </p:blipFill>
        <p:spPr>
          <a:xfrm>
            <a:off x="484830" y="4409501"/>
            <a:ext cx="2433957" cy="2009017"/>
          </a:xfrm>
          <a:prstGeom prst="rect">
            <a:avLst/>
          </a:prstGeom>
          <a:effectLst>
            <a:glow rad="838200">
              <a:srgbClr val="FFFF00">
                <a:alpha val="80000"/>
              </a:srgbClr>
            </a:glow>
            <a:softEdge rad="50800"/>
          </a:effectLst>
        </p:spPr>
      </p:pic>
      <p:sp>
        <p:nvSpPr>
          <p:cNvPr id="10" name="Rectangle 9"/>
          <p:cNvSpPr/>
          <p:nvPr/>
        </p:nvSpPr>
        <p:spPr>
          <a:xfrm>
            <a:off x="6064029" y="5806739"/>
            <a:ext cx="2502608" cy="830997"/>
          </a:xfrm>
          <a:prstGeom prst="rect">
            <a:avLst/>
          </a:prstGeom>
        </p:spPr>
        <p:txBody>
          <a:bodyPr wrap="none">
            <a:spAutoFit/>
          </a:bodyPr>
          <a:lstStyle/>
          <a:p>
            <a:pPr lvl="0" algn="r"/>
            <a:r>
              <a:rPr lang="en-US" sz="2400" i="1" dirty="0" smtClean="0">
                <a:solidFill>
                  <a:prstClr val="black"/>
                </a:solidFill>
                <a:cs typeface="Arial"/>
              </a:rPr>
              <a:t>N</a:t>
            </a:r>
            <a:r>
              <a:rPr lang="en-US" sz="2400" dirty="0" smtClean="0">
                <a:solidFill>
                  <a:prstClr val="black"/>
                </a:solidFill>
                <a:cs typeface="Arial"/>
              </a:rPr>
              <a:t>=1,504</a:t>
            </a:r>
          </a:p>
          <a:p>
            <a:pPr lvl="0" algn="r"/>
            <a:r>
              <a:rPr lang="en-US" sz="2400" i="1" dirty="0" smtClean="0">
                <a:solidFill>
                  <a:prstClr val="black"/>
                </a:solidFill>
                <a:cs typeface="Arial"/>
              </a:rPr>
              <a:t>Z</a:t>
            </a:r>
            <a:r>
              <a:rPr lang="en-US" sz="2400" dirty="0" smtClean="0">
                <a:solidFill>
                  <a:prstClr val="black"/>
                </a:solidFill>
                <a:cs typeface="Arial"/>
              </a:rPr>
              <a:t> = 3.85, </a:t>
            </a:r>
            <a:r>
              <a:rPr lang="en-US" sz="2400" i="1" dirty="0" smtClean="0">
                <a:solidFill>
                  <a:prstClr val="black"/>
                </a:solidFill>
                <a:cs typeface="Arial"/>
              </a:rPr>
              <a:t>p </a:t>
            </a:r>
            <a:r>
              <a:rPr lang="en-US" sz="2400" dirty="0" smtClean="0">
                <a:solidFill>
                  <a:prstClr val="black"/>
                </a:solidFill>
                <a:cs typeface="Arial"/>
              </a:rPr>
              <a:t>&lt; 0.001</a:t>
            </a:r>
            <a:endParaRPr lang="en-US" sz="2400" i="1" dirty="0" smtClean="0">
              <a:solidFill>
                <a:prstClr val="black"/>
              </a:solidFill>
              <a:cs typeface="Arial"/>
            </a:endParaRPr>
          </a:p>
        </p:txBody>
      </p:sp>
      <p:sp>
        <p:nvSpPr>
          <p:cNvPr id="11" name="Rectangle 10"/>
          <p:cNvSpPr/>
          <p:nvPr/>
        </p:nvSpPr>
        <p:spPr>
          <a:xfrm>
            <a:off x="268326" y="2115233"/>
            <a:ext cx="2813932" cy="644846"/>
          </a:xfrm>
          <a:prstGeom prst="rect">
            <a:avLst/>
          </a:prstGeom>
          <a:solidFill>
            <a:srgbClr val="3366FF"/>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Time Stress</a:t>
            </a:r>
            <a:endParaRPr lang="en-US" sz="2800" dirty="0">
              <a:solidFill>
                <a:srgbClr val="000000"/>
              </a:solidFill>
              <a:cs typeface="Calibri"/>
            </a:endParaRPr>
          </a:p>
        </p:txBody>
      </p:sp>
      <p:sp>
        <p:nvSpPr>
          <p:cNvPr id="12" name="Rectangle 11"/>
          <p:cNvSpPr/>
          <p:nvPr/>
        </p:nvSpPr>
        <p:spPr>
          <a:xfrm>
            <a:off x="5752705" y="2152240"/>
            <a:ext cx="2813932" cy="644846"/>
          </a:xfrm>
          <a:prstGeom prst="rect">
            <a:avLst/>
          </a:prstGeom>
          <a:solidFill>
            <a:srgbClr val="F0AD00"/>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Life Satisfaction</a:t>
            </a:r>
            <a:endParaRPr lang="en-US" sz="2800" dirty="0">
              <a:solidFill>
                <a:srgbClr val="000000"/>
              </a:solidFill>
              <a:cs typeface="Calibri"/>
            </a:endParaRPr>
          </a:p>
        </p:txBody>
      </p:sp>
      <p:sp>
        <p:nvSpPr>
          <p:cNvPr id="8" name="Line 6"/>
          <p:cNvSpPr>
            <a:spLocks noChangeShapeType="1"/>
          </p:cNvSpPr>
          <p:nvPr/>
        </p:nvSpPr>
        <p:spPr bwMode="auto">
          <a:xfrm>
            <a:off x="3150555" y="4446508"/>
            <a:ext cx="2530815" cy="0"/>
          </a:xfrm>
          <a:prstGeom prst="line">
            <a:avLst/>
          </a:prstGeom>
          <a:noFill/>
          <a:ln w="76200">
            <a:solidFill>
              <a:srgbClr val="000000"/>
            </a:solidFill>
            <a:prstDash val="solid"/>
            <a:round/>
            <a:headEnd/>
            <a:tailEnd type="triangle" w="med" len="med"/>
          </a:ln>
          <a:effectLst/>
        </p:spPr>
        <p:txBody>
          <a:bodyPr lIns="91407" tIns="45704" rIns="91407" bIns="45704"/>
          <a:lstStyle/>
          <a:p>
            <a:endParaRPr lang="en-CA" sz="3200" dirty="0">
              <a:latin typeface="Calibri"/>
            </a:endParaRPr>
          </a:p>
        </p:txBody>
      </p:sp>
      <p:sp>
        <p:nvSpPr>
          <p:cNvPr id="13" name="Rectangle 12"/>
          <p:cNvSpPr/>
          <p:nvPr/>
        </p:nvSpPr>
        <p:spPr>
          <a:xfrm>
            <a:off x="336623" y="4087078"/>
            <a:ext cx="2813932" cy="644846"/>
          </a:xfrm>
          <a:prstGeom prst="rect">
            <a:avLst/>
          </a:prstGeom>
          <a:solidFill>
            <a:srgbClr val="3366FF"/>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Time Stress</a:t>
            </a:r>
            <a:endParaRPr lang="en-US" sz="2800" dirty="0">
              <a:solidFill>
                <a:srgbClr val="000000"/>
              </a:solidFill>
              <a:cs typeface="Calibri"/>
            </a:endParaRPr>
          </a:p>
        </p:txBody>
      </p:sp>
      <p:sp>
        <p:nvSpPr>
          <p:cNvPr id="14" name="Rectangle 13"/>
          <p:cNvSpPr/>
          <p:nvPr/>
        </p:nvSpPr>
        <p:spPr>
          <a:xfrm>
            <a:off x="5821002" y="4124085"/>
            <a:ext cx="2813932" cy="644846"/>
          </a:xfrm>
          <a:prstGeom prst="rect">
            <a:avLst/>
          </a:prstGeom>
          <a:solidFill>
            <a:srgbClr val="F0AD00"/>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Life Satisfaction</a:t>
            </a:r>
            <a:endParaRPr lang="en-US" sz="2800" dirty="0">
              <a:solidFill>
                <a:srgbClr val="000000"/>
              </a:solidFill>
              <a:cs typeface="Calibri"/>
            </a:endParaRPr>
          </a:p>
        </p:txBody>
      </p:sp>
      <p:sp>
        <p:nvSpPr>
          <p:cNvPr id="3" name="Rectangle 2"/>
          <p:cNvSpPr/>
          <p:nvPr/>
        </p:nvSpPr>
        <p:spPr>
          <a:xfrm>
            <a:off x="3391313" y="1832542"/>
            <a:ext cx="1912704" cy="523220"/>
          </a:xfrm>
          <a:prstGeom prst="rect">
            <a:avLst/>
          </a:prstGeom>
        </p:spPr>
        <p:txBody>
          <a:bodyPr wrap="none">
            <a:spAutoFit/>
          </a:bodyPr>
          <a:lstStyle/>
          <a:p>
            <a:pPr algn="ctr"/>
            <a:r>
              <a:rPr lang="en-CA" sz="2800" i="1" dirty="0" smtClean="0"/>
              <a:t>β </a:t>
            </a:r>
            <a:r>
              <a:rPr lang="en-CA" sz="2800" dirty="0" smtClean="0"/>
              <a:t>= -0.18***</a:t>
            </a:r>
            <a:endParaRPr lang="en-US" sz="2800" b="1" i="1" dirty="0"/>
          </a:p>
        </p:txBody>
      </p:sp>
      <p:sp>
        <p:nvSpPr>
          <p:cNvPr id="16" name="Rectangle 15"/>
          <p:cNvSpPr/>
          <p:nvPr/>
        </p:nvSpPr>
        <p:spPr>
          <a:xfrm>
            <a:off x="3675595" y="3743573"/>
            <a:ext cx="1451039" cy="523220"/>
          </a:xfrm>
          <a:prstGeom prst="rect">
            <a:avLst/>
          </a:prstGeom>
        </p:spPr>
        <p:txBody>
          <a:bodyPr wrap="none">
            <a:spAutoFit/>
          </a:bodyPr>
          <a:lstStyle/>
          <a:p>
            <a:pPr algn="ctr"/>
            <a:r>
              <a:rPr lang="en-CA" sz="2800" i="1" dirty="0" smtClean="0"/>
              <a:t>β </a:t>
            </a:r>
            <a:r>
              <a:rPr lang="en-CA" sz="2800" dirty="0" smtClean="0"/>
              <a:t>= -0.03</a:t>
            </a:r>
            <a:endParaRPr lang="en-US" sz="2800" b="1" i="1" dirty="0"/>
          </a:p>
        </p:txBody>
      </p:sp>
      <p:sp>
        <p:nvSpPr>
          <p:cNvPr id="15" name="Rectangle 14"/>
          <p:cNvSpPr/>
          <p:nvPr/>
        </p:nvSpPr>
        <p:spPr>
          <a:xfrm>
            <a:off x="268326" y="5818139"/>
            <a:ext cx="8616475" cy="769441"/>
          </a:xfrm>
          <a:prstGeom prst="rect">
            <a:avLst/>
          </a:prstGeom>
          <a:solidFill>
            <a:schemeClr val="bg1"/>
          </a:solidFill>
          <a:ln w="38100" cap="rnd" cmpd="sng">
            <a:solidFill>
              <a:srgbClr val="000000"/>
            </a:solidFill>
            <a:prstDash val="solid"/>
            <a:round/>
          </a:ln>
        </p:spPr>
        <p:txBody>
          <a:bodyPr wrap="square">
            <a:spAutoFit/>
          </a:bodyPr>
          <a:lstStyle/>
          <a:p>
            <a:pPr algn="ctr"/>
            <a:r>
              <a:rPr lang="en-US" sz="2200" dirty="0" smtClean="0">
                <a:cs typeface="Arial"/>
              </a:rPr>
              <a:t>Holds controlling for age, gender, income, marital status, # of kids at home, # of hours worked</a:t>
            </a:r>
          </a:p>
        </p:txBody>
      </p:sp>
      <p:sp>
        <p:nvSpPr>
          <p:cNvPr id="17" name="Title 2"/>
          <p:cNvSpPr txBox="1">
            <a:spLocks/>
          </p:cNvSpPr>
          <p:nvPr/>
        </p:nvSpPr>
        <p:spPr>
          <a:xfrm>
            <a:off x="149902" y="172727"/>
            <a:ext cx="8564528" cy="1252728"/>
          </a:xfrm>
          <a:prstGeom prst="rect">
            <a:avLst/>
          </a:prstGeom>
        </p:spPr>
        <p:txBody>
          <a:bodyPr vert="horz" lIns="91440" rIns="45720" rtlCol="0" anchor="ctr">
            <a:normAutofit/>
            <a:scene3d>
              <a:camera prst="orthographicFront"/>
              <a:lightRig rig="threePt" dir="t">
                <a:rot lat="0" lon="0" rev="4800000"/>
              </a:lightRig>
            </a:scene3d>
            <a:sp3d prstMaterial="matte"/>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pPr algn="ctr" defTabSz="914400"/>
            <a:r>
              <a:rPr lang="en-US" sz="4000" dirty="0" smtClean="0">
                <a:solidFill>
                  <a:srgbClr val="F0AD00"/>
                </a:solidFill>
              </a:rPr>
              <a:t>Buying time </a:t>
            </a:r>
            <a:r>
              <a:rPr lang="en-US" sz="4000" u="sng" dirty="0" smtClean="0">
                <a:solidFill>
                  <a:srgbClr val="F0AD00"/>
                </a:solidFill>
              </a:rPr>
              <a:t>buffers</a:t>
            </a:r>
            <a:r>
              <a:rPr lang="en-US" sz="4000" dirty="0" smtClean="0">
                <a:solidFill>
                  <a:srgbClr val="F0AD00"/>
                </a:solidFill>
              </a:rPr>
              <a:t> against time stress</a:t>
            </a:r>
            <a:endParaRPr lang="en-US" sz="4000" dirty="0">
              <a:solidFill>
                <a:srgbClr val="F0AD00"/>
              </a:solidFill>
            </a:endParaRPr>
          </a:p>
        </p:txBody>
      </p:sp>
    </p:spTree>
    <p:extLst>
      <p:ext uri="{BB962C8B-B14F-4D97-AF65-F5344CB8AC3E}">
        <p14:creationId xmlns:p14="http://schemas.microsoft.com/office/powerpoint/2010/main" val="12833097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p:bldP spid="11" grpId="0" animBg="1"/>
      <p:bldP spid="12" grpId="0" animBg="1"/>
      <p:bldP spid="8" grpId="0" animBg="1"/>
      <p:bldP spid="13" grpId="0" animBg="1"/>
      <p:bldP spid="14" grpId="0" animBg="1"/>
      <p:bldP spid="3" grpId="0"/>
      <p:bldP spid="16" grpId="0"/>
      <p:bldP spid="1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scene3d>
              <a:camera prst="orthographicFront"/>
              <a:lightRig rig="threePt" dir="t">
                <a:rot lat="0" lon="0" rev="4800000"/>
              </a:lightRig>
            </a:scene3d>
            <a:sp3d prstMaterial="matte"/>
          </a:bodyPr>
          <a:lstStyle/>
          <a:p>
            <a:pPr algn="ctr"/>
            <a:r>
              <a:rPr lang="en-US" sz="4000" dirty="0" smtClean="0">
                <a:solidFill>
                  <a:srgbClr val="F0AD00"/>
                </a:solidFill>
              </a:rPr>
              <a:t>Interim Summary</a:t>
            </a:r>
            <a:endParaRPr lang="en-US" sz="4000" dirty="0">
              <a:solidFill>
                <a:srgbClr val="F0AD00"/>
              </a:solidFill>
            </a:endParaRPr>
          </a:p>
        </p:txBody>
      </p:sp>
      <p:sp>
        <p:nvSpPr>
          <p:cNvPr id="19" name="Content Placeholder 18"/>
          <p:cNvSpPr>
            <a:spLocks noGrp="1"/>
          </p:cNvSpPr>
          <p:nvPr>
            <p:ph idx="1"/>
          </p:nvPr>
        </p:nvSpPr>
        <p:spPr/>
        <p:txBody>
          <a:bodyPr>
            <a:normAutofit/>
          </a:bodyPr>
          <a:lstStyle/>
          <a:p>
            <a:r>
              <a:rPr lang="en-US" sz="2800" dirty="0" smtClean="0"/>
              <a:t>Spending money to delegate disliked tasks is linked to greater life satisfaction, meaning, and social connection</a:t>
            </a:r>
          </a:p>
          <a:p>
            <a:pPr marL="118872" indent="0">
              <a:buNone/>
            </a:pPr>
            <a:endParaRPr lang="en-US" sz="2800" dirty="0"/>
          </a:p>
          <a:p>
            <a:r>
              <a:rPr lang="en-US" sz="2800" dirty="0" smtClean="0"/>
              <a:t>Spending money to delegate disliked tasks promotes well-being by protecting against feelings of time stress</a:t>
            </a:r>
            <a:endParaRPr lang="en-US" sz="2800" u="sng" dirty="0" smtClean="0"/>
          </a:p>
        </p:txBody>
      </p:sp>
      <p:sp>
        <p:nvSpPr>
          <p:cNvPr id="2" name="Slide Number Placeholder 1"/>
          <p:cNvSpPr>
            <a:spLocks noGrp="1"/>
          </p:cNvSpPr>
          <p:nvPr>
            <p:ph type="sldNum" sz="quarter" idx="12"/>
          </p:nvPr>
        </p:nvSpPr>
        <p:spPr/>
        <p:txBody>
          <a:bodyPr/>
          <a:lstStyle/>
          <a:p>
            <a:fld id="{F335D08A-0170-924D-A348-C4E1C6B4B6DF}" type="slidenum">
              <a:rPr lang="en-US" smtClean="0"/>
              <a:t>35</a:t>
            </a:fld>
            <a:endParaRPr lang="en-US"/>
          </a:p>
        </p:txBody>
      </p:sp>
    </p:spTree>
    <p:extLst>
      <p:ext uri="{BB962C8B-B14F-4D97-AF65-F5344CB8AC3E}">
        <p14:creationId xmlns:p14="http://schemas.microsoft.com/office/powerpoint/2010/main" val="296444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01576" y="155448"/>
            <a:ext cx="8736684" cy="1252728"/>
          </a:xfrm>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rPr>
              <a:t>Can buying time affect </a:t>
            </a:r>
            <a:r>
              <a:rPr lang="en-US" sz="3600" u="sng" dirty="0" smtClean="0">
                <a:solidFill>
                  <a:srgbClr val="F0AD00"/>
                </a:solidFill>
              </a:rPr>
              <a:t>daily</a:t>
            </a:r>
            <a:r>
              <a:rPr lang="en-US" sz="3600" dirty="0" smtClean="0">
                <a:solidFill>
                  <a:srgbClr val="F0AD00"/>
                </a:solidFill>
              </a:rPr>
              <a:t> happiness?</a:t>
            </a:r>
            <a:endParaRPr lang="en-US" sz="3600"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36</a:t>
            </a:fld>
            <a:endParaRPr lang="en-US"/>
          </a:p>
        </p:txBody>
      </p:sp>
      <p:pic>
        <p:nvPicPr>
          <p:cNvPr id="1026" name="Picture 2" descr="Image result for american time use surve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9133" y="1889654"/>
            <a:ext cx="2735263" cy="1815881"/>
          </a:xfrm>
          <a:prstGeom prst="rect">
            <a:avLst/>
          </a:prstGeom>
          <a:noFill/>
          <a:ln w="38100" cmpd="sng">
            <a:solidFill>
              <a:srgbClr val="000000"/>
            </a:solidFill>
          </a:ln>
          <a:extLst>
            <a:ext uri="{909E8E84-426E-40dd-AFC4-6F175D3DCCD1}">
              <a14:hiddenFill xmlns:a14="http://schemas.microsoft.com/office/drawing/2010/main" xmlns="">
                <a:solidFill>
                  <a:srgbClr val="FFFFFF"/>
                </a:solidFill>
              </a14:hiddenFill>
            </a:ext>
          </a:extLst>
        </p:spPr>
      </p:pic>
      <p:sp>
        <p:nvSpPr>
          <p:cNvPr id="12" name="Rectangle 11"/>
          <p:cNvSpPr/>
          <p:nvPr/>
        </p:nvSpPr>
        <p:spPr>
          <a:xfrm>
            <a:off x="360413" y="1889653"/>
            <a:ext cx="4958023" cy="1815882"/>
          </a:xfrm>
          <a:prstGeom prst="rect">
            <a:avLst/>
          </a:prstGeom>
          <a:solidFill>
            <a:schemeClr val="bg1"/>
          </a:solidFill>
          <a:ln w="38100" cap="rnd" cmpd="sng">
            <a:solidFill>
              <a:srgbClr val="000000"/>
            </a:solidFill>
            <a:prstDash val="solid"/>
            <a:round/>
          </a:ln>
        </p:spPr>
        <p:txBody>
          <a:bodyPr wrap="square">
            <a:spAutoFit/>
          </a:bodyPr>
          <a:lstStyle/>
          <a:p>
            <a:pPr algn="ctr"/>
            <a:r>
              <a:rPr lang="en-US" sz="2800" b="1" u="sng" dirty="0" smtClean="0">
                <a:cs typeface="Arial"/>
              </a:rPr>
              <a:t>American Time Use Survey</a:t>
            </a:r>
          </a:p>
          <a:p>
            <a:pPr marL="457200" indent="-457200">
              <a:buFont typeface="Arial"/>
              <a:buChar char="•"/>
            </a:pPr>
            <a:r>
              <a:rPr lang="en-US" sz="2800" dirty="0" smtClean="0">
                <a:cs typeface="Arial"/>
              </a:rPr>
              <a:t>Day Reconstruction Method</a:t>
            </a:r>
          </a:p>
          <a:p>
            <a:pPr marL="457200" indent="-457200">
              <a:buFont typeface="Arial"/>
              <a:buChar char="•"/>
            </a:pPr>
            <a:r>
              <a:rPr lang="en-US" sz="2800" dirty="0" smtClean="0">
                <a:cs typeface="Arial"/>
              </a:rPr>
              <a:t>Asked about the last 24 hours</a:t>
            </a:r>
          </a:p>
          <a:p>
            <a:pPr marL="457200" indent="-457200">
              <a:buFont typeface="Arial"/>
              <a:buChar char="•"/>
            </a:pPr>
            <a:r>
              <a:rPr lang="en-US" sz="2800" dirty="0" smtClean="0">
                <a:cs typeface="Arial"/>
              </a:rPr>
              <a:t>50% Weekday, 50% Weekend</a:t>
            </a:r>
          </a:p>
        </p:txBody>
      </p:sp>
      <p:sp>
        <p:nvSpPr>
          <p:cNvPr id="9" name="Content Placeholder 6"/>
          <p:cNvSpPr>
            <a:spLocks noGrp="1"/>
          </p:cNvSpPr>
          <p:nvPr>
            <p:ph idx="1"/>
          </p:nvPr>
        </p:nvSpPr>
        <p:spPr>
          <a:xfrm>
            <a:off x="360413" y="4285608"/>
            <a:ext cx="7843983" cy="1024372"/>
          </a:xfrm>
          <a:solidFill>
            <a:schemeClr val="bg1"/>
          </a:solidFill>
          <a:ln w="38100" cmpd="sng">
            <a:solidFill>
              <a:schemeClr val="tx1"/>
            </a:solidFill>
          </a:ln>
        </p:spPr>
        <p:txBody>
          <a:bodyPr>
            <a:normAutofit/>
          </a:bodyPr>
          <a:lstStyle/>
          <a:p>
            <a:pPr marL="118872" indent="0" algn="ctr">
              <a:buNone/>
            </a:pPr>
            <a:r>
              <a:rPr lang="en-US" sz="2800" dirty="0"/>
              <a:t>How happy are you feeling right now</a:t>
            </a:r>
            <a:r>
              <a:rPr lang="en-US" sz="2800" dirty="0" smtClean="0"/>
              <a:t>? </a:t>
            </a:r>
          </a:p>
          <a:p>
            <a:pPr marL="118872" indent="0" algn="ctr">
              <a:buNone/>
            </a:pPr>
            <a:r>
              <a:rPr lang="en-US" sz="2800" dirty="0" smtClean="0"/>
              <a:t>How stressed are you feeling right now?</a:t>
            </a:r>
            <a:endParaRPr lang="en-US" sz="2800" dirty="0"/>
          </a:p>
        </p:txBody>
      </p:sp>
    </p:spTree>
    <p:extLst>
      <p:ext uri="{BB962C8B-B14F-4D97-AF65-F5344CB8AC3E}">
        <p14:creationId xmlns:p14="http://schemas.microsoft.com/office/powerpoint/2010/main" val="16494054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scene3d>
              <a:camera prst="orthographicFront"/>
              <a:lightRig rig="threePt" dir="t">
                <a:rot lat="0" lon="0" rev="4800000"/>
              </a:lightRig>
            </a:scene3d>
            <a:sp3d prstMaterial="matte"/>
          </a:bodyPr>
          <a:lstStyle/>
          <a:p>
            <a:pPr algn="ctr"/>
            <a:r>
              <a:rPr lang="en-US" sz="4000" dirty="0" smtClean="0">
                <a:solidFill>
                  <a:srgbClr val="F0AD00"/>
                </a:solidFill>
              </a:rPr>
              <a:t>Buying time &amp; </a:t>
            </a:r>
            <a:r>
              <a:rPr lang="en-US" sz="4000" u="sng" dirty="0">
                <a:solidFill>
                  <a:srgbClr val="F0AD00"/>
                </a:solidFill>
              </a:rPr>
              <a:t>d</a:t>
            </a:r>
            <a:r>
              <a:rPr lang="en-US" sz="4000" u="sng" dirty="0" smtClean="0">
                <a:solidFill>
                  <a:srgbClr val="F0AD00"/>
                </a:solidFill>
              </a:rPr>
              <a:t>aily</a:t>
            </a:r>
            <a:r>
              <a:rPr lang="en-US" sz="4000" dirty="0" smtClean="0">
                <a:solidFill>
                  <a:srgbClr val="F0AD00"/>
                </a:solidFill>
              </a:rPr>
              <a:t> </a:t>
            </a:r>
            <a:r>
              <a:rPr lang="en-US" sz="4000" dirty="0">
                <a:solidFill>
                  <a:srgbClr val="F0AD00"/>
                </a:solidFill>
              </a:rPr>
              <a:t>h</a:t>
            </a:r>
            <a:r>
              <a:rPr lang="en-US" sz="4000" dirty="0" smtClean="0">
                <a:solidFill>
                  <a:srgbClr val="F0AD00"/>
                </a:solidFill>
              </a:rPr>
              <a:t>appiness</a:t>
            </a:r>
            <a:endParaRPr lang="en-US" sz="4000"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37</a:t>
            </a:fld>
            <a:endParaRPr lang="en-US"/>
          </a:p>
        </p:txBody>
      </p:sp>
      <p:sp>
        <p:nvSpPr>
          <p:cNvPr id="5" name="Rectangle 4"/>
          <p:cNvSpPr/>
          <p:nvPr/>
        </p:nvSpPr>
        <p:spPr>
          <a:xfrm>
            <a:off x="1434013" y="2252504"/>
            <a:ext cx="1555158" cy="523220"/>
          </a:xfrm>
          <a:prstGeom prst="rect">
            <a:avLst/>
          </a:prstGeom>
        </p:spPr>
        <p:txBody>
          <a:bodyPr wrap="none">
            <a:spAutoFit/>
          </a:bodyPr>
          <a:lstStyle/>
          <a:p>
            <a:pPr algn="ctr"/>
            <a:r>
              <a:rPr lang="el-GR" sz="2800" i="1" dirty="0"/>
              <a:t>β</a:t>
            </a:r>
            <a:r>
              <a:rPr lang="en-CA" sz="2800" dirty="0"/>
              <a:t> = </a:t>
            </a:r>
            <a:r>
              <a:rPr lang="en-CA" sz="2800" dirty="0" smtClean="0"/>
              <a:t>0.11</a:t>
            </a:r>
            <a:r>
              <a:rPr lang="en-US" sz="2800" dirty="0"/>
              <a:t>*</a:t>
            </a:r>
            <a:r>
              <a:rPr lang="en-US" sz="2800" dirty="0" smtClean="0"/>
              <a:t> </a:t>
            </a:r>
            <a:endParaRPr lang="en-US" sz="2800" dirty="0"/>
          </a:p>
        </p:txBody>
      </p:sp>
      <p:pic>
        <p:nvPicPr>
          <p:cNvPr id="6" name="Picture 5"/>
          <p:cNvPicPr>
            <a:picLocks noChangeAspect="1"/>
          </p:cNvPicPr>
          <p:nvPr/>
        </p:nvPicPr>
        <p:blipFill>
          <a:blip r:embed="rId3">
            <a:extLst/>
          </a:blip>
          <a:stretch>
            <a:fillRect/>
          </a:stretch>
        </p:blipFill>
        <p:spPr>
          <a:xfrm>
            <a:off x="405714" y="3241426"/>
            <a:ext cx="2892917" cy="2169688"/>
          </a:xfrm>
          <a:prstGeom prst="rect">
            <a:avLst/>
          </a:prstGeom>
          <a:effectLst>
            <a:glow rad="838200">
              <a:srgbClr val="FFFF00">
                <a:alpha val="80000"/>
              </a:srgbClr>
            </a:glow>
            <a:softEdge rad="50800"/>
          </a:effectLst>
        </p:spPr>
      </p:pic>
      <p:sp>
        <p:nvSpPr>
          <p:cNvPr id="8" name="Line 6"/>
          <p:cNvSpPr>
            <a:spLocks noChangeShapeType="1"/>
          </p:cNvSpPr>
          <p:nvPr/>
        </p:nvSpPr>
        <p:spPr bwMode="auto">
          <a:xfrm flipV="1">
            <a:off x="2363725" y="2402916"/>
            <a:ext cx="1287701" cy="970266"/>
          </a:xfrm>
          <a:prstGeom prst="line">
            <a:avLst/>
          </a:prstGeom>
          <a:noFill/>
          <a:ln w="76200">
            <a:solidFill>
              <a:srgbClr val="000000"/>
            </a:solidFill>
            <a:prstDash val="sysDash"/>
            <a:round/>
            <a:headEnd/>
            <a:tailEnd type="triangle" w="med" len="med"/>
          </a:ln>
          <a:effectLst/>
        </p:spPr>
        <p:txBody>
          <a:bodyPr/>
          <a:lstStyle/>
          <a:p>
            <a:endParaRPr lang="en-CA"/>
          </a:p>
        </p:txBody>
      </p:sp>
      <p:sp>
        <p:nvSpPr>
          <p:cNvPr id="9" name="Line 6"/>
          <p:cNvSpPr>
            <a:spLocks noChangeShapeType="1"/>
          </p:cNvSpPr>
          <p:nvPr/>
        </p:nvSpPr>
        <p:spPr bwMode="auto">
          <a:xfrm>
            <a:off x="5720201" y="2531305"/>
            <a:ext cx="1159297" cy="1106495"/>
          </a:xfrm>
          <a:prstGeom prst="line">
            <a:avLst/>
          </a:prstGeom>
          <a:noFill/>
          <a:ln w="76200">
            <a:solidFill>
              <a:srgbClr val="000000"/>
            </a:solidFill>
            <a:prstDash val="sysDash"/>
            <a:round/>
            <a:headEnd/>
            <a:tailEnd type="triangle" w="med" len="med"/>
          </a:ln>
          <a:effectLst/>
        </p:spPr>
        <p:txBody>
          <a:bodyPr/>
          <a:lstStyle/>
          <a:p>
            <a:endParaRPr lang="en-CA"/>
          </a:p>
        </p:txBody>
      </p:sp>
      <p:pic>
        <p:nvPicPr>
          <p:cNvPr id="10" name="Picture 9"/>
          <p:cNvPicPr>
            <a:picLocks noChangeAspect="1"/>
          </p:cNvPicPr>
          <p:nvPr/>
        </p:nvPicPr>
        <p:blipFill>
          <a:blip r:embed="rId4"/>
          <a:stretch>
            <a:fillRect/>
          </a:stretch>
        </p:blipFill>
        <p:spPr>
          <a:xfrm>
            <a:off x="3774666" y="1892469"/>
            <a:ext cx="1578552" cy="1406105"/>
          </a:xfrm>
          <a:prstGeom prst="rect">
            <a:avLst/>
          </a:prstGeom>
        </p:spPr>
      </p:pic>
      <p:sp>
        <p:nvSpPr>
          <p:cNvPr id="11" name="TextBox 10"/>
          <p:cNvSpPr txBox="1"/>
          <p:nvPr/>
        </p:nvSpPr>
        <p:spPr>
          <a:xfrm>
            <a:off x="335156" y="5133269"/>
            <a:ext cx="3034035" cy="954107"/>
          </a:xfrm>
          <a:prstGeom prst="rect">
            <a:avLst/>
          </a:prstGeom>
          <a:noFill/>
        </p:spPr>
        <p:txBody>
          <a:bodyPr wrap="square" rtlCol="0">
            <a:spAutoFit/>
          </a:bodyPr>
          <a:lstStyle/>
          <a:p>
            <a:pPr algn="ctr"/>
            <a:r>
              <a:rPr lang="en-US" sz="2800" dirty="0" smtClean="0"/>
              <a:t>Used time-saving services (1=Yes)</a:t>
            </a:r>
            <a:endParaRPr lang="en-US" sz="2800" dirty="0"/>
          </a:p>
        </p:txBody>
      </p:sp>
      <p:sp>
        <p:nvSpPr>
          <p:cNvPr id="12" name="Rectangle 11"/>
          <p:cNvSpPr/>
          <p:nvPr/>
        </p:nvSpPr>
        <p:spPr>
          <a:xfrm>
            <a:off x="6296223" y="2316699"/>
            <a:ext cx="1555158" cy="523220"/>
          </a:xfrm>
          <a:prstGeom prst="rect">
            <a:avLst/>
          </a:prstGeom>
        </p:spPr>
        <p:txBody>
          <a:bodyPr wrap="none">
            <a:spAutoFit/>
          </a:bodyPr>
          <a:lstStyle/>
          <a:p>
            <a:pPr algn="ctr"/>
            <a:r>
              <a:rPr lang="el-GR" sz="2800" i="1" dirty="0"/>
              <a:t>β</a:t>
            </a:r>
            <a:r>
              <a:rPr lang="en-CA" sz="2800" dirty="0"/>
              <a:t> = </a:t>
            </a:r>
            <a:r>
              <a:rPr lang="en-CA" sz="2800" dirty="0" smtClean="0"/>
              <a:t>0.10</a:t>
            </a:r>
            <a:r>
              <a:rPr lang="en-US" sz="2800" dirty="0"/>
              <a:t>*</a:t>
            </a:r>
            <a:r>
              <a:rPr lang="en-US" sz="2800" dirty="0" smtClean="0"/>
              <a:t> </a:t>
            </a:r>
            <a:endParaRPr lang="en-US" sz="2800" dirty="0"/>
          </a:p>
        </p:txBody>
      </p:sp>
      <p:sp>
        <p:nvSpPr>
          <p:cNvPr id="13" name="TextBox 12"/>
          <p:cNvSpPr txBox="1"/>
          <p:nvPr/>
        </p:nvSpPr>
        <p:spPr>
          <a:xfrm>
            <a:off x="1906525" y="6025280"/>
            <a:ext cx="6780275" cy="430887"/>
          </a:xfrm>
          <a:prstGeom prst="rect">
            <a:avLst/>
          </a:prstGeom>
          <a:noFill/>
        </p:spPr>
        <p:txBody>
          <a:bodyPr wrap="square" rtlCol="0">
            <a:spAutoFit/>
          </a:bodyPr>
          <a:lstStyle/>
          <a:p>
            <a:pPr algn="r"/>
            <a:r>
              <a:rPr lang="en-US" sz="2200" dirty="0" smtClean="0"/>
              <a:t>Effect=0.05, SE=0.03, 95% CI [0.03, 0.13]</a:t>
            </a:r>
            <a:endParaRPr lang="en-US" sz="2200" dirty="0"/>
          </a:p>
        </p:txBody>
      </p:sp>
      <p:sp>
        <p:nvSpPr>
          <p:cNvPr id="14" name="Line 6"/>
          <p:cNvSpPr>
            <a:spLocks noChangeShapeType="1"/>
          </p:cNvSpPr>
          <p:nvPr/>
        </p:nvSpPr>
        <p:spPr bwMode="auto">
          <a:xfrm>
            <a:off x="2798362" y="4407639"/>
            <a:ext cx="3075672" cy="0"/>
          </a:xfrm>
          <a:prstGeom prst="line">
            <a:avLst/>
          </a:prstGeom>
          <a:noFill/>
          <a:ln w="76200">
            <a:solidFill>
              <a:srgbClr val="000000"/>
            </a:solidFill>
            <a:prstDash val="sysDash"/>
            <a:round/>
            <a:headEnd/>
            <a:tailEnd type="triangle" w="med" len="med"/>
          </a:ln>
          <a:effectLst/>
        </p:spPr>
        <p:txBody>
          <a:bodyPr/>
          <a:lstStyle/>
          <a:p>
            <a:endParaRPr lang="en-CA"/>
          </a:p>
        </p:txBody>
      </p:sp>
      <p:sp>
        <p:nvSpPr>
          <p:cNvPr id="15" name="Rectangle 14"/>
          <p:cNvSpPr/>
          <p:nvPr/>
        </p:nvSpPr>
        <p:spPr>
          <a:xfrm>
            <a:off x="3809020" y="4610049"/>
            <a:ext cx="1555158" cy="523220"/>
          </a:xfrm>
          <a:prstGeom prst="rect">
            <a:avLst/>
          </a:prstGeom>
        </p:spPr>
        <p:txBody>
          <a:bodyPr wrap="none">
            <a:spAutoFit/>
          </a:bodyPr>
          <a:lstStyle/>
          <a:p>
            <a:pPr algn="ctr"/>
            <a:r>
              <a:rPr lang="el-GR" sz="2800" i="1" dirty="0"/>
              <a:t>β</a:t>
            </a:r>
            <a:r>
              <a:rPr lang="en-CA" sz="2800" dirty="0"/>
              <a:t> = </a:t>
            </a:r>
            <a:r>
              <a:rPr lang="en-CA" sz="2800" dirty="0" smtClean="0"/>
              <a:t>0.15</a:t>
            </a:r>
            <a:r>
              <a:rPr lang="en-US" sz="2800" dirty="0"/>
              <a:t>*</a:t>
            </a:r>
            <a:r>
              <a:rPr lang="en-US" sz="2800" dirty="0" smtClean="0"/>
              <a:t> </a:t>
            </a:r>
            <a:endParaRPr lang="en-US" sz="2800" dirty="0"/>
          </a:p>
        </p:txBody>
      </p:sp>
      <p:sp>
        <p:nvSpPr>
          <p:cNvPr id="16" name="Rectangle 15"/>
          <p:cNvSpPr/>
          <p:nvPr/>
        </p:nvSpPr>
        <p:spPr>
          <a:xfrm>
            <a:off x="3810591" y="5088828"/>
            <a:ext cx="1504021" cy="523220"/>
          </a:xfrm>
          <a:prstGeom prst="rect">
            <a:avLst/>
          </a:prstGeom>
        </p:spPr>
        <p:txBody>
          <a:bodyPr wrap="none">
            <a:spAutoFit/>
          </a:bodyPr>
          <a:lstStyle/>
          <a:p>
            <a:pPr algn="ctr"/>
            <a:r>
              <a:rPr lang="el-GR" sz="2800" i="1" dirty="0"/>
              <a:t>β</a:t>
            </a:r>
            <a:r>
              <a:rPr lang="en-CA" sz="2800" dirty="0"/>
              <a:t> = </a:t>
            </a:r>
            <a:r>
              <a:rPr lang="en-CA" sz="2800" dirty="0" smtClean="0"/>
              <a:t>0.09</a:t>
            </a:r>
            <a:r>
              <a:rPr lang="sk-SK" sz="2800" baseline="30000" dirty="0" smtClean="0"/>
              <a:t>†</a:t>
            </a:r>
            <a:endParaRPr lang="en-US" sz="2800" dirty="0"/>
          </a:p>
        </p:txBody>
      </p:sp>
      <p:sp>
        <p:nvSpPr>
          <p:cNvPr id="20" name="Rectangle 19"/>
          <p:cNvSpPr/>
          <p:nvPr/>
        </p:nvSpPr>
        <p:spPr>
          <a:xfrm>
            <a:off x="5995966" y="3902513"/>
            <a:ext cx="2813932" cy="1010251"/>
          </a:xfrm>
          <a:prstGeom prst="rect">
            <a:avLst/>
          </a:prstGeom>
          <a:solidFill>
            <a:srgbClr val="F0AD00"/>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Happiness in the last 24 hours</a:t>
            </a:r>
            <a:endParaRPr lang="en-US" sz="2800" dirty="0">
              <a:solidFill>
                <a:srgbClr val="000000"/>
              </a:solidFill>
              <a:cs typeface="Calibri"/>
            </a:endParaRPr>
          </a:p>
        </p:txBody>
      </p:sp>
      <p:sp>
        <p:nvSpPr>
          <p:cNvPr id="21" name="Rectangle 20"/>
          <p:cNvSpPr/>
          <p:nvPr/>
        </p:nvSpPr>
        <p:spPr>
          <a:xfrm>
            <a:off x="6526543" y="5584549"/>
            <a:ext cx="2037737" cy="430887"/>
          </a:xfrm>
          <a:prstGeom prst="rect">
            <a:avLst/>
          </a:prstGeom>
        </p:spPr>
        <p:txBody>
          <a:bodyPr wrap="none">
            <a:spAutoFit/>
          </a:bodyPr>
          <a:lstStyle/>
          <a:p>
            <a:pPr lvl="0" algn="r"/>
            <a:r>
              <a:rPr lang="en-US" sz="2200" i="1" dirty="0">
                <a:solidFill>
                  <a:prstClr val="black"/>
                </a:solidFill>
                <a:cs typeface="Arial"/>
              </a:rPr>
              <a:t>p</a:t>
            </a:r>
            <a:r>
              <a:rPr lang="en-US" sz="2200" u="sng" dirty="0">
                <a:solidFill>
                  <a:prstClr val="black"/>
                </a:solidFill>
                <a:cs typeface="Arial"/>
              </a:rPr>
              <a:t>&lt;</a:t>
            </a:r>
            <a:r>
              <a:rPr lang="en-US" sz="2200" dirty="0" smtClean="0">
                <a:solidFill>
                  <a:prstClr val="black"/>
                </a:solidFill>
                <a:cs typeface="Arial"/>
              </a:rPr>
              <a:t>0.10,</a:t>
            </a:r>
            <a:r>
              <a:rPr lang="en-US" sz="2200" dirty="0" smtClean="0"/>
              <a:t> </a:t>
            </a:r>
            <a:r>
              <a:rPr lang="en-US" sz="2200" i="1" dirty="0" smtClean="0">
                <a:solidFill>
                  <a:prstClr val="black"/>
                </a:solidFill>
                <a:cs typeface="Arial"/>
              </a:rPr>
              <a:t>* p</a:t>
            </a:r>
            <a:r>
              <a:rPr lang="en-US" sz="2200" dirty="0" smtClean="0">
                <a:solidFill>
                  <a:prstClr val="black"/>
                </a:solidFill>
                <a:cs typeface="Arial"/>
              </a:rPr>
              <a:t>&lt;0.05</a:t>
            </a:r>
            <a:endParaRPr lang="en-US" sz="2200" i="1" dirty="0">
              <a:solidFill>
                <a:prstClr val="black"/>
              </a:solidFill>
              <a:cs typeface="Arial"/>
            </a:endParaRPr>
          </a:p>
        </p:txBody>
      </p:sp>
      <p:sp>
        <p:nvSpPr>
          <p:cNvPr id="19" name="TextBox 18"/>
          <p:cNvSpPr txBox="1"/>
          <p:nvPr/>
        </p:nvSpPr>
        <p:spPr>
          <a:xfrm>
            <a:off x="335156" y="1945029"/>
            <a:ext cx="8474742" cy="2123658"/>
          </a:xfrm>
          <a:prstGeom prst="rect">
            <a:avLst/>
          </a:prstGeom>
          <a:solidFill>
            <a:schemeClr val="bg1"/>
          </a:solidFill>
          <a:ln w="38100" cmpd="sng">
            <a:solidFill>
              <a:schemeClr val="tx1"/>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2800" b="1" dirty="0">
                <a:solidFill>
                  <a:srgbClr val="000000"/>
                </a:solidFill>
              </a:rPr>
              <a:t>People who </a:t>
            </a:r>
            <a:r>
              <a:rPr lang="en-US" sz="2800" b="1" u="sng" dirty="0" smtClean="0">
                <a:solidFill>
                  <a:srgbClr val="000000"/>
                </a:solidFill>
              </a:rPr>
              <a:t>used time-saving services on </a:t>
            </a:r>
            <a:r>
              <a:rPr lang="en-US" sz="2800" b="1" u="sng" dirty="0">
                <a:solidFill>
                  <a:srgbClr val="000000"/>
                </a:solidFill>
              </a:rPr>
              <a:t>the </a:t>
            </a:r>
            <a:r>
              <a:rPr lang="en-US" sz="2800" b="1" u="sng" dirty="0" smtClean="0">
                <a:solidFill>
                  <a:srgbClr val="000000"/>
                </a:solidFill>
              </a:rPr>
              <a:t>weekend</a:t>
            </a:r>
            <a:endParaRPr lang="en-US" sz="2400" b="1" u="sng" dirty="0">
              <a:solidFill>
                <a:srgbClr val="000000"/>
              </a:solidFill>
            </a:endParaRPr>
          </a:p>
          <a:p>
            <a:r>
              <a:rPr lang="en-US" sz="2800" dirty="0" smtClean="0">
                <a:solidFill>
                  <a:srgbClr val="000000"/>
                </a:solidFill>
              </a:rPr>
              <a:t>   Spent </a:t>
            </a:r>
            <a:r>
              <a:rPr lang="en-US" sz="2800" u="sng" dirty="0" smtClean="0">
                <a:solidFill>
                  <a:srgbClr val="000000"/>
                </a:solidFill>
              </a:rPr>
              <a:t>30min </a:t>
            </a:r>
            <a:r>
              <a:rPr lang="en-US" sz="2800" u="sng" dirty="0">
                <a:solidFill>
                  <a:srgbClr val="000000"/>
                </a:solidFill>
              </a:rPr>
              <a:t>more</a:t>
            </a:r>
            <a:r>
              <a:rPr lang="en-US" sz="2800" dirty="0">
                <a:solidFill>
                  <a:srgbClr val="000000"/>
                </a:solidFill>
              </a:rPr>
              <a:t> minutes </a:t>
            </a:r>
            <a:r>
              <a:rPr lang="en-US" sz="2800" dirty="0" smtClean="0">
                <a:solidFill>
                  <a:srgbClr val="000000"/>
                </a:solidFill>
              </a:rPr>
              <a:t>with family and friends***</a:t>
            </a:r>
          </a:p>
          <a:p>
            <a:r>
              <a:rPr lang="en-US" sz="2800" dirty="0">
                <a:solidFill>
                  <a:srgbClr val="000000"/>
                </a:solidFill>
              </a:rPr>
              <a:t> </a:t>
            </a:r>
            <a:r>
              <a:rPr lang="en-US" sz="2800" dirty="0" smtClean="0">
                <a:solidFill>
                  <a:srgbClr val="000000"/>
                </a:solidFill>
              </a:rPr>
              <a:t>  Enjoyed social time significantly more***</a:t>
            </a:r>
            <a:endParaRPr lang="en-US" sz="2800" dirty="0">
              <a:solidFill>
                <a:srgbClr val="000000"/>
              </a:solidFill>
            </a:endParaRPr>
          </a:p>
          <a:p>
            <a:endParaRPr lang="en-US" sz="2400" dirty="0" smtClean="0">
              <a:solidFill>
                <a:srgbClr val="000000"/>
              </a:solidFill>
            </a:endParaRPr>
          </a:p>
          <a:p>
            <a:pPr algn="r"/>
            <a:r>
              <a:rPr lang="en-US" sz="2400" dirty="0" smtClean="0">
                <a:solidFill>
                  <a:srgbClr val="000000"/>
                </a:solidFill>
              </a:rPr>
              <a:t>***</a:t>
            </a:r>
            <a:r>
              <a:rPr lang="en-US" sz="2400" i="1" dirty="0" smtClean="0">
                <a:solidFill>
                  <a:srgbClr val="000000"/>
                </a:solidFill>
              </a:rPr>
              <a:t>p</a:t>
            </a:r>
            <a:r>
              <a:rPr lang="en-US" sz="2400" dirty="0" smtClean="0">
                <a:solidFill>
                  <a:srgbClr val="000000"/>
                </a:solidFill>
              </a:rPr>
              <a:t>&lt;0.001</a:t>
            </a:r>
            <a:endParaRPr lang="en-US" sz="2400" dirty="0">
              <a:solidFill>
                <a:srgbClr val="000000"/>
              </a:solidFill>
            </a:endParaRPr>
          </a:p>
        </p:txBody>
      </p:sp>
    </p:spTree>
    <p:extLst>
      <p:ext uri="{BB962C8B-B14F-4D97-AF65-F5344CB8AC3E}">
        <p14:creationId xmlns:p14="http://schemas.microsoft.com/office/powerpoint/2010/main" val="353197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animBg="1"/>
      <p:bldP spid="11" grpId="0"/>
      <p:bldP spid="12" grpId="0"/>
      <p:bldP spid="13" grpId="0"/>
      <p:bldP spid="14" grpId="0" animBg="1"/>
      <p:bldP spid="15" grpId="0"/>
      <p:bldP spid="16" grpId="0"/>
      <p:bldP spid="20" grpId="0" animBg="1"/>
      <p:bldP spid="21" grpId="0"/>
      <p:bldP spid="19" grpId="0" animBg="1"/>
      <p:bldP spid="19"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335D08A-0170-924D-A348-C4E1C6B4B6DF}" type="slidenum">
              <a:rPr lang="en-US" smtClean="0"/>
              <a:t>38</a:t>
            </a:fld>
            <a:endParaRPr lang="en-US"/>
          </a:p>
        </p:txBody>
      </p:sp>
      <p:pic>
        <p:nvPicPr>
          <p:cNvPr id="5" name="Content Placeholder 4"/>
          <p:cNvPicPr>
            <a:picLocks noChangeAspect="1"/>
          </p:cNvPicPr>
          <p:nvPr/>
        </p:nvPicPr>
        <p:blipFill rotWithShape="1">
          <a:blip r:embed="rId3"/>
          <a:srcRect l="51292" t="2" r="5525" b="1276"/>
          <a:stretch/>
        </p:blipFill>
        <p:spPr>
          <a:xfrm>
            <a:off x="302553" y="450964"/>
            <a:ext cx="8387489" cy="5869789"/>
          </a:xfrm>
          <a:prstGeom prst="rect">
            <a:avLst/>
          </a:prstGeom>
          <a:ln w="76200" cap="sq" cmpd="sng">
            <a:solidFill>
              <a:srgbClr val="000000"/>
            </a:solidFill>
            <a:miter lim="800000"/>
          </a:ln>
          <a:effectLst>
            <a:outerShdw blurRad="57150" dist="50800" dir="2700000" algn="tl" rotWithShape="0">
              <a:srgbClr val="000000">
                <a:alpha val="40000"/>
              </a:srgbClr>
            </a:outerShdw>
          </a:effectLst>
        </p:spPr>
      </p:pic>
      <p:sp>
        <p:nvSpPr>
          <p:cNvPr id="19" name="TextBox 18"/>
          <p:cNvSpPr txBox="1"/>
          <p:nvPr/>
        </p:nvSpPr>
        <p:spPr>
          <a:xfrm>
            <a:off x="488887" y="571222"/>
            <a:ext cx="2753603" cy="1200328"/>
          </a:xfrm>
          <a:prstGeom prst="rect">
            <a:avLst/>
          </a:prstGeom>
          <a:solidFill>
            <a:srgbClr val="FFFFFF"/>
          </a:solidFill>
          <a:ln w="38100" cmpd="sng">
            <a:solidFill>
              <a:schemeClr val="tx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0" lvl="5"/>
            <a:endParaRPr lang="en-CA" sz="800" dirty="0">
              <a:solidFill>
                <a:schemeClr val="tx1"/>
              </a:solidFill>
            </a:endParaRPr>
          </a:p>
          <a:p>
            <a:pPr marL="0" lvl="5" algn="ctr"/>
            <a:r>
              <a:rPr lang="en-CA" sz="2800" dirty="0" smtClean="0">
                <a:solidFill>
                  <a:schemeClr val="tx1"/>
                </a:solidFill>
              </a:rPr>
              <a:t>Within subject, counterbalanced</a:t>
            </a:r>
            <a:endParaRPr lang="en-CA" sz="2800" b="1" dirty="0" smtClean="0">
              <a:solidFill>
                <a:schemeClr val="tx1"/>
              </a:solidFill>
            </a:endParaRPr>
          </a:p>
          <a:p>
            <a:pPr marL="0" lvl="5"/>
            <a:endParaRPr lang="en-US" sz="800" dirty="0">
              <a:solidFill>
                <a:schemeClr val="tx1"/>
              </a:solidFill>
            </a:endParaRPr>
          </a:p>
        </p:txBody>
      </p:sp>
      <p:sp>
        <p:nvSpPr>
          <p:cNvPr id="20" name="TextBox 19"/>
          <p:cNvSpPr txBox="1"/>
          <p:nvPr/>
        </p:nvSpPr>
        <p:spPr>
          <a:xfrm>
            <a:off x="3242490" y="2118122"/>
            <a:ext cx="5152209" cy="1200328"/>
          </a:xfrm>
          <a:prstGeom prst="rect">
            <a:avLst/>
          </a:prstGeom>
          <a:solidFill>
            <a:srgbClr val="FFFFFF"/>
          </a:solidFill>
          <a:ln w="38100" cmpd="sng">
            <a:solidFill>
              <a:srgbClr val="0000FF"/>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0" lvl="5"/>
            <a:endParaRPr lang="en-CA" sz="800" dirty="0">
              <a:solidFill>
                <a:schemeClr val="tx1"/>
              </a:solidFill>
            </a:endParaRPr>
          </a:p>
          <a:p>
            <a:pPr marL="0" lvl="5" algn="ctr"/>
            <a:r>
              <a:rPr lang="en-CA" sz="2800" dirty="0" smtClean="0">
                <a:solidFill>
                  <a:schemeClr val="tx1"/>
                </a:solidFill>
              </a:rPr>
              <a:t>Please </a:t>
            </a:r>
            <a:r>
              <a:rPr lang="en-CA" sz="2800" dirty="0">
                <a:solidFill>
                  <a:schemeClr val="tx1"/>
                </a:solidFill>
              </a:rPr>
              <a:t>spend this payment </a:t>
            </a:r>
            <a:r>
              <a:rPr lang="en-CA" sz="2800" dirty="0" smtClean="0">
                <a:solidFill>
                  <a:schemeClr val="tx1"/>
                </a:solidFill>
              </a:rPr>
              <a:t>in a way that will </a:t>
            </a:r>
            <a:r>
              <a:rPr lang="en-CA" sz="2800" b="1" u="sng" dirty="0" smtClean="0">
                <a:solidFill>
                  <a:schemeClr val="tx1"/>
                </a:solidFill>
              </a:rPr>
              <a:t>give you more free time</a:t>
            </a:r>
            <a:endParaRPr lang="en-CA" sz="2800" b="1" dirty="0" smtClean="0">
              <a:solidFill>
                <a:schemeClr val="tx1"/>
              </a:solidFill>
            </a:endParaRPr>
          </a:p>
          <a:p>
            <a:pPr marL="0" lvl="5"/>
            <a:endParaRPr lang="en-US" sz="800" dirty="0">
              <a:solidFill>
                <a:schemeClr val="tx1"/>
              </a:solidFill>
            </a:endParaRPr>
          </a:p>
        </p:txBody>
      </p:sp>
      <p:grpSp>
        <p:nvGrpSpPr>
          <p:cNvPr id="21" name="Group 20"/>
          <p:cNvGrpSpPr/>
          <p:nvPr/>
        </p:nvGrpSpPr>
        <p:grpSpPr>
          <a:xfrm>
            <a:off x="614720" y="2118122"/>
            <a:ext cx="2124867" cy="1281177"/>
            <a:chOff x="614720" y="2009818"/>
            <a:chExt cx="2124867" cy="1281177"/>
          </a:xfrm>
          <a:effectLst/>
        </p:grpSpPr>
        <p:pic>
          <p:nvPicPr>
            <p:cNvPr id="22" name="Picture 9" descr="http://t0.gstatic.com/images?q=tbn:ANd9GcRc7GR--ODbs8uFV5xxgGm7yqglrHoW0fpjchRDs_PpBp7OGX70EfoJmafeY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720" y="2009818"/>
              <a:ext cx="1829032" cy="909887"/>
            </a:xfrm>
            <a:prstGeom prst="rect">
              <a:avLst/>
            </a:prstGeom>
            <a:ln w="38100" cmpd="sng">
              <a:solidFill>
                <a:srgbClr val="0000FF"/>
              </a:solidFill>
            </a:ln>
            <a:extLst/>
          </p:spPr>
          <p:style>
            <a:lnRef idx="2">
              <a:schemeClr val="dk1"/>
            </a:lnRef>
            <a:fillRef idx="1">
              <a:schemeClr val="lt1"/>
            </a:fillRef>
            <a:effectRef idx="0">
              <a:schemeClr val="dk1"/>
            </a:effectRef>
            <a:fontRef idx="minor">
              <a:schemeClr val="dk1"/>
            </a:fontRef>
          </p:style>
        </p:pic>
        <p:pic>
          <p:nvPicPr>
            <p:cNvPr id="23" name="Picture 9" descr="http://t0.gstatic.com/images?q=tbn:ANd9GcRc7GR--ODbs8uFV5xxgGm7yqglrHoW0fpjchRDs_PpBp7OGX70EfoJmafeY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0555" y="2381108"/>
              <a:ext cx="1829032" cy="909887"/>
            </a:xfrm>
            <a:prstGeom prst="rect">
              <a:avLst/>
            </a:prstGeom>
            <a:ln w="38100" cmpd="sng">
              <a:solidFill>
                <a:srgbClr val="0000FF"/>
              </a:solidFill>
            </a:ln>
            <a:extLst/>
          </p:spPr>
          <p:style>
            <a:lnRef idx="2">
              <a:schemeClr val="dk1"/>
            </a:lnRef>
            <a:fillRef idx="1">
              <a:schemeClr val="lt1"/>
            </a:fillRef>
            <a:effectRef idx="0">
              <a:schemeClr val="dk1"/>
            </a:effectRef>
            <a:fontRef idx="minor">
              <a:schemeClr val="dk1"/>
            </a:fontRef>
          </p:style>
        </p:pic>
      </p:grpSp>
      <p:sp>
        <p:nvSpPr>
          <p:cNvPr id="24" name="TextBox 23"/>
          <p:cNvSpPr txBox="1"/>
          <p:nvPr/>
        </p:nvSpPr>
        <p:spPr>
          <a:xfrm>
            <a:off x="3242490" y="4070550"/>
            <a:ext cx="5152209" cy="1200328"/>
          </a:xfrm>
          <a:prstGeom prst="rect">
            <a:avLst/>
          </a:prstGeom>
          <a:solidFill>
            <a:srgbClr val="FFFFFF"/>
          </a:solidFill>
          <a:ln w="38100" cmpd="sng">
            <a:solidFill>
              <a:srgbClr val="008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0" lvl="5"/>
            <a:endParaRPr lang="en-CA" sz="800" dirty="0">
              <a:solidFill>
                <a:srgbClr val="000000"/>
              </a:solidFill>
            </a:endParaRPr>
          </a:p>
          <a:p>
            <a:pPr marL="0" lvl="5" algn="ctr"/>
            <a:r>
              <a:rPr lang="en-CA" sz="2800" dirty="0" smtClean="0">
                <a:solidFill>
                  <a:srgbClr val="000000"/>
                </a:solidFill>
              </a:rPr>
              <a:t>Please </a:t>
            </a:r>
            <a:r>
              <a:rPr lang="en-CA" sz="2800" dirty="0">
                <a:solidFill>
                  <a:srgbClr val="000000"/>
                </a:solidFill>
              </a:rPr>
              <a:t>spend this payment </a:t>
            </a:r>
            <a:r>
              <a:rPr lang="en-CA" sz="2800" dirty="0" smtClean="0">
                <a:solidFill>
                  <a:srgbClr val="000000"/>
                </a:solidFill>
              </a:rPr>
              <a:t>on </a:t>
            </a:r>
            <a:r>
              <a:rPr lang="en-CA" sz="2800" b="1" u="sng" dirty="0" smtClean="0">
                <a:solidFill>
                  <a:srgbClr val="000000"/>
                </a:solidFill>
              </a:rPr>
              <a:t>a material purchase for yourself</a:t>
            </a:r>
          </a:p>
          <a:p>
            <a:pPr marL="0" lvl="5"/>
            <a:endParaRPr lang="en-US" sz="800" dirty="0"/>
          </a:p>
        </p:txBody>
      </p:sp>
      <p:grpSp>
        <p:nvGrpSpPr>
          <p:cNvPr id="25" name="Group 24"/>
          <p:cNvGrpSpPr/>
          <p:nvPr/>
        </p:nvGrpSpPr>
        <p:grpSpPr>
          <a:xfrm>
            <a:off x="614720" y="4080004"/>
            <a:ext cx="2124867" cy="1281177"/>
            <a:chOff x="614720" y="2009818"/>
            <a:chExt cx="2124867" cy="1281177"/>
          </a:xfrm>
          <a:effectLst/>
        </p:grpSpPr>
        <p:pic>
          <p:nvPicPr>
            <p:cNvPr id="26" name="Picture 9" descr="http://t0.gstatic.com/images?q=tbn:ANd9GcRc7GR--ODbs8uFV5xxgGm7yqglrHoW0fpjchRDs_PpBp7OGX70EfoJmafeY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720" y="2009818"/>
              <a:ext cx="1829032" cy="909887"/>
            </a:xfrm>
            <a:prstGeom prst="rect">
              <a:avLst/>
            </a:prstGeom>
            <a:ln w="38100" cmpd="sng">
              <a:solidFill>
                <a:srgbClr val="008000"/>
              </a:solidFill>
            </a:ln>
            <a:extLst/>
          </p:spPr>
          <p:style>
            <a:lnRef idx="2">
              <a:schemeClr val="dk1"/>
            </a:lnRef>
            <a:fillRef idx="1">
              <a:schemeClr val="lt1"/>
            </a:fillRef>
            <a:effectRef idx="0">
              <a:schemeClr val="dk1"/>
            </a:effectRef>
            <a:fontRef idx="minor">
              <a:schemeClr val="dk1"/>
            </a:fontRef>
          </p:style>
        </p:pic>
        <p:pic>
          <p:nvPicPr>
            <p:cNvPr id="27" name="Picture 9" descr="http://t0.gstatic.com/images?q=tbn:ANd9GcRc7GR--ODbs8uFV5xxgGm7yqglrHoW0fpjchRDs_PpBp7OGX70EfoJmafeY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0555" y="2381108"/>
              <a:ext cx="1829032" cy="909887"/>
            </a:xfrm>
            <a:prstGeom prst="rect">
              <a:avLst/>
            </a:prstGeom>
            <a:ln w="38100" cmpd="sng">
              <a:solidFill>
                <a:srgbClr val="008000"/>
              </a:solidFill>
            </a:ln>
            <a:extLst/>
          </p:spPr>
          <p:style>
            <a:lnRef idx="2">
              <a:schemeClr val="dk1"/>
            </a:lnRef>
            <a:fillRef idx="1">
              <a:schemeClr val="lt1"/>
            </a:fillRef>
            <a:effectRef idx="0">
              <a:schemeClr val="dk1"/>
            </a:effectRef>
            <a:fontRef idx="minor">
              <a:schemeClr val="dk1"/>
            </a:fontRef>
          </p:style>
        </p:pic>
      </p:grpSp>
      <p:pic>
        <p:nvPicPr>
          <p:cNvPr id="14" name="Picture 13"/>
          <p:cNvPicPr>
            <a:picLocks noChangeAspect="1"/>
          </p:cNvPicPr>
          <p:nvPr/>
        </p:nvPicPr>
        <p:blipFill>
          <a:blip r:embed="rId5"/>
          <a:stretch>
            <a:fillRect/>
          </a:stretch>
        </p:blipFill>
        <p:spPr>
          <a:xfrm>
            <a:off x="6999843" y="545534"/>
            <a:ext cx="1566534" cy="1526107"/>
          </a:xfrm>
          <a:prstGeom prst="rect">
            <a:avLst/>
          </a:prstGeom>
        </p:spPr>
      </p:pic>
      <p:sp>
        <p:nvSpPr>
          <p:cNvPr id="15" name="TextBox 14"/>
          <p:cNvSpPr txBox="1"/>
          <p:nvPr/>
        </p:nvSpPr>
        <p:spPr>
          <a:xfrm>
            <a:off x="3214698" y="5551312"/>
            <a:ext cx="5180001" cy="523220"/>
          </a:xfrm>
          <a:prstGeom prst="rect">
            <a:avLst/>
          </a:prstGeom>
          <a:solidFill>
            <a:srgbClr val="FFFFFF"/>
          </a:solidFill>
          <a:ln w="38100" cmpd="sng">
            <a:solidFill>
              <a:schemeClr val="tx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0" lvl="5" algn="ctr"/>
            <a:r>
              <a:rPr lang="en-CA" sz="2800" dirty="0" smtClean="0">
                <a:solidFill>
                  <a:schemeClr val="tx1"/>
                </a:solidFill>
              </a:rPr>
              <a:t>Science World, Vancouver BC</a:t>
            </a:r>
            <a:endParaRPr lang="en-CA" sz="2800" b="1" dirty="0" smtClean="0">
              <a:solidFill>
                <a:schemeClr val="tx1"/>
              </a:solidFill>
            </a:endParaRPr>
          </a:p>
        </p:txBody>
      </p:sp>
    </p:spTree>
    <p:extLst>
      <p:ext uri="{BB962C8B-B14F-4D97-AF65-F5344CB8AC3E}">
        <p14:creationId xmlns:p14="http://schemas.microsoft.com/office/powerpoint/2010/main" val="789994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4" grpId="0" animBg="1"/>
      <p:bldP spid="1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19714575"/>
              </p:ext>
            </p:extLst>
          </p:nvPr>
        </p:nvGraphicFramePr>
        <p:xfrm>
          <a:off x="732232" y="1500838"/>
          <a:ext cx="3674691" cy="2398056"/>
        </p:xfrm>
        <a:graphic>
          <a:graphicData uri="http://schemas.openxmlformats.org/drawingml/2006/table">
            <a:tbl>
              <a:tblPr firstRow="1" bandRow="1">
                <a:tableStyleId>{5C22544A-7EE6-4342-B048-85BDC9FD1C3A}</a:tableStyleId>
              </a:tblPr>
              <a:tblGrid>
                <a:gridCol w="3674691">
                  <a:extLst>
                    <a:ext uri="{9D8B030D-6E8A-4147-A177-3AD203B41FA5}">
                      <a16:colId xmlns:a16="http://schemas.microsoft.com/office/drawing/2014/main" val="20000"/>
                    </a:ext>
                  </a:extLst>
                </a:gridCol>
              </a:tblGrid>
              <a:tr h="556629">
                <a:tc>
                  <a:txBody>
                    <a:bodyPr/>
                    <a:lstStyle/>
                    <a:p>
                      <a:pPr algn="l"/>
                      <a:r>
                        <a:rPr lang="en-US" sz="3200" dirty="0" smtClean="0">
                          <a:solidFill>
                            <a:schemeClr val="tx1"/>
                          </a:solidFill>
                          <a:latin typeface="+mn-lt"/>
                          <a:cs typeface="Century Gothic"/>
                        </a:rPr>
                        <a:t>Material Purchase</a:t>
                      </a:r>
                      <a:endParaRPr lang="en-US" sz="3200" dirty="0">
                        <a:solidFill>
                          <a:schemeClr val="tx1"/>
                        </a:solidFill>
                        <a:latin typeface="+mn-lt"/>
                        <a:cs typeface="Century Gothic"/>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818936">
                <a:tc>
                  <a:txBody>
                    <a:bodyPr/>
                    <a:lstStyle/>
                    <a:p>
                      <a:pPr marL="285750" indent="-285750">
                        <a:buFont typeface="Arial"/>
                        <a:buChar char="•"/>
                      </a:pPr>
                      <a:r>
                        <a:rPr lang="en-US" sz="2800" dirty="0" smtClean="0">
                          <a:solidFill>
                            <a:schemeClr val="tx1"/>
                          </a:solidFill>
                          <a:latin typeface="+mn-lt"/>
                          <a:cs typeface="Century Gothic"/>
                        </a:rPr>
                        <a:t>Clothes</a:t>
                      </a:r>
                    </a:p>
                    <a:p>
                      <a:pPr marL="285750" indent="-285750">
                        <a:buFont typeface="Arial"/>
                        <a:buChar char="•"/>
                      </a:pPr>
                      <a:r>
                        <a:rPr lang="en-US" sz="2800" dirty="0" smtClean="0">
                          <a:solidFill>
                            <a:schemeClr val="tx1"/>
                          </a:solidFill>
                          <a:latin typeface="+mn-lt"/>
                          <a:cs typeface="Century Gothic"/>
                        </a:rPr>
                        <a:t>Books</a:t>
                      </a:r>
                    </a:p>
                    <a:p>
                      <a:pPr marL="285750" indent="-285750">
                        <a:buFont typeface="Arial"/>
                        <a:buChar char="•"/>
                      </a:pPr>
                      <a:r>
                        <a:rPr lang="en-US" sz="2800" dirty="0" smtClean="0">
                          <a:solidFill>
                            <a:schemeClr val="tx1"/>
                          </a:solidFill>
                          <a:latin typeface="+mn-lt"/>
                          <a:cs typeface="Century Gothic"/>
                        </a:rPr>
                        <a:t>Wine</a:t>
                      </a:r>
                    </a:p>
                    <a:p>
                      <a:pPr marL="285750" indent="-285750">
                        <a:buFont typeface="Arial"/>
                        <a:buChar char="•"/>
                      </a:pPr>
                      <a:r>
                        <a:rPr lang="en-US" sz="2800" dirty="0" smtClean="0">
                          <a:solidFill>
                            <a:schemeClr val="tx1"/>
                          </a:solidFill>
                          <a:latin typeface="+mn-lt"/>
                          <a:cs typeface="Century Gothic"/>
                        </a:rPr>
                        <a:t>Board Games</a:t>
                      </a:r>
                      <a:endParaRPr lang="en-US" sz="2800" dirty="0">
                        <a:solidFill>
                          <a:schemeClr val="tx1"/>
                        </a:solidFill>
                        <a:latin typeface="+mn-lt"/>
                        <a:cs typeface="Century Gothic"/>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cxnSp>
        <p:nvCxnSpPr>
          <p:cNvPr id="7" name="Straight Connector 6"/>
          <p:cNvCxnSpPr/>
          <p:nvPr/>
        </p:nvCxnSpPr>
        <p:spPr>
          <a:xfrm>
            <a:off x="4406923" y="1457198"/>
            <a:ext cx="17396" cy="2741152"/>
          </a:xfrm>
          <a:prstGeom prst="line">
            <a:avLst/>
          </a:prstGeom>
          <a:ln w="381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8"/>
          <p:cNvSpPr>
            <a:spLocks noGrp="1"/>
          </p:cNvSpPr>
          <p:nvPr>
            <p:ph type="sldNum" sz="quarter" idx="12"/>
          </p:nvPr>
        </p:nvSpPr>
        <p:spPr/>
        <p:txBody>
          <a:bodyPr/>
          <a:lstStyle/>
          <a:p>
            <a:fld id="{F335D08A-0170-924D-A348-C4E1C6B4B6DF}" type="slidenum">
              <a:rPr lang="en-US" smtClean="0"/>
              <a:t>39</a:t>
            </a:fld>
            <a:endParaRPr lang="en-US"/>
          </a:p>
        </p:txBody>
      </p:sp>
      <p:sp>
        <p:nvSpPr>
          <p:cNvPr id="6" name="TextBox 5"/>
          <p:cNvSpPr txBox="1"/>
          <p:nvPr/>
        </p:nvSpPr>
        <p:spPr>
          <a:xfrm>
            <a:off x="4780587" y="4318151"/>
            <a:ext cx="2878402" cy="954107"/>
          </a:xfrm>
          <a:prstGeom prst="rect">
            <a:avLst/>
          </a:prstGeom>
          <a:noFill/>
          <a:ln w="57150" cmpd="sng">
            <a:solidFill>
              <a:schemeClr val="tx1"/>
            </a:solidFill>
          </a:ln>
        </p:spPr>
        <p:txBody>
          <a:bodyPr wrap="square" rtlCol="0">
            <a:spAutoFit/>
          </a:bodyPr>
          <a:lstStyle/>
          <a:p>
            <a:pPr algn="ctr"/>
            <a:r>
              <a:rPr lang="en-US" sz="2800" dirty="0" smtClean="0"/>
              <a:t>2 hours saved***</a:t>
            </a:r>
          </a:p>
          <a:p>
            <a:pPr algn="ctr"/>
            <a:r>
              <a:rPr lang="en-US" sz="2800" dirty="0" smtClean="0"/>
              <a:t>(60% 1-3 hours)</a:t>
            </a:r>
            <a:endParaRPr lang="en-US" sz="2800" dirty="0"/>
          </a:p>
        </p:txBody>
      </p:sp>
      <p:sp>
        <p:nvSpPr>
          <p:cNvPr id="8" name="TextBox 7"/>
          <p:cNvSpPr txBox="1"/>
          <p:nvPr/>
        </p:nvSpPr>
        <p:spPr>
          <a:xfrm>
            <a:off x="732232" y="4318151"/>
            <a:ext cx="3422668" cy="954107"/>
          </a:xfrm>
          <a:prstGeom prst="rect">
            <a:avLst/>
          </a:prstGeom>
          <a:noFill/>
          <a:ln w="57150" cmpd="sng">
            <a:solidFill>
              <a:schemeClr val="tx1"/>
            </a:solidFill>
          </a:ln>
        </p:spPr>
        <p:txBody>
          <a:bodyPr wrap="square" rtlCol="0">
            <a:spAutoFit/>
          </a:bodyPr>
          <a:lstStyle/>
          <a:p>
            <a:pPr algn="ctr"/>
            <a:r>
              <a:rPr lang="en-US" sz="2800" dirty="0" smtClean="0"/>
              <a:t>0 minutes saved***</a:t>
            </a:r>
          </a:p>
          <a:p>
            <a:pPr algn="ctr"/>
            <a:r>
              <a:rPr lang="en-US" sz="2800" dirty="0" smtClean="0"/>
              <a:t>(85% 0 minutes)</a:t>
            </a:r>
            <a:endParaRPr lang="en-US" sz="2800" dirty="0"/>
          </a:p>
        </p:txBody>
      </p:sp>
      <p:sp>
        <p:nvSpPr>
          <p:cNvPr id="3" name="Rectangle 2"/>
          <p:cNvSpPr/>
          <p:nvPr/>
        </p:nvSpPr>
        <p:spPr>
          <a:xfrm>
            <a:off x="6877347" y="6046112"/>
            <a:ext cx="1580706" cy="430887"/>
          </a:xfrm>
          <a:prstGeom prst="rect">
            <a:avLst/>
          </a:prstGeom>
        </p:spPr>
        <p:txBody>
          <a:bodyPr wrap="none">
            <a:spAutoFit/>
          </a:bodyPr>
          <a:lstStyle/>
          <a:p>
            <a:r>
              <a:rPr lang="en-US" sz="2200" dirty="0" smtClean="0">
                <a:solidFill>
                  <a:prstClr val="black"/>
                </a:solidFill>
              </a:rPr>
              <a:t>***</a:t>
            </a:r>
            <a:r>
              <a:rPr lang="en-US" sz="2200" i="1" dirty="0" smtClean="0">
                <a:solidFill>
                  <a:prstClr val="black"/>
                </a:solidFill>
              </a:rPr>
              <a:t>p </a:t>
            </a:r>
            <a:r>
              <a:rPr lang="en-US" sz="2200" i="1" dirty="0">
                <a:solidFill>
                  <a:prstClr val="black"/>
                </a:solidFill>
              </a:rPr>
              <a:t>&lt; </a:t>
            </a:r>
            <a:r>
              <a:rPr lang="en-US" sz="2200" dirty="0" smtClean="0">
                <a:solidFill>
                  <a:prstClr val="black"/>
                </a:solidFill>
              </a:rPr>
              <a:t>0.001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975796307"/>
              </p:ext>
            </p:extLst>
          </p:nvPr>
        </p:nvGraphicFramePr>
        <p:xfrm>
          <a:off x="4671175" y="1457198"/>
          <a:ext cx="4125244" cy="2398056"/>
        </p:xfrm>
        <a:graphic>
          <a:graphicData uri="http://schemas.openxmlformats.org/drawingml/2006/table">
            <a:tbl>
              <a:tblPr firstRow="1" bandRow="1">
                <a:tableStyleId>{5C22544A-7EE6-4342-B048-85BDC9FD1C3A}</a:tableStyleId>
              </a:tblPr>
              <a:tblGrid>
                <a:gridCol w="4125244">
                  <a:extLst>
                    <a:ext uri="{9D8B030D-6E8A-4147-A177-3AD203B41FA5}">
                      <a16:colId xmlns:a16="http://schemas.microsoft.com/office/drawing/2014/main" val="20000"/>
                    </a:ext>
                  </a:extLst>
                </a:gridCol>
              </a:tblGrid>
              <a:tr h="519396">
                <a:tc>
                  <a:txBody>
                    <a:bodyPr/>
                    <a:lstStyle/>
                    <a:p>
                      <a:pPr algn="ctr"/>
                      <a:r>
                        <a:rPr lang="en-US" sz="3200" dirty="0" smtClean="0">
                          <a:solidFill>
                            <a:schemeClr val="tx1"/>
                          </a:solidFill>
                          <a:latin typeface="+mn-lt"/>
                          <a:cs typeface="Century Gothic"/>
                        </a:rPr>
                        <a:t>Time-Saving Purchase</a:t>
                      </a:r>
                      <a:endParaRPr lang="en-US" sz="3200" dirty="0">
                        <a:solidFill>
                          <a:schemeClr val="tx1"/>
                        </a:solidFill>
                        <a:latin typeface="+mn-lt"/>
                        <a:cs typeface="Century Gothic"/>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818936">
                <a:tc>
                  <a:txBody>
                    <a:bodyPr/>
                    <a:lstStyle/>
                    <a:p>
                      <a:pPr marL="285750" indent="-285750">
                        <a:buFont typeface="Arial"/>
                        <a:buChar char="•"/>
                      </a:pPr>
                      <a:r>
                        <a:rPr lang="en-US" sz="2800" dirty="0" smtClean="0">
                          <a:solidFill>
                            <a:schemeClr val="tx1"/>
                          </a:solidFill>
                          <a:latin typeface="+mn-lt"/>
                          <a:cs typeface="Century Gothic"/>
                        </a:rPr>
                        <a:t>Grocery</a:t>
                      </a:r>
                      <a:r>
                        <a:rPr lang="en-US" sz="2800" baseline="0" dirty="0" smtClean="0">
                          <a:solidFill>
                            <a:schemeClr val="tx1"/>
                          </a:solidFill>
                          <a:latin typeface="+mn-lt"/>
                          <a:cs typeface="Century Gothic"/>
                        </a:rPr>
                        <a:t> Delivery</a:t>
                      </a:r>
                    </a:p>
                    <a:p>
                      <a:pPr marL="285750" indent="-285750">
                        <a:buFont typeface="Arial"/>
                        <a:buChar char="•"/>
                      </a:pPr>
                      <a:r>
                        <a:rPr lang="en-US" sz="2800" baseline="0" dirty="0" smtClean="0">
                          <a:solidFill>
                            <a:schemeClr val="tx1"/>
                          </a:solidFill>
                          <a:latin typeface="+mn-lt"/>
                          <a:cs typeface="Century Gothic"/>
                        </a:rPr>
                        <a:t>Lawn-mowing Service</a:t>
                      </a:r>
                    </a:p>
                    <a:p>
                      <a:pPr marL="285750" indent="-285750">
                        <a:buFont typeface="Arial"/>
                        <a:buChar char="•"/>
                      </a:pPr>
                      <a:r>
                        <a:rPr lang="en-US" sz="2800" baseline="0" dirty="0" smtClean="0">
                          <a:solidFill>
                            <a:schemeClr val="tx1"/>
                          </a:solidFill>
                          <a:latin typeface="+mn-lt"/>
                          <a:cs typeface="Century Gothic"/>
                        </a:rPr>
                        <a:t>Housecleaning </a:t>
                      </a:r>
                    </a:p>
                    <a:p>
                      <a:pPr marL="285750" indent="-285750">
                        <a:buFont typeface="Arial"/>
                        <a:buChar char="•"/>
                      </a:pPr>
                      <a:r>
                        <a:rPr lang="en-US" sz="2800" baseline="0" dirty="0" smtClean="0">
                          <a:solidFill>
                            <a:schemeClr val="tx1"/>
                          </a:solidFill>
                          <a:latin typeface="+mn-lt"/>
                          <a:cs typeface="Century Gothic"/>
                        </a:rPr>
                        <a:t>Pre-made Meals</a:t>
                      </a:r>
                      <a:endParaRPr lang="en-US" sz="2800" dirty="0">
                        <a:solidFill>
                          <a:schemeClr val="tx1"/>
                        </a:solidFill>
                        <a:latin typeface="+mn-lt"/>
                        <a:cs typeface="Century Gothic"/>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608811845"/>
      </p:ext>
    </p:extLst>
  </p:cSld>
  <p:clrMapOvr>
    <a:masterClrMapping/>
  </p:clrMapOvr>
  <mc:AlternateContent xmlns:mc="http://schemas.openxmlformats.org/markup-compatibility/2006" xmlns:p14="http://schemas.microsoft.com/office/powerpoint/2010/main">
    <mc:Choice Requires="p14">
      <p:transition spd="slow" p14:dur="2000" advTm="36575"/>
    </mc:Choice>
    <mc:Fallback xmlns="">
      <p:transition spd="slow" advTm="3657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335D08A-0170-924D-A348-C4E1C6B4B6DF}" type="slidenum">
              <a:rPr lang="en-US" smtClean="0"/>
              <a:t>4</a:t>
            </a:fld>
            <a:endParaRPr lang="en-US"/>
          </a:p>
        </p:txBody>
      </p:sp>
      <p:pic>
        <p:nvPicPr>
          <p:cNvPr id="24" name="Picture 23"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3080" t="11253" r="62206"/>
          <a:stretch/>
        </p:blipFill>
        <p:spPr>
          <a:xfrm>
            <a:off x="1590884" y="717894"/>
            <a:ext cx="2705336" cy="3149178"/>
          </a:xfrm>
          <a:prstGeom prst="rect">
            <a:avLst/>
          </a:prstGeom>
          <a:ln w="38100" cap="rnd">
            <a:solidFill>
              <a:srgbClr val="000000"/>
            </a:solidFill>
            <a:prstDash val="solid"/>
            <a:miter lim="800000"/>
          </a:ln>
          <a:effectLst>
            <a:outerShdw blurRad="50800" dist="38100" dir="2700000" algn="tl" rotWithShape="0">
              <a:srgbClr val="000000">
                <a:alpha val="43000"/>
              </a:srgbClr>
            </a:outerShdw>
          </a:effectLst>
        </p:spPr>
      </p:pic>
      <p:pic>
        <p:nvPicPr>
          <p:cNvPr id="28" name="Picture 27"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62024" t="11859"/>
          <a:stretch/>
        </p:blipFill>
        <p:spPr>
          <a:xfrm>
            <a:off x="4754646" y="717894"/>
            <a:ext cx="2702059" cy="31491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Content Placeholder 4" descr="Screenshot 2016-11-05 11.29.13.png"/>
          <p:cNvPicPr>
            <a:picLocks noChangeAspect="1"/>
          </p:cNvPicPr>
          <p:nvPr/>
        </p:nvPicPr>
        <p:blipFill rotWithShape="1">
          <a:blip r:embed="rId4">
            <a:extLst>
              <a:ext uri="{28A0092B-C50C-407E-A947-70E740481C1C}">
                <a14:useLocalDpi xmlns:a14="http://schemas.microsoft.com/office/drawing/2010/main" val="0"/>
              </a:ext>
            </a:extLst>
          </a:blip>
          <a:srcRect t="73315" r="15150" b="5126"/>
          <a:stretch/>
        </p:blipFill>
        <p:spPr>
          <a:xfrm>
            <a:off x="1244364" y="4242926"/>
            <a:ext cx="6103712" cy="768132"/>
          </a:xfrm>
          <a:prstGeom prst="rect">
            <a:avLst/>
          </a:prstGeom>
        </p:spPr>
      </p:pic>
      <p:pic>
        <p:nvPicPr>
          <p:cNvPr id="10" name="Picture 9"/>
          <p:cNvPicPr>
            <a:picLocks noChangeAspect="1"/>
          </p:cNvPicPr>
          <p:nvPr/>
        </p:nvPicPr>
        <p:blipFill rotWithShape="1">
          <a:blip r:embed="rId5" cstate="screen">
            <a:extLst>
              <a:ext uri="{28A0092B-C50C-407E-A947-70E740481C1C}">
                <a14:useLocalDpi xmlns:a14="http://schemas.microsoft.com/office/drawing/2010/main"/>
              </a:ext>
            </a:extLst>
          </a:blip>
          <a:srcRect t="17491" r="7421"/>
          <a:stretch/>
        </p:blipFill>
        <p:spPr>
          <a:xfrm>
            <a:off x="523323" y="3351834"/>
            <a:ext cx="3372748" cy="2109102"/>
          </a:xfrm>
          <a:prstGeom prst="rect">
            <a:avLst/>
          </a:prstGeom>
          <a:ln w="38100" cmpd="sng">
            <a:solidFill>
              <a:schemeClr val="tx1"/>
            </a:solidFill>
          </a:ln>
        </p:spPr>
      </p:pic>
      <p:pic>
        <p:nvPicPr>
          <p:cNvPr id="11" name="Picture 10"/>
          <p:cNvPicPr>
            <a:picLocks noChangeAspect="1"/>
          </p:cNvPicPr>
          <p:nvPr/>
        </p:nvPicPr>
        <p:blipFill rotWithShape="1">
          <a:blip r:embed="rId6"/>
          <a:srcRect b="44799"/>
          <a:stretch/>
        </p:blipFill>
        <p:spPr>
          <a:xfrm>
            <a:off x="5067400" y="3351834"/>
            <a:ext cx="3548338" cy="2109102"/>
          </a:xfrm>
          <a:prstGeom prst="rect">
            <a:avLst/>
          </a:prstGeom>
          <a:ln w="38100" cmpd="sng">
            <a:solidFill>
              <a:srgbClr val="000000"/>
            </a:solidFill>
          </a:ln>
        </p:spPr>
      </p:pic>
      <p:pic>
        <p:nvPicPr>
          <p:cNvPr id="12" name="Picture 11"/>
          <p:cNvPicPr>
            <a:picLocks noChangeAspect="1"/>
          </p:cNvPicPr>
          <p:nvPr/>
        </p:nvPicPr>
        <p:blipFill>
          <a:blip r:embed="rId7"/>
          <a:stretch>
            <a:fillRect/>
          </a:stretch>
        </p:blipFill>
        <p:spPr>
          <a:xfrm>
            <a:off x="5067400" y="3358853"/>
            <a:ext cx="3548338" cy="2102083"/>
          </a:xfrm>
          <a:prstGeom prst="rect">
            <a:avLst/>
          </a:prstGeom>
          <a:ln w="38100" cmpd="sng">
            <a:solidFill>
              <a:srgbClr val="000000"/>
            </a:solidFill>
          </a:ln>
        </p:spPr>
      </p:pic>
      <p:sp>
        <p:nvSpPr>
          <p:cNvPr id="13" name="TextBox 12"/>
          <p:cNvSpPr txBox="1"/>
          <p:nvPr/>
        </p:nvSpPr>
        <p:spPr>
          <a:xfrm>
            <a:off x="523323" y="5797220"/>
            <a:ext cx="8224722" cy="523212"/>
          </a:xfrm>
          <a:prstGeom prst="rect">
            <a:avLst/>
          </a:prstGeom>
          <a:solidFill>
            <a:schemeClr val="bg1"/>
          </a:solidFill>
          <a:ln w="38100" cmpd="sng">
            <a:solidFill>
              <a:schemeClr val="tx1"/>
            </a:solidFill>
          </a:ln>
        </p:spPr>
        <p:txBody>
          <a:bodyPr wrap="square" lIns="91430" tIns="45716" rIns="91430" bIns="45716" rtlCol="0">
            <a:spAutoFit/>
          </a:bodyPr>
          <a:lstStyle/>
          <a:p>
            <a:pPr algn="ctr"/>
            <a:r>
              <a:rPr lang="en-US" sz="2800" dirty="0" smtClean="0"/>
              <a:t>Can giving up money for free time promote happiness?</a:t>
            </a:r>
            <a:endParaRPr lang="en-US" sz="2800" dirty="0"/>
          </a:p>
        </p:txBody>
      </p:sp>
    </p:spTree>
    <p:extLst>
      <p:ext uri="{BB962C8B-B14F-4D97-AF65-F5344CB8AC3E}">
        <p14:creationId xmlns:p14="http://schemas.microsoft.com/office/powerpoint/2010/main" val="1988749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6831" y="155448"/>
            <a:ext cx="9321255" cy="1252728"/>
          </a:xfrm>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rPr>
              <a:t>Time-saving purchases </a:t>
            </a:r>
            <a:r>
              <a:rPr lang="en-US" sz="3600" u="sng" dirty="0" smtClean="0">
                <a:solidFill>
                  <a:srgbClr val="F0AD00"/>
                </a:solidFill>
              </a:rPr>
              <a:t>improve happiness</a:t>
            </a:r>
            <a:endParaRPr lang="en-US" sz="3600" u="sng"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40</a:t>
            </a:fld>
            <a:endParaRPr lang="en-US"/>
          </a:p>
        </p:txBody>
      </p:sp>
      <p:graphicFrame>
        <p:nvGraphicFramePr>
          <p:cNvPr id="5" name="Chart 4"/>
          <p:cNvGraphicFramePr/>
          <p:nvPr>
            <p:extLst>
              <p:ext uri="{D42A27DB-BD31-4B8C-83A1-F6EECF244321}">
                <p14:modId xmlns:p14="http://schemas.microsoft.com/office/powerpoint/2010/main" val="2125047223"/>
              </p:ext>
            </p:extLst>
          </p:nvPr>
        </p:nvGraphicFramePr>
        <p:xfrm>
          <a:off x="940862" y="1786513"/>
          <a:ext cx="67289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656330" y="6012014"/>
            <a:ext cx="7277288" cy="430887"/>
          </a:xfrm>
          <a:prstGeom prst="rect">
            <a:avLst/>
          </a:prstGeom>
          <a:noFill/>
        </p:spPr>
        <p:txBody>
          <a:bodyPr wrap="square" rtlCol="0">
            <a:spAutoFit/>
          </a:bodyPr>
          <a:lstStyle/>
          <a:p>
            <a:pPr algn="r"/>
            <a:r>
              <a:rPr lang="en-US" sz="2200" i="1" dirty="0"/>
              <a:t>p</a:t>
            </a:r>
            <a:r>
              <a:rPr lang="en-US" sz="2200" i="1" dirty="0" smtClean="0"/>
              <a:t>aired sample, t</a:t>
            </a:r>
            <a:r>
              <a:rPr lang="en-US" sz="2200" dirty="0" smtClean="0"/>
              <a:t>(59) = 2.57, </a:t>
            </a:r>
            <a:r>
              <a:rPr lang="en-US" sz="2200" i="1" dirty="0" smtClean="0"/>
              <a:t>p = </a:t>
            </a:r>
            <a:r>
              <a:rPr lang="en-US" sz="2200" dirty="0" smtClean="0"/>
              <a:t>0.007, 95% CI [0.10, 0.48]</a:t>
            </a:r>
            <a:endParaRPr lang="en-CA" sz="2200" i="1" dirty="0"/>
          </a:p>
        </p:txBody>
      </p:sp>
      <p:sp>
        <p:nvSpPr>
          <p:cNvPr id="7" name="TextBox 6"/>
          <p:cNvSpPr txBox="1"/>
          <p:nvPr/>
        </p:nvSpPr>
        <p:spPr>
          <a:xfrm>
            <a:off x="4593797" y="2287359"/>
            <a:ext cx="597647" cy="400110"/>
          </a:xfrm>
          <a:prstGeom prst="rect">
            <a:avLst/>
          </a:prstGeom>
          <a:noFill/>
        </p:spPr>
        <p:txBody>
          <a:bodyPr wrap="square" rtlCol="0">
            <a:spAutoFit/>
          </a:bodyPr>
          <a:lstStyle/>
          <a:p>
            <a:r>
              <a:rPr lang="en-US" sz="2000" dirty="0" smtClean="0"/>
              <a:t>**</a:t>
            </a:r>
            <a:endParaRPr lang="en-US" sz="2000" dirty="0"/>
          </a:p>
        </p:txBody>
      </p:sp>
    </p:spTree>
    <p:extLst>
      <p:ext uri="{BB962C8B-B14F-4D97-AF65-F5344CB8AC3E}">
        <p14:creationId xmlns:p14="http://schemas.microsoft.com/office/powerpoint/2010/main" val="2395772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chart seriesIdx="-4" categoryIdx="0" bldStep="category"/>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chart seriesIdx="-4" categoryIdx="1" bldStep="category"/>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P spid="6" grpId="0"/>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51460" y="155448"/>
            <a:ext cx="8686800" cy="1252728"/>
          </a:xfrm>
        </p:spPr>
        <p:txBody>
          <a:bodyPr>
            <a:normAutofit fontScale="90000"/>
            <a:scene3d>
              <a:camera prst="orthographicFront"/>
              <a:lightRig rig="threePt" dir="t">
                <a:rot lat="0" lon="0" rev="4800000"/>
              </a:lightRig>
            </a:scene3d>
            <a:sp3d prstMaterial="matte"/>
          </a:bodyPr>
          <a:lstStyle/>
          <a:p>
            <a:pPr algn="ctr"/>
            <a:r>
              <a:rPr lang="en-US" sz="4000" dirty="0" smtClean="0">
                <a:solidFill>
                  <a:srgbClr val="F0AD00"/>
                </a:solidFill>
              </a:rPr>
              <a:t>Time-saving purchases </a:t>
            </a:r>
            <a:r>
              <a:rPr lang="en-US" sz="4000" u="sng" dirty="0" smtClean="0">
                <a:solidFill>
                  <a:srgbClr val="F0AD00"/>
                </a:solidFill>
              </a:rPr>
              <a:t>reduce time stress</a:t>
            </a:r>
            <a:endParaRPr lang="en-US" sz="4000" u="sng"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41</a:t>
            </a:fld>
            <a:endParaRPr lang="en-US"/>
          </a:p>
        </p:txBody>
      </p:sp>
      <p:sp>
        <p:nvSpPr>
          <p:cNvPr id="5" name="TextBox 4"/>
          <p:cNvSpPr txBox="1"/>
          <p:nvPr/>
        </p:nvSpPr>
        <p:spPr>
          <a:xfrm>
            <a:off x="637280" y="6041307"/>
            <a:ext cx="7315388" cy="430887"/>
          </a:xfrm>
          <a:prstGeom prst="rect">
            <a:avLst/>
          </a:prstGeom>
          <a:noFill/>
        </p:spPr>
        <p:txBody>
          <a:bodyPr wrap="square" rtlCol="0">
            <a:spAutoFit/>
          </a:bodyPr>
          <a:lstStyle/>
          <a:p>
            <a:pPr algn="r"/>
            <a:r>
              <a:rPr lang="en-US" sz="2200" i="1" dirty="0"/>
              <a:t>p</a:t>
            </a:r>
            <a:r>
              <a:rPr lang="en-US" sz="2200" i="1" dirty="0" smtClean="0"/>
              <a:t>aired sample, t</a:t>
            </a:r>
            <a:r>
              <a:rPr lang="en-US" sz="2200" dirty="0" smtClean="0"/>
              <a:t>(59) = 2.76, </a:t>
            </a:r>
            <a:r>
              <a:rPr lang="en-US" sz="2200" i="1" dirty="0" smtClean="0"/>
              <a:t>p </a:t>
            </a:r>
            <a:r>
              <a:rPr lang="en-US" sz="2200" i="1" dirty="0"/>
              <a:t>=</a:t>
            </a:r>
            <a:r>
              <a:rPr lang="en-US" sz="2200" i="1" dirty="0" smtClean="0"/>
              <a:t> </a:t>
            </a:r>
            <a:r>
              <a:rPr lang="en-US" sz="2200" dirty="0" smtClean="0"/>
              <a:t>0.004, 95% CI [0.29, 1.18]</a:t>
            </a:r>
            <a:endParaRPr lang="en-CA" sz="2200" i="1" dirty="0"/>
          </a:p>
        </p:txBody>
      </p:sp>
      <p:graphicFrame>
        <p:nvGraphicFramePr>
          <p:cNvPr id="7" name="Chart 6"/>
          <p:cNvGraphicFramePr>
            <a:graphicFrameLocks/>
          </p:cNvGraphicFramePr>
          <p:nvPr>
            <p:extLst>
              <p:ext uri="{D42A27DB-BD31-4B8C-83A1-F6EECF244321}">
                <p14:modId xmlns:p14="http://schemas.microsoft.com/office/powerpoint/2010/main" val="2021844798"/>
              </p:ext>
            </p:extLst>
          </p:nvPr>
        </p:nvGraphicFramePr>
        <p:xfrm>
          <a:off x="251460" y="1617328"/>
          <a:ext cx="7316153" cy="442397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478435" y="2287359"/>
            <a:ext cx="597647" cy="400110"/>
          </a:xfrm>
          <a:prstGeom prst="rect">
            <a:avLst/>
          </a:prstGeom>
          <a:noFill/>
        </p:spPr>
        <p:txBody>
          <a:bodyPr wrap="square" rtlCol="0">
            <a:spAutoFit/>
          </a:bodyPr>
          <a:lstStyle/>
          <a:p>
            <a:r>
              <a:rPr lang="en-US" sz="2000" dirty="0" smtClean="0"/>
              <a:t>**</a:t>
            </a:r>
            <a:endParaRPr lang="en-US" sz="2000" dirty="0"/>
          </a:p>
        </p:txBody>
      </p:sp>
    </p:spTree>
    <p:extLst>
      <p:ext uri="{BB962C8B-B14F-4D97-AF65-F5344CB8AC3E}">
        <p14:creationId xmlns:p14="http://schemas.microsoft.com/office/powerpoint/2010/main" val="3657181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graphicEl>
                                              <a:chart seriesIdx="-4" categoryIdx="0" bldStep="category"/>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graphicEl>
                                              <a:chart seriesIdx="-4" categoryIdx="1" bldStep="category"/>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7" grpId="0">
        <p:bldSub>
          <a:bldChart bld="category"/>
        </p:bldSub>
      </p:bldGraphic>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scene3d>
              <a:camera prst="orthographicFront"/>
              <a:lightRig rig="threePt" dir="t">
                <a:rot lat="0" lon="0" rev="4800000"/>
              </a:lightRig>
            </a:scene3d>
            <a:sp3d prstMaterial="matte"/>
          </a:bodyPr>
          <a:lstStyle/>
          <a:p>
            <a:pPr algn="ctr"/>
            <a:r>
              <a:rPr lang="en-US" sz="4000" dirty="0" smtClean="0">
                <a:solidFill>
                  <a:srgbClr val="F0AD00"/>
                </a:solidFill>
              </a:rPr>
              <a:t>Interim Summary</a:t>
            </a:r>
            <a:endParaRPr lang="en-US" sz="4000" dirty="0">
              <a:solidFill>
                <a:srgbClr val="F0AD00"/>
              </a:solidFill>
            </a:endParaRPr>
          </a:p>
        </p:txBody>
      </p:sp>
      <p:sp>
        <p:nvSpPr>
          <p:cNvPr id="19" name="Content Placeholder 18"/>
          <p:cNvSpPr>
            <a:spLocks noGrp="1"/>
          </p:cNvSpPr>
          <p:nvPr>
            <p:ph idx="1"/>
          </p:nvPr>
        </p:nvSpPr>
        <p:spPr/>
        <p:txBody>
          <a:bodyPr>
            <a:normAutofit/>
          </a:bodyPr>
          <a:lstStyle/>
          <a:p>
            <a:r>
              <a:rPr lang="en-US" sz="2800" dirty="0" smtClean="0"/>
              <a:t>Using time-saving services promotes happiness </a:t>
            </a:r>
            <a:r>
              <a:rPr lang="en-US" sz="2800" u="sng" dirty="0" smtClean="0"/>
              <a:t>on the weekends</a:t>
            </a:r>
            <a:r>
              <a:rPr lang="en-US" sz="2800" dirty="0" smtClean="0"/>
              <a:t> when people spend </a:t>
            </a:r>
            <a:r>
              <a:rPr lang="en-US" sz="2800" u="sng" dirty="0" smtClean="0"/>
              <a:t>more time socializing </a:t>
            </a:r>
          </a:p>
          <a:p>
            <a:pPr marL="118872" indent="0">
              <a:buNone/>
            </a:pPr>
            <a:endParaRPr lang="en-US" sz="2100" dirty="0"/>
          </a:p>
          <a:p>
            <a:r>
              <a:rPr lang="en-US" sz="2800" dirty="0"/>
              <a:t>W</a:t>
            </a:r>
            <a:r>
              <a:rPr lang="en-US" sz="2800" dirty="0" smtClean="0"/>
              <a:t>hat </a:t>
            </a:r>
            <a:r>
              <a:rPr lang="en-US" sz="2800" u="sng" dirty="0" smtClean="0"/>
              <a:t>we do with our time</a:t>
            </a:r>
            <a:r>
              <a:rPr lang="en-US" sz="2800" dirty="0" smtClean="0"/>
              <a:t> may play an important role in catalyzing the benefits of using money to buy time</a:t>
            </a:r>
          </a:p>
        </p:txBody>
      </p:sp>
      <p:sp>
        <p:nvSpPr>
          <p:cNvPr id="2" name="Slide Number Placeholder 1"/>
          <p:cNvSpPr>
            <a:spLocks noGrp="1"/>
          </p:cNvSpPr>
          <p:nvPr>
            <p:ph type="sldNum" sz="quarter" idx="12"/>
          </p:nvPr>
        </p:nvSpPr>
        <p:spPr/>
        <p:txBody>
          <a:bodyPr/>
          <a:lstStyle/>
          <a:p>
            <a:fld id="{F335D08A-0170-924D-A348-C4E1C6B4B6DF}" type="slidenum">
              <a:rPr lang="en-US" smtClean="0"/>
              <a:t>42</a:t>
            </a:fld>
            <a:endParaRPr lang="en-US"/>
          </a:p>
        </p:txBody>
      </p:sp>
      <p:sp>
        <p:nvSpPr>
          <p:cNvPr id="13" name="TextBox 12"/>
          <p:cNvSpPr txBox="1"/>
          <p:nvPr/>
        </p:nvSpPr>
        <p:spPr>
          <a:xfrm>
            <a:off x="2055022" y="6015391"/>
            <a:ext cx="6484821" cy="461608"/>
          </a:xfrm>
          <a:prstGeom prst="rect">
            <a:avLst/>
          </a:prstGeom>
          <a:noFill/>
        </p:spPr>
        <p:txBody>
          <a:bodyPr wrap="square" lIns="91383" tIns="45692" rIns="91383" bIns="45692" rtlCol="0">
            <a:spAutoFit/>
          </a:bodyPr>
          <a:lstStyle/>
          <a:p>
            <a:pPr algn="r"/>
            <a:r>
              <a:rPr lang="en-CA" sz="2400" dirty="0" err="1" smtClean="0">
                <a:cs typeface="Calibri"/>
              </a:rPr>
              <a:t>Smeets</a:t>
            </a:r>
            <a:r>
              <a:rPr lang="en-CA" sz="2400" dirty="0" smtClean="0">
                <a:cs typeface="Calibri"/>
              </a:rPr>
              <a:t>, Whillans, </a:t>
            </a:r>
            <a:r>
              <a:rPr lang="en-CA" sz="2400" dirty="0" err="1" smtClean="0">
                <a:cs typeface="Calibri"/>
              </a:rPr>
              <a:t>Bekkers</a:t>
            </a:r>
            <a:r>
              <a:rPr lang="en-CA" sz="2400" dirty="0" smtClean="0">
                <a:cs typeface="Calibri"/>
              </a:rPr>
              <a:t> &amp; Norton, </a:t>
            </a:r>
            <a:r>
              <a:rPr lang="en-CA" sz="2400" i="1" dirty="0" smtClean="0">
                <a:cs typeface="Calibri"/>
              </a:rPr>
              <a:t>Working Paper</a:t>
            </a:r>
            <a:endParaRPr lang="en-US" sz="2400" dirty="0">
              <a:cs typeface="Calibri"/>
            </a:endParaRPr>
          </a:p>
        </p:txBody>
      </p:sp>
    </p:spTree>
    <p:extLst>
      <p:ext uri="{BB962C8B-B14F-4D97-AF65-F5344CB8AC3E}">
        <p14:creationId xmlns:p14="http://schemas.microsoft.com/office/powerpoint/2010/main" val="86656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1261" y="155448"/>
            <a:ext cx="8525539" cy="1252728"/>
          </a:xfrm>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rPr>
              <a:t>Purchases, happiness &amp; time stress</a:t>
            </a:r>
            <a:endParaRPr lang="en-US" sz="3600"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43</a:t>
            </a:fld>
            <a:endParaRPr lang="en-US"/>
          </a:p>
        </p:txBody>
      </p:sp>
      <p:grpSp>
        <p:nvGrpSpPr>
          <p:cNvPr id="7" name="Group 6"/>
          <p:cNvGrpSpPr/>
          <p:nvPr/>
        </p:nvGrpSpPr>
        <p:grpSpPr>
          <a:xfrm>
            <a:off x="355600" y="3840353"/>
            <a:ext cx="2124867" cy="1281177"/>
            <a:chOff x="614720" y="2009818"/>
            <a:chExt cx="2124867" cy="1281177"/>
          </a:xfrm>
          <a:effectLst/>
        </p:grpSpPr>
        <p:pic>
          <p:nvPicPr>
            <p:cNvPr id="8" name="Picture 9" descr="http://t0.gstatic.com/images?q=tbn:ANd9GcRc7GR--ODbs8uFV5xxgGm7yqglrHoW0fpjchRDs_PpBp7OGX70EfoJmafeY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720" y="2009818"/>
              <a:ext cx="1829032" cy="909887"/>
            </a:xfrm>
            <a:prstGeom prst="rect">
              <a:avLst/>
            </a:prstGeom>
            <a:ln w="38100" cmpd="sng">
              <a:solidFill>
                <a:srgbClr val="0000FF"/>
              </a:solidFill>
            </a:ln>
            <a:extLst/>
          </p:spPr>
          <p:style>
            <a:lnRef idx="2">
              <a:schemeClr val="dk1"/>
            </a:lnRef>
            <a:fillRef idx="1">
              <a:schemeClr val="lt1"/>
            </a:fillRef>
            <a:effectRef idx="0">
              <a:schemeClr val="dk1"/>
            </a:effectRef>
            <a:fontRef idx="minor">
              <a:schemeClr val="dk1"/>
            </a:fontRef>
          </p:style>
        </p:pic>
        <p:pic>
          <p:nvPicPr>
            <p:cNvPr id="9" name="Picture 9" descr="http://t0.gstatic.com/images?q=tbn:ANd9GcRc7GR--ODbs8uFV5xxgGm7yqglrHoW0fpjchRDs_PpBp7OGX70EfoJmafeY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555" y="2381108"/>
              <a:ext cx="1829032" cy="909887"/>
            </a:xfrm>
            <a:prstGeom prst="rect">
              <a:avLst/>
            </a:prstGeom>
            <a:ln w="38100" cmpd="sng">
              <a:solidFill>
                <a:srgbClr val="0000FF"/>
              </a:solidFill>
            </a:ln>
            <a:extLst/>
          </p:spPr>
          <p:style>
            <a:lnRef idx="2">
              <a:schemeClr val="dk1"/>
            </a:lnRef>
            <a:fillRef idx="1">
              <a:schemeClr val="lt1"/>
            </a:fillRef>
            <a:effectRef idx="0">
              <a:schemeClr val="dk1"/>
            </a:effectRef>
            <a:fontRef idx="minor">
              <a:schemeClr val="dk1"/>
            </a:fontRef>
          </p:style>
        </p:pic>
      </p:grpSp>
      <p:sp>
        <p:nvSpPr>
          <p:cNvPr id="10" name="TextBox 9"/>
          <p:cNvSpPr txBox="1"/>
          <p:nvPr/>
        </p:nvSpPr>
        <p:spPr>
          <a:xfrm>
            <a:off x="355600" y="5241730"/>
            <a:ext cx="2273849" cy="769441"/>
          </a:xfrm>
          <a:prstGeom prst="rect">
            <a:avLst/>
          </a:prstGeom>
          <a:noFill/>
        </p:spPr>
        <p:txBody>
          <a:bodyPr wrap="square" rtlCol="0">
            <a:spAutoFit/>
          </a:bodyPr>
          <a:lstStyle/>
          <a:p>
            <a:pPr algn="ctr"/>
            <a:r>
              <a:rPr lang="is-IS" sz="2200" dirty="0" smtClean="0"/>
              <a:t>Time-Saving </a:t>
            </a:r>
          </a:p>
          <a:p>
            <a:pPr algn="ctr"/>
            <a:r>
              <a:rPr lang="is-IS" sz="2200" dirty="0" smtClean="0"/>
              <a:t>Purchase</a:t>
            </a:r>
            <a:endParaRPr lang="en-US" sz="2200" dirty="0"/>
          </a:p>
        </p:txBody>
      </p:sp>
      <p:pic>
        <p:nvPicPr>
          <p:cNvPr id="12" name="Picture 11"/>
          <p:cNvPicPr>
            <a:picLocks noChangeAspect="1"/>
          </p:cNvPicPr>
          <p:nvPr/>
        </p:nvPicPr>
        <p:blipFill>
          <a:blip r:embed="rId4"/>
          <a:stretch>
            <a:fillRect/>
          </a:stretch>
        </p:blipFill>
        <p:spPr>
          <a:xfrm>
            <a:off x="3613105" y="1754559"/>
            <a:ext cx="1836621" cy="1836621"/>
          </a:xfrm>
          <a:prstGeom prst="rect">
            <a:avLst/>
          </a:prstGeom>
        </p:spPr>
      </p:pic>
      <p:sp>
        <p:nvSpPr>
          <p:cNvPr id="13" name="TextBox 12"/>
          <p:cNvSpPr txBox="1"/>
          <p:nvPr/>
        </p:nvSpPr>
        <p:spPr>
          <a:xfrm>
            <a:off x="3613105" y="3711202"/>
            <a:ext cx="1827265" cy="523220"/>
          </a:xfrm>
          <a:prstGeom prst="rect">
            <a:avLst/>
          </a:prstGeom>
          <a:noFill/>
        </p:spPr>
        <p:txBody>
          <a:bodyPr wrap="square" rtlCol="0">
            <a:spAutoFit/>
          </a:bodyPr>
          <a:lstStyle/>
          <a:p>
            <a:pPr algn="ctr"/>
            <a:r>
              <a:rPr lang="is-IS" sz="2800" dirty="0" smtClean="0"/>
              <a:t>Time Stress</a:t>
            </a:r>
          </a:p>
        </p:txBody>
      </p:sp>
      <p:sp>
        <p:nvSpPr>
          <p:cNvPr id="14" name="TextBox 13"/>
          <p:cNvSpPr txBox="1"/>
          <p:nvPr/>
        </p:nvSpPr>
        <p:spPr>
          <a:xfrm>
            <a:off x="2691558" y="6043266"/>
            <a:ext cx="5887654" cy="430887"/>
          </a:xfrm>
          <a:prstGeom prst="rect">
            <a:avLst/>
          </a:prstGeom>
          <a:noFill/>
        </p:spPr>
        <p:txBody>
          <a:bodyPr wrap="square" rtlCol="0">
            <a:spAutoFit/>
          </a:bodyPr>
          <a:lstStyle/>
          <a:p>
            <a:pPr algn="r"/>
            <a:r>
              <a:rPr lang="en-US" sz="2200" dirty="0" smtClean="0"/>
              <a:t>Within Subject Mediation, Montoya &amp; Hayes, 2016</a:t>
            </a:r>
            <a:endParaRPr lang="en-CA" sz="2200" dirty="0"/>
          </a:p>
        </p:txBody>
      </p:sp>
      <p:grpSp>
        <p:nvGrpSpPr>
          <p:cNvPr id="16" name="Group 15"/>
          <p:cNvGrpSpPr/>
          <p:nvPr/>
        </p:nvGrpSpPr>
        <p:grpSpPr>
          <a:xfrm>
            <a:off x="6461308" y="4084581"/>
            <a:ext cx="2060135" cy="1036949"/>
            <a:chOff x="6153218" y="2040498"/>
            <a:chExt cx="2535854" cy="949415"/>
          </a:xfrm>
          <a:solidFill>
            <a:schemeClr val="accent1"/>
          </a:solidFill>
        </p:grpSpPr>
        <p:sp>
          <p:nvSpPr>
            <p:cNvPr id="17" name="Rectangle 16"/>
            <p:cNvSpPr/>
            <p:nvPr/>
          </p:nvSpPr>
          <p:spPr>
            <a:xfrm>
              <a:off x="6153218" y="2040498"/>
              <a:ext cx="2535854" cy="949415"/>
            </a:xfrm>
            <a:prstGeom prst="rect">
              <a:avLst/>
            </a:prstGeom>
            <a:grp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8" name="TextBox 17"/>
            <p:cNvSpPr txBox="1"/>
            <p:nvPr/>
          </p:nvSpPr>
          <p:spPr>
            <a:xfrm>
              <a:off x="6183884" y="2156320"/>
              <a:ext cx="2505188" cy="760849"/>
            </a:xfrm>
            <a:prstGeom prst="rect">
              <a:avLst/>
            </a:prstGeom>
            <a:noFill/>
            <a:ln w="38100" cmpd="sng">
              <a:noFill/>
            </a:ln>
          </p:spPr>
          <p:txBody>
            <a:bodyPr wrap="square" rtlCol="0">
              <a:spAutoFit/>
            </a:bodyPr>
            <a:lstStyle/>
            <a:p>
              <a:pPr algn="ctr"/>
              <a:r>
                <a:rPr lang="en-US" sz="2400" dirty="0" smtClean="0"/>
                <a:t>End of Day Positive Affect</a:t>
              </a:r>
            </a:p>
          </p:txBody>
        </p:sp>
      </p:grpSp>
      <p:sp>
        <p:nvSpPr>
          <p:cNvPr id="21" name="TextBox 20"/>
          <p:cNvSpPr txBox="1"/>
          <p:nvPr/>
        </p:nvSpPr>
        <p:spPr>
          <a:xfrm>
            <a:off x="1584367" y="2352912"/>
            <a:ext cx="1756382" cy="523212"/>
          </a:xfrm>
          <a:prstGeom prst="rect">
            <a:avLst/>
          </a:prstGeom>
          <a:noFill/>
        </p:spPr>
        <p:txBody>
          <a:bodyPr wrap="square" lIns="91430" tIns="45716" rIns="91430" bIns="45716" rtlCol="0">
            <a:spAutoFit/>
          </a:bodyPr>
          <a:lstStyle/>
          <a:p>
            <a:pPr algn="ctr"/>
            <a:r>
              <a:rPr lang="en-CA" sz="2800" dirty="0" smtClean="0"/>
              <a:t>β</a:t>
            </a:r>
            <a:r>
              <a:rPr lang="en-US" sz="2800" dirty="0" smtClean="0"/>
              <a:t>= -0.22*</a:t>
            </a:r>
            <a:endParaRPr lang="en-US" sz="2800" i="1" dirty="0"/>
          </a:p>
        </p:txBody>
      </p:sp>
      <p:sp>
        <p:nvSpPr>
          <p:cNvPr id="22" name="TextBox 21"/>
          <p:cNvSpPr txBox="1"/>
          <p:nvPr/>
        </p:nvSpPr>
        <p:spPr>
          <a:xfrm>
            <a:off x="5440370" y="2352912"/>
            <a:ext cx="2255830" cy="523212"/>
          </a:xfrm>
          <a:prstGeom prst="rect">
            <a:avLst/>
          </a:prstGeom>
          <a:noFill/>
        </p:spPr>
        <p:txBody>
          <a:bodyPr wrap="square" lIns="91430" tIns="45716" rIns="91430" bIns="45716" rtlCol="0">
            <a:spAutoFit/>
          </a:bodyPr>
          <a:lstStyle/>
          <a:p>
            <a:pPr algn="ctr"/>
            <a:r>
              <a:rPr lang="en-CA" sz="2800" dirty="0" smtClean="0"/>
              <a:t>β</a:t>
            </a:r>
            <a:r>
              <a:rPr lang="en-US" sz="2800" dirty="0" smtClean="0"/>
              <a:t>= -0.75**</a:t>
            </a:r>
            <a:endParaRPr lang="en-US" sz="2800" i="1" dirty="0"/>
          </a:p>
        </p:txBody>
      </p:sp>
      <p:sp>
        <p:nvSpPr>
          <p:cNvPr id="23" name="TextBox 22"/>
          <p:cNvSpPr txBox="1"/>
          <p:nvPr/>
        </p:nvSpPr>
        <p:spPr>
          <a:xfrm>
            <a:off x="3205930" y="5674730"/>
            <a:ext cx="5373282" cy="430879"/>
          </a:xfrm>
          <a:prstGeom prst="rect">
            <a:avLst/>
          </a:prstGeom>
          <a:noFill/>
        </p:spPr>
        <p:txBody>
          <a:bodyPr wrap="square" lIns="91430" tIns="45716" rIns="91430" bIns="45716" rtlCol="0">
            <a:spAutoFit/>
          </a:bodyPr>
          <a:lstStyle/>
          <a:p>
            <a:pPr algn="r"/>
            <a:r>
              <a:rPr lang="en-CA" sz="2200" dirty="0" smtClean="0"/>
              <a:t>Indirect Effect: 0.13(0.07), 95% CI [0.03, 0.29] </a:t>
            </a:r>
            <a:endParaRPr lang="en-US" sz="2200" i="1" dirty="0"/>
          </a:p>
        </p:txBody>
      </p:sp>
      <p:sp>
        <p:nvSpPr>
          <p:cNvPr id="24" name="Right Arrow 23"/>
          <p:cNvSpPr/>
          <p:nvPr/>
        </p:nvSpPr>
        <p:spPr>
          <a:xfrm rot="19488215">
            <a:off x="2406750" y="3198355"/>
            <a:ext cx="1333396" cy="229282"/>
          </a:xfrm>
          <a:prstGeom prst="rightArrow">
            <a:avLst/>
          </a:prstGeom>
          <a:solidFill>
            <a:schemeClr val="tx1"/>
          </a:solidFill>
          <a:ln>
            <a:noFill/>
          </a:ln>
        </p:spPr>
        <p:style>
          <a:lnRef idx="2">
            <a:schemeClr val="dk1"/>
          </a:lnRef>
          <a:fillRef idx="1">
            <a:schemeClr val="lt1"/>
          </a:fillRef>
          <a:effectRef idx="0">
            <a:schemeClr val="dk1"/>
          </a:effectRef>
          <a:fontRef idx="minor">
            <a:schemeClr val="dk1"/>
          </a:fontRef>
        </p:style>
        <p:txBody>
          <a:bodyPr lIns="91430" tIns="45716" rIns="91430" bIns="45716" rtlCol="0" anchor="ctr"/>
          <a:lstStyle/>
          <a:p>
            <a:pPr algn="ctr"/>
            <a:endParaRPr lang="en-US">
              <a:ln w="76200" cmpd="sng">
                <a:solidFill>
                  <a:srgbClr val="000000"/>
                </a:solidFill>
              </a:ln>
            </a:endParaRPr>
          </a:p>
        </p:txBody>
      </p:sp>
      <p:sp>
        <p:nvSpPr>
          <p:cNvPr id="25" name="Right Arrow 24"/>
          <p:cNvSpPr/>
          <p:nvPr/>
        </p:nvSpPr>
        <p:spPr>
          <a:xfrm rot="2250807">
            <a:off x="5139508" y="3289777"/>
            <a:ext cx="1333396" cy="198903"/>
          </a:xfrm>
          <a:prstGeom prst="rightArrow">
            <a:avLst/>
          </a:prstGeom>
          <a:solidFill>
            <a:schemeClr val="tx1"/>
          </a:solidFill>
          <a:ln>
            <a:noFill/>
          </a:ln>
        </p:spPr>
        <p:style>
          <a:lnRef idx="2">
            <a:schemeClr val="dk1"/>
          </a:lnRef>
          <a:fillRef idx="1">
            <a:schemeClr val="lt1"/>
          </a:fillRef>
          <a:effectRef idx="0">
            <a:schemeClr val="dk1"/>
          </a:effectRef>
          <a:fontRef idx="minor">
            <a:schemeClr val="dk1"/>
          </a:fontRef>
        </p:style>
        <p:txBody>
          <a:bodyPr lIns="91430" tIns="45716" rIns="91430" bIns="45716" rtlCol="0" anchor="ctr"/>
          <a:lstStyle/>
          <a:p>
            <a:pPr algn="ctr"/>
            <a:endParaRPr lang="en-US">
              <a:ln w="76200" cmpd="sng">
                <a:solidFill>
                  <a:srgbClr val="000000"/>
                </a:solidFill>
              </a:ln>
            </a:endParaRPr>
          </a:p>
        </p:txBody>
      </p:sp>
    </p:spTree>
    <p:extLst>
      <p:ext uri="{BB962C8B-B14F-4D97-AF65-F5344CB8AC3E}">
        <p14:creationId xmlns:p14="http://schemas.microsoft.com/office/powerpoint/2010/main" val="1260993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21" grpId="0"/>
      <p:bldP spid="22" grpId="0"/>
      <p:bldP spid="23" grpId="0"/>
      <p:bldP spid="24" grpId="0" animBg="1"/>
      <p:bldP spid="2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1261" y="155448"/>
            <a:ext cx="8525539" cy="1252728"/>
          </a:xfrm>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rPr>
              <a:t>Buying time promotes</a:t>
            </a:r>
            <a:br>
              <a:rPr lang="en-US" sz="3600" dirty="0" smtClean="0">
                <a:solidFill>
                  <a:srgbClr val="F0AD00"/>
                </a:solidFill>
              </a:rPr>
            </a:br>
            <a:r>
              <a:rPr lang="en-US" sz="3600" dirty="0" smtClean="0">
                <a:solidFill>
                  <a:srgbClr val="F0AD00"/>
                </a:solidFill>
              </a:rPr>
              <a:t>relationship satisfaction</a:t>
            </a:r>
            <a:endParaRPr lang="en-US" sz="3600"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44</a:t>
            </a:fld>
            <a:endParaRPr lang="en-US"/>
          </a:p>
        </p:txBody>
      </p:sp>
      <p:pic>
        <p:nvPicPr>
          <p:cNvPr id="1026" name="Picture 2" descr="mage result for coup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73056"/>
            <a:ext cx="8893647" cy="3909598"/>
          </a:xfrm>
          <a:prstGeom prst="rect">
            <a:avLst/>
          </a:prstGeom>
          <a:noFill/>
          <a:extLst>
            <a:ext uri="{909E8E84-426E-40DD-AFC4-6F175D3DCCD1}">
              <a14:hiddenFill xmlns:a14="http://schemas.microsoft.com/office/drawing/2010/main">
                <a:solidFill>
                  <a:srgbClr val="FFFFFF"/>
                </a:solidFill>
              </a14:hiddenFill>
            </a:ext>
          </a:extLst>
        </p:spPr>
      </p:pic>
      <p:sp>
        <p:nvSpPr>
          <p:cNvPr id="27" name="Rounded Rectangle 26"/>
          <p:cNvSpPr/>
          <p:nvPr/>
        </p:nvSpPr>
        <p:spPr>
          <a:xfrm>
            <a:off x="161261" y="1957991"/>
            <a:ext cx="3668346" cy="2647875"/>
          </a:xfrm>
          <a:prstGeom prst="roundRect">
            <a:avLst/>
          </a:prstGeom>
          <a:solidFill>
            <a:schemeClr val="bg1"/>
          </a:solidFill>
          <a:ln w="76200" cmpd="sng">
            <a:solidFill>
              <a:schemeClr val="tx1"/>
            </a:solidFill>
          </a:ln>
        </p:spPr>
        <p:style>
          <a:lnRef idx="3">
            <a:schemeClr val="lt1"/>
          </a:lnRef>
          <a:fillRef idx="1">
            <a:schemeClr val="accent5"/>
          </a:fillRef>
          <a:effectRef idx="1">
            <a:schemeClr val="accent5"/>
          </a:effectRef>
          <a:fontRef idx="minor">
            <a:schemeClr val="lt1"/>
          </a:fontRef>
        </p:style>
        <p:txBody>
          <a:bodyPr lIns="91373" tIns="45687" rIns="91373" bIns="45687" rtlCol="0" anchor="ctr"/>
          <a:lstStyle/>
          <a:p>
            <a:pPr algn="ctr"/>
            <a:r>
              <a:rPr lang="en-US" sz="2800" dirty="0">
                <a:solidFill>
                  <a:schemeClr val="tx1"/>
                </a:solidFill>
                <a:cs typeface="Calibri"/>
              </a:rPr>
              <a:t>“In a typical month, do you and your partner spend any money with the primary intention of saving time?”</a:t>
            </a:r>
          </a:p>
        </p:txBody>
      </p:sp>
      <p:sp>
        <p:nvSpPr>
          <p:cNvPr id="28" name="TextBox 27"/>
          <p:cNvSpPr txBox="1"/>
          <p:nvPr/>
        </p:nvSpPr>
        <p:spPr>
          <a:xfrm>
            <a:off x="767644" y="5944789"/>
            <a:ext cx="7642578" cy="769441"/>
          </a:xfrm>
          <a:prstGeom prst="rect">
            <a:avLst/>
          </a:prstGeom>
          <a:noFill/>
        </p:spPr>
        <p:txBody>
          <a:bodyPr wrap="square" rtlCol="0">
            <a:spAutoFit/>
          </a:bodyPr>
          <a:lstStyle/>
          <a:p>
            <a:pPr algn="r"/>
            <a:r>
              <a:rPr lang="en-US" sz="2200" dirty="0">
                <a:cs typeface="Arial"/>
              </a:rPr>
              <a:t>9</a:t>
            </a:r>
            <a:r>
              <a:rPr lang="en-US" sz="2200" dirty="0" smtClean="0">
                <a:cs typeface="Arial"/>
              </a:rPr>
              <a:t> studies, </a:t>
            </a:r>
            <a:r>
              <a:rPr lang="en-US" sz="2200" i="1" dirty="0" smtClean="0">
                <a:cs typeface="Arial"/>
              </a:rPr>
              <a:t>N</a:t>
            </a:r>
            <a:r>
              <a:rPr lang="en-US" sz="2200" dirty="0" smtClean="0">
                <a:cs typeface="Arial"/>
              </a:rPr>
              <a:t>=3,606</a:t>
            </a:r>
          </a:p>
          <a:p>
            <a:pPr algn="r"/>
            <a:r>
              <a:rPr lang="en-US" sz="2200" dirty="0" smtClean="0">
                <a:cs typeface="Arial"/>
              </a:rPr>
              <a:t>Whillans, Pow &amp; Norton, </a:t>
            </a:r>
            <a:r>
              <a:rPr lang="en-US" sz="2200" i="1" dirty="0" smtClean="0">
                <a:cs typeface="Arial"/>
              </a:rPr>
              <a:t>Working Paper</a:t>
            </a:r>
          </a:p>
        </p:txBody>
      </p:sp>
    </p:spTree>
    <p:extLst>
      <p:ext uri="{BB962C8B-B14F-4D97-AF65-F5344CB8AC3E}">
        <p14:creationId xmlns:p14="http://schemas.microsoft.com/office/powerpoint/2010/main" val="1879209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blip>
          <a:stretch>
            <a:fillRect/>
          </a:stretch>
        </p:blipFill>
        <p:spPr>
          <a:xfrm>
            <a:off x="881529" y="1957888"/>
            <a:ext cx="2115011" cy="1781470"/>
          </a:xfrm>
          <a:prstGeom prst="rect">
            <a:avLst/>
          </a:prstGeom>
          <a:effectLst>
            <a:glow rad="838200">
              <a:srgbClr val="FFFF00">
                <a:alpha val="80000"/>
              </a:srgbClr>
            </a:glow>
            <a:softEdge rad="50800"/>
          </a:effectLst>
        </p:spPr>
      </p:pic>
      <p:sp>
        <p:nvSpPr>
          <p:cNvPr id="11" name="TextBox 10"/>
          <p:cNvSpPr txBox="1"/>
          <p:nvPr/>
        </p:nvSpPr>
        <p:spPr>
          <a:xfrm>
            <a:off x="49021" y="3739358"/>
            <a:ext cx="3780029" cy="830989"/>
          </a:xfrm>
          <a:prstGeom prst="rect">
            <a:avLst/>
          </a:prstGeom>
          <a:noFill/>
        </p:spPr>
        <p:txBody>
          <a:bodyPr wrap="square" lIns="91430" tIns="45716" rIns="91430" bIns="45716" rtlCol="0">
            <a:spAutoFit/>
          </a:bodyPr>
          <a:lstStyle/>
          <a:p>
            <a:pPr algn="ctr"/>
            <a:r>
              <a:rPr lang="en-US" sz="2400" dirty="0"/>
              <a:t>Time Saving </a:t>
            </a:r>
            <a:r>
              <a:rPr lang="en-US" sz="2400" dirty="0" smtClean="0"/>
              <a:t>Purchases (1=Yes)</a:t>
            </a:r>
            <a:endParaRPr lang="en-US" sz="2400" dirty="0"/>
          </a:p>
        </p:txBody>
      </p:sp>
      <p:sp>
        <p:nvSpPr>
          <p:cNvPr id="9" name="Rectangle 8"/>
          <p:cNvSpPr/>
          <p:nvPr/>
        </p:nvSpPr>
        <p:spPr>
          <a:xfrm>
            <a:off x="3507059" y="2655968"/>
            <a:ext cx="1794081" cy="523220"/>
          </a:xfrm>
          <a:prstGeom prst="rect">
            <a:avLst/>
          </a:prstGeom>
        </p:spPr>
        <p:txBody>
          <a:bodyPr wrap="none">
            <a:spAutoFit/>
          </a:bodyPr>
          <a:lstStyle/>
          <a:p>
            <a:pPr algn="ctr"/>
            <a:r>
              <a:rPr lang="en-CA" sz="2800" i="1" dirty="0"/>
              <a:t>d</a:t>
            </a:r>
            <a:r>
              <a:rPr lang="en-CA" sz="2800" i="1" dirty="0" smtClean="0"/>
              <a:t> </a:t>
            </a:r>
            <a:r>
              <a:rPr lang="en-CA" sz="2800" dirty="0" smtClean="0"/>
              <a:t>= 0.29***</a:t>
            </a:r>
            <a:endParaRPr lang="en-US" sz="2800" b="1" i="1" dirty="0"/>
          </a:p>
        </p:txBody>
      </p:sp>
      <p:sp>
        <p:nvSpPr>
          <p:cNvPr id="10" name="Rectangle 9"/>
          <p:cNvSpPr/>
          <p:nvPr/>
        </p:nvSpPr>
        <p:spPr>
          <a:xfrm>
            <a:off x="161261" y="5011608"/>
            <a:ext cx="8616475" cy="769441"/>
          </a:xfrm>
          <a:prstGeom prst="rect">
            <a:avLst/>
          </a:prstGeom>
          <a:solidFill>
            <a:schemeClr val="bg1"/>
          </a:solidFill>
          <a:ln w="38100" cap="rnd" cmpd="sng">
            <a:solidFill>
              <a:srgbClr val="000000"/>
            </a:solidFill>
            <a:prstDash val="solid"/>
            <a:round/>
          </a:ln>
        </p:spPr>
        <p:txBody>
          <a:bodyPr wrap="square">
            <a:spAutoFit/>
          </a:bodyPr>
          <a:lstStyle/>
          <a:p>
            <a:pPr algn="ctr"/>
            <a:r>
              <a:rPr lang="en-US" sz="2200" dirty="0" smtClean="0">
                <a:cs typeface="Arial"/>
              </a:rPr>
              <a:t>Holds controlling for age, gender, income, wealth, # of kids at home, # of hours worked, social support received and provided</a:t>
            </a:r>
          </a:p>
        </p:txBody>
      </p:sp>
      <p:sp>
        <p:nvSpPr>
          <p:cNvPr id="12" name="Rectangle 11"/>
          <p:cNvSpPr/>
          <p:nvPr/>
        </p:nvSpPr>
        <p:spPr>
          <a:xfrm>
            <a:off x="5811659" y="2929011"/>
            <a:ext cx="2060135" cy="1036949"/>
          </a:xfrm>
          <a:prstGeom prst="rect">
            <a:avLst/>
          </a:prstGeom>
          <a:solidFill>
            <a:schemeClr val="accent1"/>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200" dirty="0" smtClean="0"/>
              <a:t>Relationship Satisfaction</a:t>
            </a:r>
            <a:endParaRPr lang="en-US" sz="2200" dirty="0"/>
          </a:p>
        </p:txBody>
      </p:sp>
      <p:sp>
        <p:nvSpPr>
          <p:cNvPr id="13" name="Title 2"/>
          <p:cNvSpPr>
            <a:spLocks noGrp="1"/>
          </p:cNvSpPr>
          <p:nvPr>
            <p:ph type="title"/>
          </p:nvPr>
        </p:nvSpPr>
        <p:spPr>
          <a:xfrm>
            <a:off x="161261" y="155448"/>
            <a:ext cx="8525539" cy="1252728"/>
          </a:xfrm>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rPr>
              <a:t>Buying time promotes</a:t>
            </a:r>
            <a:br>
              <a:rPr lang="en-US" sz="3600" dirty="0" smtClean="0">
                <a:solidFill>
                  <a:srgbClr val="F0AD00"/>
                </a:solidFill>
              </a:rPr>
            </a:br>
            <a:r>
              <a:rPr lang="en-US" sz="3600" dirty="0" smtClean="0">
                <a:solidFill>
                  <a:srgbClr val="F0AD00"/>
                </a:solidFill>
              </a:rPr>
              <a:t>relationship satisfaction</a:t>
            </a:r>
            <a:endParaRPr lang="en-US" sz="3600" dirty="0">
              <a:solidFill>
                <a:srgbClr val="F0AD00"/>
              </a:solidFill>
            </a:endParaRPr>
          </a:p>
        </p:txBody>
      </p:sp>
      <p:sp>
        <p:nvSpPr>
          <p:cNvPr id="14" name="Line 6"/>
          <p:cNvSpPr>
            <a:spLocks noChangeShapeType="1"/>
          </p:cNvSpPr>
          <p:nvPr/>
        </p:nvSpPr>
        <p:spPr bwMode="auto">
          <a:xfrm>
            <a:off x="3033575" y="3355197"/>
            <a:ext cx="2530815" cy="0"/>
          </a:xfrm>
          <a:prstGeom prst="line">
            <a:avLst/>
          </a:prstGeom>
          <a:noFill/>
          <a:ln w="76200">
            <a:solidFill>
              <a:srgbClr val="000000"/>
            </a:solidFill>
            <a:prstDash val="solid"/>
            <a:round/>
            <a:headEnd/>
            <a:tailEnd type="triangle" w="med" len="med"/>
          </a:ln>
          <a:effectLst/>
        </p:spPr>
        <p:txBody>
          <a:bodyPr lIns="91407" tIns="45704" rIns="91407" bIns="45704"/>
          <a:lstStyle/>
          <a:p>
            <a:endParaRPr lang="en-CA" sz="3200" dirty="0">
              <a:latin typeface="Calibri"/>
            </a:endParaRPr>
          </a:p>
        </p:txBody>
      </p:sp>
      <p:sp>
        <p:nvSpPr>
          <p:cNvPr id="16" name="Rectangle 15"/>
          <p:cNvSpPr/>
          <p:nvPr/>
        </p:nvSpPr>
        <p:spPr>
          <a:xfrm>
            <a:off x="4476481" y="6006866"/>
            <a:ext cx="4210319" cy="430887"/>
          </a:xfrm>
          <a:prstGeom prst="rect">
            <a:avLst/>
          </a:prstGeom>
        </p:spPr>
        <p:txBody>
          <a:bodyPr wrap="none">
            <a:spAutoFit/>
          </a:bodyPr>
          <a:lstStyle/>
          <a:p>
            <a:pPr algn="r"/>
            <a:r>
              <a:rPr lang="en-CA" sz="2200" i="1" dirty="0" smtClean="0"/>
              <a:t>N = </a:t>
            </a:r>
            <a:r>
              <a:rPr lang="en-CA" sz="2200" dirty="0" smtClean="0"/>
              <a:t>1,048 working, ‘married’ adults</a:t>
            </a:r>
            <a:endParaRPr lang="en-US" sz="2200" b="1" i="1" dirty="0"/>
          </a:p>
        </p:txBody>
      </p:sp>
    </p:spTree>
    <p:extLst>
      <p:ext uri="{BB962C8B-B14F-4D97-AF65-F5344CB8AC3E}">
        <p14:creationId xmlns:p14="http://schemas.microsoft.com/office/powerpoint/2010/main" val="121851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p:bldP spid="10" grpId="0" animBg="1"/>
      <p:bldP spid="12" grpId="0" animBg="1"/>
      <p:bldP spid="14" grpId="0" animBg="1"/>
      <p:bldP spid="1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blip>
          <a:stretch>
            <a:fillRect/>
          </a:stretch>
        </p:blipFill>
        <p:spPr>
          <a:xfrm>
            <a:off x="881529" y="1957888"/>
            <a:ext cx="2115011" cy="1781470"/>
          </a:xfrm>
          <a:prstGeom prst="rect">
            <a:avLst/>
          </a:prstGeom>
          <a:effectLst>
            <a:glow rad="838200">
              <a:srgbClr val="FFFF00">
                <a:alpha val="80000"/>
              </a:srgbClr>
            </a:glow>
            <a:softEdge rad="50800"/>
          </a:effectLst>
        </p:spPr>
      </p:pic>
      <p:sp>
        <p:nvSpPr>
          <p:cNvPr id="11" name="TextBox 10"/>
          <p:cNvSpPr txBox="1"/>
          <p:nvPr/>
        </p:nvSpPr>
        <p:spPr>
          <a:xfrm>
            <a:off x="49021" y="3739358"/>
            <a:ext cx="3780029" cy="830989"/>
          </a:xfrm>
          <a:prstGeom prst="rect">
            <a:avLst/>
          </a:prstGeom>
          <a:noFill/>
        </p:spPr>
        <p:txBody>
          <a:bodyPr wrap="square" lIns="91430" tIns="45716" rIns="91430" bIns="45716" rtlCol="0">
            <a:spAutoFit/>
          </a:bodyPr>
          <a:lstStyle/>
          <a:p>
            <a:pPr algn="ctr"/>
            <a:r>
              <a:rPr lang="en-US" sz="2400" dirty="0"/>
              <a:t>Time Saving </a:t>
            </a:r>
            <a:r>
              <a:rPr lang="en-US" sz="2400" dirty="0" smtClean="0"/>
              <a:t>Purchases (1=Yes)</a:t>
            </a:r>
            <a:endParaRPr lang="en-US" sz="2400" dirty="0"/>
          </a:p>
        </p:txBody>
      </p:sp>
      <p:sp>
        <p:nvSpPr>
          <p:cNvPr id="9" name="Rectangle 8"/>
          <p:cNvSpPr/>
          <p:nvPr/>
        </p:nvSpPr>
        <p:spPr>
          <a:xfrm>
            <a:off x="3503854" y="2655968"/>
            <a:ext cx="1800493" cy="523220"/>
          </a:xfrm>
          <a:prstGeom prst="rect">
            <a:avLst/>
          </a:prstGeom>
        </p:spPr>
        <p:txBody>
          <a:bodyPr wrap="none">
            <a:spAutoFit/>
          </a:bodyPr>
          <a:lstStyle/>
          <a:p>
            <a:pPr algn="ctr"/>
            <a:r>
              <a:rPr lang="en-CA" sz="2800" i="1" dirty="0"/>
              <a:t>β </a:t>
            </a:r>
            <a:r>
              <a:rPr lang="en-CA" sz="2800" dirty="0" smtClean="0"/>
              <a:t>= 0.19***</a:t>
            </a:r>
            <a:endParaRPr lang="en-US" sz="2800" b="1" i="1" dirty="0"/>
          </a:p>
        </p:txBody>
      </p:sp>
      <p:sp>
        <p:nvSpPr>
          <p:cNvPr id="10" name="Rectangle 9"/>
          <p:cNvSpPr/>
          <p:nvPr/>
        </p:nvSpPr>
        <p:spPr>
          <a:xfrm>
            <a:off x="161261" y="5011608"/>
            <a:ext cx="8616475" cy="769441"/>
          </a:xfrm>
          <a:prstGeom prst="rect">
            <a:avLst/>
          </a:prstGeom>
          <a:solidFill>
            <a:schemeClr val="bg1"/>
          </a:solidFill>
          <a:ln w="38100" cap="rnd" cmpd="sng">
            <a:solidFill>
              <a:srgbClr val="000000"/>
            </a:solidFill>
            <a:prstDash val="solid"/>
            <a:round/>
          </a:ln>
        </p:spPr>
        <p:txBody>
          <a:bodyPr wrap="square">
            <a:spAutoFit/>
          </a:bodyPr>
          <a:lstStyle/>
          <a:p>
            <a:pPr algn="ctr"/>
            <a:r>
              <a:rPr lang="en-US" sz="2200" dirty="0" smtClean="0">
                <a:cs typeface="Arial"/>
              </a:rPr>
              <a:t>Holds controlling for age, gender, income, wealth, # of kids at home, # of hours worked, social support received and provided</a:t>
            </a:r>
          </a:p>
        </p:txBody>
      </p:sp>
      <p:sp>
        <p:nvSpPr>
          <p:cNvPr id="12" name="Rectangle 11"/>
          <p:cNvSpPr/>
          <p:nvPr/>
        </p:nvSpPr>
        <p:spPr>
          <a:xfrm>
            <a:off x="5811659" y="2929011"/>
            <a:ext cx="2060135" cy="1036949"/>
          </a:xfrm>
          <a:prstGeom prst="rect">
            <a:avLst/>
          </a:prstGeom>
          <a:solidFill>
            <a:schemeClr val="accent1"/>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200" dirty="0" smtClean="0"/>
              <a:t>Relationship Satisfaction</a:t>
            </a:r>
            <a:endParaRPr lang="en-US" sz="2200" dirty="0"/>
          </a:p>
        </p:txBody>
      </p:sp>
      <p:sp>
        <p:nvSpPr>
          <p:cNvPr id="13" name="Title 2"/>
          <p:cNvSpPr>
            <a:spLocks noGrp="1"/>
          </p:cNvSpPr>
          <p:nvPr>
            <p:ph type="title"/>
          </p:nvPr>
        </p:nvSpPr>
        <p:spPr>
          <a:xfrm>
            <a:off x="161261" y="155448"/>
            <a:ext cx="8525539" cy="1252728"/>
          </a:xfrm>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rPr>
              <a:t>Buying time promotes</a:t>
            </a:r>
            <a:br>
              <a:rPr lang="en-US" sz="3600" dirty="0" smtClean="0">
                <a:solidFill>
                  <a:srgbClr val="F0AD00"/>
                </a:solidFill>
              </a:rPr>
            </a:br>
            <a:r>
              <a:rPr lang="en-US" sz="3600" dirty="0" smtClean="0">
                <a:solidFill>
                  <a:srgbClr val="F0AD00"/>
                </a:solidFill>
              </a:rPr>
              <a:t>relationship satisfaction</a:t>
            </a:r>
            <a:endParaRPr lang="en-US" sz="3600" dirty="0">
              <a:solidFill>
                <a:srgbClr val="F0AD00"/>
              </a:solidFill>
            </a:endParaRPr>
          </a:p>
        </p:txBody>
      </p:sp>
      <p:sp>
        <p:nvSpPr>
          <p:cNvPr id="14" name="Line 6"/>
          <p:cNvSpPr>
            <a:spLocks noChangeShapeType="1"/>
          </p:cNvSpPr>
          <p:nvPr/>
        </p:nvSpPr>
        <p:spPr bwMode="auto">
          <a:xfrm>
            <a:off x="3033575" y="3355197"/>
            <a:ext cx="2530815" cy="0"/>
          </a:xfrm>
          <a:prstGeom prst="line">
            <a:avLst/>
          </a:prstGeom>
          <a:noFill/>
          <a:ln w="76200">
            <a:solidFill>
              <a:srgbClr val="000000"/>
            </a:solidFill>
            <a:prstDash val="solid"/>
            <a:round/>
            <a:headEnd/>
            <a:tailEnd type="triangle" w="med" len="med"/>
          </a:ln>
          <a:effectLst/>
        </p:spPr>
        <p:txBody>
          <a:bodyPr lIns="91407" tIns="45704" rIns="91407" bIns="45704"/>
          <a:lstStyle/>
          <a:p>
            <a:endParaRPr lang="en-CA" sz="3200" dirty="0">
              <a:latin typeface="Calibri"/>
            </a:endParaRPr>
          </a:p>
        </p:txBody>
      </p:sp>
      <p:sp>
        <p:nvSpPr>
          <p:cNvPr id="16" name="Rectangle 15"/>
          <p:cNvSpPr/>
          <p:nvPr/>
        </p:nvSpPr>
        <p:spPr>
          <a:xfrm>
            <a:off x="4922692" y="6006866"/>
            <a:ext cx="3764108" cy="430887"/>
          </a:xfrm>
          <a:prstGeom prst="rect">
            <a:avLst/>
          </a:prstGeom>
        </p:spPr>
        <p:txBody>
          <a:bodyPr wrap="none">
            <a:spAutoFit/>
          </a:bodyPr>
          <a:lstStyle/>
          <a:p>
            <a:pPr algn="r"/>
            <a:r>
              <a:rPr lang="en-CA" sz="2200" i="1" dirty="0" smtClean="0"/>
              <a:t>N = </a:t>
            </a:r>
            <a:r>
              <a:rPr lang="en-CA" sz="2200" dirty="0" smtClean="0"/>
              <a:t>193 dyads, “married” adults</a:t>
            </a:r>
            <a:endParaRPr lang="en-US" sz="2200" b="1" i="1" dirty="0"/>
          </a:p>
        </p:txBody>
      </p:sp>
    </p:spTree>
    <p:extLst>
      <p:ext uri="{BB962C8B-B14F-4D97-AF65-F5344CB8AC3E}">
        <p14:creationId xmlns:p14="http://schemas.microsoft.com/office/powerpoint/2010/main" val="1183765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p:bldP spid="10" grpId="0" animBg="1"/>
      <p:bldP spid="12" grpId="0" animBg="1"/>
      <p:bldP spid="14" grpId="0" animBg="1"/>
      <p:bldP spid="1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335D08A-0170-924D-A348-C4E1C6B4B6DF}" type="slidenum">
              <a:rPr lang="en-US" smtClean="0"/>
              <a:t>47</a:t>
            </a:fld>
            <a:endParaRPr lang="en-US"/>
          </a:p>
        </p:txBody>
      </p:sp>
      <p:graphicFrame>
        <p:nvGraphicFramePr>
          <p:cNvPr id="3" name="Table 2"/>
          <p:cNvGraphicFramePr>
            <a:graphicFrameLocks noGrp="1"/>
          </p:cNvGraphicFramePr>
          <p:nvPr>
            <p:extLst/>
          </p:nvPr>
        </p:nvGraphicFramePr>
        <p:xfrm>
          <a:off x="165988" y="1114935"/>
          <a:ext cx="8454356" cy="4902593"/>
        </p:xfrm>
        <a:graphic>
          <a:graphicData uri="http://schemas.openxmlformats.org/drawingml/2006/table">
            <a:tbl>
              <a:tblPr firstRow="1" bandRow="1">
                <a:tableStyleId>{5940675A-B579-460E-94D1-54222C63F5DA}</a:tableStyleId>
              </a:tblPr>
              <a:tblGrid>
                <a:gridCol w="2704279">
                  <a:extLst>
                    <a:ext uri="{9D8B030D-6E8A-4147-A177-3AD203B41FA5}">
                      <a16:colId xmlns:a16="http://schemas.microsoft.com/office/drawing/2014/main" val="20000"/>
                    </a:ext>
                  </a:extLst>
                </a:gridCol>
                <a:gridCol w="733790">
                  <a:extLst>
                    <a:ext uri="{9D8B030D-6E8A-4147-A177-3AD203B41FA5}">
                      <a16:colId xmlns:a16="http://schemas.microsoft.com/office/drawing/2014/main" val="20001"/>
                    </a:ext>
                  </a:extLst>
                </a:gridCol>
                <a:gridCol w="838281">
                  <a:extLst>
                    <a:ext uri="{9D8B030D-6E8A-4147-A177-3AD203B41FA5}">
                      <a16:colId xmlns:a16="http://schemas.microsoft.com/office/drawing/2014/main" val="20002"/>
                    </a:ext>
                  </a:extLst>
                </a:gridCol>
                <a:gridCol w="782611">
                  <a:extLst>
                    <a:ext uri="{9D8B030D-6E8A-4147-A177-3AD203B41FA5}">
                      <a16:colId xmlns:a16="http://schemas.microsoft.com/office/drawing/2014/main" val="20003"/>
                    </a:ext>
                  </a:extLst>
                </a:gridCol>
                <a:gridCol w="1238388">
                  <a:extLst>
                    <a:ext uri="{9D8B030D-6E8A-4147-A177-3AD203B41FA5}">
                      <a16:colId xmlns:a16="http://schemas.microsoft.com/office/drawing/2014/main" val="20004"/>
                    </a:ext>
                  </a:extLst>
                </a:gridCol>
                <a:gridCol w="1046525">
                  <a:extLst>
                    <a:ext uri="{9D8B030D-6E8A-4147-A177-3AD203B41FA5}">
                      <a16:colId xmlns:a16="http://schemas.microsoft.com/office/drawing/2014/main" val="20005"/>
                    </a:ext>
                  </a:extLst>
                </a:gridCol>
                <a:gridCol w="1110482">
                  <a:extLst>
                    <a:ext uri="{9D8B030D-6E8A-4147-A177-3AD203B41FA5}">
                      <a16:colId xmlns:a16="http://schemas.microsoft.com/office/drawing/2014/main" val="20006"/>
                    </a:ext>
                  </a:extLst>
                </a:gridCol>
              </a:tblGrid>
              <a:tr h="393851">
                <a:tc>
                  <a:txBody>
                    <a:bodyPr/>
                    <a:lstStyle/>
                    <a:p>
                      <a:pPr algn="ctr"/>
                      <a:r>
                        <a:rPr lang="en-US" sz="2000" b="1" dirty="0" smtClean="0"/>
                        <a:t>Variable</a:t>
                      </a:r>
                      <a:endParaRPr lang="en-US" sz="2000" b="1"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CA" sz="2000" i="0" dirty="0" smtClean="0"/>
                        <a:t>β</a:t>
                      </a:r>
                      <a:endParaRPr lang="en-US" sz="2000" b="1" i="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i="0" dirty="0" smtClean="0"/>
                        <a:t>B</a:t>
                      </a:r>
                      <a:endParaRPr lang="en-US" sz="2000" b="1" i="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dirty="0" smtClean="0"/>
                        <a:t>SE</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00" b="1" dirty="0" smtClean="0"/>
                        <a:t>P-value</a:t>
                      </a: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2000" b="1" i="0" dirty="0" smtClean="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2000" b="1" i="0" dirty="0" smtClean="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93851">
                <a:tc>
                  <a:txBody>
                    <a:bodyPr/>
                    <a:lstStyle/>
                    <a:p>
                      <a:pPr algn="l"/>
                      <a:r>
                        <a:rPr lang="en-US" sz="2000" i="0" baseline="0" dirty="0" smtClean="0"/>
                        <a:t>Buying time (1=Yes)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0.15</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0.37</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0.12</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0.003</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1"/>
                  </a:ext>
                </a:extLst>
              </a:tr>
              <a:tr h="553242">
                <a:tc>
                  <a:txBody>
                    <a:bodyPr/>
                    <a:lstStyle/>
                    <a:p>
                      <a:pPr algn="l"/>
                      <a:r>
                        <a:rPr lang="en-US" sz="2000" i="0" dirty="0" smtClean="0"/>
                        <a:t>Social Support Received</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i="0" dirty="0" smtClean="0"/>
                        <a:t>0.20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0.69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0.11</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&lt;</a:t>
                      </a:r>
                      <a:r>
                        <a:rPr lang="en-US" sz="2000" baseline="0" dirty="0" smtClean="0"/>
                        <a:t> 0.001</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2"/>
                  </a:ext>
                </a:extLst>
              </a:tr>
              <a:tr h="396815">
                <a:tc>
                  <a:txBody>
                    <a:bodyPr/>
                    <a:lstStyle/>
                    <a:p>
                      <a:pPr algn="l"/>
                      <a:r>
                        <a:rPr lang="en-US" sz="2000" i="0" dirty="0" smtClean="0"/>
                        <a:t>Social Support Provided</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0.22</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0.60</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baseline="0" dirty="0" smtClean="0"/>
                        <a:t>0.10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baseline="0" dirty="0" smtClean="0"/>
                        <a:t>&lt; 0.001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3"/>
                  </a:ext>
                </a:extLst>
              </a:tr>
              <a:tr h="517585">
                <a:tc>
                  <a:txBody>
                    <a:bodyPr/>
                    <a:lstStyle/>
                    <a:p>
                      <a:pPr algn="l"/>
                      <a:r>
                        <a:rPr lang="en-US" sz="2000" i="0" dirty="0" smtClean="0"/>
                        <a:t>Number of Kids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-0.05</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-0.04</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baseline="0" dirty="0" smtClean="0"/>
                        <a:t>0.04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baseline="0" dirty="0" smtClean="0"/>
                        <a:t>0.405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4"/>
                  </a:ext>
                </a:extLst>
              </a:tr>
              <a:tr h="447641">
                <a:tc>
                  <a:txBody>
                    <a:bodyPr/>
                    <a:lstStyle/>
                    <a:p>
                      <a:pPr algn="l"/>
                      <a:r>
                        <a:rPr lang="en-US" sz="2000" i="0" dirty="0" smtClean="0"/>
                        <a:t>HH</a:t>
                      </a:r>
                      <a:r>
                        <a:rPr lang="en-US" sz="2000" i="0" baseline="0" dirty="0" smtClean="0"/>
                        <a:t> Income</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0.01</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0.001</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0.03</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pt-BR" sz="2000" b="0" i="0" u="none" strike="noStrike" kern="1200" baseline="0" dirty="0" smtClean="0">
                          <a:solidFill>
                            <a:schemeClr val="tx1"/>
                          </a:solidFill>
                          <a:latin typeface="+mn-lt"/>
                          <a:ea typeface="+mn-ea"/>
                          <a:cs typeface="+mn-cs"/>
                        </a:rPr>
                        <a:t>0.863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5"/>
                  </a:ext>
                </a:extLst>
              </a:tr>
              <a:tr h="501264">
                <a:tc>
                  <a:txBody>
                    <a:bodyPr/>
                    <a:lstStyle/>
                    <a:p>
                      <a:pPr algn="l"/>
                      <a:r>
                        <a:rPr lang="en-US" sz="2000" i="0" dirty="0" smtClean="0"/>
                        <a:t>Experiential  (1=Yes)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0.24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0.69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0.21</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i-FI" sz="2000" b="0" i="0" u="none" strike="noStrike" kern="1200" baseline="0" dirty="0" smtClean="0">
                          <a:solidFill>
                            <a:schemeClr val="tx1"/>
                          </a:solidFill>
                          <a:latin typeface="+mn-lt"/>
                          <a:ea typeface="+mn-ea"/>
                          <a:cs typeface="+mn-cs"/>
                        </a:rPr>
                        <a:t>0.002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6"/>
                  </a:ext>
                </a:extLst>
              </a:tr>
              <a:tr h="393851">
                <a:tc>
                  <a:txBody>
                    <a:bodyPr/>
                    <a:lstStyle/>
                    <a:p>
                      <a:pPr algn="l"/>
                      <a:r>
                        <a:rPr lang="en-US" sz="2000" i="0" dirty="0" smtClean="0"/>
                        <a:t>Material (1=Yes)</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-0.01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i="0" dirty="0" smtClean="0"/>
                        <a:t>-0.04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2000" dirty="0" smtClean="0"/>
                        <a:t>0.28</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i-FI" sz="2000" b="0" i="0" u="none" strike="noStrike" kern="1200" baseline="0" dirty="0" smtClean="0">
                          <a:solidFill>
                            <a:schemeClr val="tx1"/>
                          </a:solidFill>
                          <a:latin typeface="+mn-lt"/>
                          <a:ea typeface="+mn-ea"/>
                          <a:cs typeface="+mn-cs"/>
                        </a:rPr>
                        <a:t>0.896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0007"/>
                  </a:ext>
                </a:extLst>
              </a:tr>
              <a:tr h="450543">
                <a:tc>
                  <a:txBody>
                    <a:bodyPr/>
                    <a:lstStyle/>
                    <a:p>
                      <a:pPr algn="l"/>
                      <a:r>
                        <a:rPr lang="en-US" sz="2000" i="0" dirty="0" smtClean="0"/>
                        <a:t>Age</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2000" i="0" dirty="0" smtClean="0"/>
                        <a:t>0.05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2000" i="0" dirty="0" smtClean="0"/>
                        <a:t>0.06</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2000" dirty="0" smtClean="0"/>
                        <a:t>0.07</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i-FI" sz="2000" b="0" i="0" u="none" strike="noStrike" kern="1200" baseline="0" dirty="0" smtClean="0">
                          <a:solidFill>
                            <a:schemeClr val="tx1"/>
                          </a:solidFill>
                          <a:latin typeface="+mn-lt"/>
                          <a:ea typeface="+mn-ea"/>
                          <a:cs typeface="+mn-cs"/>
                        </a:rPr>
                        <a:t>0.367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50543">
                <a:tc>
                  <a:txBody>
                    <a:bodyPr/>
                    <a:lstStyle/>
                    <a:p>
                      <a:pPr algn="l"/>
                      <a:r>
                        <a:rPr lang="en-US" sz="2000" i="0" dirty="0" smtClean="0"/>
                        <a:t>Hours Worked/Week</a:t>
                      </a:r>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i="0" dirty="0" smtClean="0"/>
                        <a:t>0.05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i="0" dirty="0" smtClean="0"/>
                        <a:t>0.10</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t>0.09</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i-FI" sz="2000" b="0" i="0" u="none" strike="noStrike" kern="1200" baseline="0" dirty="0" smtClean="0">
                          <a:solidFill>
                            <a:schemeClr val="tx1"/>
                          </a:solidFill>
                          <a:latin typeface="+mn-lt"/>
                          <a:ea typeface="+mn-ea"/>
                          <a:cs typeface="+mn-cs"/>
                        </a:rPr>
                        <a:t>0.278</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393851">
                <a:tc>
                  <a:txBody>
                    <a:bodyPr/>
                    <a:lstStyle/>
                    <a:p>
                      <a:pPr algn="l"/>
                      <a:endParaRPr lang="en-US" sz="2000" i="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endParaRPr lang="en-US" sz="2000" i="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endParaRPr lang="en-US" sz="2000" i="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2">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2000" b="0" i="1" dirty="0" smtClean="0"/>
                        <a:t>Intercept = </a:t>
                      </a:r>
                      <a:r>
                        <a:rPr lang="en-US" sz="2000" b="0" i="0" dirty="0" smtClean="0"/>
                        <a:t>1.07</a:t>
                      </a:r>
                      <a:endParaRPr lang="en-US" sz="2000" b="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b="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r>
                        <a:rPr lang="en-US" sz="2000" b="0" dirty="0" smtClean="0"/>
                        <a:t>&lt;0.001</a:t>
                      </a:r>
                      <a:endParaRPr lang="en-US" sz="2000" b="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
        <p:nvSpPr>
          <p:cNvPr id="7" name="Rectangle 6"/>
          <p:cNvSpPr/>
          <p:nvPr/>
        </p:nvSpPr>
        <p:spPr>
          <a:xfrm>
            <a:off x="99531" y="1506011"/>
            <a:ext cx="8587270" cy="417606"/>
          </a:xfrm>
          <a:prstGeom prst="rect">
            <a:avLst/>
          </a:prstGeom>
          <a:noFill/>
          <a:ln w="76200" cmpd="sng">
            <a:solidFill>
              <a:srgbClr val="E6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64105" y="191334"/>
            <a:ext cx="8574155" cy="584775"/>
          </a:xfrm>
          <a:prstGeom prst="rect">
            <a:avLst/>
          </a:prstGeom>
        </p:spPr>
        <p:txBody>
          <a:bodyPr wrap="square">
            <a:spAutoFit/>
          </a:bodyPr>
          <a:lstStyle/>
          <a:p>
            <a:pPr algn="ctr"/>
            <a:r>
              <a:rPr lang="en-US" sz="3200" dirty="0" smtClean="0"/>
              <a:t>Study 2: Buying time vs. social support</a:t>
            </a:r>
            <a:endParaRPr lang="en-US" sz="3200" dirty="0"/>
          </a:p>
        </p:txBody>
      </p:sp>
      <p:graphicFrame>
        <p:nvGraphicFramePr>
          <p:cNvPr id="5" name="Table 4"/>
          <p:cNvGraphicFramePr>
            <a:graphicFrameLocks noGrp="1"/>
          </p:cNvGraphicFramePr>
          <p:nvPr>
            <p:extLst/>
          </p:nvPr>
        </p:nvGraphicFramePr>
        <p:xfrm>
          <a:off x="10127411" y="3191774"/>
          <a:ext cx="208280" cy="365760"/>
        </p:xfrm>
        <a:graphic>
          <a:graphicData uri="http://schemas.openxmlformats.org/drawingml/2006/table">
            <a:tbl>
              <a:tblPr/>
              <a:tblGrid>
                <a:gridCol w="208280">
                  <a:extLst>
                    <a:ext uri="{9D8B030D-6E8A-4147-A177-3AD203B41FA5}">
                      <a16:colId xmlns:a16="http://schemas.microsoft.com/office/drawing/2014/main" val="20000"/>
                    </a:ext>
                  </a:extLst>
                </a:gridCol>
              </a:tblGrid>
              <a:tr h="0">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0"/>
                  </a:ext>
                </a:extLst>
              </a:tr>
            </a:tbl>
          </a:graphicData>
        </a:graphic>
      </p:graphicFrame>
      <p:sp>
        <p:nvSpPr>
          <p:cNvPr id="9" name="Title 2"/>
          <p:cNvSpPr>
            <a:spLocks noGrp="1"/>
          </p:cNvSpPr>
          <p:nvPr>
            <p:ph type="title"/>
          </p:nvPr>
        </p:nvSpPr>
        <p:spPr>
          <a:xfrm>
            <a:off x="161261" y="155448"/>
            <a:ext cx="8525539" cy="1252728"/>
          </a:xfrm>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rPr>
              <a:t>Buying time promotes</a:t>
            </a:r>
            <a:br>
              <a:rPr lang="en-US" sz="3600" dirty="0" smtClean="0">
                <a:solidFill>
                  <a:srgbClr val="F0AD00"/>
                </a:solidFill>
              </a:rPr>
            </a:br>
            <a:r>
              <a:rPr lang="en-US" sz="3600" dirty="0" smtClean="0">
                <a:solidFill>
                  <a:srgbClr val="F0AD00"/>
                </a:solidFill>
              </a:rPr>
              <a:t>relationship satisfaction</a:t>
            </a:r>
            <a:endParaRPr lang="en-US" sz="3600" dirty="0">
              <a:solidFill>
                <a:srgbClr val="F0AD00"/>
              </a:solidFill>
            </a:endParaRPr>
          </a:p>
        </p:txBody>
      </p:sp>
    </p:spTree>
    <p:extLst>
      <p:ext uri="{BB962C8B-B14F-4D97-AF65-F5344CB8AC3E}">
        <p14:creationId xmlns:p14="http://schemas.microsoft.com/office/powerpoint/2010/main" val="1021029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2"/>
          </p:nvPr>
        </p:nvSpPr>
        <p:spPr>
          <a:xfrm>
            <a:off x="4245429" y="1762333"/>
            <a:ext cx="4441371" cy="2858882"/>
          </a:xfrm>
        </p:spPr>
        <p:txBody>
          <a:bodyPr>
            <a:normAutofit fontScale="92500" lnSpcReduction="20000"/>
          </a:bodyPr>
          <a:lstStyle/>
          <a:p>
            <a:r>
              <a:rPr lang="en-US" dirty="0" smtClean="0"/>
              <a:t>At low levels of support, time-saving was related to greater relationship satisfaction, </a:t>
            </a:r>
            <a:r>
              <a:rPr lang="en-CA" i="1" dirty="0"/>
              <a:t>β </a:t>
            </a:r>
            <a:r>
              <a:rPr lang="en-CA" dirty="0"/>
              <a:t>= </a:t>
            </a:r>
            <a:r>
              <a:rPr lang="en-CA" dirty="0" smtClean="0"/>
              <a:t>0.29***</a:t>
            </a:r>
          </a:p>
          <a:p>
            <a:r>
              <a:rPr lang="en-CA" dirty="0" smtClean="0"/>
              <a:t>At high levels of support, time-saving was not related to greater relationship satisfaction, </a:t>
            </a:r>
            <a:r>
              <a:rPr lang="en-CA" i="1" dirty="0"/>
              <a:t>β </a:t>
            </a:r>
            <a:r>
              <a:rPr lang="en-CA" dirty="0"/>
              <a:t>= </a:t>
            </a:r>
            <a:r>
              <a:rPr lang="en-CA" dirty="0" smtClean="0"/>
              <a:t>0.06, </a:t>
            </a:r>
            <a:r>
              <a:rPr lang="en-CA" i="1" dirty="0" smtClean="0"/>
              <a:t>ns</a:t>
            </a:r>
            <a:endParaRPr lang="en-CA" dirty="0"/>
          </a:p>
          <a:p>
            <a:endParaRPr lang="en-US" dirty="0"/>
          </a:p>
          <a:p>
            <a:endParaRPr lang="en-US" dirty="0"/>
          </a:p>
        </p:txBody>
      </p:sp>
      <p:sp>
        <p:nvSpPr>
          <p:cNvPr id="8" name="Rectangle 7"/>
          <p:cNvSpPr/>
          <p:nvPr/>
        </p:nvSpPr>
        <p:spPr>
          <a:xfrm>
            <a:off x="364105" y="300192"/>
            <a:ext cx="8574155" cy="584775"/>
          </a:xfrm>
          <a:prstGeom prst="rect">
            <a:avLst/>
          </a:prstGeom>
        </p:spPr>
        <p:txBody>
          <a:bodyPr wrap="square">
            <a:spAutoFit/>
          </a:bodyPr>
          <a:lstStyle/>
          <a:p>
            <a:pPr algn="ctr"/>
            <a:r>
              <a:rPr lang="en-US" sz="3200" dirty="0" smtClean="0"/>
              <a:t>Study 2: Buying time vs. social support</a:t>
            </a:r>
          </a:p>
        </p:txBody>
      </p:sp>
      <p:graphicFrame>
        <p:nvGraphicFramePr>
          <p:cNvPr id="5" name="Table 4"/>
          <p:cNvGraphicFramePr>
            <a:graphicFrameLocks noGrp="1"/>
          </p:cNvGraphicFramePr>
          <p:nvPr/>
        </p:nvGraphicFramePr>
        <p:xfrm>
          <a:off x="10127411" y="3191774"/>
          <a:ext cx="208280" cy="365760"/>
        </p:xfrm>
        <a:graphic>
          <a:graphicData uri="http://schemas.openxmlformats.org/drawingml/2006/table">
            <a:tbl>
              <a:tblPr/>
              <a:tblGrid>
                <a:gridCol w="208280">
                  <a:extLst>
                    <a:ext uri="{9D8B030D-6E8A-4147-A177-3AD203B41FA5}">
                      <a16:colId xmlns:a16="http://schemas.microsoft.com/office/drawing/2014/main" val="20000"/>
                    </a:ext>
                  </a:extLst>
                </a:gridCol>
              </a:tblGrid>
              <a:tr h="0">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0"/>
                  </a:ext>
                </a:extLst>
              </a:tr>
            </a:tbl>
          </a:graphicData>
        </a:graphic>
      </p:graphicFrame>
      <p:pic>
        <p:nvPicPr>
          <p:cNvPr id="1026" name="Picture 2" descr="mage result for buying love"/>
          <p:cNvPicPr>
            <a:picLocks noChangeAspect="1" noChangeArrowheads="1"/>
          </p:cNvPicPr>
          <p:nvPr/>
        </p:nvPicPr>
        <p:blipFill rotWithShape="1">
          <a:blip r:embed="rId3">
            <a:extLst>
              <a:ext uri="{28A0092B-C50C-407E-A947-70E740481C1C}">
                <a14:useLocalDpi xmlns:a14="http://schemas.microsoft.com/office/drawing/2010/main" val="0"/>
              </a:ext>
            </a:extLst>
          </a:blip>
          <a:srcRect b="10224"/>
          <a:stretch/>
        </p:blipFill>
        <p:spPr bwMode="auto">
          <a:xfrm>
            <a:off x="364105" y="1595887"/>
            <a:ext cx="3532981" cy="3425527"/>
          </a:xfrm>
          <a:prstGeom prst="rect">
            <a:avLst/>
          </a:prstGeom>
          <a:noFill/>
          <a:ln w="76200">
            <a:solidFill>
              <a:schemeClr val="bg1"/>
            </a:solidFill>
          </a:ln>
          <a:extLst>
            <a:ext uri="{909E8E84-426E-40DD-AFC4-6F175D3DCCD1}">
              <a14:hiddenFill xmlns:a14="http://schemas.microsoft.com/office/drawing/2010/main">
                <a:solidFill>
                  <a:srgbClr val="FFFFFF"/>
                </a:solidFill>
              </a14:hiddenFill>
            </a:ext>
          </a:extLst>
        </p:spPr>
      </p:pic>
      <p:sp>
        <p:nvSpPr>
          <p:cNvPr id="12" name="Rectangle 11"/>
          <p:cNvSpPr/>
          <p:nvPr/>
        </p:nvSpPr>
        <p:spPr>
          <a:xfrm>
            <a:off x="2335382" y="6091042"/>
            <a:ext cx="6351418" cy="430887"/>
          </a:xfrm>
          <a:prstGeom prst="rect">
            <a:avLst/>
          </a:prstGeom>
        </p:spPr>
        <p:txBody>
          <a:bodyPr wrap="none">
            <a:spAutoFit/>
          </a:bodyPr>
          <a:lstStyle/>
          <a:p>
            <a:pPr algn="r"/>
            <a:r>
              <a:rPr lang="en-CA" sz="2200" dirty="0" smtClean="0"/>
              <a:t>Support X Time-Saving Purchases</a:t>
            </a:r>
            <a:r>
              <a:rPr lang="en-CA" sz="2200" i="1" dirty="0" smtClean="0"/>
              <a:t>, β = -</a:t>
            </a:r>
            <a:r>
              <a:rPr lang="en-CA" sz="2200" dirty="0" smtClean="0"/>
              <a:t>0.28, </a:t>
            </a:r>
            <a:r>
              <a:rPr lang="en-CA" sz="2200" i="1" dirty="0" smtClean="0"/>
              <a:t>p </a:t>
            </a:r>
            <a:r>
              <a:rPr lang="en-CA" sz="2200" dirty="0" smtClean="0"/>
              <a:t>= 0.005</a:t>
            </a:r>
            <a:r>
              <a:rPr lang="en-CA" sz="2200" i="1" dirty="0" smtClean="0"/>
              <a:t> </a:t>
            </a:r>
            <a:endParaRPr lang="en-US" sz="2200" b="1" i="1" dirty="0"/>
          </a:p>
        </p:txBody>
      </p:sp>
      <p:sp>
        <p:nvSpPr>
          <p:cNvPr id="7" name="Rectangle 6"/>
          <p:cNvSpPr/>
          <p:nvPr/>
        </p:nvSpPr>
        <p:spPr>
          <a:xfrm>
            <a:off x="364105" y="191334"/>
            <a:ext cx="8574155" cy="584775"/>
          </a:xfrm>
          <a:prstGeom prst="rect">
            <a:avLst/>
          </a:prstGeom>
        </p:spPr>
        <p:txBody>
          <a:bodyPr wrap="square">
            <a:spAutoFit/>
          </a:bodyPr>
          <a:lstStyle/>
          <a:p>
            <a:pPr algn="ctr"/>
            <a:r>
              <a:rPr lang="en-US" sz="3200" dirty="0" smtClean="0"/>
              <a:t>Study 2: Buying time vs. social support</a:t>
            </a:r>
            <a:endParaRPr lang="en-US" sz="3200" dirty="0"/>
          </a:p>
        </p:txBody>
      </p:sp>
      <p:sp>
        <p:nvSpPr>
          <p:cNvPr id="10" name="Title 2"/>
          <p:cNvSpPr>
            <a:spLocks noGrp="1"/>
          </p:cNvSpPr>
          <p:nvPr>
            <p:ph type="title"/>
          </p:nvPr>
        </p:nvSpPr>
        <p:spPr>
          <a:xfrm>
            <a:off x="161261" y="155448"/>
            <a:ext cx="8525539" cy="1252728"/>
          </a:xfrm>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rPr>
              <a:t>Buying time vs. social support</a:t>
            </a:r>
            <a:endParaRPr lang="en-US" sz="3600" dirty="0">
              <a:solidFill>
                <a:srgbClr val="F0AD00"/>
              </a:solidFill>
            </a:endParaRPr>
          </a:p>
        </p:txBody>
      </p:sp>
    </p:spTree>
    <p:extLst>
      <p:ext uri="{BB962C8B-B14F-4D97-AF65-F5344CB8AC3E}">
        <p14:creationId xmlns:p14="http://schemas.microsoft.com/office/powerpoint/2010/main" val="5493332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Line 6"/>
          <p:cNvSpPr>
            <a:spLocks noChangeShapeType="1"/>
          </p:cNvSpPr>
          <p:nvPr/>
        </p:nvSpPr>
        <p:spPr bwMode="auto">
          <a:xfrm>
            <a:off x="2993641" y="2434023"/>
            <a:ext cx="2530815" cy="0"/>
          </a:xfrm>
          <a:prstGeom prst="line">
            <a:avLst/>
          </a:prstGeom>
          <a:noFill/>
          <a:ln w="76200">
            <a:solidFill>
              <a:schemeClr val="tx1"/>
            </a:solidFill>
            <a:prstDash val="solid"/>
            <a:round/>
            <a:headEnd/>
            <a:tailEnd type="triangle" w="med" len="med"/>
          </a:ln>
          <a:effectLst/>
        </p:spPr>
        <p:txBody>
          <a:bodyPr lIns="91407" tIns="45704" rIns="91407" bIns="45704"/>
          <a:lstStyle/>
          <a:p>
            <a:endParaRPr lang="en-CA" sz="3200" dirty="0">
              <a:latin typeface="Calibri"/>
            </a:endParaRPr>
          </a:p>
        </p:txBody>
      </p:sp>
      <p:pic>
        <p:nvPicPr>
          <p:cNvPr id="15" name="Picture 14"/>
          <p:cNvPicPr>
            <a:picLocks noChangeAspect="1"/>
          </p:cNvPicPr>
          <p:nvPr/>
        </p:nvPicPr>
        <p:blipFill>
          <a:blip r:embed="rId2">
            <a:extLst/>
          </a:blip>
          <a:stretch>
            <a:fillRect/>
          </a:stretch>
        </p:blipFill>
        <p:spPr>
          <a:xfrm>
            <a:off x="396213" y="4368861"/>
            <a:ext cx="2433957" cy="2009017"/>
          </a:xfrm>
          <a:prstGeom prst="rect">
            <a:avLst/>
          </a:prstGeom>
          <a:effectLst>
            <a:glow rad="838200">
              <a:srgbClr val="FFFF00">
                <a:alpha val="80000"/>
              </a:srgbClr>
            </a:glow>
            <a:softEdge rad="50800"/>
          </a:effectLst>
        </p:spPr>
      </p:pic>
      <p:sp>
        <p:nvSpPr>
          <p:cNvPr id="17" name="Rectangle 16"/>
          <p:cNvSpPr/>
          <p:nvPr/>
        </p:nvSpPr>
        <p:spPr>
          <a:xfrm>
            <a:off x="179709" y="2074593"/>
            <a:ext cx="2813932" cy="644846"/>
          </a:xfrm>
          <a:prstGeom prst="rect">
            <a:avLst/>
          </a:prstGeom>
          <a:solidFill>
            <a:srgbClr val="3366FF"/>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Work Life Conflict</a:t>
            </a:r>
            <a:endParaRPr lang="en-US" sz="2800" dirty="0">
              <a:solidFill>
                <a:srgbClr val="000000"/>
              </a:solidFill>
              <a:cs typeface="Calibri"/>
            </a:endParaRPr>
          </a:p>
        </p:txBody>
      </p:sp>
      <p:sp>
        <p:nvSpPr>
          <p:cNvPr id="18" name="Rectangle 17"/>
          <p:cNvSpPr/>
          <p:nvPr/>
        </p:nvSpPr>
        <p:spPr>
          <a:xfrm>
            <a:off x="5664087" y="2111600"/>
            <a:ext cx="2882229" cy="895760"/>
          </a:xfrm>
          <a:prstGeom prst="rect">
            <a:avLst/>
          </a:prstGeom>
          <a:solidFill>
            <a:srgbClr val="F0AD00"/>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Relationship Satisfaction</a:t>
            </a:r>
            <a:endParaRPr lang="en-US" sz="2800" dirty="0">
              <a:solidFill>
                <a:srgbClr val="000000"/>
              </a:solidFill>
              <a:cs typeface="Calibri"/>
            </a:endParaRPr>
          </a:p>
        </p:txBody>
      </p:sp>
      <p:sp>
        <p:nvSpPr>
          <p:cNvPr id="19" name="Line 6"/>
          <p:cNvSpPr>
            <a:spLocks noChangeShapeType="1"/>
          </p:cNvSpPr>
          <p:nvPr/>
        </p:nvSpPr>
        <p:spPr bwMode="auto">
          <a:xfrm>
            <a:off x="3061938" y="4405868"/>
            <a:ext cx="2530815" cy="0"/>
          </a:xfrm>
          <a:prstGeom prst="line">
            <a:avLst/>
          </a:prstGeom>
          <a:noFill/>
          <a:ln w="76200">
            <a:solidFill>
              <a:schemeClr val="tx1"/>
            </a:solidFill>
            <a:prstDash val="solid"/>
            <a:round/>
            <a:headEnd/>
            <a:tailEnd type="triangle" w="med" len="med"/>
          </a:ln>
          <a:effectLst/>
        </p:spPr>
        <p:txBody>
          <a:bodyPr lIns="91407" tIns="45704" rIns="91407" bIns="45704"/>
          <a:lstStyle/>
          <a:p>
            <a:endParaRPr lang="en-CA" sz="3200" dirty="0">
              <a:latin typeface="Calibri"/>
            </a:endParaRPr>
          </a:p>
        </p:txBody>
      </p:sp>
      <p:sp>
        <p:nvSpPr>
          <p:cNvPr id="20" name="Rectangle 19"/>
          <p:cNvSpPr/>
          <p:nvPr/>
        </p:nvSpPr>
        <p:spPr>
          <a:xfrm>
            <a:off x="248006" y="4046438"/>
            <a:ext cx="2813932" cy="644846"/>
          </a:xfrm>
          <a:prstGeom prst="rect">
            <a:avLst/>
          </a:prstGeom>
          <a:solidFill>
            <a:srgbClr val="3366FF"/>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Work Life Conflict</a:t>
            </a:r>
            <a:endParaRPr lang="en-US" sz="2800" dirty="0">
              <a:solidFill>
                <a:srgbClr val="000000"/>
              </a:solidFill>
              <a:cs typeface="Calibri"/>
            </a:endParaRPr>
          </a:p>
        </p:txBody>
      </p:sp>
      <p:sp>
        <p:nvSpPr>
          <p:cNvPr id="22" name="Rectangle 21"/>
          <p:cNvSpPr/>
          <p:nvPr/>
        </p:nvSpPr>
        <p:spPr>
          <a:xfrm>
            <a:off x="3256209" y="1791902"/>
            <a:ext cx="2005678" cy="523220"/>
          </a:xfrm>
          <a:prstGeom prst="rect">
            <a:avLst/>
          </a:prstGeom>
        </p:spPr>
        <p:txBody>
          <a:bodyPr wrap="none">
            <a:spAutoFit/>
          </a:bodyPr>
          <a:lstStyle/>
          <a:p>
            <a:pPr algn="ctr"/>
            <a:r>
              <a:rPr lang="en-CA" sz="2800" i="1" dirty="0" smtClean="0"/>
              <a:t>β </a:t>
            </a:r>
            <a:r>
              <a:rPr lang="en-CA" sz="2800" dirty="0" smtClean="0"/>
              <a:t>= -0.14***</a:t>
            </a:r>
            <a:endParaRPr lang="en-US" sz="2800" b="1" i="1" dirty="0"/>
          </a:p>
        </p:txBody>
      </p:sp>
      <p:sp>
        <p:nvSpPr>
          <p:cNvPr id="23" name="Rectangle 22"/>
          <p:cNvSpPr/>
          <p:nvPr/>
        </p:nvSpPr>
        <p:spPr>
          <a:xfrm>
            <a:off x="3586978" y="3702933"/>
            <a:ext cx="1451039" cy="523220"/>
          </a:xfrm>
          <a:prstGeom prst="rect">
            <a:avLst/>
          </a:prstGeom>
        </p:spPr>
        <p:txBody>
          <a:bodyPr wrap="none">
            <a:spAutoFit/>
          </a:bodyPr>
          <a:lstStyle/>
          <a:p>
            <a:pPr algn="ctr"/>
            <a:r>
              <a:rPr lang="en-CA" sz="2800" i="1" dirty="0" smtClean="0"/>
              <a:t>β </a:t>
            </a:r>
            <a:r>
              <a:rPr lang="en-CA" sz="2800" dirty="0" smtClean="0"/>
              <a:t>= -0.03</a:t>
            </a:r>
            <a:endParaRPr lang="en-US" sz="2800" b="1" i="1" dirty="0"/>
          </a:p>
        </p:txBody>
      </p:sp>
      <p:sp>
        <p:nvSpPr>
          <p:cNvPr id="25" name="Rectangle 24"/>
          <p:cNvSpPr/>
          <p:nvPr/>
        </p:nvSpPr>
        <p:spPr>
          <a:xfrm>
            <a:off x="844226" y="482314"/>
            <a:ext cx="7607981" cy="584775"/>
          </a:xfrm>
          <a:prstGeom prst="rect">
            <a:avLst/>
          </a:prstGeom>
        </p:spPr>
        <p:txBody>
          <a:bodyPr wrap="none">
            <a:spAutoFit/>
          </a:bodyPr>
          <a:lstStyle/>
          <a:p>
            <a:pPr algn="ctr"/>
            <a:r>
              <a:rPr lang="en-US" sz="3200" dirty="0" smtClean="0"/>
              <a:t>Buying time protects against work-life stress </a:t>
            </a:r>
            <a:endParaRPr lang="en-US" sz="3200" dirty="0"/>
          </a:p>
        </p:txBody>
      </p:sp>
      <p:sp>
        <p:nvSpPr>
          <p:cNvPr id="26" name="Rectangle 25"/>
          <p:cNvSpPr/>
          <p:nvPr/>
        </p:nvSpPr>
        <p:spPr>
          <a:xfrm>
            <a:off x="248006" y="5578236"/>
            <a:ext cx="8512571" cy="954107"/>
          </a:xfrm>
          <a:prstGeom prst="rect">
            <a:avLst/>
          </a:prstGeom>
        </p:spPr>
        <p:txBody>
          <a:bodyPr wrap="square">
            <a:spAutoFit/>
          </a:bodyPr>
          <a:lstStyle/>
          <a:p>
            <a:pPr algn="r"/>
            <a:r>
              <a:rPr lang="en-CA" sz="2800" i="1" dirty="0" smtClean="0"/>
              <a:t>Z=</a:t>
            </a:r>
            <a:r>
              <a:rPr lang="en-CA" sz="2800" dirty="0" smtClean="0"/>
              <a:t>3.96</a:t>
            </a:r>
            <a:r>
              <a:rPr lang="en-CA" sz="2800" i="1" dirty="0" smtClean="0"/>
              <a:t>, p</a:t>
            </a:r>
            <a:r>
              <a:rPr lang="en-CA" sz="2800" dirty="0" smtClean="0"/>
              <a:t>&lt;0.001</a:t>
            </a:r>
          </a:p>
          <a:p>
            <a:pPr algn="r"/>
            <a:r>
              <a:rPr lang="en-CA" sz="2800" i="1" dirty="0" smtClean="0"/>
              <a:t>N = </a:t>
            </a:r>
            <a:r>
              <a:rPr lang="en-CA" sz="2800" dirty="0" smtClean="0"/>
              <a:t>1,048 working, ‘married’ adults</a:t>
            </a:r>
            <a:endParaRPr lang="en-US" sz="2800" b="1" i="1" dirty="0"/>
          </a:p>
        </p:txBody>
      </p:sp>
      <p:sp>
        <p:nvSpPr>
          <p:cNvPr id="27" name="Rectangle 26"/>
          <p:cNvSpPr/>
          <p:nvPr/>
        </p:nvSpPr>
        <p:spPr>
          <a:xfrm>
            <a:off x="5730989" y="3964543"/>
            <a:ext cx="2882229" cy="895760"/>
          </a:xfrm>
          <a:prstGeom prst="rect">
            <a:avLst/>
          </a:prstGeom>
          <a:solidFill>
            <a:srgbClr val="F0AD00"/>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Relationship Satisfaction</a:t>
            </a:r>
            <a:endParaRPr lang="en-US" sz="2800" dirty="0">
              <a:solidFill>
                <a:srgbClr val="000000"/>
              </a:solidFill>
              <a:cs typeface="Calibri"/>
            </a:endParaRPr>
          </a:p>
        </p:txBody>
      </p:sp>
      <p:sp>
        <p:nvSpPr>
          <p:cNvPr id="28" name="Rectangle 27"/>
          <p:cNvSpPr/>
          <p:nvPr/>
        </p:nvSpPr>
        <p:spPr>
          <a:xfrm>
            <a:off x="3740867" y="2512934"/>
            <a:ext cx="1143262" cy="523220"/>
          </a:xfrm>
          <a:prstGeom prst="rect">
            <a:avLst/>
          </a:prstGeom>
        </p:spPr>
        <p:txBody>
          <a:bodyPr wrap="none">
            <a:spAutoFit/>
          </a:bodyPr>
          <a:lstStyle/>
          <a:p>
            <a:pPr algn="ctr"/>
            <a:r>
              <a:rPr lang="en-US" sz="2800" i="1" dirty="0" smtClean="0"/>
              <a:t>N=</a:t>
            </a:r>
            <a:r>
              <a:rPr lang="en-US" sz="2800" dirty="0" smtClean="0"/>
              <a:t>659</a:t>
            </a:r>
            <a:endParaRPr lang="en-US" sz="2800" dirty="0"/>
          </a:p>
        </p:txBody>
      </p:sp>
      <p:sp>
        <p:nvSpPr>
          <p:cNvPr id="29" name="Rectangle 28"/>
          <p:cNvSpPr/>
          <p:nvPr/>
        </p:nvSpPr>
        <p:spPr>
          <a:xfrm>
            <a:off x="3687417" y="4510816"/>
            <a:ext cx="1143262" cy="523220"/>
          </a:xfrm>
          <a:prstGeom prst="rect">
            <a:avLst/>
          </a:prstGeom>
        </p:spPr>
        <p:txBody>
          <a:bodyPr wrap="none">
            <a:spAutoFit/>
          </a:bodyPr>
          <a:lstStyle/>
          <a:p>
            <a:pPr algn="ctr"/>
            <a:r>
              <a:rPr lang="en-US" sz="2800" i="1" dirty="0" smtClean="0"/>
              <a:t>N=</a:t>
            </a:r>
            <a:r>
              <a:rPr lang="en-US" sz="2800" dirty="0" smtClean="0"/>
              <a:t>389</a:t>
            </a:r>
            <a:endParaRPr lang="en-US" sz="2800" dirty="0"/>
          </a:p>
        </p:txBody>
      </p:sp>
      <p:sp>
        <p:nvSpPr>
          <p:cNvPr id="30" name="TextBox 29"/>
          <p:cNvSpPr txBox="1"/>
          <p:nvPr/>
        </p:nvSpPr>
        <p:spPr>
          <a:xfrm>
            <a:off x="535855" y="5660910"/>
            <a:ext cx="8224722" cy="892552"/>
          </a:xfrm>
          <a:prstGeom prst="rect">
            <a:avLst/>
          </a:prstGeom>
          <a:solidFill>
            <a:schemeClr val="bg1"/>
          </a:solidFill>
          <a:ln>
            <a:solidFill>
              <a:schemeClr val="tx1"/>
            </a:solidFill>
          </a:ln>
        </p:spPr>
        <p:txBody>
          <a:bodyPr wrap="square" rtlCol="0">
            <a:spAutoFit/>
          </a:bodyPr>
          <a:lstStyle/>
          <a:p>
            <a:pPr algn="ctr"/>
            <a:r>
              <a:rPr lang="en-US" sz="2200" dirty="0" smtClean="0"/>
              <a:t>Holds for age, gender, income, # of kids at home, # of hours worked, experiential and material purchases made</a:t>
            </a:r>
          </a:p>
          <a:p>
            <a:pPr algn="ctr"/>
            <a:endParaRPr lang="en-US" sz="800" dirty="0"/>
          </a:p>
        </p:txBody>
      </p:sp>
      <p:sp>
        <p:nvSpPr>
          <p:cNvPr id="16" name="Title 2"/>
          <p:cNvSpPr>
            <a:spLocks noGrp="1"/>
          </p:cNvSpPr>
          <p:nvPr>
            <p:ph type="title"/>
          </p:nvPr>
        </p:nvSpPr>
        <p:spPr>
          <a:xfrm>
            <a:off x="161261" y="155448"/>
            <a:ext cx="8525539" cy="1252728"/>
          </a:xfrm>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rPr>
              <a:t>Buying time protects </a:t>
            </a:r>
            <a:br>
              <a:rPr lang="en-US" sz="3600" dirty="0" smtClean="0">
                <a:solidFill>
                  <a:srgbClr val="F0AD00"/>
                </a:solidFill>
              </a:rPr>
            </a:br>
            <a:r>
              <a:rPr lang="en-US" sz="3600" dirty="0" smtClean="0">
                <a:solidFill>
                  <a:srgbClr val="F0AD00"/>
                </a:solidFill>
              </a:rPr>
              <a:t>against work-life stress</a:t>
            </a:r>
            <a:endParaRPr lang="en-US" sz="3600" dirty="0">
              <a:solidFill>
                <a:srgbClr val="F0AD00"/>
              </a:solidFill>
            </a:endParaRPr>
          </a:p>
        </p:txBody>
      </p:sp>
    </p:spTree>
    <p:extLst>
      <p:ext uri="{BB962C8B-B14F-4D97-AF65-F5344CB8AC3E}">
        <p14:creationId xmlns:p14="http://schemas.microsoft.com/office/powerpoint/2010/main" val="199752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P spid="18" grpId="0" animBg="1"/>
      <p:bldP spid="19" grpId="0" animBg="1"/>
      <p:bldP spid="20" grpId="0" animBg="1"/>
      <p:bldP spid="22" grpId="0"/>
      <p:bldP spid="23" grpId="0"/>
      <p:bldP spid="26" grpId="0"/>
      <p:bldP spid="27" grpId="0" animBg="1"/>
      <p:bldP spid="28" grpId="0"/>
      <p:bldP spid="29" grpId="0"/>
      <p:bldP spid="3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4087" y="6046217"/>
            <a:ext cx="8555008" cy="430782"/>
          </a:xfrm>
          <a:prstGeom prst="rect">
            <a:avLst/>
          </a:prstGeom>
          <a:noFill/>
        </p:spPr>
        <p:txBody>
          <a:bodyPr wrap="square" lIns="91336" tIns="45668" rIns="91336" bIns="45668" rtlCol="0">
            <a:spAutoFit/>
          </a:bodyPr>
          <a:lstStyle/>
          <a:p>
            <a:pPr algn="r"/>
            <a:r>
              <a:rPr lang="en-US" sz="2200" dirty="0" smtClean="0"/>
              <a:t>Kahneman &amp; Deaton, 2010</a:t>
            </a:r>
            <a:endParaRPr lang="en-US" sz="2200" dirty="0"/>
          </a:p>
        </p:txBody>
      </p:sp>
      <p:grpSp>
        <p:nvGrpSpPr>
          <p:cNvPr id="12" name="Group 11"/>
          <p:cNvGrpSpPr/>
          <p:nvPr/>
        </p:nvGrpSpPr>
        <p:grpSpPr>
          <a:xfrm>
            <a:off x="1283123" y="1754116"/>
            <a:ext cx="5747644" cy="4219684"/>
            <a:chOff x="1283125" y="1691901"/>
            <a:chExt cx="5747644" cy="4219684"/>
          </a:xfrm>
        </p:grpSpPr>
        <p:grpSp>
          <p:nvGrpSpPr>
            <p:cNvPr id="15" name="Group 14"/>
            <p:cNvGrpSpPr/>
            <p:nvPr/>
          </p:nvGrpSpPr>
          <p:grpSpPr>
            <a:xfrm>
              <a:off x="2345733" y="1691901"/>
              <a:ext cx="4685036" cy="4219684"/>
              <a:chOff x="2654300" y="948267"/>
              <a:chExt cx="4203701" cy="4619936"/>
            </a:xfrm>
          </p:grpSpPr>
          <p:grpSp>
            <p:nvGrpSpPr>
              <p:cNvPr id="17" name="Group 16"/>
              <p:cNvGrpSpPr/>
              <p:nvPr/>
            </p:nvGrpSpPr>
            <p:grpSpPr>
              <a:xfrm>
                <a:off x="2654300" y="948267"/>
                <a:ext cx="4178300" cy="4619936"/>
                <a:chOff x="2654300" y="948267"/>
                <a:chExt cx="4178300" cy="4619936"/>
              </a:xfrm>
            </p:grpSpPr>
            <p:sp>
              <p:nvSpPr>
                <p:cNvPr id="18" name="TextBox 17"/>
                <p:cNvSpPr txBox="1"/>
                <p:nvPr/>
              </p:nvSpPr>
              <p:spPr>
                <a:xfrm>
                  <a:off x="3894687" y="4995354"/>
                  <a:ext cx="1803400" cy="572849"/>
                </a:xfrm>
                <a:prstGeom prst="rect">
                  <a:avLst/>
                </a:prstGeom>
                <a:noFill/>
              </p:spPr>
              <p:txBody>
                <a:bodyPr wrap="square" rtlCol="0">
                  <a:spAutoFit/>
                </a:bodyPr>
                <a:lstStyle/>
                <a:p>
                  <a:r>
                    <a:rPr lang="en-US" sz="2800" dirty="0">
                      <a:solidFill>
                        <a:srgbClr val="000000"/>
                      </a:solidFill>
                      <a:cs typeface="Calibri"/>
                    </a:rPr>
                    <a:t>Income</a:t>
                  </a:r>
                </a:p>
              </p:txBody>
            </p:sp>
            <p:sp>
              <p:nvSpPr>
                <p:cNvPr id="20" name="Freeform 19"/>
                <p:cNvSpPr/>
                <p:nvPr/>
              </p:nvSpPr>
              <p:spPr>
                <a:xfrm>
                  <a:off x="2679701" y="2692400"/>
                  <a:ext cx="4152899" cy="2032000"/>
                </a:xfrm>
                <a:custGeom>
                  <a:avLst/>
                  <a:gdLst>
                    <a:gd name="connsiteX0" fmla="*/ 0 w 4152900"/>
                    <a:gd name="connsiteY0" fmla="*/ 1524000 h 1524000"/>
                    <a:gd name="connsiteX1" fmla="*/ 1625600 w 4152900"/>
                    <a:gd name="connsiteY1" fmla="*/ 215900 h 1524000"/>
                    <a:gd name="connsiteX2" fmla="*/ 4152900 w 4152900"/>
                    <a:gd name="connsiteY2" fmla="*/ 0 h 1524000"/>
                  </a:gdLst>
                  <a:ahLst/>
                  <a:cxnLst>
                    <a:cxn ang="0">
                      <a:pos x="connsiteX0" y="connsiteY0"/>
                    </a:cxn>
                    <a:cxn ang="0">
                      <a:pos x="connsiteX1" y="connsiteY1"/>
                    </a:cxn>
                    <a:cxn ang="0">
                      <a:pos x="connsiteX2" y="connsiteY2"/>
                    </a:cxn>
                  </a:cxnLst>
                  <a:rect l="l" t="t" r="r" b="b"/>
                  <a:pathLst>
                    <a:path w="4152900" h="1524000">
                      <a:moveTo>
                        <a:pt x="0" y="1524000"/>
                      </a:moveTo>
                      <a:cubicBezTo>
                        <a:pt x="466725" y="996950"/>
                        <a:pt x="933450" y="469900"/>
                        <a:pt x="1625600" y="215900"/>
                      </a:cubicBezTo>
                      <a:cubicBezTo>
                        <a:pt x="2317750" y="-38100"/>
                        <a:pt x="3625850" y="27517"/>
                        <a:pt x="4152900" y="0"/>
                      </a:cubicBezTo>
                    </a:path>
                  </a:pathLst>
                </a:custGeom>
                <a:ln w="76200" cmpd="sng">
                  <a:solidFill>
                    <a:srgbClr val="00009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prstClr val="white"/>
                    </a:solidFill>
                    <a:latin typeface="Calibri"/>
                  </a:endParaRPr>
                </a:p>
              </p:txBody>
            </p:sp>
            <p:cxnSp>
              <p:nvCxnSpPr>
                <p:cNvPr id="19" name="Straight Connector 18"/>
                <p:cNvCxnSpPr/>
                <p:nvPr/>
              </p:nvCxnSpPr>
              <p:spPr>
                <a:xfrm>
                  <a:off x="2654300" y="948267"/>
                  <a:ext cx="0" cy="3810000"/>
                </a:xfrm>
                <a:prstGeom prst="line">
                  <a:avLst/>
                </a:prstGeom>
                <a:ln w="3810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6" name="Straight Connector 15"/>
              <p:cNvCxnSpPr/>
              <p:nvPr/>
            </p:nvCxnSpPr>
            <p:spPr>
              <a:xfrm>
                <a:off x="2654301" y="4741333"/>
                <a:ext cx="4203700" cy="0"/>
              </a:xfrm>
              <a:prstGeom prst="line">
                <a:avLst/>
              </a:prstGeom>
              <a:ln w="3810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
          <p:nvSpPr>
            <p:cNvPr id="22" name="TextBox 21"/>
            <p:cNvSpPr txBox="1"/>
            <p:nvPr/>
          </p:nvSpPr>
          <p:spPr>
            <a:xfrm rot="16200000">
              <a:off x="128161" y="3121684"/>
              <a:ext cx="2833147" cy="523220"/>
            </a:xfrm>
            <a:prstGeom prst="rect">
              <a:avLst/>
            </a:prstGeom>
            <a:noFill/>
          </p:spPr>
          <p:txBody>
            <a:bodyPr wrap="square" rtlCol="0">
              <a:spAutoFit/>
            </a:bodyPr>
            <a:lstStyle/>
            <a:p>
              <a:pPr algn="ctr"/>
              <a:r>
                <a:rPr lang="en-US" sz="2800" dirty="0" smtClean="0">
                  <a:solidFill>
                    <a:srgbClr val="000000"/>
                  </a:solidFill>
                  <a:cs typeface="Calibri"/>
                </a:rPr>
                <a:t>Daily Happiness</a:t>
              </a:r>
              <a:endParaRPr lang="en-US" sz="2800" dirty="0">
                <a:solidFill>
                  <a:srgbClr val="000000"/>
                </a:solidFill>
                <a:cs typeface="Calibri"/>
              </a:endParaRPr>
            </a:p>
          </p:txBody>
        </p:sp>
      </p:grpSp>
      <p:sp>
        <p:nvSpPr>
          <p:cNvPr id="3" name="Title 2"/>
          <p:cNvSpPr>
            <a:spLocks noGrp="1"/>
          </p:cNvSpPr>
          <p:nvPr>
            <p:ph type="title"/>
          </p:nvPr>
        </p:nvSpPr>
        <p:spPr>
          <a:xfrm>
            <a:off x="0" y="54669"/>
            <a:ext cx="9049913" cy="1252728"/>
          </a:xfrm>
          <a:ln>
            <a:noFill/>
          </a:ln>
          <a:effectLst/>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effectLst/>
              </a:rPr>
              <a:t>Wealth does not always translate </a:t>
            </a:r>
            <a:br>
              <a:rPr lang="en-US" sz="3600" dirty="0" smtClean="0">
                <a:solidFill>
                  <a:srgbClr val="F0AD00"/>
                </a:solidFill>
                <a:effectLst/>
              </a:rPr>
            </a:br>
            <a:r>
              <a:rPr lang="en-US" sz="3600" dirty="0" smtClean="0">
                <a:solidFill>
                  <a:srgbClr val="F0AD00"/>
                </a:solidFill>
                <a:effectLst/>
              </a:rPr>
              <a:t>into greater well-being</a:t>
            </a:r>
            <a:endParaRPr lang="en-US" sz="3600" dirty="0">
              <a:solidFill>
                <a:srgbClr val="F0AD00"/>
              </a:solidFill>
              <a:effectLst/>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5</a:t>
            </a:fld>
            <a:endParaRPr lang="en-US"/>
          </a:p>
        </p:txBody>
      </p:sp>
    </p:spTree>
    <p:extLst>
      <p:ext uri="{BB962C8B-B14F-4D97-AF65-F5344CB8AC3E}">
        <p14:creationId xmlns:p14="http://schemas.microsoft.com/office/powerpoint/2010/main" val="3066788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scene3d>
              <a:camera prst="orthographicFront"/>
              <a:lightRig rig="threePt" dir="t">
                <a:rot lat="0" lon="0" rev="4800000"/>
              </a:lightRig>
            </a:scene3d>
            <a:sp3d prstMaterial="matte"/>
          </a:bodyPr>
          <a:lstStyle/>
          <a:p>
            <a:pPr algn="ctr"/>
            <a:r>
              <a:rPr lang="en-US" sz="4000" dirty="0" smtClean="0">
                <a:solidFill>
                  <a:srgbClr val="F0AD00"/>
                </a:solidFill>
              </a:rPr>
              <a:t>Buying time encourages</a:t>
            </a:r>
            <a:br>
              <a:rPr lang="en-US" sz="4000" dirty="0" smtClean="0">
                <a:solidFill>
                  <a:srgbClr val="F0AD00"/>
                </a:solidFill>
              </a:rPr>
            </a:br>
            <a:r>
              <a:rPr lang="en-US" sz="4000" u="sng" dirty="0" smtClean="0">
                <a:solidFill>
                  <a:srgbClr val="F0AD00"/>
                </a:solidFill>
              </a:rPr>
              <a:t>quality time </a:t>
            </a:r>
            <a:r>
              <a:rPr lang="en-US" sz="4000" dirty="0" smtClean="0">
                <a:solidFill>
                  <a:srgbClr val="F0AD00"/>
                </a:solidFill>
              </a:rPr>
              <a:t>together</a:t>
            </a:r>
            <a:endParaRPr lang="en-US" sz="4000"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50</a:t>
            </a:fld>
            <a:endParaRPr lang="en-US"/>
          </a:p>
        </p:txBody>
      </p:sp>
      <p:sp>
        <p:nvSpPr>
          <p:cNvPr id="5" name="Rectangle 4"/>
          <p:cNvSpPr/>
          <p:nvPr/>
        </p:nvSpPr>
        <p:spPr>
          <a:xfrm>
            <a:off x="1318559" y="2252504"/>
            <a:ext cx="1786066" cy="523220"/>
          </a:xfrm>
          <a:prstGeom prst="rect">
            <a:avLst/>
          </a:prstGeom>
        </p:spPr>
        <p:txBody>
          <a:bodyPr wrap="none">
            <a:spAutoFit/>
          </a:bodyPr>
          <a:lstStyle/>
          <a:p>
            <a:pPr algn="ctr"/>
            <a:r>
              <a:rPr lang="en-CA" sz="2800" i="1" dirty="0"/>
              <a:t>B</a:t>
            </a:r>
            <a:r>
              <a:rPr lang="en-CA" sz="2800" dirty="0" smtClean="0"/>
              <a:t> </a:t>
            </a:r>
            <a:r>
              <a:rPr lang="en-CA" sz="2800" dirty="0"/>
              <a:t>= </a:t>
            </a:r>
            <a:r>
              <a:rPr lang="en-CA" sz="2800" dirty="0" smtClean="0"/>
              <a:t>0.51*</a:t>
            </a:r>
            <a:r>
              <a:rPr lang="en-US" sz="2800" dirty="0" smtClean="0"/>
              <a:t>* </a:t>
            </a:r>
            <a:endParaRPr lang="en-US" sz="2800" dirty="0"/>
          </a:p>
        </p:txBody>
      </p:sp>
      <p:pic>
        <p:nvPicPr>
          <p:cNvPr id="6" name="Picture 5"/>
          <p:cNvPicPr>
            <a:picLocks noChangeAspect="1"/>
          </p:cNvPicPr>
          <p:nvPr/>
        </p:nvPicPr>
        <p:blipFill>
          <a:blip r:embed="rId3">
            <a:extLst/>
          </a:blip>
          <a:stretch>
            <a:fillRect/>
          </a:stretch>
        </p:blipFill>
        <p:spPr>
          <a:xfrm>
            <a:off x="405714" y="3241426"/>
            <a:ext cx="2892917" cy="2169688"/>
          </a:xfrm>
          <a:prstGeom prst="rect">
            <a:avLst/>
          </a:prstGeom>
          <a:effectLst>
            <a:glow rad="838200">
              <a:srgbClr val="FFFF00">
                <a:alpha val="80000"/>
              </a:srgbClr>
            </a:glow>
            <a:softEdge rad="50800"/>
          </a:effectLst>
        </p:spPr>
      </p:pic>
      <p:sp>
        <p:nvSpPr>
          <p:cNvPr id="8" name="Line 6"/>
          <p:cNvSpPr>
            <a:spLocks noChangeShapeType="1"/>
          </p:cNvSpPr>
          <p:nvPr/>
        </p:nvSpPr>
        <p:spPr bwMode="auto">
          <a:xfrm flipV="1">
            <a:off x="2363725" y="2402916"/>
            <a:ext cx="1287701" cy="970266"/>
          </a:xfrm>
          <a:prstGeom prst="line">
            <a:avLst/>
          </a:prstGeom>
          <a:noFill/>
          <a:ln w="76200">
            <a:solidFill>
              <a:srgbClr val="000000"/>
            </a:solidFill>
            <a:prstDash val="sysDash"/>
            <a:round/>
            <a:headEnd/>
            <a:tailEnd type="triangle" w="med" len="med"/>
          </a:ln>
          <a:effectLst/>
        </p:spPr>
        <p:txBody>
          <a:bodyPr/>
          <a:lstStyle/>
          <a:p>
            <a:endParaRPr lang="en-CA"/>
          </a:p>
        </p:txBody>
      </p:sp>
      <p:sp>
        <p:nvSpPr>
          <p:cNvPr id="9" name="Line 6"/>
          <p:cNvSpPr>
            <a:spLocks noChangeShapeType="1"/>
          </p:cNvSpPr>
          <p:nvPr/>
        </p:nvSpPr>
        <p:spPr bwMode="auto">
          <a:xfrm>
            <a:off x="5720201" y="2531305"/>
            <a:ext cx="1238277" cy="1168799"/>
          </a:xfrm>
          <a:prstGeom prst="line">
            <a:avLst/>
          </a:prstGeom>
          <a:noFill/>
          <a:ln w="76200">
            <a:solidFill>
              <a:srgbClr val="000000"/>
            </a:solidFill>
            <a:prstDash val="sysDash"/>
            <a:round/>
            <a:headEnd/>
            <a:tailEnd type="triangle" w="med" len="med"/>
          </a:ln>
          <a:effectLst/>
        </p:spPr>
        <p:txBody>
          <a:bodyPr/>
          <a:lstStyle/>
          <a:p>
            <a:endParaRPr lang="en-CA"/>
          </a:p>
        </p:txBody>
      </p:sp>
      <p:sp>
        <p:nvSpPr>
          <p:cNvPr id="12" name="Rectangle 11"/>
          <p:cNvSpPr/>
          <p:nvPr/>
        </p:nvSpPr>
        <p:spPr>
          <a:xfrm>
            <a:off x="6180769" y="2316699"/>
            <a:ext cx="1786066" cy="523220"/>
          </a:xfrm>
          <a:prstGeom prst="rect">
            <a:avLst/>
          </a:prstGeom>
        </p:spPr>
        <p:txBody>
          <a:bodyPr wrap="none">
            <a:spAutoFit/>
          </a:bodyPr>
          <a:lstStyle/>
          <a:p>
            <a:pPr algn="ctr"/>
            <a:r>
              <a:rPr lang="en-CA" sz="2800" i="1" dirty="0"/>
              <a:t>B</a:t>
            </a:r>
            <a:r>
              <a:rPr lang="en-CA" sz="2800" dirty="0" smtClean="0"/>
              <a:t> </a:t>
            </a:r>
            <a:r>
              <a:rPr lang="en-CA" sz="2800" dirty="0"/>
              <a:t>= </a:t>
            </a:r>
            <a:r>
              <a:rPr lang="en-CA" sz="2800" dirty="0" smtClean="0"/>
              <a:t>0.41*</a:t>
            </a:r>
            <a:r>
              <a:rPr lang="en-US" sz="2800" dirty="0" smtClean="0"/>
              <a:t>* </a:t>
            </a:r>
            <a:endParaRPr lang="en-US" sz="2800" dirty="0"/>
          </a:p>
        </p:txBody>
      </p:sp>
      <p:sp>
        <p:nvSpPr>
          <p:cNvPr id="13" name="TextBox 12"/>
          <p:cNvSpPr txBox="1"/>
          <p:nvPr/>
        </p:nvSpPr>
        <p:spPr>
          <a:xfrm>
            <a:off x="1906525" y="6025280"/>
            <a:ext cx="6780275" cy="461665"/>
          </a:xfrm>
          <a:prstGeom prst="rect">
            <a:avLst/>
          </a:prstGeom>
          <a:noFill/>
        </p:spPr>
        <p:txBody>
          <a:bodyPr wrap="square" rtlCol="0">
            <a:spAutoFit/>
          </a:bodyPr>
          <a:lstStyle/>
          <a:p>
            <a:pPr algn="r"/>
            <a:r>
              <a:rPr lang="en-US" sz="2400" dirty="0" smtClean="0"/>
              <a:t>Effect=0.21, SE=0.05, 95% CI [0.08, 0.35]</a:t>
            </a:r>
            <a:endParaRPr lang="en-US" sz="2400" dirty="0"/>
          </a:p>
        </p:txBody>
      </p:sp>
      <p:sp>
        <p:nvSpPr>
          <p:cNvPr id="14" name="Line 6"/>
          <p:cNvSpPr>
            <a:spLocks noChangeShapeType="1"/>
          </p:cNvSpPr>
          <p:nvPr/>
        </p:nvSpPr>
        <p:spPr bwMode="auto">
          <a:xfrm>
            <a:off x="2798362" y="4407639"/>
            <a:ext cx="3075672" cy="0"/>
          </a:xfrm>
          <a:prstGeom prst="line">
            <a:avLst/>
          </a:prstGeom>
          <a:noFill/>
          <a:ln w="76200">
            <a:solidFill>
              <a:srgbClr val="000000"/>
            </a:solidFill>
            <a:prstDash val="sysDash"/>
            <a:round/>
            <a:headEnd/>
            <a:tailEnd type="triangle" w="med" len="med"/>
          </a:ln>
          <a:effectLst/>
        </p:spPr>
        <p:txBody>
          <a:bodyPr/>
          <a:lstStyle/>
          <a:p>
            <a:endParaRPr lang="en-CA"/>
          </a:p>
        </p:txBody>
      </p:sp>
      <p:sp>
        <p:nvSpPr>
          <p:cNvPr id="15" name="Rectangle 14"/>
          <p:cNvSpPr/>
          <p:nvPr/>
        </p:nvSpPr>
        <p:spPr>
          <a:xfrm>
            <a:off x="3770510" y="4610049"/>
            <a:ext cx="1632178" cy="523220"/>
          </a:xfrm>
          <a:prstGeom prst="rect">
            <a:avLst/>
          </a:prstGeom>
        </p:spPr>
        <p:txBody>
          <a:bodyPr wrap="none">
            <a:spAutoFit/>
          </a:bodyPr>
          <a:lstStyle/>
          <a:p>
            <a:pPr algn="ctr"/>
            <a:r>
              <a:rPr lang="en-CA" sz="2800" i="1" dirty="0"/>
              <a:t>B</a:t>
            </a:r>
            <a:r>
              <a:rPr lang="en-CA" sz="2800" dirty="0" smtClean="0"/>
              <a:t> </a:t>
            </a:r>
            <a:r>
              <a:rPr lang="en-CA" sz="2800" dirty="0"/>
              <a:t>= </a:t>
            </a:r>
            <a:r>
              <a:rPr lang="en-CA" sz="2800" dirty="0" smtClean="0"/>
              <a:t>0.28</a:t>
            </a:r>
            <a:r>
              <a:rPr lang="en-US" sz="2800" dirty="0" smtClean="0"/>
              <a:t>* </a:t>
            </a:r>
            <a:endParaRPr lang="en-US" sz="2800" dirty="0"/>
          </a:p>
        </p:txBody>
      </p:sp>
      <p:sp>
        <p:nvSpPr>
          <p:cNvPr id="16" name="Rectangle 15"/>
          <p:cNvSpPr/>
          <p:nvPr/>
        </p:nvSpPr>
        <p:spPr>
          <a:xfrm>
            <a:off x="3529284" y="5091404"/>
            <a:ext cx="1864613" cy="523220"/>
          </a:xfrm>
          <a:prstGeom prst="rect">
            <a:avLst/>
          </a:prstGeom>
        </p:spPr>
        <p:txBody>
          <a:bodyPr wrap="none">
            <a:spAutoFit/>
          </a:bodyPr>
          <a:lstStyle/>
          <a:p>
            <a:pPr algn="ctr"/>
            <a:r>
              <a:rPr lang="el-GR" sz="2800" i="1" dirty="0"/>
              <a:t>β</a:t>
            </a:r>
            <a:r>
              <a:rPr lang="en-CA" sz="2800" dirty="0"/>
              <a:t> = </a:t>
            </a:r>
            <a:r>
              <a:rPr lang="en-CA" sz="2800" dirty="0" smtClean="0"/>
              <a:t>0.04, ns</a:t>
            </a:r>
            <a:endParaRPr lang="en-US" sz="2800" dirty="0"/>
          </a:p>
        </p:txBody>
      </p:sp>
      <p:sp>
        <p:nvSpPr>
          <p:cNvPr id="20" name="Rectangle 19"/>
          <p:cNvSpPr/>
          <p:nvPr/>
        </p:nvSpPr>
        <p:spPr>
          <a:xfrm>
            <a:off x="5995966" y="3902513"/>
            <a:ext cx="2813932" cy="1010251"/>
          </a:xfrm>
          <a:prstGeom prst="rect">
            <a:avLst/>
          </a:prstGeom>
          <a:solidFill>
            <a:srgbClr val="F0AD00"/>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Relationship Satisfaction</a:t>
            </a:r>
            <a:endParaRPr lang="en-US" sz="2800" dirty="0">
              <a:solidFill>
                <a:srgbClr val="000000"/>
              </a:solidFill>
              <a:cs typeface="Calibri"/>
            </a:endParaRPr>
          </a:p>
        </p:txBody>
      </p:sp>
      <p:sp>
        <p:nvSpPr>
          <p:cNvPr id="21" name="Rectangle 20"/>
          <p:cNvSpPr/>
          <p:nvPr/>
        </p:nvSpPr>
        <p:spPr>
          <a:xfrm>
            <a:off x="6270695" y="5584549"/>
            <a:ext cx="2293585" cy="461665"/>
          </a:xfrm>
          <a:prstGeom prst="rect">
            <a:avLst/>
          </a:prstGeom>
        </p:spPr>
        <p:txBody>
          <a:bodyPr wrap="none">
            <a:spAutoFit/>
          </a:bodyPr>
          <a:lstStyle/>
          <a:p>
            <a:pPr lvl="0" algn="r"/>
            <a:r>
              <a:rPr lang="en-US" sz="2400" i="1" dirty="0">
                <a:solidFill>
                  <a:prstClr val="black"/>
                </a:solidFill>
                <a:cs typeface="Arial"/>
              </a:rPr>
              <a:t>p</a:t>
            </a:r>
            <a:r>
              <a:rPr lang="en-US" sz="2400" u="sng" dirty="0">
                <a:solidFill>
                  <a:prstClr val="black"/>
                </a:solidFill>
                <a:cs typeface="Arial"/>
              </a:rPr>
              <a:t>&lt;</a:t>
            </a:r>
            <a:r>
              <a:rPr lang="en-US" sz="2400" dirty="0" smtClean="0">
                <a:solidFill>
                  <a:prstClr val="black"/>
                </a:solidFill>
                <a:cs typeface="Arial"/>
              </a:rPr>
              <a:t>0.10,</a:t>
            </a:r>
            <a:r>
              <a:rPr lang="en-US" sz="2400" dirty="0" smtClean="0"/>
              <a:t> </a:t>
            </a:r>
            <a:r>
              <a:rPr lang="en-US" sz="2400" i="1" dirty="0" smtClean="0">
                <a:solidFill>
                  <a:prstClr val="black"/>
                </a:solidFill>
                <a:cs typeface="Arial"/>
              </a:rPr>
              <a:t>* p</a:t>
            </a:r>
            <a:r>
              <a:rPr lang="en-US" sz="2400" dirty="0" smtClean="0">
                <a:solidFill>
                  <a:prstClr val="black"/>
                </a:solidFill>
                <a:cs typeface="Arial"/>
              </a:rPr>
              <a:t>&lt;0.05</a:t>
            </a:r>
            <a:endParaRPr lang="en-US" sz="2400" i="1" dirty="0">
              <a:solidFill>
                <a:prstClr val="black"/>
              </a:solidFill>
              <a:cs typeface="Arial"/>
            </a:endParaRPr>
          </a:p>
        </p:txBody>
      </p:sp>
      <p:sp>
        <p:nvSpPr>
          <p:cNvPr id="18" name="TextBox 17"/>
          <p:cNvSpPr txBox="1"/>
          <p:nvPr/>
        </p:nvSpPr>
        <p:spPr>
          <a:xfrm>
            <a:off x="-66190" y="5127807"/>
            <a:ext cx="3780029" cy="830989"/>
          </a:xfrm>
          <a:prstGeom prst="rect">
            <a:avLst/>
          </a:prstGeom>
          <a:noFill/>
        </p:spPr>
        <p:txBody>
          <a:bodyPr wrap="square" lIns="91430" tIns="45716" rIns="91430" bIns="45716" rtlCol="0">
            <a:spAutoFit/>
          </a:bodyPr>
          <a:lstStyle/>
          <a:p>
            <a:pPr algn="ctr"/>
            <a:r>
              <a:rPr lang="en-US" sz="2400" dirty="0"/>
              <a:t>Time </a:t>
            </a:r>
            <a:r>
              <a:rPr lang="en-US" sz="2400"/>
              <a:t>Saving </a:t>
            </a:r>
            <a:endParaRPr lang="en-US" sz="2400" smtClean="0"/>
          </a:p>
          <a:p>
            <a:pPr algn="ctr"/>
            <a:r>
              <a:rPr lang="en-US" sz="2400" smtClean="0"/>
              <a:t>Purchases </a:t>
            </a:r>
            <a:r>
              <a:rPr lang="en-US" sz="2400" dirty="0" smtClean="0"/>
              <a:t>(1=Yes)</a:t>
            </a:r>
            <a:endParaRPr lang="en-US" sz="2400" dirty="0"/>
          </a:p>
        </p:txBody>
      </p:sp>
      <p:sp>
        <p:nvSpPr>
          <p:cNvPr id="22" name="Rectangle 21"/>
          <p:cNvSpPr/>
          <p:nvPr/>
        </p:nvSpPr>
        <p:spPr>
          <a:xfrm>
            <a:off x="3341630" y="1671853"/>
            <a:ext cx="2813932" cy="644846"/>
          </a:xfrm>
          <a:prstGeom prst="rect">
            <a:avLst/>
          </a:prstGeom>
          <a:solidFill>
            <a:srgbClr val="3366FF"/>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smtClean="0">
                <a:solidFill>
                  <a:srgbClr val="000000"/>
                </a:solidFill>
                <a:cs typeface="Calibri"/>
              </a:rPr>
              <a:t>Quality Time</a:t>
            </a:r>
            <a:endParaRPr lang="en-US" sz="2800" dirty="0">
              <a:solidFill>
                <a:srgbClr val="000000"/>
              </a:solidFill>
              <a:cs typeface="Calibri"/>
            </a:endParaRPr>
          </a:p>
        </p:txBody>
      </p:sp>
    </p:spTree>
    <p:extLst>
      <p:ext uri="{BB962C8B-B14F-4D97-AF65-F5344CB8AC3E}">
        <p14:creationId xmlns:p14="http://schemas.microsoft.com/office/powerpoint/2010/main" val="221108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animBg="1"/>
      <p:bldP spid="12" grpId="0"/>
      <p:bldP spid="13" grpId="0"/>
      <p:bldP spid="16" grpId="0"/>
      <p:bldP spid="2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35D08A-0170-924D-A348-C4E1C6B4B6DF}" type="slidenum">
              <a:rPr lang="en-US" smtClean="0"/>
              <a:t>51</a:t>
            </a:fld>
            <a:endParaRPr lang="en-US"/>
          </a:p>
        </p:txBody>
      </p:sp>
      <p:sp>
        <p:nvSpPr>
          <p:cNvPr id="6" name="TextBox 5"/>
          <p:cNvSpPr txBox="1"/>
          <p:nvPr/>
        </p:nvSpPr>
        <p:spPr>
          <a:xfrm>
            <a:off x="3242490" y="1708311"/>
            <a:ext cx="5152209" cy="2062103"/>
          </a:xfrm>
          <a:prstGeom prst="rect">
            <a:avLst/>
          </a:prstGeom>
          <a:solidFill>
            <a:srgbClr val="FFFFFF"/>
          </a:solidFill>
          <a:ln w="38100" cmpd="sng">
            <a:solidFill>
              <a:srgbClr val="0000FF"/>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0" lvl="5"/>
            <a:endParaRPr lang="en-CA" sz="800" dirty="0">
              <a:solidFill>
                <a:schemeClr val="tx1"/>
              </a:solidFill>
            </a:endParaRPr>
          </a:p>
          <a:p>
            <a:pPr marL="0" lvl="5" algn="ctr"/>
            <a:r>
              <a:rPr lang="en-CA" sz="2800" dirty="0" smtClean="0">
                <a:solidFill>
                  <a:schemeClr val="tx1"/>
                </a:solidFill>
              </a:rPr>
              <a:t>You spent $40 together with your partner in a way that gave you </a:t>
            </a:r>
            <a:r>
              <a:rPr lang="en-CA" sz="2800" b="1" u="sng" dirty="0" smtClean="0">
                <a:solidFill>
                  <a:schemeClr val="tx1"/>
                </a:solidFill>
              </a:rPr>
              <a:t>more free time AND you spent this time together</a:t>
            </a:r>
            <a:endParaRPr lang="en-CA" sz="2800" b="1" dirty="0" smtClean="0">
              <a:solidFill>
                <a:schemeClr val="tx1"/>
              </a:solidFill>
            </a:endParaRPr>
          </a:p>
          <a:p>
            <a:pPr marL="0" lvl="5"/>
            <a:endParaRPr lang="en-US" sz="800" dirty="0">
              <a:solidFill>
                <a:schemeClr val="tx1"/>
              </a:solidFill>
            </a:endParaRPr>
          </a:p>
        </p:txBody>
      </p:sp>
      <p:grpSp>
        <p:nvGrpSpPr>
          <p:cNvPr id="7" name="Group 6"/>
          <p:cNvGrpSpPr/>
          <p:nvPr/>
        </p:nvGrpSpPr>
        <p:grpSpPr>
          <a:xfrm>
            <a:off x="621415" y="2119379"/>
            <a:ext cx="1828800" cy="1138438"/>
            <a:chOff x="614720" y="2009818"/>
            <a:chExt cx="2124867" cy="1281177"/>
          </a:xfrm>
          <a:effectLst/>
        </p:grpSpPr>
        <p:pic>
          <p:nvPicPr>
            <p:cNvPr id="8" name="Picture 9" descr="http://t0.gstatic.com/images?q=tbn:ANd9GcRc7GR--ODbs8uFV5xxgGm7yqglrHoW0fpjchRDs_PpBp7OGX70EfoJmafeY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720" y="2009818"/>
              <a:ext cx="1829032" cy="909887"/>
            </a:xfrm>
            <a:prstGeom prst="rect">
              <a:avLst/>
            </a:prstGeom>
            <a:ln w="38100" cmpd="sng">
              <a:solidFill>
                <a:srgbClr val="0000FF"/>
              </a:solidFill>
            </a:ln>
            <a:extLst/>
          </p:spPr>
          <p:style>
            <a:lnRef idx="2">
              <a:schemeClr val="dk1"/>
            </a:lnRef>
            <a:fillRef idx="1">
              <a:schemeClr val="lt1"/>
            </a:fillRef>
            <a:effectRef idx="0">
              <a:schemeClr val="dk1"/>
            </a:effectRef>
            <a:fontRef idx="minor">
              <a:schemeClr val="dk1"/>
            </a:fontRef>
          </p:style>
        </p:pic>
        <p:pic>
          <p:nvPicPr>
            <p:cNvPr id="9" name="Picture 9" descr="http://t0.gstatic.com/images?q=tbn:ANd9GcRc7GR--ODbs8uFV5xxgGm7yqglrHoW0fpjchRDs_PpBp7OGX70EfoJmafeY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0555" y="2381108"/>
              <a:ext cx="1829032" cy="909887"/>
            </a:xfrm>
            <a:prstGeom prst="rect">
              <a:avLst/>
            </a:prstGeom>
            <a:ln w="38100" cmpd="sng">
              <a:solidFill>
                <a:srgbClr val="0000FF"/>
              </a:solidFill>
            </a:ln>
            <a:extLst/>
          </p:spPr>
          <p:style>
            <a:lnRef idx="2">
              <a:schemeClr val="dk1"/>
            </a:lnRef>
            <a:fillRef idx="1">
              <a:schemeClr val="lt1"/>
            </a:fillRef>
            <a:effectRef idx="0">
              <a:schemeClr val="dk1"/>
            </a:effectRef>
            <a:fontRef idx="minor">
              <a:schemeClr val="dk1"/>
            </a:fontRef>
          </p:style>
        </p:pic>
      </p:grpSp>
      <p:sp>
        <p:nvSpPr>
          <p:cNvPr id="10" name="TextBox 9"/>
          <p:cNvSpPr txBox="1"/>
          <p:nvPr/>
        </p:nvSpPr>
        <p:spPr>
          <a:xfrm>
            <a:off x="3242490" y="4070550"/>
            <a:ext cx="5152209" cy="2062103"/>
          </a:xfrm>
          <a:prstGeom prst="rect">
            <a:avLst/>
          </a:prstGeom>
          <a:solidFill>
            <a:srgbClr val="FFFFFF"/>
          </a:solidFill>
          <a:ln w="38100" cmpd="sng">
            <a:solidFill>
              <a:srgbClr val="008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0" lvl="5"/>
            <a:endParaRPr lang="en-CA" sz="800" dirty="0">
              <a:solidFill>
                <a:srgbClr val="000000"/>
              </a:solidFill>
            </a:endParaRPr>
          </a:p>
          <a:p>
            <a:pPr marL="0" lvl="5" algn="ctr"/>
            <a:r>
              <a:rPr lang="en-CA" sz="2800" dirty="0">
                <a:solidFill>
                  <a:schemeClr val="tx1"/>
                </a:solidFill>
              </a:rPr>
              <a:t>You spent $40 together with your partner in a way that gave you </a:t>
            </a:r>
            <a:r>
              <a:rPr lang="en-CA" sz="2800" b="1" u="sng" dirty="0">
                <a:solidFill>
                  <a:schemeClr val="tx1"/>
                </a:solidFill>
              </a:rPr>
              <a:t>more free </a:t>
            </a:r>
            <a:r>
              <a:rPr lang="en-CA" sz="2800" b="1" u="sng" dirty="0" smtClean="0">
                <a:solidFill>
                  <a:schemeClr val="tx1"/>
                </a:solidFill>
              </a:rPr>
              <a:t>time AND you did not spend this time together</a:t>
            </a:r>
            <a:endParaRPr lang="en-CA" sz="2800" b="1" dirty="0">
              <a:solidFill>
                <a:schemeClr val="tx1"/>
              </a:solidFill>
            </a:endParaRPr>
          </a:p>
          <a:p>
            <a:pPr marL="0" lvl="5"/>
            <a:endParaRPr lang="en-US" sz="800" dirty="0"/>
          </a:p>
        </p:txBody>
      </p:sp>
      <p:grpSp>
        <p:nvGrpSpPr>
          <p:cNvPr id="11" name="Group 10"/>
          <p:cNvGrpSpPr/>
          <p:nvPr/>
        </p:nvGrpSpPr>
        <p:grpSpPr>
          <a:xfrm>
            <a:off x="525062" y="4298945"/>
            <a:ext cx="1925153" cy="1240210"/>
            <a:chOff x="614720" y="2009818"/>
            <a:chExt cx="2124867" cy="1281177"/>
          </a:xfrm>
          <a:effectLst/>
        </p:grpSpPr>
        <p:pic>
          <p:nvPicPr>
            <p:cNvPr id="12" name="Picture 9" descr="http://t0.gstatic.com/images?q=tbn:ANd9GcRc7GR--ODbs8uFV5xxgGm7yqglrHoW0fpjchRDs_PpBp7OGX70EfoJmafeY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720" y="2009818"/>
              <a:ext cx="1829032" cy="909887"/>
            </a:xfrm>
            <a:prstGeom prst="rect">
              <a:avLst/>
            </a:prstGeom>
            <a:ln w="38100" cmpd="sng">
              <a:solidFill>
                <a:srgbClr val="008000"/>
              </a:solidFill>
            </a:ln>
            <a:extLst/>
          </p:spPr>
          <p:style>
            <a:lnRef idx="2">
              <a:schemeClr val="dk1"/>
            </a:lnRef>
            <a:fillRef idx="1">
              <a:schemeClr val="lt1"/>
            </a:fillRef>
            <a:effectRef idx="0">
              <a:schemeClr val="dk1"/>
            </a:effectRef>
            <a:fontRef idx="minor">
              <a:schemeClr val="dk1"/>
            </a:fontRef>
          </p:style>
        </p:pic>
        <p:pic>
          <p:nvPicPr>
            <p:cNvPr id="13" name="Picture 9" descr="http://t0.gstatic.com/images?q=tbn:ANd9GcRc7GR--ODbs8uFV5xxgGm7yqglrHoW0fpjchRDs_PpBp7OGX70EfoJmafeY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0555" y="2381108"/>
              <a:ext cx="1829032" cy="909887"/>
            </a:xfrm>
            <a:prstGeom prst="rect">
              <a:avLst/>
            </a:prstGeom>
            <a:ln w="38100" cmpd="sng">
              <a:solidFill>
                <a:srgbClr val="008000"/>
              </a:solidFill>
            </a:ln>
            <a:extLst/>
          </p:spPr>
          <p:style>
            <a:lnRef idx="2">
              <a:schemeClr val="dk1"/>
            </a:lnRef>
            <a:fillRef idx="1">
              <a:schemeClr val="lt1"/>
            </a:fillRef>
            <a:effectRef idx="0">
              <a:schemeClr val="dk1"/>
            </a:effectRef>
            <a:fontRef idx="minor">
              <a:schemeClr val="dk1"/>
            </a:fontRef>
          </p:style>
        </p:pic>
      </p:grpSp>
      <p:sp>
        <p:nvSpPr>
          <p:cNvPr id="16" name="Title 2"/>
          <p:cNvSpPr>
            <a:spLocks noGrp="1"/>
          </p:cNvSpPr>
          <p:nvPr>
            <p:ph type="title"/>
          </p:nvPr>
        </p:nvSpPr>
        <p:spPr>
          <a:xfrm>
            <a:off x="457200" y="155448"/>
            <a:ext cx="8229600" cy="1252728"/>
          </a:xfrm>
        </p:spPr>
        <p:txBody>
          <a:bodyPr>
            <a:normAutofit/>
            <a:scene3d>
              <a:camera prst="orthographicFront"/>
              <a:lightRig rig="threePt" dir="t">
                <a:rot lat="0" lon="0" rev="4800000"/>
              </a:lightRig>
            </a:scene3d>
            <a:sp3d prstMaterial="matte"/>
          </a:bodyPr>
          <a:lstStyle/>
          <a:p>
            <a:r>
              <a:rPr lang="en-US" sz="3600" dirty="0" smtClean="0">
                <a:solidFill>
                  <a:srgbClr val="F0AD00"/>
                </a:solidFill>
              </a:rPr>
              <a:t>Reflect on the last time you spent. . .</a:t>
            </a:r>
            <a:endParaRPr lang="en-US" sz="3600" dirty="0">
              <a:solidFill>
                <a:srgbClr val="F0AD00"/>
              </a:solidFill>
            </a:endParaRPr>
          </a:p>
        </p:txBody>
      </p:sp>
    </p:spTree>
    <p:extLst>
      <p:ext uri="{BB962C8B-B14F-4D97-AF65-F5344CB8AC3E}">
        <p14:creationId xmlns:p14="http://schemas.microsoft.com/office/powerpoint/2010/main" val="194771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35D08A-0170-924D-A348-C4E1C6B4B6DF}" type="slidenum">
              <a:rPr lang="en-US" smtClean="0"/>
              <a:t>52</a:t>
            </a:fld>
            <a:endParaRPr lang="en-US"/>
          </a:p>
        </p:txBody>
      </p:sp>
      <p:sp>
        <p:nvSpPr>
          <p:cNvPr id="3" name="Rectangle 2"/>
          <p:cNvSpPr/>
          <p:nvPr/>
        </p:nvSpPr>
        <p:spPr>
          <a:xfrm>
            <a:off x="288758" y="2090117"/>
            <a:ext cx="8398042" cy="2862322"/>
          </a:xfrm>
          <a:prstGeom prst="rect">
            <a:avLst/>
          </a:prstGeom>
        </p:spPr>
        <p:txBody>
          <a:bodyPr wrap="square">
            <a:spAutoFit/>
          </a:bodyPr>
          <a:lstStyle/>
          <a:p>
            <a:pPr algn="ctr"/>
            <a:r>
              <a:rPr lang="en-US" sz="3600" dirty="0" smtClean="0"/>
              <a:t>“We purchased </a:t>
            </a:r>
            <a:r>
              <a:rPr lang="en-US" sz="3600" dirty="0"/>
              <a:t>a nice takeout meal that we could eat together at </a:t>
            </a:r>
            <a:r>
              <a:rPr lang="en-US" sz="3600" smtClean="0"/>
              <a:t>home.”</a:t>
            </a:r>
            <a:endParaRPr lang="en-US" sz="3600" dirty="0"/>
          </a:p>
          <a:p>
            <a:pPr algn="ctr"/>
            <a:r>
              <a:rPr lang="en-US" sz="3600" dirty="0" smtClean="0"/>
              <a:t>“This reduced </a:t>
            </a:r>
            <a:r>
              <a:rPr lang="en-US" sz="3600" dirty="0"/>
              <a:t>the stress of having to cook dinner and clean up, </a:t>
            </a:r>
            <a:r>
              <a:rPr lang="en-US" sz="3600" dirty="0" smtClean="0"/>
              <a:t>allowing </a:t>
            </a:r>
            <a:r>
              <a:rPr lang="en-US" sz="3600" dirty="0"/>
              <a:t>us to have a relaxing meal together</a:t>
            </a:r>
            <a:r>
              <a:rPr lang="en-US" sz="3600" dirty="0" smtClean="0"/>
              <a:t>.”</a:t>
            </a:r>
            <a:endParaRPr lang="en-US" sz="3600" dirty="0"/>
          </a:p>
        </p:txBody>
      </p:sp>
      <p:sp>
        <p:nvSpPr>
          <p:cNvPr id="14" name="Title 2"/>
          <p:cNvSpPr>
            <a:spLocks noGrp="1"/>
          </p:cNvSpPr>
          <p:nvPr>
            <p:ph type="title"/>
          </p:nvPr>
        </p:nvSpPr>
        <p:spPr>
          <a:xfrm>
            <a:off x="457200" y="155448"/>
            <a:ext cx="8229600" cy="1252728"/>
          </a:xfrm>
        </p:spPr>
        <p:txBody>
          <a:bodyPr>
            <a:normAutofit/>
            <a:scene3d>
              <a:camera prst="orthographicFront"/>
              <a:lightRig rig="threePt" dir="t">
                <a:rot lat="0" lon="0" rev="4800000"/>
              </a:lightRig>
            </a:scene3d>
            <a:sp3d prstMaterial="matte"/>
          </a:bodyPr>
          <a:lstStyle/>
          <a:p>
            <a:r>
              <a:rPr lang="en-US" sz="4000" dirty="0" smtClean="0">
                <a:solidFill>
                  <a:srgbClr val="F0AD00"/>
                </a:solidFill>
              </a:rPr>
              <a:t>Example</a:t>
            </a:r>
            <a:endParaRPr lang="en-US" sz="4000" dirty="0">
              <a:solidFill>
                <a:srgbClr val="F0AD00"/>
              </a:solidFill>
            </a:endParaRPr>
          </a:p>
        </p:txBody>
      </p:sp>
    </p:spTree>
    <p:extLst>
      <p:ext uri="{BB962C8B-B14F-4D97-AF65-F5344CB8AC3E}">
        <p14:creationId xmlns:p14="http://schemas.microsoft.com/office/powerpoint/2010/main" val="28834981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51460" y="155448"/>
            <a:ext cx="8686800" cy="1252728"/>
          </a:xfrm>
        </p:spPr>
        <p:txBody>
          <a:bodyPr>
            <a:normAutofit/>
            <a:scene3d>
              <a:camera prst="orthographicFront"/>
              <a:lightRig rig="threePt" dir="t">
                <a:rot lat="0" lon="0" rev="4800000"/>
              </a:lightRig>
            </a:scene3d>
            <a:sp3d prstMaterial="matte"/>
          </a:bodyPr>
          <a:lstStyle/>
          <a:p>
            <a:pPr algn="ctr"/>
            <a:r>
              <a:rPr lang="en-US" sz="3600" dirty="0" smtClean="0">
                <a:solidFill>
                  <a:srgbClr val="F0AD00"/>
                </a:solidFill>
              </a:rPr>
              <a:t>Quality time is the </a:t>
            </a:r>
            <a:r>
              <a:rPr lang="en-US" sz="3600" i="1" dirty="0" smtClean="0">
                <a:solidFill>
                  <a:srgbClr val="F0AD00"/>
                </a:solidFill>
              </a:rPr>
              <a:t>critical </a:t>
            </a:r>
            <a:r>
              <a:rPr lang="en-US" sz="3600" dirty="0" smtClean="0">
                <a:solidFill>
                  <a:srgbClr val="F0AD00"/>
                </a:solidFill>
              </a:rPr>
              <a:t>ingredient</a:t>
            </a:r>
            <a:endParaRPr lang="en-US" sz="3600" u="sng"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53</a:t>
            </a:fld>
            <a:endParaRPr lang="en-US"/>
          </a:p>
        </p:txBody>
      </p:sp>
      <p:sp>
        <p:nvSpPr>
          <p:cNvPr id="5" name="TextBox 4"/>
          <p:cNvSpPr txBox="1"/>
          <p:nvPr/>
        </p:nvSpPr>
        <p:spPr>
          <a:xfrm>
            <a:off x="1080094" y="5794905"/>
            <a:ext cx="7315388" cy="430887"/>
          </a:xfrm>
          <a:prstGeom prst="rect">
            <a:avLst/>
          </a:prstGeom>
          <a:noFill/>
        </p:spPr>
        <p:txBody>
          <a:bodyPr wrap="square" rtlCol="0">
            <a:spAutoFit/>
          </a:bodyPr>
          <a:lstStyle/>
          <a:p>
            <a:pPr algn="ctr"/>
            <a:r>
              <a:rPr lang="en-US" sz="2200" i="1" dirty="0" smtClean="0"/>
              <a:t>F</a:t>
            </a:r>
            <a:r>
              <a:rPr lang="en-US" sz="2200" dirty="0" smtClean="0"/>
              <a:t>(1, 399) = 61.82, </a:t>
            </a:r>
            <a:r>
              <a:rPr lang="en-US" sz="2200" i="1" dirty="0" smtClean="0"/>
              <a:t>p</a:t>
            </a:r>
            <a:r>
              <a:rPr lang="en-US" sz="2200" dirty="0" smtClean="0"/>
              <a:t>&lt;0.001</a:t>
            </a:r>
            <a:endParaRPr lang="en-CA" sz="2200" i="1" dirty="0"/>
          </a:p>
        </p:txBody>
      </p:sp>
      <p:graphicFrame>
        <p:nvGraphicFramePr>
          <p:cNvPr id="3" name="Chart 2"/>
          <p:cNvGraphicFramePr/>
          <p:nvPr>
            <p:extLst>
              <p:ext uri="{D42A27DB-BD31-4B8C-83A1-F6EECF244321}">
                <p14:modId xmlns:p14="http://schemas.microsoft.com/office/powerpoint/2010/main" val="2096192221"/>
              </p:ext>
            </p:extLst>
          </p:nvPr>
        </p:nvGraphicFramePr>
        <p:xfrm>
          <a:off x="637280" y="1910587"/>
          <a:ext cx="7567116" cy="4064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03797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graphicEl>
                                              <a:chart seriesIdx="-4" categoryIdx="0" bldStep="category"/>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graphicEl>
                                              <a:chart seriesIdx="-4" categoryIdx="1" bldStep="category"/>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3" grpId="0">
        <p:bldSub>
          <a:bldChart bld="category"/>
        </p:bldSub>
      </p:bldGraphic>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Buying time </a:t>
            </a:r>
            <a:r>
              <a:rPr lang="en-US" u="sng" dirty="0"/>
              <a:t>causes</a:t>
            </a:r>
            <a:r>
              <a:rPr lang="en-US" dirty="0"/>
              <a:t> improved daily </a:t>
            </a:r>
            <a:r>
              <a:rPr lang="en-US" dirty="0" smtClean="0"/>
              <a:t>happiness</a:t>
            </a:r>
          </a:p>
          <a:p>
            <a:endParaRPr lang="en-US" dirty="0"/>
          </a:p>
          <a:p>
            <a:r>
              <a:rPr lang="en-US" dirty="0"/>
              <a:t>To the extent that time-saving purchases </a:t>
            </a:r>
            <a:r>
              <a:rPr lang="en-US" u="sng" dirty="0"/>
              <a:t>reduce time stress</a:t>
            </a:r>
            <a:r>
              <a:rPr lang="en-US" dirty="0"/>
              <a:t> these purchases </a:t>
            </a:r>
            <a:r>
              <a:rPr lang="en-US" dirty="0" smtClean="0"/>
              <a:t>promote happiness</a:t>
            </a:r>
          </a:p>
          <a:p>
            <a:endParaRPr lang="en-US" dirty="0"/>
          </a:p>
          <a:p>
            <a:r>
              <a:rPr lang="en-US" dirty="0" smtClean="0"/>
              <a:t>Time saving purchases enable people to spend </a:t>
            </a:r>
            <a:r>
              <a:rPr lang="en-US" i="1" dirty="0" smtClean="0"/>
              <a:t>more </a:t>
            </a:r>
            <a:r>
              <a:rPr lang="en-US" dirty="0" smtClean="0"/>
              <a:t>quality time together with their loved ones</a:t>
            </a:r>
          </a:p>
          <a:p>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F335D08A-0170-924D-A348-C4E1C6B4B6DF}" type="slidenum">
              <a:rPr lang="en-US" smtClean="0"/>
              <a:t>54</a:t>
            </a:fld>
            <a:endParaRPr lang="en-US"/>
          </a:p>
        </p:txBody>
      </p:sp>
      <p:sp>
        <p:nvSpPr>
          <p:cNvPr id="6" name="Title 1"/>
          <p:cNvSpPr>
            <a:spLocks noGrp="1"/>
          </p:cNvSpPr>
          <p:nvPr>
            <p:ph type="title"/>
          </p:nvPr>
        </p:nvSpPr>
        <p:spPr>
          <a:xfrm>
            <a:off x="457200" y="152400"/>
            <a:ext cx="8229600" cy="1251062"/>
          </a:xfrm>
        </p:spPr>
        <p:txBody>
          <a:bodyPr>
            <a:normAutofit/>
            <a:scene3d>
              <a:camera prst="orthographicFront"/>
              <a:lightRig rig="threePt" dir="t">
                <a:rot lat="0" lon="0" rev="4800000"/>
              </a:lightRig>
            </a:scene3d>
            <a:sp3d prstMaterial="matte"/>
          </a:bodyPr>
          <a:lstStyle/>
          <a:p>
            <a:pPr algn="ctr"/>
            <a:r>
              <a:rPr lang="en-US" sz="4000" dirty="0" smtClean="0">
                <a:solidFill>
                  <a:srgbClr val="F0AD00"/>
                </a:solidFill>
              </a:rPr>
              <a:t>Interim Summary</a:t>
            </a:r>
            <a:endParaRPr lang="en-US" sz="4000" dirty="0">
              <a:solidFill>
                <a:srgbClr val="F0AD00"/>
              </a:solidFill>
            </a:endParaRPr>
          </a:p>
        </p:txBody>
      </p:sp>
    </p:spTree>
    <p:extLst>
      <p:ext uri="{BB962C8B-B14F-4D97-AF65-F5344CB8AC3E}">
        <p14:creationId xmlns:p14="http://schemas.microsoft.com/office/powerpoint/2010/main" val="102280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E4897F28-4AF9-E748-BA48-5A2E5F3249EF}"/>
              </a:ext>
            </a:extLst>
          </p:cNvPr>
          <p:cNvPicPr>
            <a:picLocks noChangeAspect="1"/>
          </p:cNvPicPr>
          <p:nvPr/>
        </p:nvPicPr>
        <p:blipFill>
          <a:blip r:embed="rId3">
            <a:extLst/>
          </a:blip>
          <a:stretch>
            <a:fillRect/>
          </a:stretch>
        </p:blipFill>
        <p:spPr>
          <a:xfrm>
            <a:off x="-57150" y="1291909"/>
            <a:ext cx="2766678" cy="2330368"/>
          </a:xfrm>
          <a:prstGeom prst="rect">
            <a:avLst/>
          </a:prstGeom>
          <a:effectLst>
            <a:glow rad="838200">
              <a:srgbClr val="FFFF00">
                <a:alpha val="80000"/>
              </a:srgbClr>
            </a:glow>
            <a:softEdge rad="50800"/>
          </a:effectLst>
        </p:spPr>
      </p:pic>
      <p:pic>
        <p:nvPicPr>
          <p:cNvPr id="9" name="Picture 8">
            <a:extLst>
              <a:ext uri="{FF2B5EF4-FFF2-40B4-BE49-F238E27FC236}">
                <a16:creationId xmlns:a16="http://schemas.microsoft.com/office/drawing/2014/main" id="{43344794-6D02-BE4C-B2DB-E6BF1E081C6E}"/>
              </a:ext>
            </a:extLst>
          </p:cNvPr>
          <p:cNvPicPr>
            <a:picLocks noChangeAspect="1"/>
          </p:cNvPicPr>
          <p:nvPr/>
        </p:nvPicPr>
        <p:blipFill rotWithShape="1">
          <a:blip r:embed="rId4"/>
          <a:srcRect b="34893"/>
          <a:stretch/>
        </p:blipFill>
        <p:spPr>
          <a:xfrm>
            <a:off x="800100" y="2457094"/>
            <a:ext cx="3575988" cy="1892300"/>
          </a:xfrm>
          <a:prstGeom prst="rect">
            <a:avLst/>
          </a:prstGeom>
        </p:spPr>
      </p:pic>
      <p:sp>
        <p:nvSpPr>
          <p:cNvPr id="10" name="TextBox 9">
            <a:extLst>
              <a:ext uri="{FF2B5EF4-FFF2-40B4-BE49-F238E27FC236}">
                <a16:creationId xmlns:a16="http://schemas.microsoft.com/office/drawing/2014/main" id="{957451DF-204F-2042-BC90-F9C2EE6B2F58}"/>
              </a:ext>
            </a:extLst>
          </p:cNvPr>
          <p:cNvSpPr txBox="1"/>
          <p:nvPr/>
        </p:nvSpPr>
        <p:spPr>
          <a:xfrm>
            <a:off x="800100" y="4564856"/>
            <a:ext cx="3708417" cy="769441"/>
          </a:xfrm>
          <a:prstGeom prst="rect">
            <a:avLst/>
          </a:prstGeom>
          <a:noFill/>
        </p:spPr>
        <p:txBody>
          <a:bodyPr wrap="square" rtlCol="0">
            <a:spAutoFit/>
          </a:bodyPr>
          <a:lstStyle/>
          <a:p>
            <a:pPr algn="ctr"/>
            <a:r>
              <a:rPr lang="en-US" sz="2200" dirty="0"/>
              <a:t>Best when faced </a:t>
            </a:r>
          </a:p>
          <a:p>
            <a:pPr algn="ctr"/>
            <a:r>
              <a:rPr lang="en-US" sz="2200" dirty="0"/>
              <a:t>w/ controllable </a:t>
            </a:r>
            <a:r>
              <a:rPr lang="en-US" sz="2200" dirty="0" smtClean="0"/>
              <a:t>stressors</a:t>
            </a:r>
            <a:endParaRPr lang="en-US" sz="2200" dirty="0"/>
          </a:p>
        </p:txBody>
      </p:sp>
      <p:pic>
        <p:nvPicPr>
          <p:cNvPr id="21" name="Picture 20">
            <a:extLst>
              <a:ext uri="{FF2B5EF4-FFF2-40B4-BE49-F238E27FC236}">
                <a16:creationId xmlns:a16="http://schemas.microsoft.com/office/drawing/2014/main" id="{D5E4AA3D-B8E9-5140-9A77-FD30947220D2}"/>
              </a:ext>
            </a:extLst>
          </p:cNvPr>
          <p:cNvPicPr>
            <a:picLocks noChangeAspect="1"/>
          </p:cNvPicPr>
          <p:nvPr/>
        </p:nvPicPr>
        <p:blipFill>
          <a:blip r:embed="rId5"/>
          <a:stretch>
            <a:fillRect/>
          </a:stretch>
        </p:blipFill>
        <p:spPr>
          <a:xfrm>
            <a:off x="7251683" y="1457171"/>
            <a:ext cx="1435117" cy="1901064"/>
          </a:xfrm>
          <a:prstGeom prst="rect">
            <a:avLst/>
          </a:prstGeom>
        </p:spPr>
      </p:pic>
      <p:pic>
        <p:nvPicPr>
          <p:cNvPr id="18" name="Picture 17">
            <a:extLst>
              <a:ext uri="{FF2B5EF4-FFF2-40B4-BE49-F238E27FC236}">
                <a16:creationId xmlns:a16="http://schemas.microsoft.com/office/drawing/2014/main" id="{36E18D18-AFC2-B546-9EA2-A6D719A936C0}"/>
              </a:ext>
            </a:extLst>
          </p:cNvPr>
          <p:cNvPicPr>
            <a:picLocks noChangeAspect="1"/>
          </p:cNvPicPr>
          <p:nvPr/>
        </p:nvPicPr>
        <p:blipFill>
          <a:blip r:embed="rId6"/>
          <a:stretch>
            <a:fillRect/>
          </a:stretch>
        </p:blipFill>
        <p:spPr>
          <a:xfrm>
            <a:off x="4836160" y="2457093"/>
            <a:ext cx="3598963" cy="1892300"/>
          </a:xfrm>
          <a:prstGeom prst="rect">
            <a:avLst/>
          </a:prstGeom>
        </p:spPr>
      </p:pic>
      <p:sp>
        <p:nvSpPr>
          <p:cNvPr id="19" name="TextBox 18">
            <a:extLst>
              <a:ext uri="{FF2B5EF4-FFF2-40B4-BE49-F238E27FC236}">
                <a16:creationId xmlns:a16="http://schemas.microsoft.com/office/drawing/2014/main" id="{4B3CD848-D1C1-F849-8EB6-0D9FC0B8F56A}"/>
              </a:ext>
            </a:extLst>
          </p:cNvPr>
          <p:cNvSpPr txBox="1"/>
          <p:nvPr/>
        </p:nvSpPr>
        <p:spPr>
          <a:xfrm>
            <a:off x="4978383" y="4564856"/>
            <a:ext cx="3708417" cy="769441"/>
          </a:xfrm>
          <a:prstGeom prst="rect">
            <a:avLst/>
          </a:prstGeom>
          <a:noFill/>
        </p:spPr>
        <p:txBody>
          <a:bodyPr wrap="square" rtlCol="0">
            <a:spAutoFit/>
          </a:bodyPr>
          <a:lstStyle/>
          <a:p>
            <a:pPr algn="ctr"/>
            <a:r>
              <a:rPr lang="en-US" sz="2200" dirty="0"/>
              <a:t>Best when faced </a:t>
            </a:r>
          </a:p>
          <a:p>
            <a:pPr algn="ctr"/>
            <a:r>
              <a:rPr lang="en-US" sz="2200" dirty="0"/>
              <a:t>w/ uncontrollable </a:t>
            </a:r>
            <a:r>
              <a:rPr lang="en-US" sz="2200" dirty="0" smtClean="0"/>
              <a:t>stressors</a:t>
            </a:r>
            <a:endParaRPr lang="en-US" sz="2200" dirty="0"/>
          </a:p>
        </p:txBody>
      </p:sp>
      <p:sp>
        <p:nvSpPr>
          <p:cNvPr id="12" name="TextBox 11"/>
          <p:cNvSpPr txBox="1"/>
          <p:nvPr/>
        </p:nvSpPr>
        <p:spPr>
          <a:xfrm>
            <a:off x="1427576" y="5971990"/>
            <a:ext cx="7315388" cy="430887"/>
          </a:xfrm>
          <a:prstGeom prst="rect">
            <a:avLst/>
          </a:prstGeom>
          <a:noFill/>
        </p:spPr>
        <p:txBody>
          <a:bodyPr wrap="square" rtlCol="0">
            <a:spAutoFit/>
          </a:bodyPr>
          <a:lstStyle/>
          <a:p>
            <a:pPr algn="r"/>
            <a:r>
              <a:rPr lang="en-US" sz="2200" dirty="0"/>
              <a:t>Park, Folkman, &amp; </a:t>
            </a:r>
            <a:r>
              <a:rPr lang="en-US" sz="2200" dirty="0" err="1"/>
              <a:t>Bostrom</a:t>
            </a:r>
            <a:r>
              <a:rPr lang="en-US" sz="2200" dirty="0"/>
              <a:t>, </a:t>
            </a:r>
            <a:r>
              <a:rPr lang="en-US" sz="2200" dirty="0" smtClean="0"/>
              <a:t>2001; Chan &amp; Mogilner, 2017 </a:t>
            </a:r>
            <a:endParaRPr lang="en-CA" sz="2200" i="1" dirty="0"/>
          </a:p>
        </p:txBody>
      </p:sp>
      <p:sp>
        <p:nvSpPr>
          <p:cNvPr id="13" name="Title 1"/>
          <p:cNvSpPr>
            <a:spLocks noGrp="1"/>
          </p:cNvSpPr>
          <p:nvPr>
            <p:ph type="title"/>
          </p:nvPr>
        </p:nvSpPr>
        <p:spPr>
          <a:xfrm>
            <a:off x="165117" y="191134"/>
            <a:ext cx="8686800" cy="1251062"/>
          </a:xfrm>
        </p:spPr>
        <p:txBody>
          <a:bodyPr>
            <a:normAutofit fontScale="90000"/>
            <a:scene3d>
              <a:camera prst="orthographicFront"/>
              <a:lightRig rig="threePt" dir="t">
                <a:rot lat="0" lon="0" rev="4800000"/>
              </a:lightRig>
            </a:scene3d>
            <a:sp3d prstMaterial="matte"/>
          </a:bodyPr>
          <a:lstStyle/>
          <a:p>
            <a:pPr algn="ctr"/>
            <a:r>
              <a:rPr lang="en-US" sz="4000" dirty="0" smtClean="0">
                <a:solidFill>
                  <a:srgbClr val="F0AD00"/>
                </a:solidFill>
              </a:rPr>
              <a:t>When to Buy Time vs. Experiences</a:t>
            </a:r>
            <a:br>
              <a:rPr lang="en-US" sz="4000" dirty="0" smtClean="0">
                <a:solidFill>
                  <a:srgbClr val="F0AD00"/>
                </a:solidFill>
              </a:rPr>
            </a:br>
            <a:r>
              <a:rPr lang="en-US" sz="4000" dirty="0" smtClean="0">
                <a:solidFill>
                  <a:srgbClr val="F0AD00"/>
                </a:solidFill>
              </a:rPr>
              <a:t>Time-Saving as “Problem-Focused Coping”</a:t>
            </a:r>
            <a:endParaRPr lang="en-US" sz="4000" dirty="0">
              <a:solidFill>
                <a:srgbClr val="F0AD00"/>
              </a:solidFill>
            </a:endParaRPr>
          </a:p>
        </p:txBody>
      </p:sp>
    </p:spTree>
    <p:extLst>
      <p:ext uri="{BB962C8B-B14F-4D97-AF65-F5344CB8AC3E}">
        <p14:creationId xmlns:p14="http://schemas.microsoft.com/office/powerpoint/2010/main" val="574381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9" grpId="0"/>
      <p:bldP spid="1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3242490" y="1708311"/>
            <a:ext cx="5152209" cy="1508105"/>
          </a:xfrm>
          <a:prstGeom prst="rect">
            <a:avLst/>
          </a:prstGeom>
          <a:solidFill>
            <a:srgbClr val="FFFFFF"/>
          </a:solidFill>
          <a:ln w="38100" cmpd="sng">
            <a:solidFill>
              <a:srgbClr val="0000FF"/>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0" lvl="5"/>
            <a:endParaRPr lang="en-CA" sz="800" dirty="0">
              <a:solidFill>
                <a:schemeClr val="tx1"/>
              </a:solidFill>
            </a:endParaRPr>
          </a:p>
          <a:p>
            <a:pPr marL="0" lvl="5" algn="ctr"/>
            <a:r>
              <a:rPr lang="en-CA" sz="2800" dirty="0" smtClean="0">
                <a:solidFill>
                  <a:schemeClr val="tx1"/>
                </a:solidFill>
              </a:rPr>
              <a:t>You spent $40 together with your partner in a way that gave you </a:t>
            </a:r>
            <a:r>
              <a:rPr lang="en-CA" sz="2800" b="1" dirty="0" smtClean="0">
                <a:solidFill>
                  <a:schemeClr val="tx1"/>
                </a:solidFill>
              </a:rPr>
              <a:t>“</a:t>
            </a:r>
            <a:r>
              <a:rPr lang="en-CA" sz="2800" b="1" u="sng" dirty="0" smtClean="0">
                <a:solidFill>
                  <a:schemeClr val="tx1"/>
                </a:solidFill>
              </a:rPr>
              <a:t>more free time</a:t>
            </a:r>
            <a:r>
              <a:rPr lang="en-CA" sz="2800" b="1" dirty="0" smtClean="0">
                <a:solidFill>
                  <a:schemeClr val="tx1"/>
                </a:solidFill>
              </a:rPr>
              <a:t>”</a:t>
            </a:r>
            <a:endParaRPr lang="en-US" sz="800" dirty="0">
              <a:solidFill>
                <a:schemeClr val="tx1"/>
              </a:solidFill>
            </a:endParaRPr>
          </a:p>
        </p:txBody>
      </p:sp>
      <p:grpSp>
        <p:nvGrpSpPr>
          <p:cNvPr id="14" name="Group 13"/>
          <p:cNvGrpSpPr/>
          <p:nvPr/>
        </p:nvGrpSpPr>
        <p:grpSpPr>
          <a:xfrm>
            <a:off x="621415" y="2119379"/>
            <a:ext cx="1828800" cy="1138438"/>
            <a:chOff x="614720" y="2009818"/>
            <a:chExt cx="2124867" cy="1281177"/>
          </a:xfrm>
          <a:effectLst/>
        </p:grpSpPr>
        <p:pic>
          <p:nvPicPr>
            <p:cNvPr id="15" name="Picture 9" descr="http://t0.gstatic.com/images?q=tbn:ANd9GcRc7GR--ODbs8uFV5xxgGm7yqglrHoW0fpjchRDs_PpBp7OGX70EfoJmafeY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720" y="2009818"/>
              <a:ext cx="1829032" cy="909887"/>
            </a:xfrm>
            <a:prstGeom prst="rect">
              <a:avLst/>
            </a:prstGeom>
            <a:ln w="38100" cmpd="sng">
              <a:solidFill>
                <a:srgbClr val="0000FF"/>
              </a:solidFill>
            </a:ln>
            <a:extLst/>
          </p:spPr>
          <p:style>
            <a:lnRef idx="2">
              <a:schemeClr val="dk1"/>
            </a:lnRef>
            <a:fillRef idx="1">
              <a:schemeClr val="lt1"/>
            </a:fillRef>
            <a:effectRef idx="0">
              <a:schemeClr val="dk1"/>
            </a:effectRef>
            <a:fontRef idx="minor">
              <a:schemeClr val="dk1"/>
            </a:fontRef>
          </p:style>
        </p:pic>
        <p:pic>
          <p:nvPicPr>
            <p:cNvPr id="16" name="Picture 9" descr="http://t0.gstatic.com/images?q=tbn:ANd9GcRc7GR--ODbs8uFV5xxgGm7yqglrHoW0fpjchRDs_PpBp7OGX70EfoJmafeY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555" y="2381108"/>
              <a:ext cx="1829032" cy="909887"/>
            </a:xfrm>
            <a:prstGeom prst="rect">
              <a:avLst/>
            </a:prstGeom>
            <a:ln w="38100" cmpd="sng">
              <a:solidFill>
                <a:srgbClr val="0000FF"/>
              </a:solidFill>
            </a:ln>
            <a:extLst/>
          </p:spPr>
          <p:style>
            <a:lnRef idx="2">
              <a:schemeClr val="dk1"/>
            </a:lnRef>
            <a:fillRef idx="1">
              <a:schemeClr val="lt1"/>
            </a:fillRef>
            <a:effectRef idx="0">
              <a:schemeClr val="dk1"/>
            </a:effectRef>
            <a:fontRef idx="minor">
              <a:schemeClr val="dk1"/>
            </a:fontRef>
          </p:style>
        </p:pic>
      </p:grpSp>
      <p:sp>
        <p:nvSpPr>
          <p:cNvPr id="17" name="TextBox 16"/>
          <p:cNvSpPr txBox="1"/>
          <p:nvPr/>
        </p:nvSpPr>
        <p:spPr>
          <a:xfrm>
            <a:off x="3242490" y="4070550"/>
            <a:ext cx="5152209" cy="1938992"/>
          </a:xfrm>
          <a:prstGeom prst="rect">
            <a:avLst/>
          </a:prstGeom>
          <a:solidFill>
            <a:srgbClr val="FFFFFF"/>
          </a:solidFill>
          <a:ln w="38100" cmpd="sng">
            <a:solidFill>
              <a:srgbClr val="008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0" lvl="5"/>
            <a:endParaRPr lang="en-CA" sz="800" dirty="0">
              <a:solidFill>
                <a:srgbClr val="000000"/>
              </a:solidFill>
            </a:endParaRPr>
          </a:p>
          <a:p>
            <a:pPr marL="0" lvl="5" algn="ctr"/>
            <a:r>
              <a:rPr lang="en-CA" sz="2800" dirty="0">
                <a:solidFill>
                  <a:schemeClr val="tx1"/>
                </a:solidFill>
              </a:rPr>
              <a:t>You spent $40 together with your partner in a way that gave you </a:t>
            </a:r>
            <a:r>
              <a:rPr lang="en-CA" sz="2800" b="1" u="sng" dirty="0">
                <a:solidFill>
                  <a:schemeClr val="tx1"/>
                </a:solidFill>
              </a:rPr>
              <a:t>more free </a:t>
            </a:r>
            <a:r>
              <a:rPr lang="en-CA" sz="2800" b="1" u="sng" dirty="0" smtClean="0">
                <a:solidFill>
                  <a:schemeClr val="tx1"/>
                </a:solidFill>
              </a:rPr>
              <a:t>time AND you did not spend this time together</a:t>
            </a:r>
            <a:endParaRPr lang="en-CA" sz="2800" b="1" dirty="0">
              <a:solidFill>
                <a:schemeClr val="tx1"/>
              </a:solidFill>
            </a:endParaRPr>
          </a:p>
        </p:txBody>
      </p:sp>
      <p:grpSp>
        <p:nvGrpSpPr>
          <p:cNvPr id="18" name="Group 17"/>
          <p:cNvGrpSpPr/>
          <p:nvPr/>
        </p:nvGrpSpPr>
        <p:grpSpPr>
          <a:xfrm>
            <a:off x="525062" y="4298945"/>
            <a:ext cx="1925153" cy="1240210"/>
            <a:chOff x="614720" y="2009818"/>
            <a:chExt cx="2124867" cy="1281177"/>
          </a:xfrm>
          <a:effectLst/>
        </p:grpSpPr>
        <p:pic>
          <p:nvPicPr>
            <p:cNvPr id="19" name="Picture 9" descr="http://t0.gstatic.com/images?q=tbn:ANd9GcRc7GR--ODbs8uFV5xxgGm7yqglrHoW0fpjchRDs_PpBp7OGX70EfoJmafeY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720" y="2009818"/>
              <a:ext cx="1829032" cy="909887"/>
            </a:xfrm>
            <a:prstGeom prst="rect">
              <a:avLst/>
            </a:prstGeom>
            <a:ln w="38100" cmpd="sng">
              <a:solidFill>
                <a:srgbClr val="008000"/>
              </a:solidFill>
            </a:ln>
            <a:extLst/>
          </p:spPr>
          <p:style>
            <a:lnRef idx="2">
              <a:schemeClr val="dk1"/>
            </a:lnRef>
            <a:fillRef idx="1">
              <a:schemeClr val="lt1"/>
            </a:fillRef>
            <a:effectRef idx="0">
              <a:schemeClr val="dk1"/>
            </a:effectRef>
            <a:fontRef idx="minor">
              <a:schemeClr val="dk1"/>
            </a:fontRef>
          </p:style>
        </p:pic>
        <p:pic>
          <p:nvPicPr>
            <p:cNvPr id="20" name="Picture 9" descr="http://t0.gstatic.com/images?q=tbn:ANd9GcRc7GR--ODbs8uFV5xxgGm7yqglrHoW0fpjchRDs_PpBp7OGX70EfoJmafeY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555" y="2381108"/>
              <a:ext cx="1829032" cy="909887"/>
            </a:xfrm>
            <a:prstGeom prst="rect">
              <a:avLst/>
            </a:prstGeom>
            <a:ln w="38100" cmpd="sng">
              <a:solidFill>
                <a:srgbClr val="008000"/>
              </a:solidFill>
            </a:ln>
            <a:extLst/>
          </p:spPr>
          <p:style>
            <a:lnRef idx="2">
              <a:schemeClr val="dk1"/>
            </a:lnRef>
            <a:fillRef idx="1">
              <a:schemeClr val="lt1"/>
            </a:fillRef>
            <a:effectRef idx="0">
              <a:schemeClr val="dk1"/>
            </a:effectRef>
            <a:fontRef idx="minor">
              <a:schemeClr val="dk1"/>
            </a:fontRef>
          </p:style>
        </p:pic>
      </p:grpSp>
      <p:sp>
        <p:nvSpPr>
          <p:cNvPr id="21" name="Rectangle 20"/>
          <p:cNvSpPr/>
          <p:nvPr/>
        </p:nvSpPr>
        <p:spPr>
          <a:xfrm>
            <a:off x="3242491" y="4283151"/>
            <a:ext cx="5152208" cy="1631216"/>
          </a:xfrm>
          <a:prstGeom prst="rect">
            <a:avLst/>
          </a:prstGeom>
        </p:spPr>
        <p:txBody>
          <a:bodyPr wrap="square">
            <a:spAutoFit/>
          </a:bodyPr>
          <a:lstStyle/>
          <a:p>
            <a:pPr marL="0" lvl="5"/>
            <a:endParaRPr lang="en-CA" sz="800" dirty="0">
              <a:solidFill>
                <a:schemeClr val="bg1"/>
              </a:solidFill>
            </a:endParaRPr>
          </a:p>
          <a:p>
            <a:pPr marL="0" lvl="5" algn="ctr"/>
            <a:r>
              <a:rPr lang="en-CA" sz="2800" dirty="0">
                <a:solidFill>
                  <a:schemeClr val="bg1"/>
                </a:solidFill>
              </a:rPr>
              <a:t>You spent $40 together with your partner </a:t>
            </a:r>
            <a:r>
              <a:rPr lang="en-CA" sz="2800" dirty="0" smtClean="0">
                <a:solidFill>
                  <a:schemeClr val="bg1"/>
                </a:solidFill>
              </a:rPr>
              <a:t>to </a:t>
            </a:r>
            <a:r>
              <a:rPr lang="en-CA" sz="2800" b="1" dirty="0" smtClean="0">
                <a:solidFill>
                  <a:schemeClr val="bg1"/>
                </a:solidFill>
              </a:rPr>
              <a:t>“</a:t>
            </a:r>
            <a:r>
              <a:rPr lang="en-CA" sz="2800" b="1" u="sng" dirty="0" smtClean="0">
                <a:solidFill>
                  <a:schemeClr val="bg1"/>
                </a:solidFill>
              </a:rPr>
              <a:t>acquire a life experience</a:t>
            </a:r>
            <a:r>
              <a:rPr lang="en-CA" sz="2800" b="1" dirty="0" smtClean="0">
                <a:solidFill>
                  <a:schemeClr val="bg1"/>
                </a:solidFill>
              </a:rPr>
              <a:t>”</a:t>
            </a:r>
            <a:endParaRPr lang="en-CA" sz="2800" b="1" dirty="0">
              <a:solidFill>
                <a:schemeClr val="bg1"/>
              </a:solidFill>
            </a:endParaRPr>
          </a:p>
          <a:p>
            <a:pPr marL="0" lvl="5"/>
            <a:endParaRPr lang="en-US" sz="800" dirty="0">
              <a:solidFill>
                <a:schemeClr val="bg1"/>
              </a:solidFill>
            </a:endParaRPr>
          </a:p>
        </p:txBody>
      </p:sp>
      <p:sp>
        <p:nvSpPr>
          <p:cNvPr id="22" name="Title 1"/>
          <p:cNvSpPr>
            <a:spLocks noGrp="1"/>
          </p:cNvSpPr>
          <p:nvPr>
            <p:ph type="title"/>
          </p:nvPr>
        </p:nvSpPr>
        <p:spPr>
          <a:xfrm>
            <a:off x="457200" y="152400"/>
            <a:ext cx="8229600" cy="1251062"/>
          </a:xfrm>
        </p:spPr>
        <p:txBody>
          <a:bodyPr>
            <a:normAutofit/>
            <a:scene3d>
              <a:camera prst="orthographicFront"/>
              <a:lightRig rig="threePt" dir="t">
                <a:rot lat="0" lon="0" rev="4800000"/>
              </a:lightRig>
            </a:scene3d>
            <a:sp3d prstMaterial="matte"/>
          </a:bodyPr>
          <a:lstStyle/>
          <a:p>
            <a:pPr algn="ctr"/>
            <a:r>
              <a:rPr lang="en-US" sz="4000" dirty="0" smtClean="0">
                <a:solidFill>
                  <a:srgbClr val="F0AD00"/>
                </a:solidFill>
              </a:rPr>
              <a:t>Reflect on the last time you spent . . .</a:t>
            </a:r>
            <a:endParaRPr lang="en-US" sz="4000" dirty="0">
              <a:solidFill>
                <a:srgbClr val="F0AD00"/>
              </a:solidFill>
            </a:endParaRPr>
          </a:p>
        </p:txBody>
      </p:sp>
    </p:spTree>
    <p:extLst>
      <p:ext uri="{BB962C8B-B14F-4D97-AF65-F5344CB8AC3E}">
        <p14:creationId xmlns:p14="http://schemas.microsoft.com/office/powerpoint/2010/main" val="48409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90052" y="1769165"/>
            <a:ext cx="4055165" cy="1107996"/>
          </a:xfrm>
          <a:prstGeom prst="rect">
            <a:avLst/>
          </a:prstGeom>
          <a:solidFill>
            <a:schemeClr val="bg1"/>
          </a:solidFill>
          <a:ln w="76200">
            <a:solidFill>
              <a:srgbClr val="FF0000"/>
            </a:solidFill>
          </a:ln>
        </p:spPr>
        <p:txBody>
          <a:bodyPr wrap="square" rtlCol="0">
            <a:spAutoFit/>
          </a:bodyPr>
          <a:lstStyle/>
          <a:p>
            <a:pPr algn="ctr"/>
            <a:r>
              <a:rPr lang="en-US" sz="2200" dirty="0" smtClean="0">
                <a:solidFill>
                  <a:sysClr val="windowText" lastClr="000000"/>
                </a:solidFill>
              </a:rPr>
              <a:t>How controllable were each of these stressors? </a:t>
            </a:r>
          </a:p>
          <a:p>
            <a:pPr algn="ctr"/>
            <a:r>
              <a:rPr lang="en-US" sz="2200" i="1" dirty="0" smtClean="0">
                <a:solidFill>
                  <a:sysClr val="windowText" lastClr="000000"/>
                </a:solidFill>
              </a:rPr>
              <a:t>1=Not at all, 5=Extremely</a:t>
            </a:r>
            <a:endParaRPr lang="en-US" sz="2200" i="1" dirty="0">
              <a:solidFill>
                <a:sysClr val="windowText" lastClr="000000"/>
              </a:solidFill>
            </a:endParaRPr>
          </a:p>
        </p:txBody>
      </p:sp>
      <p:pic>
        <p:nvPicPr>
          <p:cNvPr id="8" name="Picture 7"/>
          <p:cNvPicPr>
            <a:picLocks noChangeAspect="1"/>
          </p:cNvPicPr>
          <p:nvPr/>
        </p:nvPicPr>
        <p:blipFill>
          <a:blip r:embed="rId3"/>
          <a:stretch>
            <a:fillRect/>
          </a:stretch>
        </p:blipFill>
        <p:spPr>
          <a:xfrm>
            <a:off x="457200" y="1769165"/>
            <a:ext cx="8356600" cy="5029200"/>
          </a:xfrm>
          <a:prstGeom prst="rect">
            <a:avLst/>
          </a:prstGeom>
        </p:spPr>
      </p:pic>
      <p:sp>
        <p:nvSpPr>
          <p:cNvPr id="7" name="Title 1"/>
          <p:cNvSpPr>
            <a:spLocks noGrp="1"/>
          </p:cNvSpPr>
          <p:nvPr>
            <p:ph type="title"/>
          </p:nvPr>
        </p:nvSpPr>
        <p:spPr>
          <a:xfrm>
            <a:off x="457200" y="152400"/>
            <a:ext cx="8229600" cy="1251062"/>
          </a:xfrm>
        </p:spPr>
        <p:txBody>
          <a:bodyPr>
            <a:normAutofit fontScale="90000"/>
            <a:scene3d>
              <a:camera prst="orthographicFront"/>
              <a:lightRig rig="threePt" dir="t">
                <a:rot lat="0" lon="0" rev="4800000"/>
              </a:lightRig>
            </a:scene3d>
            <a:sp3d prstMaterial="matte"/>
          </a:bodyPr>
          <a:lstStyle/>
          <a:p>
            <a:pPr algn="ctr"/>
            <a:r>
              <a:rPr lang="en-US" sz="4000" dirty="0" smtClean="0">
                <a:solidFill>
                  <a:srgbClr val="F0AD00"/>
                </a:solidFill>
              </a:rPr>
              <a:t>In the 7 days before making the purchase did you experience any of the following?</a:t>
            </a:r>
            <a:endParaRPr lang="en-US" sz="4000" dirty="0">
              <a:solidFill>
                <a:srgbClr val="F0AD00"/>
              </a:solidFill>
            </a:endParaRPr>
          </a:p>
        </p:txBody>
      </p:sp>
      <p:sp>
        <p:nvSpPr>
          <p:cNvPr id="9" name="Content Placeholder 2"/>
          <p:cNvSpPr>
            <a:spLocks noGrp="1"/>
          </p:cNvSpPr>
          <p:nvPr>
            <p:ph idx="1"/>
          </p:nvPr>
        </p:nvSpPr>
        <p:spPr>
          <a:xfrm>
            <a:off x="457200" y="1775191"/>
            <a:ext cx="8229600" cy="4625609"/>
          </a:xfrm>
        </p:spPr>
        <p:txBody>
          <a:bodyPr/>
          <a:lstStyle/>
          <a:p>
            <a:pPr>
              <a:buFont typeface="Wingdings" charset="2"/>
              <a:buChar char="q"/>
            </a:pPr>
            <a:r>
              <a:rPr lang="en-US" dirty="0" smtClean="0"/>
              <a:t>Overload at home</a:t>
            </a:r>
          </a:p>
          <a:p>
            <a:pPr>
              <a:buFont typeface="Wingdings" charset="2"/>
              <a:buChar char="q"/>
            </a:pPr>
            <a:r>
              <a:rPr lang="en-US" dirty="0" smtClean="0"/>
              <a:t>Overload at work</a:t>
            </a:r>
          </a:p>
          <a:p>
            <a:pPr>
              <a:buFont typeface="Wingdings" charset="2"/>
              <a:buChar char="q"/>
            </a:pPr>
            <a:r>
              <a:rPr lang="en-US" dirty="0" smtClean="0"/>
              <a:t>Family demands</a:t>
            </a:r>
          </a:p>
          <a:p>
            <a:pPr>
              <a:buFont typeface="Wingdings" charset="2"/>
              <a:buChar char="q"/>
            </a:pPr>
            <a:r>
              <a:rPr lang="en-US" dirty="0" smtClean="0"/>
              <a:t>Transportation Problems</a:t>
            </a:r>
          </a:p>
          <a:p>
            <a:pPr>
              <a:buFont typeface="Wingdings" charset="2"/>
              <a:buChar char="q"/>
            </a:pPr>
            <a:r>
              <a:rPr lang="en-US" dirty="0" smtClean="0"/>
              <a:t>Financial Problems</a:t>
            </a:r>
          </a:p>
          <a:p>
            <a:pPr>
              <a:buFont typeface="Wingdings" charset="2"/>
              <a:buChar char="q"/>
            </a:pPr>
            <a:r>
              <a:rPr lang="en-US" dirty="0" smtClean="0"/>
              <a:t>Interpersonal Problems w/ Spouse</a:t>
            </a:r>
          </a:p>
          <a:p>
            <a:pPr>
              <a:buFont typeface="Wingdings" charset="2"/>
              <a:buChar char="q"/>
            </a:pPr>
            <a:r>
              <a:rPr lang="en-US" dirty="0" smtClean="0"/>
              <a:t>Interpersonal Problems w/ Child</a:t>
            </a:r>
          </a:p>
          <a:p>
            <a:pPr>
              <a:buFont typeface="Wingdings" charset="2"/>
              <a:buChar char="q"/>
            </a:pPr>
            <a:r>
              <a:rPr lang="en-US" dirty="0" smtClean="0"/>
              <a:t>Interpersonal Problems w/ Other Person</a:t>
            </a:r>
          </a:p>
          <a:p>
            <a:pPr>
              <a:buFont typeface="Wingdings" charset="2"/>
              <a:buChar char="q"/>
            </a:pPr>
            <a:r>
              <a:rPr lang="en-US" dirty="0" smtClean="0"/>
              <a:t>Other: ____________</a:t>
            </a:r>
            <a:endParaRPr lang="en-US" dirty="0"/>
          </a:p>
        </p:txBody>
      </p:sp>
    </p:spTree>
    <p:extLst>
      <p:ext uri="{BB962C8B-B14F-4D97-AF65-F5344CB8AC3E}">
        <p14:creationId xmlns:p14="http://schemas.microsoft.com/office/powerpoint/2010/main" val="46600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8" name="Picture 8" descr="ote bag, Shopping bag, Decoupage tote bag, Recycled Cotton Everyday Tote, Eco bag ,E"/>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36141" y="1269887"/>
            <a:ext cx="2857500" cy="2857500"/>
          </a:xfrm>
          <a:prstGeom prst="rect">
            <a:avLst/>
          </a:prstGeom>
          <a:noFill/>
          <a:effectLst>
            <a:glow rad="228600">
              <a:schemeClr val="accent1">
                <a:satMod val="175000"/>
                <a:alpha val="40000"/>
              </a:schemeClr>
            </a:glo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937166" y="5974587"/>
            <a:ext cx="7749634" cy="769441"/>
          </a:xfrm>
          <a:prstGeom prst="rect">
            <a:avLst/>
          </a:prstGeom>
          <a:noFill/>
        </p:spPr>
        <p:txBody>
          <a:bodyPr wrap="square" rtlCol="0">
            <a:spAutoFit/>
          </a:bodyPr>
          <a:lstStyle/>
          <a:p>
            <a:pPr algn="r"/>
            <a:r>
              <a:rPr lang="en-US" sz="2200" i="1" dirty="0" smtClean="0"/>
              <a:t>N = </a:t>
            </a:r>
            <a:r>
              <a:rPr lang="en-US" sz="2200" dirty="0" smtClean="0"/>
              <a:t>953; working ‘married’ adults</a:t>
            </a:r>
          </a:p>
          <a:p>
            <a:pPr algn="r"/>
            <a:r>
              <a:rPr lang="en-US" sz="2200" i="1" dirty="0" smtClean="0"/>
              <a:t>Z</a:t>
            </a:r>
            <a:r>
              <a:rPr lang="en-US" sz="2200" dirty="0" smtClean="0"/>
              <a:t>=4.39, </a:t>
            </a:r>
            <a:r>
              <a:rPr lang="en-US" sz="2200" i="1" dirty="0" smtClean="0"/>
              <a:t>p</a:t>
            </a:r>
            <a:r>
              <a:rPr lang="en-US" sz="2200" dirty="0" smtClean="0"/>
              <a:t> &lt; 0.001</a:t>
            </a:r>
            <a:endParaRPr lang="en-CA" sz="2200" i="1" dirty="0"/>
          </a:p>
        </p:txBody>
      </p:sp>
      <p:sp>
        <p:nvSpPr>
          <p:cNvPr id="8" name="Line 6"/>
          <p:cNvSpPr>
            <a:spLocks noChangeShapeType="1"/>
          </p:cNvSpPr>
          <p:nvPr/>
        </p:nvSpPr>
        <p:spPr bwMode="auto">
          <a:xfrm>
            <a:off x="2993641" y="2434023"/>
            <a:ext cx="2530815" cy="0"/>
          </a:xfrm>
          <a:prstGeom prst="line">
            <a:avLst/>
          </a:prstGeom>
          <a:noFill/>
          <a:ln w="76200">
            <a:solidFill>
              <a:schemeClr val="tx1"/>
            </a:solidFill>
            <a:prstDash val="solid"/>
            <a:round/>
            <a:headEnd/>
            <a:tailEnd type="triangle" w="med" len="med"/>
          </a:ln>
          <a:effectLst/>
        </p:spPr>
        <p:txBody>
          <a:bodyPr lIns="91407" tIns="45704" rIns="91407" bIns="45704"/>
          <a:lstStyle/>
          <a:p>
            <a:endParaRPr lang="en-CA" sz="3200" dirty="0">
              <a:latin typeface="Calibri"/>
            </a:endParaRPr>
          </a:p>
        </p:txBody>
      </p:sp>
      <p:pic>
        <p:nvPicPr>
          <p:cNvPr id="9" name="Picture 8"/>
          <p:cNvPicPr>
            <a:picLocks noChangeAspect="1"/>
          </p:cNvPicPr>
          <p:nvPr/>
        </p:nvPicPr>
        <p:blipFill>
          <a:blip r:embed="rId5">
            <a:extLst/>
          </a:blip>
          <a:stretch>
            <a:fillRect/>
          </a:stretch>
        </p:blipFill>
        <p:spPr>
          <a:xfrm>
            <a:off x="0" y="4046436"/>
            <a:ext cx="3244297" cy="2677881"/>
          </a:xfrm>
          <a:prstGeom prst="rect">
            <a:avLst/>
          </a:prstGeom>
          <a:effectLst>
            <a:glow rad="838200">
              <a:srgbClr val="FFFF00">
                <a:alpha val="80000"/>
              </a:srgbClr>
            </a:glow>
            <a:softEdge rad="50800"/>
          </a:effectLst>
        </p:spPr>
      </p:pic>
      <p:sp>
        <p:nvSpPr>
          <p:cNvPr id="10" name="Rectangle 9"/>
          <p:cNvSpPr/>
          <p:nvPr/>
        </p:nvSpPr>
        <p:spPr>
          <a:xfrm>
            <a:off x="179709" y="2074592"/>
            <a:ext cx="2813932" cy="955459"/>
          </a:xfrm>
          <a:prstGeom prst="rect">
            <a:avLst/>
          </a:prstGeom>
          <a:solidFill>
            <a:srgbClr val="3366FF"/>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Stressor Controllability</a:t>
            </a:r>
            <a:endParaRPr lang="en-US" sz="2800" dirty="0">
              <a:solidFill>
                <a:srgbClr val="000000"/>
              </a:solidFill>
              <a:cs typeface="Calibri"/>
            </a:endParaRPr>
          </a:p>
        </p:txBody>
      </p:sp>
      <p:sp>
        <p:nvSpPr>
          <p:cNvPr id="11" name="Rectangle 10"/>
          <p:cNvSpPr/>
          <p:nvPr/>
        </p:nvSpPr>
        <p:spPr>
          <a:xfrm>
            <a:off x="5664087" y="2111600"/>
            <a:ext cx="2882229" cy="895760"/>
          </a:xfrm>
          <a:prstGeom prst="rect">
            <a:avLst/>
          </a:prstGeom>
          <a:solidFill>
            <a:srgbClr val="F0AD00"/>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Relationship Closeness</a:t>
            </a:r>
            <a:endParaRPr lang="en-US" sz="2800" dirty="0">
              <a:solidFill>
                <a:srgbClr val="000000"/>
              </a:solidFill>
              <a:cs typeface="Calibri"/>
            </a:endParaRPr>
          </a:p>
        </p:txBody>
      </p:sp>
      <p:sp>
        <p:nvSpPr>
          <p:cNvPr id="12" name="Line 6"/>
          <p:cNvSpPr>
            <a:spLocks noChangeShapeType="1"/>
          </p:cNvSpPr>
          <p:nvPr/>
        </p:nvSpPr>
        <p:spPr bwMode="auto">
          <a:xfrm>
            <a:off x="3102945" y="4871221"/>
            <a:ext cx="2530815" cy="0"/>
          </a:xfrm>
          <a:prstGeom prst="line">
            <a:avLst/>
          </a:prstGeom>
          <a:noFill/>
          <a:ln w="76200">
            <a:solidFill>
              <a:schemeClr val="tx1"/>
            </a:solidFill>
            <a:prstDash val="solid"/>
            <a:round/>
            <a:headEnd/>
            <a:tailEnd type="triangle" w="med" len="med"/>
          </a:ln>
          <a:effectLst/>
        </p:spPr>
        <p:txBody>
          <a:bodyPr lIns="91407" tIns="45704" rIns="91407" bIns="45704"/>
          <a:lstStyle/>
          <a:p>
            <a:endParaRPr lang="en-CA" sz="3200" dirty="0">
              <a:latin typeface="Calibri"/>
            </a:endParaRPr>
          </a:p>
        </p:txBody>
      </p:sp>
      <p:sp>
        <p:nvSpPr>
          <p:cNvPr id="13" name="Rectangle 12"/>
          <p:cNvSpPr/>
          <p:nvPr/>
        </p:nvSpPr>
        <p:spPr>
          <a:xfrm>
            <a:off x="381183" y="4522478"/>
            <a:ext cx="2813932" cy="911763"/>
          </a:xfrm>
          <a:prstGeom prst="rect">
            <a:avLst/>
          </a:prstGeom>
          <a:solidFill>
            <a:srgbClr val="3366FF"/>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smtClean="0">
                <a:solidFill>
                  <a:srgbClr val="000000"/>
                </a:solidFill>
                <a:cs typeface="Calibri"/>
              </a:rPr>
              <a:t>Stressor Controllability </a:t>
            </a:r>
            <a:endParaRPr lang="en-US" sz="2800" dirty="0">
              <a:solidFill>
                <a:srgbClr val="000000"/>
              </a:solidFill>
              <a:cs typeface="Calibri"/>
            </a:endParaRPr>
          </a:p>
        </p:txBody>
      </p:sp>
      <p:sp>
        <p:nvSpPr>
          <p:cNvPr id="14" name="Rectangle 13"/>
          <p:cNvSpPr/>
          <p:nvPr/>
        </p:nvSpPr>
        <p:spPr>
          <a:xfrm>
            <a:off x="3435744" y="1791902"/>
            <a:ext cx="1646605" cy="523220"/>
          </a:xfrm>
          <a:prstGeom prst="rect">
            <a:avLst/>
          </a:prstGeom>
        </p:spPr>
        <p:txBody>
          <a:bodyPr wrap="none">
            <a:spAutoFit/>
          </a:bodyPr>
          <a:lstStyle/>
          <a:p>
            <a:pPr algn="ctr"/>
            <a:r>
              <a:rPr lang="en-CA" sz="2800" i="1" dirty="0" smtClean="0"/>
              <a:t>β </a:t>
            </a:r>
            <a:r>
              <a:rPr lang="en-CA" sz="2800" dirty="0" smtClean="0"/>
              <a:t>= -0.08*</a:t>
            </a:r>
            <a:endParaRPr lang="en-US" sz="2800" b="1" i="1" dirty="0"/>
          </a:p>
        </p:txBody>
      </p:sp>
      <p:sp>
        <p:nvSpPr>
          <p:cNvPr id="15" name="Rectangle 14"/>
          <p:cNvSpPr/>
          <p:nvPr/>
        </p:nvSpPr>
        <p:spPr>
          <a:xfrm>
            <a:off x="3693160" y="4260868"/>
            <a:ext cx="1633781" cy="523220"/>
          </a:xfrm>
          <a:prstGeom prst="rect">
            <a:avLst/>
          </a:prstGeom>
        </p:spPr>
        <p:txBody>
          <a:bodyPr wrap="none">
            <a:spAutoFit/>
          </a:bodyPr>
          <a:lstStyle/>
          <a:p>
            <a:pPr algn="ctr"/>
            <a:r>
              <a:rPr lang="en-CA" sz="2800" i="1" dirty="0" smtClean="0"/>
              <a:t>β </a:t>
            </a:r>
            <a:r>
              <a:rPr lang="en-CA" sz="2800" dirty="0" smtClean="0"/>
              <a:t>=0.23**</a:t>
            </a:r>
            <a:endParaRPr lang="en-US" sz="2800" b="1" i="1" dirty="0"/>
          </a:p>
        </p:txBody>
      </p:sp>
      <p:sp>
        <p:nvSpPr>
          <p:cNvPr id="16" name="Rectangle 15"/>
          <p:cNvSpPr/>
          <p:nvPr/>
        </p:nvSpPr>
        <p:spPr>
          <a:xfrm>
            <a:off x="5664087" y="4527145"/>
            <a:ext cx="2882229" cy="895760"/>
          </a:xfrm>
          <a:prstGeom prst="rect">
            <a:avLst/>
          </a:prstGeom>
          <a:solidFill>
            <a:srgbClr val="F0AD00"/>
          </a:solid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solidFill>
                  <a:srgbClr val="000000"/>
                </a:solidFill>
                <a:cs typeface="Calibri"/>
              </a:rPr>
              <a:t>Relationship Closeness</a:t>
            </a:r>
            <a:endParaRPr lang="en-US" sz="2800" dirty="0">
              <a:solidFill>
                <a:srgbClr val="000000"/>
              </a:solidFill>
              <a:cs typeface="Calibri"/>
            </a:endParaRPr>
          </a:p>
        </p:txBody>
      </p:sp>
      <p:sp>
        <p:nvSpPr>
          <p:cNvPr id="19" name="AutoShape 2" descr="mage result for cartoon camera"/>
          <p:cNvSpPr>
            <a:spLocks noChangeAspect="1" noChangeArrowheads="1"/>
          </p:cNvSpPr>
          <p:nvPr/>
        </p:nvSpPr>
        <p:spPr bwMode="auto">
          <a:xfrm>
            <a:off x="396213" y="2122883"/>
            <a:ext cx="57249" cy="5724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Title 1"/>
          <p:cNvSpPr>
            <a:spLocks noGrp="1"/>
          </p:cNvSpPr>
          <p:nvPr>
            <p:ph type="title"/>
          </p:nvPr>
        </p:nvSpPr>
        <p:spPr>
          <a:xfrm>
            <a:off x="457200" y="152400"/>
            <a:ext cx="8229600" cy="1251062"/>
          </a:xfrm>
        </p:spPr>
        <p:txBody>
          <a:bodyPr>
            <a:normAutofit/>
            <a:scene3d>
              <a:camera prst="orthographicFront"/>
              <a:lightRig rig="threePt" dir="t">
                <a:rot lat="0" lon="0" rev="4800000"/>
              </a:lightRig>
            </a:scene3d>
            <a:sp3d prstMaterial="matte"/>
          </a:bodyPr>
          <a:lstStyle/>
          <a:p>
            <a:pPr algn="ctr"/>
            <a:r>
              <a:rPr lang="en-US" sz="4000" dirty="0" smtClean="0">
                <a:solidFill>
                  <a:srgbClr val="F0AD00"/>
                </a:solidFill>
              </a:rPr>
              <a:t>Time-saving vs. Experiential</a:t>
            </a:r>
            <a:endParaRPr lang="en-US" sz="4000" dirty="0">
              <a:solidFill>
                <a:srgbClr val="F0AD00"/>
              </a:solidFill>
            </a:endParaRPr>
          </a:p>
        </p:txBody>
      </p:sp>
    </p:spTree>
    <p:extLst>
      <p:ext uri="{BB962C8B-B14F-4D97-AF65-F5344CB8AC3E}">
        <p14:creationId xmlns:p14="http://schemas.microsoft.com/office/powerpoint/2010/main" val="1498792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10" grpId="0" animBg="1"/>
      <p:bldP spid="11" grpId="0" animBg="1"/>
      <p:bldP spid="12" grpId="0" animBg="1"/>
      <p:bldP spid="13" grpId="0" animBg="1"/>
      <p:bldP spid="14" grpId="0"/>
      <p:bldP spid="15" grpId="0"/>
      <p:bldP spid="16"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AutoShape 2" descr="mage result for cartoon camera"/>
          <p:cNvSpPr>
            <a:spLocks noChangeAspect="1" noChangeArrowheads="1"/>
          </p:cNvSpPr>
          <p:nvPr/>
        </p:nvSpPr>
        <p:spPr bwMode="auto">
          <a:xfrm>
            <a:off x="396213" y="2122883"/>
            <a:ext cx="57249" cy="5724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 name="AutoShape 4" descr="mage result for wedding planning stress"/>
          <p:cNvSpPr>
            <a:spLocks noChangeAspect="1" noChangeArrowheads="1"/>
          </p:cNvSpPr>
          <p:nvPr/>
        </p:nvSpPr>
        <p:spPr bwMode="auto">
          <a:xfrm>
            <a:off x="0" y="1671620"/>
            <a:ext cx="445261" cy="44526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8" descr="mage result for newly weds"/>
          <p:cNvSpPr>
            <a:spLocks noChangeAspect="1" noChangeArrowheads="1"/>
          </p:cNvSpPr>
          <p:nvPr/>
        </p:nvSpPr>
        <p:spPr bwMode="auto">
          <a:xfrm>
            <a:off x="-15332925" y="-7647555"/>
            <a:ext cx="45719" cy="45719"/>
          </a:xfrm>
          <a:prstGeom prst="rect">
            <a:avLst/>
          </a:prstGeom>
          <a:noFill/>
          <a:ln w="76200">
            <a:solidFill>
              <a:schemeClr val="bg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46" name="Picture 6" descr="mage result for wedding plann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908" y="1417638"/>
            <a:ext cx="9659815" cy="6449939"/>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p:cNvSpPr>
            <a:spLocks noGrp="1"/>
          </p:cNvSpPr>
          <p:nvPr>
            <p:ph type="title"/>
          </p:nvPr>
        </p:nvSpPr>
        <p:spPr>
          <a:xfrm>
            <a:off x="457200" y="152400"/>
            <a:ext cx="8229600" cy="1251062"/>
          </a:xfrm>
        </p:spPr>
        <p:txBody>
          <a:bodyPr>
            <a:normAutofit/>
            <a:scene3d>
              <a:camera prst="orthographicFront"/>
              <a:lightRig rig="threePt" dir="t">
                <a:rot lat="0" lon="0" rev="4800000"/>
              </a:lightRig>
            </a:scene3d>
            <a:sp3d prstMaterial="matte"/>
          </a:bodyPr>
          <a:lstStyle/>
          <a:p>
            <a:pPr algn="ctr"/>
            <a:r>
              <a:rPr lang="en-US" sz="4000" dirty="0" smtClean="0">
                <a:solidFill>
                  <a:srgbClr val="F0AD00"/>
                </a:solidFill>
              </a:rPr>
              <a:t>Replication: The Wedding Planners</a:t>
            </a:r>
            <a:endParaRPr lang="en-US" sz="4000" dirty="0">
              <a:solidFill>
                <a:srgbClr val="F0AD00"/>
              </a:solidFill>
            </a:endParaRPr>
          </a:p>
        </p:txBody>
      </p:sp>
    </p:spTree>
    <p:extLst>
      <p:ext uri="{BB962C8B-B14F-4D97-AF65-F5344CB8AC3E}">
        <p14:creationId xmlns:p14="http://schemas.microsoft.com/office/powerpoint/2010/main" val="944757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ound Same Side Corner Rectangle 30"/>
          <p:cNvSpPr/>
          <p:nvPr/>
        </p:nvSpPr>
        <p:spPr>
          <a:xfrm>
            <a:off x="616859" y="1523999"/>
            <a:ext cx="3628571" cy="1166560"/>
          </a:xfrm>
          <a:prstGeom prst="round2SameRect">
            <a:avLst/>
          </a:prstGeom>
          <a:ln w="76200" cmpd="sng">
            <a:solidFill>
              <a:srgbClr val="0000FF"/>
            </a:solidFill>
          </a:ln>
        </p:spPr>
        <p:style>
          <a:lnRef idx="2">
            <a:schemeClr val="accent1"/>
          </a:lnRef>
          <a:fillRef idx="1">
            <a:schemeClr val="lt1"/>
          </a:fillRef>
          <a:effectRef idx="0">
            <a:schemeClr val="accent1"/>
          </a:effectRef>
          <a:fontRef idx="minor">
            <a:schemeClr val="dk1"/>
          </a:fontRef>
        </p:style>
        <p:txBody>
          <a:bodyPr lIns="91430" tIns="45716" rIns="91430" bIns="45716" rtlCol="0" anchor="ctr"/>
          <a:lstStyle/>
          <a:p>
            <a:pPr algn="ctr"/>
            <a:r>
              <a:rPr lang="en-US" sz="2000" dirty="0">
                <a:solidFill>
                  <a:schemeClr val="tx1"/>
                </a:solidFill>
                <a:latin typeface="Century Gothic"/>
                <a:cs typeface="Century Gothic"/>
              </a:rPr>
              <a:t>Rate your current level of happiness with life in general on a 1-10 scale.</a:t>
            </a:r>
          </a:p>
        </p:txBody>
      </p:sp>
      <p:sp>
        <p:nvSpPr>
          <p:cNvPr id="32" name="TextBox 31"/>
          <p:cNvSpPr txBox="1"/>
          <p:nvPr/>
        </p:nvSpPr>
        <p:spPr>
          <a:xfrm>
            <a:off x="269841" y="6106004"/>
            <a:ext cx="5439228" cy="461665"/>
          </a:xfrm>
          <a:prstGeom prst="rect">
            <a:avLst/>
          </a:prstGeom>
          <a:noFill/>
        </p:spPr>
        <p:txBody>
          <a:bodyPr wrap="square" lIns="91430" tIns="45716" rIns="91430" bIns="45716" rtlCol="0">
            <a:spAutoFit/>
          </a:bodyPr>
          <a:lstStyle/>
          <a:p>
            <a:pPr algn="ctr"/>
            <a:r>
              <a:rPr lang="en-US" sz="2400" dirty="0">
                <a:latin typeface="Century Gothic"/>
                <a:cs typeface="Century Gothic"/>
              </a:rPr>
              <a:t>NET WORTH (2000+ millionaires)</a:t>
            </a:r>
          </a:p>
        </p:txBody>
      </p:sp>
      <p:grpSp>
        <p:nvGrpSpPr>
          <p:cNvPr id="50" name="Group 49"/>
          <p:cNvGrpSpPr/>
          <p:nvPr/>
        </p:nvGrpSpPr>
        <p:grpSpPr>
          <a:xfrm>
            <a:off x="567210" y="2989843"/>
            <a:ext cx="7904588" cy="2980586"/>
            <a:chOff x="459570" y="3162033"/>
            <a:chExt cx="7904588" cy="2980588"/>
          </a:xfrm>
        </p:grpSpPr>
        <p:pic>
          <p:nvPicPr>
            <p:cNvPr id="40" name="Picture 39" descr="money bag.shutterstock_114080110.jpg"/>
            <p:cNvPicPr>
              <a:picLocks noChangeAspect="1"/>
            </p:cNvPicPr>
            <p:nvPr/>
          </p:nvPicPr>
          <p:blipFill rotWithShape="1">
            <a:blip r:embed="rId3" cstate="email">
              <a:extLst>
                <a:ext uri="{28A0092B-C50C-407E-A947-70E740481C1C}">
                  <a14:useLocalDpi xmlns:a14="http://schemas.microsoft.com/office/drawing/2010/main" val="0"/>
                </a:ext>
              </a:extLst>
            </a:blip>
            <a:srcRect b="9169"/>
            <a:stretch/>
          </p:blipFill>
          <p:spPr>
            <a:xfrm>
              <a:off x="459570" y="3757379"/>
              <a:ext cx="1306286" cy="1779778"/>
            </a:xfrm>
            <a:prstGeom prst="rect">
              <a:avLst/>
            </a:prstGeom>
            <a:ln>
              <a:noFill/>
            </a:ln>
            <a:effectLst>
              <a:glow rad="63500">
                <a:schemeClr val="accent5">
                  <a:satMod val="175000"/>
                  <a:alpha val="40000"/>
                </a:schemeClr>
              </a:glow>
              <a:softEdge rad="112500"/>
            </a:effectLst>
          </p:spPr>
        </p:pic>
        <p:grpSp>
          <p:nvGrpSpPr>
            <p:cNvPr id="42" name="Group 41"/>
            <p:cNvGrpSpPr/>
            <p:nvPr/>
          </p:nvGrpSpPr>
          <p:grpSpPr>
            <a:xfrm>
              <a:off x="2061380" y="3541919"/>
              <a:ext cx="1954149" cy="2600702"/>
              <a:chOff x="1727201" y="3929993"/>
              <a:chExt cx="1640510" cy="2319790"/>
            </a:xfrm>
          </p:grpSpPr>
          <p:pic>
            <p:nvPicPr>
              <p:cNvPr id="43" name="Picture 42" descr="money bag.shutterstock_114080110.jpg"/>
              <p:cNvPicPr>
                <a:picLocks noChangeAspect="1"/>
              </p:cNvPicPr>
              <p:nvPr/>
            </p:nvPicPr>
            <p:blipFill rotWithShape="1">
              <a:blip r:embed="rId4" cstate="email">
                <a:extLst>
                  <a:ext uri="{28A0092B-C50C-407E-A947-70E740481C1C}">
                    <a14:useLocalDpi xmlns:a14="http://schemas.microsoft.com/office/drawing/2010/main" val="0"/>
                  </a:ext>
                </a:extLst>
              </a:blip>
              <a:srcRect t="14363" b="13260"/>
              <a:stretch/>
            </p:blipFill>
            <p:spPr>
              <a:xfrm>
                <a:off x="1727201" y="3929993"/>
                <a:ext cx="1423536" cy="1779111"/>
              </a:xfrm>
              <a:prstGeom prst="rect">
                <a:avLst/>
              </a:prstGeom>
              <a:ln>
                <a:noFill/>
              </a:ln>
              <a:effectLst>
                <a:glow rad="63500">
                  <a:schemeClr val="accent5">
                    <a:satMod val="175000"/>
                    <a:alpha val="40000"/>
                  </a:schemeClr>
                </a:glow>
                <a:softEdge rad="112500"/>
              </a:effectLst>
            </p:spPr>
          </p:pic>
          <p:sp>
            <p:nvSpPr>
              <p:cNvPr id="44" name="TextBox 43"/>
              <p:cNvSpPr txBox="1"/>
              <p:nvPr/>
            </p:nvSpPr>
            <p:spPr>
              <a:xfrm>
                <a:off x="1970710" y="5837984"/>
                <a:ext cx="1397001" cy="411799"/>
              </a:xfrm>
              <a:prstGeom prst="rect">
                <a:avLst/>
              </a:prstGeom>
              <a:noFill/>
            </p:spPr>
            <p:txBody>
              <a:bodyPr wrap="square" rtlCol="0">
                <a:spAutoFit/>
              </a:bodyPr>
              <a:lstStyle/>
              <a:p>
                <a:r>
                  <a:rPr lang="en-US" sz="2400" dirty="0">
                    <a:latin typeface="Century Gothic"/>
                    <a:cs typeface="Century Gothic"/>
                  </a:rPr>
                  <a:t>$2-5 M</a:t>
                </a:r>
              </a:p>
            </p:txBody>
          </p:sp>
        </p:grpSp>
        <p:pic>
          <p:nvPicPr>
            <p:cNvPr id="45" name="Picture 44" descr="money bag.shutterstock_114080110.jpg"/>
            <p:cNvPicPr>
              <a:picLocks noChangeAspect="1"/>
            </p:cNvPicPr>
            <p:nvPr/>
          </p:nvPicPr>
          <p:blipFill rotWithShape="1">
            <a:blip r:embed="rId5" cstate="email">
              <a:extLst>
                <a:ext uri="{28A0092B-C50C-407E-A947-70E740481C1C}">
                  <a14:useLocalDpi xmlns:a14="http://schemas.microsoft.com/office/drawing/2010/main" val="0"/>
                </a:ext>
              </a:extLst>
            </a:blip>
            <a:srcRect t="13435" b="12942"/>
            <a:stretch/>
          </p:blipFill>
          <p:spPr>
            <a:xfrm>
              <a:off x="3987619" y="3357095"/>
              <a:ext cx="1952084" cy="2155789"/>
            </a:xfrm>
            <a:prstGeom prst="rect">
              <a:avLst/>
            </a:prstGeom>
            <a:ln>
              <a:noFill/>
            </a:ln>
            <a:effectLst>
              <a:glow rad="63500">
                <a:schemeClr val="accent5">
                  <a:satMod val="175000"/>
                  <a:alpha val="40000"/>
                </a:schemeClr>
              </a:glow>
              <a:softEdge rad="112500"/>
            </a:effectLst>
          </p:spPr>
        </p:pic>
        <p:sp>
          <p:nvSpPr>
            <p:cNvPr id="46" name="TextBox 45"/>
            <p:cNvSpPr txBox="1"/>
            <p:nvPr/>
          </p:nvSpPr>
          <p:spPr>
            <a:xfrm>
              <a:off x="4256189" y="5657147"/>
              <a:ext cx="1397001" cy="461665"/>
            </a:xfrm>
            <a:prstGeom prst="rect">
              <a:avLst/>
            </a:prstGeom>
            <a:noFill/>
          </p:spPr>
          <p:txBody>
            <a:bodyPr wrap="square" rtlCol="0">
              <a:spAutoFit/>
            </a:bodyPr>
            <a:lstStyle/>
            <a:p>
              <a:r>
                <a:rPr lang="en-US" sz="2400" dirty="0">
                  <a:latin typeface="Century Gothic"/>
                  <a:cs typeface="Century Gothic"/>
                </a:rPr>
                <a:t>$5-10 M</a:t>
              </a:r>
            </a:p>
          </p:txBody>
        </p:sp>
        <p:pic>
          <p:nvPicPr>
            <p:cNvPr id="47" name="Picture 46" descr="money bag.shutterstock_114080110.jpg"/>
            <p:cNvPicPr>
              <a:picLocks noChangeAspect="1"/>
            </p:cNvPicPr>
            <p:nvPr/>
          </p:nvPicPr>
          <p:blipFill rotWithShape="1">
            <a:blip r:embed="rId6" cstate="email">
              <a:extLst>
                <a:ext uri="{28A0092B-C50C-407E-A947-70E740481C1C}">
                  <a14:useLocalDpi xmlns:a14="http://schemas.microsoft.com/office/drawing/2010/main" val="0"/>
                </a:ext>
              </a:extLst>
            </a:blip>
            <a:srcRect t="16513" b="14856"/>
            <a:stretch/>
          </p:blipFill>
          <p:spPr>
            <a:xfrm>
              <a:off x="6231220" y="3162033"/>
              <a:ext cx="2132938" cy="2361553"/>
            </a:xfrm>
            <a:prstGeom prst="rect">
              <a:avLst/>
            </a:prstGeom>
            <a:ln>
              <a:noFill/>
            </a:ln>
            <a:effectLst>
              <a:glow rad="63500">
                <a:schemeClr val="accent5">
                  <a:satMod val="175000"/>
                  <a:alpha val="40000"/>
                </a:schemeClr>
              </a:glow>
              <a:softEdge rad="112500"/>
            </a:effectLst>
          </p:spPr>
        </p:pic>
        <p:sp>
          <p:nvSpPr>
            <p:cNvPr id="48" name="TextBox 47"/>
            <p:cNvSpPr txBox="1"/>
            <p:nvPr/>
          </p:nvSpPr>
          <p:spPr>
            <a:xfrm>
              <a:off x="6723428" y="5643951"/>
              <a:ext cx="1397001" cy="461665"/>
            </a:xfrm>
            <a:prstGeom prst="rect">
              <a:avLst/>
            </a:prstGeom>
            <a:noFill/>
          </p:spPr>
          <p:txBody>
            <a:bodyPr wrap="square" rtlCol="0">
              <a:spAutoFit/>
            </a:bodyPr>
            <a:lstStyle/>
            <a:p>
              <a:r>
                <a:rPr lang="en-US" sz="2400" dirty="0">
                  <a:latin typeface="Century Gothic"/>
                  <a:cs typeface="Century Gothic"/>
                </a:rPr>
                <a:t>$10 M+</a:t>
              </a:r>
            </a:p>
          </p:txBody>
        </p:sp>
        <p:sp>
          <p:nvSpPr>
            <p:cNvPr id="49" name="Rectangle 48"/>
            <p:cNvSpPr/>
            <p:nvPr/>
          </p:nvSpPr>
          <p:spPr>
            <a:xfrm>
              <a:off x="550793" y="5648460"/>
              <a:ext cx="1166605" cy="461665"/>
            </a:xfrm>
            <a:prstGeom prst="rect">
              <a:avLst/>
            </a:prstGeom>
          </p:spPr>
          <p:txBody>
            <a:bodyPr wrap="none">
              <a:spAutoFit/>
            </a:bodyPr>
            <a:lstStyle/>
            <a:p>
              <a:r>
                <a:rPr lang="en-US" sz="2400" dirty="0">
                  <a:latin typeface="Century Gothic"/>
                  <a:cs typeface="Century Gothic"/>
                </a:rPr>
                <a:t>$1-2 M</a:t>
              </a:r>
            </a:p>
          </p:txBody>
        </p:sp>
      </p:grpSp>
      <p:pic>
        <p:nvPicPr>
          <p:cNvPr id="51" name="Picture 50" descr="HappyFace.eps"/>
          <p:cNvPicPr>
            <a:picLocks noChangeAspect="1"/>
          </p:cNvPicPr>
          <p:nvPr/>
        </p:nvPicPr>
        <p:blipFill rotWithShape="1">
          <a:blip r:embed="rId7">
            <a:extLst>
              <a:ext uri="{28A0092B-C50C-407E-A947-70E740481C1C}">
                <a14:useLocalDpi xmlns:a14="http://schemas.microsoft.com/office/drawing/2010/main" val="0"/>
              </a:ext>
            </a:extLst>
          </a:blip>
          <a:srcRect t="15345" b="7864"/>
          <a:stretch/>
        </p:blipFill>
        <p:spPr>
          <a:xfrm>
            <a:off x="184873" y="3055451"/>
            <a:ext cx="995312" cy="972009"/>
          </a:xfrm>
          <a:prstGeom prst="rect">
            <a:avLst/>
          </a:prstGeom>
          <a:ln>
            <a:noFill/>
          </a:ln>
          <a:effectLst>
            <a:softEdge rad="112500"/>
          </a:effectLst>
        </p:spPr>
      </p:pic>
      <p:pic>
        <p:nvPicPr>
          <p:cNvPr id="52" name="Picture 51" descr="HappyFace.eps"/>
          <p:cNvPicPr>
            <a:picLocks noChangeAspect="1"/>
          </p:cNvPicPr>
          <p:nvPr/>
        </p:nvPicPr>
        <p:blipFill rotWithShape="1">
          <a:blip r:embed="rId7">
            <a:extLst>
              <a:ext uri="{28A0092B-C50C-407E-A947-70E740481C1C}">
                <a14:useLocalDpi xmlns:a14="http://schemas.microsoft.com/office/drawing/2010/main" val="0"/>
              </a:ext>
            </a:extLst>
          </a:blip>
          <a:srcRect t="15345" b="7864"/>
          <a:stretch/>
        </p:blipFill>
        <p:spPr>
          <a:xfrm>
            <a:off x="2037982" y="3033144"/>
            <a:ext cx="995312" cy="972009"/>
          </a:xfrm>
          <a:prstGeom prst="rect">
            <a:avLst/>
          </a:prstGeom>
          <a:ln>
            <a:noFill/>
          </a:ln>
          <a:effectLst>
            <a:softEdge rad="112500"/>
          </a:effectLst>
        </p:spPr>
      </p:pic>
      <p:pic>
        <p:nvPicPr>
          <p:cNvPr id="53" name="Picture 52" descr="HappyFace.eps"/>
          <p:cNvPicPr>
            <a:picLocks noChangeAspect="1"/>
          </p:cNvPicPr>
          <p:nvPr/>
        </p:nvPicPr>
        <p:blipFill rotWithShape="1">
          <a:blip r:embed="rId7">
            <a:extLst>
              <a:ext uri="{28A0092B-C50C-407E-A947-70E740481C1C}">
                <a14:useLocalDpi xmlns:a14="http://schemas.microsoft.com/office/drawing/2010/main" val="0"/>
              </a:ext>
            </a:extLst>
          </a:blip>
          <a:srcRect t="15345" b="7864"/>
          <a:stretch/>
        </p:blipFill>
        <p:spPr>
          <a:xfrm>
            <a:off x="3960715" y="2961831"/>
            <a:ext cx="995312" cy="972009"/>
          </a:xfrm>
          <a:prstGeom prst="rect">
            <a:avLst/>
          </a:prstGeom>
          <a:ln>
            <a:noFill/>
          </a:ln>
          <a:effectLst>
            <a:softEdge rad="112500"/>
          </a:effectLst>
        </p:spPr>
      </p:pic>
      <p:pic>
        <p:nvPicPr>
          <p:cNvPr id="54" name="Picture 53" descr="HappyFace.eps"/>
          <p:cNvPicPr>
            <a:picLocks noChangeAspect="1"/>
          </p:cNvPicPr>
          <p:nvPr/>
        </p:nvPicPr>
        <p:blipFill rotWithShape="1">
          <a:blip r:embed="rId7">
            <a:extLst>
              <a:ext uri="{28A0092B-C50C-407E-A947-70E740481C1C}">
                <a14:useLocalDpi xmlns:a14="http://schemas.microsoft.com/office/drawing/2010/main" val="0"/>
              </a:ext>
            </a:extLst>
          </a:blip>
          <a:srcRect t="15345" b="7864"/>
          <a:stretch/>
        </p:blipFill>
        <p:spPr>
          <a:xfrm>
            <a:off x="6193908" y="2857542"/>
            <a:ext cx="995312" cy="972009"/>
          </a:xfrm>
          <a:prstGeom prst="rect">
            <a:avLst/>
          </a:prstGeom>
          <a:ln>
            <a:noFill/>
          </a:ln>
          <a:effectLst>
            <a:softEdge rad="112500"/>
          </a:effectLst>
        </p:spPr>
      </p:pic>
      <p:sp>
        <p:nvSpPr>
          <p:cNvPr id="20" name="Title 2"/>
          <p:cNvSpPr>
            <a:spLocks noGrp="1"/>
          </p:cNvSpPr>
          <p:nvPr>
            <p:ph type="title"/>
          </p:nvPr>
        </p:nvSpPr>
        <p:spPr>
          <a:xfrm>
            <a:off x="0" y="54669"/>
            <a:ext cx="9049913" cy="1252728"/>
          </a:xfrm>
          <a:ln>
            <a:noFill/>
          </a:ln>
          <a:effectLst/>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effectLst/>
              </a:rPr>
              <a:t>Wealth does not always translate </a:t>
            </a:r>
            <a:br>
              <a:rPr lang="en-US" sz="3600" dirty="0" smtClean="0">
                <a:solidFill>
                  <a:srgbClr val="F0AD00"/>
                </a:solidFill>
                <a:effectLst/>
              </a:rPr>
            </a:br>
            <a:r>
              <a:rPr lang="en-US" sz="3600" dirty="0" smtClean="0">
                <a:solidFill>
                  <a:srgbClr val="F0AD00"/>
                </a:solidFill>
                <a:effectLst/>
              </a:rPr>
              <a:t>into greater well-being</a:t>
            </a:r>
            <a:endParaRPr lang="en-US" sz="3600" dirty="0">
              <a:solidFill>
                <a:srgbClr val="F0AD00"/>
              </a:solidFill>
              <a:effectLst/>
            </a:endParaRPr>
          </a:p>
        </p:txBody>
      </p:sp>
      <p:sp>
        <p:nvSpPr>
          <p:cNvPr id="21" name="TextBox 20"/>
          <p:cNvSpPr txBox="1"/>
          <p:nvPr/>
        </p:nvSpPr>
        <p:spPr>
          <a:xfrm>
            <a:off x="86325" y="6321263"/>
            <a:ext cx="8555008" cy="430782"/>
          </a:xfrm>
          <a:prstGeom prst="rect">
            <a:avLst/>
          </a:prstGeom>
          <a:noFill/>
        </p:spPr>
        <p:txBody>
          <a:bodyPr wrap="square" lIns="91336" tIns="45668" rIns="91336" bIns="45668" rtlCol="0">
            <a:spAutoFit/>
          </a:bodyPr>
          <a:lstStyle/>
          <a:p>
            <a:pPr algn="r"/>
            <a:r>
              <a:rPr lang="en-US" sz="2200" smtClean="0"/>
              <a:t>Donnelly et al., 2018</a:t>
            </a:r>
            <a:endParaRPr lang="en-US" sz="2200" dirty="0"/>
          </a:p>
        </p:txBody>
      </p:sp>
    </p:spTree>
    <p:extLst>
      <p:ext uri="{BB962C8B-B14F-4D97-AF65-F5344CB8AC3E}">
        <p14:creationId xmlns:p14="http://schemas.microsoft.com/office/powerpoint/2010/main" val="632567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51"/>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52"/>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53"/>
                                        </p:tgtEl>
                                        <p:attrNameLst>
                                          <p:attrName>style.visibility</p:attrName>
                                        </p:attrNameLst>
                                      </p:cBhvr>
                                      <p:to>
                                        <p:strVal val="hidden"/>
                                      </p:to>
                                    </p:set>
                                  </p:childTnLst>
                                </p:cTn>
                              </p:par>
                              <p:par>
                                <p:cTn id="31" presetID="1"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21"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64105" y="300192"/>
            <a:ext cx="8574155" cy="584775"/>
          </a:xfrm>
          <a:prstGeom prst="rect">
            <a:avLst/>
          </a:prstGeom>
        </p:spPr>
        <p:txBody>
          <a:bodyPr wrap="square">
            <a:spAutoFit/>
          </a:bodyPr>
          <a:lstStyle/>
          <a:p>
            <a:pPr algn="ctr"/>
            <a:r>
              <a:rPr lang="en-US" sz="3200" dirty="0" smtClean="0"/>
              <a:t>Summary &amp; Ongoing Research</a:t>
            </a:r>
            <a:endParaRPr lang="en-US" sz="3200" dirty="0"/>
          </a:p>
        </p:txBody>
      </p:sp>
      <p:graphicFrame>
        <p:nvGraphicFramePr>
          <p:cNvPr id="5" name="Table 4"/>
          <p:cNvGraphicFramePr>
            <a:graphicFrameLocks noGrp="1"/>
          </p:cNvGraphicFramePr>
          <p:nvPr/>
        </p:nvGraphicFramePr>
        <p:xfrm>
          <a:off x="10127411" y="3191774"/>
          <a:ext cx="208280" cy="365760"/>
        </p:xfrm>
        <a:graphic>
          <a:graphicData uri="http://schemas.openxmlformats.org/drawingml/2006/table">
            <a:tbl>
              <a:tblPr/>
              <a:tblGrid>
                <a:gridCol w="208280">
                  <a:extLst>
                    <a:ext uri="{9D8B030D-6E8A-4147-A177-3AD203B41FA5}">
                      <a16:colId xmlns:a16="http://schemas.microsoft.com/office/drawing/2014/main" val="20000"/>
                    </a:ext>
                  </a:extLst>
                </a:gridCol>
              </a:tblGrid>
              <a:tr h="0">
                <a:tc>
                  <a:txBody>
                    <a:bodyPr/>
                    <a:lstStyle/>
                    <a:p>
                      <a:endParaRPr 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0"/>
                  </a:ext>
                </a:extLst>
              </a:tr>
            </a:tbl>
          </a:graphicData>
        </a:graphic>
      </p:graphicFrame>
      <p:sp>
        <p:nvSpPr>
          <p:cNvPr id="4" name="Content Placeholder 3"/>
          <p:cNvSpPr>
            <a:spLocks noGrp="1"/>
          </p:cNvSpPr>
          <p:nvPr>
            <p:ph idx="1"/>
          </p:nvPr>
        </p:nvSpPr>
        <p:spPr>
          <a:xfrm>
            <a:off x="536382" y="1795559"/>
            <a:ext cx="8229600" cy="4525963"/>
          </a:xfrm>
        </p:spPr>
        <p:txBody>
          <a:bodyPr>
            <a:normAutofit/>
          </a:bodyPr>
          <a:lstStyle/>
          <a:p>
            <a:r>
              <a:rPr lang="en-US" sz="2800" dirty="0" smtClean="0"/>
              <a:t>Buying time promotes relationship satisfaction</a:t>
            </a:r>
          </a:p>
          <a:p>
            <a:endParaRPr lang="en-US" sz="2800" dirty="0"/>
          </a:p>
          <a:p>
            <a:r>
              <a:rPr lang="en-US" sz="2800" dirty="0" smtClean="0"/>
              <a:t>Buying time “buffers” against relationship stress </a:t>
            </a:r>
          </a:p>
          <a:p>
            <a:endParaRPr lang="en-US" sz="2800" dirty="0" smtClean="0"/>
          </a:p>
          <a:p>
            <a:r>
              <a:rPr lang="en-US" sz="2800" dirty="0" smtClean="0"/>
              <a:t>Time-saving vs. experiential purchases are a form of problem focused coping</a:t>
            </a:r>
          </a:p>
          <a:p>
            <a:endParaRPr lang="en-US" sz="2800" dirty="0" smtClean="0"/>
          </a:p>
          <a:p>
            <a:r>
              <a:rPr lang="en-US" sz="2800" dirty="0" smtClean="0"/>
              <a:t>When do partners “buy” each other time?</a:t>
            </a:r>
            <a:endParaRPr lang="en-US" sz="2800" dirty="0"/>
          </a:p>
        </p:txBody>
      </p:sp>
      <p:sp>
        <p:nvSpPr>
          <p:cNvPr id="6" name="Title 1"/>
          <p:cNvSpPr>
            <a:spLocks noGrp="1"/>
          </p:cNvSpPr>
          <p:nvPr>
            <p:ph type="title"/>
          </p:nvPr>
        </p:nvSpPr>
        <p:spPr>
          <a:xfrm>
            <a:off x="457200" y="152400"/>
            <a:ext cx="8229600" cy="1251062"/>
          </a:xfrm>
        </p:spPr>
        <p:txBody>
          <a:bodyPr>
            <a:normAutofit/>
            <a:scene3d>
              <a:camera prst="orthographicFront"/>
              <a:lightRig rig="threePt" dir="t">
                <a:rot lat="0" lon="0" rev="4800000"/>
              </a:lightRig>
            </a:scene3d>
            <a:sp3d prstMaterial="matte"/>
          </a:bodyPr>
          <a:lstStyle/>
          <a:p>
            <a:pPr algn="ctr"/>
            <a:r>
              <a:rPr lang="en-US" sz="4000" dirty="0" smtClean="0">
                <a:solidFill>
                  <a:srgbClr val="F0AD00"/>
                </a:solidFill>
              </a:rPr>
              <a:t>Summary &amp; Ongoing Research</a:t>
            </a:r>
            <a:endParaRPr lang="en-US" sz="4000" dirty="0">
              <a:solidFill>
                <a:srgbClr val="F0AD00"/>
              </a:solidFill>
            </a:endParaRPr>
          </a:p>
        </p:txBody>
      </p:sp>
    </p:spTree>
    <p:extLst>
      <p:ext uri="{BB962C8B-B14F-4D97-AF65-F5344CB8AC3E}">
        <p14:creationId xmlns:p14="http://schemas.microsoft.com/office/powerpoint/2010/main" val="786148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62024" t="11859"/>
          <a:stretch/>
        </p:blipFill>
        <p:spPr>
          <a:xfrm>
            <a:off x="4683721" y="2022024"/>
            <a:ext cx="2349248" cy="27550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Content Placeholder 4" descr="Screenshot 2016-11-05 11.29.13.png"/>
          <p:cNvPicPr>
            <a:picLocks noChangeAspect="1"/>
          </p:cNvPicPr>
          <p:nvPr/>
        </p:nvPicPr>
        <p:blipFill rotWithShape="1">
          <a:blip r:embed="rId4">
            <a:extLst>
              <a:ext uri="{28A0092B-C50C-407E-A947-70E740481C1C}">
                <a14:useLocalDpi xmlns:a14="http://schemas.microsoft.com/office/drawing/2010/main" val="0"/>
              </a:ext>
            </a:extLst>
          </a:blip>
          <a:srcRect t="73315" r="15150" b="5126"/>
          <a:stretch/>
        </p:blipFill>
        <p:spPr>
          <a:xfrm>
            <a:off x="1070377" y="5011058"/>
            <a:ext cx="6103712" cy="768132"/>
          </a:xfrm>
          <a:prstGeom prst="rect">
            <a:avLst/>
          </a:prstGeom>
        </p:spPr>
      </p:pic>
      <p:pic>
        <p:nvPicPr>
          <p:cNvPr id="11" name="Picture 10"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3080" t="11253" r="62206"/>
          <a:stretch/>
        </p:blipFill>
        <p:spPr>
          <a:xfrm>
            <a:off x="1925855" y="2022023"/>
            <a:ext cx="2424771" cy="27550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p:txBody>
          <a:bodyPr>
            <a:normAutofit/>
            <a:scene3d>
              <a:camera prst="orthographicFront"/>
              <a:lightRig rig="threePt" dir="t">
                <a:rot lat="0" lon="0" rev="4800000"/>
              </a:lightRig>
            </a:scene3d>
            <a:sp3d prstMaterial="matte"/>
          </a:bodyPr>
          <a:lstStyle/>
          <a:p>
            <a:pPr algn="ctr"/>
            <a:r>
              <a:rPr lang="en-US" sz="3600" dirty="0" smtClean="0">
                <a:solidFill>
                  <a:srgbClr val="F0AD00"/>
                </a:solidFill>
              </a:rPr>
              <a:t>Guiding Questions</a:t>
            </a:r>
            <a:endParaRPr lang="en-US" sz="3600" dirty="0">
              <a:solidFill>
                <a:srgbClr val="F0AD00"/>
              </a:solidFill>
            </a:endParaRPr>
          </a:p>
        </p:txBody>
      </p:sp>
      <p:sp>
        <p:nvSpPr>
          <p:cNvPr id="6" name="Slide Number Placeholder 5"/>
          <p:cNvSpPr>
            <a:spLocks noGrp="1"/>
          </p:cNvSpPr>
          <p:nvPr>
            <p:ph type="sldNum" sz="quarter" idx="12"/>
          </p:nvPr>
        </p:nvSpPr>
        <p:spPr/>
        <p:txBody>
          <a:bodyPr/>
          <a:lstStyle/>
          <a:p>
            <a:fld id="{F335D08A-0170-924D-A348-C4E1C6B4B6DF}" type="slidenum">
              <a:rPr lang="en-US" smtClean="0"/>
              <a:t>61</a:t>
            </a:fld>
            <a:endParaRPr lang="en-US"/>
          </a:p>
        </p:txBody>
      </p:sp>
      <p:sp>
        <p:nvSpPr>
          <p:cNvPr id="10" name="TextBox 9"/>
          <p:cNvSpPr txBox="1"/>
          <p:nvPr/>
        </p:nvSpPr>
        <p:spPr>
          <a:xfrm>
            <a:off x="565716" y="2335116"/>
            <a:ext cx="8224722" cy="954099"/>
          </a:xfrm>
          <a:prstGeom prst="rect">
            <a:avLst/>
          </a:prstGeom>
          <a:solidFill>
            <a:schemeClr val="bg1"/>
          </a:solidFill>
          <a:ln w="76200">
            <a:solidFill>
              <a:schemeClr val="tx1"/>
            </a:solidFill>
          </a:ln>
        </p:spPr>
        <p:txBody>
          <a:bodyPr wrap="square" lIns="91430" tIns="45716" rIns="91430" bIns="45716" rtlCol="0">
            <a:spAutoFit/>
          </a:bodyPr>
          <a:lstStyle/>
          <a:p>
            <a:pPr algn="ctr"/>
            <a:r>
              <a:rPr lang="en-US" sz="2800" dirty="0" smtClean="0"/>
              <a:t>How do the </a:t>
            </a:r>
            <a:r>
              <a:rPr lang="en-US" sz="2800" dirty="0"/>
              <a:t>trade-offs that people make between time and money shape </a:t>
            </a:r>
            <a:r>
              <a:rPr lang="en-US" sz="2800" dirty="0" smtClean="0"/>
              <a:t>well-being and social connection?</a:t>
            </a:r>
            <a:endParaRPr lang="en-US" sz="2800" dirty="0"/>
          </a:p>
        </p:txBody>
      </p:sp>
      <p:sp>
        <p:nvSpPr>
          <p:cNvPr id="13" name="TextBox 12"/>
          <p:cNvSpPr txBox="1"/>
          <p:nvPr/>
        </p:nvSpPr>
        <p:spPr>
          <a:xfrm>
            <a:off x="571360" y="3907777"/>
            <a:ext cx="8224722" cy="954099"/>
          </a:xfrm>
          <a:prstGeom prst="rect">
            <a:avLst/>
          </a:prstGeom>
          <a:solidFill>
            <a:schemeClr val="bg1"/>
          </a:solidFill>
          <a:ln w="76200">
            <a:solidFill>
              <a:schemeClr val="tx1"/>
            </a:solidFill>
          </a:ln>
        </p:spPr>
        <p:txBody>
          <a:bodyPr wrap="square" lIns="91430" tIns="45716" rIns="91430" bIns="45716" rtlCol="0">
            <a:spAutoFit/>
          </a:bodyPr>
          <a:lstStyle/>
          <a:p>
            <a:pPr algn="ctr"/>
            <a:r>
              <a:rPr lang="en-US" sz="2800" dirty="0" smtClean="0"/>
              <a:t>How can we encourage people to choose time over money?</a:t>
            </a:r>
            <a:endParaRPr lang="en-US" sz="2800" dirty="0"/>
          </a:p>
        </p:txBody>
      </p:sp>
    </p:spTree>
    <p:extLst>
      <p:ext uri="{BB962C8B-B14F-4D97-AF65-F5344CB8AC3E}">
        <p14:creationId xmlns:p14="http://schemas.microsoft.com/office/powerpoint/2010/main" val="94366657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62024" t="11859"/>
          <a:stretch/>
        </p:blipFill>
        <p:spPr>
          <a:xfrm>
            <a:off x="4683721" y="2022024"/>
            <a:ext cx="2349248" cy="27550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Content Placeholder 4" descr="Screenshot 2016-11-05 11.29.13.png"/>
          <p:cNvPicPr>
            <a:picLocks noChangeAspect="1"/>
          </p:cNvPicPr>
          <p:nvPr/>
        </p:nvPicPr>
        <p:blipFill rotWithShape="1">
          <a:blip r:embed="rId4">
            <a:extLst>
              <a:ext uri="{28A0092B-C50C-407E-A947-70E740481C1C}">
                <a14:useLocalDpi xmlns:a14="http://schemas.microsoft.com/office/drawing/2010/main" val="0"/>
              </a:ext>
            </a:extLst>
          </a:blip>
          <a:srcRect t="73315" r="15150" b="5126"/>
          <a:stretch/>
        </p:blipFill>
        <p:spPr>
          <a:xfrm>
            <a:off x="1070377" y="5011058"/>
            <a:ext cx="6103712" cy="768132"/>
          </a:xfrm>
          <a:prstGeom prst="rect">
            <a:avLst/>
          </a:prstGeom>
        </p:spPr>
      </p:pic>
      <p:pic>
        <p:nvPicPr>
          <p:cNvPr id="11" name="Picture 10"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3080" t="11253" r="62206"/>
          <a:stretch/>
        </p:blipFill>
        <p:spPr>
          <a:xfrm>
            <a:off x="1925855" y="2022023"/>
            <a:ext cx="2424771" cy="27550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p:txBody>
          <a:bodyPr>
            <a:normAutofit/>
            <a:scene3d>
              <a:camera prst="orthographicFront"/>
              <a:lightRig rig="threePt" dir="t">
                <a:rot lat="0" lon="0" rev="4800000"/>
              </a:lightRig>
            </a:scene3d>
            <a:sp3d prstMaterial="matte"/>
          </a:bodyPr>
          <a:lstStyle/>
          <a:p>
            <a:pPr algn="ctr"/>
            <a:r>
              <a:rPr lang="en-US" sz="3600" dirty="0" smtClean="0">
                <a:solidFill>
                  <a:srgbClr val="F0AD00"/>
                </a:solidFill>
              </a:rPr>
              <a:t>Guiding Questions</a:t>
            </a:r>
            <a:endParaRPr lang="en-US" sz="3600" dirty="0">
              <a:solidFill>
                <a:srgbClr val="F0AD00"/>
              </a:solidFill>
            </a:endParaRPr>
          </a:p>
        </p:txBody>
      </p:sp>
      <p:sp>
        <p:nvSpPr>
          <p:cNvPr id="6" name="Slide Number Placeholder 5"/>
          <p:cNvSpPr>
            <a:spLocks noGrp="1"/>
          </p:cNvSpPr>
          <p:nvPr>
            <p:ph type="sldNum" sz="quarter" idx="12"/>
          </p:nvPr>
        </p:nvSpPr>
        <p:spPr/>
        <p:txBody>
          <a:bodyPr/>
          <a:lstStyle/>
          <a:p>
            <a:fld id="{F335D08A-0170-924D-A348-C4E1C6B4B6DF}" type="slidenum">
              <a:rPr lang="en-US" smtClean="0"/>
              <a:t>62</a:t>
            </a:fld>
            <a:endParaRPr lang="en-US"/>
          </a:p>
        </p:txBody>
      </p:sp>
      <p:sp>
        <p:nvSpPr>
          <p:cNvPr id="10" name="TextBox 9"/>
          <p:cNvSpPr txBox="1"/>
          <p:nvPr/>
        </p:nvSpPr>
        <p:spPr>
          <a:xfrm>
            <a:off x="565716" y="2335116"/>
            <a:ext cx="8224722" cy="954099"/>
          </a:xfrm>
          <a:prstGeom prst="rect">
            <a:avLst/>
          </a:prstGeom>
          <a:solidFill>
            <a:schemeClr val="bg1"/>
          </a:solidFill>
          <a:ln w="76200">
            <a:solidFill>
              <a:schemeClr val="tx1"/>
            </a:solidFill>
          </a:ln>
        </p:spPr>
        <p:txBody>
          <a:bodyPr wrap="square" lIns="91430" tIns="45716" rIns="91430" bIns="45716" rtlCol="0">
            <a:spAutoFit/>
          </a:bodyPr>
          <a:lstStyle/>
          <a:p>
            <a:pPr algn="ctr"/>
            <a:r>
              <a:rPr lang="en-US" sz="2800" dirty="0" smtClean="0"/>
              <a:t>How do the </a:t>
            </a:r>
            <a:r>
              <a:rPr lang="en-US" sz="2800" dirty="0"/>
              <a:t>trade-offs that people make between time and money shape </a:t>
            </a:r>
            <a:r>
              <a:rPr lang="en-US" sz="2800" dirty="0" smtClean="0"/>
              <a:t>well-being and social connection?</a:t>
            </a:r>
            <a:endParaRPr lang="en-US" sz="2800" dirty="0"/>
          </a:p>
        </p:txBody>
      </p:sp>
      <p:sp>
        <p:nvSpPr>
          <p:cNvPr id="13" name="TextBox 12"/>
          <p:cNvSpPr txBox="1"/>
          <p:nvPr/>
        </p:nvSpPr>
        <p:spPr>
          <a:xfrm>
            <a:off x="571360" y="3907777"/>
            <a:ext cx="8224722" cy="954099"/>
          </a:xfrm>
          <a:prstGeom prst="rect">
            <a:avLst/>
          </a:prstGeom>
          <a:solidFill>
            <a:schemeClr val="bg1"/>
          </a:solidFill>
          <a:ln w="76200">
            <a:solidFill>
              <a:srgbClr val="FF0000"/>
            </a:solidFill>
          </a:ln>
        </p:spPr>
        <p:txBody>
          <a:bodyPr wrap="square" lIns="91430" tIns="45716" rIns="91430" bIns="45716" rtlCol="0">
            <a:spAutoFit/>
          </a:bodyPr>
          <a:lstStyle/>
          <a:p>
            <a:pPr algn="ctr"/>
            <a:r>
              <a:rPr lang="en-US" sz="2800" dirty="0" smtClean="0"/>
              <a:t>How can we encourage people to choose time over money?</a:t>
            </a:r>
            <a:endParaRPr lang="en-US" sz="2800" dirty="0"/>
          </a:p>
        </p:txBody>
      </p:sp>
    </p:spTree>
    <p:extLst>
      <p:ext uri="{BB962C8B-B14F-4D97-AF65-F5344CB8AC3E}">
        <p14:creationId xmlns:p14="http://schemas.microsoft.com/office/powerpoint/2010/main" val="1152624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scene3d>
              <a:camera prst="orthographicFront"/>
              <a:lightRig rig="threePt" dir="t">
                <a:rot lat="0" lon="0" rev="4800000"/>
              </a:lightRig>
            </a:scene3d>
            <a:sp3d prstMaterial="matte"/>
          </a:bodyPr>
          <a:lstStyle/>
          <a:p>
            <a:pPr algn="ctr"/>
            <a:r>
              <a:rPr lang="en-US" sz="4000" dirty="0" smtClean="0">
                <a:solidFill>
                  <a:srgbClr val="F0AD00"/>
                </a:solidFill>
              </a:rPr>
              <a:t>Reluctance to choose time over money </a:t>
            </a:r>
            <a:endParaRPr lang="en-US" sz="4000"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63</a:t>
            </a:fld>
            <a:endParaRPr lang="en-US"/>
          </a:p>
        </p:txBody>
      </p:sp>
      <p:sp>
        <p:nvSpPr>
          <p:cNvPr id="5" name="TextBox 4"/>
          <p:cNvSpPr txBox="1"/>
          <p:nvPr/>
        </p:nvSpPr>
        <p:spPr>
          <a:xfrm>
            <a:off x="6510078" y="2618380"/>
            <a:ext cx="2222608" cy="1077218"/>
          </a:xfrm>
          <a:prstGeom prst="rect">
            <a:avLst/>
          </a:prstGeom>
          <a:noFill/>
        </p:spPr>
        <p:txBody>
          <a:bodyPr wrap="square" rtlCol="0">
            <a:spAutoFit/>
          </a:bodyPr>
          <a:lstStyle/>
          <a:p>
            <a:pPr defTabSz="457200"/>
            <a:r>
              <a:rPr lang="en-US" sz="6400" b="1" dirty="0">
                <a:ln w="18415" cmpd="sng">
                  <a:solidFill>
                    <a:srgbClr val="FFFFFF"/>
                  </a:solidFill>
                  <a:prstDash val="solid"/>
                </a:ln>
                <a:solidFill>
                  <a:srgbClr val="000000"/>
                </a:solidFill>
                <a:latin typeface="Calibri"/>
              </a:rPr>
              <a:t>17%</a:t>
            </a:r>
          </a:p>
        </p:txBody>
      </p:sp>
      <p:sp>
        <p:nvSpPr>
          <p:cNvPr id="6" name="TextBox 5"/>
          <p:cNvSpPr txBox="1"/>
          <p:nvPr/>
        </p:nvSpPr>
        <p:spPr>
          <a:xfrm>
            <a:off x="1092820" y="2608119"/>
            <a:ext cx="2434284" cy="1077218"/>
          </a:xfrm>
          <a:prstGeom prst="rect">
            <a:avLst/>
          </a:prstGeom>
          <a:noFill/>
        </p:spPr>
        <p:txBody>
          <a:bodyPr wrap="square" rtlCol="0">
            <a:spAutoFit/>
          </a:bodyPr>
          <a:lstStyle/>
          <a:p>
            <a:pPr defTabSz="457200"/>
            <a:r>
              <a:rPr lang="en-US" sz="6400" b="1" dirty="0">
                <a:ln w="18415" cmpd="sng">
                  <a:solidFill>
                    <a:srgbClr val="FFFFFF"/>
                  </a:solidFill>
                  <a:prstDash val="solid"/>
                </a:ln>
                <a:solidFill>
                  <a:srgbClr val="000000"/>
                </a:solidFill>
                <a:latin typeface="Calibri"/>
              </a:rPr>
              <a:t>99%</a:t>
            </a:r>
          </a:p>
        </p:txBody>
      </p:sp>
      <p:cxnSp>
        <p:nvCxnSpPr>
          <p:cNvPr id="7" name="Straight Arrow Connector 6"/>
          <p:cNvCxnSpPr/>
          <p:nvPr/>
        </p:nvCxnSpPr>
        <p:spPr>
          <a:xfrm>
            <a:off x="2964962" y="3372530"/>
            <a:ext cx="2904699" cy="0"/>
          </a:xfrm>
          <a:prstGeom prst="straightConnector1">
            <a:avLst/>
          </a:prstGeom>
          <a:ln w="76200" cmpd="sng">
            <a:solidFill>
              <a:schemeClr val="tx1"/>
            </a:solidFill>
            <a:prstDash val="sysDash"/>
            <a:tailEnd type="arrow"/>
          </a:ln>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190813" y="6152494"/>
            <a:ext cx="7380515" cy="461665"/>
          </a:xfrm>
          <a:prstGeom prst="rect">
            <a:avLst/>
          </a:prstGeom>
          <a:noFill/>
        </p:spPr>
        <p:txBody>
          <a:bodyPr wrap="square" rtlCol="0">
            <a:spAutoFit/>
          </a:bodyPr>
          <a:lstStyle/>
          <a:p>
            <a:pPr algn="r"/>
            <a:r>
              <a:rPr lang="en-US" sz="2400" i="1" dirty="0" smtClean="0"/>
              <a:t>N</a:t>
            </a:r>
            <a:r>
              <a:rPr lang="en-US" sz="2400" dirty="0" smtClean="0"/>
              <a:t>=1,265 Representative Sample of Employed Americans</a:t>
            </a:r>
          </a:p>
        </p:txBody>
      </p:sp>
      <p:sp>
        <p:nvSpPr>
          <p:cNvPr id="16" name="TextBox 15"/>
          <p:cNvSpPr txBox="1"/>
          <p:nvPr/>
        </p:nvSpPr>
        <p:spPr>
          <a:xfrm>
            <a:off x="372587" y="3559772"/>
            <a:ext cx="3154517" cy="954107"/>
          </a:xfrm>
          <a:prstGeom prst="rect">
            <a:avLst/>
          </a:prstGeom>
          <a:noFill/>
        </p:spPr>
        <p:txBody>
          <a:bodyPr wrap="square" rtlCol="0">
            <a:spAutoFit/>
          </a:bodyPr>
          <a:lstStyle/>
          <a:p>
            <a:pPr algn="ctr"/>
            <a:r>
              <a:rPr lang="en-US" sz="2800" dirty="0" smtClean="0"/>
              <a:t>Wanted to spend money to buy time</a:t>
            </a:r>
          </a:p>
        </p:txBody>
      </p:sp>
      <p:sp>
        <p:nvSpPr>
          <p:cNvPr id="15" name="TextBox 14"/>
          <p:cNvSpPr txBox="1"/>
          <p:nvPr/>
        </p:nvSpPr>
        <p:spPr>
          <a:xfrm>
            <a:off x="5869661" y="3603327"/>
            <a:ext cx="2701667" cy="954107"/>
          </a:xfrm>
          <a:prstGeom prst="rect">
            <a:avLst/>
          </a:prstGeom>
          <a:noFill/>
        </p:spPr>
        <p:txBody>
          <a:bodyPr wrap="square" rtlCol="0">
            <a:spAutoFit/>
          </a:bodyPr>
          <a:lstStyle/>
          <a:p>
            <a:pPr algn="ctr"/>
            <a:r>
              <a:rPr lang="en-US" sz="2800" dirty="0"/>
              <a:t>S</a:t>
            </a:r>
            <a:r>
              <a:rPr lang="en-US" sz="2800" dirty="0" smtClean="0"/>
              <a:t>pent money to buy time</a:t>
            </a:r>
          </a:p>
        </p:txBody>
      </p:sp>
    </p:spTree>
    <p:extLst>
      <p:ext uri="{BB962C8B-B14F-4D97-AF65-F5344CB8AC3E}">
        <p14:creationId xmlns:p14="http://schemas.microsoft.com/office/powerpoint/2010/main" val="1669380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6" grpId="0"/>
      <p:bldP spid="1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335D08A-0170-924D-A348-C4E1C6B4B6DF}" type="slidenum">
              <a:rPr lang="en-US" smtClean="0"/>
              <a:t>64</a:t>
            </a:fld>
            <a:endParaRPr lang="en-US"/>
          </a:p>
        </p:txBody>
      </p:sp>
      <p:sp>
        <p:nvSpPr>
          <p:cNvPr id="5" name="TextBox 4"/>
          <p:cNvSpPr txBox="1"/>
          <p:nvPr/>
        </p:nvSpPr>
        <p:spPr>
          <a:xfrm>
            <a:off x="6510078" y="2618380"/>
            <a:ext cx="2222608" cy="1077218"/>
          </a:xfrm>
          <a:prstGeom prst="rect">
            <a:avLst/>
          </a:prstGeom>
          <a:noFill/>
        </p:spPr>
        <p:txBody>
          <a:bodyPr wrap="square" rtlCol="0">
            <a:spAutoFit/>
          </a:bodyPr>
          <a:lstStyle/>
          <a:p>
            <a:pPr defTabSz="457200"/>
            <a:r>
              <a:rPr lang="en-US" sz="6400" b="1" dirty="0" smtClean="0">
                <a:ln w="18415" cmpd="sng">
                  <a:solidFill>
                    <a:srgbClr val="FFFFFF"/>
                  </a:solidFill>
                  <a:prstDash val="solid"/>
                </a:ln>
                <a:solidFill>
                  <a:srgbClr val="000000"/>
                </a:solidFill>
                <a:latin typeface="Calibri"/>
              </a:rPr>
              <a:t>5</a:t>
            </a:r>
            <a:r>
              <a:rPr lang="en-US" sz="6400" b="1" dirty="0">
                <a:ln w="18415" cmpd="sng">
                  <a:solidFill>
                    <a:srgbClr val="FFFFFF"/>
                  </a:solidFill>
                  <a:prstDash val="solid"/>
                </a:ln>
                <a:solidFill>
                  <a:srgbClr val="000000"/>
                </a:solidFill>
                <a:latin typeface="Calibri"/>
              </a:rPr>
              <a:t>2</a:t>
            </a:r>
            <a:r>
              <a:rPr lang="en-US" sz="6400" b="1" dirty="0" smtClean="0">
                <a:ln w="18415" cmpd="sng">
                  <a:solidFill>
                    <a:srgbClr val="FFFFFF"/>
                  </a:solidFill>
                  <a:prstDash val="solid"/>
                </a:ln>
                <a:solidFill>
                  <a:srgbClr val="000000"/>
                </a:solidFill>
                <a:latin typeface="Calibri"/>
              </a:rPr>
              <a:t>%</a:t>
            </a:r>
            <a:endParaRPr lang="en-US" sz="6400" b="1" dirty="0">
              <a:ln w="18415" cmpd="sng">
                <a:solidFill>
                  <a:srgbClr val="FFFFFF"/>
                </a:solidFill>
                <a:prstDash val="solid"/>
              </a:ln>
              <a:solidFill>
                <a:srgbClr val="000000"/>
              </a:solidFill>
              <a:latin typeface="Calibri"/>
            </a:endParaRPr>
          </a:p>
        </p:txBody>
      </p:sp>
      <p:sp>
        <p:nvSpPr>
          <p:cNvPr id="6" name="TextBox 5"/>
          <p:cNvSpPr txBox="1"/>
          <p:nvPr/>
        </p:nvSpPr>
        <p:spPr>
          <a:xfrm>
            <a:off x="1092820" y="2608119"/>
            <a:ext cx="2434284" cy="1077218"/>
          </a:xfrm>
          <a:prstGeom prst="rect">
            <a:avLst/>
          </a:prstGeom>
          <a:noFill/>
        </p:spPr>
        <p:txBody>
          <a:bodyPr wrap="square" rtlCol="0">
            <a:spAutoFit/>
          </a:bodyPr>
          <a:lstStyle/>
          <a:p>
            <a:pPr defTabSz="457200"/>
            <a:r>
              <a:rPr lang="en-US" sz="6400" b="1" dirty="0">
                <a:ln w="18415" cmpd="sng">
                  <a:solidFill>
                    <a:srgbClr val="FFFFFF"/>
                  </a:solidFill>
                  <a:prstDash val="solid"/>
                </a:ln>
                <a:solidFill>
                  <a:srgbClr val="000000"/>
                </a:solidFill>
                <a:latin typeface="Calibri"/>
              </a:rPr>
              <a:t>99%</a:t>
            </a:r>
          </a:p>
        </p:txBody>
      </p:sp>
      <p:cxnSp>
        <p:nvCxnSpPr>
          <p:cNvPr id="7" name="Straight Arrow Connector 6"/>
          <p:cNvCxnSpPr/>
          <p:nvPr/>
        </p:nvCxnSpPr>
        <p:spPr>
          <a:xfrm>
            <a:off x="2964962" y="3372530"/>
            <a:ext cx="2904699" cy="0"/>
          </a:xfrm>
          <a:prstGeom prst="straightConnector1">
            <a:avLst/>
          </a:prstGeom>
          <a:ln w="76200" cmpd="sng">
            <a:solidFill>
              <a:schemeClr val="tx1"/>
            </a:solidFill>
            <a:prstDash val="sysDash"/>
            <a:tailEnd type="arrow"/>
          </a:ln>
          <a:effectLst/>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372587" y="3559772"/>
            <a:ext cx="3154517" cy="954107"/>
          </a:xfrm>
          <a:prstGeom prst="rect">
            <a:avLst/>
          </a:prstGeom>
          <a:noFill/>
        </p:spPr>
        <p:txBody>
          <a:bodyPr wrap="square" rtlCol="0">
            <a:spAutoFit/>
          </a:bodyPr>
          <a:lstStyle/>
          <a:p>
            <a:pPr algn="ctr"/>
            <a:r>
              <a:rPr lang="en-US" sz="2800" dirty="0" smtClean="0"/>
              <a:t>Wanted to spend money to buy time</a:t>
            </a:r>
          </a:p>
        </p:txBody>
      </p:sp>
      <p:sp>
        <p:nvSpPr>
          <p:cNvPr id="15" name="TextBox 14"/>
          <p:cNvSpPr txBox="1"/>
          <p:nvPr/>
        </p:nvSpPr>
        <p:spPr>
          <a:xfrm>
            <a:off x="5869661" y="3603327"/>
            <a:ext cx="2701667" cy="954107"/>
          </a:xfrm>
          <a:prstGeom prst="rect">
            <a:avLst/>
          </a:prstGeom>
          <a:noFill/>
        </p:spPr>
        <p:txBody>
          <a:bodyPr wrap="square" rtlCol="0">
            <a:spAutoFit/>
          </a:bodyPr>
          <a:lstStyle/>
          <a:p>
            <a:pPr algn="ctr"/>
            <a:r>
              <a:rPr lang="en-US" sz="2800" dirty="0"/>
              <a:t>S</a:t>
            </a:r>
            <a:r>
              <a:rPr lang="en-US" sz="2800" dirty="0" smtClean="0"/>
              <a:t>pent money to buy time</a:t>
            </a:r>
          </a:p>
        </p:txBody>
      </p:sp>
      <p:sp>
        <p:nvSpPr>
          <p:cNvPr id="11" name="Rectangle 10"/>
          <p:cNvSpPr/>
          <p:nvPr/>
        </p:nvSpPr>
        <p:spPr>
          <a:xfrm>
            <a:off x="3136318" y="6152494"/>
            <a:ext cx="5435010" cy="461665"/>
          </a:xfrm>
          <a:prstGeom prst="rect">
            <a:avLst/>
          </a:prstGeom>
        </p:spPr>
        <p:txBody>
          <a:bodyPr wrap="none">
            <a:spAutoFit/>
          </a:bodyPr>
          <a:lstStyle/>
          <a:p>
            <a:pPr lvl="0" algn="r"/>
            <a:r>
              <a:rPr lang="en-US" sz="2400" i="1" dirty="0">
                <a:solidFill>
                  <a:prstClr val="black"/>
                </a:solidFill>
              </a:rPr>
              <a:t>N</a:t>
            </a:r>
            <a:r>
              <a:rPr lang="en-US" sz="2400" dirty="0">
                <a:solidFill>
                  <a:prstClr val="black"/>
                </a:solidFill>
              </a:rPr>
              <a:t>=829 millionaires with </a:t>
            </a:r>
            <a:r>
              <a:rPr lang="fi-FI" sz="2400" dirty="0">
                <a:solidFill>
                  <a:prstClr val="black"/>
                </a:solidFill>
              </a:rPr>
              <a:t>€</a:t>
            </a:r>
            <a:r>
              <a:rPr lang="en-US" sz="2400" dirty="0" smtClean="0">
                <a:solidFill>
                  <a:prstClr val="black"/>
                </a:solidFill>
              </a:rPr>
              <a:t>2.5M </a:t>
            </a:r>
            <a:r>
              <a:rPr lang="en-US" sz="2400" dirty="0">
                <a:solidFill>
                  <a:prstClr val="black"/>
                </a:solidFill>
              </a:rPr>
              <a:t>in the bank</a:t>
            </a:r>
            <a:endParaRPr lang="en-US" sz="2400" i="1" dirty="0">
              <a:solidFill>
                <a:prstClr val="black"/>
              </a:solidFill>
            </a:endParaRPr>
          </a:p>
        </p:txBody>
      </p:sp>
      <p:sp>
        <p:nvSpPr>
          <p:cNvPr id="13" name="Title 3"/>
          <p:cNvSpPr>
            <a:spLocks noGrp="1"/>
          </p:cNvSpPr>
          <p:nvPr>
            <p:ph type="title"/>
          </p:nvPr>
        </p:nvSpPr>
        <p:spPr>
          <a:xfrm>
            <a:off x="457200" y="155448"/>
            <a:ext cx="8229600" cy="1252728"/>
          </a:xfrm>
        </p:spPr>
        <p:txBody>
          <a:bodyPr>
            <a:normAutofit/>
            <a:scene3d>
              <a:camera prst="orthographicFront"/>
              <a:lightRig rig="threePt" dir="t">
                <a:rot lat="0" lon="0" rev="4800000"/>
              </a:lightRig>
            </a:scene3d>
            <a:sp3d prstMaterial="matte"/>
          </a:bodyPr>
          <a:lstStyle/>
          <a:p>
            <a:pPr algn="ctr"/>
            <a:r>
              <a:rPr lang="en-US" sz="4000" dirty="0" smtClean="0">
                <a:solidFill>
                  <a:srgbClr val="F0AD00"/>
                </a:solidFill>
              </a:rPr>
              <a:t>Even among millionaires!</a:t>
            </a:r>
            <a:endParaRPr lang="en-US" sz="4000" dirty="0">
              <a:solidFill>
                <a:srgbClr val="F0AD00"/>
              </a:solidFill>
            </a:endParaRPr>
          </a:p>
        </p:txBody>
      </p:sp>
    </p:spTree>
    <p:extLst>
      <p:ext uri="{BB962C8B-B14F-4D97-AF65-F5344CB8AC3E}">
        <p14:creationId xmlns:p14="http://schemas.microsoft.com/office/powerpoint/2010/main" val="426635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204395" y="6476999"/>
            <a:ext cx="733864" cy="274320"/>
          </a:xfrm>
        </p:spPr>
        <p:txBody>
          <a:bodyPr/>
          <a:lstStyle/>
          <a:p>
            <a:fld id="{F335D08A-0170-924D-A348-C4E1C6B4B6DF}" type="slidenum">
              <a:rPr lang="en-US" smtClean="0"/>
              <a:t>65</a:t>
            </a:fld>
            <a:endParaRPr lang="en-US"/>
          </a:p>
        </p:txBody>
      </p:sp>
      <p:sp>
        <p:nvSpPr>
          <p:cNvPr id="11" name="Rectangle 10"/>
          <p:cNvSpPr/>
          <p:nvPr/>
        </p:nvSpPr>
        <p:spPr>
          <a:xfrm>
            <a:off x="4828032" y="5868506"/>
            <a:ext cx="3743295" cy="461665"/>
          </a:xfrm>
          <a:prstGeom prst="rect">
            <a:avLst/>
          </a:prstGeom>
        </p:spPr>
        <p:txBody>
          <a:bodyPr wrap="square">
            <a:spAutoFit/>
          </a:bodyPr>
          <a:lstStyle/>
          <a:p>
            <a:pPr lvl="0" algn="r"/>
            <a:r>
              <a:rPr lang="en-US" sz="2400" i="1" dirty="0" smtClean="0">
                <a:solidFill>
                  <a:prstClr val="black"/>
                </a:solidFill>
              </a:rPr>
              <a:t>N</a:t>
            </a:r>
            <a:r>
              <a:rPr lang="en-US" sz="2400" dirty="0" smtClean="0">
                <a:solidFill>
                  <a:prstClr val="black"/>
                </a:solidFill>
              </a:rPr>
              <a:t>=98; Working Adults</a:t>
            </a:r>
          </a:p>
        </p:txBody>
      </p:sp>
      <p:graphicFrame>
        <p:nvGraphicFramePr>
          <p:cNvPr id="4" name="Chart 3"/>
          <p:cNvGraphicFramePr/>
          <p:nvPr>
            <p:extLst/>
          </p:nvPr>
        </p:nvGraphicFramePr>
        <p:xfrm>
          <a:off x="657318" y="532876"/>
          <a:ext cx="7914009" cy="518880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85172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chart seriesIdx="0" categoryIdx="0" bldStep="ptInSeries"/>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chart seriesIdx="1" categoryIdx="0" bldStep="ptInSeries"/>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chart seriesIdx="2" categoryIdx="0" bldStep="ptInSeries"/>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chart seriesIdx="3" categoryIdx="0" bldStep="ptInSeries"/>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El"/>
        </p:bldSub>
      </p:bldGraphic>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B227FCA-3EED-D247-AD5A-076810BF7849}"/>
              </a:ext>
            </a:extLst>
          </p:cNvPr>
          <p:cNvSpPr/>
          <p:nvPr/>
        </p:nvSpPr>
        <p:spPr>
          <a:xfrm>
            <a:off x="1150223" y="5769601"/>
            <a:ext cx="6869162" cy="769441"/>
          </a:xfrm>
          <a:prstGeom prst="rect">
            <a:avLst/>
          </a:prstGeom>
        </p:spPr>
        <p:txBody>
          <a:bodyPr wrap="square">
            <a:spAutoFit/>
          </a:bodyPr>
          <a:lstStyle/>
          <a:p>
            <a:pPr algn="ctr"/>
            <a:r>
              <a:rPr lang="en-US" sz="4400" dirty="0"/>
              <a:t>Busyness as a ‘status symbol’</a:t>
            </a:r>
          </a:p>
        </p:txBody>
      </p:sp>
      <p:pic>
        <p:nvPicPr>
          <p:cNvPr id="19" name="Picture 18">
            <a:extLst>
              <a:ext uri="{FF2B5EF4-FFF2-40B4-BE49-F238E27FC236}">
                <a16:creationId xmlns:a16="http://schemas.microsoft.com/office/drawing/2014/main" id="{CB09A7D9-2069-BD46-B1AE-FF7C98855606}"/>
              </a:ext>
            </a:extLst>
          </p:cNvPr>
          <p:cNvPicPr>
            <a:picLocks noChangeAspect="1"/>
          </p:cNvPicPr>
          <p:nvPr/>
        </p:nvPicPr>
        <p:blipFill rotWithShape="1">
          <a:blip r:embed="rId2"/>
          <a:srcRect l="2855" t="1976" r="5949" b="4161"/>
          <a:stretch/>
        </p:blipFill>
        <p:spPr>
          <a:xfrm>
            <a:off x="1325031" y="1093762"/>
            <a:ext cx="6694354" cy="4529798"/>
          </a:xfrm>
          <a:prstGeom prst="rect">
            <a:avLst/>
          </a:prstGeom>
          <a:ln w="127000">
            <a:solidFill>
              <a:schemeClr val="tx2">
                <a:lumMod val="50000"/>
              </a:schemeClr>
            </a:solidFill>
          </a:ln>
        </p:spPr>
      </p:pic>
    </p:spTree>
    <p:extLst>
      <p:ext uri="{BB962C8B-B14F-4D97-AF65-F5344CB8AC3E}">
        <p14:creationId xmlns:p14="http://schemas.microsoft.com/office/powerpoint/2010/main" val="1420194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79E83932-0F1A-134F-8062-38592C53CDEB}"/>
              </a:ext>
            </a:extLst>
          </p:cNvPr>
          <p:cNvPicPr>
            <a:picLocks noChangeAspect="1"/>
          </p:cNvPicPr>
          <p:nvPr/>
        </p:nvPicPr>
        <p:blipFill>
          <a:blip r:embed="rId2"/>
          <a:stretch>
            <a:fillRect/>
          </a:stretch>
        </p:blipFill>
        <p:spPr>
          <a:xfrm>
            <a:off x="1237231" y="1252066"/>
            <a:ext cx="6908948" cy="3720203"/>
          </a:xfrm>
          <a:prstGeom prst="rect">
            <a:avLst/>
          </a:prstGeom>
          <a:ln w="127000">
            <a:solidFill>
              <a:schemeClr val="tx2">
                <a:lumMod val="50000"/>
              </a:schemeClr>
            </a:solidFill>
          </a:ln>
        </p:spPr>
      </p:pic>
      <p:sp>
        <p:nvSpPr>
          <p:cNvPr id="7" name="Rectangle 6">
            <a:extLst>
              <a:ext uri="{FF2B5EF4-FFF2-40B4-BE49-F238E27FC236}">
                <a16:creationId xmlns:a16="http://schemas.microsoft.com/office/drawing/2014/main" id="{B278D988-8203-594E-9A11-DB142E4741E5}"/>
              </a:ext>
            </a:extLst>
          </p:cNvPr>
          <p:cNvSpPr/>
          <p:nvPr/>
        </p:nvSpPr>
        <p:spPr>
          <a:xfrm>
            <a:off x="1150223" y="5769601"/>
            <a:ext cx="6869162" cy="769441"/>
          </a:xfrm>
          <a:prstGeom prst="rect">
            <a:avLst/>
          </a:prstGeom>
        </p:spPr>
        <p:txBody>
          <a:bodyPr wrap="square">
            <a:spAutoFit/>
          </a:bodyPr>
          <a:lstStyle/>
          <a:p>
            <a:pPr algn="ctr"/>
            <a:r>
              <a:rPr lang="en-US" sz="4400" dirty="0"/>
              <a:t>Future Time Slack</a:t>
            </a:r>
          </a:p>
        </p:txBody>
      </p:sp>
      <p:pic>
        <p:nvPicPr>
          <p:cNvPr id="15" name="Picture 14">
            <a:extLst>
              <a:ext uri="{FF2B5EF4-FFF2-40B4-BE49-F238E27FC236}">
                <a16:creationId xmlns:a16="http://schemas.microsoft.com/office/drawing/2014/main" id="{92BF2883-0B71-9745-ADFE-BCD175FC9F3A}"/>
              </a:ext>
            </a:extLst>
          </p:cNvPr>
          <p:cNvPicPr>
            <a:picLocks noChangeAspect="1"/>
          </p:cNvPicPr>
          <p:nvPr/>
        </p:nvPicPr>
        <p:blipFill rotWithShape="1">
          <a:blip r:embed="rId3"/>
          <a:srcRect t="4141" b="6768"/>
          <a:stretch/>
        </p:blipFill>
        <p:spPr>
          <a:xfrm>
            <a:off x="1150223" y="1058779"/>
            <a:ext cx="6995956" cy="4106779"/>
          </a:xfrm>
          <a:prstGeom prst="rect">
            <a:avLst/>
          </a:prstGeom>
          <a:ln w="127000">
            <a:solidFill>
              <a:schemeClr val="tx2">
                <a:lumMod val="50000"/>
              </a:schemeClr>
            </a:solidFill>
          </a:ln>
        </p:spPr>
      </p:pic>
    </p:spTree>
    <p:extLst>
      <p:ext uri="{BB962C8B-B14F-4D97-AF65-F5344CB8AC3E}">
        <p14:creationId xmlns:p14="http://schemas.microsoft.com/office/powerpoint/2010/main" val="2077456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scene3d>
              <a:camera prst="orthographicFront"/>
              <a:lightRig rig="threePt" dir="t">
                <a:rot lat="0" lon="0" rev="4800000"/>
              </a:lightRig>
            </a:scene3d>
            <a:sp3d prstMaterial="matte"/>
          </a:bodyPr>
          <a:lstStyle/>
          <a:p>
            <a:pPr algn="ctr"/>
            <a:r>
              <a:rPr lang="en-US" sz="4000" dirty="0" smtClean="0">
                <a:solidFill>
                  <a:srgbClr val="F0AD00"/>
                </a:solidFill>
              </a:rPr>
              <a:t>How to encourage ‘buying time’?</a:t>
            </a:r>
            <a:endParaRPr lang="en-US" sz="4000"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68</a:t>
            </a:fld>
            <a:endParaRPr lang="en-US"/>
          </a:p>
        </p:txBody>
      </p:sp>
      <p:sp>
        <p:nvSpPr>
          <p:cNvPr id="14" name="Rectangle 13"/>
          <p:cNvSpPr/>
          <p:nvPr/>
        </p:nvSpPr>
        <p:spPr>
          <a:xfrm>
            <a:off x="907619" y="4363659"/>
            <a:ext cx="7395100" cy="523416"/>
          </a:xfrm>
          <a:prstGeom prst="rect">
            <a:avLst/>
          </a:prstGeom>
          <a:solidFill>
            <a:srgbClr val="FFFFFF"/>
          </a:solidFill>
          <a:ln w="38100"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154"/>
            <a:endParaRPr lang="en-US" baseline="30000" dirty="0">
              <a:solidFill>
                <a:schemeClr val="tx1"/>
              </a:solidFill>
              <a:latin typeface="Century Gothic"/>
            </a:endParaRPr>
          </a:p>
        </p:txBody>
      </p:sp>
      <p:sp>
        <p:nvSpPr>
          <p:cNvPr id="15" name="TextBox 14"/>
          <p:cNvSpPr txBox="1"/>
          <p:nvPr/>
        </p:nvSpPr>
        <p:spPr>
          <a:xfrm>
            <a:off x="457201" y="1896629"/>
            <a:ext cx="7837120" cy="523220"/>
          </a:xfrm>
          <a:prstGeom prst="rect">
            <a:avLst/>
          </a:prstGeom>
          <a:noFill/>
        </p:spPr>
        <p:txBody>
          <a:bodyPr wrap="square" rtlCol="0">
            <a:spAutoFit/>
          </a:bodyPr>
          <a:lstStyle/>
          <a:p>
            <a:pPr algn="r" defTabSz="457154"/>
            <a:r>
              <a:rPr lang="en-US" sz="2800" i="1" dirty="0" smtClean="0">
                <a:cs typeface="Arial"/>
              </a:rPr>
              <a:t>N</a:t>
            </a:r>
            <a:r>
              <a:rPr lang="en-US" sz="2800" dirty="0" smtClean="0">
                <a:cs typeface="Arial"/>
              </a:rPr>
              <a:t>=79,627 – Emailed on Thursday morning</a:t>
            </a:r>
            <a:endParaRPr lang="en-US" sz="2000" dirty="0">
              <a:cs typeface="Arial"/>
            </a:endParaRPr>
          </a:p>
        </p:txBody>
      </p:sp>
      <p:sp>
        <p:nvSpPr>
          <p:cNvPr id="18" name="TextBox 17"/>
          <p:cNvSpPr txBox="1"/>
          <p:nvPr/>
        </p:nvSpPr>
        <p:spPr>
          <a:xfrm>
            <a:off x="628821" y="4456188"/>
            <a:ext cx="7750458" cy="430887"/>
          </a:xfrm>
          <a:prstGeom prst="rect">
            <a:avLst/>
          </a:prstGeom>
          <a:noFill/>
        </p:spPr>
        <p:txBody>
          <a:bodyPr wrap="square" rtlCol="0">
            <a:spAutoFit/>
          </a:bodyPr>
          <a:lstStyle/>
          <a:p>
            <a:pPr algn="ctr" defTabSz="457154"/>
            <a:r>
              <a:rPr lang="en-US" sz="2200" dirty="0" smtClean="0">
                <a:solidFill>
                  <a:srgbClr val="000000"/>
                </a:solidFill>
                <a:cs typeface="Arial"/>
              </a:rPr>
              <a:t>   </a:t>
            </a:r>
            <a:r>
              <a:rPr lang="en-US" sz="2200" b="1" dirty="0" smtClean="0">
                <a:solidFill>
                  <a:srgbClr val="000000"/>
                </a:solidFill>
                <a:cs typeface="Arial"/>
              </a:rPr>
              <a:t>Subject Line: </a:t>
            </a:r>
            <a:r>
              <a:rPr lang="en-US" sz="2200" dirty="0" smtClean="0">
                <a:solidFill>
                  <a:srgbClr val="000000"/>
                </a:solidFill>
                <a:cs typeface="Arial"/>
              </a:rPr>
              <a:t>Want 2 more hours </a:t>
            </a:r>
            <a:r>
              <a:rPr lang="en-US" sz="2200" u="sng" dirty="0" smtClean="0">
                <a:solidFill>
                  <a:srgbClr val="000000"/>
                </a:solidFill>
                <a:cs typeface="Arial"/>
              </a:rPr>
              <a:t>of free time next Thursday</a:t>
            </a:r>
            <a:r>
              <a:rPr lang="en-US" sz="2200" dirty="0" smtClean="0">
                <a:solidFill>
                  <a:srgbClr val="000000"/>
                </a:solidFill>
                <a:cs typeface="Arial"/>
              </a:rPr>
              <a:t>?</a:t>
            </a:r>
            <a:r>
              <a:rPr lang="en-US" sz="2200" baseline="30000" dirty="0" smtClean="0">
                <a:solidFill>
                  <a:srgbClr val="000000"/>
                </a:solidFill>
                <a:cs typeface="Arial"/>
              </a:rPr>
              <a:t>2</a:t>
            </a:r>
            <a:endParaRPr lang="en-US" sz="2200" dirty="0">
              <a:solidFill>
                <a:srgbClr val="000000"/>
              </a:solidFill>
              <a:cs typeface="Arial"/>
            </a:endParaRPr>
          </a:p>
        </p:txBody>
      </p:sp>
      <p:sp>
        <p:nvSpPr>
          <p:cNvPr id="29" name="Rectangle 28"/>
          <p:cNvSpPr/>
          <p:nvPr/>
        </p:nvSpPr>
        <p:spPr>
          <a:xfrm>
            <a:off x="907619" y="2665767"/>
            <a:ext cx="7395100" cy="523416"/>
          </a:xfrm>
          <a:prstGeom prst="rect">
            <a:avLst/>
          </a:prstGeom>
          <a:solidFill>
            <a:srgbClr val="FFFFFF"/>
          </a:solidFill>
          <a:ln w="38100"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154"/>
            <a:endParaRPr lang="en-US">
              <a:solidFill>
                <a:schemeClr val="tx1"/>
              </a:solidFill>
              <a:latin typeface="Century Gothic"/>
            </a:endParaRPr>
          </a:p>
        </p:txBody>
      </p:sp>
      <p:sp>
        <p:nvSpPr>
          <p:cNvPr id="32" name="Rectangle 31"/>
          <p:cNvSpPr/>
          <p:nvPr/>
        </p:nvSpPr>
        <p:spPr>
          <a:xfrm>
            <a:off x="907619" y="3517193"/>
            <a:ext cx="7395100" cy="523416"/>
          </a:xfrm>
          <a:prstGeom prst="rect">
            <a:avLst/>
          </a:prstGeom>
          <a:solidFill>
            <a:srgbClr val="FFFFFF"/>
          </a:solidFill>
          <a:ln w="38100"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154"/>
            <a:endParaRPr lang="en-US">
              <a:solidFill>
                <a:schemeClr val="tx1"/>
              </a:solidFill>
              <a:latin typeface="Century Gothic"/>
            </a:endParaRPr>
          </a:p>
        </p:txBody>
      </p:sp>
      <p:sp>
        <p:nvSpPr>
          <p:cNvPr id="23" name="TextBox 22"/>
          <p:cNvSpPr txBox="1"/>
          <p:nvPr/>
        </p:nvSpPr>
        <p:spPr>
          <a:xfrm>
            <a:off x="784538" y="2718599"/>
            <a:ext cx="7750458" cy="430887"/>
          </a:xfrm>
          <a:prstGeom prst="rect">
            <a:avLst/>
          </a:prstGeom>
          <a:noFill/>
        </p:spPr>
        <p:txBody>
          <a:bodyPr wrap="square" rtlCol="0">
            <a:spAutoFit/>
          </a:bodyPr>
          <a:lstStyle/>
          <a:p>
            <a:pPr lvl="0" defTabSz="457154"/>
            <a:r>
              <a:rPr lang="en-US" sz="2200" dirty="0" smtClean="0">
                <a:solidFill>
                  <a:srgbClr val="000000"/>
                </a:solidFill>
                <a:cs typeface="Arial"/>
              </a:rPr>
              <a:t>   </a:t>
            </a:r>
            <a:r>
              <a:rPr lang="en-US" sz="2200" b="1" dirty="0" smtClean="0">
                <a:solidFill>
                  <a:srgbClr val="000000"/>
                </a:solidFill>
                <a:cs typeface="Arial"/>
              </a:rPr>
              <a:t>Subject Line: </a:t>
            </a:r>
            <a:r>
              <a:rPr lang="en-US" sz="2200" dirty="0">
                <a:solidFill>
                  <a:srgbClr val="000000"/>
                </a:solidFill>
                <a:cs typeface="Arial"/>
              </a:rPr>
              <a:t>Want more free time </a:t>
            </a:r>
            <a:r>
              <a:rPr lang="en-US" sz="2200" u="sng" dirty="0">
                <a:solidFill>
                  <a:srgbClr val="000000"/>
                </a:solidFill>
                <a:cs typeface="Arial"/>
              </a:rPr>
              <a:t>with friends and family</a:t>
            </a:r>
            <a:r>
              <a:rPr lang="en-US" sz="2200" dirty="0">
                <a:solidFill>
                  <a:srgbClr val="000000"/>
                </a:solidFill>
                <a:cs typeface="Arial"/>
              </a:rPr>
              <a:t>?</a:t>
            </a:r>
          </a:p>
        </p:txBody>
      </p:sp>
      <p:sp>
        <p:nvSpPr>
          <p:cNvPr id="33" name="TextBox 32"/>
          <p:cNvSpPr txBox="1"/>
          <p:nvPr/>
        </p:nvSpPr>
        <p:spPr>
          <a:xfrm>
            <a:off x="784538" y="3517193"/>
            <a:ext cx="7750458" cy="430887"/>
          </a:xfrm>
          <a:prstGeom prst="rect">
            <a:avLst/>
          </a:prstGeom>
          <a:noFill/>
        </p:spPr>
        <p:txBody>
          <a:bodyPr wrap="square" rtlCol="0">
            <a:spAutoFit/>
          </a:bodyPr>
          <a:lstStyle/>
          <a:p>
            <a:pPr lvl="0" defTabSz="457154"/>
            <a:r>
              <a:rPr lang="en-US" sz="2200" dirty="0" smtClean="0">
                <a:solidFill>
                  <a:srgbClr val="000000"/>
                </a:solidFill>
                <a:cs typeface="Arial"/>
              </a:rPr>
              <a:t>   </a:t>
            </a:r>
            <a:r>
              <a:rPr lang="en-US" sz="2200" b="1" dirty="0" smtClean="0">
                <a:solidFill>
                  <a:srgbClr val="000000"/>
                </a:solidFill>
                <a:cs typeface="Arial"/>
              </a:rPr>
              <a:t>Subject Line: </a:t>
            </a:r>
            <a:r>
              <a:rPr lang="en-US" sz="2200" dirty="0">
                <a:solidFill>
                  <a:srgbClr val="000000"/>
                </a:solidFill>
                <a:cs typeface="Arial"/>
              </a:rPr>
              <a:t>Want more </a:t>
            </a:r>
            <a:r>
              <a:rPr lang="en-US" sz="2200" u="sng" dirty="0">
                <a:solidFill>
                  <a:srgbClr val="000000"/>
                </a:solidFill>
                <a:cs typeface="Arial"/>
              </a:rPr>
              <a:t>free </a:t>
            </a:r>
            <a:r>
              <a:rPr lang="en-US" sz="2200" u="sng" dirty="0" smtClean="0">
                <a:solidFill>
                  <a:srgbClr val="000000"/>
                </a:solidFill>
                <a:cs typeface="Arial"/>
              </a:rPr>
              <a:t>time</a:t>
            </a:r>
            <a:r>
              <a:rPr lang="en-US" sz="2200" dirty="0" smtClean="0">
                <a:solidFill>
                  <a:srgbClr val="000000"/>
                </a:solidFill>
                <a:cs typeface="Arial"/>
              </a:rPr>
              <a:t>?</a:t>
            </a:r>
            <a:endParaRPr lang="en-US" sz="2200" dirty="0">
              <a:solidFill>
                <a:srgbClr val="000000"/>
              </a:solidFill>
              <a:cs typeface="Arial"/>
            </a:endParaRPr>
          </a:p>
        </p:txBody>
      </p:sp>
      <p:pic>
        <p:nvPicPr>
          <p:cNvPr id="13" name="Picture 12"/>
          <p:cNvPicPr>
            <a:picLocks noChangeAspect="1"/>
          </p:cNvPicPr>
          <p:nvPr/>
        </p:nvPicPr>
        <p:blipFill>
          <a:blip r:embed="rId3"/>
          <a:stretch>
            <a:fillRect/>
          </a:stretch>
        </p:blipFill>
        <p:spPr>
          <a:xfrm>
            <a:off x="731409" y="5367237"/>
            <a:ext cx="2030037" cy="1212384"/>
          </a:xfrm>
          <a:prstGeom prst="rect">
            <a:avLst/>
          </a:prstGeom>
        </p:spPr>
      </p:pic>
      <p:sp>
        <p:nvSpPr>
          <p:cNvPr id="17" name="Rectangle 16"/>
          <p:cNvSpPr/>
          <p:nvPr/>
        </p:nvSpPr>
        <p:spPr>
          <a:xfrm>
            <a:off x="457200" y="5599364"/>
            <a:ext cx="8345982" cy="461665"/>
          </a:xfrm>
          <a:prstGeom prst="rect">
            <a:avLst/>
          </a:prstGeom>
        </p:spPr>
        <p:txBody>
          <a:bodyPr wrap="square">
            <a:spAutoFit/>
          </a:bodyPr>
          <a:lstStyle/>
          <a:p>
            <a:pPr lvl="0" algn="r"/>
            <a:r>
              <a:rPr lang="en-US" sz="2400" dirty="0" smtClean="0">
                <a:solidFill>
                  <a:prstClr val="black"/>
                </a:solidFill>
              </a:rPr>
              <a:t>Whillans, Dunn &amp; Norton, 2018</a:t>
            </a:r>
            <a:r>
              <a:rPr lang="en-US" sz="2400" smtClean="0">
                <a:solidFill>
                  <a:prstClr val="black"/>
                </a:solidFill>
              </a:rPr>
              <a:t>; </a:t>
            </a:r>
            <a:r>
              <a:rPr lang="en-US" sz="2400" i="1" smtClean="0">
                <a:solidFill>
                  <a:prstClr val="black"/>
                </a:solidFill>
              </a:rPr>
              <a:t>Social </a:t>
            </a:r>
            <a:r>
              <a:rPr lang="en-US" sz="2400" i="1" dirty="0" smtClean="0">
                <a:solidFill>
                  <a:prstClr val="black"/>
                </a:solidFill>
              </a:rPr>
              <a:t>Influence</a:t>
            </a:r>
            <a:endParaRPr lang="en-US" sz="2400" dirty="0" smtClean="0">
              <a:solidFill>
                <a:prstClr val="black"/>
              </a:solidFill>
            </a:endParaRPr>
          </a:p>
        </p:txBody>
      </p:sp>
    </p:spTree>
    <p:extLst>
      <p:ext uri="{BB962C8B-B14F-4D97-AF65-F5344CB8AC3E}">
        <p14:creationId xmlns:p14="http://schemas.microsoft.com/office/powerpoint/2010/main" val="205587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8" grpId="0"/>
      <p:bldP spid="29" grpId="0" animBg="1"/>
      <p:bldP spid="32" grpId="0" animBg="1"/>
      <p:bldP spid="23" grpId="0"/>
      <p:bldP spid="3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scene3d>
              <a:camera prst="orthographicFront"/>
              <a:lightRig rig="threePt" dir="t">
                <a:rot lat="0" lon="0" rev="4800000"/>
              </a:lightRig>
            </a:scene3d>
            <a:sp3d prstMaterial="matte"/>
          </a:bodyPr>
          <a:lstStyle/>
          <a:p>
            <a:pPr algn="ctr"/>
            <a:r>
              <a:rPr lang="en-US" sz="4000" dirty="0" smtClean="0">
                <a:solidFill>
                  <a:srgbClr val="F0AD00"/>
                </a:solidFill>
              </a:rPr>
              <a:t>How to encourage ‘buying time’?</a:t>
            </a:r>
            <a:endParaRPr lang="en-US" sz="4000"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solidFill>
                  <a:prstClr val="black">
                    <a:tint val="95000"/>
                  </a:prstClr>
                </a:solidFill>
                <a:latin typeface="Garamond"/>
              </a:rPr>
              <a:pPr/>
              <a:t>69</a:t>
            </a:fld>
            <a:endParaRPr lang="en-US">
              <a:solidFill>
                <a:prstClr val="black">
                  <a:tint val="95000"/>
                </a:prstClr>
              </a:solidFill>
              <a:latin typeface="Garamond"/>
            </a:endParaRPr>
          </a:p>
        </p:txBody>
      </p:sp>
      <p:graphicFrame>
        <p:nvGraphicFramePr>
          <p:cNvPr id="13" name="Chart 12"/>
          <p:cNvGraphicFramePr/>
          <p:nvPr>
            <p:extLst/>
          </p:nvPr>
        </p:nvGraphicFramePr>
        <p:xfrm>
          <a:off x="497059" y="2061120"/>
          <a:ext cx="7707337" cy="4024698"/>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5874436" y="1788249"/>
            <a:ext cx="2504843" cy="523220"/>
          </a:xfrm>
          <a:prstGeom prst="rect">
            <a:avLst/>
          </a:prstGeom>
          <a:noFill/>
        </p:spPr>
        <p:txBody>
          <a:bodyPr wrap="square" rtlCol="0">
            <a:spAutoFit/>
          </a:bodyPr>
          <a:lstStyle/>
          <a:p>
            <a:pPr algn="r" defTabSz="457154"/>
            <a:r>
              <a:rPr lang="en-US" sz="2800" i="1" dirty="0">
                <a:solidFill>
                  <a:prstClr val="black"/>
                </a:solidFill>
                <a:latin typeface="Garamond"/>
                <a:cs typeface="Arial"/>
              </a:rPr>
              <a:t>N</a:t>
            </a:r>
            <a:r>
              <a:rPr lang="en-US" sz="2800" dirty="0">
                <a:solidFill>
                  <a:prstClr val="black"/>
                </a:solidFill>
                <a:latin typeface="Garamond"/>
                <a:cs typeface="Arial"/>
              </a:rPr>
              <a:t>=79,627</a:t>
            </a:r>
          </a:p>
        </p:txBody>
      </p:sp>
      <p:sp>
        <p:nvSpPr>
          <p:cNvPr id="7" name="Right Bracket 6"/>
          <p:cNvSpPr/>
          <p:nvPr/>
        </p:nvSpPr>
        <p:spPr>
          <a:xfrm rot="16200000">
            <a:off x="5873008" y="2515600"/>
            <a:ext cx="192032" cy="2030169"/>
          </a:xfrm>
          <a:prstGeom prst="rightBracket">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Garamond"/>
            </a:endParaRPr>
          </a:p>
        </p:txBody>
      </p:sp>
      <p:sp>
        <p:nvSpPr>
          <p:cNvPr id="12" name="Right Bracket 11"/>
          <p:cNvSpPr/>
          <p:nvPr/>
        </p:nvSpPr>
        <p:spPr>
          <a:xfrm rot="16200000">
            <a:off x="4919366" y="799251"/>
            <a:ext cx="192033" cy="4372399"/>
          </a:xfrm>
          <a:prstGeom prst="rightBracket">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Garamond"/>
            </a:endParaRPr>
          </a:p>
        </p:txBody>
      </p:sp>
      <p:sp>
        <p:nvSpPr>
          <p:cNvPr id="14" name="Rectangle 13"/>
          <p:cNvSpPr/>
          <p:nvPr/>
        </p:nvSpPr>
        <p:spPr>
          <a:xfrm>
            <a:off x="6795191" y="6224892"/>
            <a:ext cx="1584088" cy="430887"/>
          </a:xfrm>
          <a:prstGeom prst="rect">
            <a:avLst/>
          </a:prstGeom>
        </p:spPr>
        <p:txBody>
          <a:bodyPr wrap="none">
            <a:spAutoFit/>
          </a:bodyPr>
          <a:lstStyle/>
          <a:p>
            <a:pPr algn="r"/>
            <a:r>
              <a:rPr lang="en-US" sz="2200" dirty="0">
                <a:solidFill>
                  <a:prstClr val="black"/>
                </a:solidFill>
                <a:latin typeface="Garamond"/>
              </a:rPr>
              <a:t>***</a:t>
            </a:r>
            <a:r>
              <a:rPr lang="en-US" sz="2200" i="1" dirty="0" smtClean="0">
                <a:solidFill>
                  <a:prstClr val="black"/>
                </a:solidFill>
                <a:latin typeface="Garamond"/>
              </a:rPr>
              <a:t>p&lt; </a:t>
            </a:r>
            <a:r>
              <a:rPr lang="en-US" sz="2200" dirty="0">
                <a:solidFill>
                  <a:prstClr val="black"/>
                </a:solidFill>
                <a:latin typeface="Garamond"/>
              </a:rPr>
              <a:t>0.001 </a:t>
            </a:r>
            <a:endParaRPr lang="en-US" dirty="0">
              <a:solidFill>
                <a:prstClr val="black"/>
              </a:solidFill>
              <a:latin typeface="Garamond"/>
            </a:endParaRPr>
          </a:p>
        </p:txBody>
      </p:sp>
      <p:sp>
        <p:nvSpPr>
          <p:cNvPr id="8" name="Rectangle 7"/>
          <p:cNvSpPr/>
          <p:nvPr/>
        </p:nvSpPr>
        <p:spPr>
          <a:xfrm>
            <a:off x="5766316" y="3081468"/>
            <a:ext cx="480533" cy="369332"/>
          </a:xfrm>
          <a:prstGeom prst="rect">
            <a:avLst/>
          </a:prstGeom>
        </p:spPr>
        <p:txBody>
          <a:bodyPr wrap="none">
            <a:spAutoFit/>
          </a:bodyPr>
          <a:lstStyle/>
          <a:p>
            <a:r>
              <a:rPr lang="en-US" dirty="0">
                <a:solidFill>
                  <a:prstClr val="black"/>
                </a:solidFill>
                <a:latin typeface="Garamond"/>
              </a:rPr>
              <a:t>***</a:t>
            </a:r>
          </a:p>
        </p:txBody>
      </p:sp>
      <p:sp>
        <p:nvSpPr>
          <p:cNvPr id="15" name="Rectangle 14"/>
          <p:cNvSpPr/>
          <p:nvPr/>
        </p:nvSpPr>
        <p:spPr>
          <a:xfrm>
            <a:off x="4713672" y="2434307"/>
            <a:ext cx="480533" cy="369332"/>
          </a:xfrm>
          <a:prstGeom prst="rect">
            <a:avLst/>
          </a:prstGeom>
        </p:spPr>
        <p:txBody>
          <a:bodyPr wrap="none">
            <a:spAutoFit/>
          </a:bodyPr>
          <a:lstStyle/>
          <a:p>
            <a:r>
              <a:rPr lang="en-US" dirty="0">
                <a:solidFill>
                  <a:prstClr val="black"/>
                </a:solidFill>
                <a:latin typeface="Garamond"/>
              </a:rPr>
              <a:t>***</a:t>
            </a:r>
          </a:p>
        </p:txBody>
      </p:sp>
    </p:spTree>
    <p:extLst>
      <p:ext uri="{BB962C8B-B14F-4D97-AF65-F5344CB8AC3E}">
        <p14:creationId xmlns:p14="http://schemas.microsoft.com/office/powerpoint/2010/main" val="11564558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673453" y="1921737"/>
            <a:ext cx="7863771" cy="2769534"/>
            <a:chOff x="381000" y="1752600"/>
            <a:chExt cx="7863771" cy="2769534"/>
          </a:xfrm>
        </p:grpSpPr>
        <p:sp>
          <p:nvSpPr>
            <p:cNvPr id="4" name="Rectangle 3"/>
            <p:cNvSpPr/>
            <p:nvPr/>
          </p:nvSpPr>
          <p:spPr>
            <a:xfrm>
              <a:off x="381000" y="1752600"/>
              <a:ext cx="3170903" cy="2743200"/>
            </a:xfrm>
            <a:prstGeom prst="rect">
              <a:avLst/>
            </a:prstGeom>
            <a:solidFill>
              <a:schemeClr val="bg1"/>
            </a:solidFill>
            <a:ln>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073868" y="1778934"/>
              <a:ext cx="3170903" cy="2743200"/>
            </a:xfrm>
            <a:prstGeom prst="rect">
              <a:avLst/>
            </a:prstGeom>
            <a:solidFill>
              <a:schemeClr val="bg1"/>
            </a:solidFill>
            <a:ln>
              <a:solidFill>
                <a:schemeClr val="tx1">
                  <a:lumMod val="50000"/>
                  <a:lumOff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money bag.shutterstock_114080110.jpg"/>
            <p:cNvPicPr>
              <a:picLocks noChangeAspect="1"/>
            </p:cNvPicPr>
            <p:nvPr/>
          </p:nvPicPr>
          <p:blipFill rotWithShape="1">
            <a:blip r:embed="rId2" cstate="email">
              <a:extLst>
                <a:ext uri="{28A0092B-C50C-407E-A947-70E740481C1C}">
                  <a14:useLocalDpi xmlns:a14="http://schemas.microsoft.com/office/drawing/2010/main" val="0"/>
                </a:ext>
              </a:extLst>
            </a:blip>
            <a:srcRect t="14530"/>
            <a:stretch/>
          </p:blipFill>
          <p:spPr>
            <a:xfrm>
              <a:off x="836200" y="1965642"/>
              <a:ext cx="2121194" cy="2382542"/>
            </a:xfrm>
            <a:prstGeom prst="rect">
              <a:avLst/>
            </a:prstGeom>
          </p:spPr>
        </p:pic>
        <p:pic>
          <p:nvPicPr>
            <p:cNvPr id="9" name="Picture 8" descr="HappyFace.eps"/>
            <p:cNvPicPr>
              <a:picLocks noChangeAspect="1"/>
            </p:cNvPicPr>
            <p:nvPr/>
          </p:nvPicPr>
          <p:blipFill rotWithShape="1">
            <a:blip r:embed="rId3">
              <a:extLst>
                <a:ext uri="{28A0092B-C50C-407E-A947-70E740481C1C}">
                  <a14:useLocalDpi xmlns:a14="http://schemas.microsoft.com/office/drawing/2010/main" val="0"/>
                </a:ext>
              </a:extLst>
            </a:blip>
            <a:srcRect t="15345" b="7864"/>
            <a:stretch/>
          </p:blipFill>
          <p:spPr>
            <a:xfrm>
              <a:off x="5411411" y="1965642"/>
              <a:ext cx="2371620" cy="2316094"/>
            </a:xfrm>
            <a:prstGeom prst="rect">
              <a:avLst/>
            </a:prstGeom>
          </p:spPr>
        </p:pic>
        <p:sp>
          <p:nvSpPr>
            <p:cNvPr id="2" name="Action Button: Help 1">
              <a:hlinkClick r:id="" action="ppaction://noaction" highlightClick="1"/>
            </p:cNvPr>
            <p:cNvSpPr/>
            <p:nvPr/>
          </p:nvSpPr>
          <p:spPr>
            <a:xfrm>
              <a:off x="3871297" y="2509309"/>
              <a:ext cx="960082" cy="1208185"/>
            </a:xfrm>
            <a:prstGeom prst="actionButtonHelp">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 name="Content Placeholder 2"/>
          <p:cNvSpPr>
            <a:spLocks noGrp="1"/>
          </p:cNvSpPr>
          <p:nvPr>
            <p:ph idx="1"/>
          </p:nvPr>
        </p:nvSpPr>
        <p:spPr>
          <a:xfrm>
            <a:off x="381882" y="4902165"/>
            <a:ext cx="8446915" cy="1354964"/>
          </a:xfrm>
        </p:spPr>
        <p:txBody>
          <a:bodyPr>
            <a:noAutofit/>
          </a:bodyPr>
          <a:lstStyle/>
          <a:p>
            <a:pPr marL="0" indent="0" algn="ctr">
              <a:buNone/>
            </a:pPr>
            <a:r>
              <a:rPr lang="en-US" dirty="0" smtClean="0">
                <a:latin typeface="+mn-lt"/>
              </a:rPr>
              <a:t>What </a:t>
            </a:r>
            <a:r>
              <a:rPr lang="en-US" dirty="0">
                <a:latin typeface="+mn-lt"/>
              </a:rPr>
              <a:t>we do with our money plays as important a role </a:t>
            </a:r>
            <a:r>
              <a:rPr lang="en-US" dirty="0" smtClean="0">
                <a:latin typeface="+mn-lt"/>
              </a:rPr>
              <a:t>in happiness as </a:t>
            </a:r>
            <a:r>
              <a:rPr lang="en-US" dirty="0">
                <a:latin typeface="+mn-lt"/>
              </a:rPr>
              <a:t>how </a:t>
            </a:r>
            <a:r>
              <a:rPr lang="en-US" dirty="0" smtClean="0">
                <a:latin typeface="+mn-lt"/>
              </a:rPr>
              <a:t>much money </a:t>
            </a:r>
            <a:r>
              <a:rPr lang="en-US" dirty="0">
                <a:latin typeface="+mn-lt"/>
              </a:rPr>
              <a:t>we </a:t>
            </a:r>
            <a:r>
              <a:rPr lang="en-US" dirty="0" smtClean="0">
                <a:latin typeface="+mn-lt"/>
              </a:rPr>
              <a:t>make</a:t>
            </a:r>
            <a:endParaRPr lang="en-US" dirty="0">
              <a:latin typeface="+mn-lt"/>
            </a:endParaRPr>
          </a:p>
        </p:txBody>
      </p:sp>
    </p:spTree>
    <p:extLst>
      <p:ext uri="{BB962C8B-B14F-4D97-AF65-F5344CB8AC3E}">
        <p14:creationId xmlns:p14="http://schemas.microsoft.com/office/powerpoint/2010/main" val="1915083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335D08A-0170-924D-A348-C4E1C6B4B6DF}" type="slidenum">
              <a:rPr lang="en-US" smtClean="0">
                <a:solidFill>
                  <a:prstClr val="black">
                    <a:tint val="95000"/>
                  </a:prstClr>
                </a:solidFill>
                <a:latin typeface="Garamond"/>
              </a:rPr>
              <a:pPr/>
              <a:t>70</a:t>
            </a:fld>
            <a:endParaRPr lang="en-US">
              <a:solidFill>
                <a:prstClr val="black">
                  <a:tint val="95000"/>
                </a:prstClr>
              </a:solidFill>
              <a:latin typeface="Garamond"/>
            </a:endParaRPr>
          </a:p>
        </p:txBody>
      </p:sp>
      <p:sp>
        <p:nvSpPr>
          <p:cNvPr id="16" name="Title 1"/>
          <p:cNvSpPr txBox="1">
            <a:spLocks/>
          </p:cNvSpPr>
          <p:nvPr/>
        </p:nvSpPr>
        <p:spPr>
          <a:xfrm>
            <a:off x="106683" y="155575"/>
            <a:ext cx="8943975" cy="1252538"/>
          </a:xfrm>
          <a:prstGeom prst="rect">
            <a:avLst/>
          </a:prstGeom>
        </p:spPr>
        <p:txBody>
          <a:bodyPr vert="horz" lIns="91440" rIns="45720" rtlCol="0" anchor="ctr">
            <a:normAutofit fontScale="97500"/>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pPr algn="ctr" defTabSz="914400"/>
            <a:r>
              <a:rPr lang="en-US" dirty="0" smtClean="0">
                <a:solidFill>
                  <a:prstClr val="black"/>
                </a:solidFill>
                <a:latin typeface="Garamond"/>
              </a:rPr>
              <a:t>How to encourage time choices</a:t>
            </a:r>
            <a:endParaRPr lang="en-US" dirty="0">
              <a:solidFill>
                <a:prstClr val="black"/>
              </a:solidFill>
              <a:latin typeface="Garamond"/>
            </a:endParaRPr>
          </a:p>
        </p:txBody>
      </p:sp>
      <p:sp>
        <p:nvSpPr>
          <p:cNvPr id="11" name="TextBox 10"/>
          <p:cNvSpPr txBox="1"/>
          <p:nvPr/>
        </p:nvSpPr>
        <p:spPr>
          <a:xfrm>
            <a:off x="5874436" y="1783003"/>
            <a:ext cx="2504843" cy="523220"/>
          </a:xfrm>
          <a:prstGeom prst="rect">
            <a:avLst/>
          </a:prstGeom>
          <a:noFill/>
        </p:spPr>
        <p:txBody>
          <a:bodyPr wrap="square" rtlCol="0">
            <a:spAutoFit/>
          </a:bodyPr>
          <a:lstStyle/>
          <a:p>
            <a:pPr algn="r" defTabSz="457154"/>
            <a:r>
              <a:rPr lang="en-US" sz="2800" i="1" dirty="0">
                <a:solidFill>
                  <a:prstClr val="black"/>
                </a:solidFill>
                <a:latin typeface="Garamond"/>
                <a:cs typeface="Arial"/>
              </a:rPr>
              <a:t>N</a:t>
            </a:r>
            <a:r>
              <a:rPr lang="en-US" sz="2800" dirty="0" smtClean="0">
                <a:solidFill>
                  <a:prstClr val="black"/>
                </a:solidFill>
                <a:latin typeface="Garamond"/>
                <a:cs typeface="Arial"/>
              </a:rPr>
              <a:t>=12,605</a:t>
            </a:r>
            <a:endParaRPr lang="en-US" sz="2800" dirty="0">
              <a:solidFill>
                <a:prstClr val="black"/>
              </a:solidFill>
              <a:latin typeface="Garamond"/>
              <a:cs typeface="Arial"/>
            </a:endParaRPr>
          </a:p>
        </p:txBody>
      </p:sp>
      <p:graphicFrame>
        <p:nvGraphicFramePr>
          <p:cNvPr id="6" name="Chart 5"/>
          <p:cNvGraphicFramePr/>
          <p:nvPr>
            <p:extLst/>
          </p:nvPr>
        </p:nvGraphicFramePr>
        <p:xfrm>
          <a:off x="457200" y="2035236"/>
          <a:ext cx="7532454" cy="4031056"/>
        </p:xfrm>
        <a:graphic>
          <a:graphicData uri="http://schemas.openxmlformats.org/drawingml/2006/chart">
            <c:chart xmlns:c="http://schemas.openxmlformats.org/drawingml/2006/chart" xmlns:r="http://schemas.openxmlformats.org/officeDocument/2006/relationships" r:id="rId3"/>
          </a:graphicData>
        </a:graphic>
      </p:graphicFrame>
      <p:sp>
        <p:nvSpPr>
          <p:cNvPr id="10" name="Title 2"/>
          <p:cNvSpPr>
            <a:spLocks noGrp="1"/>
          </p:cNvSpPr>
          <p:nvPr>
            <p:ph type="title"/>
          </p:nvPr>
        </p:nvSpPr>
        <p:spPr>
          <a:xfrm>
            <a:off x="457200" y="155448"/>
            <a:ext cx="8229600" cy="1252728"/>
          </a:xfrm>
        </p:spPr>
        <p:txBody>
          <a:bodyPr>
            <a:normAutofit/>
            <a:scene3d>
              <a:camera prst="orthographicFront"/>
              <a:lightRig rig="threePt" dir="t">
                <a:rot lat="0" lon="0" rev="4800000"/>
              </a:lightRig>
            </a:scene3d>
            <a:sp3d prstMaterial="matte"/>
          </a:bodyPr>
          <a:lstStyle/>
          <a:p>
            <a:pPr algn="ctr"/>
            <a:r>
              <a:rPr lang="en-US" sz="4000" dirty="0" smtClean="0">
                <a:solidFill>
                  <a:srgbClr val="F0AD00"/>
                </a:solidFill>
              </a:rPr>
              <a:t>How to encourage ‘buying time’?</a:t>
            </a:r>
            <a:endParaRPr lang="en-US" sz="4000" dirty="0">
              <a:solidFill>
                <a:srgbClr val="F0AD00"/>
              </a:solidFill>
            </a:endParaRPr>
          </a:p>
        </p:txBody>
      </p:sp>
      <p:sp>
        <p:nvSpPr>
          <p:cNvPr id="8" name="Right Bracket 7"/>
          <p:cNvSpPr/>
          <p:nvPr/>
        </p:nvSpPr>
        <p:spPr>
          <a:xfrm rot="16200000">
            <a:off x="4913942" y="753852"/>
            <a:ext cx="192034" cy="4269557"/>
          </a:xfrm>
          <a:prstGeom prst="rightBracket">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Garamond"/>
            </a:endParaRPr>
          </a:p>
        </p:txBody>
      </p:sp>
      <p:sp>
        <p:nvSpPr>
          <p:cNvPr id="9" name="Right Bracket 8"/>
          <p:cNvSpPr/>
          <p:nvPr/>
        </p:nvSpPr>
        <p:spPr>
          <a:xfrm rot="16200000">
            <a:off x="5929028" y="2531732"/>
            <a:ext cx="192032" cy="2030169"/>
          </a:xfrm>
          <a:prstGeom prst="rightBracket">
            <a:avLst/>
          </a:prstGeom>
          <a:ln w="28575"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Garamond"/>
            </a:endParaRPr>
          </a:p>
        </p:txBody>
      </p:sp>
      <p:sp>
        <p:nvSpPr>
          <p:cNvPr id="12" name="Rectangle 11"/>
          <p:cNvSpPr/>
          <p:nvPr/>
        </p:nvSpPr>
        <p:spPr>
          <a:xfrm>
            <a:off x="5766316" y="3081468"/>
            <a:ext cx="480533" cy="369332"/>
          </a:xfrm>
          <a:prstGeom prst="rect">
            <a:avLst/>
          </a:prstGeom>
        </p:spPr>
        <p:txBody>
          <a:bodyPr wrap="none">
            <a:spAutoFit/>
          </a:bodyPr>
          <a:lstStyle/>
          <a:p>
            <a:r>
              <a:rPr lang="en-US" dirty="0">
                <a:solidFill>
                  <a:prstClr val="black"/>
                </a:solidFill>
                <a:latin typeface="Garamond"/>
              </a:rPr>
              <a:t>***</a:t>
            </a:r>
          </a:p>
        </p:txBody>
      </p:sp>
      <p:sp>
        <p:nvSpPr>
          <p:cNvPr id="13" name="Rectangle 12"/>
          <p:cNvSpPr/>
          <p:nvPr/>
        </p:nvSpPr>
        <p:spPr>
          <a:xfrm>
            <a:off x="6939637" y="6224892"/>
            <a:ext cx="1439642" cy="430887"/>
          </a:xfrm>
          <a:prstGeom prst="rect">
            <a:avLst/>
          </a:prstGeom>
        </p:spPr>
        <p:txBody>
          <a:bodyPr wrap="none">
            <a:spAutoFit/>
          </a:bodyPr>
          <a:lstStyle/>
          <a:p>
            <a:pPr algn="r"/>
            <a:r>
              <a:rPr lang="en-US" sz="2200" dirty="0">
                <a:solidFill>
                  <a:prstClr val="black"/>
                </a:solidFill>
                <a:latin typeface="Garamond"/>
              </a:rPr>
              <a:t>***</a:t>
            </a:r>
            <a:r>
              <a:rPr lang="en-US" sz="2200" i="1" dirty="0" smtClean="0">
                <a:solidFill>
                  <a:prstClr val="black"/>
                </a:solidFill>
                <a:latin typeface="Garamond"/>
              </a:rPr>
              <a:t>p&lt;</a:t>
            </a:r>
            <a:r>
              <a:rPr lang="en-US" sz="2200" dirty="0" smtClean="0">
                <a:solidFill>
                  <a:prstClr val="black"/>
                </a:solidFill>
                <a:latin typeface="Garamond"/>
              </a:rPr>
              <a:t>0.001 </a:t>
            </a:r>
            <a:endParaRPr lang="en-US" dirty="0">
              <a:solidFill>
                <a:prstClr val="black"/>
              </a:solidFill>
              <a:latin typeface="Garamond"/>
            </a:endParaRPr>
          </a:p>
        </p:txBody>
      </p:sp>
      <p:sp>
        <p:nvSpPr>
          <p:cNvPr id="14" name="Rectangle 13"/>
          <p:cNvSpPr/>
          <p:nvPr/>
        </p:nvSpPr>
        <p:spPr>
          <a:xfrm>
            <a:off x="4712846" y="2323827"/>
            <a:ext cx="480533" cy="369332"/>
          </a:xfrm>
          <a:prstGeom prst="rect">
            <a:avLst/>
          </a:prstGeom>
        </p:spPr>
        <p:txBody>
          <a:bodyPr wrap="none">
            <a:spAutoFit/>
          </a:bodyPr>
          <a:lstStyle/>
          <a:p>
            <a:r>
              <a:rPr lang="en-US" dirty="0">
                <a:solidFill>
                  <a:prstClr val="black"/>
                </a:solidFill>
                <a:latin typeface="Garamond"/>
              </a:rPr>
              <a:t>***</a:t>
            </a:r>
          </a:p>
        </p:txBody>
      </p:sp>
    </p:spTree>
    <p:extLst>
      <p:ext uri="{BB962C8B-B14F-4D97-AF65-F5344CB8AC3E}">
        <p14:creationId xmlns:p14="http://schemas.microsoft.com/office/powerpoint/2010/main" val="88129538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278D988-8203-594E-9A11-DB142E4741E5}"/>
              </a:ext>
            </a:extLst>
          </p:cNvPr>
          <p:cNvSpPr/>
          <p:nvPr/>
        </p:nvSpPr>
        <p:spPr>
          <a:xfrm>
            <a:off x="1150223" y="5769601"/>
            <a:ext cx="6869162" cy="769441"/>
          </a:xfrm>
          <a:prstGeom prst="rect">
            <a:avLst/>
          </a:prstGeom>
        </p:spPr>
        <p:txBody>
          <a:bodyPr wrap="square">
            <a:spAutoFit/>
          </a:bodyPr>
          <a:lstStyle/>
          <a:p>
            <a:pPr algn="ctr"/>
            <a:r>
              <a:rPr lang="en-US" sz="4400" dirty="0"/>
              <a:t>Feelings of Guilt</a:t>
            </a:r>
          </a:p>
        </p:txBody>
      </p:sp>
      <p:pic>
        <p:nvPicPr>
          <p:cNvPr id="3" name="Picture 2">
            <a:extLst>
              <a:ext uri="{FF2B5EF4-FFF2-40B4-BE49-F238E27FC236}">
                <a16:creationId xmlns:a16="http://schemas.microsoft.com/office/drawing/2014/main" id="{BC90E152-6D69-E749-98AF-BEA155FDAD45}"/>
              </a:ext>
            </a:extLst>
          </p:cNvPr>
          <p:cNvPicPr>
            <a:picLocks noChangeAspect="1"/>
          </p:cNvPicPr>
          <p:nvPr/>
        </p:nvPicPr>
        <p:blipFill>
          <a:blip r:embed="rId2"/>
          <a:stretch>
            <a:fillRect/>
          </a:stretch>
        </p:blipFill>
        <p:spPr>
          <a:xfrm>
            <a:off x="1294227" y="633046"/>
            <a:ext cx="6907237" cy="4910897"/>
          </a:xfrm>
          <a:prstGeom prst="rect">
            <a:avLst/>
          </a:prstGeom>
          <a:ln w="127000">
            <a:solidFill>
              <a:schemeClr val="tx2">
                <a:lumMod val="50000"/>
              </a:schemeClr>
            </a:solidFill>
          </a:ln>
        </p:spPr>
      </p:pic>
    </p:spTree>
    <p:extLst>
      <p:ext uri="{BB962C8B-B14F-4D97-AF65-F5344CB8AC3E}">
        <p14:creationId xmlns:p14="http://schemas.microsoft.com/office/powerpoint/2010/main" val="180424144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35D08A-0170-924D-A348-C4E1C6B4B6DF}" type="slidenum">
              <a:rPr lang="en-US" smtClean="0"/>
              <a:t>72</a:t>
            </a:fld>
            <a:endParaRPr lang="en-US"/>
          </a:p>
        </p:txBody>
      </p:sp>
      <p:sp>
        <p:nvSpPr>
          <p:cNvPr id="6" name="Rectangle 5"/>
          <p:cNvSpPr/>
          <p:nvPr/>
        </p:nvSpPr>
        <p:spPr>
          <a:xfrm>
            <a:off x="1006319" y="455807"/>
            <a:ext cx="7131376" cy="707886"/>
          </a:xfrm>
          <a:prstGeom prst="rect">
            <a:avLst/>
          </a:prstGeom>
        </p:spPr>
        <p:txBody>
          <a:bodyPr wrap="none">
            <a:spAutoFit/>
          </a:bodyPr>
          <a:lstStyle/>
          <a:p>
            <a:pPr algn="ctr"/>
            <a:r>
              <a:rPr lang="en-US" sz="4000" b="1" dirty="0" smtClean="0">
                <a:solidFill>
                  <a:srgbClr val="F0AD00"/>
                </a:solidFill>
              </a:rPr>
              <a:t>Guilt as a barrier to buying time</a:t>
            </a:r>
            <a:endParaRPr lang="en-US" dirty="0"/>
          </a:p>
        </p:txBody>
      </p:sp>
      <p:pic>
        <p:nvPicPr>
          <p:cNvPr id="7" name="Picture 6"/>
          <p:cNvPicPr>
            <a:picLocks noChangeAspect="1"/>
          </p:cNvPicPr>
          <p:nvPr/>
        </p:nvPicPr>
        <p:blipFill rotWithShape="1">
          <a:blip r:embed="rId2"/>
          <a:srcRect l="37617" r="5511"/>
          <a:stretch/>
        </p:blipFill>
        <p:spPr>
          <a:xfrm>
            <a:off x="561547" y="1889928"/>
            <a:ext cx="3779912" cy="2658532"/>
          </a:xfrm>
          <a:prstGeom prst="rect">
            <a:avLst/>
          </a:prstGeom>
          <a:ln w="38100" cmpd="sng">
            <a:solidFill>
              <a:schemeClr val="tx1"/>
            </a:solidFill>
          </a:ln>
        </p:spPr>
      </p:pic>
      <p:pic>
        <p:nvPicPr>
          <p:cNvPr id="8" name="Picture 7"/>
          <p:cNvPicPr>
            <a:picLocks noChangeAspect="1"/>
          </p:cNvPicPr>
          <p:nvPr/>
        </p:nvPicPr>
        <p:blipFill>
          <a:blip r:embed="rId3"/>
          <a:stretch>
            <a:fillRect/>
          </a:stretch>
        </p:blipFill>
        <p:spPr>
          <a:xfrm>
            <a:off x="4630982" y="1889928"/>
            <a:ext cx="3981050" cy="2658532"/>
          </a:xfrm>
          <a:prstGeom prst="rect">
            <a:avLst/>
          </a:prstGeom>
          <a:ln w="38100" cmpd="sng">
            <a:solidFill>
              <a:schemeClr val="tx1"/>
            </a:solidFill>
          </a:ln>
        </p:spPr>
      </p:pic>
      <p:sp>
        <p:nvSpPr>
          <p:cNvPr id="9" name="TextBox 8"/>
          <p:cNvSpPr txBox="1"/>
          <p:nvPr/>
        </p:nvSpPr>
        <p:spPr>
          <a:xfrm>
            <a:off x="295151" y="4823426"/>
            <a:ext cx="4261076" cy="430887"/>
          </a:xfrm>
          <a:prstGeom prst="rect">
            <a:avLst/>
          </a:prstGeom>
          <a:noFill/>
        </p:spPr>
        <p:txBody>
          <a:bodyPr wrap="square" rtlCol="0">
            <a:spAutoFit/>
          </a:bodyPr>
          <a:lstStyle/>
          <a:p>
            <a:pPr algn="ctr"/>
            <a:r>
              <a:rPr lang="is-IS" sz="2200" dirty="0" smtClean="0"/>
              <a:t>Buying time (help is invisible)</a:t>
            </a:r>
            <a:endParaRPr lang="en-US" sz="2200" dirty="0"/>
          </a:p>
        </p:txBody>
      </p:sp>
      <p:sp>
        <p:nvSpPr>
          <p:cNvPr id="10" name="TextBox 9"/>
          <p:cNvSpPr txBox="1"/>
          <p:nvPr/>
        </p:nvSpPr>
        <p:spPr>
          <a:xfrm>
            <a:off x="4490969" y="4843808"/>
            <a:ext cx="4261076" cy="430887"/>
          </a:xfrm>
          <a:prstGeom prst="rect">
            <a:avLst/>
          </a:prstGeom>
          <a:noFill/>
        </p:spPr>
        <p:txBody>
          <a:bodyPr wrap="square" rtlCol="0">
            <a:spAutoFit/>
          </a:bodyPr>
          <a:lstStyle/>
          <a:p>
            <a:pPr algn="ctr"/>
            <a:r>
              <a:rPr lang="is-IS" sz="2200" dirty="0" smtClean="0"/>
              <a:t>Buying time (help is visible)</a:t>
            </a:r>
            <a:endParaRPr lang="en-US" sz="2200" dirty="0"/>
          </a:p>
        </p:txBody>
      </p:sp>
      <p:sp>
        <p:nvSpPr>
          <p:cNvPr id="12" name="Rectangle 11"/>
          <p:cNvSpPr/>
          <p:nvPr/>
        </p:nvSpPr>
        <p:spPr>
          <a:xfrm>
            <a:off x="399016" y="5883143"/>
            <a:ext cx="8345982" cy="461665"/>
          </a:xfrm>
          <a:prstGeom prst="rect">
            <a:avLst/>
          </a:prstGeom>
        </p:spPr>
        <p:txBody>
          <a:bodyPr wrap="square">
            <a:spAutoFit/>
          </a:bodyPr>
          <a:lstStyle/>
          <a:p>
            <a:pPr lvl="0" algn="r"/>
            <a:r>
              <a:rPr lang="en-US" sz="2400" dirty="0" smtClean="0">
                <a:solidFill>
                  <a:prstClr val="black"/>
                </a:solidFill>
              </a:rPr>
              <a:t>Whillans &amp; Dunn, </a:t>
            </a:r>
            <a:r>
              <a:rPr lang="en-US" sz="2400" i="1" dirty="0" smtClean="0">
                <a:solidFill>
                  <a:prstClr val="black"/>
                </a:solidFill>
              </a:rPr>
              <a:t>Under Review</a:t>
            </a:r>
            <a:endParaRPr lang="en-US" sz="2400" dirty="0" smtClean="0">
              <a:solidFill>
                <a:prstClr val="black"/>
              </a:solidFill>
            </a:endParaRPr>
          </a:p>
        </p:txBody>
      </p:sp>
    </p:spTree>
    <p:extLst>
      <p:ext uri="{BB962C8B-B14F-4D97-AF65-F5344CB8AC3E}">
        <p14:creationId xmlns:p14="http://schemas.microsoft.com/office/powerpoint/2010/main" val="878293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3337" y="174644"/>
            <a:ext cx="8686800" cy="1252728"/>
          </a:xfrm>
        </p:spPr>
        <p:txBody>
          <a:bodyPr>
            <a:normAutofit/>
            <a:scene3d>
              <a:camera prst="orthographicFront"/>
              <a:lightRig rig="threePt" dir="t">
                <a:rot lat="0" lon="0" rev="4800000"/>
              </a:lightRig>
            </a:scene3d>
            <a:sp3d prstMaterial="matte"/>
          </a:bodyPr>
          <a:lstStyle/>
          <a:p>
            <a:pPr algn="ctr"/>
            <a:r>
              <a:rPr lang="en-US" dirty="0" smtClean="0">
                <a:solidFill>
                  <a:srgbClr val="F0AD00"/>
                </a:solidFill>
              </a:rPr>
              <a:t>Guilt undermines </a:t>
            </a:r>
            <a:r>
              <a:rPr lang="en-US" dirty="0">
                <a:solidFill>
                  <a:srgbClr val="F0AD00"/>
                </a:solidFill>
              </a:rPr>
              <a:t>h</a:t>
            </a:r>
            <a:r>
              <a:rPr lang="en-US" dirty="0" smtClean="0">
                <a:solidFill>
                  <a:srgbClr val="F0AD00"/>
                </a:solidFill>
              </a:rPr>
              <a:t>appiness</a:t>
            </a:r>
            <a:endParaRPr lang="en-US"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73</a:t>
            </a:fld>
            <a:endParaRPr lang="en-US"/>
          </a:p>
        </p:txBody>
      </p:sp>
      <p:sp>
        <p:nvSpPr>
          <p:cNvPr id="10" name="TextBox 9"/>
          <p:cNvSpPr txBox="1"/>
          <p:nvPr/>
        </p:nvSpPr>
        <p:spPr>
          <a:xfrm>
            <a:off x="0" y="5181500"/>
            <a:ext cx="2709333" cy="430887"/>
          </a:xfrm>
          <a:prstGeom prst="rect">
            <a:avLst/>
          </a:prstGeom>
          <a:noFill/>
        </p:spPr>
        <p:txBody>
          <a:bodyPr wrap="square" rtlCol="0">
            <a:spAutoFit/>
          </a:bodyPr>
          <a:lstStyle/>
          <a:p>
            <a:pPr algn="r"/>
            <a:r>
              <a:rPr lang="is-IS" sz="2200" dirty="0" smtClean="0"/>
              <a:t>1=Delegate to others</a:t>
            </a:r>
            <a:endParaRPr lang="en-US" sz="2200" dirty="0"/>
          </a:p>
        </p:txBody>
      </p:sp>
      <p:pic>
        <p:nvPicPr>
          <p:cNvPr id="12" name="Picture 11"/>
          <p:cNvPicPr>
            <a:picLocks noChangeAspect="1"/>
          </p:cNvPicPr>
          <p:nvPr/>
        </p:nvPicPr>
        <p:blipFill>
          <a:blip r:embed="rId3"/>
          <a:stretch>
            <a:fillRect/>
          </a:stretch>
        </p:blipFill>
        <p:spPr>
          <a:xfrm>
            <a:off x="3613105" y="1754559"/>
            <a:ext cx="1836621" cy="1836621"/>
          </a:xfrm>
          <a:prstGeom prst="rect">
            <a:avLst/>
          </a:prstGeom>
        </p:spPr>
      </p:pic>
      <p:sp>
        <p:nvSpPr>
          <p:cNvPr id="13" name="TextBox 12"/>
          <p:cNvSpPr txBox="1"/>
          <p:nvPr/>
        </p:nvSpPr>
        <p:spPr>
          <a:xfrm>
            <a:off x="3613105" y="3566703"/>
            <a:ext cx="1827265" cy="430887"/>
          </a:xfrm>
          <a:prstGeom prst="rect">
            <a:avLst/>
          </a:prstGeom>
          <a:noFill/>
        </p:spPr>
        <p:txBody>
          <a:bodyPr wrap="square" rtlCol="0">
            <a:spAutoFit/>
          </a:bodyPr>
          <a:lstStyle/>
          <a:p>
            <a:pPr algn="ctr"/>
            <a:r>
              <a:rPr lang="is-IS" sz="2200" dirty="0" smtClean="0"/>
              <a:t>Guilt</a:t>
            </a:r>
          </a:p>
        </p:txBody>
      </p:sp>
      <p:sp>
        <p:nvSpPr>
          <p:cNvPr id="14" name="TextBox 13"/>
          <p:cNvSpPr txBox="1"/>
          <p:nvPr/>
        </p:nvSpPr>
        <p:spPr>
          <a:xfrm>
            <a:off x="2691558" y="6066979"/>
            <a:ext cx="5887654" cy="430887"/>
          </a:xfrm>
          <a:prstGeom prst="rect">
            <a:avLst/>
          </a:prstGeom>
          <a:noFill/>
        </p:spPr>
        <p:txBody>
          <a:bodyPr wrap="square" rtlCol="0">
            <a:spAutoFit/>
          </a:bodyPr>
          <a:lstStyle/>
          <a:p>
            <a:pPr algn="r"/>
            <a:r>
              <a:rPr lang="en-US" sz="2200" dirty="0" smtClean="0"/>
              <a:t>Between Subject Mediation</a:t>
            </a:r>
            <a:endParaRPr lang="en-CA" sz="2200" dirty="0"/>
          </a:p>
        </p:txBody>
      </p:sp>
      <p:sp>
        <p:nvSpPr>
          <p:cNvPr id="23" name="TextBox 22"/>
          <p:cNvSpPr txBox="1"/>
          <p:nvPr/>
        </p:nvSpPr>
        <p:spPr>
          <a:xfrm>
            <a:off x="2843561" y="5612387"/>
            <a:ext cx="5735651" cy="430879"/>
          </a:xfrm>
          <a:prstGeom prst="rect">
            <a:avLst/>
          </a:prstGeom>
          <a:noFill/>
        </p:spPr>
        <p:txBody>
          <a:bodyPr wrap="square" lIns="91430" tIns="45716" rIns="91430" bIns="45716" rtlCol="0">
            <a:spAutoFit/>
          </a:bodyPr>
          <a:lstStyle/>
          <a:p>
            <a:pPr algn="ctr"/>
            <a:r>
              <a:rPr lang="en-CA" sz="2200" dirty="0" smtClean="0"/>
              <a:t>Indirect Effect: -0.70 (0.49) 95% CI [-2.25, -0.10] </a:t>
            </a:r>
            <a:endParaRPr lang="en-US" sz="2200" i="1" dirty="0"/>
          </a:p>
        </p:txBody>
      </p:sp>
      <p:grpSp>
        <p:nvGrpSpPr>
          <p:cNvPr id="19" name="Group 18"/>
          <p:cNvGrpSpPr/>
          <p:nvPr/>
        </p:nvGrpSpPr>
        <p:grpSpPr>
          <a:xfrm>
            <a:off x="6395599" y="4139716"/>
            <a:ext cx="2060135" cy="728173"/>
            <a:chOff x="6153218" y="2040498"/>
            <a:chExt cx="2535854" cy="949415"/>
          </a:xfrm>
          <a:solidFill>
            <a:schemeClr val="accent1"/>
          </a:solidFill>
        </p:grpSpPr>
        <p:sp>
          <p:nvSpPr>
            <p:cNvPr id="20" name="Rectangle 19"/>
            <p:cNvSpPr/>
            <p:nvPr/>
          </p:nvSpPr>
          <p:spPr>
            <a:xfrm>
              <a:off x="6153218" y="2040498"/>
              <a:ext cx="2535854" cy="949415"/>
            </a:xfrm>
            <a:prstGeom prst="rect">
              <a:avLst/>
            </a:prstGeom>
            <a:grpFill/>
            <a:ln w="38100" cmpd="sng">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26" name="TextBox 25"/>
            <p:cNvSpPr txBox="1"/>
            <p:nvPr/>
          </p:nvSpPr>
          <p:spPr>
            <a:xfrm>
              <a:off x="6316316" y="2244531"/>
              <a:ext cx="2156090" cy="541739"/>
            </a:xfrm>
            <a:prstGeom prst="rect">
              <a:avLst/>
            </a:prstGeom>
            <a:grpFill/>
            <a:ln w="38100" cmpd="sng">
              <a:noFill/>
            </a:ln>
          </p:spPr>
          <p:txBody>
            <a:bodyPr wrap="square" rtlCol="0">
              <a:spAutoFit/>
            </a:bodyPr>
            <a:lstStyle/>
            <a:p>
              <a:pPr algn="ctr"/>
              <a:r>
                <a:rPr lang="en-US" sz="2100" dirty="0" smtClean="0"/>
                <a:t>Happiness</a:t>
              </a:r>
            </a:p>
          </p:txBody>
        </p:sp>
      </p:grpSp>
      <p:sp>
        <p:nvSpPr>
          <p:cNvPr id="27" name="Right Arrow 26"/>
          <p:cNvSpPr/>
          <p:nvPr/>
        </p:nvSpPr>
        <p:spPr>
          <a:xfrm rot="19488215">
            <a:off x="2406750" y="3198355"/>
            <a:ext cx="1333396" cy="229282"/>
          </a:xfrm>
          <a:prstGeom prst="rightArrow">
            <a:avLst/>
          </a:prstGeom>
          <a:solidFill>
            <a:schemeClr val="tx1"/>
          </a:solidFill>
          <a:ln>
            <a:noFill/>
          </a:ln>
        </p:spPr>
        <p:style>
          <a:lnRef idx="2">
            <a:schemeClr val="dk1"/>
          </a:lnRef>
          <a:fillRef idx="1">
            <a:schemeClr val="lt1"/>
          </a:fillRef>
          <a:effectRef idx="0">
            <a:schemeClr val="dk1"/>
          </a:effectRef>
          <a:fontRef idx="minor">
            <a:schemeClr val="dk1"/>
          </a:fontRef>
        </p:style>
        <p:txBody>
          <a:bodyPr lIns="91430" tIns="45716" rIns="91430" bIns="45716" rtlCol="0" anchor="ctr"/>
          <a:lstStyle/>
          <a:p>
            <a:pPr algn="ctr"/>
            <a:endParaRPr lang="en-US">
              <a:ln w="76200" cmpd="sng">
                <a:solidFill>
                  <a:srgbClr val="000000"/>
                </a:solidFill>
              </a:ln>
            </a:endParaRPr>
          </a:p>
        </p:txBody>
      </p:sp>
      <p:sp>
        <p:nvSpPr>
          <p:cNvPr id="28" name="Right Arrow 27"/>
          <p:cNvSpPr/>
          <p:nvPr/>
        </p:nvSpPr>
        <p:spPr>
          <a:xfrm rot="2250807">
            <a:off x="5139508" y="3289777"/>
            <a:ext cx="1333396" cy="198903"/>
          </a:xfrm>
          <a:prstGeom prst="rightArrow">
            <a:avLst/>
          </a:prstGeom>
          <a:solidFill>
            <a:schemeClr val="tx1"/>
          </a:solidFill>
          <a:ln>
            <a:noFill/>
          </a:ln>
        </p:spPr>
        <p:style>
          <a:lnRef idx="2">
            <a:schemeClr val="dk1"/>
          </a:lnRef>
          <a:fillRef idx="1">
            <a:schemeClr val="lt1"/>
          </a:fillRef>
          <a:effectRef idx="0">
            <a:schemeClr val="dk1"/>
          </a:effectRef>
          <a:fontRef idx="minor">
            <a:schemeClr val="dk1"/>
          </a:fontRef>
        </p:style>
        <p:txBody>
          <a:bodyPr lIns="91430" tIns="45716" rIns="91430" bIns="45716" rtlCol="0" anchor="ctr"/>
          <a:lstStyle/>
          <a:p>
            <a:pPr algn="ctr"/>
            <a:endParaRPr lang="en-US">
              <a:ln w="76200" cmpd="sng">
                <a:solidFill>
                  <a:srgbClr val="000000"/>
                </a:solidFill>
              </a:ln>
            </a:endParaRPr>
          </a:p>
        </p:txBody>
      </p:sp>
      <p:pic>
        <p:nvPicPr>
          <p:cNvPr id="24" name="Picture 4" descr="Image result for five dollar bill canadia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149" y="4029571"/>
            <a:ext cx="2240008" cy="1030248"/>
          </a:xfrm>
          <a:prstGeom prst="rect">
            <a:avLst/>
          </a:prstGeom>
          <a:noFill/>
          <a:ln w="38100">
            <a:solidFill>
              <a:schemeClr val="tx1"/>
            </a:solidFill>
          </a:ln>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354022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23" grpId="0"/>
      <p:bldP spid="27" grpId="0" animBg="1"/>
      <p:bldP spid="28"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scene3d>
              <a:camera prst="orthographicFront"/>
              <a:lightRig rig="threePt" dir="t">
                <a:rot lat="0" lon="0" rev="4800000"/>
              </a:lightRig>
            </a:scene3d>
            <a:sp3d prstMaterial="matte"/>
          </a:bodyPr>
          <a:lstStyle/>
          <a:p>
            <a:pPr algn="ctr"/>
            <a:r>
              <a:rPr lang="en-US" sz="4000">
                <a:solidFill>
                  <a:srgbClr val="F0AD00"/>
                </a:solidFill>
              </a:rPr>
              <a:t>Ongoing Research</a:t>
            </a:r>
          </a:p>
        </p:txBody>
      </p:sp>
      <p:sp>
        <p:nvSpPr>
          <p:cNvPr id="6" name="Content Placeholder 5"/>
          <p:cNvSpPr>
            <a:spLocks noGrp="1"/>
          </p:cNvSpPr>
          <p:nvPr>
            <p:ph idx="1"/>
          </p:nvPr>
        </p:nvSpPr>
        <p:spPr>
          <a:xfrm>
            <a:off x="457201" y="1686200"/>
            <a:ext cx="8229600" cy="4625609"/>
          </a:xfrm>
        </p:spPr>
        <p:txBody>
          <a:bodyPr>
            <a:normAutofit/>
          </a:bodyPr>
          <a:lstStyle/>
          <a:p>
            <a:r>
              <a:rPr lang="en-US" sz="2800" dirty="0"/>
              <a:t>Exploring other levers to encourage people to buy time</a:t>
            </a:r>
          </a:p>
          <a:p>
            <a:pPr lvl="1"/>
            <a:r>
              <a:rPr lang="en-US" dirty="0" smtClean="0"/>
              <a:t>E.g., highlighting the benefits for the service provider</a:t>
            </a:r>
          </a:p>
          <a:p>
            <a:pPr lvl="1"/>
            <a:r>
              <a:rPr lang="en-US" dirty="0" smtClean="0"/>
              <a:t>E.g., highlighting the benefits to our </a:t>
            </a:r>
            <a:r>
              <a:rPr lang="en-US" i="1" dirty="0" smtClean="0"/>
              <a:t>partners</a:t>
            </a:r>
            <a:endParaRPr lang="en-US" dirty="0" smtClean="0"/>
          </a:p>
          <a:p>
            <a:pPr lvl="1"/>
            <a:endParaRPr lang="en-US" dirty="0" smtClean="0"/>
          </a:p>
          <a:p>
            <a:r>
              <a:rPr lang="en-US" sz="2800" dirty="0" smtClean="0"/>
              <a:t>Encouraging employees to value non-cash rewards</a:t>
            </a:r>
          </a:p>
          <a:p>
            <a:pPr lvl="1"/>
            <a:r>
              <a:rPr lang="en-US" dirty="0" smtClean="0"/>
              <a:t>E.g., Putting a “price” on non-monetary incentives changes how employees perceive these rewards</a:t>
            </a:r>
          </a:p>
          <a:p>
            <a:endParaRPr lang="en-US" sz="2800" dirty="0"/>
          </a:p>
          <a:p>
            <a:endParaRPr lang="en-US" sz="2800" dirty="0"/>
          </a:p>
        </p:txBody>
      </p:sp>
      <p:sp>
        <p:nvSpPr>
          <p:cNvPr id="2" name="Slide Number Placeholder 1"/>
          <p:cNvSpPr>
            <a:spLocks noGrp="1"/>
          </p:cNvSpPr>
          <p:nvPr>
            <p:ph type="sldNum" sz="quarter" idx="12"/>
          </p:nvPr>
        </p:nvSpPr>
        <p:spPr/>
        <p:txBody>
          <a:bodyPr/>
          <a:lstStyle/>
          <a:p>
            <a:fld id="{F335D08A-0170-924D-A348-C4E1C6B4B6DF}" type="slidenum">
              <a:rPr lang="en-US" smtClean="0"/>
              <a:t>74</a:t>
            </a:fld>
            <a:endParaRPr lang="en-US"/>
          </a:p>
        </p:txBody>
      </p:sp>
    </p:spTree>
    <p:extLst>
      <p:ext uri="{BB962C8B-B14F-4D97-AF65-F5344CB8AC3E}">
        <p14:creationId xmlns:p14="http://schemas.microsoft.com/office/powerpoint/2010/main" val="1054778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35D08A-0170-924D-A348-C4E1C6B4B6DF}" type="slidenum">
              <a:rPr lang="en-US" smtClean="0"/>
              <a:t>75</a:t>
            </a:fld>
            <a:endParaRPr lang="en-US"/>
          </a:p>
        </p:txBody>
      </p:sp>
      <p:sp>
        <p:nvSpPr>
          <p:cNvPr id="6" name="Title 1"/>
          <p:cNvSpPr>
            <a:spLocks noGrp="1"/>
          </p:cNvSpPr>
          <p:nvPr>
            <p:ph type="title"/>
          </p:nvPr>
        </p:nvSpPr>
        <p:spPr>
          <a:xfrm>
            <a:off x="457200" y="152400"/>
            <a:ext cx="8229600" cy="1251062"/>
          </a:xfrm>
        </p:spPr>
        <p:txBody>
          <a:bodyPr>
            <a:normAutofit fontScale="90000"/>
            <a:scene3d>
              <a:camera prst="orthographicFront"/>
              <a:lightRig rig="threePt" dir="t">
                <a:rot lat="0" lon="0" rev="4800000"/>
              </a:lightRig>
            </a:scene3d>
            <a:sp3d prstMaterial="matte"/>
          </a:bodyPr>
          <a:lstStyle/>
          <a:p>
            <a:pPr algn="ctr"/>
            <a:r>
              <a:rPr lang="en-US" sz="4000" dirty="0">
                <a:solidFill>
                  <a:srgbClr val="F0AD00"/>
                </a:solidFill>
              </a:rPr>
              <a:t>Ongoing </a:t>
            </a:r>
            <a:r>
              <a:rPr lang="en-US" sz="4000" dirty="0" smtClean="0">
                <a:solidFill>
                  <a:srgbClr val="F0AD00"/>
                </a:solidFill>
              </a:rPr>
              <a:t>Research – </a:t>
            </a:r>
            <a:r>
              <a:rPr lang="en-US" sz="3600" i="1" dirty="0" smtClean="0">
                <a:solidFill>
                  <a:srgbClr val="F0AD00"/>
                </a:solidFill>
              </a:rPr>
              <a:t>How local norms of busyness shape time stress and well-being</a:t>
            </a:r>
            <a:endParaRPr lang="en-US" sz="3600" i="1" dirty="0">
              <a:solidFill>
                <a:srgbClr val="F0AD00"/>
              </a:solidFill>
            </a:endParaRPr>
          </a:p>
        </p:txBody>
      </p:sp>
      <p:pic>
        <p:nvPicPr>
          <p:cNvPr id="5" name="Picture 4">
            <a:extLst>
              <a:ext uri="{FF2B5EF4-FFF2-40B4-BE49-F238E27FC236}">
                <a16:creationId xmlns:a16="http://schemas.microsoft.com/office/drawing/2014/main" id="{AC345332-B9A6-B347-B8DC-D31C5FF85B97}"/>
              </a:ext>
            </a:extLst>
          </p:cNvPr>
          <p:cNvPicPr>
            <a:picLocks noChangeAspect="1"/>
          </p:cNvPicPr>
          <p:nvPr/>
        </p:nvPicPr>
        <p:blipFill>
          <a:blip r:embed="rId2"/>
          <a:stretch>
            <a:fillRect/>
          </a:stretch>
        </p:blipFill>
        <p:spPr>
          <a:xfrm>
            <a:off x="698402" y="1698045"/>
            <a:ext cx="7747196" cy="4525454"/>
          </a:xfrm>
          <a:prstGeom prst="rect">
            <a:avLst/>
          </a:prstGeom>
        </p:spPr>
      </p:pic>
      <p:pic>
        <p:nvPicPr>
          <p:cNvPr id="7" name="Picture 6">
            <a:extLst>
              <a:ext uri="{FF2B5EF4-FFF2-40B4-BE49-F238E27FC236}">
                <a16:creationId xmlns:a16="http://schemas.microsoft.com/office/drawing/2014/main" id="{FC8614DE-29F9-7B49-A958-548E77206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603" y="1698044"/>
            <a:ext cx="7409793" cy="5159955"/>
          </a:xfrm>
          <a:prstGeom prst="rect">
            <a:avLst/>
          </a:prstGeom>
        </p:spPr>
      </p:pic>
    </p:spTree>
    <p:extLst>
      <p:ext uri="{BB962C8B-B14F-4D97-AF65-F5344CB8AC3E}">
        <p14:creationId xmlns:p14="http://schemas.microsoft.com/office/powerpoint/2010/main" val="512018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35D08A-0170-924D-A348-C4E1C6B4B6DF}" type="slidenum">
              <a:rPr lang="en-US" smtClean="0"/>
              <a:t>76</a:t>
            </a:fld>
            <a:endParaRPr lang="en-US"/>
          </a:p>
        </p:txBody>
      </p:sp>
      <p:sp>
        <p:nvSpPr>
          <p:cNvPr id="5" name="Title 1"/>
          <p:cNvSpPr>
            <a:spLocks noGrp="1"/>
          </p:cNvSpPr>
          <p:nvPr>
            <p:ph type="title"/>
          </p:nvPr>
        </p:nvSpPr>
        <p:spPr>
          <a:xfrm>
            <a:off x="457200" y="152400"/>
            <a:ext cx="8229600" cy="1251062"/>
          </a:xfrm>
        </p:spPr>
        <p:txBody>
          <a:bodyPr>
            <a:normAutofit/>
            <a:scene3d>
              <a:camera prst="orthographicFront"/>
              <a:lightRig rig="threePt" dir="t">
                <a:rot lat="0" lon="0" rev="4800000"/>
              </a:lightRig>
            </a:scene3d>
            <a:sp3d prstMaterial="matte"/>
          </a:bodyPr>
          <a:lstStyle/>
          <a:p>
            <a:pPr algn="ctr"/>
            <a:r>
              <a:rPr lang="en-US" sz="4000" dirty="0">
                <a:solidFill>
                  <a:srgbClr val="F0AD00"/>
                </a:solidFill>
              </a:rPr>
              <a:t>Ongoing </a:t>
            </a:r>
            <a:r>
              <a:rPr lang="en-US" sz="4000" dirty="0" smtClean="0">
                <a:solidFill>
                  <a:srgbClr val="F0AD00"/>
                </a:solidFill>
              </a:rPr>
              <a:t>Research – </a:t>
            </a:r>
            <a:r>
              <a:rPr lang="en-US" sz="3600" i="1" dirty="0" smtClean="0">
                <a:solidFill>
                  <a:srgbClr val="F0AD00"/>
                </a:solidFill>
              </a:rPr>
              <a:t>How inequality shapes time use and happiness</a:t>
            </a:r>
            <a:endParaRPr lang="en-US" sz="3600" i="1" dirty="0">
              <a:solidFill>
                <a:srgbClr val="F0AD00"/>
              </a:solidFill>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1978"/>
          <a:stretch/>
        </p:blipFill>
        <p:spPr>
          <a:xfrm>
            <a:off x="760686" y="1624403"/>
            <a:ext cx="7622628" cy="4631654"/>
          </a:xfrm>
          <a:prstGeom prst="rect">
            <a:avLst/>
          </a:prstGeom>
        </p:spPr>
      </p:pic>
    </p:spTree>
    <p:extLst>
      <p:ext uri="{BB962C8B-B14F-4D97-AF65-F5344CB8AC3E}">
        <p14:creationId xmlns:p14="http://schemas.microsoft.com/office/powerpoint/2010/main" val="57590672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35D08A-0170-924D-A348-C4E1C6B4B6DF}" type="slidenum">
              <a:rPr lang="en-US" smtClean="0"/>
              <a:t>77</a:t>
            </a:fld>
            <a:endParaRPr lang="en-US"/>
          </a:p>
        </p:txBody>
      </p:sp>
      <p:sp>
        <p:nvSpPr>
          <p:cNvPr id="5" name="Title 1"/>
          <p:cNvSpPr>
            <a:spLocks noGrp="1"/>
          </p:cNvSpPr>
          <p:nvPr>
            <p:ph type="title"/>
          </p:nvPr>
        </p:nvSpPr>
        <p:spPr>
          <a:xfrm>
            <a:off x="457200" y="152400"/>
            <a:ext cx="8229600" cy="1251062"/>
          </a:xfrm>
        </p:spPr>
        <p:txBody>
          <a:bodyPr>
            <a:normAutofit/>
            <a:scene3d>
              <a:camera prst="orthographicFront"/>
              <a:lightRig rig="threePt" dir="t">
                <a:rot lat="0" lon="0" rev="4800000"/>
              </a:lightRig>
            </a:scene3d>
            <a:sp3d prstMaterial="matte"/>
          </a:bodyPr>
          <a:lstStyle/>
          <a:p>
            <a:pPr algn="ctr"/>
            <a:r>
              <a:rPr lang="en-US" sz="4000" dirty="0">
                <a:solidFill>
                  <a:srgbClr val="F0AD00"/>
                </a:solidFill>
              </a:rPr>
              <a:t>Ongoing </a:t>
            </a:r>
            <a:r>
              <a:rPr lang="en-US" sz="4000" dirty="0" smtClean="0">
                <a:solidFill>
                  <a:srgbClr val="F0AD00"/>
                </a:solidFill>
              </a:rPr>
              <a:t>Research – </a:t>
            </a:r>
            <a:r>
              <a:rPr lang="en-US" sz="3600" i="1" dirty="0" smtClean="0">
                <a:solidFill>
                  <a:srgbClr val="F0AD00"/>
                </a:solidFill>
              </a:rPr>
              <a:t>How inequality shapes time use and happiness</a:t>
            </a:r>
            <a:endParaRPr lang="en-US" sz="3600" i="1" dirty="0">
              <a:solidFill>
                <a:srgbClr val="F0AD0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0083" y="1632864"/>
            <a:ext cx="6640786" cy="4844135"/>
          </a:xfrm>
          <a:prstGeom prst="rect">
            <a:avLst/>
          </a:prstGeom>
        </p:spPr>
      </p:pic>
    </p:spTree>
    <p:extLst>
      <p:ext uri="{BB962C8B-B14F-4D97-AF65-F5344CB8AC3E}">
        <p14:creationId xmlns:p14="http://schemas.microsoft.com/office/powerpoint/2010/main" val="52588725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861" y="1795563"/>
            <a:ext cx="5119450" cy="4863478"/>
          </a:xfrm>
          <a:prstGeom prst="rect">
            <a:avLst/>
          </a:prstGeom>
        </p:spPr>
      </p:pic>
      <p:sp>
        <p:nvSpPr>
          <p:cNvPr id="7" name="Title 1"/>
          <p:cNvSpPr txBox="1">
            <a:spLocks/>
          </p:cNvSpPr>
          <p:nvPr/>
        </p:nvSpPr>
        <p:spPr>
          <a:xfrm>
            <a:off x="534051" y="167959"/>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pPr algn="ctr" defTabSz="914400"/>
            <a:r>
              <a:rPr lang="en-US" sz="3600" dirty="0" smtClean="0">
                <a:solidFill>
                  <a:srgbClr val="F0AD00"/>
                </a:solidFill>
              </a:rPr>
              <a:t>Ongoing Research – </a:t>
            </a:r>
            <a:r>
              <a:rPr lang="en-US" sz="3600" i="1" dirty="0" smtClean="0">
                <a:solidFill>
                  <a:srgbClr val="F0AD00"/>
                </a:solidFill>
              </a:rPr>
              <a:t>Field Experiments in Kenya on ‘time-saving’ vouchers</a:t>
            </a:r>
            <a:endParaRPr lang="en-US" sz="3600" i="1" dirty="0">
              <a:solidFill>
                <a:srgbClr val="F0AD00"/>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051" y="1732463"/>
            <a:ext cx="7802556" cy="4989678"/>
          </a:xfrm>
          <a:prstGeom prst="rect">
            <a:avLst/>
          </a:prstGeom>
        </p:spPr>
      </p:pic>
    </p:spTree>
    <p:extLst>
      <p:ext uri="{BB962C8B-B14F-4D97-AF65-F5344CB8AC3E}">
        <p14:creationId xmlns:p14="http://schemas.microsoft.com/office/powerpoint/2010/main" val="143865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335D08A-0170-924D-A348-C4E1C6B4B6DF}" type="slidenum">
              <a:rPr lang="en-US" smtClean="0"/>
              <a:t>79</a:t>
            </a:fld>
            <a:endParaRPr lang="en-US"/>
          </a:p>
        </p:txBody>
      </p:sp>
      <p:pic>
        <p:nvPicPr>
          <p:cNvPr id="24" name="Picture 23"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3080" t="11253" r="62206"/>
          <a:stretch/>
        </p:blipFill>
        <p:spPr>
          <a:xfrm>
            <a:off x="1590884" y="717894"/>
            <a:ext cx="2705336" cy="3149178"/>
          </a:xfrm>
          <a:prstGeom prst="rect">
            <a:avLst/>
          </a:prstGeom>
          <a:ln w="38100" cap="rnd">
            <a:solidFill>
              <a:srgbClr val="000000"/>
            </a:solidFill>
            <a:prstDash val="solid"/>
            <a:miter lim="800000"/>
          </a:ln>
          <a:effectLst>
            <a:outerShdw blurRad="50800" dist="38100" dir="2700000" algn="tl" rotWithShape="0">
              <a:srgbClr val="000000">
                <a:alpha val="43000"/>
              </a:srgbClr>
            </a:outerShdw>
          </a:effectLst>
        </p:spPr>
      </p:pic>
      <p:pic>
        <p:nvPicPr>
          <p:cNvPr id="28" name="Picture 27" descr="Screenshot 2016-11-05 11.52.06.png"/>
          <p:cNvPicPr>
            <a:picLocks noChangeAspect="1"/>
          </p:cNvPicPr>
          <p:nvPr/>
        </p:nvPicPr>
        <p:blipFill rotWithShape="1">
          <a:blip r:embed="rId3">
            <a:extLst>
              <a:ext uri="{28A0092B-C50C-407E-A947-70E740481C1C}">
                <a14:useLocalDpi xmlns:a14="http://schemas.microsoft.com/office/drawing/2010/main" val="0"/>
              </a:ext>
            </a:extLst>
          </a:blip>
          <a:srcRect l="62024" t="11859"/>
          <a:stretch/>
        </p:blipFill>
        <p:spPr>
          <a:xfrm>
            <a:off x="4754646" y="717894"/>
            <a:ext cx="2702059" cy="31491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Content Placeholder 4" descr="Screenshot 2016-11-05 11.29.13.png"/>
          <p:cNvPicPr>
            <a:picLocks noChangeAspect="1"/>
          </p:cNvPicPr>
          <p:nvPr/>
        </p:nvPicPr>
        <p:blipFill rotWithShape="1">
          <a:blip r:embed="rId4">
            <a:extLst>
              <a:ext uri="{28A0092B-C50C-407E-A947-70E740481C1C}">
                <a14:useLocalDpi xmlns:a14="http://schemas.microsoft.com/office/drawing/2010/main" val="0"/>
              </a:ext>
            </a:extLst>
          </a:blip>
          <a:srcRect t="73315" r="15150" b="5126"/>
          <a:stretch/>
        </p:blipFill>
        <p:spPr>
          <a:xfrm>
            <a:off x="1244364" y="4242926"/>
            <a:ext cx="6103712" cy="768132"/>
          </a:xfrm>
          <a:prstGeom prst="rect">
            <a:avLst/>
          </a:prstGeom>
        </p:spPr>
      </p:pic>
      <p:pic>
        <p:nvPicPr>
          <p:cNvPr id="10" name="Picture 9"/>
          <p:cNvPicPr>
            <a:picLocks noChangeAspect="1"/>
          </p:cNvPicPr>
          <p:nvPr/>
        </p:nvPicPr>
        <p:blipFill rotWithShape="1">
          <a:blip r:embed="rId5" cstate="screen">
            <a:extLst>
              <a:ext uri="{28A0092B-C50C-407E-A947-70E740481C1C}">
                <a14:useLocalDpi xmlns:a14="http://schemas.microsoft.com/office/drawing/2010/main"/>
              </a:ext>
            </a:extLst>
          </a:blip>
          <a:srcRect t="17491" r="7421"/>
          <a:stretch/>
        </p:blipFill>
        <p:spPr>
          <a:xfrm>
            <a:off x="523323" y="3351834"/>
            <a:ext cx="3372748" cy="2109102"/>
          </a:xfrm>
          <a:prstGeom prst="rect">
            <a:avLst/>
          </a:prstGeom>
          <a:ln w="38100" cmpd="sng">
            <a:solidFill>
              <a:schemeClr val="tx1"/>
            </a:solidFill>
          </a:ln>
        </p:spPr>
      </p:pic>
      <p:pic>
        <p:nvPicPr>
          <p:cNvPr id="12" name="Picture 11"/>
          <p:cNvPicPr>
            <a:picLocks noChangeAspect="1"/>
          </p:cNvPicPr>
          <p:nvPr/>
        </p:nvPicPr>
        <p:blipFill>
          <a:blip r:embed="rId6"/>
          <a:stretch>
            <a:fillRect/>
          </a:stretch>
        </p:blipFill>
        <p:spPr>
          <a:xfrm>
            <a:off x="5022990" y="3351834"/>
            <a:ext cx="3548338" cy="2102083"/>
          </a:xfrm>
          <a:prstGeom prst="rect">
            <a:avLst/>
          </a:prstGeom>
          <a:ln w="38100" cmpd="sng">
            <a:solidFill>
              <a:srgbClr val="000000"/>
            </a:solidFill>
          </a:ln>
        </p:spPr>
      </p:pic>
      <p:sp>
        <p:nvSpPr>
          <p:cNvPr id="13" name="TextBox 12"/>
          <p:cNvSpPr txBox="1"/>
          <p:nvPr/>
        </p:nvSpPr>
        <p:spPr>
          <a:xfrm>
            <a:off x="391016" y="5660060"/>
            <a:ext cx="8224722" cy="954099"/>
          </a:xfrm>
          <a:prstGeom prst="rect">
            <a:avLst/>
          </a:prstGeom>
          <a:solidFill>
            <a:schemeClr val="bg1"/>
          </a:solidFill>
          <a:ln w="38100" cmpd="sng">
            <a:solidFill>
              <a:schemeClr val="tx1"/>
            </a:solidFill>
          </a:ln>
        </p:spPr>
        <p:txBody>
          <a:bodyPr wrap="square" lIns="91430" tIns="45716" rIns="91430" bIns="45716" rtlCol="0">
            <a:spAutoFit/>
          </a:bodyPr>
          <a:lstStyle/>
          <a:p>
            <a:pPr algn="ctr"/>
            <a:r>
              <a:rPr lang="en-US" sz="2800" dirty="0" smtClean="0"/>
              <a:t>To promote happiness, we should use money to change the way that we spend our time</a:t>
            </a:r>
            <a:endParaRPr lang="en-US" sz="2800" dirty="0"/>
          </a:p>
        </p:txBody>
      </p:sp>
    </p:spTree>
    <p:extLst>
      <p:ext uri="{BB962C8B-B14F-4D97-AF65-F5344CB8AC3E}">
        <p14:creationId xmlns:p14="http://schemas.microsoft.com/office/powerpoint/2010/main" val="30971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r="7821"/>
          <a:stretch/>
        </p:blipFill>
        <p:spPr>
          <a:xfrm>
            <a:off x="2131076" y="1937182"/>
            <a:ext cx="4658901" cy="33711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57598" y="6046217"/>
            <a:ext cx="8555008" cy="430782"/>
          </a:xfrm>
          <a:prstGeom prst="rect">
            <a:avLst/>
          </a:prstGeom>
          <a:noFill/>
        </p:spPr>
        <p:txBody>
          <a:bodyPr wrap="square" lIns="91336" tIns="45668" rIns="91336" bIns="45668" rtlCol="0">
            <a:spAutoFit/>
          </a:bodyPr>
          <a:lstStyle/>
          <a:p>
            <a:pPr algn="r"/>
            <a:r>
              <a:rPr lang="en-US" sz="2200" dirty="0" smtClean="0"/>
              <a:t>Kahneman, 2006; Perlow, 1999; Robinson &amp; Godbey, 1997</a:t>
            </a:r>
            <a:endParaRPr lang="en-US" sz="2200" dirty="0"/>
          </a:p>
        </p:txBody>
      </p:sp>
      <p:sp>
        <p:nvSpPr>
          <p:cNvPr id="3" name="Title 2"/>
          <p:cNvSpPr>
            <a:spLocks noGrp="1"/>
          </p:cNvSpPr>
          <p:nvPr>
            <p:ph type="title"/>
          </p:nvPr>
        </p:nvSpPr>
        <p:spPr>
          <a:xfrm>
            <a:off x="309058" y="155448"/>
            <a:ext cx="8629202" cy="1252728"/>
          </a:xfrm>
        </p:spPr>
        <p:txBody>
          <a:bodyPr>
            <a:noAutofit/>
            <a:scene3d>
              <a:camera prst="orthographicFront"/>
              <a:lightRig rig="threePt" dir="t">
                <a:rot lat="0" lon="0" rev="4800000"/>
              </a:lightRig>
            </a:scene3d>
            <a:sp3d prstMaterial="matte"/>
          </a:bodyPr>
          <a:lstStyle/>
          <a:p>
            <a:pPr algn="ctr"/>
            <a:r>
              <a:rPr lang="en-US" sz="3600" dirty="0">
                <a:solidFill>
                  <a:srgbClr val="F0AD00"/>
                </a:solidFill>
              </a:rPr>
              <a:t>W</a:t>
            </a:r>
            <a:r>
              <a:rPr lang="en-US" sz="3600" dirty="0" smtClean="0">
                <a:solidFill>
                  <a:srgbClr val="F0AD00"/>
                </a:solidFill>
              </a:rPr>
              <a:t>ealth is linked to greater time stress</a:t>
            </a:r>
            <a:endParaRPr lang="en-US" sz="3600" dirty="0">
              <a:solidFill>
                <a:srgbClr val="F0AD00"/>
              </a:solidFill>
            </a:endParaRPr>
          </a:p>
        </p:txBody>
      </p:sp>
      <p:sp>
        <p:nvSpPr>
          <p:cNvPr id="2" name="Slide Number Placeholder 1"/>
          <p:cNvSpPr>
            <a:spLocks noGrp="1"/>
          </p:cNvSpPr>
          <p:nvPr>
            <p:ph type="sldNum" sz="quarter" idx="12"/>
          </p:nvPr>
        </p:nvSpPr>
        <p:spPr/>
        <p:txBody>
          <a:bodyPr/>
          <a:lstStyle/>
          <a:p>
            <a:fld id="{F335D08A-0170-924D-A348-C4E1C6B4B6DF}" type="slidenum">
              <a:rPr lang="en-US" smtClean="0"/>
              <a:t>8</a:t>
            </a:fld>
            <a:endParaRPr lang="en-US"/>
          </a:p>
        </p:txBody>
      </p:sp>
    </p:spTree>
    <p:extLst>
      <p:ext uri="{BB962C8B-B14F-4D97-AF65-F5344CB8AC3E}">
        <p14:creationId xmlns:p14="http://schemas.microsoft.com/office/powerpoint/2010/main" val="4162689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F335D08A-0170-924D-A348-C4E1C6B4B6DF}" type="slidenum">
              <a:rPr lang="en-US" smtClean="0"/>
              <a:t>80</a:t>
            </a:fld>
            <a:endParaRPr lang="en-US"/>
          </a:p>
        </p:txBody>
      </p:sp>
      <p:sp>
        <p:nvSpPr>
          <p:cNvPr id="16" name="Title 1"/>
          <p:cNvSpPr>
            <a:spLocks noGrp="1"/>
          </p:cNvSpPr>
          <p:nvPr>
            <p:ph type="title"/>
          </p:nvPr>
        </p:nvSpPr>
        <p:spPr>
          <a:xfrm>
            <a:off x="128368" y="129766"/>
            <a:ext cx="8442960" cy="1251062"/>
          </a:xfrm>
        </p:spPr>
        <p:txBody>
          <a:bodyPr>
            <a:normAutofit/>
            <a:scene3d>
              <a:camera prst="orthographicFront"/>
              <a:lightRig rig="threePt" dir="t">
                <a:rot lat="0" lon="0" rev="4800000"/>
              </a:lightRig>
            </a:scene3d>
            <a:sp3d prstMaterial="matte"/>
          </a:bodyPr>
          <a:lstStyle/>
          <a:p>
            <a:pPr algn="ctr"/>
            <a:r>
              <a:rPr lang="en-US" sz="3600" dirty="0" smtClean="0">
                <a:solidFill>
                  <a:srgbClr val="F0AD00"/>
                </a:solidFill>
              </a:rPr>
              <a:t>Thank you – Collaborators</a:t>
            </a:r>
            <a:endParaRPr lang="en-US" sz="3600" i="1" dirty="0">
              <a:solidFill>
                <a:srgbClr val="F0AD00"/>
              </a:solidFill>
            </a:endParaRPr>
          </a:p>
        </p:txBody>
      </p:sp>
      <p:sp>
        <p:nvSpPr>
          <p:cNvPr id="12" name="Content Placeholder 1"/>
          <p:cNvSpPr>
            <a:spLocks noGrp="1"/>
          </p:cNvSpPr>
          <p:nvPr>
            <p:ph idx="1"/>
          </p:nvPr>
        </p:nvSpPr>
        <p:spPr>
          <a:xfrm>
            <a:off x="457199" y="1801256"/>
            <a:ext cx="8522447" cy="3629784"/>
          </a:xfrm>
        </p:spPr>
        <p:txBody>
          <a:bodyPr>
            <a:noAutofit/>
          </a:bodyPr>
          <a:lstStyle/>
          <a:p>
            <a:r>
              <a:rPr lang="en-US" sz="2000" dirty="0" smtClean="0"/>
              <a:t>Rene </a:t>
            </a:r>
            <a:r>
              <a:rPr lang="en-US" sz="2000" dirty="0" err="1" smtClean="0"/>
              <a:t>Bekkers</a:t>
            </a:r>
            <a:r>
              <a:rPr lang="en-US" sz="2000" dirty="0" smtClean="0"/>
              <a:t> – </a:t>
            </a:r>
            <a:r>
              <a:rPr lang="en-US" sz="2000" i="1" dirty="0" smtClean="0"/>
              <a:t>VU Amsterdam </a:t>
            </a:r>
            <a:endParaRPr lang="en-US" sz="2000" dirty="0" smtClean="0"/>
          </a:p>
          <a:p>
            <a:r>
              <a:rPr lang="en-US" sz="2000" dirty="0" smtClean="0"/>
              <a:t>Hanne Collins – </a:t>
            </a:r>
            <a:r>
              <a:rPr lang="en-US" sz="2000" i="1" dirty="0" smtClean="0"/>
              <a:t>Harvard Business School </a:t>
            </a:r>
            <a:endParaRPr lang="en-US" sz="2000" dirty="0" smtClean="0"/>
          </a:p>
          <a:p>
            <a:r>
              <a:rPr lang="en-US" sz="2000" dirty="0" smtClean="0"/>
              <a:t>Liz Dunn – </a:t>
            </a:r>
            <a:r>
              <a:rPr lang="en-US" sz="2000" i="1" dirty="0" smtClean="0"/>
              <a:t>University of British Columbia</a:t>
            </a:r>
          </a:p>
          <a:p>
            <a:r>
              <a:rPr lang="en-US" sz="2000" dirty="0" smtClean="0"/>
              <a:t>Eugene Caruso – </a:t>
            </a:r>
            <a:r>
              <a:rPr lang="en-US" sz="2000" i="1" dirty="0" smtClean="0"/>
              <a:t>UCLA School of Management</a:t>
            </a:r>
          </a:p>
          <a:p>
            <a:r>
              <a:rPr lang="en-US" sz="2000" dirty="0"/>
              <a:t>Sally Dickerson – </a:t>
            </a:r>
            <a:r>
              <a:rPr lang="en-US" sz="2000" i="1" dirty="0" smtClean="0"/>
              <a:t>University of California, Irvine</a:t>
            </a:r>
          </a:p>
          <a:p>
            <a:r>
              <a:rPr lang="en-US" sz="2000" dirty="0" smtClean="0"/>
              <a:t>Ryan Dwyer – </a:t>
            </a:r>
            <a:r>
              <a:rPr lang="en-US" sz="2000" i="1" dirty="0" smtClean="0"/>
              <a:t>University of British Columbia</a:t>
            </a:r>
          </a:p>
          <a:p>
            <a:r>
              <a:rPr lang="en-US" sz="2000" dirty="0" smtClean="0"/>
              <a:t>Jon </a:t>
            </a:r>
            <a:r>
              <a:rPr lang="en-US" sz="2000" dirty="0" err="1" smtClean="0"/>
              <a:t>Jachimowicz</a:t>
            </a:r>
            <a:r>
              <a:rPr lang="en-US" sz="2000" dirty="0" smtClean="0"/>
              <a:t> – </a:t>
            </a:r>
            <a:r>
              <a:rPr lang="en-US" sz="2000" i="1" dirty="0" smtClean="0"/>
              <a:t>Columbia University </a:t>
            </a:r>
            <a:endParaRPr lang="en-US" sz="2000" dirty="0" smtClean="0"/>
          </a:p>
          <a:p>
            <a:r>
              <a:rPr lang="en-US" sz="2000" dirty="0" smtClean="0"/>
              <a:t>Ken Madden – </a:t>
            </a:r>
            <a:r>
              <a:rPr lang="en-US" sz="2000" i="1" dirty="0" smtClean="0"/>
              <a:t>University of British Columbia</a:t>
            </a:r>
          </a:p>
          <a:p>
            <a:r>
              <a:rPr lang="en-US" sz="2000" dirty="0" smtClean="0"/>
              <a:t>Michael Norton – </a:t>
            </a:r>
            <a:r>
              <a:rPr lang="en-US" sz="2000" i="1" dirty="0" smtClean="0"/>
              <a:t>Harvard Business School </a:t>
            </a:r>
          </a:p>
          <a:p>
            <a:r>
              <a:rPr lang="en-US" sz="2000" dirty="0" smtClean="0"/>
              <a:t>Jessie Pow – </a:t>
            </a:r>
            <a:r>
              <a:rPr lang="en-US" sz="2000" i="1" dirty="0" smtClean="0"/>
              <a:t>University of British Columbia </a:t>
            </a:r>
          </a:p>
          <a:p>
            <a:r>
              <a:rPr lang="en-US" sz="2000" dirty="0" smtClean="0"/>
              <a:t>Gillian </a:t>
            </a:r>
            <a:r>
              <a:rPr lang="en-US" sz="2000" dirty="0" err="1" smtClean="0"/>
              <a:t>Sandstrom</a:t>
            </a:r>
            <a:r>
              <a:rPr lang="en-US" sz="2000" dirty="0" smtClean="0"/>
              <a:t> – </a:t>
            </a:r>
            <a:r>
              <a:rPr lang="en-US" sz="2000" i="1" dirty="0" smtClean="0"/>
              <a:t>University of Essex </a:t>
            </a:r>
            <a:endParaRPr lang="en-US" sz="2000" dirty="0" smtClean="0"/>
          </a:p>
          <a:p>
            <a:r>
              <a:rPr lang="en-US" sz="2000" dirty="0" smtClean="0"/>
              <a:t>Paul </a:t>
            </a:r>
            <a:r>
              <a:rPr lang="en-US" sz="2000" dirty="0" err="1" smtClean="0"/>
              <a:t>Smeets</a:t>
            </a:r>
            <a:r>
              <a:rPr lang="en-US" sz="2000" dirty="0" smtClean="0"/>
              <a:t> – </a:t>
            </a:r>
            <a:r>
              <a:rPr lang="en-US" sz="2000" i="1" dirty="0" smtClean="0"/>
              <a:t>Maastricht University </a:t>
            </a:r>
            <a:endParaRPr lang="en-US" sz="2000" dirty="0" smtClean="0"/>
          </a:p>
          <a:p>
            <a:r>
              <a:rPr lang="en-US" sz="2000" dirty="0" smtClean="0"/>
              <a:t>George Ward – </a:t>
            </a:r>
            <a:r>
              <a:rPr lang="en-US" sz="2000" i="1" dirty="0" smtClean="0"/>
              <a:t>MIT </a:t>
            </a:r>
          </a:p>
          <a:p>
            <a:r>
              <a:rPr lang="en-US" sz="2000" dirty="0" smtClean="0"/>
              <a:t>Aaron Weidman – </a:t>
            </a:r>
            <a:r>
              <a:rPr lang="en-US" sz="2000" i="1" dirty="0" smtClean="0"/>
              <a:t>University of Michigan </a:t>
            </a:r>
          </a:p>
          <a:p>
            <a:r>
              <a:rPr lang="en-US" sz="2000" dirty="0" smtClean="0"/>
              <a:t>Colin West – </a:t>
            </a:r>
            <a:r>
              <a:rPr lang="en-US" sz="2000" i="1" dirty="0" smtClean="0"/>
              <a:t>UCLA School of Management</a:t>
            </a:r>
            <a:endParaRPr lang="en-US" sz="2000" dirty="0" smtClean="0"/>
          </a:p>
          <a:p>
            <a:endParaRPr lang="en-US" sz="2000" dirty="0" smtClean="0"/>
          </a:p>
        </p:txBody>
      </p:sp>
    </p:spTree>
    <p:extLst>
      <p:ext uri="{BB962C8B-B14F-4D97-AF65-F5344CB8AC3E}">
        <p14:creationId xmlns:p14="http://schemas.microsoft.com/office/powerpoint/2010/main" val="180014062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srcRect r="44461"/>
          <a:stretch/>
        </p:blipFill>
        <p:spPr>
          <a:xfrm>
            <a:off x="1547692" y="3370205"/>
            <a:ext cx="2499653" cy="1253874"/>
          </a:xfrm>
          <a:prstGeom prst="rect">
            <a:avLst/>
          </a:prstGeom>
        </p:spPr>
      </p:pic>
      <p:grpSp>
        <p:nvGrpSpPr>
          <p:cNvPr id="4" name="Group 3"/>
          <p:cNvGrpSpPr/>
          <p:nvPr/>
        </p:nvGrpSpPr>
        <p:grpSpPr>
          <a:xfrm>
            <a:off x="646363" y="4904660"/>
            <a:ext cx="7423541" cy="1219370"/>
            <a:chOff x="457200" y="5012740"/>
            <a:chExt cx="7423541" cy="1219370"/>
          </a:xfrm>
        </p:grpSpPr>
        <p:pic>
          <p:nvPicPr>
            <p:cNvPr id="15" name="Picture 14"/>
            <p:cNvPicPr>
              <a:picLocks noChangeAspect="1"/>
            </p:cNvPicPr>
            <p:nvPr/>
          </p:nvPicPr>
          <p:blipFill>
            <a:blip r:embed="rId4"/>
            <a:stretch>
              <a:fillRect/>
            </a:stretch>
          </p:blipFill>
          <p:spPr>
            <a:xfrm>
              <a:off x="6580847" y="5012740"/>
              <a:ext cx="1299894" cy="12193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p:cNvPicPr>
              <a:picLocks noChangeAspect="1"/>
            </p:cNvPicPr>
            <p:nvPr/>
          </p:nvPicPr>
          <p:blipFill>
            <a:blip r:embed="rId5"/>
            <a:stretch>
              <a:fillRect/>
            </a:stretch>
          </p:blipFill>
          <p:spPr>
            <a:xfrm>
              <a:off x="457200" y="5012740"/>
              <a:ext cx="6096851" cy="12193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pic>
        <p:nvPicPr>
          <p:cNvPr id="2" name="Picture 1"/>
          <p:cNvPicPr>
            <a:picLocks noChangeAspect="1"/>
          </p:cNvPicPr>
          <p:nvPr/>
        </p:nvPicPr>
        <p:blipFill>
          <a:blip r:embed="rId6"/>
          <a:stretch>
            <a:fillRect/>
          </a:stretch>
        </p:blipFill>
        <p:spPr>
          <a:xfrm>
            <a:off x="4945743" y="3536964"/>
            <a:ext cx="2826633" cy="806533"/>
          </a:xfrm>
          <a:prstGeom prst="rect">
            <a:avLst/>
          </a:prstGeom>
        </p:spPr>
      </p:pic>
      <p:sp>
        <p:nvSpPr>
          <p:cNvPr id="10" name="Slide Number Placeholder 9"/>
          <p:cNvSpPr>
            <a:spLocks noGrp="1"/>
          </p:cNvSpPr>
          <p:nvPr>
            <p:ph type="sldNum" sz="quarter" idx="12"/>
          </p:nvPr>
        </p:nvSpPr>
        <p:spPr/>
        <p:txBody>
          <a:bodyPr/>
          <a:lstStyle/>
          <a:p>
            <a:fld id="{F335D08A-0170-924D-A348-C4E1C6B4B6DF}" type="slidenum">
              <a:rPr lang="en-US" smtClean="0"/>
              <a:t>81</a:t>
            </a:fld>
            <a:endParaRPr lang="en-US"/>
          </a:p>
        </p:txBody>
      </p:sp>
      <p:sp>
        <p:nvSpPr>
          <p:cNvPr id="16" name="Title 1"/>
          <p:cNvSpPr>
            <a:spLocks noGrp="1"/>
          </p:cNvSpPr>
          <p:nvPr>
            <p:ph type="title"/>
          </p:nvPr>
        </p:nvSpPr>
        <p:spPr>
          <a:xfrm>
            <a:off x="457200" y="152400"/>
            <a:ext cx="8442960" cy="1251062"/>
          </a:xfrm>
        </p:spPr>
        <p:txBody>
          <a:bodyPr>
            <a:normAutofit/>
            <a:scene3d>
              <a:camera prst="orthographicFront"/>
              <a:lightRig rig="threePt" dir="t">
                <a:rot lat="0" lon="0" rev="4800000"/>
              </a:lightRig>
            </a:scene3d>
            <a:sp3d prstMaterial="matte"/>
          </a:bodyPr>
          <a:lstStyle/>
          <a:p>
            <a:pPr algn="ctr"/>
            <a:r>
              <a:rPr lang="en-US" sz="3600" dirty="0" smtClean="0">
                <a:solidFill>
                  <a:srgbClr val="F0AD00"/>
                </a:solidFill>
              </a:rPr>
              <a:t>Thank you – Funding for this work </a:t>
            </a:r>
            <a:endParaRPr lang="en-US" sz="3600" i="1" dirty="0">
              <a:solidFill>
                <a:srgbClr val="F0AD00"/>
              </a:solidFill>
            </a:endParaRPr>
          </a:p>
        </p:txBody>
      </p:sp>
      <p:pic>
        <p:nvPicPr>
          <p:cNvPr id="11" name="Picture 10"/>
          <p:cNvPicPr>
            <a:picLocks noChangeAspect="1"/>
          </p:cNvPicPr>
          <p:nvPr/>
        </p:nvPicPr>
        <p:blipFill>
          <a:blip r:embed="rId7"/>
          <a:stretch>
            <a:fillRect/>
          </a:stretch>
        </p:blipFill>
        <p:spPr>
          <a:xfrm>
            <a:off x="1300480" y="1718714"/>
            <a:ext cx="6756400" cy="1498600"/>
          </a:xfrm>
          <a:prstGeom prst="rect">
            <a:avLst/>
          </a:prstGeom>
        </p:spPr>
      </p:pic>
    </p:spTree>
    <p:extLst>
      <p:ext uri="{BB962C8B-B14F-4D97-AF65-F5344CB8AC3E}">
        <p14:creationId xmlns:p14="http://schemas.microsoft.com/office/powerpoint/2010/main" val="31141418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35D08A-0170-924D-A348-C4E1C6B4B6DF}" type="slidenum">
              <a:rPr lang="en-US" smtClean="0"/>
              <a:t>82</a:t>
            </a:fld>
            <a:endParaRPr lang="en-US"/>
          </a:p>
        </p:txBody>
      </p:sp>
      <p:sp>
        <p:nvSpPr>
          <p:cNvPr id="5" name="TextBox 4"/>
          <p:cNvSpPr txBox="1"/>
          <p:nvPr/>
        </p:nvSpPr>
        <p:spPr>
          <a:xfrm>
            <a:off x="346606" y="1909522"/>
            <a:ext cx="8224722" cy="1815874"/>
          </a:xfrm>
          <a:prstGeom prst="rect">
            <a:avLst/>
          </a:prstGeom>
          <a:solidFill>
            <a:schemeClr val="bg1"/>
          </a:solidFill>
          <a:ln w="76200">
            <a:noFill/>
          </a:ln>
        </p:spPr>
        <p:txBody>
          <a:bodyPr wrap="square" lIns="91430" tIns="45716" rIns="91430" bIns="45716" rtlCol="0">
            <a:spAutoFit/>
          </a:bodyPr>
          <a:lstStyle/>
          <a:p>
            <a:pPr algn="ctr"/>
            <a:r>
              <a:rPr lang="en-US" sz="2800" dirty="0" smtClean="0"/>
              <a:t>Ashley Whillans</a:t>
            </a:r>
          </a:p>
          <a:p>
            <a:pPr algn="ctr"/>
            <a:r>
              <a:rPr lang="en-US" sz="2800" dirty="0" smtClean="0"/>
              <a:t>Assistant Professor</a:t>
            </a:r>
          </a:p>
          <a:p>
            <a:pPr algn="ctr"/>
            <a:r>
              <a:rPr lang="en-US" sz="2800" dirty="0" smtClean="0"/>
              <a:t>Harvard Business School</a:t>
            </a:r>
          </a:p>
          <a:p>
            <a:pPr algn="ctr"/>
            <a:r>
              <a:rPr lang="en-US" sz="2800" dirty="0" smtClean="0">
                <a:hlinkClick r:id="rId2"/>
              </a:rPr>
              <a:t>awhillans@hbs.edu</a:t>
            </a:r>
            <a:r>
              <a:rPr lang="en-US" sz="2800" dirty="0" smtClean="0"/>
              <a:t>  </a:t>
            </a:r>
          </a:p>
        </p:txBody>
      </p:sp>
    </p:spTree>
    <p:extLst>
      <p:ext uri="{BB962C8B-B14F-4D97-AF65-F5344CB8AC3E}">
        <p14:creationId xmlns:p14="http://schemas.microsoft.com/office/powerpoint/2010/main" val="11517113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ime diary.use.png"/>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2881" r="6830" b="35714"/>
          <a:stretch/>
        </p:blipFill>
        <p:spPr>
          <a:xfrm>
            <a:off x="353253" y="1729873"/>
            <a:ext cx="8055430" cy="3592286"/>
          </a:xfrm>
        </p:spPr>
      </p:pic>
      <p:sp>
        <p:nvSpPr>
          <p:cNvPr id="6" name="TextBox 5"/>
          <p:cNvSpPr txBox="1"/>
          <p:nvPr/>
        </p:nvSpPr>
        <p:spPr>
          <a:xfrm>
            <a:off x="3801514" y="3701862"/>
            <a:ext cx="5175152" cy="1015663"/>
          </a:xfrm>
          <a:prstGeom prst="rect">
            <a:avLst/>
          </a:prstGeom>
          <a:noFill/>
        </p:spPr>
        <p:txBody>
          <a:bodyPr wrap="square" rtlCol="0">
            <a:spAutoFit/>
          </a:bodyPr>
          <a:lstStyle/>
          <a:p>
            <a:pPr algn="ctr"/>
            <a:r>
              <a:rPr lang="en-US" sz="3000" dirty="0" smtClean="0">
                <a:cs typeface="Century Gothic"/>
              </a:rPr>
              <a:t>They spend </a:t>
            </a:r>
            <a:r>
              <a:rPr lang="en-US" sz="3000" u="sng" dirty="0" smtClean="0">
                <a:cs typeface="Century Gothic"/>
              </a:rPr>
              <a:t>more</a:t>
            </a:r>
            <a:r>
              <a:rPr lang="en-US" sz="3000" dirty="0" smtClean="0">
                <a:cs typeface="Century Gothic"/>
              </a:rPr>
              <a:t> time working, commuting, &amp; shopping*</a:t>
            </a:r>
            <a:endParaRPr lang="en-US" sz="3000" dirty="0">
              <a:cs typeface="Century Gothic"/>
            </a:endParaRPr>
          </a:p>
        </p:txBody>
      </p:sp>
      <p:sp>
        <p:nvSpPr>
          <p:cNvPr id="7" name="Title 2"/>
          <p:cNvSpPr>
            <a:spLocks noGrp="1"/>
          </p:cNvSpPr>
          <p:nvPr>
            <p:ph type="title"/>
          </p:nvPr>
        </p:nvSpPr>
        <p:spPr>
          <a:xfrm>
            <a:off x="309058" y="155448"/>
            <a:ext cx="8629202" cy="1252728"/>
          </a:xfrm>
        </p:spPr>
        <p:txBody>
          <a:bodyPr>
            <a:noAutofit/>
            <a:scene3d>
              <a:camera prst="orthographicFront"/>
              <a:lightRig rig="threePt" dir="t">
                <a:rot lat="0" lon="0" rev="4800000"/>
              </a:lightRig>
            </a:scene3d>
            <a:sp3d prstMaterial="matte"/>
          </a:bodyPr>
          <a:lstStyle/>
          <a:p>
            <a:pPr algn="ctr"/>
            <a:r>
              <a:rPr lang="en-US" sz="3600" dirty="0" smtClean="0">
                <a:solidFill>
                  <a:srgbClr val="F0AD00"/>
                </a:solidFill>
              </a:rPr>
              <a:t>Wealthier individuals do not always </a:t>
            </a:r>
            <a:br>
              <a:rPr lang="en-US" sz="3600" dirty="0" smtClean="0">
                <a:solidFill>
                  <a:srgbClr val="F0AD00"/>
                </a:solidFill>
              </a:rPr>
            </a:br>
            <a:r>
              <a:rPr lang="en-US" sz="3600" dirty="0" smtClean="0">
                <a:solidFill>
                  <a:srgbClr val="F0AD00"/>
                </a:solidFill>
              </a:rPr>
              <a:t>spend their time in happier ways</a:t>
            </a:r>
            <a:endParaRPr lang="en-US" sz="3600" dirty="0">
              <a:solidFill>
                <a:srgbClr val="F0AD00"/>
              </a:solidFill>
            </a:endParaRPr>
          </a:p>
        </p:txBody>
      </p:sp>
      <p:sp>
        <p:nvSpPr>
          <p:cNvPr id="8" name="TextBox 7"/>
          <p:cNvSpPr txBox="1"/>
          <p:nvPr/>
        </p:nvSpPr>
        <p:spPr>
          <a:xfrm>
            <a:off x="-1389183" y="5796943"/>
            <a:ext cx="10040814" cy="769441"/>
          </a:xfrm>
          <a:prstGeom prst="rect">
            <a:avLst/>
          </a:prstGeom>
          <a:noFill/>
        </p:spPr>
        <p:txBody>
          <a:bodyPr wrap="square" rtlCol="0">
            <a:spAutoFit/>
          </a:bodyPr>
          <a:lstStyle/>
          <a:p>
            <a:pPr algn="r"/>
            <a:r>
              <a:rPr lang="en-US" sz="2200" dirty="0" smtClean="0">
                <a:cs typeface="Century Gothic"/>
              </a:rPr>
              <a:t>*Except the </a:t>
            </a:r>
            <a:r>
              <a:rPr lang="en-US" sz="2200" u="sng" dirty="0" smtClean="0">
                <a:cs typeface="Century Gothic"/>
              </a:rPr>
              <a:t>very</a:t>
            </a:r>
            <a:r>
              <a:rPr lang="en-US" sz="2200" i="1" dirty="0" smtClean="0">
                <a:cs typeface="Century Gothic"/>
              </a:rPr>
              <a:t> </a:t>
            </a:r>
            <a:r>
              <a:rPr lang="en-US" sz="2200" dirty="0" smtClean="0">
                <a:cs typeface="Century Gothic"/>
              </a:rPr>
              <a:t>wealthy: </a:t>
            </a:r>
          </a:p>
          <a:p>
            <a:pPr algn="r"/>
            <a:r>
              <a:rPr lang="en-US" sz="2200" dirty="0" smtClean="0">
                <a:cs typeface="Century Gothic"/>
              </a:rPr>
              <a:t>Smeets, Whillans, Bekkers &amp; Norton, </a:t>
            </a:r>
            <a:r>
              <a:rPr lang="en-US" sz="2200" i="1" dirty="0" smtClean="0">
                <a:cs typeface="Century Gothic"/>
              </a:rPr>
              <a:t>under review</a:t>
            </a:r>
            <a:endParaRPr lang="en-US" sz="2200" dirty="0">
              <a:cs typeface="Century Gothic"/>
            </a:endParaRPr>
          </a:p>
        </p:txBody>
      </p:sp>
    </p:spTree>
    <p:extLst>
      <p:ext uri="{BB962C8B-B14F-4D97-AF65-F5344CB8AC3E}">
        <p14:creationId xmlns:p14="http://schemas.microsoft.com/office/powerpoint/2010/main" val="209466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 Black .thmx</Template>
  <TotalTime>52168</TotalTime>
  <Words>10408</Words>
  <Application>Microsoft Office PowerPoint</Application>
  <PresentationFormat>On-screen Show (4:3)</PresentationFormat>
  <Paragraphs>860</Paragraphs>
  <Slides>82</Slides>
  <Notes>67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82</vt:i4>
      </vt:variant>
    </vt:vector>
  </HeadingPairs>
  <TitlesOfParts>
    <vt:vector size="93" baseType="lpstr">
      <vt:lpstr>ＭＳ Ｐゴシック</vt:lpstr>
      <vt:lpstr>Arial</vt:lpstr>
      <vt:lpstr>Calibri</vt:lpstr>
      <vt:lpstr>Century Gothic</vt:lpstr>
      <vt:lpstr>Constantia</vt:lpstr>
      <vt:lpstr>Garamond</vt:lpstr>
      <vt:lpstr>Garamond Regular</vt:lpstr>
      <vt:lpstr>Wingdings</vt:lpstr>
      <vt:lpstr>Wingdings 2</vt:lpstr>
      <vt:lpstr>Wingdings 3</vt:lpstr>
      <vt:lpstr>Module</vt:lpstr>
      <vt:lpstr>Exchanging cents for seconds:  The happiness benefits of  choosing time over money</vt:lpstr>
      <vt:lpstr>PowerPoint Presentation</vt:lpstr>
      <vt:lpstr>“Modern Time Famine” &amp;  the “Loneliness Epidemic”</vt:lpstr>
      <vt:lpstr>PowerPoint Presentation</vt:lpstr>
      <vt:lpstr>Wealth does not always translate  into greater well-being</vt:lpstr>
      <vt:lpstr>Wealth does not always translate  into greater well-being</vt:lpstr>
      <vt:lpstr>PowerPoint Presentation</vt:lpstr>
      <vt:lpstr>Wealth is linked to greater time stress</vt:lpstr>
      <vt:lpstr>Wealthier individuals do not always  spend their time in happier ways</vt:lpstr>
      <vt:lpstr>Can using money to ‘buy time’ improve  well-being and social connection?</vt:lpstr>
      <vt:lpstr>Guiding Questions</vt:lpstr>
      <vt:lpstr>Guiding Questions</vt:lpstr>
      <vt:lpstr>More time or more money?</vt:lpstr>
      <vt:lpstr>Do people choose time or money? </vt:lpstr>
      <vt:lpstr>Resource Orientation Measure</vt:lpstr>
      <vt:lpstr>Choosing time predicts decision-making</vt:lpstr>
      <vt:lpstr>Choosing time predicts decision-making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Choosing time predicts long-term trajectories of happiness</vt:lpstr>
      <vt:lpstr>Can using money to buy time promote happiness  and social connection?</vt:lpstr>
      <vt:lpstr>Can ‘buying time’ promote happiness?</vt:lpstr>
      <vt:lpstr>Data collection strategy</vt:lpstr>
      <vt:lpstr>Buying time is linked to life satisfaction</vt:lpstr>
      <vt:lpstr>Buying time is linked to life satisfaction</vt:lpstr>
      <vt:lpstr>PowerPoint Presentation</vt:lpstr>
      <vt:lpstr>Interim Summary</vt:lpstr>
      <vt:lpstr>Can buying time affect daily happiness?</vt:lpstr>
      <vt:lpstr>Buying time &amp; daily happiness</vt:lpstr>
      <vt:lpstr>PowerPoint Presentation</vt:lpstr>
      <vt:lpstr>PowerPoint Presentation</vt:lpstr>
      <vt:lpstr>Time-saving purchases improve happiness</vt:lpstr>
      <vt:lpstr>Time-saving purchases reduce time stress</vt:lpstr>
      <vt:lpstr>Interim Summary</vt:lpstr>
      <vt:lpstr>Purchases, happiness &amp; time stress</vt:lpstr>
      <vt:lpstr>Buying time promotes relationship satisfaction</vt:lpstr>
      <vt:lpstr>Buying time promotes relationship satisfaction</vt:lpstr>
      <vt:lpstr>Buying time promotes relationship satisfaction</vt:lpstr>
      <vt:lpstr>Buying time promotes relationship satisfaction</vt:lpstr>
      <vt:lpstr>Buying time vs. social support</vt:lpstr>
      <vt:lpstr>Buying time protects  against work-life stress</vt:lpstr>
      <vt:lpstr>Buying time encourages quality time together</vt:lpstr>
      <vt:lpstr>Reflect on the last time you spent. . .</vt:lpstr>
      <vt:lpstr>Example</vt:lpstr>
      <vt:lpstr>Quality time is the critical ingredient</vt:lpstr>
      <vt:lpstr>Interim Summary</vt:lpstr>
      <vt:lpstr>When to Buy Time vs. Experiences Time-Saving as “Problem-Focused Coping”</vt:lpstr>
      <vt:lpstr>Reflect on the last time you spent . . .</vt:lpstr>
      <vt:lpstr>In the 7 days before making the purchase did you experience any of the following?</vt:lpstr>
      <vt:lpstr>Time-saving vs. Experiential</vt:lpstr>
      <vt:lpstr>Replication: The Wedding Planners</vt:lpstr>
      <vt:lpstr>Summary &amp; Ongoing Research</vt:lpstr>
      <vt:lpstr>Guiding Questions</vt:lpstr>
      <vt:lpstr>Guiding Questions</vt:lpstr>
      <vt:lpstr>Reluctance to choose time over money </vt:lpstr>
      <vt:lpstr>Even among millionaires!</vt:lpstr>
      <vt:lpstr>PowerPoint Presentation</vt:lpstr>
      <vt:lpstr>PowerPoint Presentation</vt:lpstr>
      <vt:lpstr>PowerPoint Presentation</vt:lpstr>
      <vt:lpstr>How to encourage ‘buying time’?</vt:lpstr>
      <vt:lpstr>How to encourage ‘buying time’?</vt:lpstr>
      <vt:lpstr>How to encourage ‘buying time’?</vt:lpstr>
      <vt:lpstr>PowerPoint Presentation</vt:lpstr>
      <vt:lpstr>PowerPoint Presentation</vt:lpstr>
      <vt:lpstr>Guilt undermines happiness</vt:lpstr>
      <vt:lpstr>Ongoing Research</vt:lpstr>
      <vt:lpstr>Ongoing Research – How local norms of busyness shape time stress and well-being</vt:lpstr>
      <vt:lpstr>Ongoing Research – How inequality shapes time use and happiness</vt:lpstr>
      <vt:lpstr>Ongoing Research – How inequality shapes time use and happiness</vt:lpstr>
      <vt:lpstr>PowerPoint Presentation</vt:lpstr>
      <vt:lpstr>PowerPoint Presentation</vt:lpstr>
      <vt:lpstr>Thank you – Collaborators</vt:lpstr>
      <vt:lpstr>Thank you – Funding for this work </vt:lpstr>
      <vt:lpstr>PowerPoint Presentation</vt:lpstr>
    </vt:vector>
  </TitlesOfParts>
  <Company>UBC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Flipping the Philanthropy Switch:</dc:title>
  <dc:creator>Ashley Whillans</dc:creator>
  <cp:lastModifiedBy>Tutt, Mandeep</cp:lastModifiedBy>
  <cp:revision>2189</cp:revision>
  <dcterms:created xsi:type="dcterms:W3CDTF">2015-06-02T01:08:22Z</dcterms:created>
  <dcterms:modified xsi:type="dcterms:W3CDTF">2018-07-15T20:44:24Z</dcterms:modified>
</cp:coreProperties>
</file>