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notesSlides/notesSlide1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2.xml" ContentType="application/vnd.openxmlformats-officedocument.drawingml.chartshapes+xml"/>
  <Override PartName="/ppt/notesSlides/notesSlide15.xml" ContentType="application/vnd.openxmlformats-officedocument.presentationml.notesSlide+xml"/>
  <Override PartName="/ppt/charts/chart8.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notesSlides/notesSlide22.xml" ContentType="application/vnd.openxmlformats-officedocument.presentationml.notesSlide+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3.xml" ContentType="application/vnd.openxmlformats-officedocument.drawingml.chartshapes+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4.xml" ContentType="application/vnd.openxmlformats-officedocument.drawingml.chartshape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1"/>
  </p:notesMasterIdLst>
  <p:sldIdLst>
    <p:sldId id="256" r:id="rId2"/>
    <p:sldId id="368" r:id="rId3"/>
    <p:sldId id="449" r:id="rId4"/>
    <p:sldId id="370" r:id="rId5"/>
    <p:sldId id="277" r:id="rId6"/>
    <p:sldId id="371" r:id="rId7"/>
    <p:sldId id="267" r:id="rId8"/>
    <p:sldId id="263" r:id="rId9"/>
    <p:sldId id="272" r:id="rId10"/>
    <p:sldId id="265" r:id="rId11"/>
    <p:sldId id="262" r:id="rId12"/>
    <p:sldId id="359" r:id="rId13"/>
    <p:sldId id="271" r:id="rId14"/>
    <p:sldId id="305" r:id="rId15"/>
    <p:sldId id="320" r:id="rId16"/>
    <p:sldId id="372" r:id="rId17"/>
    <p:sldId id="287" r:id="rId18"/>
    <p:sldId id="288" r:id="rId19"/>
    <p:sldId id="291" r:id="rId20"/>
    <p:sldId id="360" r:id="rId21"/>
    <p:sldId id="349" r:id="rId22"/>
    <p:sldId id="350" r:id="rId23"/>
    <p:sldId id="355" r:id="rId24"/>
    <p:sldId id="367" r:id="rId25"/>
    <p:sldId id="401" r:id="rId26"/>
    <p:sldId id="342" r:id="rId27"/>
    <p:sldId id="447" r:id="rId28"/>
    <p:sldId id="310" r:id="rId29"/>
    <p:sldId id="446" r:id="rId30"/>
    <p:sldId id="347" r:id="rId31"/>
    <p:sldId id="270" r:id="rId32"/>
    <p:sldId id="399" r:id="rId33"/>
    <p:sldId id="400" r:id="rId34"/>
    <p:sldId id="361" r:id="rId35"/>
    <p:sldId id="448" r:id="rId36"/>
    <p:sldId id="365" r:id="rId37"/>
    <p:sldId id="366" r:id="rId38"/>
    <p:sldId id="427" r:id="rId39"/>
    <p:sldId id="381" r:id="rId40"/>
    <p:sldId id="428" r:id="rId41"/>
    <p:sldId id="445" r:id="rId42"/>
    <p:sldId id="386" r:id="rId43"/>
    <p:sldId id="387" r:id="rId44"/>
    <p:sldId id="413" r:id="rId45"/>
    <p:sldId id="343" r:id="rId46"/>
    <p:sldId id="385" r:id="rId47"/>
    <p:sldId id="412" r:id="rId48"/>
    <p:sldId id="276" r:id="rId49"/>
    <p:sldId id="264" r:id="rId50"/>
    <p:sldId id="260" r:id="rId51"/>
    <p:sldId id="266" r:id="rId52"/>
    <p:sldId id="261" r:id="rId53"/>
    <p:sldId id="285" r:id="rId54"/>
    <p:sldId id="268" r:id="rId55"/>
    <p:sldId id="274" r:id="rId56"/>
    <p:sldId id="364" r:id="rId57"/>
    <p:sldId id="363" r:id="rId58"/>
    <p:sldId id="357" r:id="rId59"/>
    <p:sldId id="358"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AC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830"/>
    <p:restoredTop sz="73726"/>
  </p:normalViewPr>
  <p:slideViewPr>
    <p:cSldViewPr snapToGrid="0" snapToObjects="1">
      <p:cViewPr varScale="1">
        <p:scale>
          <a:sx n="43" d="100"/>
          <a:sy n="43" d="100"/>
        </p:scale>
        <p:origin x="438" y="54"/>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6" d="100"/>
          <a:sy n="96" d="100"/>
        </p:scale>
        <p:origin x="2304"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3" Type="http://schemas.openxmlformats.org/officeDocument/2006/relationships/oleObject" Target="file:///\\Users\abostrom\Dropbox\C3_Ann\PCC_SI_FHL_12Sep2018\Data%20for%20PCC-FHL%20talk%202018.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abostrom\Dropbox\C3_Ann\PCC_SI_FHL_12Sep2018\Data%20for%20PCC-FHL%20talk%202018.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4.xml"/></Relationships>
</file>

<file path=ppt/charts/_rels/chart2.xml.rels><?xml version="1.0" encoding="UTF-8" standalone="yes"?>
<Relationships xmlns="http://schemas.openxmlformats.org/package/2006/relationships"><Relationship Id="rId3" Type="http://schemas.openxmlformats.org/officeDocument/2006/relationships/oleObject" Target="file:///\\Users\abostrom\Dropbox\C3_Ann\PCC_SI_FHL_12Sep2018\Data%20for%20PCC-FHL%20talk%20201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bostrom\Dropbox\C3_Ann\PCC_SI_FHL_12Sep2018\Data%20for%20PCC-FHL%20talk%202018.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bostrom\Dropbox\Australia%202012_Japan2013_Travel2020\June%202019\June%202019-Daniels%20workshop%20logistics\Graphics%20for%20Coventry%20June%202019.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abostrom\Dropbox\C3_Ann\Efficacy%20and%20action\Talks_Spring2019_ASU_NSF\Graphics_Statistics_NSFTalkMay2019.xlsx"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oleObject" Target="file:///\\Users\abostrom\Dropbox\C3_Ann\Efficacy%20and%20action\Talks_Spring2019_ASU_NSF\Graphics_Statistics_NSFTalkMay2019.xlsx" TargetMode="Externa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2.xml"/></Relationships>
</file>

<file path=ppt/charts/_rels/chart8.xml.rels><?xml version="1.0" encoding="UTF-8" standalone="yes"?>
<Relationships xmlns="http://schemas.openxmlformats.org/package/2006/relationships"><Relationship Id="rId1" Type="http://schemas.openxmlformats.org/officeDocument/2006/relationships/oleObject" Target="file:///\\Users\abostrom\Dropbox\C3_Ann\SRA%202018\SRA2018-workbook.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abostrom\Dropbox\C3_Ann\PCC_SI_FHL_12Sep2018\Data%20for%20PCC-FHL%20talk%202018.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b="1"/>
              <a:t>Do you think a rise in the world’s temperatures is being caused mostly by things people do, mostly by natural causes, or about equally by things people do and by natural causes? (Stanford polls)</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'Is GW happening'!$H$59</c:f>
              <c:strCache>
                <c:ptCount val="1"/>
                <c:pt idx="0">
                  <c:v>Things people did</c:v>
                </c:pt>
              </c:strCache>
            </c:strRef>
          </c:tx>
          <c:spPr>
            <a:ln w="38100" cap="rnd">
              <a:solidFill>
                <a:schemeClr val="tx1"/>
              </a:solidFill>
              <a:round/>
            </a:ln>
            <a:effectLst/>
          </c:spPr>
          <c:marker>
            <c:symbol val="circle"/>
            <c:size val="8"/>
            <c:spPr>
              <a:solidFill>
                <a:schemeClr val="tx1"/>
              </a:solidFill>
              <a:ln w="9525">
                <a:solidFill>
                  <a:schemeClr val="tx1"/>
                </a:solidFill>
              </a:ln>
              <a:effectLst/>
            </c:spPr>
          </c:marker>
          <c:cat>
            <c:strRef>
              <c:f>'Is GW happening'!$G$60:$G$72</c:f>
              <c:strCache>
                <c:ptCount val="13"/>
                <c:pt idx="0">
                  <c:v>1997 Oct</c:v>
                </c:pt>
                <c:pt idx="1">
                  <c:v>1998 Feb</c:v>
                </c:pt>
                <c:pt idx="2">
                  <c:v>2006 Mar</c:v>
                </c:pt>
                <c:pt idx="3">
                  <c:v>2007 Apr</c:v>
                </c:pt>
                <c:pt idx="4">
                  <c:v>2008 Jul</c:v>
                </c:pt>
                <c:pt idx="5">
                  <c:v>2009 Nov</c:v>
                </c:pt>
                <c:pt idx="6">
                  <c:v>2010 Jun</c:v>
                </c:pt>
                <c:pt idx="7">
                  <c:v>2010 Nov</c:v>
                </c:pt>
                <c:pt idx="8">
                  <c:v>2011 Sep</c:v>
                </c:pt>
                <c:pt idx="9">
                  <c:v>2012 Jun</c:v>
                </c:pt>
                <c:pt idx="10">
                  <c:v>2013 Dec</c:v>
                </c:pt>
                <c:pt idx="11">
                  <c:v>2014 Jun</c:v>
                </c:pt>
                <c:pt idx="12">
                  <c:v>2015 Jan</c:v>
                </c:pt>
              </c:strCache>
            </c:strRef>
          </c:cat>
          <c:val>
            <c:numRef>
              <c:f>'Is GW happening'!$H$60:$H$72</c:f>
              <c:numCache>
                <c:formatCode>0%</c:formatCode>
                <c:ptCount val="13"/>
                <c:pt idx="0">
                  <c:v>0.4</c:v>
                </c:pt>
                <c:pt idx="1">
                  <c:v>0.42</c:v>
                </c:pt>
                <c:pt idx="2">
                  <c:v>0.31</c:v>
                </c:pt>
                <c:pt idx="3">
                  <c:v>0.41</c:v>
                </c:pt>
                <c:pt idx="4">
                  <c:v>0.34</c:v>
                </c:pt>
                <c:pt idx="5">
                  <c:v>0.3</c:v>
                </c:pt>
                <c:pt idx="6">
                  <c:v>0.3</c:v>
                </c:pt>
                <c:pt idx="7">
                  <c:v>0.31</c:v>
                </c:pt>
                <c:pt idx="8">
                  <c:v>0.27</c:v>
                </c:pt>
                <c:pt idx="9">
                  <c:v>0.3</c:v>
                </c:pt>
                <c:pt idx="10">
                  <c:v>0.32</c:v>
                </c:pt>
                <c:pt idx="11">
                  <c:v>0.33</c:v>
                </c:pt>
                <c:pt idx="12">
                  <c:v>0.4</c:v>
                </c:pt>
              </c:numCache>
            </c:numRef>
          </c:val>
          <c:smooth val="0"/>
          <c:extLst>
            <c:ext xmlns:c16="http://schemas.microsoft.com/office/drawing/2014/chart" uri="{C3380CC4-5D6E-409C-BE32-E72D297353CC}">
              <c16:uniqueId val="{00000000-57E5-314C-B4D4-3EEAC7245692}"/>
            </c:ext>
          </c:extLst>
        </c:ser>
        <c:ser>
          <c:idx val="1"/>
          <c:order val="1"/>
          <c:tx>
            <c:strRef>
              <c:f>'Is GW happening'!$I$59</c:f>
              <c:strCache>
                <c:ptCount val="1"/>
                <c:pt idx="0">
                  <c:v>Natural causes</c:v>
                </c:pt>
              </c:strCache>
            </c:strRef>
          </c:tx>
          <c:spPr>
            <a:ln w="38100" cap="rnd">
              <a:solidFill>
                <a:srgbClr val="00B050"/>
              </a:solidFill>
              <a:prstDash val="sysDot"/>
              <a:round/>
            </a:ln>
            <a:effectLst/>
          </c:spPr>
          <c:marker>
            <c:symbol val="diamond"/>
            <c:size val="8"/>
            <c:spPr>
              <a:solidFill>
                <a:srgbClr val="00B050"/>
              </a:solidFill>
              <a:ln w="9525">
                <a:solidFill>
                  <a:srgbClr val="00B050"/>
                </a:solidFill>
              </a:ln>
              <a:effectLst/>
            </c:spPr>
          </c:marker>
          <c:cat>
            <c:strRef>
              <c:f>'Is GW happening'!$G$60:$G$72</c:f>
              <c:strCache>
                <c:ptCount val="13"/>
                <c:pt idx="0">
                  <c:v>1997 Oct</c:v>
                </c:pt>
                <c:pt idx="1">
                  <c:v>1998 Feb</c:v>
                </c:pt>
                <c:pt idx="2">
                  <c:v>2006 Mar</c:v>
                </c:pt>
                <c:pt idx="3">
                  <c:v>2007 Apr</c:v>
                </c:pt>
                <c:pt idx="4">
                  <c:v>2008 Jul</c:v>
                </c:pt>
                <c:pt idx="5">
                  <c:v>2009 Nov</c:v>
                </c:pt>
                <c:pt idx="6">
                  <c:v>2010 Jun</c:v>
                </c:pt>
                <c:pt idx="7">
                  <c:v>2010 Nov</c:v>
                </c:pt>
                <c:pt idx="8">
                  <c:v>2011 Sep</c:v>
                </c:pt>
                <c:pt idx="9">
                  <c:v>2012 Jun</c:v>
                </c:pt>
                <c:pt idx="10">
                  <c:v>2013 Dec</c:v>
                </c:pt>
                <c:pt idx="11">
                  <c:v>2014 Jun</c:v>
                </c:pt>
                <c:pt idx="12">
                  <c:v>2015 Jan</c:v>
                </c:pt>
              </c:strCache>
            </c:strRef>
          </c:cat>
          <c:val>
            <c:numRef>
              <c:f>'Is GW happening'!$I$60:$I$72</c:f>
              <c:numCache>
                <c:formatCode>0%</c:formatCode>
                <c:ptCount val="13"/>
                <c:pt idx="0">
                  <c:v>0.18</c:v>
                </c:pt>
                <c:pt idx="1">
                  <c:v>0.16</c:v>
                </c:pt>
                <c:pt idx="2">
                  <c:v>0.19</c:v>
                </c:pt>
                <c:pt idx="3">
                  <c:v>0.17</c:v>
                </c:pt>
                <c:pt idx="4">
                  <c:v>0.21</c:v>
                </c:pt>
                <c:pt idx="5">
                  <c:v>0.27</c:v>
                </c:pt>
                <c:pt idx="6">
                  <c:v>0.25</c:v>
                </c:pt>
                <c:pt idx="7">
                  <c:v>0.24</c:v>
                </c:pt>
                <c:pt idx="8">
                  <c:v>0.27</c:v>
                </c:pt>
                <c:pt idx="9">
                  <c:v>0.22</c:v>
                </c:pt>
                <c:pt idx="10">
                  <c:v>0.2</c:v>
                </c:pt>
                <c:pt idx="11">
                  <c:v>0.2</c:v>
                </c:pt>
                <c:pt idx="12">
                  <c:v>0.18</c:v>
                </c:pt>
              </c:numCache>
            </c:numRef>
          </c:val>
          <c:smooth val="0"/>
          <c:extLst>
            <c:ext xmlns:c16="http://schemas.microsoft.com/office/drawing/2014/chart" uri="{C3380CC4-5D6E-409C-BE32-E72D297353CC}">
              <c16:uniqueId val="{00000001-57E5-314C-B4D4-3EEAC7245692}"/>
            </c:ext>
          </c:extLst>
        </c:ser>
        <c:ser>
          <c:idx val="2"/>
          <c:order val="2"/>
          <c:tx>
            <c:strRef>
              <c:f>'Is GW happening'!$J$59</c:f>
              <c:strCache>
                <c:ptCount val="1"/>
                <c:pt idx="0">
                  <c:v>About equally</c:v>
                </c:pt>
              </c:strCache>
            </c:strRef>
          </c:tx>
          <c:spPr>
            <a:ln w="38100" cap="rnd">
              <a:solidFill>
                <a:schemeClr val="accent1">
                  <a:lumMod val="40000"/>
                  <a:lumOff val="60000"/>
                </a:schemeClr>
              </a:solidFill>
              <a:round/>
            </a:ln>
            <a:effectLst/>
          </c:spPr>
          <c:marker>
            <c:symbol val="square"/>
            <c:size val="5"/>
            <c:spPr>
              <a:solidFill>
                <a:schemeClr val="accent1">
                  <a:lumMod val="60000"/>
                  <a:lumOff val="40000"/>
                </a:schemeClr>
              </a:solidFill>
              <a:ln w="9525">
                <a:solidFill>
                  <a:schemeClr val="accent1">
                    <a:lumMod val="40000"/>
                    <a:lumOff val="60000"/>
                  </a:schemeClr>
                </a:solidFill>
              </a:ln>
              <a:effectLst/>
            </c:spPr>
          </c:marker>
          <c:cat>
            <c:strRef>
              <c:f>'Is GW happening'!$G$60:$G$72</c:f>
              <c:strCache>
                <c:ptCount val="13"/>
                <c:pt idx="0">
                  <c:v>1997 Oct</c:v>
                </c:pt>
                <c:pt idx="1">
                  <c:v>1998 Feb</c:v>
                </c:pt>
                <c:pt idx="2">
                  <c:v>2006 Mar</c:v>
                </c:pt>
                <c:pt idx="3">
                  <c:v>2007 Apr</c:v>
                </c:pt>
                <c:pt idx="4">
                  <c:v>2008 Jul</c:v>
                </c:pt>
                <c:pt idx="5">
                  <c:v>2009 Nov</c:v>
                </c:pt>
                <c:pt idx="6">
                  <c:v>2010 Jun</c:v>
                </c:pt>
                <c:pt idx="7">
                  <c:v>2010 Nov</c:v>
                </c:pt>
                <c:pt idx="8">
                  <c:v>2011 Sep</c:v>
                </c:pt>
                <c:pt idx="9">
                  <c:v>2012 Jun</c:v>
                </c:pt>
                <c:pt idx="10">
                  <c:v>2013 Dec</c:v>
                </c:pt>
                <c:pt idx="11">
                  <c:v>2014 Jun</c:v>
                </c:pt>
                <c:pt idx="12">
                  <c:v>2015 Jan</c:v>
                </c:pt>
              </c:strCache>
            </c:strRef>
          </c:cat>
          <c:val>
            <c:numRef>
              <c:f>'Is GW happening'!$J$60:$J$72</c:f>
              <c:numCache>
                <c:formatCode>0%</c:formatCode>
                <c:ptCount val="13"/>
                <c:pt idx="0">
                  <c:v>0.41</c:v>
                </c:pt>
                <c:pt idx="1">
                  <c:v>0.4</c:v>
                </c:pt>
                <c:pt idx="2">
                  <c:v>0.49</c:v>
                </c:pt>
                <c:pt idx="3">
                  <c:v>0.42</c:v>
                </c:pt>
                <c:pt idx="4">
                  <c:v>0.44</c:v>
                </c:pt>
                <c:pt idx="5">
                  <c:v>0.4</c:v>
                </c:pt>
                <c:pt idx="6">
                  <c:v>0.45</c:v>
                </c:pt>
                <c:pt idx="7">
                  <c:v>0.45</c:v>
                </c:pt>
                <c:pt idx="8">
                  <c:v>0.45</c:v>
                </c:pt>
                <c:pt idx="9">
                  <c:v>0.47</c:v>
                </c:pt>
                <c:pt idx="10">
                  <c:v>0.48</c:v>
                </c:pt>
                <c:pt idx="11">
                  <c:v>0.45</c:v>
                </c:pt>
                <c:pt idx="12">
                  <c:v>0.41</c:v>
                </c:pt>
              </c:numCache>
            </c:numRef>
          </c:val>
          <c:smooth val="0"/>
          <c:extLst>
            <c:ext xmlns:c16="http://schemas.microsoft.com/office/drawing/2014/chart" uri="{C3380CC4-5D6E-409C-BE32-E72D297353CC}">
              <c16:uniqueId val="{00000002-57E5-314C-B4D4-3EEAC7245692}"/>
            </c:ext>
          </c:extLst>
        </c:ser>
        <c:dLbls>
          <c:showLegendKey val="0"/>
          <c:showVal val="0"/>
          <c:showCatName val="0"/>
          <c:showSerName val="0"/>
          <c:showPercent val="0"/>
          <c:showBubbleSize val="0"/>
        </c:dLbls>
        <c:marker val="1"/>
        <c:smooth val="0"/>
        <c:axId val="1630295712"/>
        <c:axId val="1629801504"/>
      </c:lineChart>
      <c:catAx>
        <c:axId val="1630295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629801504"/>
        <c:crosses val="autoZero"/>
        <c:auto val="1"/>
        <c:lblAlgn val="ctr"/>
        <c:lblOffset val="100"/>
        <c:noMultiLvlLbl val="0"/>
      </c:catAx>
      <c:valAx>
        <c:axId val="16298015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630295712"/>
        <c:crosses val="autoZero"/>
        <c:crossBetween val="between"/>
      </c:valAx>
      <c:spPr>
        <a:noFill/>
        <a:ln>
          <a:noFill/>
        </a:ln>
        <a:effectLst/>
      </c:spPr>
    </c:plotArea>
    <c:legend>
      <c:legendPos val="r"/>
      <c:layout>
        <c:manualLayout>
          <c:xMode val="edge"/>
          <c:yMode val="edge"/>
          <c:x val="0.79131269550210337"/>
          <c:y val="0.49806701607094067"/>
          <c:w val="0.19257126904261868"/>
          <c:h val="0.3769574505079609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solidFill>
                  <a:srgbClr val="C00000"/>
                </a:solidFill>
              </a:rPr>
              <a:t>Conservatives</a:t>
            </a:r>
            <a:r>
              <a:rPr lang="en-US" b="1" dirty="0"/>
              <a:t>: </a:t>
            </a:r>
            <a:r>
              <a:rPr lang="en-US" b="1" baseline="0" dirty="0"/>
              <a:t>[Fear] When you think of climate change and everything that you associate with it, how strongly do you feel each of the following? </a:t>
            </a:r>
            <a:endParaRPr lang="en-US"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8366325951487783"/>
          <c:y val="0.26157644837691613"/>
          <c:w val="0.66228076960971516"/>
          <c:h val="0.64456788210099192"/>
        </c:manualLayout>
      </c:layout>
      <c:scatterChart>
        <c:scatterStyle val="lineMarker"/>
        <c:varyColors val="0"/>
        <c:ser>
          <c:idx val="0"/>
          <c:order val="0"/>
          <c:tx>
            <c:strRef>
              <c:f>'Fear-Threat'!$L$57</c:f>
              <c:strCache>
                <c:ptCount val="1"/>
                <c:pt idx="0">
                  <c:v>Wave 1</c:v>
                </c:pt>
              </c:strCache>
            </c:strRef>
          </c:tx>
          <c:spPr>
            <a:ln w="25400" cap="rnd">
              <a:noFill/>
              <a:round/>
            </a:ln>
            <a:effectLst/>
          </c:spPr>
          <c:marker>
            <c:symbol val="circle"/>
            <c:size val="5"/>
            <c:spPr>
              <a:solidFill>
                <a:srgbClr val="C00000"/>
              </a:solidFill>
              <a:ln w="9525">
                <a:solidFill>
                  <a:schemeClr val="accent1"/>
                </a:solidFill>
              </a:ln>
              <a:effectLst/>
            </c:spPr>
          </c:marker>
          <c:dPt>
            <c:idx val="0"/>
            <c:marker>
              <c:symbol val="circle"/>
              <c:size val="18"/>
              <c:spPr>
                <a:solidFill>
                  <a:srgbClr val="C00000"/>
                </a:solidFill>
                <a:ln w="9525">
                  <a:solidFill>
                    <a:srgbClr val="C00000"/>
                  </a:solidFill>
                </a:ln>
                <a:effectLst/>
              </c:spPr>
            </c:marker>
            <c:bubble3D val="0"/>
            <c:extLst>
              <c:ext xmlns:c16="http://schemas.microsoft.com/office/drawing/2014/chart" uri="{C3380CC4-5D6E-409C-BE32-E72D297353CC}">
                <c16:uniqueId val="{00000000-BE1E-DC41-BD72-5A1DD1E0EC99}"/>
              </c:ext>
            </c:extLst>
          </c:dPt>
          <c:dPt>
            <c:idx val="1"/>
            <c:marker>
              <c:symbol val="circle"/>
              <c:size val="8"/>
              <c:spPr>
                <a:solidFill>
                  <a:srgbClr val="C00000"/>
                </a:solidFill>
                <a:ln w="9525">
                  <a:solidFill>
                    <a:srgbClr val="C00000"/>
                  </a:solidFill>
                </a:ln>
                <a:effectLst/>
              </c:spPr>
            </c:marker>
            <c:bubble3D val="0"/>
            <c:extLst>
              <c:ext xmlns:c16="http://schemas.microsoft.com/office/drawing/2014/chart" uri="{C3380CC4-5D6E-409C-BE32-E72D297353CC}">
                <c16:uniqueId val="{00000001-BE1E-DC41-BD72-5A1DD1E0EC99}"/>
              </c:ext>
            </c:extLst>
          </c:dPt>
          <c:dPt>
            <c:idx val="2"/>
            <c:marker>
              <c:symbol val="circle"/>
              <c:size val="5"/>
              <c:spPr>
                <a:solidFill>
                  <a:srgbClr val="C00000"/>
                </a:solidFill>
                <a:ln w="9525">
                  <a:solidFill>
                    <a:srgbClr val="C00000"/>
                  </a:solidFill>
                </a:ln>
                <a:effectLst/>
              </c:spPr>
            </c:marker>
            <c:bubble3D val="0"/>
            <c:extLst>
              <c:ext xmlns:c16="http://schemas.microsoft.com/office/drawing/2014/chart" uri="{C3380CC4-5D6E-409C-BE32-E72D297353CC}">
                <c16:uniqueId val="{00000002-BE1E-DC41-BD72-5A1DD1E0EC99}"/>
              </c:ext>
            </c:extLst>
          </c:dPt>
          <c:dPt>
            <c:idx val="3"/>
            <c:marker>
              <c:symbol val="circle"/>
              <c:size val="2"/>
              <c:spPr>
                <a:solidFill>
                  <a:srgbClr val="C00000"/>
                </a:solidFill>
                <a:ln w="9525">
                  <a:solidFill>
                    <a:srgbClr val="C00000"/>
                  </a:solidFill>
                </a:ln>
                <a:effectLst/>
              </c:spPr>
            </c:marker>
            <c:bubble3D val="0"/>
            <c:extLst>
              <c:ext xmlns:c16="http://schemas.microsoft.com/office/drawing/2014/chart" uri="{C3380CC4-5D6E-409C-BE32-E72D297353CC}">
                <c16:uniqueId val="{00000003-BE1E-DC41-BD72-5A1DD1E0EC99}"/>
              </c:ext>
            </c:extLst>
          </c:dPt>
          <c:dPt>
            <c:idx val="4"/>
            <c:marker>
              <c:symbol val="circle"/>
              <c:size val="2"/>
              <c:spPr>
                <a:solidFill>
                  <a:srgbClr val="C00000"/>
                </a:solidFill>
                <a:ln w="9525">
                  <a:solidFill>
                    <a:srgbClr val="C00000"/>
                  </a:solidFill>
                </a:ln>
                <a:effectLst/>
              </c:spPr>
            </c:marker>
            <c:bubble3D val="0"/>
            <c:extLst>
              <c:ext xmlns:c16="http://schemas.microsoft.com/office/drawing/2014/chart" uri="{C3380CC4-5D6E-409C-BE32-E72D297353CC}">
                <c16:uniqueId val="{00000004-BE1E-DC41-BD72-5A1DD1E0EC99}"/>
              </c:ext>
            </c:extLst>
          </c:dPt>
          <c:xVal>
            <c:strRef>
              <c:f>'Fear-Threat'!$G$58:$G$62</c:f>
              <c:strCache>
                <c:ptCount val="5"/>
                <c:pt idx="0">
                  <c:v>1 Not at all</c:v>
                </c:pt>
                <c:pt idx="1">
                  <c:v>2 A little</c:v>
                </c:pt>
                <c:pt idx="2">
                  <c:v>3 Moderately</c:v>
                </c:pt>
                <c:pt idx="3">
                  <c:v>4 Strongly</c:v>
                </c:pt>
                <c:pt idx="4">
                  <c:v>5 Very strongly</c:v>
                </c:pt>
              </c:strCache>
            </c:strRef>
          </c:xVal>
          <c:yVal>
            <c:numRef>
              <c:f>'Fear-Threat'!$L$58:$L$62</c:f>
              <c:numCache>
                <c:formatCode>General</c:formatCode>
                <c:ptCount val="5"/>
                <c:pt idx="0">
                  <c:v>1</c:v>
                </c:pt>
                <c:pt idx="1">
                  <c:v>2</c:v>
                </c:pt>
                <c:pt idx="2">
                  <c:v>3</c:v>
                </c:pt>
                <c:pt idx="3">
                  <c:v>4</c:v>
                </c:pt>
                <c:pt idx="4">
                  <c:v>5</c:v>
                </c:pt>
              </c:numCache>
            </c:numRef>
          </c:yVal>
          <c:smooth val="0"/>
          <c:extLst>
            <c:ext xmlns:c16="http://schemas.microsoft.com/office/drawing/2014/chart" uri="{C3380CC4-5D6E-409C-BE32-E72D297353CC}">
              <c16:uniqueId val="{00000005-BE1E-DC41-BD72-5A1DD1E0EC99}"/>
            </c:ext>
          </c:extLst>
        </c:ser>
        <c:ser>
          <c:idx val="1"/>
          <c:order val="1"/>
          <c:tx>
            <c:strRef>
              <c:f>'Fear-Threat'!$M$57</c:f>
              <c:strCache>
                <c:ptCount val="1"/>
                <c:pt idx="0">
                  <c:v>Wave 2 </c:v>
                </c:pt>
              </c:strCache>
            </c:strRef>
          </c:tx>
          <c:spPr>
            <a:ln w="25400" cap="rnd">
              <a:noFill/>
              <a:round/>
            </a:ln>
            <a:effectLst/>
          </c:spPr>
          <c:marker>
            <c:symbol val="circle"/>
            <c:size val="5"/>
            <c:spPr>
              <a:solidFill>
                <a:srgbClr val="FF0000"/>
              </a:solidFill>
              <a:ln w="9525">
                <a:solidFill>
                  <a:srgbClr val="FF0000"/>
                </a:solidFill>
              </a:ln>
              <a:effectLst/>
            </c:spPr>
          </c:marker>
          <c:dPt>
            <c:idx val="0"/>
            <c:marker>
              <c:symbol val="circle"/>
              <c:size val="18"/>
              <c:spPr>
                <a:solidFill>
                  <a:srgbClr val="FF0000"/>
                </a:solidFill>
                <a:ln w="9525">
                  <a:solidFill>
                    <a:srgbClr val="FF0000"/>
                  </a:solidFill>
                </a:ln>
                <a:effectLst/>
              </c:spPr>
            </c:marker>
            <c:bubble3D val="0"/>
            <c:extLst>
              <c:ext xmlns:c16="http://schemas.microsoft.com/office/drawing/2014/chart" uri="{C3380CC4-5D6E-409C-BE32-E72D297353CC}">
                <c16:uniqueId val="{00000006-BE1E-DC41-BD72-5A1DD1E0EC99}"/>
              </c:ext>
            </c:extLst>
          </c:dPt>
          <c:dPt>
            <c:idx val="1"/>
            <c:marker>
              <c:symbol val="circle"/>
              <c:size val="8"/>
              <c:spPr>
                <a:solidFill>
                  <a:srgbClr val="FF0000"/>
                </a:solidFill>
                <a:ln w="9525">
                  <a:solidFill>
                    <a:srgbClr val="FF0000"/>
                  </a:solidFill>
                </a:ln>
                <a:effectLst/>
              </c:spPr>
            </c:marker>
            <c:bubble3D val="0"/>
            <c:extLst>
              <c:ext xmlns:c16="http://schemas.microsoft.com/office/drawing/2014/chart" uri="{C3380CC4-5D6E-409C-BE32-E72D297353CC}">
                <c16:uniqueId val="{00000007-BE1E-DC41-BD72-5A1DD1E0EC99}"/>
              </c:ext>
            </c:extLst>
          </c:dPt>
          <c:dPt>
            <c:idx val="3"/>
            <c:marker>
              <c:symbol val="circle"/>
              <c:size val="2"/>
              <c:spPr>
                <a:solidFill>
                  <a:srgbClr val="FF0000"/>
                </a:solidFill>
                <a:ln w="9525">
                  <a:solidFill>
                    <a:srgbClr val="FF0000"/>
                  </a:solidFill>
                </a:ln>
                <a:effectLst/>
              </c:spPr>
            </c:marker>
            <c:bubble3D val="0"/>
            <c:extLst>
              <c:ext xmlns:c16="http://schemas.microsoft.com/office/drawing/2014/chart" uri="{C3380CC4-5D6E-409C-BE32-E72D297353CC}">
                <c16:uniqueId val="{00000008-BE1E-DC41-BD72-5A1DD1E0EC99}"/>
              </c:ext>
            </c:extLst>
          </c:dPt>
          <c:dPt>
            <c:idx val="4"/>
            <c:marker>
              <c:symbol val="circle"/>
              <c:size val="2"/>
              <c:spPr>
                <a:solidFill>
                  <a:srgbClr val="FF0000"/>
                </a:solidFill>
                <a:ln w="9525">
                  <a:solidFill>
                    <a:srgbClr val="FF0000"/>
                  </a:solidFill>
                </a:ln>
                <a:effectLst/>
              </c:spPr>
            </c:marker>
            <c:bubble3D val="0"/>
            <c:extLst>
              <c:ext xmlns:c16="http://schemas.microsoft.com/office/drawing/2014/chart" uri="{C3380CC4-5D6E-409C-BE32-E72D297353CC}">
                <c16:uniqueId val="{00000009-BE1E-DC41-BD72-5A1DD1E0EC99}"/>
              </c:ext>
            </c:extLst>
          </c:dPt>
          <c:xVal>
            <c:strRef>
              <c:f>'Fear-Threat'!$G$58:$G$62</c:f>
              <c:strCache>
                <c:ptCount val="5"/>
                <c:pt idx="0">
                  <c:v>1 Not at all</c:v>
                </c:pt>
                <c:pt idx="1">
                  <c:v>2 A little</c:v>
                </c:pt>
                <c:pt idx="2">
                  <c:v>3 Moderately</c:v>
                </c:pt>
                <c:pt idx="3">
                  <c:v>4 Strongly</c:v>
                </c:pt>
                <c:pt idx="4">
                  <c:v>5 Very strongly</c:v>
                </c:pt>
              </c:strCache>
            </c:strRef>
          </c:xVal>
          <c:yVal>
            <c:numRef>
              <c:f>'Fear-Threat'!$M$58:$M$62</c:f>
              <c:numCache>
                <c:formatCode>General</c:formatCode>
                <c:ptCount val="5"/>
                <c:pt idx="0">
                  <c:v>1.22</c:v>
                </c:pt>
                <c:pt idx="1">
                  <c:v>2.0699999999999998</c:v>
                </c:pt>
                <c:pt idx="2">
                  <c:v>2.58</c:v>
                </c:pt>
                <c:pt idx="3">
                  <c:v>3.59</c:v>
                </c:pt>
                <c:pt idx="4">
                  <c:v>3.77</c:v>
                </c:pt>
              </c:numCache>
            </c:numRef>
          </c:yVal>
          <c:smooth val="0"/>
          <c:extLst>
            <c:ext xmlns:c16="http://schemas.microsoft.com/office/drawing/2014/chart" uri="{C3380CC4-5D6E-409C-BE32-E72D297353CC}">
              <c16:uniqueId val="{0000000A-BE1E-DC41-BD72-5A1DD1E0EC99}"/>
            </c:ext>
          </c:extLst>
        </c:ser>
        <c:dLbls>
          <c:showLegendKey val="0"/>
          <c:showVal val="0"/>
          <c:showCatName val="0"/>
          <c:showSerName val="0"/>
          <c:showPercent val="0"/>
          <c:showBubbleSize val="0"/>
        </c:dLbls>
        <c:axId val="1524326912"/>
        <c:axId val="1592223648"/>
      </c:scatterChart>
      <c:valAx>
        <c:axId val="1524326912"/>
        <c:scaling>
          <c:orientation val="minMax"/>
          <c:max val="5"/>
          <c:min val="0"/>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592223648"/>
        <c:crosses val="autoZero"/>
        <c:crossBetween val="midCat"/>
        <c:minorUnit val="1"/>
      </c:valAx>
      <c:valAx>
        <c:axId val="1592223648"/>
        <c:scaling>
          <c:orientation val="minMax"/>
          <c:max val="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1524326912"/>
        <c:crosses val="autoZero"/>
        <c:crossBetween val="midCat"/>
        <c:majorUnit val="1"/>
      </c:valAx>
      <c:spPr>
        <a:noFill/>
        <a:ln>
          <a:noFill/>
        </a:ln>
        <a:effectLst/>
      </c:spPr>
    </c:plotArea>
    <c:legend>
      <c:legendPos val="t"/>
      <c:legendEntry>
        <c:idx val="0"/>
        <c:txPr>
          <a:bodyPr rot="0" spcFirstLastPara="1" vertOverflow="ellipsis" vert="horz" wrap="square" anchor="ctr" anchorCtr="1"/>
          <a:lstStyle/>
          <a:p>
            <a:pPr>
              <a:defRPr sz="1400" b="0" i="0" u="none" strike="noStrike" kern="1200" baseline="0">
                <a:solidFill>
                  <a:srgbClr val="C00000"/>
                </a:solidFill>
                <a:latin typeface="+mn-lt"/>
                <a:ea typeface="+mn-ea"/>
                <a:cs typeface="+mn-cs"/>
              </a:defRPr>
            </a:pPr>
            <a:endParaRPr lang="en-US"/>
          </a:p>
        </c:txPr>
      </c:legendEntry>
      <c:legendEntry>
        <c:idx val="1"/>
        <c:txPr>
          <a:bodyPr rot="0" spcFirstLastPara="1" vertOverflow="ellipsis" vert="horz" wrap="square" anchor="ctr" anchorCtr="1"/>
          <a:lstStyle/>
          <a:p>
            <a:pPr>
              <a:defRPr sz="1400" b="0" i="0" u="none" strike="noStrike" kern="1200" baseline="0">
                <a:solidFill>
                  <a:srgbClr val="FF0000"/>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400" b="1"/>
              <a:t>Regarding the following list of environmental problems, do you personally worry about this problem a great deal, a fair amount, only a little, or not at all . . . Global warming or climate change? </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Worry!$E$4</c:f>
              <c:strCache>
                <c:ptCount val="1"/>
                <c:pt idx="0">
                  <c:v>Great deal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2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531-6E40-BFE7-9314B0A0518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Worry!$D$5:$D$26</c:f>
              <c:strCache>
                <c:ptCount val="22"/>
                <c:pt idx="0">
                  <c:v>May-89</c:v>
                </c:pt>
                <c:pt idx="1">
                  <c:v>Apr-90</c:v>
                </c:pt>
                <c:pt idx="2">
                  <c:v>Apr-91</c:v>
                </c:pt>
                <c:pt idx="3">
                  <c:v>Oct-97</c:v>
                </c:pt>
                <c:pt idx="4">
                  <c:v>Mar-99</c:v>
                </c:pt>
                <c:pt idx="5">
                  <c:v>Apr-99</c:v>
                </c:pt>
                <c:pt idx="6">
                  <c:v>Apr-00</c:v>
                </c:pt>
                <c:pt idx="7">
                  <c:v>Mar-01</c:v>
                </c:pt>
                <c:pt idx="8">
                  <c:v>Mar-02</c:v>
                </c:pt>
                <c:pt idx="9">
                  <c:v>Mar-03</c:v>
                </c:pt>
                <c:pt idx="10">
                  <c:v>Mar-04</c:v>
                </c:pt>
                <c:pt idx="11">
                  <c:v>Mar-06</c:v>
                </c:pt>
                <c:pt idx="12">
                  <c:v>Mar-07</c:v>
                </c:pt>
                <c:pt idx="13">
                  <c:v>Mar-08</c:v>
                </c:pt>
                <c:pt idx="14">
                  <c:v>Mar-09* </c:v>
                </c:pt>
                <c:pt idx="15">
                  <c:v>Mar-10</c:v>
                </c:pt>
                <c:pt idx="16">
                  <c:v>Mar-11</c:v>
                </c:pt>
                <c:pt idx="17">
                  <c:v>Mar-12</c:v>
                </c:pt>
                <c:pt idx="18">
                  <c:v>Mar-13</c:v>
                </c:pt>
                <c:pt idx="19">
                  <c:v>Mar-14</c:v>
                </c:pt>
                <c:pt idx="20">
                  <c:v>Mar-15</c:v>
                </c:pt>
                <c:pt idx="21">
                  <c:v>Mar-16</c:v>
                </c:pt>
              </c:strCache>
            </c:strRef>
          </c:cat>
          <c:val>
            <c:numRef>
              <c:f>Worry!$E$5:$E$26</c:f>
              <c:numCache>
                <c:formatCode>General</c:formatCode>
                <c:ptCount val="22"/>
                <c:pt idx="0" formatCode="_(* #,##0_);_(* \(#,##0\);_(* &quot;-&quot;??_);_(@_)">
                  <c:v>35</c:v>
                </c:pt>
                <c:pt idx="1">
                  <c:v>30</c:v>
                </c:pt>
                <c:pt idx="2">
                  <c:v>35</c:v>
                </c:pt>
                <c:pt idx="3">
                  <c:v>24</c:v>
                </c:pt>
                <c:pt idx="4">
                  <c:v>28</c:v>
                </c:pt>
                <c:pt idx="5">
                  <c:v>34</c:v>
                </c:pt>
                <c:pt idx="6">
                  <c:v>40</c:v>
                </c:pt>
                <c:pt idx="7">
                  <c:v>33</c:v>
                </c:pt>
                <c:pt idx="8">
                  <c:v>29</c:v>
                </c:pt>
                <c:pt idx="9">
                  <c:v>28</c:v>
                </c:pt>
                <c:pt idx="10">
                  <c:v>26</c:v>
                </c:pt>
                <c:pt idx="11">
                  <c:v>36</c:v>
                </c:pt>
                <c:pt idx="12">
                  <c:v>41</c:v>
                </c:pt>
                <c:pt idx="13">
                  <c:v>37</c:v>
                </c:pt>
                <c:pt idx="14">
                  <c:v>34</c:v>
                </c:pt>
                <c:pt idx="15">
                  <c:v>28</c:v>
                </c:pt>
                <c:pt idx="16">
                  <c:v>25</c:v>
                </c:pt>
                <c:pt idx="17">
                  <c:v>30</c:v>
                </c:pt>
                <c:pt idx="18">
                  <c:v>33</c:v>
                </c:pt>
                <c:pt idx="19">
                  <c:v>34</c:v>
                </c:pt>
                <c:pt idx="20">
                  <c:v>32</c:v>
                </c:pt>
                <c:pt idx="21">
                  <c:v>37</c:v>
                </c:pt>
              </c:numCache>
            </c:numRef>
          </c:val>
          <c:smooth val="0"/>
          <c:extLst>
            <c:ext xmlns:c16="http://schemas.microsoft.com/office/drawing/2014/chart" uri="{C3380CC4-5D6E-409C-BE32-E72D297353CC}">
              <c16:uniqueId val="{00000001-8531-6E40-BFE7-9314B0A05189}"/>
            </c:ext>
          </c:extLst>
        </c:ser>
        <c:ser>
          <c:idx val="1"/>
          <c:order val="1"/>
          <c:tx>
            <c:strRef>
              <c:f>Worry!$F$4</c:f>
              <c:strCache>
                <c:ptCount val="1"/>
                <c:pt idx="0">
                  <c:v>Fair amount</c:v>
                </c:pt>
              </c:strCache>
            </c:strRef>
          </c:tx>
          <c:spPr>
            <a:ln w="28575" cap="rnd">
              <a:solidFill>
                <a:srgbClr val="00B0F0"/>
              </a:solidFill>
              <a:prstDash val="sysDash"/>
              <a:round/>
            </a:ln>
            <a:effectLst/>
          </c:spPr>
          <c:marker>
            <c:symbol val="circle"/>
            <c:size val="5"/>
            <c:spPr>
              <a:solidFill>
                <a:srgbClr val="00B0F0"/>
              </a:solidFill>
              <a:ln w="9525">
                <a:solidFill>
                  <a:srgbClr val="00B0F0"/>
                </a:solidFill>
              </a:ln>
              <a:effectLst/>
            </c:spPr>
          </c:marker>
          <c:dLbls>
            <c:dLbl>
              <c:idx val="2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531-6E40-BFE7-9314B0A0518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Worry!$D$5:$D$26</c:f>
              <c:strCache>
                <c:ptCount val="22"/>
                <c:pt idx="0">
                  <c:v>May-89</c:v>
                </c:pt>
                <c:pt idx="1">
                  <c:v>Apr-90</c:v>
                </c:pt>
                <c:pt idx="2">
                  <c:v>Apr-91</c:v>
                </c:pt>
                <c:pt idx="3">
                  <c:v>Oct-97</c:v>
                </c:pt>
                <c:pt idx="4">
                  <c:v>Mar-99</c:v>
                </c:pt>
                <c:pt idx="5">
                  <c:v>Apr-99</c:v>
                </c:pt>
                <c:pt idx="6">
                  <c:v>Apr-00</c:v>
                </c:pt>
                <c:pt idx="7">
                  <c:v>Mar-01</c:v>
                </c:pt>
                <c:pt idx="8">
                  <c:v>Mar-02</c:v>
                </c:pt>
                <c:pt idx="9">
                  <c:v>Mar-03</c:v>
                </c:pt>
                <c:pt idx="10">
                  <c:v>Mar-04</c:v>
                </c:pt>
                <c:pt idx="11">
                  <c:v>Mar-06</c:v>
                </c:pt>
                <c:pt idx="12">
                  <c:v>Mar-07</c:v>
                </c:pt>
                <c:pt idx="13">
                  <c:v>Mar-08</c:v>
                </c:pt>
                <c:pt idx="14">
                  <c:v>Mar-09* </c:v>
                </c:pt>
                <c:pt idx="15">
                  <c:v>Mar-10</c:v>
                </c:pt>
                <c:pt idx="16">
                  <c:v>Mar-11</c:v>
                </c:pt>
                <c:pt idx="17">
                  <c:v>Mar-12</c:v>
                </c:pt>
                <c:pt idx="18">
                  <c:v>Mar-13</c:v>
                </c:pt>
                <c:pt idx="19">
                  <c:v>Mar-14</c:v>
                </c:pt>
                <c:pt idx="20">
                  <c:v>Mar-15</c:v>
                </c:pt>
                <c:pt idx="21">
                  <c:v>Mar-16</c:v>
                </c:pt>
              </c:strCache>
            </c:strRef>
          </c:cat>
          <c:val>
            <c:numRef>
              <c:f>Worry!$F$5:$F$26</c:f>
              <c:numCache>
                <c:formatCode>General</c:formatCode>
                <c:ptCount val="22"/>
                <c:pt idx="0" formatCode="_(* #,##0_);_(* \(#,##0\);_(* &quot;-&quot;??_);_(@_)">
                  <c:v>28</c:v>
                </c:pt>
                <c:pt idx="1">
                  <c:v>27</c:v>
                </c:pt>
                <c:pt idx="2">
                  <c:v>27</c:v>
                </c:pt>
                <c:pt idx="3">
                  <c:v>26</c:v>
                </c:pt>
                <c:pt idx="4">
                  <c:v>31</c:v>
                </c:pt>
                <c:pt idx="5">
                  <c:v>34</c:v>
                </c:pt>
                <c:pt idx="6">
                  <c:v>32</c:v>
                </c:pt>
                <c:pt idx="7">
                  <c:v>30</c:v>
                </c:pt>
                <c:pt idx="8">
                  <c:v>29</c:v>
                </c:pt>
                <c:pt idx="9">
                  <c:v>30</c:v>
                </c:pt>
                <c:pt idx="10">
                  <c:v>25</c:v>
                </c:pt>
                <c:pt idx="11">
                  <c:v>26</c:v>
                </c:pt>
                <c:pt idx="12">
                  <c:v>24</c:v>
                </c:pt>
                <c:pt idx="13">
                  <c:v>29</c:v>
                </c:pt>
                <c:pt idx="14">
                  <c:v>26</c:v>
                </c:pt>
                <c:pt idx="15">
                  <c:v>24</c:v>
                </c:pt>
                <c:pt idx="16">
                  <c:v>26</c:v>
                </c:pt>
                <c:pt idx="17">
                  <c:v>25</c:v>
                </c:pt>
                <c:pt idx="18">
                  <c:v>25</c:v>
                </c:pt>
                <c:pt idx="19">
                  <c:v>22</c:v>
                </c:pt>
                <c:pt idx="20">
                  <c:v>23</c:v>
                </c:pt>
                <c:pt idx="21">
                  <c:v>27</c:v>
                </c:pt>
              </c:numCache>
            </c:numRef>
          </c:val>
          <c:smooth val="0"/>
          <c:extLst>
            <c:ext xmlns:c16="http://schemas.microsoft.com/office/drawing/2014/chart" uri="{C3380CC4-5D6E-409C-BE32-E72D297353CC}">
              <c16:uniqueId val="{00000003-8531-6E40-BFE7-9314B0A05189}"/>
            </c:ext>
          </c:extLst>
        </c:ser>
        <c:ser>
          <c:idx val="2"/>
          <c:order val="2"/>
          <c:tx>
            <c:strRef>
              <c:f>Worry!$G$4</c:f>
              <c:strCache>
                <c:ptCount val="1"/>
                <c:pt idx="0">
                  <c:v>Only a little</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2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531-6E40-BFE7-9314B0A0518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Worry!$D$5:$D$26</c:f>
              <c:strCache>
                <c:ptCount val="22"/>
                <c:pt idx="0">
                  <c:v>May-89</c:v>
                </c:pt>
                <c:pt idx="1">
                  <c:v>Apr-90</c:v>
                </c:pt>
                <c:pt idx="2">
                  <c:v>Apr-91</c:v>
                </c:pt>
                <c:pt idx="3">
                  <c:v>Oct-97</c:v>
                </c:pt>
                <c:pt idx="4">
                  <c:v>Mar-99</c:v>
                </c:pt>
                <c:pt idx="5">
                  <c:v>Apr-99</c:v>
                </c:pt>
                <c:pt idx="6">
                  <c:v>Apr-00</c:v>
                </c:pt>
                <c:pt idx="7">
                  <c:v>Mar-01</c:v>
                </c:pt>
                <c:pt idx="8">
                  <c:v>Mar-02</c:v>
                </c:pt>
                <c:pt idx="9">
                  <c:v>Mar-03</c:v>
                </c:pt>
                <c:pt idx="10">
                  <c:v>Mar-04</c:v>
                </c:pt>
                <c:pt idx="11">
                  <c:v>Mar-06</c:v>
                </c:pt>
                <c:pt idx="12">
                  <c:v>Mar-07</c:v>
                </c:pt>
                <c:pt idx="13">
                  <c:v>Mar-08</c:v>
                </c:pt>
                <c:pt idx="14">
                  <c:v>Mar-09* </c:v>
                </c:pt>
                <c:pt idx="15">
                  <c:v>Mar-10</c:v>
                </c:pt>
                <c:pt idx="16">
                  <c:v>Mar-11</c:v>
                </c:pt>
                <c:pt idx="17">
                  <c:v>Mar-12</c:v>
                </c:pt>
                <c:pt idx="18">
                  <c:v>Mar-13</c:v>
                </c:pt>
                <c:pt idx="19">
                  <c:v>Mar-14</c:v>
                </c:pt>
                <c:pt idx="20">
                  <c:v>Mar-15</c:v>
                </c:pt>
                <c:pt idx="21">
                  <c:v>Mar-16</c:v>
                </c:pt>
              </c:strCache>
            </c:strRef>
          </c:cat>
          <c:val>
            <c:numRef>
              <c:f>Worry!$G$5:$G$26</c:f>
              <c:numCache>
                <c:formatCode>General</c:formatCode>
                <c:ptCount val="22"/>
                <c:pt idx="0" formatCode="_(* #,##0_);_(* \(#,##0\);_(* &quot;-&quot;??_);_(@_)">
                  <c:v>18</c:v>
                </c:pt>
                <c:pt idx="1">
                  <c:v>20</c:v>
                </c:pt>
                <c:pt idx="2">
                  <c:v>22</c:v>
                </c:pt>
                <c:pt idx="3">
                  <c:v>29</c:v>
                </c:pt>
                <c:pt idx="4">
                  <c:v>23</c:v>
                </c:pt>
                <c:pt idx="5">
                  <c:v>18</c:v>
                </c:pt>
                <c:pt idx="6">
                  <c:v>15</c:v>
                </c:pt>
                <c:pt idx="7">
                  <c:v>22</c:v>
                </c:pt>
                <c:pt idx="8">
                  <c:v>23</c:v>
                </c:pt>
                <c:pt idx="9">
                  <c:v>23</c:v>
                </c:pt>
                <c:pt idx="10">
                  <c:v>28</c:v>
                </c:pt>
                <c:pt idx="11">
                  <c:v>21</c:v>
                </c:pt>
                <c:pt idx="12">
                  <c:v>18</c:v>
                </c:pt>
                <c:pt idx="13">
                  <c:v>16</c:v>
                </c:pt>
                <c:pt idx="14">
                  <c:v>20</c:v>
                </c:pt>
                <c:pt idx="15">
                  <c:v>19</c:v>
                </c:pt>
                <c:pt idx="16">
                  <c:v>20</c:v>
                </c:pt>
                <c:pt idx="17">
                  <c:v>22</c:v>
                </c:pt>
                <c:pt idx="18">
                  <c:v>20</c:v>
                </c:pt>
                <c:pt idx="19">
                  <c:v>19</c:v>
                </c:pt>
                <c:pt idx="20">
                  <c:v>21</c:v>
                </c:pt>
                <c:pt idx="21">
                  <c:v>17</c:v>
                </c:pt>
              </c:numCache>
            </c:numRef>
          </c:val>
          <c:smooth val="0"/>
          <c:extLst>
            <c:ext xmlns:c16="http://schemas.microsoft.com/office/drawing/2014/chart" uri="{C3380CC4-5D6E-409C-BE32-E72D297353CC}">
              <c16:uniqueId val="{00000005-8531-6E40-BFE7-9314B0A05189}"/>
            </c:ext>
          </c:extLst>
        </c:ser>
        <c:ser>
          <c:idx val="3"/>
          <c:order val="3"/>
          <c:tx>
            <c:strRef>
              <c:f>Worry!$H$4</c:f>
              <c:strCache>
                <c:ptCount val="1"/>
                <c:pt idx="0">
                  <c:v>Not at all </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dLbls>
            <c:dLbl>
              <c:idx val="2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531-6E40-BFE7-9314B0A0518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Worry!$D$5:$D$26</c:f>
              <c:strCache>
                <c:ptCount val="22"/>
                <c:pt idx="0">
                  <c:v>May-89</c:v>
                </c:pt>
                <c:pt idx="1">
                  <c:v>Apr-90</c:v>
                </c:pt>
                <c:pt idx="2">
                  <c:v>Apr-91</c:v>
                </c:pt>
                <c:pt idx="3">
                  <c:v>Oct-97</c:v>
                </c:pt>
                <c:pt idx="4">
                  <c:v>Mar-99</c:v>
                </c:pt>
                <c:pt idx="5">
                  <c:v>Apr-99</c:v>
                </c:pt>
                <c:pt idx="6">
                  <c:v>Apr-00</c:v>
                </c:pt>
                <c:pt idx="7">
                  <c:v>Mar-01</c:v>
                </c:pt>
                <c:pt idx="8">
                  <c:v>Mar-02</c:v>
                </c:pt>
                <c:pt idx="9">
                  <c:v>Mar-03</c:v>
                </c:pt>
                <c:pt idx="10">
                  <c:v>Mar-04</c:v>
                </c:pt>
                <c:pt idx="11">
                  <c:v>Mar-06</c:v>
                </c:pt>
                <c:pt idx="12">
                  <c:v>Mar-07</c:v>
                </c:pt>
                <c:pt idx="13">
                  <c:v>Mar-08</c:v>
                </c:pt>
                <c:pt idx="14">
                  <c:v>Mar-09* </c:v>
                </c:pt>
                <c:pt idx="15">
                  <c:v>Mar-10</c:v>
                </c:pt>
                <c:pt idx="16">
                  <c:v>Mar-11</c:v>
                </c:pt>
                <c:pt idx="17">
                  <c:v>Mar-12</c:v>
                </c:pt>
                <c:pt idx="18">
                  <c:v>Mar-13</c:v>
                </c:pt>
                <c:pt idx="19">
                  <c:v>Mar-14</c:v>
                </c:pt>
                <c:pt idx="20">
                  <c:v>Mar-15</c:v>
                </c:pt>
                <c:pt idx="21">
                  <c:v>Mar-16</c:v>
                </c:pt>
              </c:strCache>
            </c:strRef>
          </c:cat>
          <c:val>
            <c:numRef>
              <c:f>Worry!$H$5:$H$26</c:f>
              <c:numCache>
                <c:formatCode>General</c:formatCode>
                <c:ptCount val="22"/>
                <c:pt idx="0" formatCode="_(* #,##0_);_(* \(#,##0\);_(* &quot;-&quot;??_);_(@_)">
                  <c:v>12</c:v>
                </c:pt>
                <c:pt idx="1">
                  <c:v>16</c:v>
                </c:pt>
                <c:pt idx="2">
                  <c:v>12</c:v>
                </c:pt>
                <c:pt idx="3">
                  <c:v>17</c:v>
                </c:pt>
                <c:pt idx="4">
                  <c:v>16</c:v>
                </c:pt>
                <c:pt idx="5">
                  <c:v>12</c:v>
                </c:pt>
                <c:pt idx="6">
                  <c:v>12</c:v>
                </c:pt>
                <c:pt idx="7">
                  <c:v>13</c:v>
                </c:pt>
                <c:pt idx="8">
                  <c:v>17</c:v>
                </c:pt>
                <c:pt idx="9">
                  <c:v>17</c:v>
                </c:pt>
                <c:pt idx="10">
                  <c:v>19</c:v>
                </c:pt>
                <c:pt idx="11">
                  <c:v>15</c:v>
                </c:pt>
                <c:pt idx="12">
                  <c:v>16</c:v>
                </c:pt>
                <c:pt idx="13">
                  <c:v>17</c:v>
                </c:pt>
                <c:pt idx="14">
                  <c:v>20</c:v>
                </c:pt>
                <c:pt idx="15">
                  <c:v>29</c:v>
                </c:pt>
                <c:pt idx="16">
                  <c:v>28</c:v>
                </c:pt>
                <c:pt idx="17">
                  <c:v>23</c:v>
                </c:pt>
                <c:pt idx="18">
                  <c:v>23</c:v>
                </c:pt>
                <c:pt idx="19">
                  <c:v>24</c:v>
                </c:pt>
                <c:pt idx="20">
                  <c:v>24</c:v>
                </c:pt>
                <c:pt idx="21">
                  <c:v>19</c:v>
                </c:pt>
              </c:numCache>
            </c:numRef>
          </c:val>
          <c:smooth val="0"/>
          <c:extLst>
            <c:ext xmlns:c16="http://schemas.microsoft.com/office/drawing/2014/chart" uri="{C3380CC4-5D6E-409C-BE32-E72D297353CC}">
              <c16:uniqueId val="{00000007-8531-6E40-BFE7-9314B0A05189}"/>
            </c:ext>
          </c:extLst>
        </c:ser>
        <c:dLbls>
          <c:showLegendKey val="0"/>
          <c:showVal val="0"/>
          <c:showCatName val="0"/>
          <c:showSerName val="0"/>
          <c:showPercent val="0"/>
          <c:showBubbleSize val="0"/>
        </c:dLbls>
        <c:marker val="1"/>
        <c:smooth val="0"/>
        <c:axId val="1585521664"/>
        <c:axId val="1585601712"/>
      </c:lineChart>
      <c:catAx>
        <c:axId val="1585521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585601712"/>
        <c:crosses val="autoZero"/>
        <c:auto val="1"/>
        <c:lblAlgn val="ctr"/>
        <c:lblOffset val="100"/>
        <c:noMultiLvlLbl val="0"/>
      </c:catAx>
      <c:valAx>
        <c:axId val="15856017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Percentage responding</a:t>
                </a:r>
                <a:r>
                  <a:rPr lang="en-US" sz="2000" baseline="0"/>
                  <a:t> </a:t>
                </a:r>
                <a:endParaRPr lang="en-US" sz="2000"/>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85521664"/>
        <c:crosses val="autoZero"/>
        <c:crossBetween val="between"/>
      </c:valAx>
      <c:spPr>
        <a:noFill/>
        <a:ln>
          <a:noFill/>
        </a:ln>
        <a:effectLst/>
      </c:spPr>
    </c:plotArea>
    <c:legend>
      <c:legendPos val="r"/>
      <c:layout>
        <c:manualLayout>
          <c:xMode val="edge"/>
          <c:yMode val="edge"/>
          <c:x val="0.86057108072714861"/>
          <c:y val="0.34968767885689472"/>
          <c:w val="0.13485654485883697"/>
          <c:h val="0.1941806686427766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400" b="1"/>
              <a:t>When, if at all, do you think that the United States will start feeling the effects of climate change?</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Sheet1!$M$35</c:f>
              <c:strCache>
                <c:ptCount val="1"/>
                <c:pt idx="0">
                  <c:v>Liberal or moderate (n=1023)</c:v>
                </c:pt>
              </c:strCache>
            </c:strRef>
          </c:tx>
          <c:spPr>
            <a:solidFill>
              <a:schemeClr val="accent1"/>
            </a:solidFill>
            <a:ln>
              <a:noFill/>
            </a:ln>
            <a:effectLst/>
          </c:spPr>
          <c:invertIfNegative val="0"/>
          <c:cat>
            <c:strRef>
              <c:f>Sheet1!$L$36:$L$42</c:f>
              <c:strCache>
                <c:ptCount val="7"/>
                <c:pt idx="0">
                  <c:v>We are already feeling the effects</c:v>
                </c:pt>
                <c:pt idx="1">
                  <c:v>In the next 10 years</c:v>
                </c:pt>
                <c:pt idx="2">
                  <c:v>In the next 25 years</c:v>
                </c:pt>
                <c:pt idx="3">
                  <c:v>In the next 50 years</c:v>
                </c:pt>
                <c:pt idx="4">
                  <c:v>In the next 100 years</c:v>
                </c:pt>
                <c:pt idx="5">
                  <c:v>Beyond the next 100 years</c:v>
                </c:pt>
                <c:pt idx="6">
                  <c:v>Never</c:v>
                </c:pt>
              </c:strCache>
            </c:strRef>
          </c:cat>
          <c:val>
            <c:numRef>
              <c:f>Sheet1!$M$36:$M$42</c:f>
              <c:numCache>
                <c:formatCode>0%</c:formatCode>
                <c:ptCount val="7"/>
                <c:pt idx="0">
                  <c:v>0.80742913000977512</c:v>
                </c:pt>
                <c:pt idx="1">
                  <c:v>6.2561094819159335E-2</c:v>
                </c:pt>
                <c:pt idx="2">
                  <c:v>5.0830889540566963E-2</c:v>
                </c:pt>
                <c:pt idx="3">
                  <c:v>3.1280547409579668E-2</c:v>
                </c:pt>
                <c:pt idx="4">
                  <c:v>1.2707722385141741E-2</c:v>
                </c:pt>
                <c:pt idx="5">
                  <c:v>1.1730205278592375E-2</c:v>
                </c:pt>
                <c:pt idx="6">
                  <c:v>2.3460410557184751E-2</c:v>
                </c:pt>
              </c:numCache>
            </c:numRef>
          </c:val>
          <c:extLst>
            <c:ext xmlns:c16="http://schemas.microsoft.com/office/drawing/2014/chart" uri="{C3380CC4-5D6E-409C-BE32-E72D297353CC}">
              <c16:uniqueId val="{00000000-CDCA-C143-B135-13BE072538C1}"/>
            </c:ext>
          </c:extLst>
        </c:ser>
        <c:ser>
          <c:idx val="1"/>
          <c:order val="1"/>
          <c:tx>
            <c:strRef>
              <c:f>Sheet1!$N$35</c:f>
              <c:strCache>
                <c:ptCount val="1"/>
                <c:pt idx="0">
                  <c:v>Conservative (n=486)</c:v>
                </c:pt>
              </c:strCache>
            </c:strRef>
          </c:tx>
          <c:spPr>
            <a:solidFill>
              <a:srgbClr val="C00000"/>
            </a:solidFill>
            <a:ln>
              <a:noFill/>
            </a:ln>
            <a:effectLst/>
          </c:spPr>
          <c:invertIfNegative val="0"/>
          <c:cat>
            <c:strRef>
              <c:f>Sheet1!$L$36:$L$42</c:f>
              <c:strCache>
                <c:ptCount val="7"/>
                <c:pt idx="0">
                  <c:v>We are already feeling the effects</c:v>
                </c:pt>
                <c:pt idx="1">
                  <c:v>In the next 10 years</c:v>
                </c:pt>
                <c:pt idx="2">
                  <c:v>In the next 25 years</c:v>
                </c:pt>
                <c:pt idx="3">
                  <c:v>In the next 50 years</c:v>
                </c:pt>
                <c:pt idx="4">
                  <c:v>In the next 100 years</c:v>
                </c:pt>
                <c:pt idx="5">
                  <c:v>Beyond the next 100 years</c:v>
                </c:pt>
                <c:pt idx="6">
                  <c:v>Never</c:v>
                </c:pt>
              </c:strCache>
            </c:strRef>
          </c:cat>
          <c:val>
            <c:numRef>
              <c:f>Sheet1!$N$36:$N$42</c:f>
              <c:numCache>
                <c:formatCode>0%</c:formatCode>
                <c:ptCount val="7"/>
                <c:pt idx="0">
                  <c:v>0.5576131687242798</c:v>
                </c:pt>
                <c:pt idx="1">
                  <c:v>4.1152263374485597E-2</c:v>
                </c:pt>
                <c:pt idx="2">
                  <c:v>6.584362139917696E-2</c:v>
                </c:pt>
                <c:pt idx="3">
                  <c:v>3.4979423868312758E-2</c:v>
                </c:pt>
                <c:pt idx="4">
                  <c:v>4.7325102880658436E-2</c:v>
                </c:pt>
                <c:pt idx="5">
                  <c:v>7.407407407407407E-2</c:v>
                </c:pt>
                <c:pt idx="6">
                  <c:v>0.17901234567901234</c:v>
                </c:pt>
              </c:numCache>
            </c:numRef>
          </c:val>
          <c:extLst>
            <c:ext xmlns:c16="http://schemas.microsoft.com/office/drawing/2014/chart" uri="{C3380CC4-5D6E-409C-BE32-E72D297353CC}">
              <c16:uniqueId val="{00000001-CDCA-C143-B135-13BE072538C1}"/>
            </c:ext>
          </c:extLst>
        </c:ser>
        <c:dLbls>
          <c:showLegendKey val="0"/>
          <c:showVal val="0"/>
          <c:showCatName val="0"/>
          <c:showSerName val="0"/>
          <c:showPercent val="0"/>
          <c:showBubbleSize val="0"/>
        </c:dLbls>
        <c:gapWidth val="219"/>
        <c:overlap val="-27"/>
        <c:axId val="1694210304"/>
        <c:axId val="1694179584"/>
      </c:barChart>
      <c:catAx>
        <c:axId val="1694210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4179584"/>
        <c:crosses val="autoZero"/>
        <c:auto val="1"/>
        <c:lblAlgn val="ctr"/>
        <c:lblOffset val="100"/>
        <c:noMultiLvlLbl val="0"/>
      </c:catAx>
      <c:valAx>
        <c:axId val="16941795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94210304"/>
        <c:crosses val="autoZero"/>
        <c:crossBetween val="between"/>
      </c:valAx>
      <c:spPr>
        <a:noFill/>
        <a:ln>
          <a:noFill/>
        </a:ln>
        <a:effectLst/>
      </c:spPr>
    </c:plotArea>
    <c:legend>
      <c:legendPos val="b"/>
      <c:layout>
        <c:manualLayout>
          <c:xMode val="edge"/>
          <c:yMode val="edge"/>
          <c:x val="0.21866128533502277"/>
          <c:y val="0.1695026359712416"/>
          <c:w val="0.70635549597248615"/>
          <c:h val="5.7639635451472625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mn-lt"/>
                <a:ea typeface="+mn-ea"/>
                <a:cs typeface="Arial" panose="020B0604020202020204" pitchFamily="34" charset="0"/>
              </a:defRPr>
            </a:pPr>
            <a:r>
              <a:rPr lang="en-US" b="1" dirty="0">
                <a:latin typeface="+mn-lt"/>
              </a:rPr>
              <a:t>How likely do you think it is that human actions have changed global climate? </a:t>
            </a:r>
          </a:p>
          <a:p>
            <a:pPr>
              <a:defRPr>
                <a:latin typeface="+mn-lt"/>
              </a:defRPr>
            </a:pPr>
            <a:r>
              <a:rPr lang="en-US" sz="2000" dirty="0">
                <a:latin typeface="+mn-lt"/>
              </a:rPr>
              <a:t>(N=909 Liberal or moderate, N=497 Conservative)</a:t>
            </a:r>
          </a:p>
          <a:p>
            <a:pPr>
              <a:defRPr>
                <a:latin typeface="+mn-lt"/>
              </a:defRPr>
            </a:pPr>
            <a:endParaRPr lang="en-US" dirty="0">
              <a:latin typeface="+mn-lt"/>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mn-lt"/>
              <a:ea typeface="+mn-ea"/>
              <a:cs typeface="Arial" panose="020B0604020202020204" pitchFamily="34" charset="0"/>
            </a:defRPr>
          </a:pPr>
          <a:endParaRPr lang="en-US"/>
        </a:p>
      </c:txPr>
    </c:title>
    <c:autoTitleDeleted val="0"/>
    <c:plotArea>
      <c:layout>
        <c:manualLayout>
          <c:layoutTarget val="inner"/>
          <c:xMode val="edge"/>
          <c:yMode val="edge"/>
          <c:x val="0.14066952955138035"/>
          <c:y val="0.2235517986722248"/>
          <c:w val="0.84132461474493903"/>
          <c:h val="0.4521415778909989"/>
        </c:manualLayout>
      </c:layout>
      <c:barChart>
        <c:barDir val="col"/>
        <c:grouping val="clustered"/>
        <c:varyColors val="0"/>
        <c:ser>
          <c:idx val="0"/>
          <c:order val="0"/>
          <c:tx>
            <c:strRef>
              <c:f>'Is GW happening'!$O$92</c:f>
              <c:strCache>
                <c:ptCount val="1"/>
                <c:pt idx="0">
                  <c:v>Liberal or moderate, Wave 1</c:v>
                </c:pt>
              </c:strCache>
            </c:strRef>
          </c:tx>
          <c:spPr>
            <a:solidFill>
              <a:schemeClr val="accent1"/>
            </a:solidFill>
            <a:ln>
              <a:noFill/>
            </a:ln>
            <a:effectLst/>
          </c:spPr>
          <c:invertIfNegative val="0"/>
          <c:cat>
            <c:strRef>
              <c:f>'Is GW happening'!$N$93:$N$99</c:f>
              <c:strCache>
                <c:ptCount val="7"/>
                <c:pt idx="0">
                  <c:v>1 Extremely unlikely</c:v>
                </c:pt>
                <c:pt idx="1">
                  <c:v>2 Very unlikely</c:v>
                </c:pt>
                <c:pt idx="2">
                  <c:v>3 Unlikely</c:v>
                </c:pt>
                <c:pt idx="3">
                  <c:v>4 Equally likely and unlikely</c:v>
                </c:pt>
                <c:pt idx="4">
                  <c:v>5 Likely</c:v>
                </c:pt>
                <c:pt idx="5">
                  <c:v>6 Very likely</c:v>
                </c:pt>
                <c:pt idx="6">
                  <c:v>7 Extremely likely</c:v>
                </c:pt>
              </c:strCache>
            </c:strRef>
          </c:cat>
          <c:val>
            <c:numRef>
              <c:f>'Is GW happening'!$O$93:$O$99</c:f>
              <c:numCache>
                <c:formatCode>0%</c:formatCode>
                <c:ptCount val="7"/>
                <c:pt idx="0">
                  <c:v>3.1903190319031903E-2</c:v>
                </c:pt>
                <c:pt idx="1">
                  <c:v>2.0902090209020903E-2</c:v>
                </c:pt>
                <c:pt idx="2">
                  <c:v>4.1804180418041806E-2</c:v>
                </c:pt>
                <c:pt idx="3">
                  <c:v>0.15841584158415842</c:v>
                </c:pt>
                <c:pt idx="4">
                  <c:v>0.13421342134213421</c:v>
                </c:pt>
                <c:pt idx="5">
                  <c:v>0.25962596259625964</c:v>
                </c:pt>
                <c:pt idx="6">
                  <c:v>0.35313531353135313</c:v>
                </c:pt>
              </c:numCache>
            </c:numRef>
          </c:val>
          <c:extLst>
            <c:ext xmlns:c16="http://schemas.microsoft.com/office/drawing/2014/chart" uri="{C3380CC4-5D6E-409C-BE32-E72D297353CC}">
              <c16:uniqueId val="{00000000-0CFE-8843-83AA-F5BBBD4DC9AF}"/>
            </c:ext>
          </c:extLst>
        </c:ser>
        <c:ser>
          <c:idx val="1"/>
          <c:order val="1"/>
          <c:tx>
            <c:strRef>
              <c:f>'Is GW happening'!$P$92</c:f>
              <c:strCache>
                <c:ptCount val="1"/>
                <c:pt idx="0">
                  <c:v>Liberal or moderate, Wave 2</c:v>
                </c:pt>
              </c:strCache>
            </c:strRef>
          </c:tx>
          <c:spPr>
            <a:pattFill prst="dkUpDiag">
              <a:fgClr>
                <a:schemeClr val="accent1"/>
              </a:fgClr>
              <a:bgClr>
                <a:schemeClr val="bg1"/>
              </a:bgClr>
            </a:pattFill>
            <a:ln>
              <a:noFill/>
            </a:ln>
            <a:effectLst/>
          </c:spPr>
          <c:invertIfNegative val="0"/>
          <c:cat>
            <c:strRef>
              <c:f>'Is GW happening'!$N$93:$N$99</c:f>
              <c:strCache>
                <c:ptCount val="7"/>
                <c:pt idx="0">
                  <c:v>1 Extremely unlikely</c:v>
                </c:pt>
                <c:pt idx="1">
                  <c:v>2 Very unlikely</c:v>
                </c:pt>
                <c:pt idx="2">
                  <c:v>3 Unlikely</c:v>
                </c:pt>
                <c:pt idx="3">
                  <c:v>4 Equally likely and unlikely</c:v>
                </c:pt>
                <c:pt idx="4">
                  <c:v>5 Likely</c:v>
                </c:pt>
                <c:pt idx="5">
                  <c:v>6 Very likely</c:v>
                </c:pt>
                <c:pt idx="6">
                  <c:v>7 Extremely likely</c:v>
                </c:pt>
              </c:strCache>
            </c:strRef>
          </c:cat>
          <c:val>
            <c:numRef>
              <c:f>'Is GW happening'!$P$93:$P$99</c:f>
              <c:numCache>
                <c:formatCode>0%</c:formatCode>
                <c:ptCount val="7"/>
                <c:pt idx="0">
                  <c:v>2.4202420242024202E-2</c:v>
                </c:pt>
                <c:pt idx="1">
                  <c:v>2.4202420242024202E-2</c:v>
                </c:pt>
                <c:pt idx="2">
                  <c:v>3.3003300330033E-2</c:v>
                </c:pt>
                <c:pt idx="3">
                  <c:v>0.15291529152915292</c:v>
                </c:pt>
                <c:pt idx="4">
                  <c:v>0.15291529152915292</c:v>
                </c:pt>
                <c:pt idx="5">
                  <c:v>0.27502750275027504</c:v>
                </c:pt>
                <c:pt idx="6">
                  <c:v>0.33773377337733773</c:v>
                </c:pt>
              </c:numCache>
            </c:numRef>
          </c:val>
          <c:extLst>
            <c:ext xmlns:c16="http://schemas.microsoft.com/office/drawing/2014/chart" uri="{C3380CC4-5D6E-409C-BE32-E72D297353CC}">
              <c16:uniqueId val="{00000001-0CFE-8843-83AA-F5BBBD4DC9AF}"/>
            </c:ext>
          </c:extLst>
        </c:ser>
        <c:ser>
          <c:idx val="2"/>
          <c:order val="2"/>
          <c:tx>
            <c:strRef>
              <c:f>'Is GW happening'!$Q$92</c:f>
              <c:strCache>
                <c:ptCount val="1"/>
                <c:pt idx="0">
                  <c:v>Conservative Wave 1</c:v>
                </c:pt>
              </c:strCache>
            </c:strRef>
          </c:tx>
          <c:spPr>
            <a:solidFill>
              <a:srgbClr val="C00000"/>
            </a:solidFill>
            <a:ln>
              <a:noFill/>
            </a:ln>
            <a:effectLst/>
          </c:spPr>
          <c:invertIfNegative val="0"/>
          <c:cat>
            <c:strRef>
              <c:f>'Is GW happening'!$N$93:$N$99</c:f>
              <c:strCache>
                <c:ptCount val="7"/>
                <c:pt idx="0">
                  <c:v>1 Extremely unlikely</c:v>
                </c:pt>
                <c:pt idx="1">
                  <c:v>2 Very unlikely</c:v>
                </c:pt>
                <c:pt idx="2">
                  <c:v>3 Unlikely</c:v>
                </c:pt>
                <c:pt idx="3">
                  <c:v>4 Equally likely and unlikely</c:v>
                </c:pt>
                <c:pt idx="4">
                  <c:v>5 Likely</c:v>
                </c:pt>
                <c:pt idx="5">
                  <c:v>6 Very likely</c:v>
                </c:pt>
                <c:pt idx="6">
                  <c:v>7 Extremely likely</c:v>
                </c:pt>
              </c:strCache>
            </c:strRef>
          </c:cat>
          <c:val>
            <c:numRef>
              <c:f>'Is GW happening'!$Q$93:$Q$99</c:f>
              <c:numCache>
                <c:formatCode>0%</c:formatCode>
                <c:ptCount val="7"/>
                <c:pt idx="0">
                  <c:v>0.13279678068410464</c:v>
                </c:pt>
                <c:pt idx="1">
                  <c:v>9.2555331991951706E-2</c:v>
                </c:pt>
                <c:pt idx="2">
                  <c:v>0.10261569416498995</c:v>
                </c:pt>
                <c:pt idx="3">
                  <c:v>0.2414486921529175</c:v>
                </c:pt>
                <c:pt idx="4">
                  <c:v>0.18108651911468812</c:v>
                </c:pt>
                <c:pt idx="5">
                  <c:v>0.14486921529175051</c:v>
                </c:pt>
                <c:pt idx="6">
                  <c:v>0.10462776659959759</c:v>
                </c:pt>
              </c:numCache>
            </c:numRef>
          </c:val>
          <c:extLst>
            <c:ext xmlns:c16="http://schemas.microsoft.com/office/drawing/2014/chart" uri="{C3380CC4-5D6E-409C-BE32-E72D297353CC}">
              <c16:uniqueId val="{00000002-0CFE-8843-83AA-F5BBBD4DC9AF}"/>
            </c:ext>
          </c:extLst>
        </c:ser>
        <c:ser>
          <c:idx val="3"/>
          <c:order val="3"/>
          <c:tx>
            <c:strRef>
              <c:f>'Is GW happening'!$R$92</c:f>
              <c:strCache>
                <c:ptCount val="1"/>
                <c:pt idx="0">
                  <c:v>Conservative, Wave 2</c:v>
                </c:pt>
              </c:strCache>
            </c:strRef>
          </c:tx>
          <c:spPr>
            <a:pattFill prst="dkUpDiag">
              <a:fgClr>
                <a:srgbClr val="C00000"/>
              </a:fgClr>
              <a:bgClr>
                <a:schemeClr val="bg1"/>
              </a:bgClr>
            </a:pattFill>
            <a:ln>
              <a:noFill/>
            </a:ln>
            <a:effectLst/>
          </c:spPr>
          <c:invertIfNegative val="0"/>
          <c:cat>
            <c:strRef>
              <c:f>'Is GW happening'!$N$93:$N$99</c:f>
              <c:strCache>
                <c:ptCount val="7"/>
                <c:pt idx="0">
                  <c:v>1 Extremely unlikely</c:v>
                </c:pt>
                <c:pt idx="1">
                  <c:v>2 Very unlikely</c:v>
                </c:pt>
                <c:pt idx="2">
                  <c:v>3 Unlikely</c:v>
                </c:pt>
                <c:pt idx="3">
                  <c:v>4 Equally likely and unlikely</c:v>
                </c:pt>
                <c:pt idx="4">
                  <c:v>5 Likely</c:v>
                </c:pt>
                <c:pt idx="5">
                  <c:v>6 Very likely</c:v>
                </c:pt>
                <c:pt idx="6">
                  <c:v>7 Extremely likely</c:v>
                </c:pt>
              </c:strCache>
            </c:strRef>
          </c:cat>
          <c:val>
            <c:numRef>
              <c:f>'Is GW happening'!$R$93:$R$99</c:f>
              <c:numCache>
                <c:formatCode>0%</c:formatCode>
                <c:ptCount val="7"/>
                <c:pt idx="0">
                  <c:v>0.11267605633802817</c:v>
                </c:pt>
                <c:pt idx="1">
                  <c:v>0.11670020120724346</c:v>
                </c:pt>
                <c:pt idx="2">
                  <c:v>7.4446680080482899E-2</c:v>
                </c:pt>
                <c:pt idx="3">
                  <c:v>0.2595573440643863</c:v>
                </c:pt>
                <c:pt idx="4">
                  <c:v>0.17907444668008049</c:v>
                </c:pt>
                <c:pt idx="5">
                  <c:v>0.16901408450704225</c:v>
                </c:pt>
                <c:pt idx="6">
                  <c:v>8.8531187122736416E-2</c:v>
                </c:pt>
              </c:numCache>
            </c:numRef>
          </c:val>
          <c:extLst>
            <c:ext xmlns:c16="http://schemas.microsoft.com/office/drawing/2014/chart" uri="{C3380CC4-5D6E-409C-BE32-E72D297353CC}">
              <c16:uniqueId val="{00000003-0CFE-8843-83AA-F5BBBD4DC9AF}"/>
            </c:ext>
          </c:extLst>
        </c:ser>
        <c:dLbls>
          <c:showLegendKey val="0"/>
          <c:showVal val="0"/>
          <c:showCatName val="0"/>
          <c:showSerName val="0"/>
          <c:showPercent val="0"/>
          <c:showBubbleSize val="0"/>
        </c:dLbls>
        <c:gapWidth val="150"/>
        <c:overlap val="-6"/>
        <c:axId val="1592318560"/>
        <c:axId val="1633945200"/>
      </c:barChart>
      <c:catAx>
        <c:axId val="1592318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Arial" panose="020B0604020202020204" pitchFamily="34" charset="0"/>
              </a:defRPr>
            </a:pPr>
            <a:endParaRPr lang="en-US"/>
          </a:p>
        </c:txPr>
        <c:crossAx val="1633945200"/>
        <c:crosses val="autoZero"/>
        <c:auto val="1"/>
        <c:lblAlgn val="ctr"/>
        <c:lblOffset val="100"/>
        <c:noMultiLvlLbl val="0"/>
      </c:catAx>
      <c:valAx>
        <c:axId val="163394520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Arial" panose="020B0604020202020204" pitchFamily="34" charset="0"/>
              </a:defRPr>
            </a:pPr>
            <a:endParaRPr lang="en-US"/>
          </a:p>
        </c:txPr>
        <c:crossAx val="1592318560"/>
        <c:crosses val="autoZero"/>
        <c:crossBetween val="between"/>
      </c:valAx>
      <c:spPr>
        <a:noFill/>
        <a:ln>
          <a:noFill/>
        </a:ln>
        <a:effectLst/>
      </c:spPr>
    </c:plotArea>
    <c:legend>
      <c:legendPos val="b"/>
      <c:layout>
        <c:manualLayout>
          <c:xMode val="edge"/>
          <c:yMode val="edge"/>
          <c:x val="7.1370286634962712E-2"/>
          <c:y val="0.8698909989192527"/>
          <c:w val="0.81591023275555907"/>
          <c:h val="0.1301090010807472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nSpc>
                <a:spcPct val="100000"/>
              </a:lnSpc>
              <a:defRPr sz="2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b="1" dirty="0"/>
              <a:t>Social and spatial risk perception, </a:t>
            </a:r>
          </a:p>
          <a:p>
            <a:pPr>
              <a:lnSpc>
                <a:spcPct val="100000"/>
              </a:lnSpc>
              <a:defRPr b="1"/>
            </a:pPr>
            <a:r>
              <a:rPr lang="en-US" b="1" dirty="0"/>
              <a:t>Average by treatment </a:t>
            </a:r>
          </a:p>
          <a:p>
            <a:pPr>
              <a:lnSpc>
                <a:spcPct val="100000"/>
              </a:lnSpc>
              <a:defRPr b="1"/>
            </a:pPr>
            <a:r>
              <a:rPr lang="en-US" sz="2400" b="0" dirty="0"/>
              <a:t>(1=Not at all,</a:t>
            </a:r>
            <a:r>
              <a:rPr lang="en-US" sz="2400" b="0" baseline="0" dirty="0"/>
              <a:t> 5=A great deal)</a:t>
            </a:r>
            <a:endParaRPr lang="en-US" sz="2400" b="0" dirty="0"/>
          </a:p>
        </c:rich>
      </c:tx>
      <c:layout>
        <c:manualLayout>
          <c:xMode val="edge"/>
          <c:yMode val="edge"/>
          <c:x val="0.25172138040283032"/>
          <c:y val="7.0228602733431057E-3"/>
        </c:manualLayout>
      </c:layout>
      <c:overlay val="0"/>
      <c:spPr>
        <a:noFill/>
        <a:ln>
          <a:noFill/>
        </a:ln>
        <a:effectLst/>
      </c:spPr>
      <c:txPr>
        <a:bodyPr rot="0" spcFirstLastPara="1" vertOverflow="ellipsis" vert="horz" wrap="square" anchor="ctr" anchorCtr="1"/>
        <a:lstStyle/>
        <a:p>
          <a:pPr>
            <a:lnSpc>
              <a:spcPct val="100000"/>
            </a:lnSpc>
            <a:defRPr sz="2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0729900827212509"/>
          <c:y val="0.1776728651772764"/>
          <c:w val="0.87047877456781986"/>
          <c:h val="0.48930499501509822"/>
        </c:manualLayout>
      </c:layout>
      <c:barChart>
        <c:barDir val="col"/>
        <c:grouping val="clustered"/>
        <c:varyColors val="0"/>
        <c:ser>
          <c:idx val="0"/>
          <c:order val="0"/>
          <c:tx>
            <c:strRef>
              <c:f>Sheet1!$M$147</c:f>
              <c:strCache>
                <c:ptCount val="1"/>
                <c:pt idx="0">
                  <c:v>HOW</c:v>
                </c:pt>
              </c:strCache>
            </c:strRef>
          </c:tx>
          <c:spPr>
            <a:solidFill>
              <a:schemeClr val="accent6"/>
            </a:solidFill>
            <a:ln>
              <a:noFill/>
            </a:ln>
            <a:effectLst/>
          </c:spPr>
          <c:invertIfNegative val="0"/>
          <c:errBars>
            <c:errBarType val="both"/>
            <c:errValType val="cust"/>
            <c:noEndCap val="0"/>
            <c:plus>
              <c:numRef>
                <c:f>Sheet1!$L$165:$L$167</c:f>
                <c:numCache>
                  <c:formatCode>General</c:formatCode>
                  <c:ptCount val="3"/>
                  <c:pt idx="0">
                    <c:v>0.10192</c:v>
                  </c:pt>
                  <c:pt idx="1">
                    <c:v>0.10388</c:v>
                  </c:pt>
                  <c:pt idx="2">
                    <c:v>0.10584</c:v>
                  </c:pt>
                </c:numCache>
              </c:numRef>
            </c:plus>
            <c:minus>
              <c:numRef>
                <c:f>Sheet1!$L$165:$L$167</c:f>
                <c:numCache>
                  <c:formatCode>General</c:formatCode>
                  <c:ptCount val="3"/>
                  <c:pt idx="0">
                    <c:v>0.10192</c:v>
                  </c:pt>
                  <c:pt idx="1">
                    <c:v>0.10388</c:v>
                  </c:pt>
                  <c:pt idx="2">
                    <c:v>0.10584</c:v>
                  </c:pt>
                </c:numCache>
              </c:numRef>
            </c:minus>
            <c:spPr>
              <a:noFill/>
              <a:ln w="9525" cap="flat" cmpd="sng" algn="ctr">
                <a:solidFill>
                  <a:schemeClr val="tx1">
                    <a:lumMod val="65000"/>
                    <a:lumOff val="35000"/>
                  </a:schemeClr>
                </a:solidFill>
                <a:round/>
              </a:ln>
              <a:effectLst/>
            </c:spPr>
          </c:errBars>
          <c:cat>
            <c:strRef>
              <c:f>Sheet1!$L$148:$L$150</c:f>
              <c:strCache>
                <c:ptCount val="3"/>
                <c:pt idx="0">
                  <c:v>How much do you think climate change harms you personally?</c:v>
                </c:pt>
                <c:pt idx="1">
                  <c:v>How much do you think climate change harms others in the United States?</c:v>
                </c:pt>
                <c:pt idx="2">
                  <c:v>How much do you think climate change harms people around the world?</c:v>
                </c:pt>
              </c:strCache>
            </c:strRef>
          </c:cat>
          <c:val>
            <c:numRef>
              <c:f>Sheet1!$M$148:$M$150</c:f>
              <c:numCache>
                <c:formatCode>General</c:formatCode>
                <c:ptCount val="3"/>
                <c:pt idx="0">
                  <c:v>2.82</c:v>
                </c:pt>
                <c:pt idx="1">
                  <c:v>3.21</c:v>
                </c:pt>
                <c:pt idx="2">
                  <c:v>3.54</c:v>
                </c:pt>
              </c:numCache>
            </c:numRef>
          </c:val>
          <c:extLst>
            <c:ext xmlns:c16="http://schemas.microsoft.com/office/drawing/2014/chart" uri="{C3380CC4-5D6E-409C-BE32-E72D297353CC}">
              <c16:uniqueId val="{00000000-B9E5-CF45-92BF-CC45D6ACC008}"/>
            </c:ext>
          </c:extLst>
        </c:ser>
        <c:ser>
          <c:idx val="1"/>
          <c:order val="1"/>
          <c:tx>
            <c:strRef>
              <c:f>Sheet1!$N$147</c:f>
              <c:strCache>
                <c:ptCount val="1"/>
                <c:pt idx="0">
                  <c:v>WHY</c:v>
                </c:pt>
              </c:strCache>
            </c:strRef>
          </c:tx>
          <c:spPr>
            <a:solidFill>
              <a:srgbClr val="00B0F0"/>
            </a:solidFill>
            <a:ln>
              <a:noFill/>
            </a:ln>
            <a:effectLst/>
          </c:spPr>
          <c:invertIfNegative val="0"/>
          <c:errBars>
            <c:errBarType val="both"/>
            <c:errValType val="cust"/>
            <c:noEndCap val="0"/>
            <c:plus>
              <c:numRef>
                <c:f>Sheet1!$L$169:$L$171</c:f>
                <c:numCache>
                  <c:formatCode>General</c:formatCode>
                  <c:ptCount val="3"/>
                  <c:pt idx="0">
                    <c:v>0.10584</c:v>
                  </c:pt>
                  <c:pt idx="1">
                    <c:v>0.11368</c:v>
                  </c:pt>
                  <c:pt idx="2">
                    <c:v>0.11563999999999999</c:v>
                  </c:pt>
                </c:numCache>
              </c:numRef>
            </c:plus>
            <c:minus>
              <c:numRef>
                <c:f>Sheet1!$L$169:$L$171</c:f>
                <c:numCache>
                  <c:formatCode>General</c:formatCode>
                  <c:ptCount val="3"/>
                  <c:pt idx="0">
                    <c:v>0.10584</c:v>
                  </c:pt>
                  <c:pt idx="1">
                    <c:v>0.11368</c:v>
                  </c:pt>
                  <c:pt idx="2">
                    <c:v>0.11563999999999999</c:v>
                  </c:pt>
                </c:numCache>
              </c:numRef>
            </c:minus>
            <c:spPr>
              <a:noFill/>
              <a:ln w="9525" cap="flat" cmpd="sng" algn="ctr">
                <a:solidFill>
                  <a:schemeClr val="tx1">
                    <a:lumMod val="65000"/>
                    <a:lumOff val="35000"/>
                  </a:schemeClr>
                </a:solidFill>
                <a:round/>
              </a:ln>
              <a:effectLst/>
            </c:spPr>
          </c:errBars>
          <c:cat>
            <c:strRef>
              <c:f>Sheet1!$L$148:$L$150</c:f>
              <c:strCache>
                <c:ptCount val="3"/>
                <c:pt idx="0">
                  <c:v>How much do you think climate change harms you personally?</c:v>
                </c:pt>
                <c:pt idx="1">
                  <c:v>How much do you think climate change harms others in the United States?</c:v>
                </c:pt>
                <c:pt idx="2">
                  <c:v>How much do you think climate change harms people around the world?</c:v>
                </c:pt>
              </c:strCache>
            </c:strRef>
          </c:cat>
          <c:val>
            <c:numRef>
              <c:f>Sheet1!$N$148:$N$150</c:f>
              <c:numCache>
                <c:formatCode>General</c:formatCode>
                <c:ptCount val="3"/>
                <c:pt idx="0">
                  <c:v>2.67</c:v>
                </c:pt>
                <c:pt idx="1">
                  <c:v>3.09</c:v>
                </c:pt>
                <c:pt idx="2">
                  <c:v>3.39</c:v>
                </c:pt>
              </c:numCache>
            </c:numRef>
          </c:val>
          <c:extLst>
            <c:ext xmlns:c16="http://schemas.microsoft.com/office/drawing/2014/chart" uri="{C3380CC4-5D6E-409C-BE32-E72D297353CC}">
              <c16:uniqueId val="{00000001-B9E5-CF45-92BF-CC45D6ACC008}"/>
            </c:ext>
          </c:extLst>
        </c:ser>
        <c:ser>
          <c:idx val="2"/>
          <c:order val="2"/>
          <c:tx>
            <c:strRef>
              <c:f>Sheet1!$O$147</c:f>
              <c:strCache>
                <c:ptCount val="1"/>
                <c:pt idx="0">
                  <c:v>WHAT</c:v>
                </c:pt>
              </c:strCache>
            </c:strRef>
          </c:tx>
          <c:spPr>
            <a:pattFill prst="dkUpDiag">
              <a:fgClr>
                <a:schemeClr val="accent5">
                  <a:lumMod val="60000"/>
                  <a:lumOff val="40000"/>
                </a:schemeClr>
              </a:fgClr>
              <a:bgClr>
                <a:schemeClr val="bg1"/>
              </a:bgClr>
            </a:pattFill>
            <a:ln>
              <a:noFill/>
            </a:ln>
            <a:effectLst/>
          </c:spPr>
          <c:invertIfNegative val="0"/>
          <c:errBars>
            <c:errBarType val="both"/>
            <c:errValType val="cust"/>
            <c:noEndCap val="0"/>
            <c:plus>
              <c:numRef>
                <c:f>Sheet1!$L$173:$L$175</c:f>
                <c:numCache>
                  <c:formatCode>General</c:formatCode>
                  <c:ptCount val="3"/>
                  <c:pt idx="0">
                    <c:v>0.10584</c:v>
                  </c:pt>
                  <c:pt idx="1">
                    <c:v>0.10976</c:v>
                  </c:pt>
                  <c:pt idx="2">
                    <c:v>0.11172</c:v>
                  </c:pt>
                </c:numCache>
              </c:numRef>
            </c:plus>
            <c:minus>
              <c:numRef>
                <c:f>Sheet1!$L$173:$L$175</c:f>
                <c:numCache>
                  <c:formatCode>General</c:formatCode>
                  <c:ptCount val="3"/>
                  <c:pt idx="0">
                    <c:v>0.10584</c:v>
                  </c:pt>
                  <c:pt idx="1">
                    <c:v>0.10976</c:v>
                  </c:pt>
                  <c:pt idx="2">
                    <c:v>0.11172</c:v>
                  </c:pt>
                </c:numCache>
              </c:numRef>
            </c:minus>
            <c:spPr>
              <a:noFill/>
              <a:ln w="9525" cap="flat" cmpd="sng" algn="ctr">
                <a:solidFill>
                  <a:schemeClr val="tx1">
                    <a:lumMod val="65000"/>
                    <a:lumOff val="35000"/>
                  </a:schemeClr>
                </a:solidFill>
                <a:round/>
              </a:ln>
              <a:effectLst/>
            </c:spPr>
          </c:errBars>
          <c:cat>
            <c:strRef>
              <c:f>Sheet1!$L$148:$L$150</c:f>
              <c:strCache>
                <c:ptCount val="3"/>
                <c:pt idx="0">
                  <c:v>How much do you think climate change harms you personally?</c:v>
                </c:pt>
                <c:pt idx="1">
                  <c:v>How much do you think climate change harms others in the United States?</c:v>
                </c:pt>
                <c:pt idx="2">
                  <c:v>How much do you think climate change harms people around the world?</c:v>
                </c:pt>
              </c:strCache>
            </c:strRef>
          </c:cat>
          <c:val>
            <c:numRef>
              <c:f>Sheet1!$O$148:$O$150</c:f>
              <c:numCache>
                <c:formatCode>General</c:formatCode>
                <c:ptCount val="3"/>
                <c:pt idx="0">
                  <c:v>2.62</c:v>
                </c:pt>
                <c:pt idx="1">
                  <c:v>3.04</c:v>
                </c:pt>
                <c:pt idx="2">
                  <c:v>3.38</c:v>
                </c:pt>
              </c:numCache>
            </c:numRef>
          </c:val>
          <c:extLst>
            <c:ext xmlns:c16="http://schemas.microsoft.com/office/drawing/2014/chart" uri="{C3380CC4-5D6E-409C-BE32-E72D297353CC}">
              <c16:uniqueId val="{00000002-B9E5-CF45-92BF-CC45D6ACC008}"/>
            </c:ext>
          </c:extLst>
        </c:ser>
        <c:dLbls>
          <c:showLegendKey val="0"/>
          <c:showVal val="0"/>
          <c:showCatName val="0"/>
          <c:showSerName val="0"/>
          <c:showPercent val="0"/>
          <c:showBubbleSize val="0"/>
        </c:dLbls>
        <c:gapWidth val="219"/>
        <c:overlap val="-27"/>
        <c:axId val="1724632384"/>
        <c:axId val="1724610816"/>
      </c:barChart>
      <c:catAx>
        <c:axId val="172463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724610816"/>
        <c:crosses val="autoZero"/>
        <c:auto val="1"/>
        <c:lblAlgn val="ctr"/>
        <c:lblOffset val="100"/>
        <c:noMultiLvlLbl val="0"/>
      </c:catAx>
      <c:valAx>
        <c:axId val="1724610816"/>
        <c:scaling>
          <c:orientation val="minMax"/>
          <c:max val="5"/>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724632384"/>
        <c:crosses val="autoZero"/>
        <c:crossBetween val="between"/>
        <c:majorUnit val="1"/>
        <c:minorUnit val="0.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latin typeface="Arial" panose="020B0604020202020204" pitchFamily="34" charset="0"/>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8014218060310594"/>
          <c:y val="3.9181727735496892E-2"/>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7109153658965368"/>
          <c:y val="0.21233774234746269"/>
          <c:w val="0.81386067340877333"/>
          <c:h val="0.65521483431481653"/>
        </c:manualLayout>
      </c:layout>
      <c:barChart>
        <c:barDir val="col"/>
        <c:grouping val="clustered"/>
        <c:varyColors val="0"/>
        <c:ser>
          <c:idx val="0"/>
          <c:order val="0"/>
          <c:tx>
            <c:strRef>
              <c:f>Sheet1!$M$258</c:f>
              <c:strCache>
                <c:ptCount val="1"/>
                <c:pt idx="0">
                  <c:v>When you think of climate change and everything that you associate with it, how strongly do you feel each of the following? </c:v>
                </c:pt>
              </c:strCache>
            </c:strRef>
          </c:tx>
          <c:spPr>
            <a:pattFill prst="dkUpDiag">
              <a:fgClr>
                <a:srgbClr val="3CD3AE"/>
              </a:fgClr>
              <a:bgClr>
                <a:schemeClr val="bg1"/>
              </a:bgClr>
            </a:pattFill>
            <a:ln>
              <a:noFill/>
            </a:ln>
            <a:effectLst/>
          </c:spPr>
          <c:invertIfNegative val="0"/>
          <c:errBars>
            <c:errBarType val="both"/>
            <c:errValType val="cust"/>
            <c:noEndCap val="0"/>
            <c:plus>
              <c:numRef>
                <c:f>Sheet1!$O$259:$O$265</c:f>
                <c:numCache>
                  <c:formatCode>General</c:formatCode>
                  <c:ptCount val="7"/>
                  <c:pt idx="0">
                    <c:v>5.1999999999999998E-2</c:v>
                  </c:pt>
                  <c:pt idx="1">
                    <c:v>0.06</c:v>
                  </c:pt>
                  <c:pt idx="2">
                    <c:v>0.06</c:v>
                  </c:pt>
                  <c:pt idx="3">
                    <c:v>6.2E-2</c:v>
                  </c:pt>
                  <c:pt idx="4">
                    <c:v>5.8000000000000003E-2</c:v>
                  </c:pt>
                  <c:pt idx="5">
                    <c:v>0.06</c:v>
                  </c:pt>
                  <c:pt idx="6">
                    <c:v>5.8000000000000003E-2</c:v>
                  </c:pt>
                </c:numCache>
              </c:numRef>
            </c:plus>
            <c:minus>
              <c:numRef>
                <c:f>Sheet1!$N$259:$N$265</c:f>
                <c:numCache>
                  <c:formatCode>General</c:formatCode>
                  <c:ptCount val="7"/>
                  <c:pt idx="0">
                    <c:v>5.1999999999999998E-2</c:v>
                  </c:pt>
                  <c:pt idx="1">
                    <c:v>0.06</c:v>
                  </c:pt>
                  <c:pt idx="2">
                    <c:v>0.06</c:v>
                  </c:pt>
                  <c:pt idx="3">
                    <c:v>6.2E-2</c:v>
                  </c:pt>
                  <c:pt idx="4">
                    <c:v>5.8000000000000003E-2</c:v>
                  </c:pt>
                  <c:pt idx="5">
                    <c:v>0.06</c:v>
                  </c:pt>
                  <c:pt idx="6">
                    <c:v>5.8000000000000003E-2</c:v>
                  </c:pt>
                </c:numCache>
              </c:numRef>
            </c:minus>
            <c:spPr>
              <a:noFill/>
              <a:ln w="12700" cap="flat" cmpd="sng" algn="ctr">
                <a:solidFill>
                  <a:schemeClr val="tx1"/>
                </a:solidFill>
                <a:round/>
              </a:ln>
              <a:effectLst/>
            </c:spPr>
          </c:errBars>
          <c:cat>
            <c:strRef>
              <c:f>Sheet1!$L$259:$L$265</c:f>
              <c:strCache>
                <c:ptCount val="7"/>
                <c:pt idx="0">
                  <c:v>Hope</c:v>
                </c:pt>
                <c:pt idx="1">
                  <c:v>Anger</c:v>
                </c:pt>
                <c:pt idx="2">
                  <c:v>Fear</c:v>
                </c:pt>
                <c:pt idx="3">
                  <c:v>Sadness</c:v>
                </c:pt>
                <c:pt idx="4">
                  <c:v>Responsibility</c:v>
                </c:pt>
                <c:pt idx="5">
                  <c:v>Worry</c:v>
                </c:pt>
                <c:pt idx="6">
                  <c:v>Interest </c:v>
                </c:pt>
              </c:strCache>
            </c:strRef>
          </c:cat>
          <c:val>
            <c:numRef>
              <c:f>Sheet1!$M$259:$M$265</c:f>
              <c:numCache>
                <c:formatCode>General</c:formatCode>
                <c:ptCount val="7"/>
                <c:pt idx="0">
                  <c:v>2.56</c:v>
                </c:pt>
                <c:pt idx="1">
                  <c:v>2.41</c:v>
                </c:pt>
                <c:pt idx="2">
                  <c:v>2.4700000000000002</c:v>
                </c:pt>
                <c:pt idx="3">
                  <c:v>2.61</c:v>
                </c:pt>
                <c:pt idx="4">
                  <c:v>2.7</c:v>
                </c:pt>
                <c:pt idx="5">
                  <c:v>2.67</c:v>
                </c:pt>
                <c:pt idx="6">
                  <c:v>2.95</c:v>
                </c:pt>
              </c:numCache>
            </c:numRef>
          </c:val>
          <c:extLst>
            <c:ext xmlns:c16="http://schemas.microsoft.com/office/drawing/2014/chart" uri="{C3380CC4-5D6E-409C-BE32-E72D297353CC}">
              <c16:uniqueId val="{00000000-3D5B-904F-AF7F-D8DE7CD33AE4}"/>
            </c:ext>
          </c:extLst>
        </c:ser>
        <c:dLbls>
          <c:showLegendKey val="0"/>
          <c:showVal val="0"/>
          <c:showCatName val="0"/>
          <c:showSerName val="0"/>
          <c:showPercent val="0"/>
          <c:showBubbleSize val="0"/>
        </c:dLbls>
        <c:gapWidth val="150"/>
        <c:axId val="650512368"/>
        <c:axId val="708443216"/>
      </c:barChart>
      <c:catAx>
        <c:axId val="650512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08443216"/>
        <c:crosses val="autoZero"/>
        <c:auto val="1"/>
        <c:lblAlgn val="ctr"/>
        <c:lblOffset val="100"/>
        <c:noMultiLvlLbl val="0"/>
      </c:catAx>
      <c:valAx>
        <c:axId val="708443216"/>
        <c:scaling>
          <c:orientation val="minMax"/>
          <c:max val="5"/>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505123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i="0" baseline="0">
                <a:solidFill>
                  <a:schemeClr val="tx1"/>
                </a:solidFill>
                <a:effectLst/>
                <a:latin typeface="Arial" panose="020B0604020202020204" pitchFamily="34" charset="0"/>
                <a:cs typeface="Arial" panose="020B0604020202020204" pitchFamily="34" charset="0"/>
              </a:rPr>
              <a:t>When you think of climate change and everything that you associate with it, how strongly do you feel each of the following? </a:t>
            </a:r>
            <a:endParaRPr lang="en-US" sz="2400" b="1">
              <a:solidFill>
                <a:schemeClr val="tx1"/>
              </a:solidFill>
              <a:effectLst/>
              <a:latin typeface="Arial" panose="020B0604020202020204" pitchFamily="34" charset="0"/>
              <a:cs typeface="Arial" panose="020B0604020202020204" pitchFamily="34" charset="0"/>
            </a:endParaRPr>
          </a:p>
        </c:rich>
      </c:tx>
      <c:layout>
        <c:manualLayout>
          <c:xMode val="edge"/>
          <c:yMode val="edge"/>
          <c:x val="0.13533414379556022"/>
          <c:y val="5.6701567055626994E-4"/>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4521791239392906"/>
          <c:y val="0.1729449785838949"/>
          <c:w val="0.74094292836619713"/>
          <c:h val="0.66627319491972303"/>
        </c:manualLayout>
      </c:layout>
      <c:barChart>
        <c:barDir val="col"/>
        <c:grouping val="clustered"/>
        <c:varyColors val="0"/>
        <c:ser>
          <c:idx val="0"/>
          <c:order val="0"/>
          <c:tx>
            <c:strRef>
              <c:f>Sheet1!$M$270</c:f>
              <c:strCache>
                <c:ptCount val="1"/>
                <c:pt idx="0">
                  <c:v>Liberals or moderates</c:v>
                </c:pt>
              </c:strCache>
            </c:strRef>
          </c:tx>
          <c:spPr>
            <a:solidFill>
              <a:srgbClr val="0070C0"/>
            </a:solidFill>
            <a:ln>
              <a:noFill/>
            </a:ln>
            <a:effectLst/>
          </c:spPr>
          <c:invertIfNegative val="0"/>
          <c:errBars>
            <c:errBarType val="both"/>
            <c:errValType val="cust"/>
            <c:noEndCap val="0"/>
            <c:plus>
              <c:numRef>
                <c:f>Sheet1!$P$271:$P$277</c:f>
                <c:numCache>
                  <c:formatCode>General</c:formatCode>
                  <c:ptCount val="7"/>
                  <c:pt idx="0">
                    <c:v>6.2E-2</c:v>
                  </c:pt>
                  <c:pt idx="1">
                    <c:v>7.3999999999999996E-2</c:v>
                  </c:pt>
                  <c:pt idx="2">
                    <c:v>7.0000000000000007E-2</c:v>
                  </c:pt>
                  <c:pt idx="3">
                    <c:v>7.5999999999999998E-2</c:v>
                  </c:pt>
                  <c:pt idx="4">
                    <c:v>6.8000000000000005E-2</c:v>
                  </c:pt>
                  <c:pt idx="5">
                    <c:v>7.1999999999999995E-2</c:v>
                  </c:pt>
                  <c:pt idx="6">
                    <c:v>6.8000000000000005E-2</c:v>
                  </c:pt>
                </c:numCache>
              </c:numRef>
            </c:plus>
            <c:minus>
              <c:numRef>
                <c:f>Sheet1!$P$271:$P$277</c:f>
                <c:numCache>
                  <c:formatCode>General</c:formatCode>
                  <c:ptCount val="7"/>
                  <c:pt idx="0">
                    <c:v>6.2E-2</c:v>
                  </c:pt>
                  <c:pt idx="1">
                    <c:v>7.3999999999999996E-2</c:v>
                  </c:pt>
                  <c:pt idx="2">
                    <c:v>7.0000000000000007E-2</c:v>
                  </c:pt>
                  <c:pt idx="3">
                    <c:v>7.5999999999999998E-2</c:v>
                  </c:pt>
                  <c:pt idx="4">
                    <c:v>6.8000000000000005E-2</c:v>
                  </c:pt>
                  <c:pt idx="5">
                    <c:v>7.1999999999999995E-2</c:v>
                  </c:pt>
                  <c:pt idx="6">
                    <c:v>6.8000000000000005E-2</c:v>
                  </c:pt>
                </c:numCache>
              </c:numRef>
            </c:minus>
            <c:spPr>
              <a:noFill/>
              <a:ln w="9525" cap="flat" cmpd="sng" algn="ctr">
                <a:solidFill>
                  <a:schemeClr val="tx1"/>
                </a:solidFill>
                <a:round/>
              </a:ln>
              <a:effectLst/>
            </c:spPr>
          </c:errBars>
          <c:cat>
            <c:strRef>
              <c:f>Sheet1!$L$271:$L$277</c:f>
              <c:strCache>
                <c:ptCount val="7"/>
                <c:pt idx="0">
                  <c:v>Hope</c:v>
                </c:pt>
                <c:pt idx="1">
                  <c:v>Anger</c:v>
                </c:pt>
                <c:pt idx="2">
                  <c:v>Fear</c:v>
                </c:pt>
                <c:pt idx="3">
                  <c:v>Sadness</c:v>
                </c:pt>
                <c:pt idx="4">
                  <c:v>Responsibility</c:v>
                </c:pt>
                <c:pt idx="5">
                  <c:v>Worry</c:v>
                </c:pt>
                <c:pt idx="6">
                  <c:v>Interest </c:v>
                </c:pt>
              </c:strCache>
            </c:strRef>
          </c:cat>
          <c:val>
            <c:numRef>
              <c:f>Sheet1!$M$271:$M$277</c:f>
              <c:numCache>
                <c:formatCode>General</c:formatCode>
                <c:ptCount val="7"/>
                <c:pt idx="0">
                  <c:v>2.59</c:v>
                </c:pt>
                <c:pt idx="1">
                  <c:v>2.69</c:v>
                </c:pt>
                <c:pt idx="2">
                  <c:v>2.77</c:v>
                </c:pt>
                <c:pt idx="3">
                  <c:v>2.93</c:v>
                </c:pt>
                <c:pt idx="4">
                  <c:v>2.97</c:v>
                </c:pt>
                <c:pt idx="5">
                  <c:v>2.99</c:v>
                </c:pt>
                <c:pt idx="6">
                  <c:v>3.24</c:v>
                </c:pt>
              </c:numCache>
            </c:numRef>
          </c:val>
          <c:extLst>
            <c:ext xmlns:c16="http://schemas.microsoft.com/office/drawing/2014/chart" uri="{C3380CC4-5D6E-409C-BE32-E72D297353CC}">
              <c16:uniqueId val="{00000000-FBD4-424E-8720-CF40047BE230}"/>
            </c:ext>
          </c:extLst>
        </c:ser>
        <c:ser>
          <c:idx val="1"/>
          <c:order val="1"/>
          <c:tx>
            <c:strRef>
              <c:f>Sheet1!$N$270</c:f>
              <c:strCache>
                <c:ptCount val="1"/>
                <c:pt idx="0">
                  <c:v>Conservatives</c:v>
                </c:pt>
              </c:strCache>
            </c:strRef>
          </c:tx>
          <c:spPr>
            <a:solidFill>
              <a:srgbClr val="C00000"/>
            </a:solidFill>
            <a:ln>
              <a:noFill/>
            </a:ln>
            <a:effectLst/>
          </c:spPr>
          <c:invertIfNegative val="0"/>
          <c:errBars>
            <c:errBarType val="both"/>
            <c:errValType val="cust"/>
            <c:noEndCap val="0"/>
            <c:plus>
              <c:numRef>
                <c:f>Sheet1!$S$271:$S$277</c:f>
                <c:numCache>
                  <c:formatCode>General</c:formatCode>
                  <c:ptCount val="7"/>
                  <c:pt idx="0">
                    <c:v>9.4E-2</c:v>
                  </c:pt>
                  <c:pt idx="1">
                    <c:v>0.09</c:v>
                  </c:pt>
                  <c:pt idx="2">
                    <c:v>0.09</c:v>
                  </c:pt>
                  <c:pt idx="3">
                    <c:v>9.4E-2</c:v>
                  </c:pt>
                  <c:pt idx="4">
                    <c:v>9.4E-2</c:v>
                  </c:pt>
                  <c:pt idx="5">
                    <c:v>9.4E-2</c:v>
                  </c:pt>
                  <c:pt idx="6">
                    <c:v>0.09</c:v>
                  </c:pt>
                </c:numCache>
              </c:numRef>
            </c:plus>
            <c:minus>
              <c:numRef>
                <c:f>Sheet1!$T$271:$T$277</c:f>
                <c:numCache>
                  <c:formatCode>General</c:formatCode>
                  <c:ptCount val="7"/>
                  <c:pt idx="0">
                    <c:v>9.4E-2</c:v>
                  </c:pt>
                  <c:pt idx="1">
                    <c:v>0.09</c:v>
                  </c:pt>
                  <c:pt idx="2">
                    <c:v>0.09</c:v>
                  </c:pt>
                  <c:pt idx="3">
                    <c:v>9.4E-2</c:v>
                  </c:pt>
                  <c:pt idx="4">
                    <c:v>9.4E-2</c:v>
                  </c:pt>
                  <c:pt idx="5">
                    <c:v>9.4E-2</c:v>
                  </c:pt>
                  <c:pt idx="6">
                    <c:v>0.09</c:v>
                  </c:pt>
                </c:numCache>
              </c:numRef>
            </c:minus>
            <c:spPr>
              <a:noFill/>
              <a:ln w="9525" cap="flat" cmpd="sng" algn="ctr">
                <a:solidFill>
                  <a:schemeClr val="tx1"/>
                </a:solidFill>
                <a:round/>
              </a:ln>
              <a:effectLst/>
            </c:spPr>
          </c:errBars>
          <c:cat>
            <c:strRef>
              <c:f>Sheet1!$L$271:$L$277</c:f>
              <c:strCache>
                <c:ptCount val="7"/>
                <c:pt idx="0">
                  <c:v>Hope</c:v>
                </c:pt>
                <c:pt idx="1">
                  <c:v>Anger</c:v>
                </c:pt>
                <c:pt idx="2">
                  <c:v>Fear</c:v>
                </c:pt>
                <c:pt idx="3">
                  <c:v>Sadness</c:v>
                </c:pt>
                <c:pt idx="4">
                  <c:v>Responsibility</c:v>
                </c:pt>
                <c:pt idx="5">
                  <c:v>Worry</c:v>
                </c:pt>
                <c:pt idx="6">
                  <c:v>Interest </c:v>
                </c:pt>
              </c:strCache>
            </c:strRef>
          </c:cat>
          <c:val>
            <c:numRef>
              <c:f>Sheet1!$N$271:$N$277</c:f>
              <c:numCache>
                <c:formatCode>General</c:formatCode>
                <c:ptCount val="7"/>
                <c:pt idx="0">
                  <c:v>2.5</c:v>
                </c:pt>
                <c:pt idx="1">
                  <c:v>1.91</c:v>
                </c:pt>
                <c:pt idx="2">
                  <c:v>1.92</c:v>
                </c:pt>
                <c:pt idx="3">
                  <c:v>2.0099999999999998</c:v>
                </c:pt>
                <c:pt idx="4">
                  <c:v>2.2000000000000002</c:v>
                </c:pt>
                <c:pt idx="5">
                  <c:v>2.0699999999999998</c:v>
                </c:pt>
                <c:pt idx="6">
                  <c:v>2.44</c:v>
                </c:pt>
              </c:numCache>
            </c:numRef>
          </c:val>
          <c:extLst>
            <c:ext xmlns:c16="http://schemas.microsoft.com/office/drawing/2014/chart" uri="{C3380CC4-5D6E-409C-BE32-E72D297353CC}">
              <c16:uniqueId val="{00000001-FBD4-424E-8720-CF40047BE230}"/>
            </c:ext>
          </c:extLst>
        </c:ser>
        <c:dLbls>
          <c:showLegendKey val="0"/>
          <c:showVal val="0"/>
          <c:showCatName val="0"/>
          <c:showSerName val="0"/>
          <c:showPercent val="0"/>
          <c:showBubbleSize val="0"/>
        </c:dLbls>
        <c:gapWidth val="150"/>
        <c:axId val="712926432"/>
        <c:axId val="712928112"/>
      </c:barChart>
      <c:catAx>
        <c:axId val="71292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712928112"/>
        <c:crosses val="autoZero"/>
        <c:auto val="1"/>
        <c:lblAlgn val="ctr"/>
        <c:lblOffset val="100"/>
        <c:noMultiLvlLbl val="0"/>
      </c:catAx>
      <c:valAx>
        <c:axId val="712928112"/>
        <c:scaling>
          <c:orientation val="minMax"/>
          <c:max val="5"/>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712926432"/>
        <c:crosses val="autoZero"/>
        <c:crossBetween val="between"/>
      </c:valAx>
      <c:spPr>
        <a:noFill/>
        <a:ln>
          <a:noFill/>
        </a:ln>
        <a:effectLst/>
      </c:spPr>
    </c:plotArea>
    <c:legend>
      <c:legendPos val="r"/>
      <c:layout>
        <c:manualLayout>
          <c:xMode val="edge"/>
          <c:yMode val="edge"/>
          <c:x val="0.74250746640313903"/>
          <c:y val="0.17738819901241526"/>
          <c:w val="0.16235332507301112"/>
          <c:h val="0.2092211571572841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47695011681232"/>
          <c:y val="4.11310917216429E-2"/>
          <c:w val="0.56170686596867703"/>
          <c:h val="0.72072125274881205"/>
        </c:manualLayout>
      </c:layout>
      <c:lineChart>
        <c:grouping val="standard"/>
        <c:varyColors val="0"/>
        <c:ser>
          <c:idx val="0"/>
          <c:order val="0"/>
          <c:tx>
            <c:strRef>
              <c:f>'Hi Knowledge'!$Y$2:$Y$3</c:f>
              <c:strCache>
                <c:ptCount val="2"/>
                <c:pt idx="0">
                  <c:v>Moderate or Liberal,</c:v>
                </c:pt>
                <c:pt idx="1">
                  <c:v>below median knowledge score</c:v>
                </c:pt>
              </c:strCache>
            </c:strRef>
          </c:tx>
          <c:spPr>
            <a:ln>
              <a:prstDash val="sysDash"/>
            </a:ln>
          </c:spPr>
          <c:marker>
            <c:symbol val="none"/>
          </c:marker>
          <c:cat>
            <c:strRef>
              <c:f>'Hi Knowledge'!$X$4:$X$10</c:f>
              <c:strCache>
                <c:ptCount val="7"/>
                <c:pt idx="0">
                  <c:v>Hope</c:v>
                </c:pt>
                <c:pt idx="1">
                  <c:v>Fear</c:v>
                </c:pt>
                <c:pt idx="2">
                  <c:v>Anger</c:v>
                </c:pt>
                <c:pt idx="3">
                  <c:v>Responsibility</c:v>
                </c:pt>
                <c:pt idx="4">
                  <c:v>Sadness</c:v>
                </c:pt>
                <c:pt idx="5">
                  <c:v>Worry</c:v>
                </c:pt>
                <c:pt idx="6">
                  <c:v>Interest</c:v>
                </c:pt>
              </c:strCache>
            </c:strRef>
          </c:cat>
          <c:val>
            <c:numRef>
              <c:f>'Hi Knowledge'!$Y$4:$Y$10</c:f>
              <c:numCache>
                <c:formatCode>General</c:formatCode>
                <c:ptCount val="7"/>
                <c:pt idx="0">
                  <c:v>2.67</c:v>
                </c:pt>
                <c:pt idx="1">
                  <c:v>2.69</c:v>
                </c:pt>
                <c:pt idx="2">
                  <c:v>2.4700000000000002</c:v>
                </c:pt>
                <c:pt idx="3">
                  <c:v>2.83</c:v>
                </c:pt>
                <c:pt idx="4">
                  <c:v>2.74</c:v>
                </c:pt>
                <c:pt idx="5">
                  <c:v>2.78</c:v>
                </c:pt>
                <c:pt idx="6">
                  <c:v>2.95</c:v>
                </c:pt>
              </c:numCache>
            </c:numRef>
          </c:val>
          <c:smooth val="0"/>
          <c:extLst>
            <c:ext xmlns:c16="http://schemas.microsoft.com/office/drawing/2014/chart" uri="{C3380CC4-5D6E-409C-BE32-E72D297353CC}">
              <c16:uniqueId val="{00000000-142D-E848-B0D9-2A3F673C10F7}"/>
            </c:ext>
          </c:extLst>
        </c:ser>
        <c:ser>
          <c:idx val="1"/>
          <c:order val="1"/>
          <c:tx>
            <c:strRef>
              <c:f>'Hi Knowledge'!$Z$2:$Z$3</c:f>
              <c:strCache>
                <c:ptCount val="2"/>
                <c:pt idx="0">
                  <c:v>Moderate or Liberal,</c:v>
                </c:pt>
                <c:pt idx="1">
                  <c:v>above median knowledge score</c:v>
                </c:pt>
              </c:strCache>
            </c:strRef>
          </c:tx>
          <c:spPr>
            <a:ln>
              <a:solidFill>
                <a:schemeClr val="accent1"/>
              </a:solidFill>
              <a:prstDash val="solid"/>
            </a:ln>
          </c:spPr>
          <c:marker>
            <c:symbol val="none"/>
          </c:marker>
          <c:dLbls>
            <c:numFmt formatCode="#,##0.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'Hi Knowledge'!$X$4:$X$10</c:f>
              <c:strCache>
                <c:ptCount val="7"/>
                <c:pt idx="0">
                  <c:v>Hope</c:v>
                </c:pt>
                <c:pt idx="1">
                  <c:v>Fear</c:v>
                </c:pt>
                <c:pt idx="2">
                  <c:v>Anger</c:v>
                </c:pt>
                <c:pt idx="3">
                  <c:v>Responsibility</c:v>
                </c:pt>
                <c:pt idx="4">
                  <c:v>Sadness</c:v>
                </c:pt>
                <c:pt idx="5">
                  <c:v>Worry</c:v>
                </c:pt>
                <c:pt idx="6">
                  <c:v>Interest</c:v>
                </c:pt>
              </c:strCache>
            </c:strRef>
          </c:cat>
          <c:val>
            <c:numRef>
              <c:f>'Hi Knowledge'!$Z$4:$Z$10</c:f>
              <c:numCache>
                <c:formatCode>General</c:formatCode>
                <c:ptCount val="7"/>
                <c:pt idx="0">
                  <c:v>2.5</c:v>
                </c:pt>
                <c:pt idx="1">
                  <c:v>2.87</c:v>
                </c:pt>
                <c:pt idx="2">
                  <c:v>2.95</c:v>
                </c:pt>
                <c:pt idx="3">
                  <c:v>3.14</c:v>
                </c:pt>
                <c:pt idx="4">
                  <c:v>3.16</c:v>
                </c:pt>
                <c:pt idx="5">
                  <c:v>3.21</c:v>
                </c:pt>
                <c:pt idx="6">
                  <c:v>3.57</c:v>
                </c:pt>
              </c:numCache>
            </c:numRef>
          </c:val>
          <c:smooth val="0"/>
          <c:extLst>
            <c:ext xmlns:c16="http://schemas.microsoft.com/office/drawing/2014/chart" uri="{C3380CC4-5D6E-409C-BE32-E72D297353CC}">
              <c16:uniqueId val="{00000001-142D-E848-B0D9-2A3F673C10F7}"/>
            </c:ext>
          </c:extLst>
        </c:ser>
        <c:ser>
          <c:idx val="2"/>
          <c:order val="2"/>
          <c:tx>
            <c:strRef>
              <c:f>'Hi Knowledge'!$AA$2:$AA$3</c:f>
              <c:strCache>
                <c:ptCount val="2"/>
                <c:pt idx="0">
                  <c:v>Conservative, </c:v>
                </c:pt>
                <c:pt idx="1">
                  <c:v>below median knowledge score</c:v>
                </c:pt>
              </c:strCache>
            </c:strRef>
          </c:tx>
          <c:spPr>
            <a:ln>
              <a:solidFill>
                <a:srgbClr val="C00000"/>
              </a:solidFill>
              <a:prstDash val="sysDash"/>
            </a:ln>
          </c:spPr>
          <c:marker>
            <c:symbol val="none"/>
          </c:marker>
          <c:cat>
            <c:strRef>
              <c:f>'Hi Knowledge'!$X$4:$X$10</c:f>
              <c:strCache>
                <c:ptCount val="7"/>
                <c:pt idx="0">
                  <c:v>Hope</c:v>
                </c:pt>
                <c:pt idx="1">
                  <c:v>Fear</c:v>
                </c:pt>
                <c:pt idx="2">
                  <c:v>Anger</c:v>
                </c:pt>
                <c:pt idx="3">
                  <c:v>Responsibility</c:v>
                </c:pt>
                <c:pt idx="4">
                  <c:v>Sadness</c:v>
                </c:pt>
                <c:pt idx="5">
                  <c:v>Worry</c:v>
                </c:pt>
                <c:pt idx="6">
                  <c:v>Interest</c:v>
                </c:pt>
              </c:strCache>
            </c:strRef>
          </c:cat>
          <c:val>
            <c:numRef>
              <c:f>'Hi Knowledge'!$AA$4:$AA$10</c:f>
              <c:numCache>
                <c:formatCode>General</c:formatCode>
                <c:ptCount val="7"/>
                <c:pt idx="0">
                  <c:v>2.5</c:v>
                </c:pt>
                <c:pt idx="1">
                  <c:v>2.11</c:v>
                </c:pt>
                <c:pt idx="2">
                  <c:v>2.04</c:v>
                </c:pt>
                <c:pt idx="3">
                  <c:v>2.37</c:v>
                </c:pt>
                <c:pt idx="4">
                  <c:v>2.09</c:v>
                </c:pt>
                <c:pt idx="5">
                  <c:v>2.23</c:v>
                </c:pt>
                <c:pt idx="6">
                  <c:v>2.4700000000000002</c:v>
                </c:pt>
              </c:numCache>
            </c:numRef>
          </c:val>
          <c:smooth val="0"/>
          <c:extLst>
            <c:ext xmlns:c16="http://schemas.microsoft.com/office/drawing/2014/chart" uri="{C3380CC4-5D6E-409C-BE32-E72D297353CC}">
              <c16:uniqueId val="{00000002-142D-E848-B0D9-2A3F673C10F7}"/>
            </c:ext>
          </c:extLst>
        </c:ser>
        <c:ser>
          <c:idx val="3"/>
          <c:order val="3"/>
          <c:tx>
            <c:strRef>
              <c:f>'Hi Knowledge'!$AB$2:$AB$3</c:f>
              <c:strCache>
                <c:ptCount val="2"/>
                <c:pt idx="0">
                  <c:v>Conservative, </c:v>
                </c:pt>
                <c:pt idx="1">
                  <c:v>above median knowledge score</c:v>
                </c:pt>
              </c:strCache>
            </c:strRef>
          </c:tx>
          <c:spPr>
            <a:ln>
              <a:solidFill>
                <a:srgbClr val="C00000"/>
              </a:solidFill>
            </a:ln>
          </c:spPr>
          <c:marker>
            <c:symbol val="none"/>
          </c:marker>
          <c:dLbls>
            <c:numFmt formatCode="#,##0.0" sourceLinked="0"/>
            <c:spPr>
              <a:noFill/>
              <a:ln>
                <a:noFill/>
              </a:ln>
              <a:effectLst/>
            </c:sp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'Hi Knowledge'!$X$4:$X$10</c:f>
              <c:strCache>
                <c:ptCount val="7"/>
                <c:pt idx="0">
                  <c:v>Hope</c:v>
                </c:pt>
                <c:pt idx="1">
                  <c:v>Fear</c:v>
                </c:pt>
                <c:pt idx="2">
                  <c:v>Anger</c:v>
                </c:pt>
                <c:pt idx="3">
                  <c:v>Responsibility</c:v>
                </c:pt>
                <c:pt idx="4">
                  <c:v>Sadness</c:v>
                </c:pt>
                <c:pt idx="5">
                  <c:v>Worry</c:v>
                </c:pt>
                <c:pt idx="6">
                  <c:v>Interest</c:v>
                </c:pt>
              </c:strCache>
            </c:strRef>
          </c:cat>
          <c:val>
            <c:numRef>
              <c:f>'Hi Knowledge'!$AB$4:$AB$10</c:f>
              <c:numCache>
                <c:formatCode>General</c:formatCode>
                <c:ptCount val="7"/>
                <c:pt idx="0">
                  <c:v>2.4900000000000002</c:v>
                </c:pt>
                <c:pt idx="1">
                  <c:v>1.74</c:v>
                </c:pt>
                <c:pt idx="2">
                  <c:v>1.8</c:v>
                </c:pt>
                <c:pt idx="3">
                  <c:v>2.0299999999999998</c:v>
                </c:pt>
                <c:pt idx="4">
                  <c:v>1.94</c:v>
                </c:pt>
                <c:pt idx="5">
                  <c:v>1.94</c:v>
                </c:pt>
                <c:pt idx="6">
                  <c:v>2.4</c:v>
                </c:pt>
              </c:numCache>
            </c:numRef>
          </c:val>
          <c:smooth val="0"/>
          <c:extLst>
            <c:ext xmlns:c16="http://schemas.microsoft.com/office/drawing/2014/chart" uri="{C3380CC4-5D6E-409C-BE32-E72D297353CC}">
              <c16:uniqueId val="{00000003-142D-E848-B0D9-2A3F673C10F7}"/>
            </c:ext>
          </c:extLst>
        </c:ser>
        <c:dLbls>
          <c:showLegendKey val="0"/>
          <c:showVal val="0"/>
          <c:showCatName val="0"/>
          <c:showSerName val="0"/>
          <c:showPercent val="0"/>
          <c:showBubbleSize val="0"/>
        </c:dLbls>
        <c:smooth val="0"/>
        <c:axId val="-2145861368"/>
        <c:axId val="-2145858200"/>
      </c:lineChart>
      <c:catAx>
        <c:axId val="-2145861368"/>
        <c:scaling>
          <c:orientation val="minMax"/>
        </c:scaling>
        <c:delete val="0"/>
        <c:axPos val="b"/>
        <c:numFmt formatCode="General" sourceLinked="0"/>
        <c:majorTickMark val="out"/>
        <c:minorTickMark val="none"/>
        <c:tickLblPos val="nextTo"/>
        <c:crossAx val="-2145858200"/>
        <c:crosses val="autoZero"/>
        <c:auto val="1"/>
        <c:lblAlgn val="ctr"/>
        <c:lblOffset val="100"/>
        <c:noMultiLvlLbl val="0"/>
      </c:catAx>
      <c:valAx>
        <c:axId val="-2145858200"/>
        <c:scaling>
          <c:orientation val="minMax"/>
          <c:max val="5"/>
          <c:min val="1"/>
        </c:scaling>
        <c:delete val="0"/>
        <c:axPos val="l"/>
        <c:majorGridlines/>
        <c:title>
          <c:tx>
            <c:rich>
              <a:bodyPr rot="-5400000" vert="horz"/>
              <a:lstStyle/>
              <a:p>
                <a:pPr>
                  <a:defRPr/>
                </a:pPr>
                <a:r>
                  <a:rPr lang="en-US"/>
                  <a:t>1=Not at all, 2=A little, 3=Moderately, 4=Strongly, 5=Very strongly</a:t>
                </a:r>
              </a:p>
            </c:rich>
          </c:tx>
          <c:layout>
            <c:manualLayout>
              <c:xMode val="edge"/>
              <c:yMode val="edge"/>
              <c:x val="9.7537206887600598E-3"/>
              <c:y val="0.115480953394339"/>
            </c:manualLayout>
          </c:layout>
          <c:overlay val="0"/>
        </c:title>
        <c:numFmt formatCode="General" sourceLinked="1"/>
        <c:majorTickMark val="out"/>
        <c:minorTickMark val="none"/>
        <c:tickLblPos val="nextTo"/>
        <c:crossAx val="-2145861368"/>
        <c:crosses val="autoZero"/>
        <c:crossBetween val="between"/>
        <c:majorUnit val="1"/>
      </c:valAx>
    </c:plotArea>
    <c:legend>
      <c:legendPos val="r"/>
      <c:layout>
        <c:manualLayout>
          <c:xMode val="edge"/>
          <c:yMode val="edge"/>
          <c:x val="0.74529033338917705"/>
          <c:y val="7.8081861388948001E-2"/>
          <c:w val="0.24478058859663801"/>
          <c:h val="0.7177101510959780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solidFill>
                  <a:srgbClr val="0070C0"/>
                </a:solidFill>
              </a:rPr>
              <a:t>Liberals</a:t>
            </a:r>
            <a:r>
              <a:rPr lang="en-US" b="1" baseline="0" dirty="0">
                <a:solidFill>
                  <a:srgbClr val="0070C0"/>
                </a:solidFill>
              </a:rPr>
              <a:t> and Moderates</a:t>
            </a:r>
            <a:r>
              <a:rPr lang="en-US" b="1" baseline="0" dirty="0"/>
              <a:t>:  [Fear] When you think of climate change and everything that you associate with it, how strongly do you feel each of the following? </a:t>
            </a:r>
            <a:endParaRPr lang="en-US" b="1" dirty="0"/>
          </a:p>
        </c:rich>
      </c:tx>
      <c:layout>
        <c:manualLayout>
          <c:xMode val="edge"/>
          <c:yMode val="edge"/>
          <c:x val="9.0717513890040638E-2"/>
          <c:y val="2.3857829876765855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8250373165270758E-2"/>
          <c:y val="0.2403142390893116"/>
          <c:w val="0.79805954059208895"/>
          <c:h val="0.62855675202099393"/>
        </c:manualLayout>
      </c:layout>
      <c:scatterChart>
        <c:scatterStyle val="lineMarker"/>
        <c:varyColors val="0"/>
        <c:ser>
          <c:idx val="0"/>
          <c:order val="0"/>
          <c:tx>
            <c:strRef>
              <c:f>'Fear-Threat'!$H$57</c:f>
              <c:strCache>
                <c:ptCount val="1"/>
                <c:pt idx="0">
                  <c:v>Wave 1</c:v>
                </c:pt>
              </c:strCache>
            </c:strRef>
          </c:tx>
          <c:spPr>
            <a:ln w="19050" cap="rnd">
              <a:noFill/>
              <a:round/>
            </a:ln>
            <a:effectLst/>
          </c:spPr>
          <c:marker>
            <c:symbol val="circle"/>
            <c:size val="5"/>
            <c:spPr>
              <a:solidFill>
                <a:srgbClr val="0070C0"/>
              </a:solidFill>
              <a:ln w="9525">
                <a:solidFill>
                  <a:schemeClr val="accent1"/>
                </a:solidFill>
              </a:ln>
              <a:effectLst/>
            </c:spPr>
          </c:marker>
          <c:dPt>
            <c:idx val="0"/>
            <c:marker>
              <c:symbol val="circle"/>
              <c:size val="12"/>
              <c:spPr>
                <a:solidFill>
                  <a:srgbClr val="0070C0"/>
                </a:solidFill>
                <a:ln w="9525">
                  <a:solidFill>
                    <a:schemeClr val="accent1"/>
                  </a:solidFill>
                </a:ln>
                <a:effectLst/>
              </c:spPr>
            </c:marker>
            <c:bubble3D val="0"/>
            <c:extLst>
              <c:ext xmlns:c16="http://schemas.microsoft.com/office/drawing/2014/chart" uri="{C3380CC4-5D6E-409C-BE32-E72D297353CC}">
                <c16:uniqueId val="{00000000-9106-9B49-9AEA-F4518136688D}"/>
              </c:ext>
            </c:extLst>
          </c:dPt>
          <c:dPt>
            <c:idx val="1"/>
            <c:marker>
              <c:symbol val="circle"/>
              <c:size val="15"/>
              <c:spPr>
                <a:solidFill>
                  <a:srgbClr val="0070C0"/>
                </a:solidFill>
                <a:ln w="9525">
                  <a:solidFill>
                    <a:schemeClr val="accent1"/>
                  </a:solidFill>
                </a:ln>
                <a:effectLst/>
              </c:spPr>
            </c:marker>
            <c:bubble3D val="0"/>
            <c:extLst>
              <c:ext xmlns:c16="http://schemas.microsoft.com/office/drawing/2014/chart" uri="{C3380CC4-5D6E-409C-BE32-E72D297353CC}">
                <c16:uniqueId val="{00000001-9106-9B49-9AEA-F4518136688D}"/>
              </c:ext>
            </c:extLst>
          </c:dPt>
          <c:dPt>
            <c:idx val="2"/>
            <c:marker>
              <c:symbol val="circle"/>
              <c:size val="21"/>
              <c:spPr>
                <a:solidFill>
                  <a:srgbClr val="0070C0"/>
                </a:solidFill>
                <a:ln w="9525">
                  <a:solidFill>
                    <a:schemeClr val="accent1"/>
                  </a:solidFill>
                </a:ln>
                <a:effectLst/>
              </c:spPr>
            </c:marker>
            <c:bubble3D val="0"/>
            <c:extLst>
              <c:ext xmlns:c16="http://schemas.microsoft.com/office/drawing/2014/chart" uri="{C3380CC4-5D6E-409C-BE32-E72D297353CC}">
                <c16:uniqueId val="{00000002-9106-9B49-9AEA-F4518136688D}"/>
              </c:ext>
            </c:extLst>
          </c:dPt>
          <c:dPt>
            <c:idx val="3"/>
            <c:marker>
              <c:symbol val="circle"/>
              <c:size val="12"/>
              <c:spPr>
                <a:solidFill>
                  <a:srgbClr val="0070C0"/>
                </a:solidFill>
                <a:ln w="9525">
                  <a:solidFill>
                    <a:schemeClr val="accent1"/>
                  </a:solidFill>
                </a:ln>
                <a:effectLst/>
              </c:spPr>
            </c:marker>
            <c:bubble3D val="0"/>
            <c:extLst>
              <c:ext xmlns:c16="http://schemas.microsoft.com/office/drawing/2014/chart" uri="{C3380CC4-5D6E-409C-BE32-E72D297353CC}">
                <c16:uniqueId val="{00000003-9106-9B49-9AEA-F4518136688D}"/>
              </c:ext>
            </c:extLst>
          </c:dPt>
          <c:dPt>
            <c:idx val="4"/>
            <c:marker>
              <c:symbol val="circle"/>
              <c:size val="6"/>
              <c:spPr>
                <a:solidFill>
                  <a:srgbClr val="0070C0"/>
                </a:solidFill>
                <a:ln w="9525">
                  <a:solidFill>
                    <a:schemeClr val="accent1"/>
                  </a:solidFill>
                </a:ln>
                <a:effectLst/>
              </c:spPr>
            </c:marker>
            <c:bubble3D val="0"/>
            <c:extLst>
              <c:ext xmlns:c16="http://schemas.microsoft.com/office/drawing/2014/chart" uri="{C3380CC4-5D6E-409C-BE32-E72D297353CC}">
                <c16:uniqueId val="{00000004-9106-9B49-9AEA-F4518136688D}"/>
              </c:ext>
            </c:extLst>
          </c:dPt>
          <c:xVal>
            <c:strRef>
              <c:f>'Fear-Threat'!$G$58:$G$62</c:f>
              <c:strCache>
                <c:ptCount val="5"/>
                <c:pt idx="0">
                  <c:v>1 Not at all</c:v>
                </c:pt>
                <c:pt idx="1">
                  <c:v>2 A little</c:v>
                </c:pt>
                <c:pt idx="2">
                  <c:v>3 Moderately</c:v>
                </c:pt>
                <c:pt idx="3">
                  <c:v>4 Strongly</c:v>
                </c:pt>
                <c:pt idx="4">
                  <c:v>5 Very strongly</c:v>
                </c:pt>
              </c:strCache>
            </c:strRef>
          </c:xVal>
          <c:yVal>
            <c:numRef>
              <c:f>'Fear-Threat'!$H$58:$H$62</c:f>
              <c:numCache>
                <c:formatCode>General</c:formatCode>
                <c:ptCount val="5"/>
                <c:pt idx="0">
                  <c:v>1</c:v>
                </c:pt>
                <c:pt idx="1">
                  <c:v>2</c:v>
                </c:pt>
                <c:pt idx="2">
                  <c:v>3</c:v>
                </c:pt>
                <c:pt idx="3">
                  <c:v>4</c:v>
                </c:pt>
                <c:pt idx="4">
                  <c:v>5</c:v>
                </c:pt>
              </c:numCache>
            </c:numRef>
          </c:yVal>
          <c:smooth val="0"/>
          <c:extLst>
            <c:ext xmlns:c16="http://schemas.microsoft.com/office/drawing/2014/chart" uri="{C3380CC4-5D6E-409C-BE32-E72D297353CC}">
              <c16:uniqueId val="{00000005-9106-9B49-9AEA-F4518136688D}"/>
            </c:ext>
          </c:extLst>
        </c:ser>
        <c:ser>
          <c:idx val="1"/>
          <c:order val="1"/>
          <c:tx>
            <c:strRef>
              <c:f>'Fear-Threat'!$I$57</c:f>
              <c:strCache>
                <c:ptCount val="1"/>
                <c:pt idx="0">
                  <c:v>Wave 2 </c:v>
                </c:pt>
              </c:strCache>
            </c:strRef>
          </c:tx>
          <c:spPr>
            <a:ln w="19050" cap="rnd">
              <a:noFill/>
              <a:round/>
            </a:ln>
            <a:effectLst/>
          </c:spPr>
          <c:marker>
            <c:symbol val="circle"/>
            <c:size val="5"/>
            <c:spPr>
              <a:solidFill>
                <a:srgbClr val="00B0F0"/>
              </a:solidFill>
              <a:ln w="9525">
                <a:solidFill>
                  <a:schemeClr val="accent2"/>
                </a:solidFill>
              </a:ln>
              <a:effectLst/>
            </c:spPr>
          </c:marker>
          <c:dPt>
            <c:idx val="0"/>
            <c:marker>
              <c:symbol val="circle"/>
              <c:size val="12"/>
              <c:spPr>
                <a:solidFill>
                  <a:srgbClr val="00B0F0"/>
                </a:solidFill>
                <a:ln w="9525">
                  <a:solidFill>
                    <a:srgbClr val="00B0F0"/>
                  </a:solidFill>
                </a:ln>
                <a:effectLst/>
              </c:spPr>
            </c:marker>
            <c:bubble3D val="0"/>
            <c:extLst>
              <c:ext xmlns:c16="http://schemas.microsoft.com/office/drawing/2014/chart" uri="{C3380CC4-5D6E-409C-BE32-E72D297353CC}">
                <c16:uniqueId val="{00000006-9106-9B49-9AEA-F4518136688D}"/>
              </c:ext>
            </c:extLst>
          </c:dPt>
          <c:dPt>
            <c:idx val="1"/>
            <c:marker>
              <c:symbol val="circle"/>
              <c:size val="15"/>
              <c:spPr>
                <a:solidFill>
                  <a:srgbClr val="00B0F0"/>
                </a:solidFill>
                <a:ln w="9525">
                  <a:solidFill>
                    <a:srgbClr val="00B0F0"/>
                  </a:solidFill>
                </a:ln>
                <a:effectLst/>
              </c:spPr>
            </c:marker>
            <c:bubble3D val="0"/>
            <c:extLst>
              <c:ext xmlns:c16="http://schemas.microsoft.com/office/drawing/2014/chart" uri="{C3380CC4-5D6E-409C-BE32-E72D297353CC}">
                <c16:uniqueId val="{00000007-9106-9B49-9AEA-F4518136688D}"/>
              </c:ext>
            </c:extLst>
          </c:dPt>
          <c:dPt>
            <c:idx val="2"/>
            <c:marker>
              <c:symbol val="circle"/>
              <c:size val="21"/>
              <c:spPr>
                <a:solidFill>
                  <a:srgbClr val="00B0F0"/>
                </a:solidFill>
                <a:ln w="9525">
                  <a:solidFill>
                    <a:srgbClr val="00B0F0"/>
                  </a:solidFill>
                </a:ln>
                <a:effectLst/>
              </c:spPr>
            </c:marker>
            <c:bubble3D val="0"/>
            <c:extLst>
              <c:ext xmlns:c16="http://schemas.microsoft.com/office/drawing/2014/chart" uri="{C3380CC4-5D6E-409C-BE32-E72D297353CC}">
                <c16:uniqueId val="{00000008-9106-9B49-9AEA-F4518136688D}"/>
              </c:ext>
            </c:extLst>
          </c:dPt>
          <c:dPt>
            <c:idx val="3"/>
            <c:marker>
              <c:symbol val="circle"/>
              <c:size val="12"/>
              <c:spPr>
                <a:solidFill>
                  <a:srgbClr val="00B0F0"/>
                </a:solidFill>
                <a:ln w="9525">
                  <a:solidFill>
                    <a:srgbClr val="00B0F0"/>
                  </a:solidFill>
                </a:ln>
                <a:effectLst/>
              </c:spPr>
            </c:marker>
            <c:bubble3D val="0"/>
            <c:extLst>
              <c:ext xmlns:c16="http://schemas.microsoft.com/office/drawing/2014/chart" uri="{C3380CC4-5D6E-409C-BE32-E72D297353CC}">
                <c16:uniqueId val="{00000009-9106-9B49-9AEA-F4518136688D}"/>
              </c:ext>
            </c:extLst>
          </c:dPt>
          <c:dPt>
            <c:idx val="4"/>
            <c:marker>
              <c:symbol val="circle"/>
              <c:size val="6"/>
              <c:spPr>
                <a:solidFill>
                  <a:srgbClr val="00B0F0"/>
                </a:solidFill>
                <a:ln w="9525">
                  <a:solidFill>
                    <a:srgbClr val="00B0F0"/>
                  </a:solidFill>
                </a:ln>
                <a:effectLst/>
              </c:spPr>
            </c:marker>
            <c:bubble3D val="0"/>
            <c:extLst>
              <c:ext xmlns:c16="http://schemas.microsoft.com/office/drawing/2014/chart" uri="{C3380CC4-5D6E-409C-BE32-E72D297353CC}">
                <c16:uniqueId val="{0000000A-9106-9B49-9AEA-F4518136688D}"/>
              </c:ext>
            </c:extLst>
          </c:dPt>
          <c:xVal>
            <c:strRef>
              <c:f>'Fear-Threat'!$G$58:$G$62</c:f>
              <c:strCache>
                <c:ptCount val="5"/>
                <c:pt idx="0">
                  <c:v>1 Not at all</c:v>
                </c:pt>
                <c:pt idx="1">
                  <c:v>2 A little</c:v>
                </c:pt>
                <c:pt idx="2">
                  <c:v>3 Moderately</c:v>
                </c:pt>
                <c:pt idx="3">
                  <c:v>4 Strongly</c:v>
                </c:pt>
                <c:pt idx="4">
                  <c:v>5 Very strongly</c:v>
                </c:pt>
              </c:strCache>
            </c:strRef>
          </c:xVal>
          <c:yVal>
            <c:numRef>
              <c:f>'Fear-Threat'!$I$58:$I$62</c:f>
              <c:numCache>
                <c:formatCode>General</c:formatCode>
                <c:ptCount val="5"/>
                <c:pt idx="0">
                  <c:v>1.44</c:v>
                </c:pt>
                <c:pt idx="1">
                  <c:v>2.1800000000000002</c:v>
                </c:pt>
                <c:pt idx="2">
                  <c:v>2.71</c:v>
                </c:pt>
                <c:pt idx="3">
                  <c:v>3.5</c:v>
                </c:pt>
                <c:pt idx="4">
                  <c:v>4.01</c:v>
                </c:pt>
              </c:numCache>
            </c:numRef>
          </c:yVal>
          <c:smooth val="0"/>
          <c:extLst>
            <c:ext xmlns:c16="http://schemas.microsoft.com/office/drawing/2014/chart" uri="{C3380CC4-5D6E-409C-BE32-E72D297353CC}">
              <c16:uniqueId val="{0000000B-9106-9B49-9AEA-F4518136688D}"/>
            </c:ext>
          </c:extLst>
        </c:ser>
        <c:dLbls>
          <c:showLegendKey val="0"/>
          <c:showVal val="0"/>
          <c:showCatName val="0"/>
          <c:showSerName val="0"/>
          <c:showPercent val="0"/>
          <c:showBubbleSize val="0"/>
        </c:dLbls>
        <c:axId val="1524326912"/>
        <c:axId val="1592223648"/>
      </c:scatterChart>
      <c:valAx>
        <c:axId val="1524326912"/>
        <c:scaling>
          <c:orientation val="minMax"/>
          <c:max val="5"/>
          <c:min val="0"/>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1592223648"/>
        <c:crosses val="autoZero"/>
        <c:crossBetween val="midCat"/>
        <c:minorUnit val="1"/>
      </c:valAx>
      <c:valAx>
        <c:axId val="1592223648"/>
        <c:scaling>
          <c:orientation val="minMax"/>
          <c:max val="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crossAx val="1524326912"/>
        <c:crosses val="autoZero"/>
        <c:crossBetween val="midCat"/>
        <c:majorUnit val="1"/>
      </c:valAx>
      <c:spPr>
        <a:noFill/>
        <a:ln>
          <a:noFill/>
        </a:ln>
        <a:effectLst/>
      </c:spPr>
    </c:plotArea>
    <c:legend>
      <c:legendPos val="b"/>
      <c:legendEntry>
        <c:idx val="0"/>
        <c:txPr>
          <a:bodyPr rot="0" spcFirstLastPara="1" vertOverflow="ellipsis" vert="horz" wrap="square" anchor="ctr" anchorCtr="1"/>
          <a:lstStyle/>
          <a:p>
            <a:pPr>
              <a:defRPr sz="1200" b="0" i="0" u="none" strike="noStrike" kern="1200" baseline="0">
                <a:solidFill>
                  <a:srgbClr val="0070C0"/>
                </a:solidFill>
                <a:latin typeface="+mn-lt"/>
                <a:ea typeface="+mn-ea"/>
                <a:cs typeface="+mn-cs"/>
              </a:defRPr>
            </a:pPr>
            <a:endParaRPr lang="en-US"/>
          </a:p>
        </c:txPr>
      </c:legendEntry>
      <c:legendEntry>
        <c:idx val="1"/>
        <c:txPr>
          <a:bodyPr rot="0" spcFirstLastPara="1" vertOverflow="ellipsis" vert="horz" wrap="square" anchor="ctr" anchorCtr="1"/>
          <a:lstStyle/>
          <a:p>
            <a:pPr>
              <a:defRPr sz="1200" b="0" i="0" u="none" strike="noStrike" kern="1200" baseline="0">
                <a:solidFill>
                  <a:srgbClr val="00B0F0"/>
                </a:solidFill>
                <a:latin typeface="+mn-lt"/>
                <a:ea typeface="+mn-ea"/>
                <a:cs typeface="+mn-cs"/>
              </a:defRPr>
            </a:pPr>
            <a:endParaRPr lang="en-US"/>
          </a:p>
        </c:txPr>
      </c:legendEntry>
      <c:layout>
        <c:manualLayout>
          <c:xMode val="edge"/>
          <c:yMode val="edge"/>
          <c:x val="0.32911846615252782"/>
          <c:y val="0.17840044522091972"/>
          <c:w val="0.26933428006744614"/>
          <c:h val="6.1131227457168619E-2"/>
        </c:manualLayout>
      </c:layout>
      <c:overlay val="0"/>
      <c:spPr>
        <a:solidFill>
          <a:schemeClr val="bg1"/>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0.03165</cdr:x>
      <cdr:y>0.12946</cdr:y>
    </cdr:from>
    <cdr:to>
      <cdr:x>0.18196</cdr:x>
      <cdr:y>0.97961</cdr:y>
    </cdr:to>
    <cdr:sp macro="" textlink="">
      <cdr:nvSpPr>
        <cdr:cNvPr id="2" name="TextBox 1">
          <a:extLst xmlns:a="http://schemas.openxmlformats.org/drawingml/2006/main">
            <a:ext uri="{FF2B5EF4-FFF2-40B4-BE49-F238E27FC236}">
              <a16:creationId xmlns:a16="http://schemas.microsoft.com/office/drawing/2014/main" id="{31A78829-4ADF-FE40-8BFF-50DA98E534A3}"/>
            </a:ext>
          </a:extLst>
        </cdr:cNvPr>
        <cdr:cNvSpPr txBox="1"/>
      </cdr:nvSpPr>
      <cdr:spPr>
        <a:xfrm xmlns:a="http://schemas.openxmlformats.org/drawingml/2006/main">
          <a:off x="254000" y="806450"/>
          <a:ext cx="1206500" cy="5295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0.02157</cdr:x>
      <cdr:y>0.18775</cdr:y>
    </cdr:from>
    <cdr:to>
      <cdr:x>0.15907</cdr:x>
      <cdr:y>0.94326</cdr:y>
    </cdr:to>
    <cdr:sp macro="" textlink="">
      <cdr:nvSpPr>
        <cdr:cNvPr id="3" name="TextBox 1">
          <a:extLst xmlns:a="http://schemas.openxmlformats.org/drawingml/2006/main">
            <a:ext uri="{FF2B5EF4-FFF2-40B4-BE49-F238E27FC236}">
              <a16:creationId xmlns:a16="http://schemas.microsoft.com/office/drawing/2014/main" id="{43B53919-1662-1147-B416-658ECB29BE94}"/>
            </a:ext>
          </a:extLst>
        </cdr:cNvPr>
        <cdr:cNvSpPr txBox="1"/>
      </cdr:nvSpPr>
      <cdr:spPr>
        <a:xfrm xmlns:a="http://schemas.openxmlformats.org/drawingml/2006/main">
          <a:off x="233082" y="1151960"/>
          <a:ext cx="1486059" cy="4635516"/>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400" b="1" dirty="0">
              <a:latin typeface="Arial" panose="020B0604020202020204" pitchFamily="34" charset="0"/>
              <a:cs typeface="Arial" panose="020B0604020202020204" pitchFamily="34" charset="0"/>
            </a:rPr>
            <a:t>Very Strongly</a:t>
          </a: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000" b="1" dirty="0">
            <a:latin typeface="Arial" panose="020B0604020202020204" pitchFamily="34" charset="0"/>
            <a:cs typeface="Arial" panose="020B0604020202020204" pitchFamily="34" charset="0"/>
          </a:endParaRPr>
        </a:p>
        <a:p xmlns:a="http://schemas.openxmlformats.org/drawingml/2006/main">
          <a:pPr algn="r"/>
          <a:endParaRPr lang="en-US" sz="1100" b="1" dirty="0">
            <a:latin typeface="Arial" panose="020B0604020202020204" pitchFamily="34" charset="0"/>
            <a:cs typeface="Arial" panose="020B0604020202020204" pitchFamily="34" charset="0"/>
          </a:endParaRPr>
        </a:p>
        <a:p xmlns:a="http://schemas.openxmlformats.org/drawingml/2006/main">
          <a:pPr algn="r"/>
          <a:endParaRPr lang="en-US" sz="1600" b="1" dirty="0">
            <a:latin typeface="Arial" panose="020B0604020202020204" pitchFamily="34" charset="0"/>
            <a:cs typeface="Arial" panose="020B0604020202020204" pitchFamily="34" charset="0"/>
          </a:endParaRPr>
        </a:p>
        <a:p xmlns:a="http://schemas.openxmlformats.org/drawingml/2006/main">
          <a:pPr algn="r"/>
          <a:r>
            <a:rPr lang="en-US" sz="1400" b="1" dirty="0">
              <a:latin typeface="Arial" panose="020B0604020202020204" pitchFamily="34" charset="0"/>
              <a:cs typeface="Arial" panose="020B0604020202020204" pitchFamily="34" charset="0"/>
            </a:rPr>
            <a:t>Strongly</a:t>
          </a: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200" b="1" dirty="0">
            <a:latin typeface="Arial" panose="020B0604020202020204" pitchFamily="34" charset="0"/>
            <a:cs typeface="Arial" panose="020B0604020202020204" pitchFamily="34" charset="0"/>
          </a:endParaRPr>
        </a:p>
        <a:p xmlns:a="http://schemas.openxmlformats.org/drawingml/2006/main">
          <a:pPr algn="r"/>
          <a:endParaRPr lang="en-US" sz="2400" b="1" dirty="0">
            <a:latin typeface="Arial" panose="020B0604020202020204" pitchFamily="34" charset="0"/>
            <a:cs typeface="Arial" panose="020B0604020202020204" pitchFamily="34" charset="0"/>
          </a:endParaRPr>
        </a:p>
        <a:p xmlns:a="http://schemas.openxmlformats.org/drawingml/2006/main">
          <a:pPr algn="r"/>
          <a:r>
            <a:rPr lang="en-US" sz="1400" b="1" dirty="0">
              <a:latin typeface="Arial" panose="020B0604020202020204" pitchFamily="34" charset="0"/>
              <a:cs typeface="Arial" panose="020B0604020202020204" pitchFamily="34" charset="0"/>
            </a:rPr>
            <a:t>Moderately</a:t>
          </a: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200" b="1" dirty="0">
            <a:latin typeface="Arial" panose="020B0604020202020204" pitchFamily="34" charset="0"/>
            <a:cs typeface="Arial" panose="020B0604020202020204" pitchFamily="34" charset="0"/>
          </a:endParaRPr>
        </a:p>
        <a:p xmlns:a="http://schemas.openxmlformats.org/drawingml/2006/main">
          <a:pPr algn="r"/>
          <a:endParaRPr lang="en-US" sz="1200" b="1" dirty="0">
            <a:latin typeface="Arial" panose="020B0604020202020204" pitchFamily="34" charset="0"/>
            <a:cs typeface="Arial" panose="020B0604020202020204" pitchFamily="34" charset="0"/>
          </a:endParaRPr>
        </a:p>
        <a:p xmlns:a="http://schemas.openxmlformats.org/drawingml/2006/main">
          <a:pPr algn="r"/>
          <a:r>
            <a:rPr lang="en-US" sz="1400" b="1" dirty="0">
              <a:latin typeface="Arial" panose="020B0604020202020204" pitchFamily="34" charset="0"/>
              <a:cs typeface="Arial" panose="020B0604020202020204" pitchFamily="34" charset="0"/>
            </a:rPr>
            <a:t>A Little </a:t>
          </a: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100" b="1" dirty="0">
            <a:latin typeface="Arial" panose="020B0604020202020204" pitchFamily="34" charset="0"/>
            <a:cs typeface="Arial" panose="020B0604020202020204" pitchFamily="34" charset="0"/>
          </a:endParaRP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endParaRPr lang="en-US" sz="1400" b="1" dirty="0">
            <a:latin typeface="Arial" panose="020B0604020202020204" pitchFamily="34" charset="0"/>
            <a:cs typeface="Arial" panose="020B0604020202020204" pitchFamily="34" charset="0"/>
          </a:endParaRPr>
        </a:p>
        <a:p xmlns:a="http://schemas.openxmlformats.org/drawingml/2006/main">
          <a:pPr algn="r"/>
          <a:r>
            <a:rPr lang="en-US" sz="1400" b="1" dirty="0">
              <a:latin typeface="Arial" panose="020B0604020202020204" pitchFamily="34" charset="0"/>
              <a:cs typeface="Arial" panose="020B0604020202020204" pitchFamily="34" charset="0"/>
            </a:rPr>
            <a:t>Not at all</a:t>
          </a:r>
        </a:p>
        <a:p xmlns:a="http://schemas.openxmlformats.org/drawingml/2006/main">
          <a:pPr algn="r"/>
          <a:endParaRPr lang="en-US" sz="1400" b="1"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0.16996</cdr:x>
      <cdr:y>0.53884</cdr:y>
    </cdr:from>
    <cdr:to>
      <cdr:x>0.98378</cdr:x>
      <cdr:y>0.53884</cdr:y>
    </cdr:to>
    <cdr:cxnSp macro="">
      <cdr:nvCxnSpPr>
        <cdr:cNvPr id="5" name="Straight Connector 4">
          <a:extLst xmlns:a="http://schemas.openxmlformats.org/drawingml/2006/main">
            <a:ext uri="{FF2B5EF4-FFF2-40B4-BE49-F238E27FC236}">
              <a16:creationId xmlns:a16="http://schemas.microsoft.com/office/drawing/2014/main" id="{D516E13C-BFEC-3B4A-9042-0D4BF44A79F8}"/>
            </a:ext>
          </a:extLst>
        </cdr:cNvPr>
        <cdr:cNvCxnSpPr/>
      </cdr:nvCxnSpPr>
      <cdr:spPr>
        <a:xfrm xmlns:a="http://schemas.openxmlformats.org/drawingml/2006/main">
          <a:off x="1869888" y="3365500"/>
          <a:ext cx="8953500" cy="0"/>
        </a:xfrm>
        <a:prstGeom xmlns:a="http://schemas.openxmlformats.org/drawingml/2006/main" prst="line">
          <a:avLst/>
        </a:prstGeom>
        <a:ln xmlns:a="http://schemas.openxmlformats.org/drawingml/2006/main" w="3175">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0.00783</cdr:x>
      <cdr:y>0.15022</cdr:y>
    </cdr:from>
    <cdr:to>
      <cdr:x>0.11123</cdr:x>
      <cdr:y>0.89115</cdr:y>
    </cdr:to>
    <cdr:sp macro="" textlink="">
      <cdr:nvSpPr>
        <cdr:cNvPr id="2" name="TextBox 1">
          <a:extLst xmlns:a="http://schemas.openxmlformats.org/drawingml/2006/main">
            <a:ext uri="{FF2B5EF4-FFF2-40B4-BE49-F238E27FC236}">
              <a16:creationId xmlns:a16="http://schemas.microsoft.com/office/drawing/2014/main" id="{92580CD5-AB9B-2E42-B0F0-0BAA3A0FD606}"/>
            </a:ext>
          </a:extLst>
        </cdr:cNvPr>
        <cdr:cNvSpPr txBox="1"/>
      </cdr:nvSpPr>
      <cdr:spPr>
        <a:xfrm xmlns:a="http://schemas.openxmlformats.org/drawingml/2006/main">
          <a:off x="95250" y="939800"/>
          <a:ext cx="1257300" cy="46355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r"/>
          <a:r>
            <a:rPr lang="en-US" sz="1400" b="0" dirty="0">
              <a:latin typeface="Arial" panose="020B0604020202020204" pitchFamily="34" charset="0"/>
              <a:cs typeface="Arial" panose="020B0604020202020204" pitchFamily="34" charset="0"/>
            </a:rPr>
            <a:t>Very Strongly</a:t>
          </a: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100" b="0" dirty="0">
            <a:latin typeface="Arial" panose="020B0604020202020204" pitchFamily="34" charset="0"/>
            <a:cs typeface="Arial" panose="020B0604020202020204" pitchFamily="34" charset="0"/>
          </a:endParaRPr>
        </a:p>
        <a:p xmlns:a="http://schemas.openxmlformats.org/drawingml/2006/main">
          <a:pPr algn="r"/>
          <a:endParaRPr lang="en-US" sz="1600" b="0" dirty="0">
            <a:latin typeface="Arial" panose="020B0604020202020204" pitchFamily="34" charset="0"/>
            <a:cs typeface="Arial" panose="020B0604020202020204" pitchFamily="34" charset="0"/>
          </a:endParaRPr>
        </a:p>
        <a:p xmlns:a="http://schemas.openxmlformats.org/drawingml/2006/main">
          <a:pPr algn="r"/>
          <a:r>
            <a:rPr lang="en-US" sz="1400" b="0" dirty="0">
              <a:latin typeface="Arial" panose="020B0604020202020204" pitchFamily="34" charset="0"/>
              <a:cs typeface="Arial" panose="020B0604020202020204" pitchFamily="34" charset="0"/>
            </a:rPr>
            <a:t>Strongly</a:t>
          </a: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200" b="0" dirty="0">
            <a:latin typeface="Arial" panose="020B0604020202020204" pitchFamily="34" charset="0"/>
            <a:cs typeface="Arial" panose="020B0604020202020204" pitchFamily="34" charset="0"/>
          </a:endParaRPr>
        </a:p>
        <a:p xmlns:a="http://schemas.openxmlformats.org/drawingml/2006/main">
          <a:pPr algn="r"/>
          <a:endParaRPr lang="en-US" sz="1800" b="0" dirty="0">
            <a:latin typeface="Arial" panose="020B0604020202020204" pitchFamily="34" charset="0"/>
            <a:cs typeface="Arial" panose="020B0604020202020204" pitchFamily="34" charset="0"/>
          </a:endParaRPr>
        </a:p>
        <a:p xmlns:a="http://schemas.openxmlformats.org/drawingml/2006/main">
          <a:pPr algn="r"/>
          <a:r>
            <a:rPr lang="en-US" sz="1400" b="0" dirty="0">
              <a:latin typeface="Arial" panose="020B0604020202020204" pitchFamily="34" charset="0"/>
              <a:cs typeface="Arial" panose="020B0604020202020204" pitchFamily="34" charset="0"/>
            </a:rPr>
            <a:t>Moderately</a:t>
          </a: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600" b="0" dirty="0">
            <a:latin typeface="Arial" panose="020B0604020202020204" pitchFamily="34" charset="0"/>
            <a:cs typeface="Arial" panose="020B0604020202020204" pitchFamily="34" charset="0"/>
          </a:endParaRPr>
        </a:p>
        <a:p xmlns:a="http://schemas.openxmlformats.org/drawingml/2006/main">
          <a:pPr algn="r"/>
          <a:endParaRPr lang="en-US" sz="1200" b="0" dirty="0">
            <a:latin typeface="Arial" panose="020B0604020202020204" pitchFamily="34" charset="0"/>
            <a:cs typeface="Arial" panose="020B0604020202020204" pitchFamily="34" charset="0"/>
          </a:endParaRPr>
        </a:p>
        <a:p xmlns:a="http://schemas.openxmlformats.org/drawingml/2006/main">
          <a:pPr algn="r"/>
          <a:r>
            <a:rPr lang="en-US" sz="1400" b="0" dirty="0">
              <a:latin typeface="Arial" panose="020B0604020202020204" pitchFamily="34" charset="0"/>
              <a:cs typeface="Arial" panose="020B0604020202020204" pitchFamily="34" charset="0"/>
            </a:rPr>
            <a:t>A Little </a:t>
          </a: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endParaRPr lang="en-US" sz="1100" b="0" dirty="0">
            <a:latin typeface="Arial" panose="020B0604020202020204" pitchFamily="34" charset="0"/>
            <a:cs typeface="Arial" panose="020B0604020202020204" pitchFamily="34" charset="0"/>
          </a:endParaRPr>
        </a:p>
        <a:p xmlns:a="http://schemas.openxmlformats.org/drawingml/2006/main">
          <a:pPr algn="r"/>
          <a:endParaRPr lang="en-US" sz="2000" b="0" dirty="0">
            <a:latin typeface="Arial" panose="020B0604020202020204" pitchFamily="34" charset="0"/>
            <a:cs typeface="Arial" panose="020B0604020202020204" pitchFamily="34" charset="0"/>
          </a:endParaRPr>
        </a:p>
        <a:p xmlns:a="http://schemas.openxmlformats.org/drawingml/2006/main">
          <a:pPr algn="r"/>
          <a:endParaRPr lang="en-US" sz="1400" b="0" dirty="0">
            <a:latin typeface="Arial" panose="020B0604020202020204" pitchFamily="34" charset="0"/>
            <a:cs typeface="Arial" panose="020B0604020202020204" pitchFamily="34" charset="0"/>
          </a:endParaRPr>
        </a:p>
        <a:p xmlns:a="http://schemas.openxmlformats.org/drawingml/2006/main">
          <a:pPr algn="r"/>
          <a:r>
            <a:rPr lang="en-US" sz="1400" b="0" dirty="0">
              <a:latin typeface="Arial" panose="020B0604020202020204" pitchFamily="34" charset="0"/>
              <a:cs typeface="Arial" panose="020B0604020202020204" pitchFamily="34" charset="0"/>
            </a:rPr>
            <a:t>Not at all</a:t>
          </a:r>
        </a:p>
        <a:p xmlns:a="http://schemas.openxmlformats.org/drawingml/2006/main">
          <a:pPr algn="r"/>
          <a:endParaRPr lang="en-US" sz="1400" b="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0.14721</cdr:x>
      <cdr:y>0.50357</cdr:y>
    </cdr:from>
    <cdr:to>
      <cdr:x>0.8835</cdr:x>
      <cdr:y>0.50357</cdr:y>
    </cdr:to>
    <cdr:cxnSp macro="">
      <cdr:nvCxnSpPr>
        <cdr:cNvPr id="3" name="Straight Connector 2">
          <a:extLst xmlns:a="http://schemas.openxmlformats.org/drawingml/2006/main">
            <a:ext uri="{FF2B5EF4-FFF2-40B4-BE49-F238E27FC236}">
              <a16:creationId xmlns:a16="http://schemas.microsoft.com/office/drawing/2014/main" id="{878DE1AB-5D85-FD47-A1B3-1383601ADEBA}"/>
            </a:ext>
          </a:extLst>
        </cdr:cNvPr>
        <cdr:cNvCxnSpPr/>
      </cdr:nvCxnSpPr>
      <cdr:spPr>
        <a:xfrm xmlns:a="http://schemas.openxmlformats.org/drawingml/2006/main">
          <a:off x="1790034" y="3301984"/>
          <a:ext cx="8953470" cy="0"/>
        </a:xfrm>
        <a:prstGeom xmlns:a="http://schemas.openxmlformats.org/drawingml/2006/main" prst="line">
          <a:avLst/>
        </a:prstGeom>
        <a:ln xmlns:a="http://schemas.openxmlformats.org/drawingml/2006/main" w="3175">
          <a:solidFill>
            <a:schemeClr val="tx1">
              <a:lumMod val="50000"/>
              <a:lumOff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0.13179</cdr:x>
      <cdr:y>0.88624</cdr:y>
    </cdr:from>
    <cdr:to>
      <cdr:x>1</cdr:x>
      <cdr:y>0.94159</cdr:y>
    </cdr:to>
    <cdr:sp macro="" textlink="">
      <cdr:nvSpPr>
        <cdr:cNvPr id="3" name="TextBox 2">
          <a:extLst xmlns:a="http://schemas.openxmlformats.org/drawingml/2006/main">
            <a:ext uri="{FF2B5EF4-FFF2-40B4-BE49-F238E27FC236}">
              <a16:creationId xmlns:a16="http://schemas.microsoft.com/office/drawing/2014/main" id="{26B3EB67-A7B9-1842-8520-15352C3BC88F}"/>
            </a:ext>
          </a:extLst>
        </cdr:cNvPr>
        <cdr:cNvSpPr txBox="1"/>
      </cdr:nvSpPr>
      <cdr:spPr>
        <a:xfrm xmlns:a="http://schemas.openxmlformats.org/drawingml/2006/main">
          <a:off x="762825" y="3774126"/>
          <a:ext cx="5025495" cy="23567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a:t>1=Not at all          2=A little     3=Moderately     4=Strongly</a:t>
          </a:r>
          <a:r>
            <a:rPr lang="en-US" sz="1200" b="1" baseline="0"/>
            <a:t>   5=Very strongly</a:t>
          </a:r>
          <a:endParaRPr lang="en-US" sz="1200" b="1"/>
        </a:p>
      </cdr:txBody>
    </cdr:sp>
  </cdr:relSizeAnchor>
  <cdr:relSizeAnchor xmlns:cdr="http://schemas.openxmlformats.org/drawingml/2006/chartDrawing">
    <cdr:from>
      <cdr:x>0</cdr:x>
      <cdr:y>0.21674</cdr:y>
    </cdr:from>
    <cdr:to>
      <cdr:x>0.21941</cdr:x>
      <cdr:y>0.81933</cdr:y>
    </cdr:to>
    <cdr:sp macro="" textlink="">
      <cdr:nvSpPr>
        <cdr:cNvPr id="4" name="TextBox 3">
          <a:extLst xmlns:a="http://schemas.openxmlformats.org/drawingml/2006/main">
            <a:ext uri="{FF2B5EF4-FFF2-40B4-BE49-F238E27FC236}">
              <a16:creationId xmlns:a16="http://schemas.microsoft.com/office/drawing/2014/main" id="{AAD2E573-9313-564A-A791-A11F41EA0432}"/>
            </a:ext>
          </a:extLst>
        </cdr:cNvPr>
        <cdr:cNvSpPr txBox="1"/>
      </cdr:nvSpPr>
      <cdr:spPr>
        <a:xfrm xmlns:a="http://schemas.openxmlformats.org/drawingml/2006/main">
          <a:off x="0" y="954436"/>
          <a:ext cx="1270015" cy="26535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dirty="0"/>
            <a:t>5=</a:t>
          </a:r>
          <a:r>
            <a:rPr lang="en-US" sz="1200" b="1" baseline="0" dirty="0"/>
            <a:t> Very Strongly</a:t>
          </a:r>
        </a:p>
        <a:p xmlns:a="http://schemas.openxmlformats.org/drawingml/2006/main">
          <a:endParaRPr lang="en-US" sz="1200" b="1" baseline="0" dirty="0"/>
        </a:p>
        <a:p xmlns:a="http://schemas.openxmlformats.org/drawingml/2006/main">
          <a:endParaRPr lang="en-US" sz="1200" b="1" baseline="0" dirty="0"/>
        </a:p>
        <a:p xmlns:a="http://schemas.openxmlformats.org/drawingml/2006/main">
          <a:r>
            <a:rPr lang="en-US" sz="1200" b="1" baseline="0" dirty="0"/>
            <a:t>4=Strongly </a:t>
          </a:r>
        </a:p>
        <a:p xmlns:a="http://schemas.openxmlformats.org/drawingml/2006/main">
          <a:endParaRPr lang="en-US" sz="1200" b="1" baseline="0" dirty="0"/>
        </a:p>
        <a:p xmlns:a="http://schemas.openxmlformats.org/drawingml/2006/main">
          <a:endParaRPr lang="en-US" sz="1200" b="1" baseline="0" dirty="0"/>
        </a:p>
        <a:p xmlns:a="http://schemas.openxmlformats.org/drawingml/2006/main">
          <a:r>
            <a:rPr lang="en-US" sz="1200" b="1" baseline="0" dirty="0"/>
            <a:t>3=Moderately </a:t>
          </a:r>
        </a:p>
        <a:p xmlns:a="http://schemas.openxmlformats.org/drawingml/2006/main">
          <a:endParaRPr lang="en-US" sz="1200" b="1" baseline="0" dirty="0"/>
        </a:p>
        <a:p xmlns:a="http://schemas.openxmlformats.org/drawingml/2006/main">
          <a:endParaRPr lang="en-US" sz="1200" b="1" baseline="0" dirty="0"/>
        </a:p>
        <a:p xmlns:a="http://schemas.openxmlformats.org/drawingml/2006/main">
          <a:r>
            <a:rPr lang="en-US" sz="1200" b="1" baseline="0" dirty="0"/>
            <a:t>2=A little</a:t>
          </a:r>
        </a:p>
        <a:p xmlns:a="http://schemas.openxmlformats.org/drawingml/2006/main">
          <a:endParaRPr lang="en-US" sz="1200" b="1" baseline="0" dirty="0"/>
        </a:p>
        <a:p xmlns:a="http://schemas.openxmlformats.org/drawingml/2006/main">
          <a:endParaRPr lang="en-US" sz="1200" b="1" baseline="0" dirty="0"/>
        </a:p>
        <a:p xmlns:a="http://schemas.openxmlformats.org/drawingml/2006/main">
          <a:r>
            <a:rPr lang="en-US" sz="1200" b="1" dirty="0"/>
            <a:t>1=Not</a:t>
          </a:r>
          <a:r>
            <a:rPr lang="en-US" sz="1200" b="1" baseline="0" dirty="0"/>
            <a:t> at all</a:t>
          </a:r>
        </a:p>
        <a:p xmlns:a="http://schemas.openxmlformats.org/drawingml/2006/main">
          <a:endParaRPr lang="en-US" sz="1200" b="1" baseline="0" dirty="0"/>
        </a:p>
        <a:p xmlns:a="http://schemas.openxmlformats.org/drawingml/2006/main">
          <a:endParaRPr lang="en-US" sz="1200" b="1" baseline="0" dirty="0"/>
        </a:p>
        <a:p xmlns:a="http://schemas.openxmlformats.org/drawingml/2006/main">
          <a:endParaRPr lang="en-US" sz="1200" b="1" baseline="0" dirty="0"/>
        </a:p>
      </cdr:txBody>
    </cdr:sp>
  </cdr:relSizeAnchor>
  <cdr:relSizeAnchor xmlns:cdr="http://schemas.openxmlformats.org/drawingml/2006/chartDrawing">
    <cdr:from>
      <cdr:x>0.47523</cdr:x>
      <cdr:y>0.19142</cdr:y>
    </cdr:from>
    <cdr:to>
      <cdr:x>0.49107</cdr:x>
      <cdr:y>0.21909</cdr:y>
    </cdr:to>
    <cdr:sp macro="" textlink="">
      <cdr:nvSpPr>
        <cdr:cNvPr id="8" name="Oval 7">
          <a:extLst xmlns:a="http://schemas.openxmlformats.org/drawingml/2006/main">
            <a:ext uri="{FF2B5EF4-FFF2-40B4-BE49-F238E27FC236}">
              <a16:creationId xmlns:a16="http://schemas.microsoft.com/office/drawing/2014/main" id="{AF56EC45-43CC-E548-8315-49BC0A69DE17}"/>
            </a:ext>
          </a:extLst>
        </cdr:cNvPr>
        <cdr:cNvSpPr/>
      </cdr:nvSpPr>
      <cdr:spPr>
        <a:xfrm xmlns:a="http://schemas.openxmlformats.org/drawingml/2006/main">
          <a:off x="2750795" y="815158"/>
          <a:ext cx="91649" cy="117835"/>
        </a:xfrm>
        <a:prstGeom xmlns:a="http://schemas.openxmlformats.org/drawingml/2006/main" prst="ellipse">
          <a:avLst/>
        </a:prstGeom>
        <a:solidFill xmlns:a="http://schemas.openxmlformats.org/drawingml/2006/main">
          <a:srgbClr val="00B0F0">
            <a:alpha val="99000"/>
          </a:srgbClr>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0.1194</cdr:x>
      <cdr:y>0.92006</cdr:y>
    </cdr:from>
    <cdr:to>
      <cdr:x>1</cdr:x>
      <cdr:y>1</cdr:y>
    </cdr:to>
    <cdr:sp macro="" textlink="">
      <cdr:nvSpPr>
        <cdr:cNvPr id="2" name="TextBox 1">
          <a:extLst xmlns:a="http://schemas.openxmlformats.org/drawingml/2006/main">
            <a:ext uri="{FF2B5EF4-FFF2-40B4-BE49-F238E27FC236}">
              <a16:creationId xmlns:a16="http://schemas.microsoft.com/office/drawing/2014/main" id="{4DEBBC36-09B2-BE46-A45D-51D0293BEE38}"/>
            </a:ext>
          </a:extLst>
        </cdr:cNvPr>
        <cdr:cNvSpPr txBox="1"/>
      </cdr:nvSpPr>
      <cdr:spPr>
        <a:xfrm xmlns:a="http://schemas.openxmlformats.org/drawingml/2006/main">
          <a:off x="733177" y="3918131"/>
          <a:ext cx="5407338" cy="340429"/>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1200" b="1" dirty="0"/>
            <a:t>               1=Not</a:t>
          </a:r>
          <a:r>
            <a:rPr lang="en-US" sz="1200" b="1" baseline="0" dirty="0"/>
            <a:t> at all      2= A little     3=Moderately   4=Strongly     5=Very strongly</a:t>
          </a:r>
          <a:endParaRPr lang="en-US" sz="1200" b="1" dirty="0"/>
        </a:p>
      </cdr:txBody>
    </cdr:sp>
  </cdr:relSizeAnchor>
  <cdr:relSizeAnchor xmlns:cdr="http://schemas.openxmlformats.org/drawingml/2006/chartDrawing">
    <cdr:from>
      <cdr:x>0.02702</cdr:x>
      <cdr:y>0.22751</cdr:y>
    </cdr:from>
    <cdr:to>
      <cdr:x>0.24197</cdr:x>
      <cdr:y>0.8547</cdr:y>
    </cdr:to>
    <cdr:sp macro="" textlink="">
      <cdr:nvSpPr>
        <cdr:cNvPr id="5" name="TextBox 4">
          <a:extLst xmlns:a="http://schemas.openxmlformats.org/drawingml/2006/main">
            <a:ext uri="{FF2B5EF4-FFF2-40B4-BE49-F238E27FC236}">
              <a16:creationId xmlns:a16="http://schemas.microsoft.com/office/drawing/2014/main" id="{93B67417-5A71-3948-BF43-0B0BBA4F7294}"/>
            </a:ext>
          </a:extLst>
        </cdr:cNvPr>
        <cdr:cNvSpPr txBox="1"/>
      </cdr:nvSpPr>
      <cdr:spPr>
        <a:xfrm xmlns:a="http://schemas.openxmlformats.org/drawingml/2006/main">
          <a:off x="165895" y="968866"/>
          <a:ext cx="1319923" cy="2670927"/>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r>
            <a:rPr lang="en-US" sz="1200" b="1"/>
            <a:t>5=Very</a:t>
          </a:r>
          <a:r>
            <a:rPr lang="en-US" sz="1200" b="1" baseline="0"/>
            <a:t> strongly</a:t>
          </a:r>
        </a:p>
        <a:p xmlns:a="http://schemas.openxmlformats.org/drawingml/2006/main">
          <a:endParaRPr lang="en-US" sz="1200" b="1" baseline="0"/>
        </a:p>
        <a:p xmlns:a="http://schemas.openxmlformats.org/drawingml/2006/main">
          <a:endParaRPr lang="en-US" sz="1200" b="1" baseline="0"/>
        </a:p>
        <a:p xmlns:a="http://schemas.openxmlformats.org/drawingml/2006/main">
          <a:r>
            <a:rPr lang="en-US" sz="1200" b="1" baseline="0"/>
            <a:t>4=Strongly</a:t>
          </a:r>
        </a:p>
        <a:p xmlns:a="http://schemas.openxmlformats.org/drawingml/2006/main">
          <a:endParaRPr lang="en-US" sz="1200" b="1" baseline="0"/>
        </a:p>
        <a:p xmlns:a="http://schemas.openxmlformats.org/drawingml/2006/main">
          <a:endParaRPr lang="en-US" sz="1200" b="1" baseline="0"/>
        </a:p>
        <a:p xmlns:a="http://schemas.openxmlformats.org/drawingml/2006/main">
          <a:r>
            <a:rPr lang="en-US" sz="1200" b="1" baseline="0"/>
            <a:t>3=Moderately</a:t>
          </a:r>
        </a:p>
        <a:p xmlns:a="http://schemas.openxmlformats.org/drawingml/2006/main">
          <a:endParaRPr lang="en-US" sz="1200" b="1" baseline="0"/>
        </a:p>
        <a:p xmlns:a="http://schemas.openxmlformats.org/drawingml/2006/main">
          <a:endParaRPr lang="en-US" sz="1200" b="1" baseline="0"/>
        </a:p>
        <a:p xmlns:a="http://schemas.openxmlformats.org/drawingml/2006/main">
          <a:r>
            <a:rPr lang="en-US" sz="1200" b="1" baseline="0"/>
            <a:t>2=A little</a:t>
          </a:r>
        </a:p>
        <a:p xmlns:a="http://schemas.openxmlformats.org/drawingml/2006/main">
          <a:endParaRPr lang="en-US" sz="1200" b="1" baseline="0"/>
        </a:p>
        <a:p xmlns:a="http://schemas.openxmlformats.org/drawingml/2006/main">
          <a:endParaRPr lang="en-US" sz="1200" b="1" baseline="0"/>
        </a:p>
        <a:p xmlns:a="http://schemas.openxmlformats.org/drawingml/2006/main">
          <a:r>
            <a:rPr lang="en-US" sz="1200" b="1" baseline="0"/>
            <a:t>1=Not at all</a:t>
          </a:r>
          <a:endParaRPr lang="en-US" sz="1200" b="1"/>
        </a:p>
      </cdr:txBody>
    </cdr:sp>
  </cdr:relSizeAnchor>
  <cdr:relSizeAnchor xmlns:cdr="http://schemas.openxmlformats.org/drawingml/2006/chartDrawing">
    <cdr:from>
      <cdr:x>0.3774</cdr:x>
      <cdr:y>0.22444</cdr:y>
    </cdr:from>
    <cdr:to>
      <cdr:x>0.39232</cdr:x>
      <cdr:y>0.24288</cdr:y>
    </cdr:to>
    <cdr:sp macro="" textlink="">
      <cdr:nvSpPr>
        <cdr:cNvPr id="6" name="Oval 5">
          <a:extLst xmlns:a="http://schemas.openxmlformats.org/drawingml/2006/main">
            <a:ext uri="{FF2B5EF4-FFF2-40B4-BE49-F238E27FC236}">
              <a16:creationId xmlns:a16="http://schemas.microsoft.com/office/drawing/2014/main" id="{46596AB3-1CBE-E847-852D-5E3F048065D2}"/>
            </a:ext>
          </a:extLst>
        </cdr:cNvPr>
        <cdr:cNvSpPr/>
      </cdr:nvSpPr>
      <cdr:spPr>
        <a:xfrm xmlns:a="http://schemas.openxmlformats.org/drawingml/2006/main">
          <a:off x="2317423" y="955773"/>
          <a:ext cx="91649" cy="78557"/>
        </a:xfrm>
        <a:prstGeom xmlns:a="http://schemas.openxmlformats.org/drawingml/2006/main" prst="ellipse">
          <a:avLst/>
        </a:prstGeom>
        <a:solidFill xmlns:a="http://schemas.openxmlformats.org/drawingml/2006/main">
          <a:srgbClr val="C000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7:39.804"/>
    </inkml:context>
    <inkml:brush xml:id="br0">
      <inkml:brushProperty name="width" value="0.3" units="cm"/>
      <inkml:brushProperty name="height" value="0.6" units="cm"/>
      <inkml:brushProperty name="color" value="#2BF6FC"/>
      <inkml:brushProperty name="tip" value="rectangle"/>
      <inkml:brushProperty name="rasterOp" value="maskPen"/>
    </inkml:brush>
  </inkml:definitions>
  <inkml:trace contextRef="#ctx0" brushRef="#br0">0 1,'69'0,"0"0,-5 0,-1 0,-9 0,-1 0,2 0,1 0,0 0,0 0,10 0,-4 0,12 0,11 10,-39-7,-12 7,10-10,-11 0,1 0,10 10,-10-7,29 7,-12-10,13 0,-18 0,1 0,-14 0,-2 0,-13 0,1 0,11 0,-8 0,9 0,-13 0,-8 0,-2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0:13.259"/>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14,'54'0,"-7"0,-29 0,0 0,21 0,36 0,6 0,-6 0,4 0,-20 0,1 0,20 0,-1 0,-21 0,-4 0,2 6,-5 1,4-4,-7 10,0-13,7 0,13 0,13 0,-31 0,31 0,-43 0,23 0,-40 0,22-11,-9 9,13-9,-1 11,-12 0,-3 0,-13 0,0 0,9-8,-7 6,6-6,-8 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3:24.675"/>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1 118,'58'0,"-7"0,-33 0,30-13,-10 10,43-10,-13 1,17 9,0-10,-32 12,0 2,38-1,-37 0,-2 0,16 0,-4 0,-31 0,-2 0,-13 0,1 0,7 0,-6 0,7 0,3 0,-8 0,21 0,-9 0,12 0,1 0,-13 0,9 0,-21 0,21 0,-22 0,10 0,0 0,3 0,0 0,-4 0,1 0,-9 0,8 0,1 0,-10 0,23 0,-23 0,10 0,-13 0,0 0,9 0,-7 0,19-10,-5 7,0-7,9 10,-22 0,10 0,0 0,-10 0,10 0,-13 0,0 0,9-9,-7 7,6-6,-8 8,13 0,-9 0,8 0,-11 0,-1-8,8 6,-6-6,7 8,-9 0,0 0,8 0,-5 0,5 0,-8 0,0 0,9 0,-7 0,6 0,-8 0,1 0,7 0,-6 0,6 0,-7 0,-1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3:31.01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1 146,'72'-11,"-5"9,-20-9,16 11,-12 0,12 0,-16 0,-1-10,1 7,16-7,-12 10,30 0,8 0,2-13,-39 12,2-1,0-5,-1 1,37 6,-37 0,1 0,30 0,-30 0,-1 0,20 0,-21 0,-2 0,1 0,13-10,-18 7,1-7,16 10,-12 0,13 0,-18 0,1 0,16 0,5-13,0 10,13-9,-14 12,1 0,-4 0,-1 0,-12 0,13 0,-30 0,-4 0,-11 0,-1 0,13 0,-10 0,22 0,-9 0,0 0,10 0,-11 0,14 0,-13 0,-3 0,-13 0,0 0,8 0,-5-9,5 7,-8-6,0 8,1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3:37.123"/>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0 153,'90'-13,"-2"2,-3 11,-32 0,1 0,36 0,-27 0,2 0,-8 0,-2 0,1 0,0 0,-2 0,-2 0,33 0,0 0,0 0,0 0,0 0,0 0,0 0,0 0,-17 0,13 0,-31 0,14 0,-1 0,-12 11,13-9,-18 8,18-10,-13 11,29-9,-12 9,0-11,13 0,-31 10,31-7,-30 7,12-10,1 0,-26 0,23 0,-27 0,12 10,1-7,16 7,-12-10,30 0,-14 0,18 0,0 0,0 0,-17 0,-4 0,-18-10,1 7,-13-7,9 10,-9-11,0 9,-3-17,-1 17,-8-6,8 8,-11-8,-1 6,8-6,-6 0,7 6,-9-7,13-1,3 7,12-7,1 10,-1 0,1 0,-14 0,-2 0,-13 0,1 0,-1-24,13 7,-10-10,2 8,-15 9</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3:38.995"/>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1 164,'66'0,"0"0,5-8,3-1,19 6,6 2,-27-5,3 0,1 1,10 3,3 3,2 0,-17-1,1 0,2 0,2 0,14 0,3 0,1 0,-2 0,-6 0,-2 0,0 0,1 0,7 0,2 0,-1 0,-3 0,-14 0,-2 0,-2 0,0 0,15 0,-1 0,-2 0,-11 0,-2 0,-2 0,25 0,-1 0,1 0,-2 0,-11 0,-2 0,-1-8,-3 1,-10 5,-2 0,1-6,-1 1,-9 6,-2 2,0-1,-3 0,33 0,0 0,0 0,-17 0,12 0,10 0,0 0,-27 0,2 0,-10 0,2 0,22 0,2 0,-11 0,0 0,10 0,-1 0,-22 0,-2 0,11 0,-4 0,11 0,-20 0,-3 0,-12 0,22 0,-38-8,21 6,-22-6,10 0,0 6,-10-7,10 1,-13 6,0-14,9 14,-7-6,6 0,-8 6,1-7</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3:54.555"/>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24,'67'0,"13"0,9 0,-35 0,4 0,20 0,4 0,0 0,2 0,10 0,4 0,-25 0,2 0,0 0,1 0,1 0,0 0,0 0,0 0,0 0,-1 0,-1 0,-3 0,13 0,-4 0,2 0,-6 0,17 0,-8 0,-53 0,-2 0,-21 8,15-6,-1 6,18-8,22 0,4 0,-17 0,4 0,12 0,4 0,11 0,2 0,-1 0,1 0,8 0,1 0,-10 0,0 0,12 0,2 0,0 0,-1 0,-12 0,-2 0,-1 0,-3 0,-9 0,-4 0,-8 0,-2 0,-1 0,-2 0,33 0,-17 0,-4 0,-31 0,-2 0,-13-8,30 6,-9-7,12 9,-8-10,-22 8,10-9,-13 11,0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10.379"/>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1 273,'64'10,"-9"-2,-36-8,-1-8,8 6,-6-6,19 8,-5 0,13-11,-1 9,1-9,-1 11,0 0,1 0,-13-8,-3 6,-13-6,13 8,20 0,38 0,1 0,-14 0,3 0,-20 0,0 0,10 0,0 0,-2 0,-6 0,12 0,-19 0,-5 0,-11 0,10 0,-30-8,0 6,8-6,-5 8,5-8,5 5,3-5,0 0,9 6,-9-6,12 8,-12-8,-3 6,0-6,-10 8,10-9,-13 7,13-6,-10 0,10 6,0-16,-10 7,10-2,-13 5,13-2,-10 7,10-15,-13 16,0-7,13 9,-9-8,8 6,1-6,3 8,13 0,-14-8,-2 6,-13-6,1 8,7 0,-6 0,7 8,-9 2,0 0,0 6,0-14,1 6</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20.53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0 101,'78'0,"11"0,-21 0,17 13,-17-10,12 9,-29-12,0 0,-20 0,-13 0,0 0,9 0,-7 0,19 0,-18 0,22 0,-9 0,13 0,-1 0,18 0,4 0,-1 0,14 0,-30 0,30 13,-14-10,1 10,-4-13,-1 0,-12 10,13-7,-18 7,18-10,-13 0,29 0,-29 0,30 0,-31 0,31 0,-30 0,30 0,-14 0,18 0,0 0,0 0,0 0,-17 0,13 0,-31 0,14 0,-17 0,-1 0,1 0,-1 0,-12 0,9 0,-21 0,21 0,-22 0,23 0,-10 0,12 0,1 0,-1 0,1 0,-1-10,18 7,-14-7,31 10,-30 0,12-11,-16 9,-1-9,-12 3,18 6,-29-14,16 14,-8-6,-10-1,10 7,-13-6,0 8,9 0,-7 0,6-8,-8 6,13-6,-10 8,10 0,0 0,-10 0,23 0,-23 0,22 0,-9-11,0 9,10-9,-23 11,10 0,-13 0,0 0,8-8,-5 6,18-6,-18 8,22 0,-21 0,8 0,1 0,-10 0,10 0,-13 0,1 0,7 0,7 0,-4 0,2 0,0 0,-10 0,23 0,-23 0,10 0,-13 0,0 0,8 0,-5 0,5 0,-8 0,0 0,9-8,1-2</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25.41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98,'43'-18,"-6"4,-24 14,9 0,-7-14,8 10,-1-12,-7 16,8 0,-2 0,4 0,-1-14,8 10,-7-10,8 14,1 0,-1 0,1 0,0 0,12 0,-10 0,10 0,0 0,-9 0,21 0,-30 0,16 0,-20 0,0 0,-1 0,-1 0,3 0,-1 0,20 0,-17 0,19 0,-12 0,12 0,-9 0,20 0,-20 0,10 0,-14 0,1 0,-1 0,1 0,-1 0,1 0,0 0,0 0,11 0,-8 0,9 0,-13 0,1 0,0 0,0 0,-10 0,-2 0,0 0,-6 0,6 0,-9 0,1 0,13 0,-9 0,18 0,-11 0,9 0,-1 0,1 0,-1 0,1 0,0 0,0 0,-1 0,-8 0,-3 0,-9 0,9 0,3 18,20 9,-8-2,0 12,-14-33,-10 10,0-14</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27.97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1 197,'58'-20,"6"3,-43 17,22 0,8-12,0 9,30-10,-13 13,-17 1,4-2,0-6,2-1,22 6,2 0,-11-5,0 0,10 6,-1 2,-11-1,-2 0,0 0,1 0,0 0,-1 0,-9 0,-2 0,0 0,-3 0,33 0,0 0,0 0,-17 0,-5 0,1 0,-13 0,12 0,-16 0,-1 0,1 0,16 0,-12-11,12 9,-16-9,-13 11,9 0,-9 0,0 0,-3 0,-13 0,0 0,9 0,5 0,-2 0,13 0,-22 0,23 0,-10 0,0 0,-4 0,1 0,-9 0,8 0,-11 0,11 0,4-10,13 7,16-20,5 20,0-10,-4 3,-30 7,-4-7,-20 10,-1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7:47.31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1 101,'67'10,"14"-7,-13 7,-17-2,5-1,11-5,4 0,10 4,4 3,10 0,2-1,-1-6,0 0,1 6,-2 1,-10-1,-4-1,-10-6,-4 1,-12 6,-3-1,33-7,-17 0,-5 0,-29 0,26 0,-21 0,24 0,1 0,4 0,-16-7,2-1,37 5,-27-5,0 1,26 7,-26 1,0-2,26-12,-36 12,-1-1,32-11,-17 13,12 0,-41 0,21 0,-39-8,23 6,-10-6,12-2,1 7,-1-7,1 10,-1 0,1-11,-1 9,0-9,1 1,-1 7,1-7,-1 10,-12 0,10 0,-23 0,18-8,-19 6,6-6,5-3,-9 9,21-9,-22 11,23 0,-23 0,10 0,-13 0,0-8,0 6,1-6,-1 8,0 0,0 0,0 0,1 0,-1 0,0 0,0 0,1-8,-1 6,0-7,0 9,0 0,1 0,-1 0,0 0,0 0,0 0,1 0,-1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34.21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1 145,'59'0,"4"0,-42 0,22-10,-9 7,13-7,-1 10,18 0,25 0,-34 0,2 0,8 0,4 0,10 0,1 0,-10 0,0 0,23 0,0 0,-22 0,-2 0,11 0,-1 0,-11 0,-2 0,1 0,-1 0,-9 0,-2 0,-1 0,-1 0,32 0,0-13,0 10,-18-9,14 12,-13 0,17 0,0-13,-17 10,12-10,-12 13,17 0,-17 0,13 0,-31-10,31 7,-30-7,12 10,-16 0,-13 0,9-11,-21 9,8-9,-11 11,11 0,4 0,0 0,30 0,-37 0,37 0,-43 0,22 0,-9 0,13 0,-13 0,9 0,-22 0,10 0,-13 0,1 0,7 0,-6 0,6 0,-7 0,-1 0,8-8,7 6,-4-6,2 8,-13 0,1 0,11 0,-8 0,21 0,-21 0,8 0,-12 0,13 10,-9-7,8 15,-11-16,-1 6,8 1,7 3,9 9,-8-8,-3-3,-13-2,-8 2,-2 9</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41.675"/>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25,'90'-13,"-2"2,-3 11,-32 0,1 0,1 0,2 0,8-1,3 2,11 7,2 1,1-7,2 0,-1 7,0 0,-3-10,-1 2,2 7,-2 1,-9-7,0 0,10 7,-1-1,-10-7,-4-2,-8 1,-2 0,0 0,-4 0,17 0,-17 0,-20 0,-13 0,0-8,9 6,-7-7,19 9,-5 0,12 0,1 0,16 0,-12-10,13 7,-18-7,-12 10,-3 0,-13 0,0 0,9 0,-7-8,6 6,-8-6,1 8</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4:44.507"/>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74,'72'0,"12"0,6 0,-36 0,4 0,7 0,3 0,12 0,0 0,-10 0,0 0,9 0,1 0,1 0,-2 0,-9-1,0 2,9 6,1 1,0-6,0 0,2 5,2 0,11-6,2-2,-1 1,0 0,1 0,-1 0,-13 0,0 0,12 0,-5 0,-29 0,-3 0,10 0,-4 0,21 0,0 0,-17 0,13 0,-13 0,17 0,0 0,-33 0,2 0,1 0,2 0,10 0,0 0,-11 0,-1 0,11 0,-3 0,10 0,-21 0,-2 0,1 0,12 0,-16 0,-13 0,-3 0,-13 0,0 0,13-10,-10 7,10-7,0 10,3-10,12 7,0-7,1 10,-1 0,-12 0,10 0,-23-8,10 5,0-5,-10 8,22 0,-21-8,8 6,1-6,-9 8,8 0,1 0,-9 0,21 0,-9 0,12 0,1-10,-13 7,-4-7,-11 10,-1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30T09:08:01.486"/>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1 118,'58'0,"-7"0,-33 0,30-13,-10 10,43-10,-13 1,17 9,0-10,-32 12,0 2,38-1,-37 0,-2 0,16 0,-4 0,-31 0,-2 0,-13 0,1 0,7 0,-6 0,7 0,3 0,-8 0,21 0,-9 0,12 0,1 0,-13 0,9 0,-21 0,21 0,-22 0,10 0,0 0,3 0,0 0,-4 0,1 0,-9 0,8 0,1 0,-10 0,23 0,-23 0,10 0,-13 0,0 0,9 0,-7 0,19-10,-5 7,0-7,9 10,-22 0,10 0,0 0,-10 0,10 0,-13 0,0 0,9-9,-7 7,6-6,-8 8,13 0,-9 0,8 0,-11 0,-1-8,8 6,-6-6,7 8,-9 0,0 0,8 0,-5 0,5 0,-8 0,0 0,9 0,-7 0,6 0,-8 0,1 0,7 0,-6 0,6 0,-7 0,-1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30T09:08:16.142"/>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1 305,'28'0,"-3"0,-17 0,16-34,-6 27,21-27,-6 3,8 23,0-26,-15 31,0 6,18-3,-18 0,-1 0,8 0,-2 0,-15 0,-1 0,-7 0,1 0,4 0,-3 0,3 0,1 0,-3 0,10 0,-5 0,6 0,1 0,-6 0,3 0,-9 0,10 0,-11 0,5 0,0 0,1 0,1 0,-3 0,1 0,-4 0,3 0,1 0,-4 0,10 0,-11 0,5 0,-6 0,-1 0,5 0,-3 0,9-26,-3 18,1-18,4 26,-11 0,5 0,0 0,-5 0,5 0,-6 0,-1 0,5-23,-3 18,3-16,-5 21,7 0,-4 0,3 0,-4 0,-2-21,5 16,-3-16,3 21,-5 0,1 0,4 0,-3 0,2 0,-3 0,0 0,4 0,-3 0,2 0,-3 0,0 0,4 0,-4 0,4 0,-4 0,0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7:25.77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0,'54'0,"-7"0,-29 0,0 0,9 0,-7 0,6 0,-8 0,0 0,13 0,-9 0,21 0,-22 0,23 0,-23 0,22 0,-9 0,0 9,10-7,-11 6,1-8,-3 0,0 0,-10 0,10 0,0 10,-10-7,23 7,7-10,-1 0,14 0,-18 0,1 0,16 0,-12 0,13 0,-18 0,1 0,-1 0,1 0,-1 0,1 0,-13 0,9 0,-9 0,0 0,-3 0,-1 0,-8 0,8 0,1 0,3 0,0 0,9 0,-9 0,13 0,-13 0,26 0,-34 0,34 0,-26 0,13 0,-1 0,1 0,-1 0,1 0,-1 0,38 0,-28 0,28 0,-37 0,-1 0,-12 0,-3 0,0 0,-10 0,23 0,-23 0,39 0,-21 0,41 0,-29 0,13 0,-1 0,-12-10,12 7,-29-7,-3 10,-13 0,1 0,7 0,-6 0,6 0,-7 0,11 0,-8 0,9 0,-13 0,13 0,-10 0,10 0,-13 0,0 0,8 0,7 0,-3 0,0 0,-11 0,-1-9,8 7,-6-6,7 8,-9 0,0 0,21 0,-16 0,16 0,-21 0,1 0,7 0,-6 0,7 0,-9 0,0 0,21 0,-16 0,16 0,-8 0,3 0,0 0,-4 0,-11 0,-1 0,0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7:30.21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54,'95'0,"-2"0,-41-7,2-1,13 6,4 0,25-5,5 0,-26 5,1 3,4 0,16-2,5 0,-1 3,-10 3,-1 3,2-2,8-5,2-1,-5 4,-16 7,-5 3,1-3,-1-8,0-3,-2 1,25 8,-4-1,-10-8,-2 0,0 8,-4-1,-21-5,-2 0,10 6,-2-1,27-7,-26 0,0 0,27 0,-29-7,4-1,2 6,2 0,-2-5,4-1,20 7,1 2,-22-1,-2 0,12 0,-2 0,-22 0,-2 0,10 0,-2 0,10 0,-22 0,0 0,17 0,0 0,13 0,-31 0,0 0,3 0,20 0,-10 1,2-2,25-11,-14 10,3 1,-20-6,0 1,20 5,2 2,-13-1,-3 0,-8 0,-2 0,0 0,-4 0,17 0,-17 0,-20 0,-13 0,0-8,9 6,-7-6,6-1,-7 7,-1-6,8 8,-6 0,7-8,-9 6,0-6,13 8,-10 0,2-8,-15-2</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8:44.059"/>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0,'67'0,"-5"0,-15 0,16 0,-25 0,23 0,-40 0,10 0,-13 0,0 0,21 0,-15 0,15 0,-9 0,21 0,0 0,30 0,-30 0,29 0,-12 13,17-10,0 22,-17-22,13 10,-31-13,14 10,-18-7,-12 7,-3-10,-13 0,0 0,9 0,-7 0,19-10,-5 7,0-7,9 10,-9 0,0 0,9-10,-21 7,21-7,-22 10,23 0,-23 0,22 0,-9 0,0 0,10 0,-11 0,14 0,-1 0,1 0,-1 0,1 0,-13 0,9 0,-22 0,10 0,-13 0,1 0,7 0,7 0,9 0,4 0,-12 0,-3 0,-13 0,0 0,21 0,-15 0,15 0,-21 0,0 0,21 0,-16 0,16 0,-29 0,-2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8:55.483"/>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2,'85'0,"-33"-1,2 2,2 6,0 1,10-6,2-1,-2 6,1 1,1 0,-2-1,-9-5,-2 0,34 12,-38-14,-8 0,-9 0,13 0,-13 0,9 0,-9 0,0 0,9 0,-21 0,8 0,-11 0,11 0,-8 0,8-8,-11 6,-1-6,13 8,-10 0,10 0,-13 0,0 0,9 0,5 0,-2 0,1 0,-13 0,0 0,8 0,-5 0,5 0,-8 0,0 0,9 0,-7 0,6 0,-8 0,1 0,7 0,-6 0,6 0,-7 0,-1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8:57.299"/>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19,'60'0,"1"0,-3 0,-3 0,30 0,-32 0,1 0,0 0,4 0,20 0,3 0,-11 0,0 0,10 0,0 0,-13 0,-1 0,2 0,-2 0,-9 0,-2 0,34 0,-8 0,-30 0,12 0,-16 0,-1 0,1 0,16 0,5 0,17 0,0 0,0 0,0 0,0 0,0 0,0 0,0 0,-18 0,-3 0,-18 0,1 0,-13 0,9 0,-21-8,8 6,1-6,-9 8,21 0,-22 0,10 0,-13 0,0 0,9 0,1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7:51.068"/>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0,'54'0,"6"0,-26 0,12 0,1 11,-1-9,1 9,-13-11,9 0,-9 0,12 0,18 0,-13 0,29 0,-12 0,0 0,-16 7,-2 0,7-3,-6 4,0-1,0-7,0 0,-21 0,-11 0,-1 0,0 0,0 0,0 0,1 0,11 0,4 0,30 0,-13 0,12 0,-16 0,-13 0,-4 0,-11 0,-1 0,0 0,0 0,1 0,-1 0,0 0,13 0,-10 0,10 0,-21 0,-2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8:59.667"/>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0,'67'0,"12"0,-11 0,17 13,-17-10,13 9,-31-12,14 0,-17 11,-14-9,11 9,-23-11,22 0,-21 0,21 0,-21 0,21 0,-22 0,23 0,-11 0,1 0,-3 0,-13 0,1 0,7 0,-6 0,6 0,-7 0,-1 0,8 0,3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9:11.635"/>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1,'64'0,"4"0,-47 0,22 0,-9 0,13 0,-1 0,18 0,4 0,17 0,0 0,-33 0,2 0,1 0,2 0,10 0,0 0,-11 0,-1 0,0 0,-3 0,33 0,-17 0,12 0,-29 0,13 0,-18 0,-12 0,10 10,-11-7,1 7,10-10,-10 0,0 0,9 0,-22 0,23 0,-10 0,29 0,-12 0,12 0,-16 10,17-7,-14 7,14-10,-1 0,-12 0,13 11,-1-9,5 9,0-11,13 0,-31 0,1 0,-7 0,-23 0,10 0,-13 0,13 0,3 0,12 0,18 0,-13 0,12 0,-16 0,-1 0,-12 0,-3 0,0 0,3 0,29 0,5 0,0 0,-5 0,-16 0,-13 0,-3 0,-1 0,4 0,30 0,-26 0,23 0,-40 8,10-6,-1 6,-8-8,9 0,-13 0,0 0,8 0,-5 0,5 0,-8-8,0 6,9-7,-7 9,6 0,-8 0,1 0,7 0,-6 0,6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9:15.65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52,'67'0,"-5"-10,-15 7,-1-7,1 10,-1 0,1 0,-1 0,18-13,-14 10,31-10,-13 13,17 0,0 0,-32 0,0 0,38 0,-27 0,0 0,26 0,-36 7,-1-1,32-3,-18 10,-3-13,-30 0,9 0,-21 0,21 0,-22 0,23 0,7 0,-1 0,31 0,9 0,0 0,-37-1,0 2,32 11,-17-9,13 10,-30-13,12 0,-29 0,-3 0,-13 0,0 0,21 0,-3 0,19 0,8-13,-12 10,30-9,-31 12,14 0,-30 0,-3 0,-13 0,0 0,21 0,-3 0,36 0,-22-11,14 9,-18-9,-12 11,-3 0,-21 0,-2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9:19.162"/>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27,'60'0,"1"0,7 0,-1 0,-12 0,2 0,21 0,3 0,1-1,2 2,12 7,1 1,-1-7,0 0,1 7,-2-1,-12-7,0-2,11 1,-2 0,-22 0,0 0,11 0,-3 0,-20 0,-4 0,0 0,-1 0,32 0,0 0,-18 0,14 0,-13 0,17 0,0 0,0 0,0 0,0 0,-32 0,0 0,38 0,-27 0,0 0,26 0,-36 0,-2 0,16 0,13 0,-30 0,29 0,-29 0,13 0,-1 0,-12 0,13 0,-18-10,1 7,-13-7,-4 10,1 0,-10-8,10 6,0-7,11-1,24 8,-7-9,4 11,-16 0,-1 0,-12 0,9 0,-21 0,8 0,-11 0,-1 0,8 0,-6 0,7 0,-9 0,0 0,0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9:20.827"/>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2,'100'0,"-4"0,-11 0,-33 0,3 0,0 0,1 0,10-1,2 2,11 7,2 1,1-7,2 0,-2 6,2 1,9 0,-1-1,-22-6,0 0,23 7,0-1,-22-7,-2-2,12 1,-2 0,-22 0,-3 0,1 0,-3 0,33 0,0 0,-17 0,-5 11,1-9,-13 9,12-11,1 0,4 0,0 0,12 0,-12 0,17-13,0 10,-30-10,6 13,-40 0,2-8,1 6,-12-6,14 8,13 0,-15 0,27 0,-38-8,16 6,-19-7</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33:06.770"/>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27,'94'0,"0"0,-1 0,1 0,-5 0,0 0,-3 0,-7 0,25 0,-11 0,-15 0,-2 0,-2 0,-4 0,20 0,-26 0,0 0,-8 0,0 0,10 0,2 0,-1 0,-1 0,0 0,2 0,11 0,1 0,-10 0,0 0,9 0,2 0,-1 0,-1 0,-9 0,0 0,10-1,0 2,0 7,0 1,-10-7,0 1,10 5,-1 1,-11-9,-2 0,-10 0,-1 0,0 0,-3 0,33 0,0 0,0 0,-17 0,12 0,-29 0,13 0,-1 0,-12 0,30 0,-31 0,31 0,-13 0,17 0,0 0,0 0,-17 0,12-13,-29 10,13-10,-1 13,-12 0,30 0,-31 0,14 0,-9 0,-7 0,-6 0,1 0,-9 0,0 0,10 0,-23 0,22 0,8 0,0 0,13 0,-18 0,1 0,-1 0,1 0,-1 0,1 0,-13 0,9 0,-22-8,10 6,-13-6,0 8,9-8,-7 6,19-7,-18 9,23 0,-23 0,22 0,-21 0,0 0,-14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33:17.202"/>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89,'95'-15,"-19"2,-25 12,0 2,22-1,-11 0,5 0,1 0,2 0,-1 0,2 0,9 0,-1 0,-22 0,-2 0,0 0,-3 0,15 0,-16 0,-7 0,-23 0,10 0,-13 0,0 0,21 0,-15 0,27 0,-17-10,12 7,1-7,-1 10,1 0,-1 0,1 0,-13 0,-3 0,-13 0,0 0,8 0,-6-9,7 7,-9-6,0 8,9 0,-7 0,6 0,-8 0,0 0,13 0,-9 0,8 0,1 0,-9 0,8 0,1 0,-10 0,10 0,-13 0,1 0,7 0,-6-8,7 6,-9-6,0 8,8 0,3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33:23.178"/>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1,'64'0,"4"0,-34 0,12 0,1 0,16 0,5 0,17 0,0 0,0 0,-32 0,1 0,36 0,-26 0,0 0,26 0,-37 0,1 0,-1 0,0 0,3 0,0 0,10 0,2 0,-1 0,-1 0,-10 0,0 0,9 0,-2 0,28 0,-39 6,2 1,0-6,-1 1,37 10,-37-12,1 0,30 13,-30-12,-1 1,37 11,-37-14,1 2,0 6,-2 0,39-3,-38 4,0-1,32-7,0 0,0 0,0 0,-32-1,0 2,38 11,-38-10,0 0,32 10,0-12,0 0,0 0,-32 0,1 0,36 0,-26 0,0 0,26 0,0 0,-10 0,-29 0,0 0,-7 0,-23 0,10 0,-13 0,0 0,8 0,-5 0,5-8,-8 6,0-6,9 8,6-8,-4-3,14 1,-21 2,8 0,-11 6,-1-6,8 8,-6 0,7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30T09:09:46.786"/>
    </inkml:context>
    <inkml:brush xml:id="br0">
      <inkml:brushProperty name="width" value="0.4" units="cm"/>
      <inkml:brushProperty name="height" value="0.8" units="cm"/>
      <inkml:brushProperty name="color" value="#FFFF00"/>
      <inkml:brushProperty name="tip" value="rectangle"/>
      <inkml:brushProperty name="rasterOp" value="maskPen"/>
    </inkml:brush>
  </inkml:definitions>
  <inkml:trace contextRef="#ctx0" brushRef="#br0">1 0,'67'0,"-5"0,-15 0,16 0,-25 0,23 0,-40 0,10 0,-13 0,0 0,21 0,-15 0,15 0,-9 0,21 0,0 0,30 0,-30 0,29 0,-12 13,17-10,0 22,-17-22,13 10,-31-13,14 10,-18-7,-12 7,-3-10,-13 0,0 0,9 0,-7 0,19-10,-5 7,0-7,9 10,-9 0,0 0,9-10,-21 7,21-7,-22 10,23 0,-23 0,22 0,-9 0,0 0,10 0,-11 0,14 0,-1 0,1 0,-1 0,1 0,-13 0,9 0,-22 0,10 0,-13 0,1 0,7 0,7 0,9 0,4 0,-12 0,-3 0,-13 0,0 0,21 0,-15 0,15 0,-21 0,0 0,21 0,-16 0,16 0,-29 0,-2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30T09:11:25.682"/>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1 114,'111'0,"-8"-22,-25 15,-2-15,2 22,-1 0,1 0,-2 0,30-28,-23 21,52-21,-23 28,29 0,1 0,-55 0,1 0,63 0,-44 0,-1 0,43 0,-59 15,-2-2,53-6,-30 21,-5-28,-49 0,14 0,-35 0,36 0,-37 0,38 0,11 0,-1 0,52 0,14 0,0 0,-61-2,0 4,53 25,-28-21,21 23,-49-29,20 0,-49 0,-5 0,-21 0,0 0,35 0,-5 0,31 0,13-29,-19 23,50-21,-53 27,25 0,-51 0,-4 0,-23 0,1 0,35 0,-5 0,59 0,-36-24,23 20,-29-20,-21 24,-4 0,-36 0,-3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7:53.46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9,'73'0,"-6"0,-21 0,1 0,-1 0,18 12,-13-9,12 10,1-13,4 0,-1 0,14 0,9 0,0 0,-37 0,0 0,32 0,-17 0,13 0,-30 0,0 0,-8 0,-22 0,23 0,-23-8,22 6,-21-6,21 8,-22 0,23 0,-10 0,12 0,18 0,-13 0,12 0,1 0,-14 0,14 0,-17 0,-14 0,11 0,-23 0,22 0,-21 0,21 0,-21 0,8 0,-11 0,-1 0,0 0,0 0,0 0,1 0,-1 0,0 0,0 0,0-9,1 7,-1-6,0 8,0 0,0 0,1 0,-1 0,0 0,0 0,1 0,-1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9:46.243"/>
    </inkml:context>
    <inkml:brush xml:id="br0">
      <inkml:brushProperty name="width" value="0.4" units="cm"/>
      <inkml:brushProperty name="height" value="0.8" units="cm"/>
      <inkml:brushProperty name="color" value="#2BF6FC"/>
      <inkml:brushProperty name="tip" value="rectangle"/>
      <inkml:brushProperty name="rasterOp" value="maskPen"/>
    </inkml:brush>
  </inkml:definitions>
  <inkml:trace contextRef="#ctx0" brushRef="#br0">0 1,'100'0,"-4"0,-28 0,-17 0,-8 0,-9 0,13 0,-13 0,-3 8,-13-6,0 6,8-8,-5 0,5 0,5 0,-10 0,10 0,-13 0,0 0,8 8,7-6,-3 6,13-8,-22 0,10 8,-13-6,1 6,7-8,-6 0,6 0,-7 0,-1 0,8 0,-6 0,7 0,-9 0,0 0,8 0,-5 0,5 0,-8 0,0 0,9 0,-7 0,6 0,-7 0,-1 0,8 0,-6 0,7 0,-9 0,0 0,8 0,3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9:47.979"/>
    </inkml:context>
    <inkml:brush xml:id="br0">
      <inkml:brushProperty name="width" value="0.4" units="cm"/>
      <inkml:brushProperty name="height" value="0.8" units="cm"/>
      <inkml:brushProperty name="color" value="#2BF6FC"/>
      <inkml:brushProperty name="tip" value="rectangle"/>
      <inkml:brushProperty name="rasterOp" value="maskPen"/>
    </inkml:brush>
  </inkml:definitions>
  <inkml:trace contextRef="#ctx0" brushRef="#br0">1 0,'55'0,"0"0,10 0,-2 0,27 0,-37 0,0 0,1 0,-1 0,37 0,0 0,-10 0,-41 0,21 0,-26 0,0 0,-3 0,-1 0,-8 0,21 0,-22 0,23 0,-10 0,12 0,1 0,-13 0,9 0,-22 0,10 0,-13 0,0 0,9 0,-7 0,6 0,5 0,-10 0,10 0,-13 0,1 0,-1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9:55.323"/>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71,'50'-7,"0"1,29 3,2-10,-30 13,29 0,-29 0,0-8,-8 6,-21-6,21 8,-22 0,23 0,7 0,17 0,17 0,-33 0,2 0,2 0,0 0,-1 0,2 0,8 0,-2 0,27 0,-36 0,-1 0,32 0,0 0,-17 0,-5 0,-16 0,-13 0,9 0,-9 0,0 0,9 0,-22 0,10 0,-13 0,1 0,19 0,-2 0,36 0,-34 0,23-11,-27 9,0-9,-4 11,-20 0,-1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19:59.25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24,'66'-10,"-3"7,1-7,3 10,18 0,0 0,-31 0,-1 0,20 0,-22 0,0 0,17 0,17 0,-17 0,13 0,-31 0,31 0,-30 0,12 0,-16 0,17 0,-14 0,14 0,-18 0,1 0,16 0,-12 0,30 0,-13 0,0 10,12-7,-29 7,30-10,-31 0,14 0,-18 0,1 0,-1 0,-12 0,10 0,-23 0,10 0,-13 0,13 0,-10 0,10-8,-13 6,0-6,1 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4-29T05:20:02.371"/>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0 96,'59'10,"4"-2,-29-8,12 0,1 0,16-13,5 10,17-9,-20 10,3 4,-10-2,2 0,31 0,4 0,-11 0,-2 0,0 0,2 0,10 1,-2-2,-22-7,0 1,11 5,-3 0,-21-6,-2 1,11 6,-4 2,12-1,-23 0,0 0,17 0,-1 0,-3 0,0-12,-14 8,14-8,-18 12,18 0,-13 0,12 0,1 0,-26 0,23 0,-27 0,12 0,0 0,1 0,-13 0,9 0,-21 0,8 0,-11 0,-1 0,30 0,7 0,13 0,12 0,-12 0,0 0,-4 0,-30 0,-4 8,-11-6,-1 6,13-8,3-10,12 7,1-7,-1 10,18 0,-26 0,22 0,-38 0,8 0,-11 0,-1-9,30 7,-10-6,25 8,-16 0,-1 0,1 0,-1 11,-12-9,10 8,-23-10,10 0,-13 0,0 0,13 11,3-9,0 9,9-1,-9-7,0 7,-3-10,-13 0,13 0,3 10,12-7,1 7,-1-10,-12 0,-3 0,-21 8,-2 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39E90-D734-8546-92F6-32CE18C15EFD}" type="datetimeFigureOut">
              <a:rPr lang="en-US" smtClean="0"/>
              <a:t>7/1/2019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9151E7-9F8C-4049-A1E1-E464244CBAF9}" type="slidenum">
              <a:rPr lang="en-US" smtClean="0"/>
              <a:t>‹#›</a:t>
            </a:fld>
            <a:endParaRPr lang="en-US"/>
          </a:p>
        </p:txBody>
      </p:sp>
    </p:spTree>
    <p:extLst>
      <p:ext uri="{BB962C8B-B14F-4D97-AF65-F5344CB8AC3E}">
        <p14:creationId xmlns:p14="http://schemas.microsoft.com/office/powerpoint/2010/main" val="348451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48% of adults in the U.S. in 2014 thought global warming was mostly caused by human activities. </a:t>
            </a:r>
          </a:p>
        </p:txBody>
      </p:sp>
      <p:sp>
        <p:nvSpPr>
          <p:cNvPr id="4" name="Slide Number Placeholder 3"/>
          <p:cNvSpPr>
            <a:spLocks noGrp="1"/>
          </p:cNvSpPr>
          <p:nvPr>
            <p:ph type="sldNum" sz="quarter" idx="5"/>
          </p:nvPr>
        </p:nvSpPr>
        <p:spPr/>
        <p:txBody>
          <a:bodyPr/>
          <a:lstStyle/>
          <a:p>
            <a:fld id="{059151E7-9F8C-4049-A1E1-E464244CBAF9}" type="slidenum">
              <a:rPr lang="en-US" smtClean="0"/>
              <a:t>7</a:t>
            </a:fld>
            <a:endParaRPr lang="en-US"/>
          </a:p>
        </p:txBody>
      </p:sp>
    </p:spTree>
    <p:extLst>
      <p:ext uri="{BB962C8B-B14F-4D97-AF65-F5344CB8AC3E}">
        <p14:creationId xmlns:p14="http://schemas.microsoft.com/office/powerpoint/2010/main" val="757211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a:t>
            </a:r>
            <a:r>
              <a:rPr lang="en-US" baseline="0" dirty="0"/>
              <a:t> overall treatment effect (not controlling for pol ideology) F2,528=3.18, p=0.042,  </a:t>
            </a:r>
          </a:p>
          <a:p>
            <a:r>
              <a:rPr lang="en-US" baseline="0" dirty="0"/>
              <a:t>When pol ideology is included, pol </a:t>
            </a:r>
            <a:r>
              <a:rPr lang="en-US" baseline="0" dirty="0" err="1"/>
              <a:t>ideol</a:t>
            </a:r>
            <a:r>
              <a:rPr lang="en-US" baseline="0" dirty="0"/>
              <a:t> F1,528=31.955, p=0.03,  pol ideology X treatment F2,528=2.337, p=0.098, treatment main effect insignificant. </a:t>
            </a:r>
            <a:endParaRPr lang="en-US" dirty="0"/>
          </a:p>
        </p:txBody>
      </p:sp>
      <p:sp>
        <p:nvSpPr>
          <p:cNvPr id="4" name="Slide Number Placeholder 3"/>
          <p:cNvSpPr>
            <a:spLocks noGrp="1"/>
          </p:cNvSpPr>
          <p:nvPr>
            <p:ph type="sldNum" sz="quarter" idx="10"/>
          </p:nvPr>
        </p:nvSpPr>
        <p:spPr/>
        <p:txBody>
          <a:bodyPr/>
          <a:lstStyle/>
          <a:p>
            <a:fld id="{B79387FA-CBB4-A148-ADEC-60FCDC192455}" type="slidenum">
              <a:rPr lang="en-US" smtClean="0"/>
              <a:t>22</a:t>
            </a:fld>
            <a:endParaRPr lang="en-US" dirty="0"/>
          </a:p>
        </p:txBody>
      </p:sp>
    </p:spTree>
    <p:extLst>
      <p:ext uri="{BB962C8B-B14F-4D97-AF65-F5344CB8AC3E}">
        <p14:creationId xmlns:p14="http://schemas.microsoft.com/office/powerpoint/2010/main" val="1187303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graph policy support is plotted by political ideology and a median split on perceived proximity of risk.  On the left are those who perceive climate change risk as more distant, Here’s the well-known ideological gap in policy support for those who see climate change risk as more distant on our index of the four dimensions. On the right I'll show those who see it as more proximate. </a:t>
            </a:r>
          </a:p>
        </p:txBody>
      </p:sp>
      <p:sp>
        <p:nvSpPr>
          <p:cNvPr id="4" name="Slide Number Placeholder 3"/>
          <p:cNvSpPr>
            <a:spLocks noGrp="1"/>
          </p:cNvSpPr>
          <p:nvPr>
            <p:ph type="sldNum" sz="quarter" idx="5"/>
          </p:nvPr>
        </p:nvSpPr>
        <p:spPr/>
        <p:txBody>
          <a:bodyPr/>
          <a:lstStyle/>
          <a:p>
            <a:fld id="{059151E7-9F8C-4049-A1E1-E464244CBAF9}" type="slidenum">
              <a:rPr lang="en-US" smtClean="0"/>
              <a:t>28</a:t>
            </a:fld>
            <a:endParaRPr lang="en-US"/>
          </a:p>
        </p:txBody>
      </p:sp>
    </p:spTree>
    <p:extLst>
      <p:ext uri="{BB962C8B-B14F-4D97-AF65-F5344CB8AC3E}">
        <p14:creationId xmlns:p14="http://schemas.microsoft.com/office/powerpoint/2010/main" val="925529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Perceived proximity of risk is associated with stronger support of reducing climate change by reducing carbon emissions, AND it closes the ideological gap on policy support.  A little less than a third of conservatives fall into this category, 10% of the entire sample. </a:t>
            </a:r>
          </a:p>
          <a:p>
            <a:r>
              <a:rPr lang="en-US" dirty="0"/>
              <a: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a:cs typeface="Arial"/>
              </a:rPr>
              <a:t>Also, the closer climate change risk is perceived (wave 1), the more support for policy to reduce emissions (wave 2); more so for </a:t>
            </a:r>
            <a:r>
              <a:rPr lang="en-US" sz="1200" b="1" dirty="0">
                <a:solidFill>
                  <a:srgbClr val="800000"/>
                </a:solidFill>
                <a:latin typeface="Arial"/>
                <a:cs typeface="Arial"/>
              </a:rPr>
              <a:t>conservatives</a:t>
            </a:r>
            <a:r>
              <a:rPr lang="en-US" sz="1200" dirty="0">
                <a:solidFill>
                  <a:srgbClr val="800000"/>
                </a:solidFill>
                <a:latin typeface="Arial"/>
                <a:cs typeface="Arial"/>
              </a:rPr>
              <a:t> </a:t>
            </a:r>
            <a:r>
              <a:rPr lang="en-US" sz="1200" dirty="0">
                <a:latin typeface="Arial"/>
                <a:cs typeface="Arial"/>
              </a:rPr>
              <a:t>(r=0.71, p&lt;0.001) than </a:t>
            </a:r>
            <a:r>
              <a:rPr lang="en-US" sz="1200" b="1" dirty="0">
                <a:solidFill>
                  <a:schemeClr val="accent1">
                    <a:lumMod val="75000"/>
                  </a:schemeClr>
                </a:solidFill>
                <a:latin typeface="Arial"/>
                <a:cs typeface="Arial"/>
              </a:rPr>
              <a:t>liberals/moderates </a:t>
            </a:r>
            <a:r>
              <a:rPr lang="en-US" sz="1200" dirty="0">
                <a:latin typeface="Arial"/>
                <a:cs typeface="Arial"/>
              </a:rPr>
              <a:t>(r=.45, p&lt;0.001).</a:t>
            </a:r>
          </a:p>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29</a:t>
            </a:fld>
            <a:endParaRPr lang="en-US"/>
          </a:p>
        </p:txBody>
      </p:sp>
    </p:spTree>
    <p:extLst>
      <p:ext uri="{BB962C8B-B14F-4D97-AF65-F5344CB8AC3E}">
        <p14:creationId xmlns:p14="http://schemas.microsoft.com/office/powerpoint/2010/main" val="3992034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asked people how strongly they felt hope, anger, fear, sadness, responsibility, worry and interest. The order of presentation was randomized.  People felt somewhere between a little and moderate hope, less anger and fear, and only interest approached even a moderate strength.  </a:t>
            </a:r>
          </a:p>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32</a:t>
            </a:fld>
            <a:endParaRPr lang="en-US"/>
          </a:p>
        </p:txBody>
      </p:sp>
    </p:spTree>
    <p:extLst>
      <p:ext uri="{BB962C8B-B14F-4D97-AF65-F5344CB8AC3E}">
        <p14:creationId xmlns:p14="http://schemas.microsoft.com/office/powerpoint/2010/main" val="2514557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controlling for conservatism reveals that with the exception of hope, which is low regardless of political ideology, conservatives feel even weaker emotions about climate change than do liberals, and liberals barely cross the “moderate” bar. </a:t>
            </a:r>
          </a:p>
        </p:txBody>
      </p:sp>
      <p:sp>
        <p:nvSpPr>
          <p:cNvPr id="4" name="Slide Number Placeholder 3"/>
          <p:cNvSpPr>
            <a:spLocks noGrp="1"/>
          </p:cNvSpPr>
          <p:nvPr>
            <p:ph type="sldNum" sz="quarter" idx="5"/>
          </p:nvPr>
        </p:nvSpPr>
        <p:spPr/>
        <p:txBody>
          <a:bodyPr/>
          <a:lstStyle/>
          <a:p>
            <a:fld id="{059151E7-9F8C-4049-A1E1-E464244CBAF9}" type="slidenum">
              <a:rPr lang="en-US" smtClean="0"/>
              <a:t>33</a:t>
            </a:fld>
            <a:endParaRPr lang="en-US"/>
          </a:p>
        </p:txBody>
      </p:sp>
    </p:spTree>
    <p:extLst>
      <p:ext uri="{BB962C8B-B14F-4D97-AF65-F5344CB8AC3E}">
        <p14:creationId xmlns:p14="http://schemas.microsoft.com/office/powerpoint/2010/main" val="1117747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34</a:t>
            </a:fld>
            <a:endParaRPr lang="en-US"/>
          </a:p>
        </p:txBody>
      </p:sp>
    </p:spTree>
    <p:extLst>
      <p:ext uri="{BB962C8B-B14F-4D97-AF65-F5344CB8AC3E}">
        <p14:creationId xmlns:p14="http://schemas.microsoft.com/office/powerpoint/2010/main" val="505035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36</a:t>
            </a:fld>
            <a:endParaRPr lang="en-US"/>
          </a:p>
        </p:txBody>
      </p:sp>
    </p:spTree>
    <p:extLst>
      <p:ext uri="{BB962C8B-B14F-4D97-AF65-F5344CB8AC3E}">
        <p14:creationId xmlns:p14="http://schemas.microsoft.com/office/powerpoint/2010/main" val="4033359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models. The first two models estimate the treatment effects on perceived proximity and response efficacy, respectively, taking into account perceived costs, political ideology, and other factors. </a:t>
            </a:r>
          </a:p>
        </p:txBody>
      </p:sp>
      <p:sp>
        <p:nvSpPr>
          <p:cNvPr id="4" name="Slide Number Placeholder 3"/>
          <p:cNvSpPr>
            <a:spLocks noGrp="1"/>
          </p:cNvSpPr>
          <p:nvPr>
            <p:ph type="sldNum" sz="quarter" idx="5"/>
          </p:nvPr>
        </p:nvSpPr>
        <p:spPr/>
        <p:txBody>
          <a:bodyPr/>
          <a:lstStyle/>
          <a:p>
            <a:fld id="{059151E7-9F8C-4049-A1E1-E464244CBAF9}" type="slidenum">
              <a:rPr lang="en-US" smtClean="0"/>
              <a:t>38</a:t>
            </a:fld>
            <a:endParaRPr lang="en-US"/>
          </a:p>
        </p:txBody>
      </p:sp>
    </p:spTree>
    <p:extLst>
      <p:ext uri="{BB962C8B-B14F-4D97-AF65-F5344CB8AC3E}">
        <p14:creationId xmlns:p14="http://schemas.microsoft.com/office/powerpoint/2010/main" val="3491292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Variables are standardized in these analyses, so focus on directionality – to the left of the zero line is a negative influence, to the right a positive influence – focus also on the relative sizes of the estimated coefficients, shown here with 95% confidence intervals. Predictors  that achieve standard levels of statistical significance are bolded and highlighted. </a:t>
            </a:r>
          </a:p>
          <a:p>
            <a:r>
              <a:rPr lang="en-US" dirty="0"/>
              <a:t>As the earlier analyses showed, the (1) how treatment increases perceived proximity, but only by a hair. Much stronger – but also not news -- is (2) the negative correlation between conservatism and perceived proximity of risk.  (3) Women tend to see the risk as more proximate, whites as less proximate than others. </a:t>
            </a:r>
          </a:p>
          <a:p>
            <a:r>
              <a:rPr lang="en-US" dirty="0"/>
              <a:t>(4) Somewhat surprisingly, (5) both How and why treatments have small positive effects on response efficacy.  (6) Perceived costs have a small negative association with response efficacy, controlling for other variables.  Knowledge distance is an index of how distant the respondents’ beliefs are from the scientifically correct responses to over two dozen true-false items, from prior mental models research.  So the less one knows, the lower the assessment of government and collective response efficacy. Women's assessments of response efficacy are slightly higher than men's, controlling for everything else.  </a:t>
            </a:r>
          </a:p>
        </p:txBody>
      </p:sp>
      <p:sp>
        <p:nvSpPr>
          <p:cNvPr id="4" name="Slide Number Placeholder 3"/>
          <p:cNvSpPr>
            <a:spLocks noGrp="1"/>
          </p:cNvSpPr>
          <p:nvPr>
            <p:ph type="sldNum" sz="quarter" idx="5"/>
          </p:nvPr>
        </p:nvSpPr>
        <p:spPr/>
        <p:txBody>
          <a:bodyPr/>
          <a:lstStyle/>
          <a:p>
            <a:fld id="{059151E7-9F8C-4049-A1E1-E464244CBAF9}" type="slidenum">
              <a:rPr lang="en-US" smtClean="0"/>
              <a:t>39</a:t>
            </a:fld>
            <a:endParaRPr lang="en-US"/>
          </a:p>
        </p:txBody>
      </p:sp>
    </p:spTree>
    <p:extLst>
      <p:ext uri="{BB962C8B-B14F-4D97-AF65-F5344CB8AC3E}">
        <p14:creationId xmlns:p14="http://schemas.microsoft.com/office/powerpoint/2010/main" val="3106330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estimated pathway variables first – (</a:t>
            </a:r>
            <a:r>
              <a:rPr lang="en-US" dirty="0" err="1"/>
              <a:t>resp</a:t>
            </a:r>
            <a:r>
              <a:rPr lang="en-US" dirty="0"/>
              <a:t> eff, perc </a:t>
            </a:r>
            <a:r>
              <a:rPr lang="en-US" dirty="0" err="1"/>
              <a:t>prox</a:t>
            </a:r>
            <a:r>
              <a:rPr lang="en-US" dirty="0"/>
              <a:t>) – now we’ll estimate their associations with two emotions, first concern, then hope, </a:t>
            </a:r>
          </a:p>
          <a:p>
            <a:r>
              <a:rPr lang="en-US" dirty="0"/>
              <a:t/>
            </a:r>
            <a:br>
              <a:rPr lang="en-US" dirty="0"/>
            </a:br>
            <a:endParaRPr lang="en-US" b="1" dirty="0"/>
          </a:p>
        </p:txBody>
      </p:sp>
      <p:sp>
        <p:nvSpPr>
          <p:cNvPr id="4" name="Slide Number Placeholder 3"/>
          <p:cNvSpPr>
            <a:spLocks noGrp="1"/>
          </p:cNvSpPr>
          <p:nvPr>
            <p:ph type="sldNum" sz="quarter" idx="5"/>
          </p:nvPr>
        </p:nvSpPr>
        <p:spPr/>
        <p:txBody>
          <a:bodyPr/>
          <a:lstStyle/>
          <a:p>
            <a:fld id="{059151E7-9F8C-4049-A1E1-E464244CBAF9}" type="slidenum">
              <a:rPr lang="en-US" smtClean="0"/>
              <a:t>40</a:t>
            </a:fld>
            <a:endParaRPr lang="en-US"/>
          </a:p>
        </p:txBody>
      </p:sp>
    </p:spTree>
    <p:extLst>
      <p:ext uri="{BB962C8B-B14F-4D97-AF65-F5344CB8AC3E}">
        <p14:creationId xmlns:p14="http://schemas.microsoft.com/office/powerpoint/2010/main" val="2627219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57% thought this in 2018.  55% in April 2019. </a:t>
            </a:r>
          </a:p>
        </p:txBody>
      </p:sp>
      <p:sp>
        <p:nvSpPr>
          <p:cNvPr id="4" name="Slide Number Placeholder 3"/>
          <p:cNvSpPr>
            <a:spLocks noGrp="1"/>
          </p:cNvSpPr>
          <p:nvPr>
            <p:ph type="sldNum" sz="quarter" idx="5"/>
          </p:nvPr>
        </p:nvSpPr>
        <p:spPr/>
        <p:txBody>
          <a:bodyPr/>
          <a:lstStyle/>
          <a:p>
            <a:fld id="{059151E7-9F8C-4049-A1E1-E464244CBAF9}" type="slidenum">
              <a:rPr lang="en-US" smtClean="0"/>
              <a:t>8</a:t>
            </a:fld>
            <a:endParaRPr lang="en-US"/>
          </a:p>
        </p:txBody>
      </p:sp>
    </p:spTree>
    <p:extLst>
      <p:ext uri="{BB962C8B-B14F-4D97-AF65-F5344CB8AC3E}">
        <p14:creationId xmlns:p14="http://schemas.microsoft.com/office/powerpoint/2010/main" val="2835524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the effects of all of these on policy support, controlling for political ideology, costs and other factors. </a:t>
            </a:r>
          </a:p>
          <a:p>
            <a:endParaRPr lang="en-US" dirty="0"/>
          </a:p>
          <a:p>
            <a:r>
              <a:rPr lang="en-US" dirty="0"/>
              <a:t/>
            </a:r>
            <a:br>
              <a:rPr lang="en-US" dirty="0"/>
            </a:br>
            <a:endParaRPr lang="en-US" b="1" dirty="0"/>
          </a:p>
        </p:txBody>
      </p:sp>
      <p:sp>
        <p:nvSpPr>
          <p:cNvPr id="4" name="Slide Number Placeholder 3"/>
          <p:cNvSpPr>
            <a:spLocks noGrp="1"/>
          </p:cNvSpPr>
          <p:nvPr>
            <p:ph type="sldNum" sz="quarter" idx="5"/>
          </p:nvPr>
        </p:nvSpPr>
        <p:spPr/>
        <p:txBody>
          <a:bodyPr/>
          <a:lstStyle/>
          <a:p>
            <a:fld id="{059151E7-9F8C-4049-A1E1-E464244CBAF9}" type="slidenum">
              <a:rPr lang="en-US" smtClean="0"/>
              <a:t>41</a:t>
            </a:fld>
            <a:endParaRPr lang="en-US"/>
          </a:p>
        </p:txBody>
      </p:sp>
    </p:spTree>
    <p:extLst>
      <p:ext uri="{BB962C8B-B14F-4D97-AF65-F5344CB8AC3E}">
        <p14:creationId xmlns:p14="http://schemas.microsoft.com/office/powerpoint/2010/main" val="4286459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First concern. Both (1) government response efficacy and personal self-efficacy are positively associated with concern in this ordered </a:t>
            </a:r>
            <a:r>
              <a:rPr lang="en-US" dirty="0" err="1"/>
              <a:t>probit</a:t>
            </a:r>
            <a:r>
              <a:rPr lang="en-US" dirty="0"/>
              <a:t> regression, as expected, but far more influential is (2) perceived proximity, and the (3) more uncertainty one reports on those dimensions, the less concerned one is, all else equal. (4) Knowing less is associated with being less concerned, as is self-reported conservatism. Controlling for these other variables, (5) older people and whites are slightly more concerned. </a:t>
            </a:r>
          </a:p>
          <a:p>
            <a:r>
              <a:rPr lang="en-US" dirty="0"/>
              <a:t>(6, 7) Concern is a strong predictor of policy support, and does not (8) mediate the effect of response or self-efficacy on policy support, but does partly mediate (9) the effect of perceived proximity.  The greater the (10) perceived costs, the weaker the support for policy, though this is a relatively small effect after taking into account the other factors in the model. (11) Conservatism has a similar effect. </a:t>
            </a:r>
          </a:p>
        </p:txBody>
      </p:sp>
      <p:sp>
        <p:nvSpPr>
          <p:cNvPr id="4" name="Slide Number Placeholder 3"/>
          <p:cNvSpPr>
            <a:spLocks noGrp="1"/>
          </p:cNvSpPr>
          <p:nvPr>
            <p:ph type="sldNum" sz="quarter" idx="5"/>
          </p:nvPr>
        </p:nvSpPr>
        <p:spPr/>
        <p:txBody>
          <a:bodyPr/>
          <a:lstStyle/>
          <a:p>
            <a:fld id="{059151E7-9F8C-4049-A1E1-E464244CBAF9}" type="slidenum">
              <a:rPr lang="en-US" smtClean="0"/>
              <a:t>42</a:t>
            </a:fld>
            <a:endParaRPr lang="en-US"/>
          </a:p>
        </p:txBody>
      </p:sp>
    </p:spTree>
    <p:extLst>
      <p:ext uri="{BB962C8B-B14F-4D97-AF65-F5344CB8AC3E}">
        <p14:creationId xmlns:p14="http://schemas.microsoft.com/office/powerpoint/2010/main" val="24575069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Somewhat surprisingly, the estimates in the hope model contradict my colleague’s intuition that higher assessments of response efficacy should be associated with more hope.  </a:t>
            </a:r>
          </a:p>
          <a:p>
            <a:r>
              <a:rPr lang="en-US" dirty="0"/>
              <a:t>(1) Perceived proximity of risk again matters, and has a positive association with hope.  Uncertainty in the form of don’t knows , is again associated with decreased hope. And here also, the treatments are completely mediated by perceived proximity and efficacy. </a:t>
            </a:r>
          </a:p>
          <a:p>
            <a:r>
              <a:rPr lang="en-US" dirty="0"/>
              <a:t>And though it is a small effect, (2) the less one knows, the more one hopes</a:t>
            </a:r>
          </a:p>
          <a:p>
            <a:r>
              <a:rPr lang="en-US" dirty="0"/>
              <a:t>Demographics matter – (3) older, female, non-whites are slightly more hopeful.  As shown earlier, political ideology does not predict hope. </a:t>
            </a:r>
          </a:p>
          <a:p>
            <a:r>
              <a:rPr lang="en-US" dirty="0"/>
              <a:t>However, (5,6) hope has only a small effect on policy support, much smaller (7) than response efficacy, or (8)  perceived proximity, and does not mediate the effects of response efficacy or perceived proximity.   Note again that perceived proximity of climate change risk is an important predictor of policy support.  Higher perceived costs and conservatism are associated with less policy support, as also seen in the concern model.  </a:t>
            </a:r>
          </a:p>
        </p:txBody>
      </p:sp>
      <p:sp>
        <p:nvSpPr>
          <p:cNvPr id="4" name="Slide Number Placeholder 3"/>
          <p:cNvSpPr>
            <a:spLocks noGrp="1"/>
          </p:cNvSpPr>
          <p:nvPr>
            <p:ph type="sldNum" sz="quarter" idx="5"/>
          </p:nvPr>
        </p:nvSpPr>
        <p:spPr/>
        <p:txBody>
          <a:bodyPr/>
          <a:lstStyle/>
          <a:p>
            <a:fld id="{059151E7-9F8C-4049-A1E1-E464244CBAF9}" type="slidenum">
              <a:rPr lang="en-US" smtClean="0"/>
              <a:t>43</a:t>
            </a:fld>
            <a:endParaRPr lang="en-US"/>
          </a:p>
        </p:txBody>
      </p:sp>
    </p:spTree>
    <p:extLst>
      <p:ext uri="{BB962C8B-B14F-4D97-AF65-F5344CB8AC3E}">
        <p14:creationId xmlns:p14="http://schemas.microsoft.com/office/powerpoint/2010/main" val="3114386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In sum, the (1) How treatment (concrete) </a:t>
            </a:r>
            <a:r>
              <a:rPr lang="en-US" sz="1200" b="1" dirty="0">
                <a:latin typeface="Arial" panose="020B0604020202020204" pitchFamily="34" charset="0"/>
                <a:cs typeface="Arial" panose="020B0604020202020204" pitchFamily="34" charset="0"/>
              </a:rPr>
              <a:t>increases perceived proximity of risk </a:t>
            </a:r>
            <a:r>
              <a:rPr lang="en-US" sz="1200" dirty="0">
                <a:latin typeface="Arial" panose="020B0604020202020204" pitchFamily="34" charset="0"/>
                <a:cs typeface="Arial" panose="020B0604020202020204" pitchFamily="34" charset="0"/>
              </a:rPr>
              <a:t>a small amount, (2) perceived proximity of risk increases concern and hope, and (3) increases policy support, (4) both directly and indirectly. </a:t>
            </a: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Both How and Why treatments increase (5) </a:t>
            </a:r>
            <a:r>
              <a:rPr lang="en-US" sz="1200" b="1" dirty="0">
                <a:latin typeface="Arial" panose="020B0604020202020204" pitchFamily="34" charset="0"/>
                <a:cs typeface="Arial" panose="020B0604020202020204" pitchFamily="34" charset="0"/>
              </a:rPr>
              <a:t>response efficacy a bit</a:t>
            </a:r>
            <a:r>
              <a:rPr lang="en-US" sz="1200" dirty="0">
                <a:latin typeface="Arial" panose="020B0604020202020204" pitchFamily="34" charset="0"/>
                <a:cs typeface="Arial" panose="020B0604020202020204" pitchFamily="34" charset="0"/>
              </a:rPr>
              <a:t>; higher (6) </a:t>
            </a:r>
            <a:r>
              <a:rPr lang="en-US" sz="1200" b="1" dirty="0">
                <a:latin typeface="Arial" panose="020B0604020202020204" pitchFamily="34" charset="0"/>
                <a:cs typeface="Arial" panose="020B0604020202020204" pitchFamily="34" charset="0"/>
              </a:rPr>
              <a:t>response efficacy is associated with more concern, and stronger policy support, but not with more hope. </a:t>
            </a:r>
            <a:r>
              <a:rPr lang="en-US" sz="1200" dirty="0">
                <a:latin typeface="Arial" panose="020B0604020202020204" pitchFamily="34" charset="0"/>
                <a:cs typeface="Arial" panose="020B0604020202020204" pitchFamily="34" charset="0"/>
              </a:rPr>
              <a:t>   </a:t>
            </a: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Perceived proximity of climate change risk is more strongly associated with policy support than is response efficacy, both directly and indirectly. </a:t>
            </a:r>
          </a:p>
          <a:p>
            <a:pPr marL="285750" indent="-285750">
              <a:spcAft>
                <a:spcPts val="600"/>
              </a:spcAft>
              <a:buFont typeface="Arial" panose="020B0604020202020204" pitchFamily="34" charset="0"/>
              <a:buChar char="•"/>
            </a:pPr>
            <a:r>
              <a:rPr lang="en-US" sz="1200" dirty="0">
                <a:latin typeface="Arial" panose="020B0604020202020204" pitchFamily="34" charset="0"/>
                <a:cs typeface="Arial" panose="020B0604020202020204" pitchFamily="34" charset="0"/>
              </a:rPr>
              <a:t>(7) The higher the perceived costs, the lower the support for policy, but the effects are smaller than those of response efficacy and perceived proximity of climate risk, and of concern.  Conservatism is also similarly associated with lower policy support. </a:t>
            </a:r>
          </a:p>
          <a:p>
            <a:pPr marL="285750" indent="-285750">
              <a:spcAft>
                <a:spcPts val="600"/>
              </a:spcAft>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200" dirty="0">
                <a:latin typeface="Arial" panose="020B0604020202020204" pitchFamily="34" charset="0"/>
                <a:cs typeface="Arial" panose="020B0604020202020204" pitchFamily="34" charset="0"/>
              </a:rPr>
              <a:t>In a mediation analysis incorporating the pathway variables, concern mediates the effect of the how treatment via proximity of risk on policy support, but hope doesn’t. </a:t>
            </a:r>
          </a:p>
          <a:p>
            <a:pPr marL="285750" indent="-285750">
              <a:spcAft>
                <a:spcPts val="600"/>
              </a:spcAft>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44</a:t>
            </a:fld>
            <a:endParaRPr lang="en-US"/>
          </a:p>
        </p:txBody>
      </p:sp>
    </p:spTree>
    <p:extLst>
      <p:ext uri="{BB962C8B-B14F-4D97-AF65-F5344CB8AC3E}">
        <p14:creationId xmlns:p14="http://schemas.microsoft.com/office/powerpoint/2010/main" val="900631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Rearrange to </a:t>
            </a:r>
            <a:r>
              <a:rPr lang="en-US" b="1" dirty="0"/>
              <a:t>follow slide order and order of model… </a:t>
            </a:r>
          </a:p>
        </p:txBody>
      </p:sp>
      <p:sp>
        <p:nvSpPr>
          <p:cNvPr id="4" name="Slide Number Placeholder 3"/>
          <p:cNvSpPr>
            <a:spLocks noGrp="1"/>
          </p:cNvSpPr>
          <p:nvPr>
            <p:ph type="sldNum" sz="quarter" idx="5"/>
          </p:nvPr>
        </p:nvSpPr>
        <p:spPr/>
        <p:txBody>
          <a:bodyPr/>
          <a:lstStyle/>
          <a:p>
            <a:fld id="{059151E7-9F8C-4049-A1E1-E464244CBAF9}" type="slidenum">
              <a:rPr lang="en-US" smtClean="0"/>
              <a:t>46</a:t>
            </a:fld>
            <a:endParaRPr lang="en-US"/>
          </a:p>
        </p:txBody>
      </p:sp>
    </p:spTree>
    <p:extLst>
      <p:ext uri="{BB962C8B-B14F-4D97-AF65-F5344CB8AC3E}">
        <p14:creationId xmlns:p14="http://schemas.microsoft.com/office/powerpoint/2010/main" val="3247825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obvious – that people could use more help sorting out the effects of policies and practices on greenhouse gas emissions – two implications for risk communication emerge. </a:t>
            </a:r>
          </a:p>
        </p:txBody>
      </p:sp>
      <p:sp>
        <p:nvSpPr>
          <p:cNvPr id="4" name="Slide Number Placeholder 3"/>
          <p:cNvSpPr>
            <a:spLocks noGrp="1"/>
          </p:cNvSpPr>
          <p:nvPr>
            <p:ph type="sldNum" sz="quarter" idx="5"/>
          </p:nvPr>
        </p:nvSpPr>
        <p:spPr/>
        <p:txBody>
          <a:bodyPr/>
          <a:lstStyle/>
          <a:p>
            <a:fld id="{059151E7-9F8C-4049-A1E1-E464244CBAF9}" type="slidenum">
              <a:rPr lang="en-US" smtClean="0"/>
              <a:t>47</a:t>
            </a:fld>
            <a:endParaRPr lang="en-US"/>
          </a:p>
        </p:txBody>
      </p:sp>
    </p:spTree>
    <p:extLst>
      <p:ext uri="{BB962C8B-B14F-4D97-AF65-F5344CB8AC3E}">
        <p14:creationId xmlns:p14="http://schemas.microsoft.com/office/powerpoint/2010/main" val="342318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King tide, </a:t>
            </a:r>
            <a:r>
              <a:rPr lang="en-US" dirty="0" err="1"/>
              <a:t>Alki</a:t>
            </a:r>
            <a:r>
              <a:rPr lang="en-US" baseline="0" dirty="0"/>
              <a:t> point. </a:t>
            </a:r>
          </a:p>
          <a:p>
            <a:endParaRPr lang="en-US" baseline="0" dirty="0"/>
          </a:p>
          <a:p>
            <a:r>
              <a:rPr lang="en-US" baseline="0" dirty="0"/>
              <a:t>Slides put together by A. Bostrom December 2018</a:t>
            </a:r>
            <a:endParaRPr lang="en-US" dirty="0"/>
          </a:p>
        </p:txBody>
      </p:sp>
      <p:sp>
        <p:nvSpPr>
          <p:cNvPr id="4" name="Slide Number Placeholder 3"/>
          <p:cNvSpPr>
            <a:spLocks noGrp="1"/>
          </p:cNvSpPr>
          <p:nvPr>
            <p:ph type="sldNum" sz="quarter" idx="10"/>
          </p:nvPr>
        </p:nvSpPr>
        <p:spPr/>
        <p:txBody>
          <a:bodyPr/>
          <a:lstStyle/>
          <a:p>
            <a:fld id="{B79387FA-CBB4-A148-ADEC-60FCDC192455}" type="slidenum">
              <a:rPr lang="en-US" smtClean="0"/>
              <a:t>48</a:t>
            </a:fld>
            <a:endParaRPr lang="en-US" dirty="0"/>
          </a:p>
        </p:txBody>
      </p:sp>
    </p:spTree>
    <p:extLst>
      <p:ext uri="{BB962C8B-B14F-4D97-AF65-F5344CB8AC3E}">
        <p14:creationId xmlns:p14="http://schemas.microsoft.com/office/powerpoint/2010/main" val="4567392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57</a:t>
            </a:fld>
            <a:endParaRPr lang="en-US"/>
          </a:p>
        </p:txBody>
      </p:sp>
    </p:spTree>
    <p:extLst>
      <p:ext uri="{BB962C8B-B14F-4D97-AF65-F5344CB8AC3E}">
        <p14:creationId xmlns:p14="http://schemas.microsoft.com/office/powerpoint/2010/main" val="4268259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59</a:t>
            </a:fld>
            <a:endParaRPr lang="en-US"/>
          </a:p>
        </p:txBody>
      </p:sp>
    </p:spTree>
    <p:extLst>
      <p:ext uri="{BB962C8B-B14F-4D97-AF65-F5344CB8AC3E}">
        <p14:creationId xmlns:p14="http://schemas.microsoft.com/office/powerpoint/2010/main" val="3876834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Bowman et al.’s 2016 summary of poll results on climate change/global warming. </a:t>
            </a:r>
          </a:p>
        </p:txBody>
      </p:sp>
      <p:sp>
        <p:nvSpPr>
          <p:cNvPr id="4" name="Slide Number Placeholder 3"/>
          <p:cNvSpPr>
            <a:spLocks noGrp="1"/>
          </p:cNvSpPr>
          <p:nvPr>
            <p:ph type="sldNum" sz="quarter" idx="5"/>
          </p:nvPr>
        </p:nvSpPr>
        <p:spPr/>
        <p:txBody>
          <a:bodyPr/>
          <a:lstStyle/>
          <a:p>
            <a:fld id="{059151E7-9F8C-4049-A1E1-E464244CBAF9}" type="slidenum">
              <a:rPr lang="en-US" smtClean="0"/>
              <a:t>9</a:t>
            </a:fld>
            <a:endParaRPr lang="en-US"/>
          </a:p>
        </p:txBody>
      </p:sp>
    </p:spTree>
    <p:extLst>
      <p:ext uri="{BB962C8B-B14F-4D97-AF65-F5344CB8AC3E}">
        <p14:creationId xmlns:p14="http://schemas.microsoft.com/office/powerpoint/2010/main" val="2635990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52% of adults were worried about global warming in 2014</a:t>
            </a:r>
          </a:p>
        </p:txBody>
      </p:sp>
      <p:sp>
        <p:nvSpPr>
          <p:cNvPr id="4" name="Slide Number Placeholder 3"/>
          <p:cNvSpPr>
            <a:spLocks noGrp="1"/>
          </p:cNvSpPr>
          <p:nvPr>
            <p:ph type="sldNum" sz="quarter" idx="5"/>
          </p:nvPr>
        </p:nvSpPr>
        <p:spPr/>
        <p:txBody>
          <a:bodyPr/>
          <a:lstStyle/>
          <a:p>
            <a:fld id="{059151E7-9F8C-4049-A1E1-E464244CBAF9}" type="slidenum">
              <a:rPr lang="en-US" smtClean="0"/>
              <a:t>10</a:t>
            </a:fld>
            <a:endParaRPr lang="en-US"/>
          </a:p>
        </p:txBody>
      </p:sp>
    </p:spTree>
    <p:extLst>
      <p:ext uri="{BB962C8B-B14F-4D97-AF65-F5344CB8AC3E}">
        <p14:creationId xmlns:p14="http://schemas.microsoft.com/office/powerpoint/2010/main" val="925703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61% were worried about global warming in 2018.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62% are worried about global warming as of  April 2019. </a:t>
            </a:r>
          </a:p>
          <a:p>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11</a:t>
            </a:fld>
            <a:endParaRPr lang="en-US"/>
          </a:p>
        </p:txBody>
      </p:sp>
    </p:spTree>
    <p:extLst>
      <p:ext uri="{BB962C8B-B14F-4D97-AF65-F5344CB8AC3E}">
        <p14:creationId xmlns:p14="http://schemas.microsoft.com/office/powerpoint/2010/main" val="413574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 of those of us who live in ecotopia were worried about global warming in 2018.  But we still didn’t vote to pass </a:t>
            </a:r>
            <a:r>
              <a:rPr lang="en-US" b="1" dirty="0"/>
              <a:t>1631</a:t>
            </a:r>
            <a:r>
              <a:rPr lang="en-US" dirty="0"/>
              <a:t> last fall, which was for a tax on carbon.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While this could be because the Western States Petroleum Association poured more than $20M into the state by to defeat 1631, about 4 times as much as pro 1631 raised and spent, one still wonders when we’ll see action on climate change mitigation. </a:t>
            </a:r>
            <a:endParaRPr lang="en-US" dirty="0"/>
          </a:p>
        </p:txBody>
      </p:sp>
      <p:sp>
        <p:nvSpPr>
          <p:cNvPr id="4" name="Slide Number Placeholder 3"/>
          <p:cNvSpPr>
            <a:spLocks noGrp="1"/>
          </p:cNvSpPr>
          <p:nvPr>
            <p:ph type="sldNum" sz="quarter" idx="5"/>
          </p:nvPr>
        </p:nvSpPr>
        <p:spPr/>
        <p:txBody>
          <a:bodyPr/>
          <a:lstStyle/>
          <a:p>
            <a:fld id="{059151E7-9F8C-4049-A1E1-E464244CBAF9}" type="slidenum">
              <a:rPr lang="en-US" smtClean="0"/>
              <a:t>12</a:t>
            </a:fld>
            <a:endParaRPr lang="en-US"/>
          </a:p>
        </p:txBody>
      </p:sp>
    </p:spTree>
    <p:extLst>
      <p:ext uri="{BB962C8B-B14F-4D97-AF65-F5344CB8AC3E}">
        <p14:creationId xmlns:p14="http://schemas.microsoft.com/office/powerpoint/2010/main" val="1982176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kern="1200" baseline="0" dirty="0" err="1">
                <a:solidFill>
                  <a:schemeClr val="tx1"/>
                </a:solidFill>
                <a:latin typeface="+mn-lt"/>
                <a:ea typeface="+mn-ea"/>
                <a:cs typeface="+mn-cs"/>
              </a:rPr>
              <a:t>Freitas</a:t>
            </a:r>
            <a:r>
              <a:rPr lang="en-US" sz="2000" kern="1200" baseline="0" dirty="0">
                <a:solidFill>
                  <a:schemeClr val="tx1"/>
                </a:solidFill>
                <a:latin typeface="+mn-lt"/>
                <a:ea typeface="+mn-ea"/>
                <a:cs typeface="+mn-cs"/>
              </a:rPr>
              <a:t>, A. L., </a:t>
            </a:r>
            <a:r>
              <a:rPr lang="en-US" sz="2000" kern="1200" baseline="0" dirty="0" err="1">
                <a:solidFill>
                  <a:schemeClr val="tx1"/>
                </a:solidFill>
                <a:latin typeface="+mn-lt"/>
                <a:ea typeface="+mn-ea"/>
                <a:cs typeface="+mn-cs"/>
              </a:rPr>
              <a:t>Gollwitzer</a:t>
            </a:r>
            <a:r>
              <a:rPr lang="en-US" sz="2000" kern="1200" baseline="0" dirty="0">
                <a:solidFill>
                  <a:schemeClr val="tx1"/>
                </a:solidFill>
                <a:latin typeface="+mn-lt"/>
                <a:ea typeface="+mn-ea"/>
                <a:cs typeface="+mn-cs"/>
              </a:rPr>
              <a:t>, P. M., &amp; Trope, Y. (2004). The influence of abstract and concrete mindsets on anticipating and guiding others’ self-regulatory efforts. </a:t>
            </a:r>
            <a:r>
              <a:rPr lang="en-US" sz="2000" i="1" kern="1200" baseline="0" dirty="0">
                <a:solidFill>
                  <a:schemeClr val="tx1"/>
                </a:solidFill>
                <a:latin typeface="+mn-lt"/>
                <a:ea typeface="+mn-ea"/>
                <a:cs typeface="+mn-cs"/>
              </a:rPr>
              <a:t>Journal of Experimental Social Psychology, 40, </a:t>
            </a:r>
            <a:r>
              <a:rPr lang="en-US" sz="2000" kern="1200" baseline="0" dirty="0">
                <a:solidFill>
                  <a:schemeClr val="tx1"/>
                </a:solidFill>
                <a:latin typeface="+mn-lt"/>
                <a:ea typeface="+mn-ea"/>
                <a:cs typeface="+mn-cs"/>
              </a:rPr>
              <a:t>739–752.</a:t>
            </a:r>
          </a:p>
          <a:p>
            <a:r>
              <a:rPr lang="en-US" sz="2000" kern="1200" baseline="0" dirty="0">
                <a:solidFill>
                  <a:schemeClr val="tx1"/>
                </a:solidFill>
                <a:latin typeface="+mn-lt"/>
                <a:ea typeface="+mn-ea"/>
                <a:cs typeface="+mn-cs"/>
              </a:rPr>
              <a:t>[superordinate rated +1, subordinate rated -1, neither rated 0;  Why’s produced superordinate  goals (M=3.19), How’s produced subordinate (M=-3.39) (concrete means)</a:t>
            </a:r>
            <a:endParaRPr lang="en-US" sz="2000" dirty="0"/>
          </a:p>
        </p:txBody>
      </p:sp>
      <p:sp>
        <p:nvSpPr>
          <p:cNvPr id="4" name="Slide Number Placeholder 3"/>
          <p:cNvSpPr>
            <a:spLocks noGrp="1"/>
          </p:cNvSpPr>
          <p:nvPr>
            <p:ph type="sldNum" sz="quarter" idx="10"/>
          </p:nvPr>
        </p:nvSpPr>
        <p:spPr/>
        <p:txBody>
          <a:bodyPr/>
          <a:lstStyle/>
          <a:p>
            <a:fld id="{4E82ED6B-6C6E-D549-87DE-CFEED7714C35}" type="slidenum">
              <a:rPr lang="en-US" smtClean="0"/>
              <a:pPr/>
              <a:t>16</a:t>
            </a:fld>
            <a:endParaRPr lang="en-US"/>
          </a:p>
        </p:txBody>
      </p:sp>
    </p:spTree>
    <p:extLst>
      <p:ext uri="{BB962C8B-B14F-4D97-AF65-F5344CB8AC3E}">
        <p14:creationId xmlns:p14="http://schemas.microsoft.com/office/powerpoint/2010/main" val="4064593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Cases weighted by post-stratification weight for wave 1, Q2 Reversed</a:t>
            </a:r>
            <a:r>
              <a:rPr lang="en-US" baseline="0" dirty="0"/>
              <a:t> (wave)</a:t>
            </a:r>
            <a:endParaRPr lang="en-US" dirty="0"/>
          </a:p>
        </p:txBody>
      </p:sp>
      <p:sp>
        <p:nvSpPr>
          <p:cNvPr id="4" name="Slide Number Placeholder 3"/>
          <p:cNvSpPr>
            <a:spLocks noGrp="1"/>
          </p:cNvSpPr>
          <p:nvPr>
            <p:ph type="sldNum" sz="quarter" idx="10"/>
          </p:nvPr>
        </p:nvSpPr>
        <p:spPr/>
        <p:txBody>
          <a:bodyPr/>
          <a:lstStyle/>
          <a:p>
            <a:fld id="{B79387FA-CBB4-A148-ADEC-60FCDC192455}" type="slidenum">
              <a:rPr lang="en-US" smtClean="0"/>
              <a:t>20</a:t>
            </a:fld>
            <a:endParaRPr lang="en-US" dirty="0"/>
          </a:p>
        </p:txBody>
      </p:sp>
    </p:spTree>
    <p:extLst>
      <p:ext uri="{BB962C8B-B14F-4D97-AF65-F5344CB8AC3E}">
        <p14:creationId xmlns:p14="http://schemas.microsoft.com/office/powerpoint/2010/main" val="858262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Cases weighted by post-stratification</a:t>
            </a:r>
            <a:r>
              <a:rPr lang="en-US" baseline="0" dirty="0"/>
              <a:t> weight for wave 1: Q2 reverse coded.  </a:t>
            </a:r>
            <a:endParaRPr lang="en-US" dirty="0"/>
          </a:p>
        </p:txBody>
      </p:sp>
      <p:sp>
        <p:nvSpPr>
          <p:cNvPr id="4" name="Slide Number Placeholder 3"/>
          <p:cNvSpPr>
            <a:spLocks noGrp="1"/>
          </p:cNvSpPr>
          <p:nvPr>
            <p:ph type="sldNum" sz="quarter" idx="10"/>
          </p:nvPr>
        </p:nvSpPr>
        <p:spPr/>
        <p:txBody>
          <a:bodyPr/>
          <a:lstStyle/>
          <a:p>
            <a:fld id="{B79387FA-CBB4-A148-ADEC-60FCDC192455}" type="slidenum">
              <a:rPr lang="en-US" smtClean="0"/>
              <a:t>21</a:t>
            </a:fld>
            <a:endParaRPr lang="en-US" dirty="0"/>
          </a:p>
        </p:txBody>
      </p:sp>
    </p:spTree>
    <p:extLst>
      <p:ext uri="{BB962C8B-B14F-4D97-AF65-F5344CB8AC3E}">
        <p14:creationId xmlns:p14="http://schemas.microsoft.com/office/powerpoint/2010/main" val="1933627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395A2-E7A3-AE46-BA7F-A69A7F3370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52E97-50F8-1643-BC1A-FF7BCA9CDA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D3513C-A3F4-194D-B938-C566C44634AE}"/>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AB11B621-8D85-6248-9E1E-93908452BC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9CDEAF-7B22-9943-80A9-1FBBC1805A00}"/>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3130668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12E02-DB3A-4C44-B9C4-BB9B2F0B03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FAB386-FC06-904B-A3CA-1E4D21ABCD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14190C-BE36-224A-B874-3A967B4E741E}"/>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53FCCE26-D0BA-8447-98EE-97412D4A95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17B801-B7B8-9845-8A46-A4C62FBA853D}"/>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1582828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712B05-3179-9440-907D-1AEC5C833B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FF8438-04B2-484F-8ED0-29E2BCDF099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44498-22D7-8E48-838E-2BA715767DF5}"/>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33CD91AD-41AE-6B45-9309-1B348B5DF2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6CC03-6E2C-4548-94A4-DAB102ABE95B}"/>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3799479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23ADE-0FA2-7945-BB1B-321442A727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4E287D-4322-BE44-A7B0-11ADF78FD53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342A81-B8B2-8440-83FE-631020FF7117}"/>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F9EABB98-9569-BE42-B52A-50F84F7375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EFB954-88A4-B74B-9BC5-A484A24A7FB0}"/>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3870002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8C86-A560-4A42-BB6A-D30E1F96EE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76F000-6D83-9D4A-9E32-0BA6C62BC4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E650CB-2CD4-1C4E-A775-36985315A620}"/>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1811934D-BC5F-AF4A-BC77-C64B1AA9D6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8768BA-9461-034C-B3C6-01672741C57A}"/>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913694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670F-FF85-7E4C-95FA-5602882FE6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285223-892C-CE46-ADEC-6DA5FF00FCE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90AE85-D0BE-B041-95CC-49B3AA59F5C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1D68E3-30FF-A340-BB74-82C373F6D9A7}"/>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6" name="Footer Placeholder 5">
            <a:extLst>
              <a:ext uri="{FF2B5EF4-FFF2-40B4-BE49-F238E27FC236}">
                <a16:creationId xmlns:a16="http://schemas.microsoft.com/office/drawing/2014/main" id="{FDAAE232-4A5A-8B44-B8D2-7470049C2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2F63F4-134E-624F-9CBA-9304CD1F756D}"/>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2610210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16CF-9E38-5E41-B949-A66D5DE1556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63887AC-B882-7F49-9707-A42FC12F0D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DADC3C-549D-2A43-B512-B74F9B29B5E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795EBF-E0E9-1043-BDD1-AF8D4B948C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1F59612-DAEE-F94B-BBDB-40A808D6297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37C7C3-BF38-8644-A341-A571181C6EAC}"/>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8" name="Footer Placeholder 7">
            <a:extLst>
              <a:ext uri="{FF2B5EF4-FFF2-40B4-BE49-F238E27FC236}">
                <a16:creationId xmlns:a16="http://schemas.microsoft.com/office/drawing/2014/main" id="{1EC551D2-5ED6-6F47-AA33-CB18497C1CD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96AB342-BFE1-EE44-9DEA-D7742A05937C}"/>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4181975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EC3E6-205F-4447-8ADC-81F51A7CA31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151ACA-59F2-E344-BF51-BCA145A27967}"/>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4" name="Footer Placeholder 3">
            <a:extLst>
              <a:ext uri="{FF2B5EF4-FFF2-40B4-BE49-F238E27FC236}">
                <a16:creationId xmlns:a16="http://schemas.microsoft.com/office/drawing/2014/main" id="{CBAA97AB-653C-3F43-A309-6076222B61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F34F67-B5EA-C346-97B1-F3CA82F11130}"/>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4122805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D90429-3CB2-434F-824E-171C5F54C410}"/>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3" name="Footer Placeholder 2">
            <a:extLst>
              <a:ext uri="{FF2B5EF4-FFF2-40B4-BE49-F238E27FC236}">
                <a16:creationId xmlns:a16="http://schemas.microsoft.com/office/drawing/2014/main" id="{CDA445B0-B46A-284E-8405-39E7920191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E8C5C4-CCD0-DA45-A0DC-B2685E127477}"/>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210383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B277F-95DB-624B-85C4-DE80A92B3D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A3CDBC-4072-8947-B8E4-07E4732051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C0EA76-4B42-9546-9D74-07FEDCDE0D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F5F9982-53A0-9747-A16A-A38C53A4332C}"/>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6" name="Footer Placeholder 5">
            <a:extLst>
              <a:ext uri="{FF2B5EF4-FFF2-40B4-BE49-F238E27FC236}">
                <a16:creationId xmlns:a16="http://schemas.microsoft.com/office/drawing/2014/main" id="{21F9CFB2-3F46-7E4F-B87F-F6851FB808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40FEFF-C108-094D-B0B6-3CB620FEF95A}"/>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426247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45097-8545-7B43-8E87-2F4A5BBD06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09E3692-9FCF-D543-8E11-BCAF99FC14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0721F49-F0BD-FD4D-882B-F53AC60EE2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09A4EE3-31CD-A349-9442-38E3C40331DE}"/>
              </a:ext>
            </a:extLst>
          </p:cNvPr>
          <p:cNvSpPr>
            <a:spLocks noGrp="1"/>
          </p:cNvSpPr>
          <p:nvPr>
            <p:ph type="dt" sz="half" idx="10"/>
          </p:nvPr>
        </p:nvSpPr>
        <p:spPr/>
        <p:txBody>
          <a:bodyPr/>
          <a:lstStyle/>
          <a:p>
            <a:fld id="{515B98BD-86EB-BB45-AC01-24E97CB14640}" type="datetimeFigureOut">
              <a:rPr lang="en-US" smtClean="0"/>
              <a:t>7/1/2019</a:t>
            </a:fld>
            <a:endParaRPr lang="en-US"/>
          </a:p>
        </p:txBody>
      </p:sp>
      <p:sp>
        <p:nvSpPr>
          <p:cNvPr id="6" name="Footer Placeholder 5">
            <a:extLst>
              <a:ext uri="{FF2B5EF4-FFF2-40B4-BE49-F238E27FC236}">
                <a16:creationId xmlns:a16="http://schemas.microsoft.com/office/drawing/2014/main" id="{005FAF7A-1857-024E-98E0-9B3BDBA142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EF20FB-BC9B-0A4B-A4AE-FE05796AB94E}"/>
              </a:ext>
            </a:extLst>
          </p:cNvPr>
          <p:cNvSpPr>
            <a:spLocks noGrp="1"/>
          </p:cNvSpPr>
          <p:nvPr>
            <p:ph type="sldNum" sz="quarter" idx="12"/>
          </p:nvPr>
        </p:nvSpPr>
        <p:spPr/>
        <p:txBody>
          <a:bodyPr/>
          <a:lstStyle/>
          <a:p>
            <a:fld id="{768C2217-A01A-A944-8EB2-F6B73F3724DB}" type="slidenum">
              <a:rPr lang="en-US" smtClean="0"/>
              <a:t>‹#›</a:t>
            </a:fld>
            <a:endParaRPr lang="en-US"/>
          </a:p>
        </p:txBody>
      </p:sp>
    </p:spTree>
    <p:extLst>
      <p:ext uri="{BB962C8B-B14F-4D97-AF65-F5344CB8AC3E}">
        <p14:creationId xmlns:p14="http://schemas.microsoft.com/office/powerpoint/2010/main" val="3611153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52A04C-BE5D-6D4B-BAE3-4B9BC336A0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8915B5-2570-1E44-8183-EED203296E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8B0946-1EBF-4448-943B-0B9600DF75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5B98BD-86EB-BB45-AC01-24E97CB14640}" type="datetimeFigureOut">
              <a:rPr lang="en-US" smtClean="0"/>
              <a:t>7/1/2019</a:t>
            </a:fld>
            <a:endParaRPr lang="en-US"/>
          </a:p>
        </p:txBody>
      </p:sp>
      <p:sp>
        <p:nvSpPr>
          <p:cNvPr id="5" name="Footer Placeholder 4">
            <a:extLst>
              <a:ext uri="{FF2B5EF4-FFF2-40B4-BE49-F238E27FC236}">
                <a16:creationId xmlns:a16="http://schemas.microsoft.com/office/drawing/2014/main" id="{F7E13498-A9FD-464F-A8F1-A01DC84914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821699-9F6E-8145-AB5A-D56210CEB3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8C2217-A01A-A944-8EB2-F6B73F3724DB}" type="slidenum">
              <a:rPr lang="en-US" smtClean="0"/>
              <a:t>‹#›</a:t>
            </a:fld>
            <a:endParaRPr lang="en-US"/>
          </a:p>
        </p:txBody>
      </p:sp>
    </p:spTree>
    <p:extLst>
      <p:ext uri="{BB962C8B-B14F-4D97-AF65-F5344CB8AC3E}">
        <p14:creationId xmlns:p14="http://schemas.microsoft.com/office/powerpoint/2010/main" val="1226684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210.png"/><Relationship Id="rId13" Type="http://schemas.openxmlformats.org/officeDocument/2006/relationships/customXml" Target="../ink/ink5.xml"/><Relationship Id="rId18" Type="http://schemas.openxmlformats.org/officeDocument/2006/relationships/image" Target="../media/image26.png"/><Relationship Id="rId3" Type="http://schemas.openxmlformats.org/officeDocument/2006/relationships/image" Target="../media/image24.png"/><Relationship Id="rId21" Type="http://schemas.openxmlformats.org/officeDocument/2006/relationships/customXml" Target="../ink/ink9.xml"/><Relationship Id="rId7" Type="http://schemas.openxmlformats.org/officeDocument/2006/relationships/customXml" Target="../ink/ink2.xml"/><Relationship Id="rId12" Type="http://schemas.openxmlformats.org/officeDocument/2006/relationships/image" Target="../media/image23.png"/><Relationship Id="rId17" Type="http://schemas.openxmlformats.org/officeDocument/2006/relationships/customXml" Target="../ink/ink7.xml"/><Relationship Id="rId2" Type="http://schemas.openxmlformats.org/officeDocument/2006/relationships/notesSlide" Target="../notesSlides/notesSlide18.xml"/><Relationship Id="rId16" Type="http://schemas.openxmlformats.org/officeDocument/2006/relationships/image" Target="../media/image250.png"/><Relationship Id="rId20"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customXml" Target="../ink/ink4.xml"/><Relationship Id="rId24" Type="http://schemas.openxmlformats.org/officeDocument/2006/relationships/image" Target="../media/image29.png"/><Relationship Id="rId5" Type="http://schemas.openxmlformats.org/officeDocument/2006/relationships/customXml" Target="../ink/ink1.xml"/><Relationship Id="rId15" Type="http://schemas.openxmlformats.org/officeDocument/2006/relationships/customXml" Target="../ink/ink6.xml"/><Relationship Id="rId23" Type="http://schemas.openxmlformats.org/officeDocument/2006/relationships/customXml" Target="../ink/ink10.xml"/><Relationship Id="rId10" Type="http://schemas.openxmlformats.org/officeDocument/2006/relationships/image" Target="../media/image22.png"/><Relationship Id="rId19" Type="http://schemas.openxmlformats.org/officeDocument/2006/relationships/customXml" Target="../ink/ink8.xml"/><Relationship Id="rId4" Type="http://schemas.openxmlformats.org/officeDocument/2006/relationships/image" Target="../media/image25.png"/><Relationship Id="rId9" Type="http://schemas.openxmlformats.org/officeDocument/2006/relationships/customXml" Target="../ink/ink3.xml"/><Relationship Id="rId14" Type="http://schemas.openxmlformats.org/officeDocument/2006/relationships/image" Target="../media/image240.png"/><Relationship Id="rId22"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customXml" Target="../ink/ink15.xml"/><Relationship Id="rId18" Type="http://schemas.openxmlformats.org/officeDocument/2006/relationships/image" Target="../media/image37.png"/><Relationship Id="rId26" Type="http://schemas.openxmlformats.org/officeDocument/2006/relationships/image" Target="../media/image41.png"/><Relationship Id="rId3" Type="http://schemas.openxmlformats.org/officeDocument/2006/relationships/image" Target="../media/image30.png"/><Relationship Id="rId21" Type="http://schemas.openxmlformats.org/officeDocument/2006/relationships/customXml" Target="../ink/ink19.xml"/><Relationship Id="rId7" Type="http://schemas.openxmlformats.org/officeDocument/2006/relationships/customXml" Target="../ink/ink12.xml"/><Relationship Id="rId12" Type="http://schemas.openxmlformats.org/officeDocument/2006/relationships/image" Target="../media/image34.png"/><Relationship Id="rId17" Type="http://schemas.openxmlformats.org/officeDocument/2006/relationships/customXml" Target="../ink/ink17.xml"/><Relationship Id="rId25" Type="http://schemas.openxmlformats.org/officeDocument/2006/relationships/customXml" Target="../ink/ink21.xml"/><Relationship Id="rId2" Type="http://schemas.openxmlformats.org/officeDocument/2006/relationships/notesSlide" Target="../notesSlides/notesSlide21.xml"/><Relationship Id="rId16" Type="http://schemas.openxmlformats.org/officeDocument/2006/relationships/image" Target="../media/image36.png"/><Relationship Id="rId20" Type="http://schemas.openxmlformats.org/officeDocument/2006/relationships/image" Target="../media/image38.png"/><Relationship Id="rId29" Type="http://schemas.openxmlformats.org/officeDocument/2006/relationships/customXml" Target="../ink/ink23.xml"/><Relationship Id="rId1" Type="http://schemas.openxmlformats.org/officeDocument/2006/relationships/slideLayout" Target="../slideLayouts/slideLayout2.xml"/><Relationship Id="rId6" Type="http://schemas.openxmlformats.org/officeDocument/2006/relationships/image" Target="../media/image310.png"/><Relationship Id="rId11" Type="http://schemas.openxmlformats.org/officeDocument/2006/relationships/customXml" Target="../ink/ink14.xml"/><Relationship Id="rId24" Type="http://schemas.openxmlformats.org/officeDocument/2006/relationships/image" Target="../media/image40.png"/><Relationship Id="rId5" Type="http://schemas.openxmlformats.org/officeDocument/2006/relationships/customXml" Target="../ink/ink11.xml"/><Relationship Id="rId15" Type="http://schemas.openxmlformats.org/officeDocument/2006/relationships/customXml" Target="../ink/ink16.xml"/><Relationship Id="rId23" Type="http://schemas.openxmlformats.org/officeDocument/2006/relationships/customXml" Target="../ink/ink20.xml"/><Relationship Id="rId28" Type="http://schemas.openxmlformats.org/officeDocument/2006/relationships/image" Target="../media/image42.png"/><Relationship Id="rId10" Type="http://schemas.openxmlformats.org/officeDocument/2006/relationships/image" Target="../media/image33.png"/><Relationship Id="rId19" Type="http://schemas.openxmlformats.org/officeDocument/2006/relationships/customXml" Target="../ink/ink18.xml"/><Relationship Id="rId31" Type="http://schemas.openxmlformats.org/officeDocument/2006/relationships/image" Target="../media/image43.png"/><Relationship Id="rId4" Type="http://schemas.openxmlformats.org/officeDocument/2006/relationships/image" Target="../media/image31.png"/><Relationship Id="rId9" Type="http://schemas.openxmlformats.org/officeDocument/2006/relationships/customXml" Target="../ink/ink13.xml"/><Relationship Id="rId14" Type="http://schemas.openxmlformats.org/officeDocument/2006/relationships/image" Target="../media/image35.png"/><Relationship Id="rId22" Type="http://schemas.openxmlformats.org/officeDocument/2006/relationships/image" Target="../media/image39.png"/><Relationship Id="rId27" Type="http://schemas.openxmlformats.org/officeDocument/2006/relationships/customXml" Target="../ink/ink22.xml"/><Relationship Id="rId30" Type="http://schemas.openxmlformats.org/officeDocument/2006/relationships/customXml" Target="../ink/ink24.xml"/></Relationships>
</file>

<file path=ppt/slides/_rels/slide43.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customXml" Target="../ink/ink29.xml"/><Relationship Id="rId18" Type="http://schemas.openxmlformats.org/officeDocument/2006/relationships/image" Target="../media/image52.png"/><Relationship Id="rId26" Type="http://schemas.openxmlformats.org/officeDocument/2006/relationships/image" Target="../media/image56.png"/><Relationship Id="rId3" Type="http://schemas.openxmlformats.org/officeDocument/2006/relationships/image" Target="../media/image44.png"/><Relationship Id="rId21" Type="http://schemas.openxmlformats.org/officeDocument/2006/relationships/customXml" Target="../ink/ink33.xml"/><Relationship Id="rId34" Type="http://schemas.openxmlformats.org/officeDocument/2006/relationships/image" Target="../media/image60.png"/><Relationship Id="rId7" Type="http://schemas.openxmlformats.org/officeDocument/2006/relationships/customXml" Target="../ink/ink26.xml"/><Relationship Id="rId12" Type="http://schemas.openxmlformats.org/officeDocument/2006/relationships/image" Target="../media/image49.png"/><Relationship Id="rId17" Type="http://schemas.openxmlformats.org/officeDocument/2006/relationships/customXml" Target="../ink/ink31.xml"/><Relationship Id="rId25" Type="http://schemas.openxmlformats.org/officeDocument/2006/relationships/customXml" Target="../ink/ink35.xml"/><Relationship Id="rId33" Type="http://schemas.openxmlformats.org/officeDocument/2006/relationships/customXml" Target="../ink/ink39.xml"/><Relationship Id="rId2" Type="http://schemas.openxmlformats.org/officeDocument/2006/relationships/notesSlide" Target="../notesSlides/notesSlide22.xml"/><Relationship Id="rId16" Type="http://schemas.openxmlformats.org/officeDocument/2006/relationships/image" Target="../media/image51.png"/><Relationship Id="rId20" Type="http://schemas.openxmlformats.org/officeDocument/2006/relationships/image" Target="../media/image53.png"/><Relationship Id="rId29" Type="http://schemas.openxmlformats.org/officeDocument/2006/relationships/customXml" Target="../ink/ink37.xml"/><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customXml" Target="../ink/ink28.xml"/><Relationship Id="rId24" Type="http://schemas.openxmlformats.org/officeDocument/2006/relationships/image" Target="../media/image55.png"/><Relationship Id="rId32" Type="http://schemas.openxmlformats.org/officeDocument/2006/relationships/image" Target="../media/image59.png"/><Relationship Id="rId5" Type="http://schemas.openxmlformats.org/officeDocument/2006/relationships/customXml" Target="../ink/ink25.xml"/><Relationship Id="rId15" Type="http://schemas.openxmlformats.org/officeDocument/2006/relationships/customXml" Target="../ink/ink30.xml"/><Relationship Id="rId23" Type="http://schemas.openxmlformats.org/officeDocument/2006/relationships/customXml" Target="../ink/ink34.xml"/><Relationship Id="rId28" Type="http://schemas.openxmlformats.org/officeDocument/2006/relationships/image" Target="../media/image57.png"/><Relationship Id="rId10" Type="http://schemas.openxmlformats.org/officeDocument/2006/relationships/image" Target="../media/image48.png"/><Relationship Id="rId19" Type="http://schemas.openxmlformats.org/officeDocument/2006/relationships/customXml" Target="../ink/ink32.xml"/><Relationship Id="rId31" Type="http://schemas.openxmlformats.org/officeDocument/2006/relationships/customXml" Target="../ink/ink38.xml"/><Relationship Id="rId4" Type="http://schemas.openxmlformats.org/officeDocument/2006/relationships/image" Target="../media/image45.png"/><Relationship Id="rId9" Type="http://schemas.openxmlformats.org/officeDocument/2006/relationships/customXml" Target="../ink/ink27.xml"/><Relationship Id="rId14" Type="http://schemas.openxmlformats.org/officeDocument/2006/relationships/image" Target="../media/image50.png"/><Relationship Id="rId22" Type="http://schemas.openxmlformats.org/officeDocument/2006/relationships/image" Target="../media/image54.png"/><Relationship Id="rId27" Type="http://schemas.openxmlformats.org/officeDocument/2006/relationships/customXml" Target="../ink/ink36.xml"/><Relationship Id="rId30" Type="http://schemas.openxmlformats.org/officeDocument/2006/relationships/image" Target="../media/image5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63.tiff"/></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8.tif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0.tiff"/><Relationship Id="rId2" Type="http://schemas.openxmlformats.org/officeDocument/2006/relationships/image" Target="../media/image69.tif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1.tif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72.tiff"/></Relationships>
</file>

<file path=ppt/slides/_rels/slide5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6EEA4-5B0C-F84C-81E0-94D4F0E92254}"/>
              </a:ext>
            </a:extLst>
          </p:cNvPr>
          <p:cNvSpPr>
            <a:spLocks noGrp="1"/>
          </p:cNvSpPr>
          <p:nvPr>
            <p:ph type="ctrTitle"/>
          </p:nvPr>
        </p:nvSpPr>
        <p:spPr>
          <a:xfrm>
            <a:off x="1112520" y="279401"/>
            <a:ext cx="10210800" cy="2052318"/>
          </a:xfrm>
        </p:spPr>
        <p:txBody>
          <a:bodyPr>
            <a:noAutofit/>
          </a:bodyPr>
          <a:lstStyle/>
          <a:p>
            <a:r>
              <a:rPr lang="en-US" sz="3600" b="1" dirty="0">
                <a:latin typeface="Arial" panose="020B0604020202020204" pitchFamily="34" charset="0"/>
                <a:cs typeface="Arial" panose="020B0604020202020204" pitchFamily="34" charset="0"/>
              </a:rPr>
              <a:t>Climate change risk perceptions and feelings: Results from a construal experiment</a:t>
            </a:r>
            <a:r>
              <a:rPr lang="en-US" sz="4800" dirty="0">
                <a:effectLst/>
                <a:latin typeface="Arial" panose="020B0604020202020204" pitchFamily="34" charset="0"/>
                <a:cs typeface="Arial" panose="020B0604020202020204" pitchFamily="34" charset="0"/>
              </a:rPr>
              <a:t/>
            </a:r>
            <a:br>
              <a:rPr lang="en-US" sz="4800" dirty="0">
                <a:effectLst/>
                <a:latin typeface="Arial" panose="020B0604020202020204" pitchFamily="34" charset="0"/>
                <a:cs typeface="Arial" panose="020B0604020202020204" pitchFamily="34" charset="0"/>
              </a:rPr>
            </a:br>
            <a:endParaRPr lang="en-US" sz="48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7ED7CAF5-F8B5-784F-AA59-95DF1E2764AA}"/>
              </a:ext>
            </a:extLst>
          </p:cNvPr>
          <p:cNvSpPr>
            <a:spLocks noGrp="1"/>
          </p:cNvSpPr>
          <p:nvPr>
            <p:ph type="subTitle" idx="1"/>
          </p:nvPr>
        </p:nvSpPr>
        <p:spPr>
          <a:xfrm>
            <a:off x="1524000" y="2086393"/>
            <a:ext cx="9799320" cy="3002279"/>
          </a:xfrm>
        </p:spPr>
        <p:txBody>
          <a:bodyPr>
            <a:noAutofit/>
          </a:bodyPr>
          <a:lstStyle/>
          <a:p>
            <a:pPr>
              <a:lnSpc>
                <a:spcPct val="100000"/>
              </a:lnSpc>
              <a:spcBef>
                <a:spcPts val="600"/>
              </a:spcBef>
            </a:pPr>
            <a:r>
              <a:rPr lang="en-US" b="1" dirty="0">
                <a:latin typeface="Arial" panose="020B0604020202020204" pitchFamily="34" charset="0"/>
                <a:cs typeface="Arial" panose="020B0604020202020204" pitchFamily="34" charset="0"/>
              </a:rPr>
              <a:t>Ann Bostrom, Adam Hayes, and Kate </a:t>
            </a:r>
            <a:r>
              <a:rPr lang="en-US" b="1" dirty="0" err="1">
                <a:latin typeface="Arial" panose="020B0604020202020204" pitchFamily="34" charset="0"/>
                <a:cs typeface="Arial" panose="020B0604020202020204" pitchFamily="34" charset="0"/>
              </a:rPr>
              <a:t>Crosman</a:t>
            </a:r>
            <a:endParaRPr lang="en-US" b="1" dirty="0">
              <a:latin typeface="Arial" panose="020B0604020202020204" pitchFamily="34" charset="0"/>
              <a:cs typeface="Arial" panose="020B0604020202020204" pitchFamily="34" charset="0"/>
            </a:endParaRPr>
          </a:p>
          <a:p>
            <a:pPr>
              <a:lnSpc>
                <a:spcPct val="100000"/>
              </a:lnSpc>
              <a:spcBef>
                <a:spcPts val="600"/>
              </a:spcBef>
            </a:pPr>
            <a:r>
              <a:rPr lang="en-US" b="1" dirty="0">
                <a:latin typeface="Arial" panose="020B0604020202020204" pitchFamily="34" charset="0"/>
                <a:cs typeface="Arial" panose="020B0604020202020204" pitchFamily="34" charset="0"/>
              </a:rPr>
              <a:t>Evans School of Public Policy &amp; Governance</a:t>
            </a:r>
          </a:p>
          <a:p>
            <a:pPr>
              <a:lnSpc>
                <a:spcPct val="100000"/>
              </a:lnSpc>
              <a:spcBef>
                <a:spcPts val="600"/>
              </a:spcBef>
            </a:pPr>
            <a:r>
              <a:rPr lang="en-US" b="1" dirty="0">
                <a:latin typeface="Arial" panose="020B0604020202020204" pitchFamily="34" charset="0"/>
                <a:cs typeface="Arial" panose="020B0604020202020204" pitchFamily="34" charset="0"/>
              </a:rPr>
              <a:t>and Susan Joslyn, School of Psychology</a:t>
            </a:r>
          </a:p>
          <a:p>
            <a:pPr>
              <a:lnSpc>
                <a:spcPct val="100000"/>
              </a:lnSpc>
            </a:pPr>
            <a:endParaRPr lang="en-US" i="1" dirty="0">
              <a:latin typeface="Arial" panose="020B0604020202020204" pitchFamily="34" charset="0"/>
              <a:cs typeface="Arial" panose="020B0604020202020204" pitchFamily="34" charset="0"/>
            </a:endParaRPr>
          </a:p>
          <a:p>
            <a:pPr>
              <a:lnSpc>
                <a:spcPct val="100000"/>
              </a:lnSpc>
            </a:pPr>
            <a:r>
              <a:rPr lang="en-US" i="1" dirty="0">
                <a:latin typeface="Arial" panose="020B0604020202020204" pitchFamily="34" charset="0"/>
                <a:cs typeface="Arial" panose="020B0604020202020204" pitchFamily="34" charset="0"/>
              </a:rPr>
              <a:t>WBS </a:t>
            </a:r>
            <a:r>
              <a:rPr lang="en-US" i="1" dirty="0" err="1">
                <a:latin typeface="Arial" panose="020B0604020202020204" pitchFamily="34" charset="0"/>
                <a:cs typeface="Arial" panose="020B0604020202020204" pitchFamily="34" charset="0"/>
              </a:rPr>
              <a:t>Behavioural</a:t>
            </a:r>
            <a:r>
              <a:rPr lang="en-US" i="1" dirty="0">
                <a:latin typeface="Arial" panose="020B0604020202020204" pitchFamily="34" charset="0"/>
                <a:cs typeface="Arial" panose="020B0604020202020204" pitchFamily="34" charset="0"/>
              </a:rPr>
              <a:t> Science Group 7th Summer School</a:t>
            </a:r>
          </a:p>
          <a:p>
            <a:pPr>
              <a:lnSpc>
                <a:spcPct val="100000"/>
              </a:lnSpc>
            </a:pPr>
            <a:r>
              <a:rPr lang="en-US" i="1" dirty="0">
                <a:latin typeface="Arial" panose="020B0604020202020204" pitchFamily="34" charset="0"/>
                <a:cs typeface="Arial" panose="020B0604020202020204" pitchFamily="34" charset="0"/>
              </a:rPr>
              <a:t>Climate Change and </a:t>
            </a:r>
            <a:r>
              <a:rPr lang="en-US" i="1" dirty="0" err="1">
                <a:latin typeface="Arial" panose="020B0604020202020204" pitchFamily="34" charset="0"/>
                <a:cs typeface="Arial" panose="020B0604020202020204" pitchFamily="34" charset="0"/>
              </a:rPr>
              <a:t>Behaviour</a:t>
            </a:r>
            <a:r>
              <a:rPr lang="en-US" i="1" dirty="0">
                <a:latin typeface="Arial" panose="020B0604020202020204" pitchFamily="34" charset="0"/>
                <a:cs typeface="Arial" panose="020B0604020202020204" pitchFamily="34" charset="0"/>
              </a:rPr>
              <a:t> 25 June – 28 June 2019</a:t>
            </a:r>
          </a:p>
          <a:p>
            <a:pPr>
              <a:lnSpc>
                <a:spcPct val="120000"/>
              </a:lnSpc>
            </a:pPr>
            <a:endParaRPr lang="en-US" dirty="0">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41270466-0479-6445-BEB3-012BC6154C9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334000"/>
            <a:ext cx="12192000" cy="1520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3437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06624-E39F-3944-9CC8-94C5148F3B48}"/>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85E2251D-E7F5-F24C-A514-BC62F1A2EE11}"/>
              </a:ext>
            </a:extLst>
          </p:cNvPr>
          <p:cNvPicPr>
            <a:picLocks noChangeAspect="1"/>
          </p:cNvPicPr>
          <p:nvPr/>
        </p:nvPicPr>
        <p:blipFill>
          <a:blip r:embed="rId3"/>
          <a:stretch>
            <a:fillRect/>
          </a:stretch>
        </p:blipFill>
        <p:spPr>
          <a:xfrm>
            <a:off x="838200" y="0"/>
            <a:ext cx="10955740" cy="6858000"/>
          </a:xfrm>
          <a:prstGeom prst="rect">
            <a:avLst/>
          </a:prstGeom>
        </p:spPr>
      </p:pic>
    </p:spTree>
    <p:extLst>
      <p:ext uri="{BB962C8B-B14F-4D97-AF65-F5344CB8AC3E}">
        <p14:creationId xmlns:p14="http://schemas.microsoft.com/office/powerpoint/2010/main" val="54615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A9A83-EBC3-8E4C-A189-3BA5FD1C0EE4}"/>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9861667-5C62-0B41-B6B6-7F4897FFA895}"/>
              </a:ext>
            </a:extLst>
          </p:cNvPr>
          <p:cNvPicPr>
            <a:picLocks noChangeAspect="1"/>
          </p:cNvPicPr>
          <p:nvPr/>
        </p:nvPicPr>
        <p:blipFill>
          <a:blip r:embed="rId3"/>
          <a:stretch>
            <a:fillRect/>
          </a:stretch>
        </p:blipFill>
        <p:spPr>
          <a:xfrm>
            <a:off x="664700" y="0"/>
            <a:ext cx="10862600" cy="6858000"/>
          </a:xfrm>
          <a:prstGeom prst="rect">
            <a:avLst/>
          </a:prstGeom>
        </p:spPr>
      </p:pic>
    </p:spTree>
    <p:extLst>
      <p:ext uri="{BB962C8B-B14F-4D97-AF65-F5344CB8AC3E}">
        <p14:creationId xmlns:p14="http://schemas.microsoft.com/office/powerpoint/2010/main" val="2178537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E9D9E66-B6FC-234A-9900-645674980F6B}"/>
              </a:ext>
            </a:extLst>
          </p:cNvPr>
          <p:cNvPicPr>
            <a:picLocks noChangeAspect="1"/>
          </p:cNvPicPr>
          <p:nvPr/>
        </p:nvPicPr>
        <p:blipFill>
          <a:blip r:embed="rId3"/>
          <a:stretch>
            <a:fillRect/>
          </a:stretch>
        </p:blipFill>
        <p:spPr>
          <a:xfrm>
            <a:off x="541709" y="0"/>
            <a:ext cx="11108582" cy="6858000"/>
          </a:xfrm>
          <a:prstGeom prst="rect">
            <a:avLst/>
          </a:prstGeom>
        </p:spPr>
      </p:pic>
    </p:spTree>
    <p:extLst>
      <p:ext uri="{BB962C8B-B14F-4D97-AF65-F5344CB8AC3E}">
        <p14:creationId xmlns:p14="http://schemas.microsoft.com/office/powerpoint/2010/main" val="166295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6A9A4892-1971-824C-A68B-CA4532F74BD6}"/>
              </a:ext>
            </a:extLst>
          </p:cNvPr>
          <p:cNvGraphicFramePr>
            <a:graphicFrameLocks/>
          </p:cNvGraphicFramePr>
          <p:nvPr>
            <p:extLst>
              <p:ext uri="{D42A27DB-BD31-4B8C-83A1-F6EECF244321}">
                <p14:modId xmlns:p14="http://schemas.microsoft.com/office/powerpoint/2010/main" val="735778691"/>
              </p:ext>
            </p:extLst>
          </p:nvPr>
        </p:nvGraphicFramePr>
        <p:xfrm>
          <a:off x="223025" y="365125"/>
          <a:ext cx="11574966" cy="60802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995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7" dur="10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12" dur="500"/>
                                        <p:tgtEl>
                                          <p:spTgt spid="4">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17" dur="500"/>
                                        <p:tgtEl>
                                          <p:spTgt spid="4">
                                            <p:graphicEl>
                                              <a:chart seriesIdx="2" categoryIdx="-4" bldStep="series"/>
                                            </p:graphic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ipe(left)">
                                      <p:cBhvr>
                                        <p:cTn id="20" dur="500"/>
                                        <p:tgtEl>
                                          <p:spTgt spid="4">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animBg="0"/>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16972"/>
            <a:ext cx="8229600" cy="747673"/>
          </a:xfrm>
        </p:spPr>
        <p:txBody>
          <a:bodyPr>
            <a:normAutofit/>
          </a:bodyPr>
          <a:lstStyle/>
          <a:p>
            <a:r>
              <a:rPr lang="en-US" sz="3200" b="1" dirty="0">
                <a:latin typeface="Arial"/>
                <a:cs typeface="Arial"/>
              </a:rPr>
              <a:t>U.S. national survey experiment</a:t>
            </a:r>
          </a:p>
        </p:txBody>
      </p:sp>
      <p:sp>
        <p:nvSpPr>
          <p:cNvPr id="3" name="Content Placeholder 2"/>
          <p:cNvSpPr>
            <a:spLocks noGrp="1"/>
          </p:cNvSpPr>
          <p:nvPr>
            <p:ph idx="1"/>
          </p:nvPr>
        </p:nvSpPr>
        <p:spPr>
          <a:xfrm>
            <a:off x="1722120" y="1445312"/>
            <a:ext cx="9616440" cy="4525963"/>
          </a:xfrm>
        </p:spPr>
        <p:txBody>
          <a:bodyPr>
            <a:normAutofit/>
          </a:bodyPr>
          <a:lstStyle/>
          <a:p>
            <a:pPr>
              <a:lnSpc>
                <a:spcPct val="100000"/>
              </a:lnSpc>
            </a:pPr>
            <a:r>
              <a:rPr lang="en-US" sz="2400" dirty="0" err="1">
                <a:latin typeface="Arial"/>
                <a:cs typeface="Arial"/>
              </a:rPr>
              <a:t>GfK</a:t>
            </a:r>
            <a:r>
              <a:rPr lang="en-US" sz="2400" dirty="0">
                <a:latin typeface="Arial"/>
                <a:cs typeface="Arial"/>
              </a:rPr>
              <a:t> panel, representative of national adult population of the U.S.  </a:t>
            </a:r>
          </a:p>
          <a:p>
            <a:pPr>
              <a:lnSpc>
                <a:spcPct val="100000"/>
              </a:lnSpc>
            </a:pPr>
            <a:r>
              <a:rPr lang="en-US" sz="2400" dirty="0">
                <a:latin typeface="Arial"/>
                <a:cs typeface="Arial"/>
              </a:rPr>
              <a:t>Survey taken either on smart phone or computer (device provided if they don’t have one).</a:t>
            </a:r>
          </a:p>
          <a:p>
            <a:pPr>
              <a:lnSpc>
                <a:spcPct val="100000"/>
              </a:lnSpc>
            </a:pPr>
            <a:r>
              <a:rPr lang="en-US" sz="2400" dirty="0">
                <a:latin typeface="Arial"/>
                <a:cs typeface="Arial"/>
              </a:rPr>
              <a:t>Target sample size N=1800 in the first wave, February-March 2017. </a:t>
            </a:r>
          </a:p>
          <a:p>
            <a:pPr>
              <a:lnSpc>
                <a:spcPct val="100000"/>
              </a:lnSpc>
            </a:pPr>
            <a:r>
              <a:rPr lang="en-US" sz="2400" dirty="0">
                <a:latin typeface="Arial"/>
                <a:cs typeface="Arial"/>
              </a:rPr>
              <a:t>Second wave includes repeat questions for repeat respondents, plus a fresh sample of 500. </a:t>
            </a:r>
          </a:p>
          <a:p>
            <a:pPr>
              <a:lnSpc>
                <a:spcPct val="100000"/>
              </a:lnSpc>
            </a:pPr>
            <a:r>
              <a:rPr lang="en-US" sz="2400" dirty="0">
                <a:latin typeface="Arial"/>
                <a:cs typeface="Arial"/>
              </a:rPr>
              <a:t>Randomly assigned to one of three conditions:           		How, Why, What (control) treatments.</a:t>
            </a:r>
          </a:p>
          <a:p>
            <a:pPr>
              <a:lnSpc>
                <a:spcPct val="100000"/>
              </a:lnSpc>
            </a:pPr>
            <a:r>
              <a:rPr lang="en-US" sz="2400" dirty="0">
                <a:latin typeface="Arial"/>
                <a:cs typeface="Arial"/>
              </a:rPr>
              <a:t>Policy support question immediately follows treatment.</a:t>
            </a:r>
          </a:p>
          <a:p>
            <a:pPr>
              <a:lnSpc>
                <a:spcPct val="100000"/>
              </a:lnSpc>
            </a:pPr>
            <a:endParaRPr lang="en-US" sz="2400" dirty="0">
              <a:latin typeface="Arial"/>
              <a:cs typeface="Arial"/>
            </a:endParaRPr>
          </a:p>
          <a:p>
            <a:pPr>
              <a:lnSpc>
                <a:spcPct val="100000"/>
              </a:lnSpc>
            </a:pPr>
            <a:endParaRPr lang="en-US" sz="2400" dirty="0">
              <a:latin typeface="Arial"/>
              <a:cs typeface="Arial"/>
            </a:endParaRPr>
          </a:p>
        </p:txBody>
      </p:sp>
    </p:spTree>
    <p:extLst>
      <p:ext uri="{BB962C8B-B14F-4D97-AF65-F5344CB8AC3E}">
        <p14:creationId xmlns:p14="http://schemas.microsoft.com/office/powerpoint/2010/main" val="163747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213679"/>
            <a:ext cx="8229600" cy="647573"/>
          </a:xfrm>
        </p:spPr>
        <p:txBody>
          <a:bodyPr>
            <a:noAutofit/>
          </a:bodyPr>
          <a:lstStyle/>
          <a:p>
            <a:pPr algn="l"/>
            <a:r>
              <a:rPr lang="en-US" sz="3200" b="1" dirty="0">
                <a:latin typeface="Arial"/>
                <a:cs typeface="Arial"/>
              </a:rPr>
              <a:t>Outline of questions </a:t>
            </a:r>
          </a:p>
        </p:txBody>
      </p:sp>
      <p:sp>
        <p:nvSpPr>
          <p:cNvPr id="3" name="Content Placeholder 2"/>
          <p:cNvSpPr>
            <a:spLocks noGrp="1"/>
          </p:cNvSpPr>
          <p:nvPr>
            <p:ph idx="1"/>
          </p:nvPr>
        </p:nvSpPr>
        <p:spPr>
          <a:xfrm>
            <a:off x="655320" y="861252"/>
            <a:ext cx="11094720" cy="5631473"/>
          </a:xfrm>
          <a:solidFill>
            <a:srgbClr val="FFFFFF"/>
          </a:solidFill>
        </p:spPr>
        <p:txBody>
          <a:bodyPr>
            <a:noAutofit/>
          </a:bodyPr>
          <a:lstStyle/>
          <a:p>
            <a:pPr>
              <a:lnSpc>
                <a:spcPct val="100000"/>
              </a:lnSpc>
              <a:spcBef>
                <a:spcPts val="0"/>
              </a:spcBef>
              <a:spcAft>
                <a:spcPts val="300"/>
              </a:spcAft>
            </a:pPr>
            <a:r>
              <a:rPr lang="en-US" sz="2000" dirty="0">
                <a:latin typeface="Arial"/>
                <a:cs typeface="Arial"/>
              </a:rPr>
              <a:t>Construal-level treatment</a:t>
            </a:r>
          </a:p>
          <a:p>
            <a:pPr>
              <a:lnSpc>
                <a:spcPct val="100000"/>
              </a:lnSpc>
              <a:spcBef>
                <a:spcPts val="0"/>
              </a:spcBef>
              <a:spcAft>
                <a:spcPts val="300"/>
              </a:spcAft>
            </a:pPr>
            <a:r>
              <a:rPr lang="en-US" sz="2000" dirty="0">
                <a:latin typeface="Arial"/>
                <a:cs typeface="Arial"/>
              </a:rPr>
              <a:t>How much do you </a:t>
            </a:r>
            <a:r>
              <a:rPr lang="en-US" sz="2000" b="1" dirty="0">
                <a:latin typeface="Arial"/>
                <a:cs typeface="Arial"/>
              </a:rPr>
              <a:t>support or oppose reducing climate change </a:t>
            </a:r>
            <a:r>
              <a:rPr lang="en-US" sz="2000" dirty="0">
                <a:latin typeface="Arial"/>
                <a:cs typeface="Arial"/>
              </a:rPr>
              <a:t>by reducing carbon emissions?</a:t>
            </a:r>
          </a:p>
          <a:p>
            <a:pPr marL="0" indent="0">
              <a:lnSpc>
                <a:spcPct val="100000"/>
              </a:lnSpc>
              <a:spcBef>
                <a:spcPts val="300"/>
              </a:spcBef>
              <a:spcAft>
                <a:spcPts val="600"/>
              </a:spcAft>
              <a:buNone/>
            </a:pPr>
            <a:r>
              <a:rPr lang="en-US" sz="2000" b="1" dirty="0">
                <a:latin typeface="Arial"/>
                <a:cs typeface="Arial"/>
              </a:rPr>
              <a:t>Psychological distance measures</a:t>
            </a:r>
            <a:r>
              <a:rPr lang="en-US" sz="2000" dirty="0">
                <a:latin typeface="Arial"/>
                <a:cs typeface="Arial"/>
              </a:rPr>
              <a:t>: </a:t>
            </a:r>
          </a:p>
          <a:p>
            <a:pPr>
              <a:lnSpc>
                <a:spcPct val="100000"/>
              </a:lnSpc>
              <a:spcBef>
                <a:spcPts val="0"/>
              </a:spcBef>
              <a:spcAft>
                <a:spcPts val="300"/>
              </a:spcAft>
            </a:pPr>
            <a:r>
              <a:rPr lang="en-US" sz="2000" dirty="0">
                <a:latin typeface="Arial"/>
                <a:cs typeface="Arial"/>
              </a:rPr>
              <a:t>How </a:t>
            </a:r>
            <a:r>
              <a:rPr lang="en-US" sz="2000" b="1" dirty="0">
                <a:latin typeface="Arial"/>
                <a:cs typeface="Arial"/>
              </a:rPr>
              <a:t>likely</a:t>
            </a:r>
            <a:r>
              <a:rPr lang="en-US" sz="2000" dirty="0">
                <a:latin typeface="Arial"/>
                <a:cs typeface="Arial"/>
              </a:rPr>
              <a:t> do you think it is that human actions have changed global climate? </a:t>
            </a:r>
          </a:p>
          <a:p>
            <a:pPr>
              <a:lnSpc>
                <a:spcPct val="100000"/>
              </a:lnSpc>
              <a:spcBef>
                <a:spcPts val="0"/>
              </a:spcBef>
              <a:spcAft>
                <a:spcPts val="300"/>
              </a:spcAft>
            </a:pPr>
            <a:r>
              <a:rPr lang="en-US" sz="2000" b="1" dirty="0">
                <a:latin typeface="Arial"/>
                <a:cs typeface="Arial"/>
              </a:rPr>
              <a:t>When</a:t>
            </a:r>
            <a:r>
              <a:rPr lang="en-US" sz="2000" dirty="0">
                <a:latin typeface="Arial"/>
                <a:cs typeface="Arial"/>
              </a:rPr>
              <a:t>, if at all, do you think that the United States will start feeling the effects of climate change?</a:t>
            </a:r>
          </a:p>
          <a:p>
            <a:pPr>
              <a:lnSpc>
                <a:spcPct val="100000"/>
              </a:lnSpc>
              <a:spcBef>
                <a:spcPts val="0"/>
              </a:spcBef>
              <a:spcAft>
                <a:spcPts val="300"/>
              </a:spcAft>
            </a:pPr>
            <a:r>
              <a:rPr lang="en-US" sz="2000" dirty="0">
                <a:latin typeface="Arial"/>
                <a:cs typeface="Arial"/>
              </a:rPr>
              <a:t>How much do you think climate change </a:t>
            </a:r>
            <a:r>
              <a:rPr lang="en-US" sz="2000" b="1" dirty="0">
                <a:latin typeface="Arial"/>
                <a:cs typeface="Arial"/>
              </a:rPr>
              <a:t>harms</a:t>
            </a:r>
            <a:r>
              <a:rPr lang="en-US" sz="2000" dirty="0">
                <a:latin typeface="Arial"/>
                <a:cs typeface="Arial"/>
              </a:rPr>
              <a:t> [</a:t>
            </a:r>
            <a:r>
              <a:rPr lang="en-US" sz="2000" b="1" dirty="0">
                <a:latin typeface="Arial"/>
                <a:cs typeface="Arial"/>
              </a:rPr>
              <a:t>you personally</a:t>
            </a:r>
            <a:r>
              <a:rPr lang="en-US" sz="2000" dirty="0">
                <a:latin typeface="Arial"/>
                <a:cs typeface="Arial"/>
              </a:rPr>
              <a:t>] / [</a:t>
            </a:r>
            <a:r>
              <a:rPr lang="en-US" sz="2000" b="1" dirty="0">
                <a:latin typeface="Arial"/>
                <a:cs typeface="Arial"/>
              </a:rPr>
              <a:t>others in the United States</a:t>
            </a:r>
            <a:r>
              <a:rPr lang="en-US" sz="2000" dirty="0">
                <a:latin typeface="Arial"/>
                <a:cs typeface="Arial"/>
              </a:rPr>
              <a:t>] / [</a:t>
            </a:r>
            <a:r>
              <a:rPr lang="en-US" sz="2000" b="1" dirty="0">
                <a:latin typeface="Arial"/>
                <a:cs typeface="Arial"/>
              </a:rPr>
              <a:t>people around the world</a:t>
            </a:r>
            <a:r>
              <a:rPr lang="en-US" sz="2000" dirty="0">
                <a:latin typeface="Arial"/>
                <a:cs typeface="Arial"/>
              </a:rPr>
              <a:t>]? </a:t>
            </a:r>
          </a:p>
          <a:p>
            <a:pPr marL="0" indent="0">
              <a:lnSpc>
                <a:spcPct val="100000"/>
              </a:lnSpc>
              <a:spcBef>
                <a:spcPts val="600"/>
              </a:spcBef>
              <a:spcAft>
                <a:spcPts val="300"/>
              </a:spcAft>
              <a:buNone/>
            </a:pPr>
            <a:r>
              <a:rPr lang="en-US" sz="2000" b="1" dirty="0">
                <a:latin typeface="Arial"/>
                <a:cs typeface="Arial"/>
              </a:rPr>
              <a:t>Emotions: </a:t>
            </a:r>
          </a:p>
          <a:p>
            <a:pPr>
              <a:lnSpc>
                <a:spcPct val="100000"/>
              </a:lnSpc>
              <a:spcBef>
                <a:spcPts val="0"/>
              </a:spcBef>
              <a:spcAft>
                <a:spcPts val="300"/>
              </a:spcAft>
            </a:pPr>
            <a:r>
              <a:rPr lang="en-US" sz="2000" dirty="0">
                <a:latin typeface="Arial"/>
                <a:cs typeface="Arial"/>
              </a:rPr>
              <a:t>How concerned, if at all, are you about climate change? </a:t>
            </a:r>
          </a:p>
          <a:p>
            <a:pPr>
              <a:lnSpc>
                <a:spcPct val="100000"/>
              </a:lnSpc>
              <a:spcBef>
                <a:spcPts val="0"/>
              </a:spcBef>
              <a:spcAft>
                <a:spcPts val="300"/>
              </a:spcAft>
            </a:pPr>
            <a:r>
              <a:rPr lang="en-US" sz="2000" dirty="0">
                <a:latin typeface="Arial"/>
                <a:cs typeface="Arial"/>
              </a:rPr>
              <a:t>When you think of climate change and everything that you associate with it, how strongly do you feel each of the following? [</a:t>
            </a:r>
            <a:r>
              <a:rPr lang="en-US" sz="2000" b="1" dirty="0">
                <a:latin typeface="Arial"/>
                <a:cs typeface="Arial"/>
              </a:rPr>
              <a:t>hope, fear, anger, responsibility, sadness, worry, interest</a:t>
            </a:r>
            <a:r>
              <a:rPr lang="en-US" sz="2000" dirty="0">
                <a:latin typeface="Arial"/>
                <a:cs typeface="Arial"/>
              </a:rPr>
              <a:t>] </a:t>
            </a:r>
          </a:p>
          <a:p>
            <a:pPr marL="0" indent="0">
              <a:lnSpc>
                <a:spcPct val="100000"/>
              </a:lnSpc>
              <a:spcBef>
                <a:spcPts val="600"/>
              </a:spcBef>
              <a:spcAft>
                <a:spcPts val="300"/>
              </a:spcAft>
              <a:buNone/>
            </a:pPr>
            <a:r>
              <a:rPr lang="en-US" sz="2000" b="1" dirty="0">
                <a:latin typeface="Arial"/>
                <a:cs typeface="Arial"/>
              </a:rPr>
              <a:t>Efficacy</a:t>
            </a:r>
          </a:p>
          <a:p>
            <a:pPr>
              <a:lnSpc>
                <a:spcPct val="100000"/>
              </a:lnSpc>
              <a:spcBef>
                <a:spcPts val="0"/>
              </a:spcBef>
              <a:spcAft>
                <a:spcPts val="300"/>
              </a:spcAft>
            </a:pPr>
            <a:r>
              <a:rPr lang="en-US" sz="2000" dirty="0">
                <a:latin typeface="Arial"/>
                <a:cs typeface="Arial"/>
              </a:rPr>
              <a:t>How </a:t>
            </a:r>
            <a:r>
              <a:rPr lang="en-US" sz="2000" b="1" dirty="0">
                <a:latin typeface="Arial"/>
                <a:cs typeface="Arial"/>
              </a:rPr>
              <a:t>easy or hard </a:t>
            </a:r>
            <a:r>
              <a:rPr lang="en-US" sz="2000" dirty="0">
                <a:latin typeface="Arial"/>
                <a:cs typeface="Arial"/>
              </a:rPr>
              <a:t>would it be for the [United States government] to [take this action] </a:t>
            </a:r>
          </a:p>
          <a:p>
            <a:pPr>
              <a:lnSpc>
                <a:spcPct val="100000"/>
              </a:lnSpc>
              <a:spcBef>
                <a:spcPts val="0"/>
              </a:spcBef>
              <a:spcAft>
                <a:spcPts val="300"/>
              </a:spcAft>
            </a:pPr>
            <a:r>
              <a:rPr lang="en-US" sz="2000" b="1" dirty="0">
                <a:latin typeface="Arial"/>
                <a:cs typeface="Arial"/>
              </a:rPr>
              <a:t>What effect </a:t>
            </a:r>
            <a:r>
              <a:rPr lang="en-US" sz="2000" dirty="0">
                <a:latin typeface="Arial"/>
                <a:cs typeface="Arial"/>
              </a:rPr>
              <a:t>would the [United States government] taking [this action] have on global warming? </a:t>
            </a:r>
          </a:p>
        </p:txBody>
      </p:sp>
    </p:spTree>
    <p:extLst>
      <p:ext uri="{BB962C8B-B14F-4D97-AF65-F5344CB8AC3E}">
        <p14:creationId xmlns:p14="http://schemas.microsoft.com/office/powerpoint/2010/main" val="114913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rgbClr val="BBBBBB"/>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BBBBBB"/>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rgbClr val="BBBBBB"/>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rgbClr val="BBBBBB"/>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rgbClr val="BBBBBB"/>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rgbClr val="BBBBBB"/>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rgbClr val="BBBBBB"/>
                                      </p:to>
                                    </p:animClr>
                                  </p:sub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rgbClr val="BBBBBB"/>
                                      </p:to>
                                    </p:animClr>
                                  </p:sub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8" end="8"/>
                                            </p:txEl>
                                          </p:spTgt>
                                        </p:tgtEl>
                                        <p:attrNameLst>
                                          <p:attrName>ppt_c</p:attrName>
                                        </p:attrNameLst>
                                      </p:cBhvr>
                                      <p:to>
                                        <a:srgbClr val="BBBBBB"/>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DBE0BF0C-9767-2549-A056-FB180355CCEB}"/>
              </a:ext>
            </a:extLst>
          </p:cNvPr>
          <p:cNvSpPr>
            <a:spLocks noGrp="1"/>
          </p:cNvSpPr>
          <p:nvPr>
            <p:ph type="title"/>
          </p:nvPr>
        </p:nvSpPr>
        <p:spPr>
          <a:xfrm>
            <a:off x="1794172" y="243874"/>
            <a:ext cx="9129712" cy="1269183"/>
          </a:xfrm>
        </p:spPr>
        <p:txBody>
          <a:bodyPr>
            <a:normAutofit/>
          </a:bodyPr>
          <a:lstStyle/>
          <a:p>
            <a:pPr>
              <a:spcAft>
                <a:spcPts val="600"/>
              </a:spcAft>
            </a:pPr>
            <a:r>
              <a:rPr lang="en-US" sz="3200" b="1" dirty="0"/>
              <a:t>Construal-level treatment </a:t>
            </a:r>
            <a:r>
              <a:rPr lang="en-US" sz="2400" b="1" dirty="0"/>
              <a:t>(adapted from Freitas et al, 2006)</a:t>
            </a:r>
            <a:br>
              <a:rPr lang="en-US" sz="2400" b="1" dirty="0"/>
            </a:br>
            <a:r>
              <a:rPr lang="en-US" sz="2400" b="1" dirty="0"/>
              <a:t/>
            </a:r>
            <a:br>
              <a:rPr lang="en-US" sz="2400" b="1" dirty="0"/>
            </a:br>
            <a:r>
              <a:rPr lang="en-US" sz="2400" b="1" dirty="0"/>
              <a:t>	How → Concrete mindset	    Why → Abstract mindset	</a:t>
            </a:r>
          </a:p>
        </p:txBody>
      </p:sp>
      <p:sp>
        <p:nvSpPr>
          <p:cNvPr id="33" name="Text Placeholder 2">
            <a:extLst>
              <a:ext uri="{FF2B5EF4-FFF2-40B4-BE49-F238E27FC236}">
                <a16:creationId xmlns:a16="http://schemas.microsoft.com/office/drawing/2014/main" id="{637934BF-3F9D-9D49-A849-FC52CB65B51C}"/>
              </a:ext>
            </a:extLst>
          </p:cNvPr>
          <p:cNvSpPr>
            <a:spLocks noGrp="1"/>
          </p:cNvSpPr>
          <p:nvPr>
            <p:ph type="body" idx="1"/>
          </p:nvPr>
        </p:nvSpPr>
        <p:spPr>
          <a:xfrm>
            <a:off x="6359028" y="5981379"/>
            <a:ext cx="4040188" cy="789254"/>
          </a:xfrm>
        </p:spPr>
        <p:txBody>
          <a:bodyPr>
            <a:normAutofit/>
          </a:bodyPr>
          <a:lstStyle/>
          <a:p>
            <a:pPr algn="ctr"/>
            <a:r>
              <a:rPr lang="en-US" dirty="0"/>
              <a:t>Why do people try to slow or stop climate change?</a:t>
            </a:r>
          </a:p>
        </p:txBody>
      </p:sp>
      <p:sp>
        <p:nvSpPr>
          <p:cNvPr id="34" name="Text Placeholder 4">
            <a:extLst>
              <a:ext uri="{FF2B5EF4-FFF2-40B4-BE49-F238E27FC236}">
                <a16:creationId xmlns:a16="http://schemas.microsoft.com/office/drawing/2014/main" id="{832AE41E-A02A-4149-8D1D-F6B75D0A0DF7}"/>
              </a:ext>
            </a:extLst>
          </p:cNvPr>
          <p:cNvSpPr>
            <a:spLocks noGrp="1"/>
          </p:cNvSpPr>
          <p:nvPr>
            <p:ph type="body" sz="quarter" idx="3"/>
          </p:nvPr>
        </p:nvSpPr>
        <p:spPr>
          <a:xfrm>
            <a:off x="2069840" y="1536403"/>
            <a:ext cx="4041775" cy="739767"/>
          </a:xfrm>
        </p:spPr>
        <p:txBody>
          <a:bodyPr>
            <a:noAutofit/>
          </a:bodyPr>
          <a:lstStyle/>
          <a:p>
            <a:pPr algn="ctr"/>
            <a:r>
              <a:rPr lang="en-US" dirty="0"/>
              <a:t>How do people try to slow or stop climate change?</a:t>
            </a:r>
          </a:p>
        </p:txBody>
      </p:sp>
      <p:grpSp>
        <p:nvGrpSpPr>
          <p:cNvPr id="35" name="Group 34">
            <a:extLst>
              <a:ext uri="{FF2B5EF4-FFF2-40B4-BE49-F238E27FC236}">
                <a16:creationId xmlns:a16="http://schemas.microsoft.com/office/drawing/2014/main" id="{A5DABE0B-72ED-2941-A235-A75E6CF503BA}"/>
              </a:ext>
            </a:extLst>
          </p:cNvPr>
          <p:cNvGrpSpPr/>
          <p:nvPr/>
        </p:nvGrpSpPr>
        <p:grpSpPr>
          <a:xfrm>
            <a:off x="7076075" y="2349989"/>
            <a:ext cx="2342184" cy="3650051"/>
            <a:chOff x="1121609" y="3185397"/>
            <a:chExt cx="2342184" cy="3650051"/>
          </a:xfrm>
        </p:grpSpPr>
        <p:sp>
          <p:nvSpPr>
            <p:cNvPr id="36" name="Rectangle 35">
              <a:extLst>
                <a:ext uri="{FF2B5EF4-FFF2-40B4-BE49-F238E27FC236}">
                  <a16:creationId xmlns:a16="http://schemas.microsoft.com/office/drawing/2014/main" id="{A1C34776-28D9-CA43-AA31-278CAED86125}"/>
                </a:ext>
              </a:extLst>
            </p:cNvPr>
            <p:cNvSpPr/>
            <p:nvPr/>
          </p:nvSpPr>
          <p:spPr>
            <a:xfrm>
              <a:off x="1138104" y="6185788"/>
              <a:ext cx="2309195" cy="649660"/>
            </a:xfrm>
            <a:prstGeom prst="rect">
              <a:avLst/>
            </a:prstGeom>
            <a:solidFill>
              <a:srgbClr val="3366FF">
                <a:alpha val="3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Slow or stop </a:t>
              </a:r>
            </a:p>
            <a:p>
              <a:pPr algn="ctr"/>
              <a:r>
                <a:rPr lang="en-US" b="1" dirty="0">
                  <a:solidFill>
                    <a:schemeClr val="tx1"/>
                  </a:solidFill>
                </a:rPr>
                <a:t>climate change</a:t>
              </a:r>
            </a:p>
          </p:txBody>
        </p:sp>
        <p:sp>
          <p:nvSpPr>
            <p:cNvPr id="37" name="Rectangle 36">
              <a:extLst>
                <a:ext uri="{FF2B5EF4-FFF2-40B4-BE49-F238E27FC236}">
                  <a16:creationId xmlns:a16="http://schemas.microsoft.com/office/drawing/2014/main" id="{F7DB2FD9-BD97-9747-AB80-D487ED8484FD}"/>
                </a:ext>
              </a:extLst>
            </p:cNvPr>
            <p:cNvSpPr/>
            <p:nvPr/>
          </p:nvSpPr>
          <p:spPr>
            <a:xfrm>
              <a:off x="1171092" y="5185659"/>
              <a:ext cx="2243219" cy="649660"/>
            </a:xfrm>
            <a:prstGeom prst="rect">
              <a:avLst/>
            </a:prstGeom>
            <a:solidFill>
              <a:srgbClr val="3366FF">
                <a:alpha val="3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solidFill>
                  <a:schemeClr val="tx2">
                    <a:lumMod val="20000"/>
                    <a:lumOff val="80000"/>
                  </a:schemeClr>
                </a:solidFill>
              </a:endParaRPr>
            </a:p>
          </p:txBody>
        </p:sp>
        <p:sp>
          <p:nvSpPr>
            <p:cNvPr id="39" name="Rectangle 38">
              <a:extLst>
                <a:ext uri="{FF2B5EF4-FFF2-40B4-BE49-F238E27FC236}">
                  <a16:creationId xmlns:a16="http://schemas.microsoft.com/office/drawing/2014/main" id="{EC2C8312-BDF1-0541-9911-5CDBB65C00FB}"/>
                </a:ext>
              </a:extLst>
            </p:cNvPr>
            <p:cNvSpPr/>
            <p:nvPr/>
          </p:nvSpPr>
          <p:spPr>
            <a:xfrm>
              <a:off x="1154598" y="4185528"/>
              <a:ext cx="2276207" cy="649660"/>
            </a:xfrm>
            <a:prstGeom prst="rect">
              <a:avLst/>
            </a:prstGeom>
            <a:solidFill>
              <a:srgbClr val="3366FF">
                <a:alpha val="3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a:solidFill>
                  <a:schemeClr val="tx2">
                    <a:lumMod val="20000"/>
                    <a:lumOff val="80000"/>
                  </a:schemeClr>
                </a:solidFill>
              </a:endParaRPr>
            </a:p>
          </p:txBody>
        </p:sp>
        <p:sp>
          <p:nvSpPr>
            <p:cNvPr id="40" name="Rectangle 39">
              <a:extLst>
                <a:ext uri="{FF2B5EF4-FFF2-40B4-BE49-F238E27FC236}">
                  <a16:creationId xmlns:a16="http://schemas.microsoft.com/office/drawing/2014/main" id="{A9EEBE5F-1D9B-A343-A821-3C8A19E24916}"/>
                </a:ext>
              </a:extLst>
            </p:cNvPr>
            <p:cNvSpPr/>
            <p:nvPr/>
          </p:nvSpPr>
          <p:spPr>
            <a:xfrm>
              <a:off x="1121609" y="3185397"/>
              <a:ext cx="2342184" cy="649660"/>
            </a:xfrm>
            <a:prstGeom prst="rect">
              <a:avLst/>
            </a:prstGeom>
            <a:solidFill>
              <a:srgbClr val="3366FF">
                <a:alpha val="3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a:solidFill>
                  <a:schemeClr val="tx2">
                    <a:lumMod val="20000"/>
                    <a:lumOff val="80000"/>
                  </a:schemeClr>
                </a:solidFill>
              </a:endParaRPr>
            </a:p>
          </p:txBody>
        </p:sp>
        <p:cxnSp>
          <p:nvCxnSpPr>
            <p:cNvPr id="41" name="Straight Arrow Connector 40">
              <a:extLst>
                <a:ext uri="{FF2B5EF4-FFF2-40B4-BE49-F238E27FC236}">
                  <a16:creationId xmlns:a16="http://schemas.microsoft.com/office/drawing/2014/main" id="{504C741A-706E-ED4C-AED0-EF861723D206}"/>
                </a:ext>
              </a:extLst>
            </p:cNvPr>
            <p:cNvCxnSpPr>
              <a:cxnSpLocks/>
            </p:cNvCxnSpPr>
            <p:nvPr/>
          </p:nvCxnSpPr>
          <p:spPr>
            <a:xfrm rot="5400000" flipH="1" flipV="1">
              <a:off x="2117466" y="5992623"/>
              <a:ext cx="350472" cy="1588"/>
            </a:xfrm>
            <a:prstGeom prst="straightConnector1">
              <a:avLst/>
            </a:prstGeom>
            <a:ln w="57150" cap="flat" cmpd="sng" algn="ctr">
              <a:solidFill>
                <a:schemeClr val="tx1"/>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50277015-66CC-0D4C-9728-260B92AA88CB}"/>
                </a:ext>
              </a:extLst>
            </p:cNvPr>
            <p:cNvCxnSpPr/>
            <p:nvPr/>
          </p:nvCxnSpPr>
          <p:spPr>
            <a:xfrm rot="5400000" flipH="1" flipV="1">
              <a:off x="2131639" y="5023330"/>
              <a:ext cx="350472" cy="1588"/>
            </a:xfrm>
            <a:prstGeom prst="straightConnector1">
              <a:avLst/>
            </a:prstGeom>
            <a:ln w="57150" cap="flat" cmpd="sng" algn="ctr">
              <a:solidFill>
                <a:schemeClr val="tx1"/>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420A0D89-9DD6-1342-8CF7-D68E95D4C553}"/>
                </a:ext>
              </a:extLst>
            </p:cNvPr>
            <p:cNvCxnSpPr/>
            <p:nvPr/>
          </p:nvCxnSpPr>
          <p:spPr>
            <a:xfrm rot="5400000" flipH="1" flipV="1">
              <a:off x="2135591" y="4021046"/>
              <a:ext cx="350472" cy="1588"/>
            </a:xfrm>
            <a:prstGeom prst="straightConnector1">
              <a:avLst/>
            </a:prstGeom>
            <a:ln w="57150" cap="flat" cmpd="sng" algn="ctr">
              <a:solidFill>
                <a:schemeClr val="tx1"/>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A518ACEF-3504-8F43-9D82-51F5944EA4FA}"/>
                </a:ext>
              </a:extLst>
            </p:cNvPr>
            <p:cNvSpPr txBox="1"/>
            <p:nvPr/>
          </p:nvSpPr>
          <p:spPr>
            <a:xfrm>
              <a:off x="2424656" y="5855899"/>
              <a:ext cx="775230" cy="338554"/>
            </a:xfrm>
            <a:prstGeom prst="rect">
              <a:avLst/>
            </a:prstGeom>
            <a:noFill/>
          </p:spPr>
          <p:txBody>
            <a:bodyPr wrap="square" rtlCol="0">
              <a:spAutoFit/>
            </a:bodyPr>
            <a:lstStyle/>
            <a:p>
              <a:r>
                <a:rPr lang="en-US" sz="1600" dirty="0"/>
                <a:t>Why?</a:t>
              </a:r>
            </a:p>
          </p:txBody>
        </p:sp>
        <p:sp>
          <p:nvSpPr>
            <p:cNvPr id="47" name="TextBox 46">
              <a:extLst>
                <a:ext uri="{FF2B5EF4-FFF2-40B4-BE49-F238E27FC236}">
                  <a16:creationId xmlns:a16="http://schemas.microsoft.com/office/drawing/2014/main" id="{08B5DA10-B165-BE48-9D73-111A44E5B76A}"/>
                </a:ext>
              </a:extLst>
            </p:cNvPr>
            <p:cNvSpPr txBox="1"/>
            <p:nvPr/>
          </p:nvSpPr>
          <p:spPr>
            <a:xfrm>
              <a:off x="2428608" y="4837119"/>
              <a:ext cx="775230" cy="338554"/>
            </a:xfrm>
            <a:prstGeom prst="rect">
              <a:avLst/>
            </a:prstGeom>
            <a:noFill/>
          </p:spPr>
          <p:txBody>
            <a:bodyPr wrap="square" rtlCol="0">
              <a:spAutoFit/>
            </a:bodyPr>
            <a:lstStyle/>
            <a:p>
              <a:r>
                <a:rPr lang="en-US" sz="1600" dirty="0"/>
                <a:t>Why?</a:t>
              </a:r>
            </a:p>
          </p:txBody>
        </p:sp>
        <p:sp>
          <p:nvSpPr>
            <p:cNvPr id="48" name="TextBox 47">
              <a:extLst>
                <a:ext uri="{FF2B5EF4-FFF2-40B4-BE49-F238E27FC236}">
                  <a16:creationId xmlns:a16="http://schemas.microsoft.com/office/drawing/2014/main" id="{5D88B412-D917-C249-A6F6-2D32AF3E9447}"/>
                </a:ext>
              </a:extLst>
            </p:cNvPr>
            <p:cNvSpPr txBox="1"/>
            <p:nvPr/>
          </p:nvSpPr>
          <p:spPr>
            <a:xfrm>
              <a:off x="2428608" y="3847390"/>
              <a:ext cx="775230" cy="338554"/>
            </a:xfrm>
            <a:prstGeom prst="rect">
              <a:avLst/>
            </a:prstGeom>
            <a:noFill/>
          </p:spPr>
          <p:txBody>
            <a:bodyPr wrap="square" rtlCol="0">
              <a:spAutoFit/>
            </a:bodyPr>
            <a:lstStyle/>
            <a:p>
              <a:r>
                <a:rPr lang="en-US" sz="1600" dirty="0"/>
                <a:t>Why?</a:t>
              </a:r>
            </a:p>
          </p:txBody>
        </p:sp>
      </p:grpSp>
      <p:grpSp>
        <p:nvGrpSpPr>
          <p:cNvPr id="49" name="Group 48">
            <a:extLst>
              <a:ext uri="{FF2B5EF4-FFF2-40B4-BE49-F238E27FC236}">
                <a16:creationId xmlns:a16="http://schemas.microsoft.com/office/drawing/2014/main" id="{4DA10F50-4B60-4449-8D3A-A71D81E75B97}"/>
              </a:ext>
            </a:extLst>
          </p:cNvPr>
          <p:cNvGrpSpPr/>
          <p:nvPr/>
        </p:nvGrpSpPr>
        <p:grpSpPr>
          <a:xfrm>
            <a:off x="2979790" y="2339356"/>
            <a:ext cx="2259713" cy="1010948"/>
            <a:chOff x="7078976" y="2072137"/>
            <a:chExt cx="2259713" cy="1010948"/>
          </a:xfrm>
        </p:grpSpPr>
        <p:sp>
          <p:nvSpPr>
            <p:cNvPr id="50" name="Rectangle 49">
              <a:extLst>
                <a:ext uri="{FF2B5EF4-FFF2-40B4-BE49-F238E27FC236}">
                  <a16:creationId xmlns:a16="http://schemas.microsoft.com/office/drawing/2014/main" id="{FE44607F-92A7-D34F-AF9D-7BC82345E302}"/>
                </a:ext>
              </a:extLst>
            </p:cNvPr>
            <p:cNvSpPr/>
            <p:nvPr/>
          </p:nvSpPr>
          <p:spPr>
            <a:xfrm>
              <a:off x="7078976" y="2072137"/>
              <a:ext cx="2259713" cy="649660"/>
            </a:xfrm>
            <a:prstGeom prst="rect">
              <a:avLst/>
            </a:prstGeom>
            <a:solidFill>
              <a:srgbClr val="BDFF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Slow or stop </a:t>
              </a:r>
            </a:p>
            <a:p>
              <a:pPr algn="ctr"/>
              <a:r>
                <a:rPr lang="en-US" b="1" dirty="0">
                  <a:solidFill>
                    <a:schemeClr val="tx1"/>
                  </a:solidFill>
                </a:rPr>
                <a:t>climate change</a:t>
              </a:r>
            </a:p>
          </p:txBody>
        </p:sp>
        <p:cxnSp>
          <p:nvCxnSpPr>
            <p:cNvPr id="51" name="Straight Arrow Connector 50">
              <a:extLst>
                <a:ext uri="{FF2B5EF4-FFF2-40B4-BE49-F238E27FC236}">
                  <a16:creationId xmlns:a16="http://schemas.microsoft.com/office/drawing/2014/main" id="{41C5D7BF-38CB-AA43-92F8-3184EC46BD8C}"/>
                </a:ext>
              </a:extLst>
            </p:cNvPr>
            <p:cNvCxnSpPr/>
            <p:nvPr/>
          </p:nvCxnSpPr>
          <p:spPr>
            <a:xfrm rot="16200000" flipH="1">
              <a:off x="8035227" y="2901870"/>
              <a:ext cx="350472" cy="1588"/>
            </a:xfrm>
            <a:prstGeom prst="straightConnector1">
              <a:avLst/>
            </a:prstGeom>
            <a:solidFill>
              <a:srgbClr val="BDFF7B"/>
            </a:solidFill>
            <a:ln w="57150" cap="flat" cmpd="sng" algn="ctr">
              <a:solidFill>
                <a:schemeClr val="tx1"/>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79AFE9D3-6F03-BE40-9BB2-B9960024E080}"/>
                </a:ext>
              </a:extLst>
            </p:cNvPr>
            <p:cNvSpPr txBox="1"/>
            <p:nvPr/>
          </p:nvSpPr>
          <p:spPr>
            <a:xfrm>
              <a:off x="8344739" y="2744531"/>
              <a:ext cx="775230" cy="338554"/>
            </a:xfrm>
            <a:prstGeom prst="rect">
              <a:avLst/>
            </a:prstGeom>
            <a:noFill/>
          </p:spPr>
          <p:txBody>
            <a:bodyPr wrap="square" rtlCol="0">
              <a:spAutoFit/>
            </a:bodyPr>
            <a:lstStyle/>
            <a:p>
              <a:r>
                <a:rPr lang="en-US" sz="1600" dirty="0"/>
                <a:t>How?</a:t>
              </a:r>
            </a:p>
          </p:txBody>
        </p:sp>
      </p:grpSp>
      <p:pic>
        <p:nvPicPr>
          <p:cNvPr id="53" name="Picture 52">
            <a:extLst>
              <a:ext uri="{FF2B5EF4-FFF2-40B4-BE49-F238E27FC236}">
                <a16:creationId xmlns:a16="http://schemas.microsoft.com/office/drawing/2014/main" id="{3E06D9DD-71FC-5649-A335-EA5808627663}"/>
              </a:ext>
            </a:extLst>
          </p:cNvPr>
          <p:cNvPicPr>
            <a:picLocks noChangeAspect="1"/>
          </p:cNvPicPr>
          <p:nvPr/>
        </p:nvPicPr>
        <p:blipFill>
          <a:blip r:embed="rId3"/>
          <a:stretch>
            <a:fillRect/>
          </a:stretch>
        </p:blipFill>
        <p:spPr>
          <a:xfrm>
            <a:off x="2952639" y="3376104"/>
            <a:ext cx="2311400" cy="2667000"/>
          </a:xfrm>
          <a:prstGeom prst="rect">
            <a:avLst/>
          </a:prstGeom>
        </p:spPr>
      </p:pic>
      <p:grpSp>
        <p:nvGrpSpPr>
          <p:cNvPr id="57" name="Group 56">
            <a:extLst>
              <a:ext uri="{FF2B5EF4-FFF2-40B4-BE49-F238E27FC236}">
                <a16:creationId xmlns:a16="http://schemas.microsoft.com/office/drawing/2014/main" id="{9E9B9382-3E27-0346-A168-73245D029868}"/>
              </a:ext>
            </a:extLst>
          </p:cNvPr>
          <p:cNvGrpSpPr/>
          <p:nvPr/>
        </p:nvGrpSpPr>
        <p:grpSpPr>
          <a:xfrm>
            <a:off x="2974711" y="3537664"/>
            <a:ext cx="2342184" cy="2478699"/>
            <a:chOff x="7037740" y="3238801"/>
            <a:chExt cx="2342184" cy="2478699"/>
          </a:xfrm>
        </p:grpSpPr>
        <p:sp>
          <p:nvSpPr>
            <p:cNvPr id="58" name="TextBox 57">
              <a:extLst>
                <a:ext uri="{FF2B5EF4-FFF2-40B4-BE49-F238E27FC236}">
                  <a16:creationId xmlns:a16="http://schemas.microsoft.com/office/drawing/2014/main" id="{B1C64784-602D-F84A-B49D-58C2C2B11A9E}"/>
                </a:ext>
              </a:extLst>
            </p:cNvPr>
            <p:cNvSpPr txBox="1"/>
            <p:nvPr/>
          </p:nvSpPr>
          <p:spPr>
            <a:xfrm>
              <a:off x="7146191" y="4225846"/>
              <a:ext cx="2126955" cy="369332"/>
            </a:xfrm>
            <a:prstGeom prst="rect">
              <a:avLst/>
            </a:prstGeom>
            <a:noFill/>
          </p:spPr>
          <p:txBody>
            <a:bodyPr wrap="square" rtlCol="0">
              <a:spAutoFit/>
            </a:bodyPr>
            <a:lstStyle/>
            <a:p>
              <a:r>
                <a:rPr lang="en-US" dirty="0"/>
                <a:t>Changing emissions</a:t>
              </a:r>
            </a:p>
          </p:txBody>
        </p:sp>
        <p:sp>
          <p:nvSpPr>
            <p:cNvPr id="59" name="TextBox 58">
              <a:extLst>
                <a:ext uri="{FF2B5EF4-FFF2-40B4-BE49-F238E27FC236}">
                  <a16:creationId xmlns:a16="http://schemas.microsoft.com/office/drawing/2014/main" id="{75C83706-0F7C-804E-8928-671CDE40F2F3}"/>
                </a:ext>
              </a:extLst>
            </p:cNvPr>
            <p:cNvSpPr txBox="1"/>
            <p:nvPr/>
          </p:nvSpPr>
          <p:spPr>
            <a:xfrm>
              <a:off x="7037740" y="5071169"/>
              <a:ext cx="2342184" cy="646331"/>
            </a:xfrm>
            <a:prstGeom prst="rect">
              <a:avLst/>
            </a:prstGeom>
            <a:noFill/>
          </p:spPr>
          <p:txBody>
            <a:bodyPr wrap="square" rtlCol="0">
              <a:spAutoFit/>
            </a:bodyPr>
            <a:lstStyle/>
            <a:p>
              <a:pPr algn="ctr"/>
              <a:r>
                <a:rPr lang="en-US" dirty="0"/>
                <a:t>Change fuels double-up ride together</a:t>
              </a:r>
            </a:p>
          </p:txBody>
        </p:sp>
        <p:sp>
          <p:nvSpPr>
            <p:cNvPr id="60" name="TextBox 59">
              <a:extLst>
                <a:ext uri="{FF2B5EF4-FFF2-40B4-BE49-F238E27FC236}">
                  <a16:creationId xmlns:a16="http://schemas.microsoft.com/office/drawing/2014/main" id="{5E927278-838A-1E43-ABC9-7236C09532C6}"/>
                </a:ext>
              </a:extLst>
            </p:cNvPr>
            <p:cNvSpPr txBox="1"/>
            <p:nvPr/>
          </p:nvSpPr>
          <p:spPr>
            <a:xfrm>
              <a:off x="7157767" y="3238801"/>
              <a:ext cx="2126955" cy="369332"/>
            </a:xfrm>
            <a:prstGeom prst="rect">
              <a:avLst/>
            </a:prstGeom>
            <a:noFill/>
          </p:spPr>
          <p:txBody>
            <a:bodyPr wrap="square" rtlCol="0">
              <a:spAutoFit/>
            </a:bodyPr>
            <a:lstStyle/>
            <a:p>
              <a:r>
                <a:rPr lang="en-US" dirty="0"/>
                <a:t>Pollution from cars</a:t>
              </a:r>
            </a:p>
          </p:txBody>
        </p:sp>
      </p:grpSp>
      <p:sp>
        <p:nvSpPr>
          <p:cNvPr id="61" name="TextBox 60">
            <a:extLst>
              <a:ext uri="{FF2B5EF4-FFF2-40B4-BE49-F238E27FC236}">
                <a16:creationId xmlns:a16="http://schemas.microsoft.com/office/drawing/2014/main" id="{B323EC55-783C-094B-90C6-78F6BAC03958}"/>
              </a:ext>
            </a:extLst>
          </p:cNvPr>
          <p:cNvSpPr txBox="1"/>
          <p:nvPr/>
        </p:nvSpPr>
        <p:spPr>
          <a:xfrm>
            <a:off x="7092469" y="4378716"/>
            <a:ext cx="2361648" cy="646331"/>
          </a:xfrm>
          <a:prstGeom prst="rect">
            <a:avLst/>
          </a:prstGeom>
          <a:noFill/>
        </p:spPr>
        <p:txBody>
          <a:bodyPr wrap="square" rtlCol="0">
            <a:spAutoFit/>
          </a:bodyPr>
          <a:lstStyle/>
          <a:p>
            <a:r>
              <a:rPr lang="en-US" dirty="0"/>
              <a:t>To slow the rise of Co2 in our Atmosphere</a:t>
            </a:r>
          </a:p>
        </p:txBody>
      </p:sp>
      <p:sp>
        <p:nvSpPr>
          <p:cNvPr id="62" name="TextBox 61">
            <a:extLst>
              <a:ext uri="{FF2B5EF4-FFF2-40B4-BE49-F238E27FC236}">
                <a16:creationId xmlns:a16="http://schemas.microsoft.com/office/drawing/2014/main" id="{52D23A51-F705-D145-826B-F437AF24E3BB}"/>
              </a:ext>
            </a:extLst>
          </p:cNvPr>
          <p:cNvSpPr txBox="1"/>
          <p:nvPr/>
        </p:nvSpPr>
        <p:spPr>
          <a:xfrm>
            <a:off x="6859093" y="3395684"/>
            <a:ext cx="3040057" cy="646331"/>
          </a:xfrm>
          <a:prstGeom prst="rect">
            <a:avLst/>
          </a:prstGeom>
          <a:noFill/>
        </p:spPr>
        <p:txBody>
          <a:bodyPr wrap="square" rtlCol="0">
            <a:spAutoFit/>
          </a:bodyPr>
          <a:lstStyle/>
          <a:p>
            <a:pPr algn="ctr"/>
            <a:r>
              <a:rPr lang="en-US" dirty="0"/>
              <a:t>Significantly increase temperature around the earth </a:t>
            </a:r>
          </a:p>
        </p:txBody>
      </p:sp>
      <p:sp>
        <p:nvSpPr>
          <p:cNvPr id="63" name="TextBox 62">
            <a:extLst>
              <a:ext uri="{FF2B5EF4-FFF2-40B4-BE49-F238E27FC236}">
                <a16:creationId xmlns:a16="http://schemas.microsoft.com/office/drawing/2014/main" id="{6008C148-9199-7F4A-AB74-F09264E84D40}"/>
              </a:ext>
            </a:extLst>
          </p:cNvPr>
          <p:cNvSpPr txBox="1"/>
          <p:nvPr/>
        </p:nvSpPr>
        <p:spPr>
          <a:xfrm>
            <a:off x="7034853" y="2490153"/>
            <a:ext cx="2328559" cy="369332"/>
          </a:xfrm>
          <a:prstGeom prst="rect">
            <a:avLst/>
          </a:prstGeom>
          <a:noFill/>
        </p:spPr>
        <p:txBody>
          <a:bodyPr wrap="square" rtlCol="0">
            <a:spAutoFit/>
          </a:bodyPr>
          <a:lstStyle/>
          <a:p>
            <a:pPr algn="ctr"/>
            <a:r>
              <a:rPr lang="en-US" dirty="0"/>
              <a:t>extinction</a:t>
            </a:r>
          </a:p>
        </p:txBody>
      </p:sp>
    </p:spTree>
    <p:extLst>
      <p:ext uri="{BB962C8B-B14F-4D97-AF65-F5344CB8AC3E}">
        <p14:creationId xmlns:p14="http://schemas.microsoft.com/office/powerpoint/2010/main" val="745697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up)">
                                      <p:cBhvr>
                                        <p:cTn id="15" dur="500"/>
                                        <p:tgtEl>
                                          <p:spTgt spid="53"/>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3">
                                            <p:txEl>
                                              <p:pRg st="0" end="0"/>
                                            </p:txEl>
                                          </p:spTgt>
                                        </p:tgtEl>
                                        <p:attrNameLst>
                                          <p:attrName>style.visibility</p:attrName>
                                        </p:attrNameLst>
                                      </p:cBhvr>
                                      <p:to>
                                        <p:strVal val="visible"/>
                                      </p:to>
                                    </p:set>
                                    <p:animEffect transition="in" filter="fade">
                                      <p:cBhvr>
                                        <p:cTn id="23" dur="1000"/>
                                        <p:tgtEl>
                                          <p:spTgt spid="33">
                                            <p:txEl>
                                              <p:pRg st="0" end="0"/>
                                            </p:txEl>
                                          </p:spTgt>
                                        </p:tgtEl>
                                      </p:cBhvr>
                                    </p:animEffect>
                                    <p:anim calcmode="lin" valueType="num">
                                      <p:cBhvr>
                                        <p:cTn id="24"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3">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900" decel="100000" fill="hold"/>
                                        <p:tgtEl>
                                          <p:spTgt spid="3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1"/>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62"/>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34" grpId="0" build="p"/>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949"/>
            <a:ext cx="10515600" cy="1325563"/>
          </a:xfrm>
        </p:spPr>
        <p:txBody>
          <a:bodyPr>
            <a:noAutofit/>
          </a:bodyPr>
          <a:lstStyle/>
          <a:p>
            <a:pPr algn="ctr"/>
            <a:r>
              <a:rPr lang="en-US" sz="2800" b="1" dirty="0">
                <a:latin typeface="Arial" panose="020B0604020202020204" pitchFamily="34" charset="0"/>
                <a:cs typeface="Arial" panose="020B0604020202020204" pitchFamily="34" charset="0"/>
              </a:rPr>
              <a:t>How do people try to slow or stop climate change?</a:t>
            </a:r>
          </a:p>
        </p:txBody>
      </p:sp>
      <p:pic>
        <p:nvPicPr>
          <p:cNvPr id="5" name="Picture 4" descr="Screen Shot 2017-05-03 at 8.25.07 PM.png"/>
          <p:cNvPicPr>
            <a:picLocks noChangeAspect="1"/>
          </p:cNvPicPr>
          <p:nvPr/>
        </p:nvPicPr>
        <p:blipFill rotWithShape="1">
          <a:blip r:embed="rId2">
            <a:extLst>
              <a:ext uri="{28A0092B-C50C-407E-A947-70E740481C1C}">
                <a14:useLocalDpi xmlns:a14="http://schemas.microsoft.com/office/drawing/2010/main" val="0"/>
              </a:ext>
            </a:extLst>
          </a:blip>
          <a:srcRect l="1420" t="3922" r="2108" b="2532"/>
          <a:stretch/>
        </p:blipFill>
        <p:spPr>
          <a:xfrm>
            <a:off x="1783080" y="1043917"/>
            <a:ext cx="8389620" cy="5740959"/>
          </a:xfrm>
          <a:prstGeom prst="rect">
            <a:avLst/>
          </a:prstGeom>
        </p:spPr>
      </p:pic>
    </p:spTree>
    <p:extLst>
      <p:ext uri="{BB962C8B-B14F-4D97-AF65-F5344CB8AC3E}">
        <p14:creationId xmlns:p14="http://schemas.microsoft.com/office/powerpoint/2010/main" val="2857613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102" y="0"/>
            <a:ext cx="10626018" cy="1143000"/>
          </a:xfrm>
        </p:spPr>
        <p:txBody>
          <a:bodyPr>
            <a:noAutofit/>
          </a:bodyPr>
          <a:lstStyle/>
          <a:p>
            <a:pPr algn="ctr"/>
            <a:r>
              <a:rPr lang="en-US" sz="3200" b="1" dirty="0">
                <a:latin typeface="Arial" panose="020B0604020202020204" pitchFamily="34" charset="0"/>
                <a:cs typeface="Arial" panose="020B0604020202020204" pitchFamily="34" charset="0"/>
              </a:rPr>
              <a:t>Why do people try to slow or stop climate change?</a:t>
            </a:r>
          </a:p>
        </p:txBody>
      </p:sp>
      <p:pic>
        <p:nvPicPr>
          <p:cNvPr id="4" name="Picture 3" descr="Screen Shot 2017-05-03 at 8.26.33 PM.png"/>
          <p:cNvPicPr>
            <a:picLocks noChangeAspect="1"/>
          </p:cNvPicPr>
          <p:nvPr/>
        </p:nvPicPr>
        <p:blipFill rotWithShape="1">
          <a:blip r:embed="rId2">
            <a:extLst>
              <a:ext uri="{28A0092B-C50C-407E-A947-70E740481C1C}">
                <a14:useLocalDpi xmlns:a14="http://schemas.microsoft.com/office/drawing/2010/main" val="0"/>
              </a:ext>
            </a:extLst>
          </a:blip>
          <a:srcRect l="2409" t="5269" b="2933"/>
          <a:stretch/>
        </p:blipFill>
        <p:spPr>
          <a:xfrm>
            <a:off x="1897380" y="923097"/>
            <a:ext cx="8115300" cy="5910641"/>
          </a:xfrm>
          <a:prstGeom prst="rect">
            <a:avLst/>
          </a:prstGeom>
        </p:spPr>
      </p:pic>
    </p:spTree>
    <p:extLst>
      <p:ext uri="{BB962C8B-B14F-4D97-AF65-F5344CB8AC3E}">
        <p14:creationId xmlns:p14="http://schemas.microsoft.com/office/powerpoint/2010/main" val="2416886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057" y="274639"/>
            <a:ext cx="11714671" cy="617337"/>
          </a:xfrm>
        </p:spPr>
        <p:txBody>
          <a:bodyPr>
            <a:normAutofit/>
          </a:bodyPr>
          <a:lstStyle/>
          <a:p>
            <a:pPr algn="ctr"/>
            <a:r>
              <a:rPr lang="en-US" sz="3200" b="1" dirty="0">
                <a:latin typeface="Arial" panose="020B0604020202020204" pitchFamily="34" charset="0"/>
                <a:cs typeface="Arial" panose="020B0604020202020204" pitchFamily="34" charset="0"/>
              </a:rPr>
              <a:t>What comes to mind when you think of climate change?</a:t>
            </a:r>
          </a:p>
        </p:txBody>
      </p:sp>
      <p:pic>
        <p:nvPicPr>
          <p:cNvPr id="3" name="Picture 2" descr="Screen Shot 2017-05-03 at 8.27.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0244" y="891976"/>
            <a:ext cx="8585315" cy="5980052"/>
          </a:xfrm>
          <a:prstGeom prst="rect">
            <a:avLst/>
          </a:prstGeom>
        </p:spPr>
      </p:pic>
    </p:spTree>
    <p:extLst>
      <p:ext uri="{BB962C8B-B14F-4D97-AF65-F5344CB8AC3E}">
        <p14:creationId xmlns:p14="http://schemas.microsoft.com/office/powerpoint/2010/main" val="3714194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ED9F3E-8501-FB4E-9C36-FA1B116872AC}"/>
              </a:ext>
            </a:extLst>
          </p:cNvPr>
          <p:cNvSpPr>
            <a:spLocks noGrp="1"/>
          </p:cNvSpPr>
          <p:nvPr>
            <p:ph idx="1"/>
          </p:nvPr>
        </p:nvSpPr>
        <p:spPr>
          <a:xfrm>
            <a:off x="7744443" y="176654"/>
            <a:ext cx="4280452" cy="6681346"/>
          </a:xfrm>
        </p:spPr>
        <p:txBody>
          <a:bodyPr>
            <a:noAutofit/>
          </a:bodyPr>
          <a:lstStyle/>
          <a:p>
            <a:pPr>
              <a:lnSpc>
                <a:spcPct val="100000"/>
              </a:lnSpc>
              <a:spcBef>
                <a:spcPct val="0"/>
              </a:spcBef>
              <a:spcAft>
                <a:spcPts val="600"/>
              </a:spcAft>
            </a:pPr>
            <a:r>
              <a:rPr lang="en-US" sz="2400" dirty="0">
                <a:solidFill>
                  <a:prstClr val="black"/>
                </a:solidFill>
                <a:latin typeface="Arial" panose="020B0604020202020204" pitchFamily="34" charset="0"/>
                <a:cs typeface="Arial" panose="020B0604020202020204" pitchFamily="34" charset="0"/>
              </a:rPr>
              <a:t>Many have argued that climate change is perceived as abstract and remote, i.e., as psychologically distant (e.g., </a:t>
            </a:r>
            <a:r>
              <a:rPr lang="en-US" sz="2400" dirty="0" err="1">
                <a:solidFill>
                  <a:prstClr val="black"/>
                </a:solidFill>
                <a:latin typeface="Arial" panose="020B0604020202020204" pitchFamily="34" charset="0"/>
                <a:cs typeface="Arial" panose="020B0604020202020204" pitchFamily="34" charset="0"/>
              </a:rPr>
              <a:t>Leiserowitz</a:t>
            </a:r>
            <a:r>
              <a:rPr lang="en-US" sz="2400" dirty="0">
                <a:solidFill>
                  <a:prstClr val="black"/>
                </a:solidFill>
                <a:latin typeface="Arial" panose="020B0604020202020204" pitchFamily="34" charset="0"/>
                <a:cs typeface="Arial" panose="020B0604020202020204" pitchFamily="34" charset="0"/>
              </a:rPr>
              <a:t>, 2005); because it affects remote places and future generations rather than oneself in the here and now, it lacks personal relevance. </a:t>
            </a:r>
          </a:p>
        </p:txBody>
      </p:sp>
      <p:sp>
        <p:nvSpPr>
          <p:cNvPr id="4" name="Content Placeholder 8">
            <a:extLst>
              <a:ext uri="{FF2B5EF4-FFF2-40B4-BE49-F238E27FC236}">
                <a16:creationId xmlns:a16="http://schemas.microsoft.com/office/drawing/2014/main" id="{F124366D-12EE-394B-827F-87F7647B6FBC}"/>
              </a:ext>
            </a:extLst>
          </p:cNvPr>
          <p:cNvSpPr txBox="1">
            <a:spLocks/>
          </p:cNvSpPr>
          <p:nvPr/>
        </p:nvSpPr>
        <p:spPr>
          <a:xfrm>
            <a:off x="192438" y="3192454"/>
            <a:ext cx="8951562" cy="27781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cs typeface="Arial"/>
            </a:endParaRPr>
          </a:p>
        </p:txBody>
      </p:sp>
      <p:pic>
        <p:nvPicPr>
          <p:cNvPr id="5" name="Picture 4">
            <a:extLst>
              <a:ext uri="{FF2B5EF4-FFF2-40B4-BE49-F238E27FC236}">
                <a16:creationId xmlns:a16="http://schemas.microsoft.com/office/drawing/2014/main" id="{1928049A-3749-294D-B770-7DC453012494}"/>
              </a:ext>
            </a:extLst>
          </p:cNvPr>
          <p:cNvPicPr>
            <a:picLocks noChangeAspect="1"/>
          </p:cNvPicPr>
          <p:nvPr/>
        </p:nvPicPr>
        <p:blipFill rotWithShape="1">
          <a:blip r:embed="rId2"/>
          <a:srcRect r="50292"/>
          <a:stretch/>
        </p:blipFill>
        <p:spPr>
          <a:xfrm>
            <a:off x="17373" y="0"/>
            <a:ext cx="3840950" cy="6858000"/>
          </a:xfrm>
          <a:prstGeom prst="rect">
            <a:avLst/>
          </a:prstGeom>
        </p:spPr>
      </p:pic>
    </p:spTree>
    <p:extLst>
      <p:ext uri="{BB962C8B-B14F-4D97-AF65-F5344CB8AC3E}">
        <p14:creationId xmlns:p14="http://schemas.microsoft.com/office/powerpoint/2010/main" val="3722809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4000" y="1594965"/>
            <a:ext cx="1904998" cy="5724645"/>
          </a:xfrm>
          <a:prstGeom prst="rect">
            <a:avLst/>
          </a:prstGeom>
          <a:solidFill>
            <a:srgbClr val="FFFFFF"/>
          </a:solidFill>
        </p:spPr>
        <p:txBody>
          <a:bodyPr wrap="square" rtlCol="0">
            <a:spAutoFit/>
          </a:bodyPr>
          <a:lstStyle/>
          <a:p>
            <a:pPr algn="r"/>
            <a:r>
              <a:rPr lang="en-US" dirty="0">
                <a:latin typeface="Wingdings"/>
                <a:ea typeface="Wingdings"/>
                <a:cs typeface="Wingdings"/>
                <a:sym typeface="Wingdings"/>
              </a:rPr>
              <a:t>	</a:t>
            </a:r>
          </a:p>
          <a:p>
            <a:pPr algn="r"/>
            <a:r>
              <a:rPr lang="en-US" dirty="0">
                <a:latin typeface="Arial"/>
                <a:cs typeface="Arial"/>
              </a:rPr>
              <a:t>More supportive</a:t>
            </a:r>
          </a:p>
          <a:p>
            <a:pPr algn="r"/>
            <a:endParaRPr lang="en-US" dirty="0">
              <a:latin typeface="Arial"/>
              <a:cs typeface="Arial"/>
            </a:endParaRPr>
          </a:p>
          <a:p>
            <a:pPr algn="r"/>
            <a:endParaRPr lang="en-US" dirty="0">
              <a:latin typeface="Arial"/>
              <a:cs typeface="Arial"/>
            </a:endParaRPr>
          </a:p>
          <a:p>
            <a:pPr algn="r"/>
            <a:endParaRPr lang="en-US" sz="1200" dirty="0">
              <a:latin typeface="Arial"/>
              <a:cs typeface="Arial"/>
            </a:endParaRPr>
          </a:p>
          <a:p>
            <a:pPr algn="r"/>
            <a:endParaRPr lang="en-US" sz="1200"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r>
              <a:rPr lang="en-US" dirty="0">
                <a:latin typeface="Arial"/>
                <a:cs typeface="Arial"/>
              </a:rPr>
              <a:t>Slightly support </a:t>
            </a:r>
            <a:endParaRPr lang="en-US" sz="2000"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r>
              <a:rPr lang="en-US" dirty="0">
                <a:latin typeface="Arial"/>
                <a:cs typeface="Arial"/>
              </a:rPr>
              <a:t>Less supportive</a:t>
            </a:r>
          </a:p>
          <a:p>
            <a:pPr algn="r"/>
            <a:r>
              <a:rPr lang="en-US" dirty="0">
                <a:latin typeface="Wingdings"/>
                <a:ea typeface="Wingdings"/>
                <a:cs typeface="Wingdings"/>
                <a:sym typeface="Wingdings"/>
              </a:rPr>
              <a:t>	</a:t>
            </a:r>
            <a:endParaRPr lang="en-US" dirty="0"/>
          </a:p>
          <a:p>
            <a:pPr algn="r"/>
            <a:endParaRPr lang="en-US" dirty="0"/>
          </a:p>
          <a:p>
            <a:pPr algn="r"/>
            <a:endParaRPr lang="en-US" dirty="0"/>
          </a:p>
          <a:p>
            <a:pPr algn="r"/>
            <a:endParaRPr lang="en-US" dirty="0"/>
          </a:p>
          <a:p>
            <a:pPr algn="r"/>
            <a:endParaRPr lang="en-US" dirty="0"/>
          </a:p>
          <a:p>
            <a:pPr algn="r"/>
            <a:endParaRPr lang="en-US" dirty="0"/>
          </a:p>
        </p:txBody>
      </p:sp>
      <p:sp>
        <p:nvSpPr>
          <p:cNvPr id="2" name="Title 1"/>
          <p:cNvSpPr>
            <a:spLocks noGrp="1"/>
          </p:cNvSpPr>
          <p:nvPr>
            <p:ph type="title"/>
          </p:nvPr>
        </p:nvSpPr>
        <p:spPr>
          <a:xfrm>
            <a:off x="2956560" y="20638"/>
            <a:ext cx="7879080" cy="1143000"/>
          </a:xfrm>
        </p:spPr>
        <p:txBody>
          <a:bodyPr>
            <a:noAutofit/>
          </a:bodyPr>
          <a:lstStyle/>
          <a:p>
            <a:pPr algn="l"/>
            <a:r>
              <a:rPr lang="en-US" sz="2400" b="1" dirty="0">
                <a:latin typeface="Arial"/>
                <a:cs typeface="Arial"/>
              </a:rPr>
              <a:t>(Weak) support for policy, for construal level theory</a:t>
            </a:r>
            <a:endParaRPr lang="en-US" sz="1800" dirty="0">
              <a:solidFill>
                <a:schemeClr val="bg1">
                  <a:lumMod val="50000"/>
                </a:schemeClr>
              </a:solidFill>
              <a:latin typeface="Arial"/>
              <a:cs typeface="Arial"/>
            </a:endParaRPr>
          </a:p>
        </p:txBody>
      </p:sp>
      <p:pic>
        <p:nvPicPr>
          <p:cNvPr id="8" name="Picture 7" descr="PolicySupport1.png"/>
          <p:cNvPicPr>
            <a:picLocks noChangeAspect="1"/>
          </p:cNvPicPr>
          <p:nvPr/>
        </p:nvPicPr>
        <p:blipFill rotWithShape="1">
          <a:blip r:embed="rId3">
            <a:extLst>
              <a:ext uri="{28A0092B-C50C-407E-A947-70E740481C1C}">
                <a14:useLocalDpi xmlns:a14="http://schemas.microsoft.com/office/drawing/2010/main" val="0"/>
              </a:ext>
            </a:extLst>
          </a:blip>
          <a:srcRect b="9180"/>
          <a:stretch/>
        </p:blipFill>
        <p:spPr>
          <a:xfrm>
            <a:off x="3400777" y="888644"/>
            <a:ext cx="6991886" cy="5079999"/>
          </a:xfrm>
          <a:prstGeom prst="rect">
            <a:avLst/>
          </a:prstGeom>
        </p:spPr>
      </p:pic>
      <p:sp>
        <p:nvSpPr>
          <p:cNvPr id="9" name="TextBox 8"/>
          <p:cNvSpPr txBox="1"/>
          <p:nvPr/>
        </p:nvSpPr>
        <p:spPr>
          <a:xfrm>
            <a:off x="3725333" y="5940421"/>
            <a:ext cx="6767689" cy="830997"/>
          </a:xfrm>
          <a:prstGeom prst="rect">
            <a:avLst/>
          </a:prstGeom>
          <a:noFill/>
        </p:spPr>
        <p:txBody>
          <a:bodyPr wrap="square" rtlCol="0">
            <a:spAutoFit/>
          </a:bodyPr>
          <a:lstStyle/>
          <a:p>
            <a:r>
              <a:rPr lang="en-US" sz="2400" b="1" dirty="0">
                <a:latin typeface="Arial"/>
                <a:cs typeface="Arial"/>
              </a:rPr>
              <a:t>HOW respondents more supportive of policy (weakly)  </a:t>
            </a:r>
            <a:r>
              <a:rPr lang="en-US" dirty="0">
                <a:solidFill>
                  <a:schemeClr val="bg1">
                    <a:lumMod val="50000"/>
                  </a:schemeClr>
                </a:solidFill>
                <a:latin typeface="Arial"/>
                <a:cs typeface="Arial"/>
              </a:rPr>
              <a:t>F</a:t>
            </a:r>
            <a:r>
              <a:rPr lang="en-US" baseline="-25000" dirty="0">
                <a:solidFill>
                  <a:schemeClr val="bg1">
                    <a:lumMod val="50000"/>
                  </a:schemeClr>
                </a:solidFill>
                <a:latin typeface="Arial"/>
                <a:cs typeface="Arial"/>
              </a:rPr>
              <a:t>(2, 1848)</a:t>
            </a:r>
            <a:r>
              <a:rPr lang="en-US" dirty="0">
                <a:solidFill>
                  <a:schemeClr val="bg1">
                    <a:lumMod val="50000"/>
                  </a:schemeClr>
                </a:solidFill>
                <a:latin typeface="Arial"/>
                <a:cs typeface="Arial"/>
              </a:rPr>
              <a:t>=3.14, p=0.077 </a:t>
            </a:r>
            <a:endParaRPr lang="en-US" sz="2400" dirty="0">
              <a:latin typeface="Arial"/>
              <a:cs typeface="Arial"/>
            </a:endParaRPr>
          </a:p>
        </p:txBody>
      </p:sp>
      <p:sp>
        <p:nvSpPr>
          <p:cNvPr id="3" name="TextBox 2">
            <a:extLst>
              <a:ext uri="{FF2B5EF4-FFF2-40B4-BE49-F238E27FC236}">
                <a16:creationId xmlns:a16="http://schemas.microsoft.com/office/drawing/2014/main" id="{8CEAF929-5C27-F942-B276-6B1B3B4A7364}"/>
              </a:ext>
            </a:extLst>
          </p:cNvPr>
          <p:cNvSpPr txBox="1"/>
          <p:nvPr/>
        </p:nvSpPr>
        <p:spPr>
          <a:xfrm>
            <a:off x="4106487" y="2709949"/>
            <a:ext cx="1878677" cy="1795549"/>
          </a:xfrm>
          <a:prstGeom prst="rect">
            <a:avLst/>
          </a:prstGeom>
          <a:solidFill>
            <a:schemeClr val="bg1"/>
          </a:solidFill>
          <a:ln>
            <a:noFill/>
          </a:ln>
        </p:spPr>
        <p:txBody>
          <a:bodyPr wrap="square" rtlCol="0">
            <a:spAutoFit/>
          </a:bodyPr>
          <a:lstStyle/>
          <a:p>
            <a:endParaRPr lang="en-US" dirty="0"/>
          </a:p>
        </p:txBody>
      </p:sp>
    </p:spTree>
    <p:extLst>
      <p:ext uri="{BB962C8B-B14F-4D97-AF65-F5344CB8AC3E}">
        <p14:creationId xmlns:p14="http://schemas.microsoft.com/office/powerpoint/2010/main" val="401393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3445" y="99797"/>
            <a:ext cx="10022275" cy="1660439"/>
          </a:xfrm>
        </p:spPr>
        <p:txBody>
          <a:bodyPr>
            <a:noAutofit/>
          </a:bodyPr>
          <a:lstStyle/>
          <a:p>
            <a:pPr>
              <a:lnSpc>
                <a:spcPct val="100000"/>
              </a:lnSpc>
            </a:pPr>
            <a:r>
              <a:rPr lang="en-US" sz="2400" b="1" dirty="0">
                <a:latin typeface="Arial"/>
                <a:cs typeface="Arial"/>
              </a:rPr>
              <a:t>Almost all the action is among the </a:t>
            </a:r>
            <a:r>
              <a:rPr lang="en-US" sz="2400" b="1" dirty="0">
                <a:solidFill>
                  <a:srgbClr val="C0504D"/>
                </a:solidFill>
                <a:latin typeface="Arial"/>
                <a:cs typeface="Arial"/>
              </a:rPr>
              <a:t>conservatives</a:t>
            </a:r>
            <a:r>
              <a:rPr lang="en-US" sz="2400" b="1" dirty="0">
                <a:latin typeface="Arial"/>
                <a:cs typeface="Arial"/>
              </a:rPr>
              <a:t>. </a:t>
            </a:r>
            <a:r>
              <a:rPr lang="en-US" sz="2400" dirty="0">
                <a:latin typeface="Arial"/>
                <a:cs typeface="Arial"/>
              </a:rPr>
              <a:t/>
            </a:r>
            <a:br>
              <a:rPr lang="en-US" sz="2400" dirty="0">
                <a:latin typeface="Arial"/>
                <a:cs typeface="Arial"/>
              </a:rPr>
            </a:br>
            <a:r>
              <a:rPr lang="en-US" sz="2400" dirty="0">
                <a:latin typeface="Arial"/>
                <a:cs typeface="Arial"/>
              </a:rPr>
              <a:t>Political ideology (</a:t>
            </a:r>
            <a:r>
              <a:rPr lang="en-US" sz="2400" b="1" dirty="0">
                <a:solidFill>
                  <a:srgbClr val="C0504D"/>
                </a:solidFill>
                <a:latin typeface="Arial"/>
                <a:cs typeface="Arial"/>
              </a:rPr>
              <a:t>conservatives</a:t>
            </a:r>
            <a:r>
              <a:rPr lang="en-US" sz="2400" dirty="0">
                <a:latin typeface="Arial"/>
                <a:cs typeface="Arial"/>
              </a:rPr>
              <a:t>, </a:t>
            </a:r>
            <a:r>
              <a:rPr lang="en-US" sz="2400" b="1" dirty="0">
                <a:solidFill>
                  <a:schemeClr val="accent1">
                    <a:lumMod val="75000"/>
                  </a:schemeClr>
                </a:solidFill>
                <a:latin typeface="Arial"/>
                <a:cs typeface="Arial"/>
              </a:rPr>
              <a:t>liberals/moderates</a:t>
            </a:r>
            <a:r>
              <a:rPr lang="en-US" sz="2400" dirty="0">
                <a:latin typeface="Arial"/>
                <a:cs typeface="Arial"/>
              </a:rPr>
              <a:t>) (p=0.01), </a:t>
            </a:r>
            <a:br>
              <a:rPr lang="en-US" sz="2400" dirty="0">
                <a:latin typeface="Arial"/>
                <a:cs typeface="Arial"/>
              </a:rPr>
            </a:br>
            <a:r>
              <a:rPr lang="en-US" sz="2400" dirty="0">
                <a:latin typeface="Arial"/>
                <a:cs typeface="Arial"/>
              </a:rPr>
              <a:t>and the interaction of treatment and ideology (p=0.04) are significant, but not the main treatment effect.</a:t>
            </a:r>
          </a:p>
        </p:txBody>
      </p:sp>
      <p:pic>
        <p:nvPicPr>
          <p:cNvPr id="5" name="Picture 4" descr="Q21.png"/>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675572" y="1868944"/>
            <a:ext cx="5470845" cy="4882376"/>
          </a:xfrm>
          <a:prstGeom prst="rect">
            <a:avLst/>
          </a:prstGeom>
        </p:spPr>
      </p:pic>
      <p:sp>
        <p:nvSpPr>
          <p:cNvPr id="4" name="TextBox 3"/>
          <p:cNvSpPr txBox="1"/>
          <p:nvPr/>
        </p:nvSpPr>
        <p:spPr>
          <a:xfrm>
            <a:off x="1453445" y="1651528"/>
            <a:ext cx="2222127" cy="5801589"/>
          </a:xfrm>
          <a:prstGeom prst="rect">
            <a:avLst/>
          </a:prstGeom>
          <a:solidFill>
            <a:srgbClr val="FFFFFF"/>
          </a:solidFill>
        </p:spPr>
        <p:txBody>
          <a:bodyPr wrap="square" rtlCol="0">
            <a:spAutoFit/>
          </a:bodyPr>
          <a:lstStyle/>
          <a:p>
            <a:pPr algn="r"/>
            <a:endParaRPr lang="en-US" dirty="0">
              <a:latin typeface="Wingdings"/>
              <a:ea typeface="Wingdings"/>
              <a:cs typeface="Wingdings"/>
              <a:sym typeface="Wingdings"/>
            </a:endParaRPr>
          </a:p>
          <a:p>
            <a:pPr algn="r"/>
            <a:r>
              <a:rPr lang="en-US" sz="1600" dirty="0">
                <a:latin typeface="Arial"/>
                <a:cs typeface="Arial"/>
              </a:rPr>
              <a:t>Strongly support</a:t>
            </a:r>
          </a:p>
          <a:p>
            <a:pPr algn="r"/>
            <a:endParaRPr lang="en-US" sz="1600" dirty="0">
              <a:latin typeface="Arial"/>
              <a:cs typeface="Arial"/>
            </a:endParaRPr>
          </a:p>
          <a:p>
            <a:pPr algn="r"/>
            <a:endParaRPr lang="en-US" sz="1600" dirty="0">
              <a:latin typeface="Arial"/>
              <a:cs typeface="Arial"/>
            </a:endParaRPr>
          </a:p>
          <a:p>
            <a:pPr algn="r"/>
            <a:endParaRPr lang="en-US" sz="900" dirty="0">
              <a:latin typeface="Arial"/>
              <a:cs typeface="Arial"/>
            </a:endParaRPr>
          </a:p>
          <a:p>
            <a:pPr algn="r"/>
            <a:endParaRPr lang="en-US" sz="1100" dirty="0">
              <a:latin typeface="Arial"/>
              <a:cs typeface="Arial"/>
            </a:endParaRPr>
          </a:p>
          <a:p>
            <a:pPr algn="r"/>
            <a:r>
              <a:rPr lang="en-US" sz="1600" dirty="0">
                <a:latin typeface="Arial"/>
                <a:cs typeface="Arial"/>
              </a:rPr>
              <a:t>Slightly support </a:t>
            </a:r>
          </a:p>
          <a:p>
            <a:pPr algn="r"/>
            <a:endParaRPr lang="en-US" sz="1600" dirty="0">
              <a:latin typeface="Arial"/>
              <a:cs typeface="Arial"/>
            </a:endParaRPr>
          </a:p>
          <a:p>
            <a:pPr algn="r"/>
            <a:endParaRPr lang="en-US" sz="1100" dirty="0">
              <a:latin typeface="Arial"/>
              <a:cs typeface="Arial"/>
            </a:endParaRPr>
          </a:p>
          <a:p>
            <a:pPr algn="r"/>
            <a:endParaRPr lang="en-US" sz="1100" dirty="0">
              <a:latin typeface="Arial"/>
              <a:cs typeface="Arial"/>
            </a:endParaRPr>
          </a:p>
          <a:p>
            <a:pPr algn="r"/>
            <a:endParaRPr lang="en-US" sz="1100" dirty="0">
              <a:latin typeface="Arial"/>
              <a:cs typeface="Arial"/>
            </a:endParaRPr>
          </a:p>
          <a:p>
            <a:pPr algn="r"/>
            <a:r>
              <a:rPr lang="en-US" sz="1600" dirty="0">
                <a:latin typeface="Arial"/>
                <a:cs typeface="Arial"/>
              </a:rPr>
              <a:t>Neither support </a:t>
            </a:r>
          </a:p>
          <a:p>
            <a:pPr algn="r"/>
            <a:r>
              <a:rPr lang="en-US" sz="1600" dirty="0">
                <a:latin typeface="Arial"/>
                <a:cs typeface="Arial"/>
              </a:rPr>
              <a:t>nor oppose</a:t>
            </a:r>
          </a:p>
          <a:p>
            <a:pPr algn="r"/>
            <a:endParaRPr lang="en-US" sz="1600" dirty="0">
              <a:latin typeface="Arial"/>
              <a:cs typeface="Arial"/>
            </a:endParaRPr>
          </a:p>
          <a:p>
            <a:pPr algn="r"/>
            <a:endParaRPr lang="en-US" sz="1050" dirty="0">
              <a:latin typeface="Arial"/>
              <a:cs typeface="Arial"/>
            </a:endParaRPr>
          </a:p>
          <a:p>
            <a:pPr algn="r"/>
            <a:endParaRPr lang="en-US" sz="1000" dirty="0">
              <a:latin typeface="Arial"/>
              <a:cs typeface="Arial"/>
            </a:endParaRPr>
          </a:p>
          <a:p>
            <a:pPr algn="r"/>
            <a:r>
              <a:rPr lang="en-US" sz="1600" dirty="0">
                <a:latin typeface="Arial"/>
                <a:cs typeface="Arial"/>
              </a:rPr>
              <a:t>Slightly oppose</a:t>
            </a:r>
          </a:p>
          <a:p>
            <a:pPr algn="r"/>
            <a:endParaRPr lang="en-US" sz="1600" dirty="0">
              <a:latin typeface="Arial"/>
              <a:cs typeface="Arial"/>
            </a:endParaRPr>
          </a:p>
          <a:p>
            <a:pPr algn="r"/>
            <a:endParaRPr lang="en-US" dirty="0">
              <a:latin typeface="Arial"/>
              <a:cs typeface="Arial"/>
            </a:endParaRPr>
          </a:p>
          <a:p>
            <a:pPr algn="r"/>
            <a:endParaRPr lang="en-US" sz="1600" dirty="0">
              <a:latin typeface="Arial"/>
              <a:cs typeface="Arial"/>
            </a:endParaRPr>
          </a:p>
          <a:p>
            <a:pPr algn="r"/>
            <a:r>
              <a:rPr lang="en-US" sz="1600" dirty="0">
                <a:latin typeface="Arial"/>
                <a:cs typeface="Arial"/>
              </a:rPr>
              <a:t>Strongly oppose</a:t>
            </a:r>
          </a:p>
          <a:p>
            <a:pPr algn="r"/>
            <a:endParaRPr lang="en-US" dirty="0"/>
          </a:p>
          <a:p>
            <a:pPr algn="r"/>
            <a:endParaRPr lang="en-US" dirty="0"/>
          </a:p>
          <a:p>
            <a:pPr algn="r"/>
            <a:endParaRPr lang="en-US" dirty="0"/>
          </a:p>
          <a:p>
            <a:pPr algn="r"/>
            <a:endParaRPr lang="en-US" dirty="0"/>
          </a:p>
        </p:txBody>
      </p:sp>
    </p:spTree>
    <p:extLst>
      <p:ext uri="{BB962C8B-B14F-4D97-AF65-F5344CB8AC3E}">
        <p14:creationId xmlns:p14="http://schemas.microsoft.com/office/powerpoint/2010/main" val="163465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5880" y="0"/>
            <a:ext cx="9646920" cy="1736194"/>
          </a:xfrm>
        </p:spPr>
        <p:txBody>
          <a:bodyPr>
            <a:noAutofit/>
          </a:bodyPr>
          <a:lstStyle/>
          <a:p>
            <a:pPr>
              <a:lnSpc>
                <a:spcPct val="100000"/>
              </a:lnSpc>
            </a:pPr>
            <a:r>
              <a:rPr lang="en-US" sz="2400" dirty="0">
                <a:latin typeface="Arial"/>
                <a:cs typeface="Arial"/>
              </a:rPr>
              <a:t>The second wave fresh sample (N=539) responds similarly.  The </a:t>
            </a:r>
            <a:r>
              <a:rPr lang="en-US" sz="2400" b="1" dirty="0">
                <a:latin typeface="Arial"/>
                <a:cs typeface="Arial"/>
              </a:rPr>
              <a:t>HOW</a:t>
            </a:r>
            <a:r>
              <a:rPr lang="en-US" sz="2400" dirty="0">
                <a:latin typeface="Arial"/>
                <a:cs typeface="Arial"/>
              </a:rPr>
              <a:t> treatment boosts support (a little) for emissions reduction among </a:t>
            </a:r>
            <a:r>
              <a:rPr lang="en-US" sz="2400" b="1" dirty="0">
                <a:solidFill>
                  <a:srgbClr val="C0504D"/>
                </a:solidFill>
                <a:latin typeface="Arial"/>
                <a:cs typeface="Arial"/>
              </a:rPr>
              <a:t>conservatives</a:t>
            </a:r>
            <a:r>
              <a:rPr lang="en-US" sz="2400" dirty="0">
                <a:latin typeface="Arial"/>
                <a:cs typeface="Arial"/>
              </a:rPr>
              <a:t>. </a:t>
            </a:r>
          </a:p>
        </p:txBody>
      </p:sp>
      <p:pic>
        <p:nvPicPr>
          <p:cNvPr id="4" name="Picture 3" descr="Fresh_Q2_W21.png"/>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725332" y="1955800"/>
            <a:ext cx="5207001" cy="4464756"/>
          </a:xfrm>
          <a:prstGeom prst="rect">
            <a:avLst/>
          </a:prstGeom>
        </p:spPr>
      </p:pic>
      <p:sp>
        <p:nvSpPr>
          <p:cNvPr id="5" name="TextBox 4"/>
          <p:cNvSpPr txBox="1"/>
          <p:nvPr/>
        </p:nvSpPr>
        <p:spPr>
          <a:xfrm>
            <a:off x="1573016" y="1736194"/>
            <a:ext cx="2222127" cy="5478423"/>
          </a:xfrm>
          <a:prstGeom prst="rect">
            <a:avLst/>
          </a:prstGeom>
          <a:solidFill>
            <a:srgbClr val="FFFFFF"/>
          </a:solidFill>
        </p:spPr>
        <p:txBody>
          <a:bodyPr wrap="square" rtlCol="0">
            <a:spAutoFit/>
          </a:bodyPr>
          <a:lstStyle/>
          <a:p>
            <a:pPr algn="r"/>
            <a:endParaRPr lang="en-US" dirty="0">
              <a:latin typeface="Arial"/>
              <a:ea typeface="Wingdings"/>
              <a:cs typeface="Arial"/>
              <a:sym typeface="Wingdings"/>
            </a:endParaRPr>
          </a:p>
          <a:p>
            <a:pPr algn="r"/>
            <a:r>
              <a:rPr lang="en-US" sz="1600" dirty="0">
                <a:latin typeface="Arial"/>
                <a:cs typeface="Arial"/>
              </a:rPr>
              <a:t>Strongly support</a:t>
            </a:r>
          </a:p>
          <a:p>
            <a:pPr algn="r"/>
            <a:endParaRPr lang="en-US" sz="1600" dirty="0">
              <a:latin typeface="Arial"/>
              <a:cs typeface="Arial"/>
            </a:endParaRPr>
          </a:p>
          <a:p>
            <a:pPr algn="r"/>
            <a:endParaRPr lang="en-US" sz="400" dirty="0">
              <a:latin typeface="Arial"/>
              <a:cs typeface="Arial"/>
            </a:endParaRPr>
          </a:p>
          <a:p>
            <a:pPr algn="r"/>
            <a:endParaRPr lang="en-US" sz="1100" dirty="0">
              <a:latin typeface="Arial"/>
              <a:cs typeface="Arial"/>
            </a:endParaRPr>
          </a:p>
          <a:p>
            <a:pPr algn="r"/>
            <a:endParaRPr lang="en-US" sz="1100" dirty="0">
              <a:latin typeface="Arial"/>
              <a:cs typeface="Arial"/>
            </a:endParaRPr>
          </a:p>
          <a:p>
            <a:pPr algn="r"/>
            <a:r>
              <a:rPr lang="en-US" sz="1600" dirty="0">
                <a:latin typeface="Arial"/>
                <a:cs typeface="Arial"/>
              </a:rPr>
              <a:t>Slightly support </a:t>
            </a:r>
          </a:p>
          <a:p>
            <a:pPr algn="r"/>
            <a:endParaRPr lang="en-US" sz="1600" dirty="0">
              <a:latin typeface="Arial"/>
              <a:cs typeface="Arial"/>
            </a:endParaRPr>
          </a:p>
          <a:p>
            <a:pPr algn="r"/>
            <a:endParaRPr lang="en-US" sz="1100" dirty="0">
              <a:latin typeface="Arial"/>
              <a:cs typeface="Arial"/>
            </a:endParaRPr>
          </a:p>
          <a:p>
            <a:pPr algn="r"/>
            <a:endParaRPr lang="en-US" sz="1100" dirty="0">
              <a:latin typeface="Arial"/>
              <a:cs typeface="Arial"/>
            </a:endParaRPr>
          </a:p>
          <a:p>
            <a:pPr algn="r"/>
            <a:r>
              <a:rPr lang="en-US" sz="1600" dirty="0">
                <a:latin typeface="Arial"/>
                <a:cs typeface="Arial"/>
              </a:rPr>
              <a:t>Neither support </a:t>
            </a:r>
          </a:p>
          <a:p>
            <a:pPr algn="r"/>
            <a:r>
              <a:rPr lang="en-US" sz="1600" dirty="0">
                <a:latin typeface="Arial"/>
                <a:cs typeface="Arial"/>
              </a:rPr>
              <a:t>nor oppose</a:t>
            </a:r>
          </a:p>
          <a:p>
            <a:pPr algn="r"/>
            <a:endParaRPr lang="en-US" sz="2000" dirty="0">
              <a:latin typeface="Arial"/>
              <a:cs typeface="Arial"/>
            </a:endParaRPr>
          </a:p>
          <a:p>
            <a:pPr algn="r"/>
            <a:endParaRPr lang="en-US" sz="1400" dirty="0">
              <a:latin typeface="Arial"/>
              <a:cs typeface="Arial"/>
            </a:endParaRPr>
          </a:p>
          <a:p>
            <a:pPr algn="r"/>
            <a:r>
              <a:rPr lang="en-US" sz="1600" dirty="0">
                <a:latin typeface="Arial"/>
                <a:cs typeface="Arial"/>
              </a:rPr>
              <a:t>Slightly oppose</a:t>
            </a:r>
          </a:p>
          <a:p>
            <a:pPr algn="r"/>
            <a:endParaRPr lang="en-US" sz="1600" dirty="0">
              <a:latin typeface="Arial"/>
              <a:cs typeface="Arial"/>
            </a:endParaRPr>
          </a:p>
          <a:p>
            <a:pPr algn="r"/>
            <a:endParaRPr lang="en-US" dirty="0">
              <a:latin typeface="Arial"/>
              <a:cs typeface="Arial"/>
            </a:endParaRPr>
          </a:p>
          <a:p>
            <a:pPr algn="r"/>
            <a:endParaRPr lang="en-US" sz="1050" dirty="0">
              <a:latin typeface="Arial"/>
              <a:cs typeface="Arial"/>
            </a:endParaRPr>
          </a:p>
          <a:p>
            <a:pPr algn="r"/>
            <a:r>
              <a:rPr lang="en-US" sz="1600" dirty="0">
                <a:latin typeface="Arial"/>
                <a:cs typeface="Arial"/>
              </a:rPr>
              <a:t>Strongly oppose</a:t>
            </a: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p:txBody>
      </p:sp>
    </p:spTree>
    <p:extLst>
      <p:ext uri="{BB962C8B-B14F-4D97-AF65-F5344CB8AC3E}">
        <p14:creationId xmlns:p14="http://schemas.microsoft.com/office/powerpoint/2010/main" val="1375252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D669-AE33-6B4A-8B81-C5CAC1BBE951}"/>
              </a:ext>
            </a:extLst>
          </p:cNvPr>
          <p:cNvSpPr>
            <a:spLocks noGrp="1"/>
          </p:cNvSpPr>
          <p:nvPr>
            <p:ph type="title"/>
          </p:nvPr>
        </p:nvSpPr>
        <p:spPr>
          <a:xfrm>
            <a:off x="838200" y="215463"/>
            <a:ext cx="10515600" cy="1325563"/>
          </a:xfrm>
        </p:spPr>
        <p:txBody>
          <a:bodyPr>
            <a:normAutofit/>
          </a:bodyPr>
          <a:lstStyle/>
          <a:p>
            <a:r>
              <a:rPr lang="en-US" sz="3600" dirty="0">
                <a:latin typeface="Arial" panose="020B0604020202020204" pitchFamily="34" charset="0"/>
                <a:cs typeface="Arial" panose="020B0604020202020204" pitchFamily="34" charset="0"/>
              </a:rPr>
              <a:t>Does psychological distance change? </a:t>
            </a:r>
          </a:p>
        </p:txBody>
      </p:sp>
      <p:sp>
        <p:nvSpPr>
          <p:cNvPr id="3" name="Content Placeholder 2">
            <a:extLst>
              <a:ext uri="{FF2B5EF4-FFF2-40B4-BE49-F238E27FC236}">
                <a16:creationId xmlns:a16="http://schemas.microsoft.com/office/drawing/2014/main" id="{79B7FAE3-B225-4042-8DE0-9F05E4F718F4}"/>
              </a:ext>
            </a:extLst>
          </p:cNvPr>
          <p:cNvSpPr>
            <a:spLocks noGrp="1"/>
          </p:cNvSpPr>
          <p:nvPr>
            <p:ph idx="1"/>
          </p:nvPr>
        </p:nvSpPr>
        <p:spPr>
          <a:xfrm>
            <a:off x="394454" y="1725692"/>
            <a:ext cx="4008120" cy="4351338"/>
          </a:xfrm>
          <a:ln>
            <a:noFill/>
          </a:ln>
        </p:spPr>
        <p:txBody>
          <a:bodyPr>
            <a:normAutofit/>
          </a:bodyPr>
          <a:lstStyle/>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Yes, treatment effect F</a:t>
            </a:r>
            <a:r>
              <a:rPr lang="en-US" sz="2400" baseline="-25000" dirty="0">
                <a:latin typeface="Arial" panose="020B0604020202020204" pitchFamily="34" charset="0"/>
                <a:cs typeface="Arial" panose="020B0604020202020204" pitchFamily="34" charset="0"/>
              </a:rPr>
              <a:t>(2,1567)</a:t>
            </a:r>
            <a:r>
              <a:rPr lang="en-US" sz="2400" dirty="0">
                <a:latin typeface="Arial" panose="020B0604020202020204" pitchFamily="34" charset="0"/>
                <a:cs typeface="Arial" panose="020B0604020202020204" pitchFamily="34" charset="0"/>
              </a:rPr>
              <a:t>=3.227, p=0.04, on psychological distance index </a:t>
            </a:r>
          </a:p>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Political ideology (conservatives vs others) F</a:t>
            </a:r>
            <a:r>
              <a:rPr lang="en-US" sz="2400" baseline="-25000" dirty="0">
                <a:latin typeface="Arial" panose="020B0604020202020204" pitchFamily="34" charset="0"/>
                <a:cs typeface="Arial" panose="020B0604020202020204" pitchFamily="34" charset="0"/>
              </a:rPr>
              <a:t>(1,1547)</a:t>
            </a:r>
            <a:r>
              <a:rPr lang="en-US" sz="2400" dirty="0">
                <a:latin typeface="Arial" panose="020B0604020202020204" pitchFamily="34" charset="0"/>
                <a:cs typeface="Arial" panose="020B0604020202020204" pitchFamily="34" charset="0"/>
              </a:rPr>
              <a:t>, p&lt;0.001</a:t>
            </a:r>
          </a:p>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No significant interaction with political ideology.</a:t>
            </a:r>
          </a:p>
          <a:p>
            <a:pPr marL="0" indent="0">
              <a:lnSpc>
                <a:spcPct val="100000"/>
              </a:lnSpc>
              <a:buNone/>
            </a:pPr>
            <a:endParaRPr lang="en-US" sz="2400" dirty="0">
              <a:latin typeface="Arial" panose="020B0604020202020204" pitchFamily="34" charset="0"/>
              <a:cs typeface="Arial" panose="020B0604020202020204" pitchFamily="34" charset="0"/>
            </a:endParaRPr>
          </a:p>
          <a:p>
            <a:pPr marL="0" indent="0">
              <a:lnSpc>
                <a:spcPct val="100000"/>
              </a:lnSpc>
              <a:buNone/>
            </a:pPr>
            <a:endParaRPr lang="en-US" sz="2400" dirty="0">
              <a:latin typeface="Arial" panose="020B0604020202020204" pitchFamily="34" charset="0"/>
              <a:cs typeface="Arial" panose="020B0604020202020204" pitchFamily="34" charset="0"/>
            </a:endParaRPr>
          </a:p>
          <a:p>
            <a:pPr>
              <a:lnSpc>
                <a:spcPct val="100000"/>
              </a:lnSpc>
            </a:pPr>
            <a:endParaRPr lang="en-US" sz="2400" dirty="0">
              <a:latin typeface="Arial" panose="020B0604020202020204" pitchFamily="34" charset="0"/>
              <a:cs typeface="Arial" panose="020B0604020202020204" pitchFamily="34" charset="0"/>
            </a:endParaRPr>
          </a:p>
          <a:p>
            <a:pPr>
              <a:lnSpc>
                <a:spcPct val="100000"/>
              </a:lnSpc>
            </a:pPr>
            <a:endParaRPr lang="en-US" sz="24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7625E848-AAC3-894F-9CE4-C5DE54F55BF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090160" y="1690688"/>
            <a:ext cx="6797040" cy="4851775"/>
          </a:xfrm>
          <a:prstGeom prst="rect">
            <a:avLst/>
          </a:prstGeom>
        </p:spPr>
      </p:pic>
      <p:sp>
        <p:nvSpPr>
          <p:cNvPr id="5" name="TextBox 4">
            <a:extLst>
              <a:ext uri="{FF2B5EF4-FFF2-40B4-BE49-F238E27FC236}">
                <a16:creationId xmlns:a16="http://schemas.microsoft.com/office/drawing/2014/main" id="{F4BA9EBF-B9AC-8540-9B6A-F2491393D032}"/>
              </a:ext>
            </a:extLst>
          </p:cNvPr>
          <p:cNvSpPr txBox="1"/>
          <p:nvPr/>
        </p:nvSpPr>
        <p:spPr>
          <a:xfrm rot="16200000">
            <a:off x="3276600" y="3603268"/>
            <a:ext cx="3413760" cy="369332"/>
          </a:xfrm>
          <a:prstGeom prst="rect">
            <a:avLst/>
          </a:prstGeom>
          <a:solidFill>
            <a:schemeClr val="bg1"/>
          </a:solidFill>
        </p:spPr>
        <p:txBody>
          <a:bodyPr wrap="square" rtlCol="0">
            <a:spAutoFit/>
          </a:bodyPr>
          <a:lstStyle/>
          <a:p>
            <a:r>
              <a:rPr lang="en-US" dirty="0"/>
              <a:t>←  More distant              Closer  →</a:t>
            </a:r>
          </a:p>
        </p:txBody>
      </p:sp>
      <p:sp>
        <p:nvSpPr>
          <p:cNvPr id="7" name="TextBox 6">
            <a:extLst>
              <a:ext uri="{FF2B5EF4-FFF2-40B4-BE49-F238E27FC236}">
                <a16:creationId xmlns:a16="http://schemas.microsoft.com/office/drawing/2014/main" id="{E81EA53F-8349-3D47-84A0-765CDA0A2AF7}"/>
              </a:ext>
            </a:extLst>
          </p:cNvPr>
          <p:cNvSpPr txBox="1"/>
          <p:nvPr/>
        </p:nvSpPr>
        <p:spPr>
          <a:xfrm>
            <a:off x="5882640" y="1356360"/>
            <a:ext cx="5715000" cy="369332"/>
          </a:xfrm>
          <a:prstGeom prst="rect">
            <a:avLst/>
          </a:prstGeom>
          <a:noFill/>
        </p:spPr>
        <p:txBody>
          <a:bodyPr wrap="square" rtlCol="0">
            <a:spAutoFit/>
          </a:bodyPr>
          <a:lstStyle/>
          <a:p>
            <a:r>
              <a:rPr lang="en-US" dirty="0">
                <a:solidFill>
                  <a:schemeClr val="accent1"/>
                </a:solidFill>
              </a:rPr>
              <a:t>Liberals/Moderates                                   </a:t>
            </a:r>
            <a:r>
              <a:rPr lang="en-US" dirty="0">
                <a:solidFill>
                  <a:srgbClr val="C00000"/>
                </a:solidFill>
              </a:rPr>
              <a:t>Conservatives</a:t>
            </a:r>
          </a:p>
        </p:txBody>
      </p:sp>
      <p:sp>
        <p:nvSpPr>
          <p:cNvPr id="4" name="TextBox 3">
            <a:extLst>
              <a:ext uri="{FF2B5EF4-FFF2-40B4-BE49-F238E27FC236}">
                <a16:creationId xmlns:a16="http://schemas.microsoft.com/office/drawing/2014/main" id="{C1988D77-3C3C-DC46-942A-5B894AF43BCB}"/>
              </a:ext>
            </a:extLst>
          </p:cNvPr>
          <p:cNvSpPr txBox="1"/>
          <p:nvPr/>
        </p:nvSpPr>
        <p:spPr>
          <a:xfrm>
            <a:off x="5532120" y="1859280"/>
            <a:ext cx="2926080" cy="3635534"/>
          </a:xfrm>
          <a:prstGeom prst="rect">
            <a:avLst/>
          </a:prstGeom>
          <a:solidFill>
            <a:schemeClr val="bg1"/>
          </a:solidFill>
          <a:ln>
            <a:noFill/>
          </a:ln>
        </p:spPr>
        <p:txBody>
          <a:bodyPr wrap="square" rtlCol="0">
            <a:spAutoFit/>
          </a:bodyPr>
          <a:lstStyle/>
          <a:p>
            <a:endParaRPr lang="en-US" dirty="0"/>
          </a:p>
        </p:txBody>
      </p:sp>
      <p:sp>
        <p:nvSpPr>
          <p:cNvPr id="8" name="TextBox 7">
            <a:extLst>
              <a:ext uri="{FF2B5EF4-FFF2-40B4-BE49-F238E27FC236}">
                <a16:creationId xmlns:a16="http://schemas.microsoft.com/office/drawing/2014/main" id="{94FC2D20-8C01-5A4A-A98E-04A725B39896}"/>
              </a:ext>
            </a:extLst>
          </p:cNvPr>
          <p:cNvSpPr txBox="1"/>
          <p:nvPr/>
        </p:nvSpPr>
        <p:spPr>
          <a:xfrm>
            <a:off x="8740140" y="2022713"/>
            <a:ext cx="2926080" cy="3635534"/>
          </a:xfrm>
          <a:prstGeom prst="rect">
            <a:avLst/>
          </a:prstGeom>
          <a:solidFill>
            <a:schemeClr val="bg1"/>
          </a:solidFill>
          <a:ln>
            <a:noFill/>
          </a:ln>
        </p:spPr>
        <p:txBody>
          <a:bodyPr wrap="square" rtlCol="0">
            <a:spAutoFit/>
          </a:bodyPr>
          <a:lstStyle/>
          <a:p>
            <a:endParaRPr lang="en-US" dirty="0"/>
          </a:p>
        </p:txBody>
      </p:sp>
      <p:sp>
        <p:nvSpPr>
          <p:cNvPr id="9" name="TextBox 8">
            <a:extLst>
              <a:ext uri="{FF2B5EF4-FFF2-40B4-BE49-F238E27FC236}">
                <a16:creationId xmlns:a16="http://schemas.microsoft.com/office/drawing/2014/main" id="{618FAA5B-ED22-AD47-A270-7F2D39D83A70}"/>
              </a:ext>
            </a:extLst>
          </p:cNvPr>
          <p:cNvSpPr txBox="1"/>
          <p:nvPr/>
        </p:nvSpPr>
        <p:spPr>
          <a:xfrm>
            <a:off x="394454" y="1356360"/>
            <a:ext cx="4006334" cy="4905336"/>
          </a:xfrm>
          <a:prstGeom prst="rect">
            <a:avLst/>
          </a:prstGeom>
          <a:solidFill>
            <a:schemeClr val="bg1"/>
          </a:solidFill>
          <a:ln>
            <a:noFill/>
          </a:ln>
        </p:spPr>
        <p:txBody>
          <a:bodyPr wrap="square" rtlCol="0">
            <a:spAutoFit/>
          </a:bodyPr>
          <a:lstStyle/>
          <a:p>
            <a:endParaRPr lang="en-US" dirty="0"/>
          </a:p>
        </p:txBody>
      </p:sp>
    </p:spTree>
    <p:extLst>
      <p:ext uri="{BB962C8B-B14F-4D97-AF65-F5344CB8AC3E}">
        <p14:creationId xmlns:p14="http://schemas.microsoft.com/office/powerpoint/2010/main" val="2310995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D669-AE33-6B4A-8B81-C5CAC1BBE951}"/>
              </a:ext>
            </a:extLst>
          </p:cNvPr>
          <p:cNvSpPr>
            <a:spLocks noGrp="1"/>
          </p:cNvSpPr>
          <p:nvPr>
            <p:ph type="title"/>
          </p:nvPr>
        </p:nvSpPr>
        <p:spPr>
          <a:xfrm>
            <a:off x="838200" y="215463"/>
            <a:ext cx="10515600" cy="1325563"/>
          </a:xfrm>
        </p:spPr>
        <p:txBody>
          <a:bodyPr>
            <a:normAutofit/>
          </a:bodyPr>
          <a:lstStyle/>
          <a:p>
            <a:r>
              <a:rPr lang="en-US" sz="3600" dirty="0">
                <a:latin typeface="Arial" panose="020B0604020202020204" pitchFamily="34" charset="0"/>
                <a:cs typeface="Arial" panose="020B0604020202020204" pitchFamily="34" charset="0"/>
              </a:rPr>
              <a:t>Does psychological distance change? </a:t>
            </a:r>
          </a:p>
        </p:txBody>
      </p:sp>
      <p:sp>
        <p:nvSpPr>
          <p:cNvPr id="3" name="Content Placeholder 2">
            <a:extLst>
              <a:ext uri="{FF2B5EF4-FFF2-40B4-BE49-F238E27FC236}">
                <a16:creationId xmlns:a16="http://schemas.microsoft.com/office/drawing/2014/main" id="{79B7FAE3-B225-4042-8DE0-9F05E4F718F4}"/>
              </a:ext>
            </a:extLst>
          </p:cNvPr>
          <p:cNvSpPr>
            <a:spLocks noGrp="1"/>
          </p:cNvSpPr>
          <p:nvPr>
            <p:ph idx="1"/>
          </p:nvPr>
        </p:nvSpPr>
        <p:spPr>
          <a:xfrm>
            <a:off x="394454" y="1725692"/>
            <a:ext cx="4008120" cy="4351338"/>
          </a:xfrm>
        </p:spPr>
        <p:txBody>
          <a:bodyPr>
            <a:normAutofit/>
          </a:bodyPr>
          <a:lstStyle/>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Yes, treatment effect F</a:t>
            </a:r>
            <a:r>
              <a:rPr lang="en-US" sz="2400" baseline="-25000" dirty="0">
                <a:latin typeface="Arial" panose="020B0604020202020204" pitchFamily="34" charset="0"/>
                <a:cs typeface="Arial" panose="020B0604020202020204" pitchFamily="34" charset="0"/>
              </a:rPr>
              <a:t>(2,1567)</a:t>
            </a:r>
            <a:r>
              <a:rPr lang="en-US" sz="2400" dirty="0">
                <a:latin typeface="Arial" panose="020B0604020202020204" pitchFamily="34" charset="0"/>
                <a:cs typeface="Arial" panose="020B0604020202020204" pitchFamily="34" charset="0"/>
              </a:rPr>
              <a:t>=3.227, p=0.04, on psychological distance index </a:t>
            </a:r>
          </a:p>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Political ideology (conservatives vs others) F</a:t>
            </a:r>
            <a:r>
              <a:rPr lang="en-US" sz="2400" baseline="-25000" dirty="0">
                <a:latin typeface="Arial" panose="020B0604020202020204" pitchFamily="34" charset="0"/>
                <a:cs typeface="Arial" panose="020B0604020202020204" pitchFamily="34" charset="0"/>
              </a:rPr>
              <a:t>(1,1547)</a:t>
            </a:r>
            <a:r>
              <a:rPr lang="en-US" sz="2400" dirty="0">
                <a:latin typeface="Arial" panose="020B0604020202020204" pitchFamily="34" charset="0"/>
                <a:cs typeface="Arial" panose="020B0604020202020204" pitchFamily="34" charset="0"/>
              </a:rPr>
              <a:t>, p&lt;0.001</a:t>
            </a:r>
          </a:p>
          <a:p>
            <a:pPr>
              <a:lnSpc>
                <a:spcPct val="100000"/>
              </a:lnSpc>
              <a:spcBef>
                <a:spcPts val="0"/>
              </a:spcBef>
              <a:spcAft>
                <a:spcPts val="2000"/>
              </a:spcAft>
            </a:pPr>
            <a:r>
              <a:rPr lang="en-US" sz="2400" dirty="0">
                <a:latin typeface="Arial" panose="020B0604020202020204" pitchFamily="34" charset="0"/>
                <a:cs typeface="Arial" panose="020B0604020202020204" pitchFamily="34" charset="0"/>
              </a:rPr>
              <a:t>No significant interaction with political ideology.</a:t>
            </a:r>
          </a:p>
          <a:p>
            <a:pPr marL="0" indent="0">
              <a:lnSpc>
                <a:spcPct val="100000"/>
              </a:lnSpc>
              <a:buNone/>
            </a:pPr>
            <a:endParaRPr lang="en-US" sz="2400" dirty="0">
              <a:latin typeface="Arial" panose="020B0604020202020204" pitchFamily="34" charset="0"/>
              <a:cs typeface="Arial" panose="020B0604020202020204" pitchFamily="34" charset="0"/>
            </a:endParaRPr>
          </a:p>
          <a:p>
            <a:pPr marL="0" indent="0">
              <a:lnSpc>
                <a:spcPct val="100000"/>
              </a:lnSpc>
              <a:buNone/>
            </a:pPr>
            <a:endParaRPr lang="en-US" sz="2400" dirty="0">
              <a:latin typeface="Arial" panose="020B0604020202020204" pitchFamily="34" charset="0"/>
              <a:cs typeface="Arial" panose="020B0604020202020204" pitchFamily="34" charset="0"/>
            </a:endParaRPr>
          </a:p>
          <a:p>
            <a:pPr>
              <a:lnSpc>
                <a:spcPct val="100000"/>
              </a:lnSpc>
            </a:pPr>
            <a:endParaRPr lang="en-US" sz="2400" dirty="0">
              <a:latin typeface="Arial" panose="020B0604020202020204" pitchFamily="34" charset="0"/>
              <a:cs typeface="Arial" panose="020B0604020202020204" pitchFamily="34" charset="0"/>
            </a:endParaRPr>
          </a:p>
          <a:p>
            <a:pPr>
              <a:lnSpc>
                <a:spcPct val="100000"/>
              </a:lnSpc>
            </a:pPr>
            <a:endParaRPr lang="en-US" sz="24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7625E848-AAC3-894F-9CE4-C5DE54F55BF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090160" y="1690688"/>
            <a:ext cx="6797040" cy="4851775"/>
          </a:xfrm>
          <a:prstGeom prst="rect">
            <a:avLst/>
          </a:prstGeom>
        </p:spPr>
      </p:pic>
      <p:sp>
        <p:nvSpPr>
          <p:cNvPr id="5" name="TextBox 4">
            <a:extLst>
              <a:ext uri="{FF2B5EF4-FFF2-40B4-BE49-F238E27FC236}">
                <a16:creationId xmlns:a16="http://schemas.microsoft.com/office/drawing/2014/main" id="{F4BA9EBF-B9AC-8540-9B6A-F2491393D032}"/>
              </a:ext>
            </a:extLst>
          </p:cNvPr>
          <p:cNvSpPr txBox="1"/>
          <p:nvPr/>
        </p:nvSpPr>
        <p:spPr>
          <a:xfrm rot="16200000">
            <a:off x="3276600" y="3603268"/>
            <a:ext cx="3413760" cy="369332"/>
          </a:xfrm>
          <a:prstGeom prst="rect">
            <a:avLst/>
          </a:prstGeom>
          <a:solidFill>
            <a:schemeClr val="bg1"/>
          </a:solidFill>
        </p:spPr>
        <p:txBody>
          <a:bodyPr wrap="square" rtlCol="0">
            <a:spAutoFit/>
          </a:bodyPr>
          <a:lstStyle/>
          <a:p>
            <a:r>
              <a:rPr lang="en-US" dirty="0"/>
              <a:t>←  More distant              Closer  →</a:t>
            </a:r>
          </a:p>
        </p:txBody>
      </p:sp>
      <p:sp>
        <p:nvSpPr>
          <p:cNvPr id="7" name="TextBox 6">
            <a:extLst>
              <a:ext uri="{FF2B5EF4-FFF2-40B4-BE49-F238E27FC236}">
                <a16:creationId xmlns:a16="http://schemas.microsoft.com/office/drawing/2014/main" id="{E81EA53F-8349-3D47-84A0-765CDA0A2AF7}"/>
              </a:ext>
            </a:extLst>
          </p:cNvPr>
          <p:cNvSpPr txBox="1"/>
          <p:nvPr/>
        </p:nvSpPr>
        <p:spPr>
          <a:xfrm>
            <a:off x="5882640" y="1356360"/>
            <a:ext cx="5715000" cy="369332"/>
          </a:xfrm>
          <a:prstGeom prst="rect">
            <a:avLst/>
          </a:prstGeom>
          <a:noFill/>
        </p:spPr>
        <p:txBody>
          <a:bodyPr wrap="square" rtlCol="0">
            <a:spAutoFit/>
          </a:bodyPr>
          <a:lstStyle/>
          <a:p>
            <a:r>
              <a:rPr lang="en-US" dirty="0">
                <a:solidFill>
                  <a:schemeClr val="accent1"/>
                </a:solidFill>
              </a:rPr>
              <a:t>Liberals/Moderates                                   </a:t>
            </a:r>
            <a:r>
              <a:rPr lang="en-US" dirty="0">
                <a:solidFill>
                  <a:srgbClr val="C00000"/>
                </a:solidFill>
              </a:rPr>
              <a:t>Conservatives</a:t>
            </a:r>
          </a:p>
        </p:txBody>
      </p:sp>
    </p:spTree>
    <p:extLst>
      <p:ext uri="{BB962C8B-B14F-4D97-AF65-F5344CB8AC3E}">
        <p14:creationId xmlns:p14="http://schemas.microsoft.com/office/powerpoint/2010/main" val="92914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A77A2C34-B686-AD42-8139-B83E9FAE5F33}"/>
              </a:ext>
            </a:extLst>
          </p:cNvPr>
          <p:cNvGraphicFramePr>
            <a:graphicFrameLocks/>
          </p:cNvGraphicFramePr>
          <p:nvPr>
            <p:extLst>
              <p:ext uri="{D42A27DB-BD31-4B8C-83A1-F6EECF244321}">
                <p14:modId xmlns:p14="http://schemas.microsoft.com/office/powerpoint/2010/main" val="4036375733"/>
              </p:ext>
            </p:extLst>
          </p:nvPr>
        </p:nvGraphicFramePr>
        <p:xfrm>
          <a:off x="800100" y="502920"/>
          <a:ext cx="10607040" cy="61950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1168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2" dur="500"/>
                                        <p:tgtEl>
                                          <p:spTgt spid="4">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7214B-3695-1A43-83B0-98749AFCB529}"/>
              </a:ext>
            </a:extLst>
          </p:cNvPr>
          <p:cNvSpPr>
            <a:spLocks noGrp="1"/>
          </p:cNvSpPr>
          <p:nvPr>
            <p:ph type="title"/>
          </p:nvPr>
        </p:nvSpPr>
        <p:spPr>
          <a:xfrm>
            <a:off x="304800" y="2277686"/>
            <a:ext cx="2809702" cy="4260273"/>
          </a:xfrm>
        </p:spPr>
        <p:txBody>
          <a:bodyPr>
            <a:noAutofit/>
          </a:bodyPr>
          <a:lstStyle/>
          <a:p>
            <a:pPr>
              <a:lnSpc>
                <a:spcPct val="100000"/>
              </a:lnSpc>
            </a:pP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A majority of conservatives think it is equally likely and unlikely, or less.</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No significant difference by construal treatment  (p=0.499)</a:t>
            </a:r>
          </a:p>
        </p:txBody>
      </p:sp>
      <p:graphicFrame>
        <p:nvGraphicFramePr>
          <p:cNvPr id="4" name="Chart 3">
            <a:extLst>
              <a:ext uri="{FF2B5EF4-FFF2-40B4-BE49-F238E27FC236}">
                <a16:creationId xmlns:a16="http://schemas.microsoft.com/office/drawing/2014/main" id="{6C0E993E-9658-FD4B-A8CA-A04E0B36918D}"/>
              </a:ext>
            </a:extLst>
          </p:cNvPr>
          <p:cNvGraphicFramePr>
            <a:graphicFrameLocks/>
          </p:cNvGraphicFramePr>
          <p:nvPr>
            <p:extLst/>
          </p:nvPr>
        </p:nvGraphicFramePr>
        <p:xfrm>
          <a:off x="2514600" y="198120"/>
          <a:ext cx="9235440" cy="64770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00D3B440-3412-F44C-8728-BB89EB5AD3C2}"/>
              </a:ext>
            </a:extLst>
          </p:cNvPr>
          <p:cNvSpPr txBox="1"/>
          <p:nvPr/>
        </p:nvSpPr>
        <p:spPr>
          <a:xfrm>
            <a:off x="304800" y="548640"/>
            <a:ext cx="2809702" cy="2308324"/>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A majority of liberals and moderates think it is likely to extremely likely.</a:t>
            </a:r>
            <a:br>
              <a:rPr lang="en-US" sz="2400" dirty="0">
                <a:latin typeface="Arial" panose="020B0604020202020204" pitchFamily="34" charset="0"/>
                <a:cs typeface="Arial" panose="020B0604020202020204" pitchFamily="34" charset="0"/>
              </a:rPr>
            </a:br>
            <a:endParaRPr lang="en-US" sz="2400" dirty="0"/>
          </a:p>
        </p:txBody>
      </p:sp>
    </p:spTree>
    <p:extLst>
      <p:ext uri="{BB962C8B-B14F-4D97-AF65-F5344CB8AC3E}">
        <p14:creationId xmlns:p14="http://schemas.microsoft.com/office/powerpoint/2010/main" val="335453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7" dur="500"/>
                                        <p:tgtEl>
                                          <p:spTgt spid="4">
                                            <p:graphicEl>
                                              <a:chart seriesIdx="0" categoryIdx="-4" bldStep="series"/>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0" dur="500"/>
                                        <p:tgtEl>
                                          <p:spTgt spid="4">
                                            <p:graphicEl>
                                              <a:chart seriesIdx="1" categoryIdx="-4" bldStep="series"/>
                                            </p:graphicEl>
                                          </p:spTgt>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17" dur="500"/>
                                        <p:tgtEl>
                                          <p:spTgt spid="4">
                                            <p:graphicEl>
                                              <a:chart seriesIdx="2" categoryIdx="-4" bldStep="series"/>
                                            </p:graphic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ipe(down)">
                                      <p:cBhvr>
                                        <p:cTn id="20" dur="500"/>
                                        <p:tgtEl>
                                          <p:spTgt spid="4">
                                            <p:graphicEl>
                                              <a:chart seriesIdx="3" categoryIdx="-4" bldStep="series"/>
                                            </p:graphicEl>
                                          </p:spTgt>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uiExpand="1">
        <p:bldSub>
          <a:bldChart bld="series" animBg="0"/>
        </p:bldSub>
      </p:bldGraphic>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209E58-D3BA-8A4E-86EE-12F808BC2B2B}"/>
              </a:ext>
            </a:extLst>
          </p:cNvPr>
          <p:cNvSpPr>
            <a:spLocks noGrp="1"/>
          </p:cNvSpPr>
          <p:nvPr>
            <p:ph idx="1"/>
          </p:nvPr>
        </p:nvSpPr>
        <p:spPr>
          <a:xfrm>
            <a:off x="347546" y="1409448"/>
            <a:ext cx="2819399" cy="4351338"/>
          </a:xfrm>
        </p:spPr>
        <p:txBody>
          <a:bodyPr/>
          <a:lstStyle/>
          <a:p>
            <a:pPr marL="0" indent="0">
              <a:buNone/>
            </a:pPr>
            <a:r>
              <a:rPr lang="en-US" dirty="0"/>
              <a:t>No significant difference by treatment, but WHY mean is consistently higher. </a:t>
            </a:r>
          </a:p>
        </p:txBody>
      </p:sp>
      <p:graphicFrame>
        <p:nvGraphicFramePr>
          <p:cNvPr id="4" name="Chart 3">
            <a:extLst>
              <a:ext uri="{FF2B5EF4-FFF2-40B4-BE49-F238E27FC236}">
                <a16:creationId xmlns:a16="http://schemas.microsoft.com/office/drawing/2014/main" id="{3619160A-2096-3644-9811-6CD93092C1EF}"/>
              </a:ext>
            </a:extLst>
          </p:cNvPr>
          <p:cNvGraphicFramePr>
            <a:graphicFrameLocks/>
          </p:cNvGraphicFramePr>
          <p:nvPr>
            <p:extLst>
              <p:ext uri="{D42A27DB-BD31-4B8C-83A1-F6EECF244321}">
                <p14:modId xmlns:p14="http://schemas.microsoft.com/office/powerpoint/2010/main" val="3077432488"/>
              </p:ext>
            </p:extLst>
          </p:nvPr>
        </p:nvGraphicFramePr>
        <p:xfrm>
          <a:off x="3166945" y="312234"/>
          <a:ext cx="8779727" cy="65457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9166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150146" y="1362605"/>
            <a:ext cx="8564034" cy="6295755"/>
            <a:chOff x="952499" y="2112155"/>
            <a:chExt cx="8177390" cy="5922933"/>
          </a:xfrm>
        </p:grpSpPr>
        <p:pic>
          <p:nvPicPr>
            <p:cNvPr id="4" name="Picture 3" descr="Support_W2_byPsychClose.png"/>
            <p:cNvPicPr>
              <a:picLocks noChangeAspect="1"/>
            </p:cNvPicPr>
            <p:nvPr/>
          </p:nvPicPr>
          <p:blipFill rotWithShape="1">
            <a:blip r:embed="rId3">
              <a:extLst>
                <a:ext uri="{28A0092B-C50C-407E-A947-70E740481C1C}">
                  <a14:useLocalDpi xmlns:a14="http://schemas.microsoft.com/office/drawing/2010/main" val="0"/>
                </a:ext>
              </a:extLst>
            </a:blip>
            <a:srcRect b="16381"/>
            <a:stretch/>
          </p:blipFill>
          <p:spPr>
            <a:xfrm>
              <a:off x="2014311" y="2112155"/>
              <a:ext cx="7115578" cy="4759952"/>
            </a:xfrm>
            <a:prstGeom prst="rect">
              <a:avLst/>
            </a:prstGeom>
          </p:spPr>
        </p:pic>
        <p:sp>
          <p:nvSpPr>
            <p:cNvPr id="3" name="Rectangle 2"/>
            <p:cNvSpPr/>
            <p:nvPr/>
          </p:nvSpPr>
          <p:spPr>
            <a:xfrm>
              <a:off x="7563905" y="2113411"/>
              <a:ext cx="1358826" cy="991031"/>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52499" y="2244075"/>
              <a:ext cx="1904998" cy="5791013"/>
            </a:xfrm>
            <a:prstGeom prst="rect">
              <a:avLst/>
            </a:prstGeom>
            <a:solidFill>
              <a:srgbClr val="FFFFFF"/>
            </a:solidFill>
          </p:spPr>
          <p:txBody>
            <a:bodyPr wrap="square" rtlCol="0">
              <a:spAutoFit/>
            </a:bodyPr>
            <a:lstStyle/>
            <a:p>
              <a:pPr algn="r"/>
              <a:r>
                <a:rPr lang="en-US" dirty="0">
                  <a:latin typeface="Arial"/>
                  <a:cs typeface="Arial"/>
                </a:rPr>
                <a:t>Strongly support</a:t>
              </a:r>
            </a:p>
            <a:p>
              <a:pPr algn="r"/>
              <a:endParaRPr lang="en-US" sz="2800" dirty="0">
                <a:latin typeface="Arial"/>
                <a:cs typeface="Arial"/>
              </a:endParaRPr>
            </a:p>
            <a:p>
              <a:pPr algn="r"/>
              <a:endParaRPr lang="en-US" dirty="0">
                <a:latin typeface="Arial"/>
                <a:cs typeface="Arial"/>
              </a:endParaRPr>
            </a:p>
            <a:p>
              <a:pPr algn="r"/>
              <a:endParaRPr lang="en-US" sz="2400" dirty="0">
                <a:latin typeface="Arial"/>
                <a:cs typeface="Arial"/>
              </a:endParaRPr>
            </a:p>
            <a:p>
              <a:pPr algn="r"/>
              <a:r>
                <a:rPr lang="en-US" dirty="0">
                  <a:latin typeface="Arial"/>
                  <a:cs typeface="Arial"/>
                </a:rPr>
                <a:t>Slightly support </a:t>
              </a:r>
              <a:endParaRPr lang="en-US" sz="2000"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r>
                <a:rPr lang="en-US" dirty="0">
                  <a:latin typeface="Arial"/>
                  <a:cs typeface="Arial"/>
                </a:rPr>
                <a:t>Neither support nor oppose</a:t>
              </a:r>
            </a:p>
            <a:p>
              <a:pPr algn="r"/>
              <a:endParaRPr lang="en-US" dirty="0">
                <a:latin typeface="Arial"/>
                <a:cs typeface="Arial"/>
              </a:endParaRPr>
            </a:p>
            <a:p>
              <a:pPr algn="r"/>
              <a:endParaRPr lang="en-US" sz="3600" dirty="0">
                <a:latin typeface="Arial"/>
                <a:cs typeface="Arial"/>
              </a:endParaRPr>
            </a:p>
            <a:p>
              <a:pPr algn="r"/>
              <a:r>
                <a:rPr lang="en-US" dirty="0">
                  <a:latin typeface="Arial"/>
                  <a:cs typeface="Arial"/>
                </a:rPr>
                <a:t>Slightly oppose</a:t>
              </a:r>
            </a:p>
            <a:p>
              <a:pPr algn="r"/>
              <a:r>
                <a:rPr lang="en-US" dirty="0">
                  <a:latin typeface="Wingdings"/>
                  <a:ea typeface="Wingdings"/>
                  <a:cs typeface="Wingdings"/>
                  <a:sym typeface="Wingdings"/>
                </a:rPr>
                <a:t>	</a:t>
              </a:r>
              <a:endParaRPr lang="en-US" dirty="0"/>
            </a:p>
            <a:p>
              <a:pPr algn="r"/>
              <a:endParaRPr lang="en-US" dirty="0"/>
            </a:p>
            <a:p>
              <a:pPr algn="r"/>
              <a:endParaRPr lang="en-US" dirty="0"/>
            </a:p>
            <a:p>
              <a:pPr algn="r"/>
              <a:endParaRPr lang="en-US" dirty="0"/>
            </a:p>
            <a:p>
              <a:pPr algn="r"/>
              <a:endParaRPr lang="en-US" dirty="0"/>
            </a:p>
            <a:p>
              <a:pPr algn="r"/>
              <a:endParaRPr lang="en-US" dirty="0"/>
            </a:p>
          </p:txBody>
        </p:sp>
      </p:grpSp>
      <p:sp>
        <p:nvSpPr>
          <p:cNvPr id="10" name="Rectangle 9"/>
          <p:cNvSpPr/>
          <p:nvPr/>
        </p:nvSpPr>
        <p:spPr>
          <a:xfrm>
            <a:off x="6860736" y="3212982"/>
            <a:ext cx="1566333" cy="122766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9074153" y="1840921"/>
            <a:ext cx="2287111" cy="1015663"/>
          </a:xfrm>
          <a:prstGeom prst="rect">
            <a:avLst/>
          </a:prstGeom>
          <a:solidFill>
            <a:srgbClr val="FFFFFF"/>
          </a:solidFill>
          <a:ln>
            <a:noFill/>
          </a:ln>
        </p:spPr>
        <p:txBody>
          <a:bodyPr wrap="square" rtlCol="0">
            <a:spAutoFit/>
          </a:bodyPr>
          <a:lstStyle/>
          <a:p>
            <a:r>
              <a:rPr lang="en-US" sz="1600" b="1" dirty="0">
                <a:solidFill>
                  <a:schemeClr val="accent1">
                    <a:lumMod val="75000"/>
                  </a:schemeClr>
                </a:solidFill>
                <a:latin typeface="Arial"/>
                <a:cs typeface="Arial"/>
              </a:rPr>
              <a:t>I  </a:t>
            </a:r>
            <a:r>
              <a:rPr lang="en-US" sz="1400" b="1" dirty="0">
                <a:solidFill>
                  <a:schemeClr val="accent1">
                    <a:lumMod val="75000"/>
                  </a:schemeClr>
                </a:solidFill>
                <a:latin typeface="Arial"/>
                <a:cs typeface="Arial"/>
              </a:rPr>
              <a:t>Moderates/Liberals</a:t>
            </a:r>
          </a:p>
          <a:p>
            <a:r>
              <a:rPr lang="en-US" sz="1600" b="1" dirty="0">
                <a:solidFill>
                  <a:srgbClr val="C00000"/>
                </a:solidFill>
                <a:latin typeface="Arial"/>
                <a:cs typeface="Arial"/>
              </a:rPr>
              <a:t>I </a:t>
            </a:r>
            <a:r>
              <a:rPr lang="en-US" sz="1400" b="1" dirty="0">
                <a:solidFill>
                  <a:srgbClr val="C00000"/>
                </a:solidFill>
                <a:latin typeface="Arial"/>
                <a:cs typeface="Arial"/>
              </a:rPr>
              <a:t> Conservatives</a:t>
            </a:r>
          </a:p>
          <a:p>
            <a:endParaRPr lang="en-US" sz="1400" b="1" dirty="0">
              <a:solidFill>
                <a:srgbClr val="C00000"/>
              </a:solidFill>
              <a:latin typeface="Arial"/>
              <a:cs typeface="Arial"/>
            </a:endParaRPr>
          </a:p>
          <a:p>
            <a:endParaRPr lang="en-US" sz="1400" b="1" dirty="0">
              <a:solidFill>
                <a:srgbClr val="C00000"/>
              </a:solidFill>
              <a:latin typeface="Arial"/>
              <a:cs typeface="Arial"/>
            </a:endParaRPr>
          </a:p>
        </p:txBody>
      </p:sp>
      <p:sp>
        <p:nvSpPr>
          <p:cNvPr id="2" name="TextBox 1">
            <a:extLst>
              <a:ext uri="{FF2B5EF4-FFF2-40B4-BE49-F238E27FC236}">
                <a16:creationId xmlns:a16="http://schemas.microsoft.com/office/drawing/2014/main" id="{E741D1BD-D835-A14C-B2A4-37E0DCB97987}"/>
              </a:ext>
            </a:extLst>
          </p:cNvPr>
          <p:cNvSpPr txBox="1"/>
          <p:nvPr/>
        </p:nvSpPr>
        <p:spPr>
          <a:xfrm>
            <a:off x="384049" y="2355746"/>
            <a:ext cx="1995070" cy="2554545"/>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How much do you support or oppose reducing climate change by reducing carbon emissions?</a:t>
            </a:r>
          </a:p>
        </p:txBody>
      </p:sp>
      <p:sp>
        <p:nvSpPr>
          <p:cNvPr id="5" name="TextBox 4">
            <a:extLst>
              <a:ext uri="{FF2B5EF4-FFF2-40B4-BE49-F238E27FC236}">
                <a16:creationId xmlns:a16="http://schemas.microsoft.com/office/drawing/2014/main" id="{E657D00D-E0E3-1D4E-B5F8-6CE362977633}"/>
              </a:ext>
            </a:extLst>
          </p:cNvPr>
          <p:cNvSpPr txBox="1"/>
          <p:nvPr/>
        </p:nvSpPr>
        <p:spPr>
          <a:xfrm>
            <a:off x="545541" y="346808"/>
            <a:ext cx="10292626"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Policy support by perceived proximity of risk</a:t>
            </a:r>
          </a:p>
        </p:txBody>
      </p:sp>
      <p:sp>
        <p:nvSpPr>
          <p:cNvPr id="7" name="TextBox 6">
            <a:extLst>
              <a:ext uri="{FF2B5EF4-FFF2-40B4-BE49-F238E27FC236}">
                <a16:creationId xmlns:a16="http://schemas.microsoft.com/office/drawing/2014/main" id="{4D690364-5BD9-2A4A-BD67-1877274C6983}"/>
              </a:ext>
            </a:extLst>
          </p:cNvPr>
          <p:cNvSpPr txBox="1"/>
          <p:nvPr/>
        </p:nvSpPr>
        <p:spPr>
          <a:xfrm>
            <a:off x="4570913" y="6422175"/>
            <a:ext cx="4579645"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Perceived proximity of climate change risk </a:t>
            </a:r>
          </a:p>
        </p:txBody>
      </p:sp>
      <p:sp>
        <p:nvSpPr>
          <p:cNvPr id="12" name="Rectangle 11">
            <a:extLst>
              <a:ext uri="{FF2B5EF4-FFF2-40B4-BE49-F238E27FC236}">
                <a16:creationId xmlns:a16="http://schemas.microsoft.com/office/drawing/2014/main" id="{77E9C52E-45FE-4842-AEBD-16B020B45126}"/>
              </a:ext>
            </a:extLst>
          </p:cNvPr>
          <p:cNvSpPr/>
          <p:nvPr/>
        </p:nvSpPr>
        <p:spPr>
          <a:xfrm>
            <a:off x="7036231" y="1642820"/>
            <a:ext cx="1549830" cy="1570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2FA1449-18E1-CF4F-807F-46F98529C047}"/>
              </a:ext>
            </a:extLst>
          </p:cNvPr>
          <p:cNvSpPr>
            <a:spLocks noChangeAspect="1"/>
          </p:cNvSpPr>
          <p:nvPr/>
        </p:nvSpPr>
        <p:spPr>
          <a:xfrm>
            <a:off x="11090906" y="238221"/>
            <a:ext cx="182880" cy="184730"/>
          </a:xfrm>
          <a:prstGeom prst="ellipse">
            <a:avLst/>
          </a:prstGeom>
          <a:solidFill>
            <a:srgbClr val="00B050">
              <a:alpha val="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55C910B9-1F2F-3F4B-B8F6-B5ED8FA8A344}"/>
              </a:ext>
            </a:extLst>
          </p:cNvPr>
          <p:cNvSpPr>
            <a:spLocks noChangeAspect="1"/>
          </p:cNvSpPr>
          <p:nvPr/>
        </p:nvSpPr>
        <p:spPr>
          <a:xfrm>
            <a:off x="11404184" y="238777"/>
            <a:ext cx="182880" cy="183618"/>
          </a:xfrm>
          <a:prstGeom prst="triangl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B021D0B-CFB4-B444-9DCE-24EFC47B71E7}"/>
              </a:ext>
            </a:extLst>
          </p:cNvPr>
          <p:cNvSpPr>
            <a:spLocks noChangeAspect="1"/>
          </p:cNvSpPr>
          <p:nvPr/>
        </p:nvSpPr>
        <p:spPr>
          <a:xfrm>
            <a:off x="11718192" y="239146"/>
            <a:ext cx="181420" cy="182880"/>
          </a:xfrm>
          <a:prstGeom prst="rect">
            <a:avLst/>
          </a:prstGeom>
          <a:noFill/>
          <a:ln w="12700">
            <a:solidFill>
              <a:srgbClr val="00B0F0">
                <a:alpha val="48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951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150146" y="1362605"/>
            <a:ext cx="8564034" cy="6295755"/>
            <a:chOff x="952499" y="2112155"/>
            <a:chExt cx="8177390" cy="5922933"/>
          </a:xfrm>
        </p:grpSpPr>
        <p:pic>
          <p:nvPicPr>
            <p:cNvPr id="4" name="Picture 3" descr="Support_W2_byPsychClose.png"/>
            <p:cNvPicPr>
              <a:picLocks noChangeAspect="1"/>
            </p:cNvPicPr>
            <p:nvPr/>
          </p:nvPicPr>
          <p:blipFill rotWithShape="1">
            <a:blip r:embed="rId3">
              <a:extLst>
                <a:ext uri="{28A0092B-C50C-407E-A947-70E740481C1C}">
                  <a14:useLocalDpi xmlns:a14="http://schemas.microsoft.com/office/drawing/2010/main" val="0"/>
                </a:ext>
              </a:extLst>
            </a:blip>
            <a:srcRect b="16381"/>
            <a:stretch/>
          </p:blipFill>
          <p:spPr>
            <a:xfrm>
              <a:off x="2014311" y="2112155"/>
              <a:ext cx="7115578" cy="4759952"/>
            </a:xfrm>
            <a:prstGeom prst="rect">
              <a:avLst/>
            </a:prstGeom>
          </p:spPr>
        </p:pic>
        <p:sp>
          <p:nvSpPr>
            <p:cNvPr id="3" name="Rectangle 2"/>
            <p:cNvSpPr/>
            <p:nvPr/>
          </p:nvSpPr>
          <p:spPr>
            <a:xfrm>
              <a:off x="7563905" y="2113411"/>
              <a:ext cx="1358826" cy="991031"/>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52499" y="2244075"/>
              <a:ext cx="1904998" cy="5791013"/>
            </a:xfrm>
            <a:prstGeom prst="rect">
              <a:avLst/>
            </a:prstGeom>
            <a:solidFill>
              <a:srgbClr val="FFFFFF"/>
            </a:solidFill>
          </p:spPr>
          <p:txBody>
            <a:bodyPr wrap="square" rtlCol="0">
              <a:spAutoFit/>
            </a:bodyPr>
            <a:lstStyle/>
            <a:p>
              <a:pPr algn="r"/>
              <a:r>
                <a:rPr lang="en-US" dirty="0">
                  <a:latin typeface="Arial"/>
                  <a:cs typeface="Arial"/>
                </a:rPr>
                <a:t>Strongly support</a:t>
              </a:r>
            </a:p>
            <a:p>
              <a:pPr algn="r"/>
              <a:endParaRPr lang="en-US" sz="2800" dirty="0">
                <a:latin typeface="Arial"/>
                <a:cs typeface="Arial"/>
              </a:endParaRPr>
            </a:p>
            <a:p>
              <a:pPr algn="r"/>
              <a:endParaRPr lang="en-US" dirty="0">
                <a:latin typeface="Arial"/>
                <a:cs typeface="Arial"/>
              </a:endParaRPr>
            </a:p>
            <a:p>
              <a:pPr algn="r"/>
              <a:endParaRPr lang="en-US" sz="2400" dirty="0">
                <a:latin typeface="Arial"/>
                <a:cs typeface="Arial"/>
              </a:endParaRPr>
            </a:p>
            <a:p>
              <a:pPr algn="r"/>
              <a:r>
                <a:rPr lang="en-US" dirty="0">
                  <a:latin typeface="Arial"/>
                  <a:cs typeface="Arial"/>
                </a:rPr>
                <a:t>Slightly support </a:t>
              </a:r>
              <a:endParaRPr lang="en-US" sz="2000"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endParaRPr lang="en-US" dirty="0">
                <a:latin typeface="Arial"/>
                <a:cs typeface="Arial"/>
              </a:endParaRPr>
            </a:p>
            <a:p>
              <a:pPr algn="r"/>
              <a:r>
                <a:rPr lang="en-US" dirty="0">
                  <a:latin typeface="Arial"/>
                  <a:cs typeface="Arial"/>
                </a:rPr>
                <a:t>Neither support nor oppose</a:t>
              </a:r>
            </a:p>
            <a:p>
              <a:pPr algn="r"/>
              <a:endParaRPr lang="en-US" dirty="0">
                <a:latin typeface="Arial"/>
                <a:cs typeface="Arial"/>
              </a:endParaRPr>
            </a:p>
            <a:p>
              <a:pPr algn="r"/>
              <a:endParaRPr lang="en-US" sz="3600" dirty="0">
                <a:latin typeface="Arial"/>
                <a:cs typeface="Arial"/>
              </a:endParaRPr>
            </a:p>
            <a:p>
              <a:pPr algn="r"/>
              <a:r>
                <a:rPr lang="en-US" dirty="0">
                  <a:latin typeface="Arial"/>
                  <a:cs typeface="Arial"/>
                </a:rPr>
                <a:t>Slightly oppose</a:t>
              </a:r>
            </a:p>
            <a:p>
              <a:pPr algn="r"/>
              <a:r>
                <a:rPr lang="en-US" dirty="0">
                  <a:latin typeface="Wingdings"/>
                  <a:ea typeface="Wingdings"/>
                  <a:cs typeface="Wingdings"/>
                  <a:sym typeface="Wingdings"/>
                </a:rPr>
                <a:t>	</a:t>
              </a:r>
              <a:endParaRPr lang="en-US" dirty="0"/>
            </a:p>
            <a:p>
              <a:pPr algn="r"/>
              <a:endParaRPr lang="en-US" dirty="0"/>
            </a:p>
            <a:p>
              <a:pPr algn="r"/>
              <a:endParaRPr lang="en-US" dirty="0"/>
            </a:p>
            <a:p>
              <a:pPr algn="r"/>
              <a:endParaRPr lang="en-US" dirty="0"/>
            </a:p>
            <a:p>
              <a:pPr algn="r"/>
              <a:endParaRPr lang="en-US" dirty="0"/>
            </a:p>
            <a:p>
              <a:pPr algn="r"/>
              <a:endParaRPr lang="en-US" dirty="0"/>
            </a:p>
          </p:txBody>
        </p:sp>
      </p:grpSp>
      <p:sp>
        <p:nvSpPr>
          <p:cNvPr id="10" name="Rectangle 9"/>
          <p:cNvSpPr/>
          <p:nvPr/>
        </p:nvSpPr>
        <p:spPr>
          <a:xfrm>
            <a:off x="6860736" y="3212982"/>
            <a:ext cx="1566333" cy="122766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9074153" y="1840921"/>
            <a:ext cx="2287111" cy="1015663"/>
          </a:xfrm>
          <a:prstGeom prst="rect">
            <a:avLst/>
          </a:prstGeom>
          <a:solidFill>
            <a:srgbClr val="FFFFFF"/>
          </a:solidFill>
          <a:ln>
            <a:noFill/>
          </a:ln>
        </p:spPr>
        <p:txBody>
          <a:bodyPr wrap="square" rtlCol="0">
            <a:spAutoFit/>
          </a:bodyPr>
          <a:lstStyle/>
          <a:p>
            <a:r>
              <a:rPr lang="en-US" sz="1600" b="1" dirty="0">
                <a:solidFill>
                  <a:schemeClr val="accent1">
                    <a:lumMod val="75000"/>
                  </a:schemeClr>
                </a:solidFill>
                <a:latin typeface="Arial"/>
                <a:cs typeface="Arial"/>
              </a:rPr>
              <a:t>I  </a:t>
            </a:r>
            <a:r>
              <a:rPr lang="en-US" sz="1400" b="1" dirty="0">
                <a:solidFill>
                  <a:schemeClr val="accent1">
                    <a:lumMod val="75000"/>
                  </a:schemeClr>
                </a:solidFill>
                <a:latin typeface="Arial"/>
                <a:cs typeface="Arial"/>
              </a:rPr>
              <a:t>Moderates/Liberals</a:t>
            </a:r>
          </a:p>
          <a:p>
            <a:r>
              <a:rPr lang="en-US" sz="1600" b="1" dirty="0">
                <a:solidFill>
                  <a:srgbClr val="C00000"/>
                </a:solidFill>
                <a:latin typeface="Arial"/>
                <a:cs typeface="Arial"/>
              </a:rPr>
              <a:t>I </a:t>
            </a:r>
            <a:r>
              <a:rPr lang="en-US" sz="1400" b="1" dirty="0">
                <a:solidFill>
                  <a:srgbClr val="C00000"/>
                </a:solidFill>
                <a:latin typeface="Arial"/>
                <a:cs typeface="Arial"/>
              </a:rPr>
              <a:t> Conservatives</a:t>
            </a:r>
          </a:p>
          <a:p>
            <a:endParaRPr lang="en-US" sz="1400" b="1" dirty="0">
              <a:solidFill>
                <a:srgbClr val="C00000"/>
              </a:solidFill>
              <a:latin typeface="Arial"/>
              <a:cs typeface="Arial"/>
            </a:endParaRPr>
          </a:p>
          <a:p>
            <a:endParaRPr lang="en-US" sz="1400" b="1" dirty="0">
              <a:solidFill>
                <a:srgbClr val="C00000"/>
              </a:solidFill>
              <a:latin typeface="Arial"/>
              <a:cs typeface="Arial"/>
            </a:endParaRPr>
          </a:p>
        </p:txBody>
      </p:sp>
      <p:sp>
        <p:nvSpPr>
          <p:cNvPr id="2" name="TextBox 1">
            <a:extLst>
              <a:ext uri="{FF2B5EF4-FFF2-40B4-BE49-F238E27FC236}">
                <a16:creationId xmlns:a16="http://schemas.microsoft.com/office/drawing/2014/main" id="{E741D1BD-D835-A14C-B2A4-37E0DCB97987}"/>
              </a:ext>
            </a:extLst>
          </p:cNvPr>
          <p:cNvSpPr txBox="1"/>
          <p:nvPr/>
        </p:nvSpPr>
        <p:spPr>
          <a:xfrm>
            <a:off x="384049" y="2355746"/>
            <a:ext cx="1995070" cy="2554545"/>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How much do you support or oppose reducing climate change by reducing carbon emissions?</a:t>
            </a:r>
          </a:p>
        </p:txBody>
      </p:sp>
      <p:sp>
        <p:nvSpPr>
          <p:cNvPr id="5" name="TextBox 4">
            <a:extLst>
              <a:ext uri="{FF2B5EF4-FFF2-40B4-BE49-F238E27FC236}">
                <a16:creationId xmlns:a16="http://schemas.microsoft.com/office/drawing/2014/main" id="{E657D00D-E0E3-1D4E-B5F8-6CE362977633}"/>
              </a:ext>
            </a:extLst>
          </p:cNvPr>
          <p:cNvSpPr txBox="1"/>
          <p:nvPr/>
        </p:nvSpPr>
        <p:spPr>
          <a:xfrm>
            <a:off x="209404" y="46907"/>
            <a:ext cx="11816944" cy="1200329"/>
          </a:xfrm>
          <a:prstGeom prst="rect">
            <a:avLst/>
          </a:prstGeom>
          <a:noFill/>
        </p:spPr>
        <p:txBody>
          <a:bodyPr wrap="square" rtlCol="0">
            <a:spAutoFit/>
          </a:bodyPr>
          <a:lstStyle/>
          <a:p>
            <a:r>
              <a:rPr lang="en-US" sz="2400" dirty="0">
                <a:latin typeface="Arial"/>
                <a:cs typeface="Arial"/>
              </a:rPr>
              <a:t>The closer climate change risk is perceived in wave 1, the more support for policy to reduce emissions in wave 2, and more so for </a:t>
            </a:r>
            <a:r>
              <a:rPr lang="en-US" sz="2400" b="1" dirty="0">
                <a:solidFill>
                  <a:srgbClr val="800000"/>
                </a:solidFill>
                <a:latin typeface="Arial"/>
                <a:cs typeface="Arial"/>
              </a:rPr>
              <a:t>conservatives</a:t>
            </a:r>
            <a:r>
              <a:rPr lang="en-US" sz="2400" dirty="0">
                <a:solidFill>
                  <a:srgbClr val="800000"/>
                </a:solidFill>
                <a:latin typeface="Arial"/>
                <a:cs typeface="Arial"/>
              </a:rPr>
              <a:t> </a:t>
            </a:r>
            <a:r>
              <a:rPr lang="en-US" sz="2400" dirty="0">
                <a:latin typeface="Arial"/>
                <a:cs typeface="Arial"/>
              </a:rPr>
              <a:t>(r=0.71, p&lt;0.001) than </a:t>
            </a:r>
            <a:r>
              <a:rPr lang="en-US" sz="2400" b="1" dirty="0">
                <a:solidFill>
                  <a:schemeClr val="accent1">
                    <a:lumMod val="75000"/>
                  </a:schemeClr>
                </a:solidFill>
                <a:latin typeface="Arial"/>
                <a:cs typeface="Arial"/>
              </a:rPr>
              <a:t>liberals/moderates </a:t>
            </a:r>
            <a:r>
              <a:rPr lang="en-US" sz="2400" dirty="0">
                <a:latin typeface="Arial"/>
                <a:cs typeface="Arial"/>
              </a:rPr>
              <a:t>(r=.45, p&lt;0.001).</a:t>
            </a:r>
            <a:endParaRPr lang="en-US" sz="2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D690364-5BD9-2A4A-BD67-1877274C6983}"/>
              </a:ext>
            </a:extLst>
          </p:cNvPr>
          <p:cNvSpPr txBox="1"/>
          <p:nvPr/>
        </p:nvSpPr>
        <p:spPr>
          <a:xfrm>
            <a:off x="4570913" y="6422175"/>
            <a:ext cx="4579645"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Perceived proximity of climate change risk </a:t>
            </a:r>
          </a:p>
        </p:txBody>
      </p:sp>
    </p:spTree>
    <p:extLst>
      <p:ext uri="{BB962C8B-B14F-4D97-AF65-F5344CB8AC3E}">
        <p14:creationId xmlns:p14="http://schemas.microsoft.com/office/powerpoint/2010/main" val="3687704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ED9F3E-8501-FB4E-9C36-FA1B116872AC}"/>
              </a:ext>
            </a:extLst>
          </p:cNvPr>
          <p:cNvSpPr>
            <a:spLocks noGrp="1"/>
          </p:cNvSpPr>
          <p:nvPr>
            <p:ph idx="1"/>
          </p:nvPr>
        </p:nvSpPr>
        <p:spPr>
          <a:xfrm>
            <a:off x="7744443" y="176654"/>
            <a:ext cx="4280452" cy="6681346"/>
          </a:xfrm>
        </p:spPr>
        <p:txBody>
          <a:bodyPr>
            <a:noAutofit/>
          </a:bodyPr>
          <a:lstStyle/>
          <a:p>
            <a:pPr>
              <a:lnSpc>
                <a:spcPct val="100000"/>
              </a:lnSpc>
              <a:spcBef>
                <a:spcPct val="0"/>
              </a:spcBef>
              <a:spcAft>
                <a:spcPts val="600"/>
              </a:spcAft>
            </a:pPr>
            <a:r>
              <a:rPr lang="en-US" sz="2400" dirty="0">
                <a:solidFill>
                  <a:prstClr val="black"/>
                </a:solidFill>
                <a:latin typeface="Arial" panose="020B0604020202020204" pitchFamily="34" charset="0"/>
                <a:cs typeface="Arial" panose="020B0604020202020204" pitchFamily="34" charset="0"/>
              </a:rPr>
              <a:t>Many have argued that climate change is perceived as abstract and remote, i.e., as psychologically distant (e.g., </a:t>
            </a:r>
            <a:r>
              <a:rPr lang="en-US" sz="2400" dirty="0" err="1">
                <a:solidFill>
                  <a:prstClr val="black"/>
                </a:solidFill>
                <a:latin typeface="Arial" panose="020B0604020202020204" pitchFamily="34" charset="0"/>
                <a:cs typeface="Arial" panose="020B0604020202020204" pitchFamily="34" charset="0"/>
              </a:rPr>
              <a:t>Leiserowitz</a:t>
            </a:r>
            <a:r>
              <a:rPr lang="en-US" sz="2400" dirty="0">
                <a:solidFill>
                  <a:prstClr val="black"/>
                </a:solidFill>
                <a:latin typeface="Arial" panose="020B0604020202020204" pitchFamily="34" charset="0"/>
                <a:cs typeface="Arial" panose="020B0604020202020204" pitchFamily="34" charset="0"/>
              </a:rPr>
              <a:t>, 2005); because it affects remote places and future generations rather than oneself in the here and now, it lacks personal relevance. </a:t>
            </a:r>
          </a:p>
          <a:p>
            <a:pPr>
              <a:lnSpc>
                <a:spcPct val="100000"/>
              </a:lnSpc>
              <a:spcBef>
                <a:spcPct val="0"/>
              </a:spcBef>
            </a:pPr>
            <a:r>
              <a:rPr lang="en-US" sz="2400" dirty="0">
                <a:solidFill>
                  <a:prstClr val="black"/>
                </a:solidFill>
                <a:latin typeface="Arial" panose="020B0604020202020204" pitchFamily="34" charset="0"/>
                <a:cs typeface="Arial" panose="020B0604020202020204" pitchFamily="34" charset="0"/>
              </a:rPr>
              <a:t>This lack of perceived relevance is regarded by some as one reason for public lack of engagement and inaction (</a:t>
            </a:r>
            <a:r>
              <a:rPr lang="en-US" sz="2400" dirty="0" err="1">
                <a:solidFill>
                  <a:prstClr val="black"/>
                </a:solidFill>
                <a:latin typeface="Arial" panose="020B0604020202020204" pitchFamily="34" charset="0"/>
                <a:cs typeface="Arial" panose="020B0604020202020204" pitchFamily="34" charset="0"/>
              </a:rPr>
              <a:t>Lorenzoni</a:t>
            </a:r>
            <a:r>
              <a:rPr lang="en-US" sz="2400" dirty="0">
                <a:solidFill>
                  <a:prstClr val="black"/>
                </a:solidFill>
                <a:latin typeface="Arial" panose="020B0604020202020204" pitchFamily="34" charset="0"/>
                <a:cs typeface="Arial" panose="020B0604020202020204" pitchFamily="34" charset="0"/>
              </a:rPr>
              <a:t> &amp; Pidgeon, 2006; Moser, 2010; Weber, 2006). </a:t>
            </a:r>
          </a:p>
        </p:txBody>
      </p:sp>
      <p:sp>
        <p:nvSpPr>
          <p:cNvPr id="4" name="Content Placeholder 8">
            <a:extLst>
              <a:ext uri="{FF2B5EF4-FFF2-40B4-BE49-F238E27FC236}">
                <a16:creationId xmlns:a16="http://schemas.microsoft.com/office/drawing/2014/main" id="{F124366D-12EE-394B-827F-87F7647B6FBC}"/>
              </a:ext>
            </a:extLst>
          </p:cNvPr>
          <p:cNvSpPr txBox="1">
            <a:spLocks/>
          </p:cNvSpPr>
          <p:nvPr/>
        </p:nvSpPr>
        <p:spPr>
          <a:xfrm>
            <a:off x="192438" y="3192454"/>
            <a:ext cx="8951562" cy="27781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cs typeface="Arial"/>
            </a:endParaRPr>
          </a:p>
        </p:txBody>
      </p:sp>
      <p:pic>
        <p:nvPicPr>
          <p:cNvPr id="5" name="Picture 4">
            <a:extLst>
              <a:ext uri="{FF2B5EF4-FFF2-40B4-BE49-F238E27FC236}">
                <a16:creationId xmlns:a16="http://schemas.microsoft.com/office/drawing/2014/main" id="{1928049A-3749-294D-B770-7DC453012494}"/>
              </a:ext>
            </a:extLst>
          </p:cNvPr>
          <p:cNvPicPr>
            <a:picLocks noChangeAspect="1"/>
          </p:cNvPicPr>
          <p:nvPr/>
        </p:nvPicPr>
        <p:blipFill>
          <a:blip r:embed="rId2"/>
          <a:stretch>
            <a:fillRect/>
          </a:stretch>
        </p:blipFill>
        <p:spPr>
          <a:xfrm>
            <a:off x="17372" y="0"/>
            <a:ext cx="7727071" cy="6858000"/>
          </a:xfrm>
          <a:prstGeom prst="rect">
            <a:avLst/>
          </a:prstGeom>
        </p:spPr>
      </p:pic>
    </p:spTree>
    <p:extLst>
      <p:ext uri="{BB962C8B-B14F-4D97-AF65-F5344CB8AC3E}">
        <p14:creationId xmlns:p14="http://schemas.microsoft.com/office/powerpoint/2010/main" val="2718325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2C307-009C-1E4F-99B6-6C6DE8FA01CE}"/>
              </a:ext>
            </a:extLst>
          </p:cNvPr>
          <p:cNvSpPr>
            <a:spLocks noGrp="1"/>
          </p:cNvSpPr>
          <p:nvPr>
            <p:ph type="title"/>
          </p:nvPr>
        </p:nvSpPr>
        <p:spPr>
          <a:xfrm>
            <a:off x="515899" y="1562880"/>
            <a:ext cx="3250580" cy="4213452"/>
          </a:xfrm>
        </p:spPr>
        <p:txBody>
          <a:bodyPr>
            <a:noAutofit/>
          </a:bodyPr>
          <a:lstStyle/>
          <a:p>
            <a:pPr>
              <a:lnSpc>
                <a:spcPct val="100000"/>
              </a:lnSpc>
            </a:pPr>
            <a:r>
              <a:rPr lang="en-US" sz="2400" dirty="0">
                <a:latin typeface="Arial" panose="020B0604020202020204" pitchFamily="34" charset="0"/>
                <a:cs typeface="Arial" panose="020B0604020202020204" pitchFamily="34" charset="0"/>
              </a:rPr>
              <a:t>When you think of climate change and everything that you associate with it, how strongly do you feel each of the following?</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5=Very strongly</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4=Strongly</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3=Moderately</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2=A little</a:t>
            </a:r>
            <a:br>
              <a:rPr lang="en-US" sz="2400" b="1"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1=Not at all</a:t>
            </a:r>
          </a:p>
        </p:txBody>
      </p:sp>
      <p:pic>
        <p:nvPicPr>
          <p:cNvPr id="4" name="Picture 3">
            <a:extLst>
              <a:ext uri="{FF2B5EF4-FFF2-40B4-BE49-F238E27FC236}">
                <a16:creationId xmlns:a16="http://schemas.microsoft.com/office/drawing/2014/main" id="{451A5CB8-1D45-D94D-B1CD-C0AF0CCDA7E9}"/>
              </a:ext>
            </a:extLst>
          </p:cNvPr>
          <p:cNvPicPr>
            <a:picLocks noChangeAspect="1"/>
          </p:cNvPicPr>
          <p:nvPr/>
        </p:nvPicPr>
        <p:blipFill>
          <a:blip r:embed="rId2"/>
          <a:stretch>
            <a:fillRect/>
          </a:stretch>
        </p:blipFill>
        <p:spPr>
          <a:xfrm>
            <a:off x="4056411" y="531696"/>
            <a:ext cx="7937500" cy="6642100"/>
          </a:xfrm>
          <a:prstGeom prst="rect">
            <a:avLst/>
          </a:prstGeom>
        </p:spPr>
      </p:pic>
      <p:cxnSp>
        <p:nvCxnSpPr>
          <p:cNvPr id="6" name="Straight Connector 5">
            <a:extLst>
              <a:ext uri="{FF2B5EF4-FFF2-40B4-BE49-F238E27FC236}">
                <a16:creationId xmlns:a16="http://schemas.microsoft.com/office/drawing/2014/main" id="{1C02822E-AFEE-D643-9C66-D979904AC9CD}"/>
              </a:ext>
            </a:extLst>
          </p:cNvPr>
          <p:cNvCxnSpPr>
            <a:cxnSpLocks/>
          </p:cNvCxnSpPr>
          <p:nvPr/>
        </p:nvCxnSpPr>
        <p:spPr>
          <a:xfrm>
            <a:off x="7582828" y="531696"/>
            <a:ext cx="0" cy="52446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EFB53EF-0303-E043-A07B-9C94F484042D}"/>
              </a:ext>
            </a:extLst>
          </p:cNvPr>
          <p:cNvSpPr txBox="1"/>
          <p:nvPr/>
        </p:nvSpPr>
        <p:spPr>
          <a:xfrm>
            <a:off x="6523463" y="892098"/>
            <a:ext cx="814039" cy="369332"/>
          </a:xfrm>
          <a:prstGeom prst="rect">
            <a:avLst/>
          </a:prstGeom>
          <a:noFill/>
        </p:spPr>
        <p:txBody>
          <a:bodyPr wrap="square" rtlCol="0">
            <a:spAutoFit/>
          </a:bodyPr>
          <a:lstStyle/>
          <a:p>
            <a:r>
              <a:rPr lang="en-US" dirty="0">
                <a:solidFill>
                  <a:srgbClr val="FFC000"/>
                </a:solidFill>
              </a:rPr>
              <a:t>Worry</a:t>
            </a:r>
          </a:p>
        </p:txBody>
      </p:sp>
      <p:sp>
        <p:nvSpPr>
          <p:cNvPr id="9" name="TextBox 8">
            <a:extLst>
              <a:ext uri="{FF2B5EF4-FFF2-40B4-BE49-F238E27FC236}">
                <a16:creationId xmlns:a16="http://schemas.microsoft.com/office/drawing/2014/main" id="{C9FE2DF3-A461-2C42-B204-6F62276F46EB}"/>
              </a:ext>
            </a:extLst>
          </p:cNvPr>
          <p:cNvSpPr txBox="1"/>
          <p:nvPr/>
        </p:nvSpPr>
        <p:spPr>
          <a:xfrm>
            <a:off x="9129131" y="3852746"/>
            <a:ext cx="814039" cy="369332"/>
          </a:xfrm>
          <a:prstGeom prst="rect">
            <a:avLst/>
          </a:prstGeom>
          <a:noFill/>
        </p:spPr>
        <p:txBody>
          <a:bodyPr wrap="square" rtlCol="0">
            <a:spAutoFit/>
          </a:bodyPr>
          <a:lstStyle/>
          <a:p>
            <a:r>
              <a:rPr lang="en-US" dirty="0">
                <a:solidFill>
                  <a:srgbClr val="FFC000"/>
                </a:solidFill>
              </a:rPr>
              <a:t>Worry</a:t>
            </a:r>
          </a:p>
        </p:txBody>
      </p:sp>
      <p:sp>
        <p:nvSpPr>
          <p:cNvPr id="10" name="TextBox 9">
            <a:extLst>
              <a:ext uri="{FF2B5EF4-FFF2-40B4-BE49-F238E27FC236}">
                <a16:creationId xmlns:a16="http://schemas.microsoft.com/office/drawing/2014/main" id="{5D44B1E1-2CF1-D544-9461-E8E0D70AC9E2}"/>
              </a:ext>
            </a:extLst>
          </p:cNvPr>
          <p:cNvSpPr txBox="1"/>
          <p:nvPr/>
        </p:nvSpPr>
        <p:spPr>
          <a:xfrm>
            <a:off x="5817220" y="1621832"/>
            <a:ext cx="814039" cy="369332"/>
          </a:xfrm>
          <a:prstGeom prst="rect">
            <a:avLst/>
          </a:prstGeom>
          <a:noFill/>
        </p:spPr>
        <p:txBody>
          <a:bodyPr wrap="square" rtlCol="0">
            <a:spAutoFit/>
          </a:bodyPr>
          <a:lstStyle/>
          <a:p>
            <a:r>
              <a:rPr lang="en-US" dirty="0">
                <a:solidFill>
                  <a:srgbClr val="C00000"/>
                </a:solidFill>
              </a:rPr>
              <a:t>Fear</a:t>
            </a:r>
          </a:p>
        </p:txBody>
      </p:sp>
      <p:sp>
        <p:nvSpPr>
          <p:cNvPr id="11" name="TextBox 10">
            <a:extLst>
              <a:ext uri="{FF2B5EF4-FFF2-40B4-BE49-F238E27FC236}">
                <a16:creationId xmlns:a16="http://schemas.microsoft.com/office/drawing/2014/main" id="{394BFE08-7381-D040-A9B0-EE57BB8CE52E}"/>
              </a:ext>
            </a:extLst>
          </p:cNvPr>
          <p:cNvSpPr txBox="1"/>
          <p:nvPr/>
        </p:nvSpPr>
        <p:spPr>
          <a:xfrm>
            <a:off x="8502803" y="4305558"/>
            <a:ext cx="814039" cy="369332"/>
          </a:xfrm>
          <a:prstGeom prst="rect">
            <a:avLst/>
          </a:prstGeom>
          <a:noFill/>
        </p:spPr>
        <p:txBody>
          <a:bodyPr wrap="square" rtlCol="0">
            <a:spAutoFit/>
          </a:bodyPr>
          <a:lstStyle/>
          <a:p>
            <a:r>
              <a:rPr lang="en-US" dirty="0">
                <a:solidFill>
                  <a:srgbClr val="C00000"/>
                </a:solidFill>
              </a:rPr>
              <a:t>Fear</a:t>
            </a:r>
          </a:p>
        </p:txBody>
      </p:sp>
      <p:sp>
        <p:nvSpPr>
          <p:cNvPr id="12" name="TextBox 11">
            <a:extLst>
              <a:ext uri="{FF2B5EF4-FFF2-40B4-BE49-F238E27FC236}">
                <a16:creationId xmlns:a16="http://schemas.microsoft.com/office/drawing/2014/main" id="{425FACB0-3152-7443-9541-C3F22A644E5A}"/>
              </a:ext>
            </a:extLst>
          </p:cNvPr>
          <p:cNvSpPr txBox="1"/>
          <p:nvPr/>
        </p:nvSpPr>
        <p:spPr>
          <a:xfrm>
            <a:off x="7847825" y="2387013"/>
            <a:ext cx="814039" cy="369332"/>
          </a:xfrm>
          <a:prstGeom prst="rect">
            <a:avLst/>
          </a:prstGeom>
          <a:noFill/>
        </p:spPr>
        <p:txBody>
          <a:bodyPr wrap="square" rtlCol="0">
            <a:spAutoFit/>
          </a:bodyPr>
          <a:lstStyle/>
          <a:p>
            <a:r>
              <a:rPr lang="en-US" dirty="0">
                <a:solidFill>
                  <a:srgbClr val="00B050"/>
                </a:solidFill>
              </a:rPr>
              <a:t>Hope</a:t>
            </a:r>
          </a:p>
        </p:txBody>
      </p:sp>
      <p:sp>
        <p:nvSpPr>
          <p:cNvPr id="13" name="TextBox 12">
            <a:extLst>
              <a:ext uri="{FF2B5EF4-FFF2-40B4-BE49-F238E27FC236}">
                <a16:creationId xmlns:a16="http://schemas.microsoft.com/office/drawing/2014/main" id="{00B59675-A35E-5343-B84D-9F1C0CAEAAC6}"/>
              </a:ext>
            </a:extLst>
          </p:cNvPr>
          <p:cNvSpPr txBox="1"/>
          <p:nvPr/>
        </p:nvSpPr>
        <p:spPr>
          <a:xfrm>
            <a:off x="5249048" y="3483414"/>
            <a:ext cx="814039" cy="369332"/>
          </a:xfrm>
          <a:prstGeom prst="rect">
            <a:avLst/>
          </a:prstGeom>
          <a:noFill/>
        </p:spPr>
        <p:txBody>
          <a:bodyPr wrap="square" rtlCol="0">
            <a:spAutoFit/>
          </a:bodyPr>
          <a:lstStyle/>
          <a:p>
            <a:r>
              <a:rPr lang="en-US" dirty="0">
                <a:solidFill>
                  <a:srgbClr val="00B050"/>
                </a:solidFill>
              </a:rPr>
              <a:t>Hope</a:t>
            </a:r>
          </a:p>
        </p:txBody>
      </p:sp>
      <p:sp>
        <p:nvSpPr>
          <p:cNvPr id="3" name="TextBox 2">
            <a:extLst>
              <a:ext uri="{FF2B5EF4-FFF2-40B4-BE49-F238E27FC236}">
                <a16:creationId xmlns:a16="http://schemas.microsoft.com/office/drawing/2014/main" id="{E6E32D45-AA40-0C45-9ED5-7075BB62E4CB}"/>
              </a:ext>
            </a:extLst>
          </p:cNvPr>
          <p:cNvSpPr txBox="1"/>
          <p:nvPr/>
        </p:nvSpPr>
        <p:spPr>
          <a:xfrm>
            <a:off x="7696198" y="1839280"/>
            <a:ext cx="2246972" cy="3657600"/>
          </a:xfrm>
          <a:prstGeom prst="rect">
            <a:avLst/>
          </a:prstGeom>
          <a:solidFill>
            <a:schemeClr val="bg1"/>
          </a:solidFill>
          <a:ln>
            <a:noFill/>
          </a:ln>
        </p:spPr>
        <p:txBody>
          <a:bodyPr wrap="square" rtlCol="0">
            <a:spAutoFit/>
          </a:bodyPr>
          <a:lstStyle/>
          <a:p>
            <a:endParaRPr lang="en-US" dirty="0"/>
          </a:p>
        </p:txBody>
      </p:sp>
      <p:sp>
        <p:nvSpPr>
          <p:cNvPr id="5" name="TextBox 4">
            <a:extLst>
              <a:ext uri="{FF2B5EF4-FFF2-40B4-BE49-F238E27FC236}">
                <a16:creationId xmlns:a16="http://schemas.microsoft.com/office/drawing/2014/main" id="{EC4C6328-F3B7-EF40-A34C-D9D5C93374A6}"/>
              </a:ext>
            </a:extLst>
          </p:cNvPr>
          <p:cNvSpPr txBox="1"/>
          <p:nvPr/>
        </p:nvSpPr>
        <p:spPr>
          <a:xfrm>
            <a:off x="515899" y="531696"/>
            <a:ext cx="2908945"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Emotions</a:t>
            </a:r>
          </a:p>
        </p:txBody>
      </p:sp>
    </p:spTree>
    <p:extLst>
      <p:ext uri="{BB962C8B-B14F-4D97-AF65-F5344CB8AC3E}">
        <p14:creationId xmlns:p14="http://schemas.microsoft.com/office/powerpoint/2010/main" val="1680068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2C307-009C-1E4F-99B6-6C6DE8FA01CE}"/>
              </a:ext>
            </a:extLst>
          </p:cNvPr>
          <p:cNvSpPr>
            <a:spLocks noGrp="1"/>
          </p:cNvSpPr>
          <p:nvPr>
            <p:ph type="title"/>
          </p:nvPr>
        </p:nvSpPr>
        <p:spPr>
          <a:xfrm>
            <a:off x="478727" y="1493341"/>
            <a:ext cx="3287752" cy="4013396"/>
          </a:xfrm>
        </p:spPr>
        <p:txBody>
          <a:bodyPr>
            <a:noAutofit/>
          </a:bodyPr>
          <a:lstStyle/>
          <a:p>
            <a:pPr>
              <a:lnSpc>
                <a:spcPct val="100000"/>
              </a:lnSpc>
            </a:pPr>
            <a:r>
              <a:rPr lang="en-US" sz="2400" dirty="0">
                <a:latin typeface="Arial" panose="020B0604020202020204" pitchFamily="34" charset="0"/>
                <a:cs typeface="Arial" panose="020B0604020202020204" pitchFamily="34" charset="0"/>
              </a:rPr>
              <a:t>When you think of climate change and everything that you associate with it, how strongly do you feel each of the following?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5=Very strongly</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4=Strongly</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3=Moderately</a:t>
            </a: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2=A little</a:t>
            </a: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1=Not at all</a:t>
            </a:r>
          </a:p>
        </p:txBody>
      </p:sp>
      <p:pic>
        <p:nvPicPr>
          <p:cNvPr id="4" name="Picture 3">
            <a:extLst>
              <a:ext uri="{FF2B5EF4-FFF2-40B4-BE49-F238E27FC236}">
                <a16:creationId xmlns:a16="http://schemas.microsoft.com/office/drawing/2014/main" id="{451A5CB8-1D45-D94D-B1CD-C0AF0CCDA7E9}"/>
              </a:ext>
            </a:extLst>
          </p:cNvPr>
          <p:cNvPicPr>
            <a:picLocks noChangeAspect="1"/>
          </p:cNvPicPr>
          <p:nvPr/>
        </p:nvPicPr>
        <p:blipFill>
          <a:blip r:embed="rId2"/>
          <a:stretch>
            <a:fillRect/>
          </a:stretch>
        </p:blipFill>
        <p:spPr>
          <a:xfrm>
            <a:off x="4056411" y="531696"/>
            <a:ext cx="7937500" cy="6642100"/>
          </a:xfrm>
          <a:prstGeom prst="rect">
            <a:avLst/>
          </a:prstGeom>
        </p:spPr>
      </p:pic>
      <p:cxnSp>
        <p:nvCxnSpPr>
          <p:cNvPr id="6" name="Straight Connector 5">
            <a:extLst>
              <a:ext uri="{FF2B5EF4-FFF2-40B4-BE49-F238E27FC236}">
                <a16:creationId xmlns:a16="http://schemas.microsoft.com/office/drawing/2014/main" id="{1C02822E-AFEE-D643-9C66-D979904AC9CD}"/>
              </a:ext>
            </a:extLst>
          </p:cNvPr>
          <p:cNvCxnSpPr>
            <a:cxnSpLocks/>
          </p:cNvCxnSpPr>
          <p:nvPr/>
        </p:nvCxnSpPr>
        <p:spPr>
          <a:xfrm>
            <a:off x="7582828" y="531696"/>
            <a:ext cx="0" cy="52446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EFB53EF-0303-E043-A07B-9C94F484042D}"/>
              </a:ext>
            </a:extLst>
          </p:cNvPr>
          <p:cNvSpPr txBox="1"/>
          <p:nvPr/>
        </p:nvSpPr>
        <p:spPr>
          <a:xfrm>
            <a:off x="6523463" y="892098"/>
            <a:ext cx="814039" cy="369332"/>
          </a:xfrm>
          <a:prstGeom prst="rect">
            <a:avLst/>
          </a:prstGeom>
          <a:noFill/>
        </p:spPr>
        <p:txBody>
          <a:bodyPr wrap="square" rtlCol="0">
            <a:spAutoFit/>
          </a:bodyPr>
          <a:lstStyle/>
          <a:p>
            <a:r>
              <a:rPr lang="en-US" dirty="0">
                <a:solidFill>
                  <a:srgbClr val="FFC000"/>
                </a:solidFill>
              </a:rPr>
              <a:t>Worry</a:t>
            </a:r>
          </a:p>
        </p:txBody>
      </p:sp>
      <p:sp>
        <p:nvSpPr>
          <p:cNvPr id="9" name="TextBox 8">
            <a:extLst>
              <a:ext uri="{FF2B5EF4-FFF2-40B4-BE49-F238E27FC236}">
                <a16:creationId xmlns:a16="http://schemas.microsoft.com/office/drawing/2014/main" id="{C9FE2DF3-A461-2C42-B204-6F62276F46EB}"/>
              </a:ext>
            </a:extLst>
          </p:cNvPr>
          <p:cNvSpPr txBox="1"/>
          <p:nvPr/>
        </p:nvSpPr>
        <p:spPr>
          <a:xfrm>
            <a:off x="9129131" y="3852746"/>
            <a:ext cx="814039" cy="369332"/>
          </a:xfrm>
          <a:prstGeom prst="rect">
            <a:avLst/>
          </a:prstGeom>
          <a:noFill/>
        </p:spPr>
        <p:txBody>
          <a:bodyPr wrap="square" rtlCol="0">
            <a:spAutoFit/>
          </a:bodyPr>
          <a:lstStyle/>
          <a:p>
            <a:r>
              <a:rPr lang="en-US" dirty="0">
                <a:solidFill>
                  <a:srgbClr val="FFC000"/>
                </a:solidFill>
              </a:rPr>
              <a:t>Worry</a:t>
            </a:r>
          </a:p>
        </p:txBody>
      </p:sp>
      <p:sp>
        <p:nvSpPr>
          <p:cNvPr id="10" name="TextBox 9">
            <a:extLst>
              <a:ext uri="{FF2B5EF4-FFF2-40B4-BE49-F238E27FC236}">
                <a16:creationId xmlns:a16="http://schemas.microsoft.com/office/drawing/2014/main" id="{5D44B1E1-2CF1-D544-9461-E8E0D70AC9E2}"/>
              </a:ext>
            </a:extLst>
          </p:cNvPr>
          <p:cNvSpPr txBox="1"/>
          <p:nvPr/>
        </p:nvSpPr>
        <p:spPr>
          <a:xfrm>
            <a:off x="5817220" y="1621832"/>
            <a:ext cx="814039" cy="369332"/>
          </a:xfrm>
          <a:prstGeom prst="rect">
            <a:avLst/>
          </a:prstGeom>
          <a:noFill/>
        </p:spPr>
        <p:txBody>
          <a:bodyPr wrap="square" rtlCol="0">
            <a:spAutoFit/>
          </a:bodyPr>
          <a:lstStyle/>
          <a:p>
            <a:r>
              <a:rPr lang="en-US" dirty="0">
                <a:solidFill>
                  <a:srgbClr val="C00000"/>
                </a:solidFill>
              </a:rPr>
              <a:t>Fear</a:t>
            </a:r>
          </a:p>
        </p:txBody>
      </p:sp>
      <p:sp>
        <p:nvSpPr>
          <p:cNvPr id="11" name="TextBox 10">
            <a:extLst>
              <a:ext uri="{FF2B5EF4-FFF2-40B4-BE49-F238E27FC236}">
                <a16:creationId xmlns:a16="http://schemas.microsoft.com/office/drawing/2014/main" id="{394BFE08-7381-D040-A9B0-EE57BB8CE52E}"/>
              </a:ext>
            </a:extLst>
          </p:cNvPr>
          <p:cNvSpPr txBox="1"/>
          <p:nvPr/>
        </p:nvSpPr>
        <p:spPr>
          <a:xfrm>
            <a:off x="8502803" y="4305558"/>
            <a:ext cx="814039" cy="369332"/>
          </a:xfrm>
          <a:prstGeom prst="rect">
            <a:avLst/>
          </a:prstGeom>
          <a:noFill/>
        </p:spPr>
        <p:txBody>
          <a:bodyPr wrap="square" rtlCol="0">
            <a:spAutoFit/>
          </a:bodyPr>
          <a:lstStyle/>
          <a:p>
            <a:r>
              <a:rPr lang="en-US" dirty="0">
                <a:solidFill>
                  <a:srgbClr val="C00000"/>
                </a:solidFill>
              </a:rPr>
              <a:t>Fear</a:t>
            </a:r>
          </a:p>
        </p:txBody>
      </p:sp>
      <p:sp>
        <p:nvSpPr>
          <p:cNvPr id="12" name="TextBox 11">
            <a:extLst>
              <a:ext uri="{FF2B5EF4-FFF2-40B4-BE49-F238E27FC236}">
                <a16:creationId xmlns:a16="http://schemas.microsoft.com/office/drawing/2014/main" id="{425FACB0-3152-7443-9541-C3F22A644E5A}"/>
              </a:ext>
            </a:extLst>
          </p:cNvPr>
          <p:cNvSpPr txBox="1"/>
          <p:nvPr/>
        </p:nvSpPr>
        <p:spPr>
          <a:xfrm>
            <a:off x="7847825" y="2387013"/>
            <a:ext cx="814039" cy="369332"/>
          </a:xfrm>
          <a:prstGeom prst="rect">
            <a:avLst/>
          </a:prstGeom>
          <a:noFill/>
        </p:spPr>
        <p:txBody>
          <a:bodyPr wrap="square" rtlCol="0">
            <a:spAutoFit/>
          </a:bodyPr>
          <a:lstStyle/>
          <a:p>
            <a:r>
              <a:rPr lang="en-US" dirty="0">
                <a:solidFill>
                  <a:srgbClr val="00B050"/>
                </a:solidFill>
              </a:rPr>
              <a:t>Hope</a:t>
            </a:r>
          </a:p>
        </p:txBody>
      </p:sp>
      <p:sp>
        <p:nvSpPr>
          <p:cNvPr id="13" name="TextBox 12">
            <a:extLst>
              <a:ext uri="{FF2B5EF4-FFF2-40B4-BE49-F238E27FC236}">
                <a16:creationId xmlns:a16="http://schemas.microsoft.com/office/drawing/2014/main" id="{00B59675-A35E-5343-B84D-9F1C0CAEAAC6}"/>
              </a:ext>
            </a:extLst>
          </p:cNvPr>
          <p:cNvSpPr txBox="1"/>
          <p:nvPr/>
        </p:nvSpPr>
        <p:spPr>
          <a:xfrm>
            <a:off x="5249048" y="3483414"/>
            <a:ext cx="814039" cy="369332"/>
          </a:xfrm>
          <a:prstGeom prst="rect">
            <a:avLst/>
          </a:prstGeom>
          <a:noFill/>
        </p:spPr>
        <p:txBody>
          <a:bodyPr wrap="square" rtlCol="0">
            <a:spAutoFit/>
          </a:bodyPr>
          <a:lstStyle/>
          <a:p>
            <a:r>
              <a:rPr lang="en-US" dirty="0">
                <a:solidFill>
                  <a:srgbClr val="00B050"/>
                </a:solidFill>
              </a:rPr>
              <a:t>Hope</a:t>
            </a:r>
          </a:p>
        </p:txBody>
      </p:sp>
      <p:sp>
        <p:nvSpPr>
          <p:cNvPr id="14" name="TextBox 13">
            <a:extLst>
              <a:ext uri="{FF2B5EF4-FFF2-40B4-BE49-F238E27FC236}">
                <a16:creationId xmlns:a16="http://schemas.microsoft.com/office/drawing/2014/main" id="{2994B6F8-E9B8-DC4B-B962-4E49D3CADAB6}"/>
              </a:ext>
            </a:extLst>
          </p:cNvPr>
          <p:cNvSpPr txBox="1"/>
          <p:nvPr/>
        </p:nvSpPr>
        <p:spPr>
          <a:xfrm>
            <a:off x="478727" y="531696"/>
            <a:ext cx="2908945"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Emotions</a:t>
            </a:r>
          </a:p>
        </p:txBody>
      </p:sp>
    </p:spTree>
    <p:extLst>
      <p:ext uri="{BB962C8B-B14F-4D97-AF65-F5344CB8AC3E}">
        <p14:creationId xmlns:p14="http://schemas.microsoft.com/office/powerpoint/2010/main" val="30886712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E1D8C0A-1ED9-AA45-BA31-6E22A67F5F57}"/>
              </a:ext>
            </a:extLst>
          </p:cNvPr>
          <p:cNvGraphicFramePr>
            <a:graphicFrameLocks noChangeAspect="1"/>
          </p:cNvGraphicFramePr>
          <p:nvPr>
            <p:extLst/>
          </p:nvPr>
        </p:nvGraphicFramePr>
        <p:xfrm>
          <a:off x="784411" y="457200"/>
          <a:ext cx="11001782" cy="624579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6DA1400C-FC26-7942-9B7B-47702BF4A658}"/>
              </a:ext>
            </a:extLst>
          </p:cNvPr>
          <p:cNvSpPr txBox="1"/>
          <p:nvPr/>
        </p:nvSpPr>
        <p:spPr>
          <a:xfrm rot="16200000">
            <a:off x="-999565" y="2958353"/>
            <a:ext cx="35679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Mean strength of emotion  </a:t>
            </a:r>
          </a:p>
        </p:txBody>
      </p:sp>
    </p:spTree>
    <p:extLst>
      <p:ext uri="{BB962C8B-B14F-4D97-AF65-F5344CB8AC3E}">
        <p14:creationId xmlns:p14="http://schemas.microsoft.com/office/powerpoint/2010/main" val="3904752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ipe(down)">
                                      <p:cBhvr>
                                        <p:cTn id="7" dur="1000"/>
                                        <p:tgtEl>
                                          <p:spTgt spid="4">
                                            <p:graphicEl>
                                              <a:chart seriesIdx="-4" categoryIdx="0" bldStep="category"/>
                                            </p:graphicEl>
                                          </p:spTgt>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wipe(down)">
                                      <p:cBhvr>
                                        <p:cTn id="11" dur="1000"/>
                                        <p:tgtEl>
                                          <p:spTgt spid="4">
                                            <p:graphicEl>
                                              <a:chart seriesIdx="-4" categoryIdx="1" bldStep="category"/>
                                            </p:graphicEl>
                                          </p:spTgt>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wipe(down)">
                                      <p:cBhvr>
                                        <p:cTn id="15" dur="1000"/>
                                        <p:tgtEl>
                                          <p:spTgt spid="4">
                                            <p:graphicEl>
                                              <a:chart seriesIdx="-4" categoryIdx="2" bldStep="category"/>
                                            </p:graphicEl>
                                          </p:spTgt>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wipe(down)">
                                      <p:cBhvr>
                                        <p:cTn id="19" dur="1000"/>
                                        <p:tgtEl>
                                          <p:spTgt spid="4">
                                            <p:graphicEl>
                                              <a:chart seriesIdx="-4" categoryIdx="3" bldStep="category"/>
                                            </p:graphicEl>
                                          </p:spTgt>
                                        </p:tgtEl>
                                      </p:cBhvr>
                                    </p:animEffect>
                                  </p:childTnLst>
                                </p:cTn>
                              </p:par>
                            </p:childTnLst>
                          </p:cTn>
                        </p:par>
                        <p:par>
                          <p:cTn id="20" fill="hold">
                            <p:stCondLst>
                              <p:cond delay="4000"/>
                            </p:stCondLst>
                            <p:childTnLst>
                              <p:par>
                                <p:cTn id="21" presetID="22" presetClass="entr" presetSubtype="4" fill="hold" grpId="0" nodeType="afterEffect">
                                  <p:stCondLst>
                                    <p:cond delay="0"/>
                                  </p:stCondLst>
                                  <p:childTnLst>
                                    <p:set>
                                      <p:cBhvr>
                                        <p:cTn id="22"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wipe(down)">
                                      <p:cBhvr>
                                        <p:cTn id="23" dur="1000"/>
                                        <p:tgtEl>
                                          <p:spTgt spid="4">
                                            <p:graphicEl>
                                              <a:chart seriesIdx="-4" categoryIdx="4" bldStep="category"/>
                                            </p:graphicEl>
                                          </p:spTgt>
                                        </p:tgtEl>
                                      </p:cBhvr>
                                    </p:animEffect>
                                  </p:childTnLst>
                                </p:cTn>
                              </p:par>
                            </p:childTnLst>
                          </p:cTn>
                        </p:par>
                        <p:par>
                          <p:cTn id="24" fill="hold">
                            <p:stCondLst>
                              <p:cond delay="5000"/>
                            </p:stCondLst>
                            <p:childTnLst>
                              <p:par>
                                <p:cTn id="25" presetID="22" presetClass="entr" presetSubtype="4" fill="hold" grpId="0" nodeType="afterEffect">
                                  <p:stCondLst>
                                    <p:cond delay="0"/>
                                  </p:stCondLst>
                                  <p:childTnLst>
                                    <p:set>
                                      <p:cBhvr>
                                        <p:cTn id="26" dur="1" fill="hold">
                                          <p:stCondLst>
                                            <p:cond delay="0"/>
                                          </p:stCondLst>
                                        </p:cTn>
                                        <p:tgtEl>
                                          <p:spTgt spid="4">
                                            <p:graphicEl>
                                              <a:chart seriesIdx="-4" categoryIdx="5" bldStep="category"/>
                                            </p:graphicEl>
                                          </p:spTgt>
                                        </p:tgtEl>
                                        <p:attrNameLst>
                                          <p:attrName>style.visibility</p:attrName>
                                        </p:attrNameLst>
                                      </p:cBhvr>
                                      <p:to>
                                        <p:strVal val="visible"/>
                                      </p:to>
                                    </p:set>
                                    <p:animEffect transition="in" filter="wipe(down)">
                                      <p:cBhvr>
                                        <p:cTn id="27" dur="1000"/>
                                        <p:tgtEl>
                                          <p:spTgt spid="4">
                                            <p:graphicEl>
                                              <a:chart seriesIdx="-4" categoryIdx="5"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category" animBg="0"/>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E4CAAB7-4CF0-2E4E-BF0B-5A6FCD3CB0D2}"/>
              </a:ext>
            </a:extLst>
          </p:cNvPr>
          <p:cNvSpPr txBox="1"/>
          <p:nvPr/>
        </p:nvSpPr>
        <p:spPr>
          <a:xfrm rot="16200000">
            <a:off x="-1447800" y="3244333"/>
            <a:ext cx="35679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Mean strength of emotion  </a:t>
            </a:r>
          </a:p>
        </p:txBody>
      </p:sp>
      <p:graphicFrame>
        <p:nvGraphicFramePr>
          <p:cNvPr id="4" name="Chart 3">
            <a:extLst>
              <a:ext uri="{FF2B5EF4-FFF2-40B4-BE49-F238E27FC236}">
                <a16:creationId xmlns:a16="http://schemas.microsoft.com/office/drawing/2014/main" id="{BB3C40B0-3297-3B49-ABAE-30B8D6C3AB14}"/>
              </a:ext>
            </a:extLst>
          </p:cNvPr>
          <p:cNvGraphicFramePr>
            <a:graphicFrameLocks noChangeAspect="1"/>
          </p:cNvGraphicFramePr>
          <p:nvPr>
            <p:extLst>
              <p:ext uri="{D42A27DB-BD31-4B8C-83A1-F6EECF244321}">
                <p14:modId xmlns:p14="http://schemas.microsoft.com/office/powerpoint/2010/main" val="157715860"/>
              </p:ext>
            </p:extLst>
          </p:nvPr>
        </p:nvGraphicFramePr>
        <p:xfrm>
          <a:off x="520843" y="482871"/>
          <a:ext cx="12160139" cy="6557138"/>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AB69B14D-54D6-1042-85ED-1240AB81AAF9}"/>
              </a:ext>
            </a:extLst>
          </p:cNvPr>
          <p:cNvCxnSpPr/>
          <p:nvPr/>
        </p:nvCxnSpPr>
        <p:spPr>
          <a:xfrm>
            <a:off x="7965863" y="6794484"/>
            <a:ext cx="895347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Box 1">
            <a:extLst>
              <a:ext uri="{FF2B5EF4-FFF2-40B4-BE49-F238E27FC236}">
                <a16:creationId xmlns:a16="http://schemas.microsoft.com/office/drawing/2014/main" id="{4AD510D2-EB28-B442-9EF0-28A3D6F093C7}"/>
              </a:ext>
            </a:extLst>
          </p:cNvPr>
          <p:cNvSpPr txBox="1"/>
          <p:nvPr/>
        </p:nvSpPr>
        <p:spPr>
          <a:xfrm>
            <a:off x="643153" y="1425791"/>
            <a:ext cx="1512745" cy="5082778"/>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n-US" sz="1400" b="1" dirty="0">
                <a:latin typeface="Arial" panose="020B0604020202020204" pitchFamily="34" charset="0"/>
                <a:cs typeface="Arial" panose="020B0604020202020204" pitchFamily="34" charset="0"/>
              </a:rPr>
              <a:t>Very Strongly</a:t>
            </a:r>
          </a:p>
          <a:p>
            <a:pPr algn="r"/>
            <a:endParaRPr lang="en-US" sz="1400" b="1" dirty="0">
              <a:latin typeface="Arial" panose="020B0604020202020204" pitchFamily="34" charset="0"/>
              <a:cs typeface="Arial" panose="020B0604020202020204" pitchFamily="34" charset="0"/>
            </a:endParaRPr>
          </a:p>
          <a:p>
            <a:pPr algn="r"/>
            <a:endParaRPr lang="en-US" sz="1000" b="1" dirty="0">
              <a:latin typeface="Arial" panose="020B0604020202020204" pitchFamily="34" charset="0"/>
              <a:cs typeface="Arial" panose="020B0604020202020204" pitchFamily="34" charset="0"/>
            </a:endParaRPr>
          </a:p>
          <a:p>
            <a:pPr algn="r"/>
            <a:endParaRPr lang="en-US" sz="1100" b="1" dirty="0">
              <a:latin typeface="Arial" panose="020B0604020202020204" pitchFamily="34" charset="0"/>
              <a:cs typeface="Arial" panose="020B0604020202020204" pitchFamily="34" charset="0"/>
            </a:endParaRPr>
          </a:p>
          <a:p>
            <a:pPr algn="r"/>
            <a:endParaRPr lang="en-US" sz="1100" b="1" dirty="0">
              <a:latin typeface="Arial" panose="020B0604020202020204" pitchFamily="34" charset="0"/>
              <a:cs typeface="Arial" panose="020B0604020202020204" pitchFamily="34" charset="0"/>
            </a:endParaRPr>
          </a:p>
          <a:p>
            <a:pPr algn="r"/>
            <a:endParaRPr lang="en-US" sz="1600" b="1" dirty="0">
              <a:latin typeface="Arial" panose="020B0604020202020204" pitchFamily="34" charset="0"/>
              <a:cs typeface="Arial" panose="020B0604020202020204" pitchFamily="34" charset="0"/>
            </a:endParaRPr>
          </a:p>
          <a:p>
            <a:pPr algn="r"/>
            <a:r>
              <a:rPr lang="en-US" sz="1400" b="1" dirty="0">
                <a:latin typeface="Arial" panose="020B0604020202020204" pitchFamily="34" charset="0"/>
                <a:cs typeface="Arial" panose="020B0604020202020204" pitchFamily="34" charset="0"/>
              </a:rPr>
              <a:t>Strongly</a:t>
            </a:r>
          </a:p>
          <a:p>
            <a:pPr algn="r"/>
            <a:endParaRPr lang="en-US" sz="1000" b="1" dirty="0">
              <a:latin typeface="Arial" panose="020B0604020202020204" pitchFamily="34" charset="0"/>
              <a:cs typeface="Arial" panose="020B0604020202020204" pitchFamily="34" charset="0"/>
            </a:endParaRPr>
          </a:p>
          <a:p>
            <a:pPr algn="r"/>
            <a:endParaRPr lang="en-US" sz="2400" b="1" dirty="0">
              <a:latin typeface="Arial" panose="020B0604020202020204" pitchFamily="34" charset="0"/>
              <a:cs typeface="Arial" panose="020B0604020202020204" pitchFamily="34" charset="0"/>
            </a:endParaRPr>
          </a:p>
          <a:p>
            <a:pPr algn="r"/>
            <a:endParaRPr lang="en-US" sz="2400" b="1" dirty="0">
              <a:latin typeface="Arial" panose="020B0604020202020204" pitchFamily="34" charset="0"/>
              <a:cs typeface="Arial" panose="020B0604020202020204" pitchFamily="34" charset="0"/>
            </a:endParaRPr>
          </a:p>
          <a:p>
            <a:pPr algn="r"/>
            <a:r>
              <a:rPr lang="en-US" sz="1400" b="1" dirty="0">
                <a:latin typeface="Arial" panose="020B0604020202020204" pitchFamily="34" charset="0"/>
                <a:cs typeface="Arial" panose="020B0604020202020204" pitchFamily="34" charset="0"/>
              </a:rPr>
              <a:t>Moderately</a:t>
            </a:r>
          </a:p>
          <a:p>
            <a:pPr algn="r"/>
            <a:endParaRPr lang="en-US" sz="1400" b="1" dirty="0">
              <a:latin typeface="Arial" panose="020B0604020202020204" pitchFamily="34" charset="0"/>
              <a:cs typeface="Arial" panose="020B0604020202020204" pitchFamily="34" charset="0"/>
            </a:endParaRPr>
          </a:p>
          <a:p>
            <a:pPr algn="r"/>
            <a:endParaRPr lang="en-US" sz="1800" b="1" dirty="0">
              <a:latin typeface="Arial" panose="020B0604020202020204" pitchFamily="34" charset="0"/>
              <a:cs typeface="Arial" panose="020B0604020202020204" pitchFamily="34" charset="0"/>
            </a:endParaRPr>
          </a:p>
          <a:p>
            <a:pPr algn="r"/>
            <a:endParaRPr lang="en-US" sz="1200" b="1" dirty="0">
              <a:latin typeface="Arial" panose="020B0604020202020204" pitchFamily="34" charset="0"/>
              <a:cs typeface="Arial" panose="020B0604020202020204" pitchFamily="34" charset="0"/>
            </a:endParaRPr>
          </a:p>
          <a:p>
            <a:pPr algn="r"/>
            <a:endParaRPr lang="en-US" sz="1200" b="1" dirty="0">
              <a:latin typeface="Arial" panose="020B0604020202020204" pitchFamily="34" charset="0"/>
              <a:cs typeface="Arial" panose="020B0604020202020204" pitchFamily="34" charset="0"/>
            </a:endParaRPr>
          </a:p>
          <a:p>
            <a:pPr algn="r"/>
            <a:r>
              <a:rPr lang="en-US" sz="1400" b="1" dirty="0">
                <a:latin typeface="Arial" panose="020B0604020202020204" pitchFamily="34" charset="0"/>
                <a:cs typeface="Arial" panose="020B0604020202020204" pitchFamily="34" charset="0"/>
              </a:rPr>
              <a:t>A Little </a:t>
            </a:r>
          </a:p>
          <a:p>
            <a:pPr algn="r"/>
            <a:endParaRPr lang="en-US" sz="1400" b="1" dirty="0">
              <a:latin typeface="Arial" panose="020B0604020202020204" pitchFamily="34" charset="0"/>
              <a:cs typeface="Arial" panose="020B0604020202020204" pitchFamily="34" charset="0"/>
            </a:endParaRPr>
          </a:p>
          <a:p>
            <a:pPr algn="r"/>
            <a:endParaRPr lang="en-US" sz="1400" b="1" dirty="0">
              <a:latin typeface="Arial" panose="020B0604020202020204" pitchFamily="34" charset="0"/>
              <a:cs typeface="Arial" panose="020B0604020202020204" pitchFamily="34" charset="0"/>
            </a:endParaRPr>
          </a:p>
          <a:p>
            <a:pPr algn="r"/>
            <a:endParaRPr lang="en-US" sz="1400" b="1" dirty="0">
              <a:latin typeface="Arial" panose="020B0604020202020204" pitchFamily="34" charset="0"/>
              <a:cs typeface="Arial" panose="020B0604020202020204" pitchFamily="34" charset="0"/>
            </a:endParaRPr>
          </a:p>
          <a:p>
            <a:pPr algn="r"/>
            <a:endParaRPr lang="en-US" sz="1400" b="1" dirty="0">
              <a:latin typeface="Arial" panose="020B0604020202020204" pitchFamily="34" charset="0"/>
              <a:cs typeface="Arial" panose="020B0604020202020204" pitchFamily="34" charset="0"/>
            </a:endParaRPr>
          </a:p>
          <a:p>
            <a:pPr algn="r"/>
            <a:r>
              <a:rPr lang="en-US" sz="1400" b="1" dirty="0">
                <a:latin typeface="Arial" panose="020B0604020202020204" pitchFamily="34" charset="0"/>
                <a:cs typeface="Arial" panose="020B0604020202020204" pitchFamily="34" charset="0"/>
              </a:rPr>
              <a:t>Not at all</a:t>
            </a:r>
          </a:p>
          <a:p>
            <a:pPr algn="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755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2" dur="500"/>
                                        <p:tgtEl>
                                          <p:spTgt spid="4">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series"/>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9577" y="213806"/>
            <a:ext cx="9285236" cy="769998"/>
          </a:xfrm>
        </p:spPr>
        <p:txBody>
          <a:bodyPr>
            <a:noAutofit/>
          </a:bodyPr>
          <a:lstStyle/>
          <a:p>
            <a:r>
              <a:rPr lang="en-US" sz="2400" b="1" dirty="0">
                <a:latin typeface="Arial" panose="020B0604020202020204" pitchFamily="34" charset="0"/>
                <a:cs typeface="Arial" panose="020B0604020202020204" pitchFamily="34" charset="0"/>
              </a:rPr>
              <a:t>Emotions by political ideology and knowledge (28-item scale)</a:t>
            </a:r>
          </a:p>
        </p:txBody>
      </p:sp>
      <p:graphicFrame>
        <p:nvGraphicFramePr>
          <p:cNvPr id="4" name="Chart 3">
            <a:extLst>
              <a:ext uri="{FF2B5EF4-FFF2-40B4-BE49-F238E27FC236}">
                <a16:creationId xmlns:a16="http://schemas.microsoft.com/office/drawing/2014/main" id="{00000000-0008-0000-0200-000005000000}"/>
              </a:ext>
            </a:extLst>
          </p:cNvPr>
          <p:cNvGraphicFramePr>
            <a:graphicFrameLocks/>
          </p:cNvGraphicFramePr>
          <p:nvPr>
            <p:extLst>
              <p:ext uri="{D42A27DB-BD31-4B8C-83A1-F6EECF244321}">
                <p14:modId xmlns:p14="http://schemas.microsoft.com/office/powerpoint/2010/main" val="3611570491"/>
              </p:ext>
            </p:extLst>
          </p:nvPr>
        </p:nvGraphicFramePr>
        <p:xfrm>
          <a:off x="1492114" y="850900"/>
          <a:ext cx="10029326" cy="6007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2090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12" dur="500"/>
                                        <p:tgtEl>
                                          <p:spTgt spid="4">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17" dur="500"/>
                                        <p:tgtEl>
                                          <p:spTgt spid="4">
                                            <p:graphicEl>
                                              <a:chart seriesIdx="2"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ipe(left)">
                                      <p:cBhvr>
                                        <p:cTn id="22" dur="500"/>
                                        <p:tgtEl>
                                          <p:spTgt spid="4">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animBg="0"/>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B846D-74AA-F047-A56F-3E149BEEB50A}"/>
              </a:ext>
            </a:extLst>
          </p:cNvPr>
          <p:cNvSpPr>
            <a:spLocks noGrp="1"/>
          </p:cNvSpPr>
          <p:nvPr>
            <p:ph type="title"/>
          </p:nvPr>
        </p:nvSpPr>
        <p:spPr>
          <a:xfrm>
            <a:off x="414453" y="1226634"/>
            <a:ext cx="3533078" cy="3184951"/>
          </a:xfrm>
        </p:spPr>
        <p:txBody>
          <a:bodyPr>
            <a:noAutofit/>
          </a:bodyPr>
          <a:lstStyle/>
          <a:p>
            <a:r>
              <a:rPr lang="en-US" sz="2400" b="1" dirty="0">
                <a:latin typeface="Arial" panose="020B0604020202020204" pitchFamily="34" charset="0"/>
                <a:cs typeface="Arial" panose="020B0604020202020204" pitchFamily="34" charset="0"/>
              </a:rPr>
              <a:t>How much do you support or oppose reducing climate change by reducing carbon emissions? </a:t>
            </a:r>
            <a:br>
              <a:rPr lang="en-US" sz="2400" b="1"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(95% confidence interval)</a:t>
            </a:r>
            <a:br>
              <a:rPr lang="en-US" sz="20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by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Responsibility</a:t>
            </a:r>
          </a:p>
        </p:txBody>
      </p:sp>
      <p:pic>
        <p:nvPicPr>
          <p:cNvPr id="4" name="Picture 3">
            <a:extLst>
              <a:ext uri="{FF2B5EF4-FFF2-40B4-BE49-F238E27FC236}">
                <a16:creationId xmlns:a16="http://schemas.microsoft.com/office/drawing/2014/main" id="{8C3B0508-8834-1041-AD30-8547F8682D93}"/>
              </a:ext>
            </a:extLst>
          </p:cNvPr>
          <p:cNvPicPr>
            <a:picLocks noChangeAspect="1"/>
          </p:cNvPicPr>
          <p:nvPr/>
        </p:nvPicPr>
        <p:blipFill rotWithShape="1">
          <a:blip r:embed="rId2"/>
          <a:srcRect l="-3124" r="1" b="21582"/>
          <a:stretch/>
        </p:blipFill>
        <p:spPr>
          <a:xfrm>
            <a:off x="3625928" y="345688"/>
            <a:ext cx="8813359" cy="6512312"/>
          </a:xfrm>
          <a:prstGeom prst="rect">
            <a:avLst/>
          </a:prstGeom>
        </p:spPr>
      </p:pic>
    </p:spTree>
    <p:extLst>
      <p:ext uri="{BB962C8B-B14F-4D97-AF65-F5344CB8AC3E}">
        <p14:creationId xmlns:p14="http://schemas.microsoft.com/office/powerpoint/2010/main" val="5987054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3D632-C32C-264A-8BBC-8C182207505A}"/>
              </a:ext>
            </a:extLst>
          </p:cNvPr>
          <p:cNvSpPr>
            <a:spLocks noGrp="1"/>
          </p:cNvSpPr>
          <p:nvPr>
            <p:ph type="title"/>
          </p:nvPr>
        </p:nvSpPr>
        <p:spPr>
          <a:xfrm>
            <a:off x="487680" y="620485"/>
            <a:ext cx="3063240" cy="6054635"/>
          </a:xfrm>
        </p:spPr>
        <p:txBody>
          <a:bodyPr>
            <a:noAutofit/>
          </a:bodyPr>
          <a:lstStyle/>
          <a:p>
            <a:r>
              <a:rPr lang="en-US" sz="2200" dirty="0">
                <a:latin typeface="Arial" panose="020B0604020202020204" pitchFamily="34" charset="0"/>
                <a:cs typeface="Arial" panose="020B0604020202020204" pitchFamily="34" charset="0"/>
              </a:rPr>
              <a:t>What effect would the United States government taking this action […] have on global warming?</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If everyone in the United States collectively took this action […], what effect would it have on global warming?</a:t>
            </a:r>
            <a:r>
              <a:rPr lang="en-US" sz="2200" b="1" dirty="0">
                <a:latin typeface="Arial" panose="020B0604020202020204" pitchFamily="34" charset="0"/>
                <a:cs typeface="Arial" panose="020B0604020202020204" pitchFamily="34" charset="0"/>
              </a:rPr>
              <a:t/>
            </a:r>
            <a:br>
              <a:rPr lang="en-US" sz="2200" b="1" dirty="0">
                <a:latin typeface="Arial" panose="020B0604020202020204" pitchFamily="34" charset="0"/>
                <a:cs typeface="Arial" panose="020B0604020202020204" pitchFamily="34" charset="0"/>
              </a:rPr>
            </a:br>
            <a:r>
              <a:rPr lang="en-US" sz="2200" b="1" dirty="0">
                <a:latin typeface="Arial" panose="020B0604020202020204" pitchFamily="34" charset="0"/>
                <a:cs typeface="Arial" panose="020B0604020202020204" pitchFamily="34" charset="0"/>
              </a:rPr>
              <a:t/>
            </a:r>
            <a:br>
              <a:rPr lang="en-US" sz="2200" b="1"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Little discrimination between potentially effective and ineffective.</a:t>
            </a:r>
          </a:p>
        </p:txBody>
      </p:sp>
      <p:pic>
        <p:nvPicPr>
          <p:cNvPr id="9" name="Picture 8">
            <a:extLst>
              <a:ext uri="{FF2B5EF4-FFF2-40B4-BE49-F238E27FC236}">
                <a16:creationId xmlns:a16="http://schemas.microsoft.com/office/drawing/2014/main" id="{B8829513-AAFA-9444-8CCE-E37608B5C6F9}"/>
              </a:ext>
            </a:extLst>
          </p:cNvPr>
          <p:cNvPicPr>
            <a:picLocks noChangeAspect="1"/>
          </p:cNvPicPr>
          <p:nvPr/>
        </p:nvPicPr>
        <p:blipFill>
          <a:blip r:embed="rId3"/>
          <a:stretch>
            <a:fillRect/>
          </a:stretch>
        </p:blipFill>
        <p:spPr>
          <a:xfrm>
            <a:off x="3550920" y="115382"/>
            <a:ext cx="8235950" cy="6891843"/>
          </a:xfrm>
          <a:prstGeom prst="rect">
            <a:avLst/>
          </a:prstGeom>
        </p:spPr>
      </p:pic>
      <p:sp>
        <p:nvSpPr>
          <p:cNvPr id="10" name="TextBox 9">
            <a:extLst>
              <a:ext uri="{FF2B5EF4-FFF2-40B4-BE49-F238E27FC236}">
                <a16:creationId xmlns:a16="http://schemas.microsoft.com/office/drawing/2014/main" id="{5D1ECA05-92F6-354C-B48C-3D314D37A9A4}"/>
              </a:ext>
            </a:extLst>
          </p:cNvPr>
          <p:cNvSpPr txBox="1"/>
          <p:nvPr/>
        </p:nvSpPr>
        <p:spPr>
          <a:xfrm>
            <a:off x="4602480" y="1767840"/>
            <a:ext cx="716280" cy="369332"/>
          </a:xfrm>
          <a:prstGeom prst="rect">
            <a:avLst/>
          </a:prstGeom>
          <a:noFill/>
        </p:spPr>
        <p:txBody>
          <a:bodyPr wrap="square" rtlCol="0">
            <a:spAutoFit/>
          </a:bodyPr>
          <a:lstStyle/>
          <a:p>
            <a:r>
              <a:rPr lang="en-US" dirty="0"/>
              <a:t>CAA</a:t>
            </a:r>
          </a:p>
        </p:txBody>
      </p:sp>
      <p:sp>
        <p:nvSpPr>
          <p:cNvPr id="11" name="TextBox 10">
            <a:extLst>
              <a:ext uri="{FF2B5EF4-FFF2-40B4-BE49-F238E27FC236}">
                <a16:creationId xmlns:a16="http://schemas.microsoft.com/office/drawing/2014/main" id="{B22C6062-AADF-0148-B7EB-FC70160395E5}"/>
              </a:ext>
            </a:extLst>
          </p:cNvPr>
          <p:cNvSpPr txBox="1"/>
          <p:nvPr/>
        </p:nvSpPr>
        <p:spPr>
          <a:xfrm>
            <a:off x="7310755" y="3068756"/>
            <a:ext cx="716280" cy="369332"/>
          </a:xfrm>
          <a:prstGeom prst="rect">
            <a:avLst/>
          </a:prstGeom>
          <a:noFill/>
        </p:spPr>
        <p:txBody>
          <a:bodyPr wrap="square" rtlCol="0">
            <a:spAutoFit/>
          </a:bodyPr>
          <a:lstStyle/>
          <a:p>
            <a:r>
              <a:rPr lang="en-US" dirty="0"/>
              <a:t>CAA</a:t>
            </a:r>
          </a:p>
        </p:txBody>
      </p:sp>
      <p:sp>
        <p:nvSpPr>
          <p:cNvPr id="12" name="TextBox 11">
            <a:extLst>
              <a:ext uri="{FF2B5EF4-FFF2-40B4-BE49-F238E27FC236}">
                <a16:creationId xmlns:a16="http://schemas.microsoft.com/office/drawing/2014/main" id="{C4E2789F-86C5-8347-B4C3-E86047D80434}"/>
              </a:ext>
            </a:extLst>
          </p:cNvPr>
          <p:cNvSpPr txBox="1"/>
          <p:nvPr/>
        </p:nvSpPr>
        <p:spPr>
          <a:xfrm>
            <a:off x="5151120" y="2331720"/>
            <a:ext cx="716280" cy="369332"/>
          </a:xfrm>
          <a:prstGeom prst="rect">
            <a:avLst/>
          </a:prstGeom>
          <a:noFill/>
        </p:spPr>
        <p:txBody>
          <a:bodyPr wrap="square" rtlCol="0">
            <a:spAutoFit/>
          </a:bodyPr>
          <a:lstStyle/>
          <a:p>
            <a:r>
              <a:rPr lang="en-US" dirty="0"/>
              <a:t>TAX</a:t>
            </a:r>
          </a:p>
        </p:txBody>
      </p:sp>
      <p:sp>
        <p:nvSpPr>
          <p:cNvPr id="13" name="TextBox 12">
            <a:extLst>
              <a:ext uri="{FF2B5EF4-FFF2-40B4-BE49-F238E27FC236}">
                <a16:creationId xmlns:a16="http://schemas.microsoft.com/office/drawing/2014/main" id="{D1E0A8AF-9BE6-B349-B908-A936D98B9E8A}"/>
              </a:ext>
            </a:extLst>
          </p:cNvPr>
          <p:cNvSpPr txBox="1"/>
          <p:nvPr/>
        </p:nvSpPr>
        <p:spPr>
          <a:xfrm>
            <a:off x="7909560" y="3637503"/>
            <a:ext cx="716280" cy="369332"/>
          </a:xfrm>
          <a:prstGeom prst="rect">
            <a:avLst/>
          </a:prstGeom>
          <a:noFill/>
        </p:spPr>
        <p:txBody>
          <a:bodyPr wrap="square" rtlCol="0">
            <a:spAutoFit/>
          </a:bodyPr>
          <a:lstStyle/>
          <a:p>
            <a:r>
              <a:rPr lang="en-US" dirty="0"/>
              <a:t>TAX</a:t>
            </a:r>
          </a:p>
        </p:txBody>
      </p:sp>
      <p:sp>
        <p:nvSpPr>
          <p:cNvPr id="14" name="TextBox 13">
            <a:extLst>
              <a:ext uri="{FF2B5EF4-FFF2-40B4-BE49-F238E27FC236}">
                <a16:creationId xmlns:a16="http://schemas.microsoft.com/office/drawing/2014/main" id="{37A5DC4A-1290-7E49-AA57-99E7B57F3517}"/>
              </a:ext>
            </a:extLst>
          </p:cNvPr>
          <p:cNvSpPr txBox="1"/>
          <p:nvPr/>
        </p:nvSpPr>
        <p:spPr>
          <a:xfrm>
            <a:off x="6172200" y="2209800"/>
            <a:ext cx="716280" cy="369332"/>
          </a:xfrm>
          <a:prstGeom prst="rect">
            <a:avLst/>
          </a:prstGeom>
          <a:noFill/>
        </p:spPr>
        <p:txBody>
          <a:bodyPr wrap="square" rtlCol="0">
            <a:spAutoFit/>
          </a:bodyPr>
          <a:lstStyle/>
          <a:p>
            <a:r>
              <a:rPr lang="en-US" dirty="0"/>
              <a:t>AER</a:t>
            </a:r>
          </a:p>
        </p:txBody>
      </p:sp>
      <p:sp>
        <p:nvSpPr>
          <p:cNvPr id="15" name="TextBox 14">
            <a:extLst>
              <a:ext uri="{FF2B5EF4-FFF2-40B4-BE49-F238E27FC236}">
                <a16:creationId xmlns:a16="http://schemas.microsoft.com/office/drawing/2014/main" id="{42C59CBD-5352-3646-8375-11CA6E42C501}"/>
              </a:ext>
            </a:extLst>
          </p:cNvPr>
          <p:cNvSpPr txBox="1"/>
          <p:nvPr/>
        </p:nvSpPr>
        <p:spPr>
          <a:xfrm>
            <a:off x="8945880" y="3253422"/>
            <a:ext cx="716280" cy="369332"/>
          </a:xfrm>
          <a:prstGeom prst="rect">
            <a:avLst/>
          </a:prstGeom>
          <a:noFill/>
        </p:spPr>
        <p:txBody>
          <a:bodyPr wrap="square" rtlCol="0">
            <a:spAutoFit/>
          </a:bodyPr>
          <a:lstStyle/>
          <a:p>
            <a:r>
              <a:rPr lang="en-US" dirty="0"/>
              <a:t>AER</a:t>
            </a:r>
          </a:p>
        </p:txBody>
      </p:sp>
      <p:sp>
        <p:nvSpPr>
          <p:cNvPr id="16" name="TextBox 15">
            <a:extLst>
              <a:ext uri="{FF2B5EF4-FFF2-40B4-BE49-F238E27FC236}">
                <a16:creationId xmlns:a16="http://schemas.microsoft.com/office/drawing/2014/main" id="{00D32E4E-366E-2B45-A45D-F5C14643970E}"/>
              </a:ext>
            </a:extLst>
          </p:cNvPr>
          <p:cNvSpPr txBox="1"/>
          <p:nvPr/>
        </p:nvSpPr>
        <p:spPr>
          <a:xfrm>
            <a:off x="5654040" y="4019004"/>
            <a:ext cx="716280" cy="369332"/>
          </a:xfrm>
          <a:prstGeom prst="rect">
            <a:avLst/>
          </a:prstGeom>
          <a:noFill/>
        </p:spPr>
        <p:txBody>
          <a:bodyPr wrap="square" rtlCol="0">
            <a:spAutoFit/>
          </a:bodyPr>
          <a:lstStyle/>
          <a:p>
            <a:r>
              <a:rPr lang="en-US" dirty="0"/>
              <a:t>GEO</a:t>
            </a:r>
          </a:p>
        </p:txBody>
      </p:sp>
      <p:sp>
        <p:nvSpPr>
          <p:cNvPr id="17" name="TextBox 16">
            <a:extLst>
              <a:ext uri="{FF2B5EF4-FFF2-40B4-BE49-F238E27FC236}">
                <a16:creationId xmlns:a16="http://schemas.microsoft.com/office/drawing/2014/main" id="{6ADAE279-E7B7-4348-BA91-FCB31E82DA85}"/>
              </a:ext>
            </a:extLst>
          </p:cNvPr>
          <p:cNvSpPr txBox="1"/>
          <p:nvPr/>
        </p:nvSpPr>
        <p:spPr>
          <a:xfrm>
            <a:off x="8397240" y="4751783"/>
            <a:ext cx="716280" cy="369332"/>
          </a:xfrm>
          <a:prstGeom prst="rect">
            <a:avLst/>
          </a:prstGeom>
          <a:noFill/>
        </p:spPr>
        <p:txBody>
          <a:bodyPr wrap="square" rtlCol="0">
            <a:spAutoFit/>
          </a:bodyPr>
          <a:lstStyle/>
          <a:p>
            <a:r>
              <a:rPr lang="en-US" dirty="0"/>
              <a:t>GEO</a:t>
            </a:r>
          </a:p>
        </p:txBody>
      </p:sp>
      <p:sp>
        <p:nvSpPr>
          <p:cNvPr id="18" name="TextBox 17">
            <a:extLst>
              <a:ext uri="{FF2B5EF4-FFF2-40B4-BE49-F238E27FC236}">
                <a16:creationId xmlns:a16="http://schemas.microsoft.com/office/drawing/2014/main" id="{9B9AC71C-C774-0541-BE4E-F89EEAC46617}"/>
              </a:ext>
            </a:extLst>
          </p:cNvPr>
          <p:cNvSpPr txBox="1"/>
          <p:nvPr/>
        </p:nvSpPr>
        <p:spPr>
          <a:xfrm>
            <a:off x="7066915" y="3068756"/>
            <a:ext cx="2438400" cy="2182892"/>
          </a:xfrm>
          <a:prstGeom prst="rect">
            <a:avLst/>
          </a:prstGeom>
          <a:solidFill>
            <a:schemeClr val="bg1"/>
          </a:solidFill>
          <a:ln>
            <a:noFill/>
          </a:ln>
        </p:spPr>
        <p:txBody>
          <a:bodyPr wrap="square" rtlCol="0">
            <a:spAutoFit/>
          </a:bodyPr>
          <a:lstStyle/>
          <a:p>
            <a:endParaRPr lang="en-US" dirty="0"/>
          </a:p>
        </p:txBody>
      </p:sp>
      <p:sp>
        <p:nvSpPr>
          <p:cNvPr id="3" name="TextBox 2">
            <a:extLst>
              <a:ext uri="{FF2B5EF4-FFF2-40B4-BE49-F238E27FC236}">
                <a16:creationId xmlns:a16="http://schemas.microsoft.com/office/drawing/2014/main" id="{C41FD65E-8D5B-3043-BDA4-987136499E31}"/>
              </a:ext>
            </a:extLst>
          </p:cNvPr>
          <p:cNvSpPr txBox="1"/>
          <p:nvPr/>
        </p:nvSpPr>
        <p:spPr>
          <a:xfrm>
            <a:off x="487680" y="293914"/>
            <a:ext cx="3063240"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Response Efficacy</a:t>
            </a:r>
          </a:p>
        </p:txBody>
      </p:sp>
    </p:spTree>
    <p:extLst>
      <p:ext uri="{BB962C8B-B14F-4D97-AF65-F5344CB8AC3E}">
        <p14:creationId xmlns:p14="http://schemas.microsoft.com/office/powerpoint/2010/main" val="15091677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8829513-AAFA-9444-8CCE-E37608B5C6F9}"/>
              </a:ext>
            </a:extLst>
          </p:cNvPr>
          <p:cNvPicPr>
            <a:picLocks noChangeAspect="1"/>
          </p:cNvPicPr>
          <p:nvPr/>
        </p:nvPicPr>
        <p:blipFill>
          <a:blip r:embed="rId2"/>
          <a:stretch>
            <a:fillRect/>
          </a:stretch>
        </p:blipFill>
        <p:spPr>
          <a:xfrm>
            <a:off x="3550920" y="115382"/>
            <a:ext cx="8235950" cy="6891843"/>
          </a:xfrm>
          <a:prstGeom prst="rect">
            <a:avLst/>
          </a:prstGeom>
        </p:spPr>
      </p:pic>
      <p:sp>
        <p:nvSpPr>
          <p:cNvPr id="10" name="TextBox 9">
            <a:extLst>
              <a:ext uri="{FF2B5EF4-FFF2-40B4-BE49-F238E27FC236}">
                <a16:creationId xmlns:a16="http://schemas.microsoft.com/office/drawing/2014/main" id="{5D1ECA05-92F6-354C-B48C-3D314D37A9A4}"/>
              </a:ext>
            </a:extLst>
          </p:cNvPr>
          <p:cNvSpPr txBox="1"/>
          <p:nvPr/>
        </p:nvSpPr>
        <p:spPr>
          <a:xfrm>
            <a:off x="4602480" y="1767840"/>
            <a:ext cx="716280" cy="369332"/>
          </a:xfrm>
          <a:prstGeom prst="rect">
            <a:avLst/>
          </a:prstGeom>
          <a:noFill/>
        </p:spPr>
        <p:txBody>
          <a:bodyPr wrap="square" rtlCol="0">
            <a:spAutoFit/>
          </a:bodyPr>
          <a:lstStyle/>
          <a:p>
            <a:r>
              <a:rPr lang="en-US" dirty="0"/>
              <a:t>CAA</a:t>
            </a:r>
          </a:p>
        </p:txBody>
      </p:sp>
      <p:sp>
        <p:nvSpPr>
          <p:cNvPr id="11" name="TextBox 10">
            <a:extLst>
              <a:ext uri="{FF2B5EF4-FFF2-40B4-BE49-F238E27FC236}">
                <a16:creationId xmlns:a16="http://schemas.microsoft.com/office/drawing/2014/main" id="{B22C6062-AADF-0148-B7EB-FC70160395E5}"/>
              </a:ext>
            </a:extLst>
          </p:cNvPr>
          <p:cNvSpPr txBox="1"/>
          <p:nvPr/>
        </p:nvSpPr>
        <p:spPr>
          <a:xfrm>
            <a:off x="7310755" y="3068756"/>
            <a:ext cx="716280" cy="369332"/>
          </a:xfrm>
          <a:prstGeom prst="rect">
            <a:avLst/>
          </a:prstGeom>
          <a:noFill/>
        </p:spPr>
        <p:txBody>
          <a:bodyPr wrap="square" rtlCol="0">
            <a:spAutoFit/>
          </a:bodyPr>
          <a:lstStyle/>
          <a:p>
            <a:r>
              <a:rPr lang="en-US" dirty="0"/>
              <a:t>CAA</a:t>
            </a:r>
          </a:p>
        </p:txBody>
      </p:sp>
      <p:sp>
        <p:nvSpPr>
          <p:cNvPr id="12" name="TextBox 11">
            <a:extLst>
              <a:ext uri="{FF2B5EF4-FFF2-40B4-BE49-F238E27FC236}">
                <a16:creationId xmlns:a16="http://schemas.microsoft.com/office/drawing/2014/main" id="{C4E2789F-86C5-8347-B4C3-E86047D80434}"/>
              </a:ext>
            </a:extLst>
          </p:cNvPr>
          <p:cNvSpPr txBox="1"/>
          <p:nvPr/>
        </p:nvSpPr>
        <p:spPr>
          <a:xfrm>
            <a:off x="5151120" y="2331720"/>
            <a:ext cx="716280" cy="369332"/>
          </a:xfrm>
          <a:prstGeom prst="rect">
            <a:avLst/>
          </a:prstGeom>
          <a:noFill/>
        </p:spPr>
        <p:txBody>
          <a:bodyPr wrap="square" rtlCol="0">
            <a:spAutoFit/>
          </a:bodyPr>
          <a:lstStyle/>
          <a:p>
            <a:r>
              <a:rPr lang="en-US" dirty="0"/>
              <a:t>TAX</a:t>
            </a:r>
          </a:p>
        </p:txBody>
      </p:sp>
      <p:sp>
        <p:nvSpPr>
          <p:cNvPr id="13" name="TextBox 12">
            <a:extLst>
              <a:ext uri="{FF2B5EF4-FFF2-40B4-BE49-F238E27FC236}">
                <a16:creationId xmlns:a16="http://schemas.microsoft.com/office/drawing/2014/main" id="{D1E0A8AF-9BE6-B349-B908-A936D98B9E8A}"/>
              </a:ext>
            </a:extLst>
          </p:cNvPr>
          <p:cNvSpPr txBox="1"/>
          <p:nvPr/>
        </p:nvSpPr>
        <p:spPr>
          <a:xfrm>
            <a:off x="7909560" y="3637503"/>
            <a:ext cx="716280" cy="369332"/>
          </a:xfrm>
          <a:prstGeom prst="rect">
            <a:avLst/>
          </a:prstGeom>
          <a:noFill/>
        </p:spPr>
        <p:txBody>
          <a:bodyPr wrap="square" rtlCol="0">
            <a:spAutoFit/>
          </a:bodyPr>
          <a:lstStyle/>
          <a:p>
            <a:r>
              <a:rPr lang="en-US" dirty="0"/>
              <a:t>TAX</a:t>
            </a:r>
          </a:p>
        </p:txBody>
      </p:sp>
      <p:sp>
        <p:nvSpPr>
          <p:cNvPr id="14" name="TextBox 13">
            <a:extLst>
              <a:ext uri="{FF2B5EF4-FFF2-40B4-BE49-F238E27FC236}">
                <a16:creationId xmlns:a16="http://schemas.microsoft.com/office/drawing/2014/main" id="{37A5DC4A-1290-7E49-AA57-99E7B57F3517}"/>
              </a:ext>
            </a:extLst>
          </p:cNvPr>
          <p:cNvSpPr txBox="1"/>
          <p:nvPr/>
        </p:nvSpPr>
        <p:spPr>
          <a:xfrm>
            <a:off x="6172200" y="2209800"/>
            <a:ext cx="716280" cy="369332"/>
          </a:xfrm>
          <a:prstGeom prst="rect">
            <a:avLst/>
          </a:prstGeom>
          <a:noFill/>
        </p:spPr>
        <p:txBody>
          <a:bodyPr wrap="square" rtlCol="0">
            <a:spAutoFit/>
          </a:bodyPr>
          <a:lstStyle/>
          <a:p>
            <a:r>
              <a:rPr lang="en-US" dirty="0"/>
              <a:t>AER</a:t>
            </a:r>
          </a:p>
        </p:txBody>
      </p:sp>
      <p:sp>
        <p:nvSpPr>
          <p:cNvPr id="15" name="TextBox 14">
            <a:extLst>
              <a:ext uri="{FF2B5EF4-FFF2-40B4-BE49-F238E27FC236}">
                <a16:creationId xmlns:a16="http://schemas.microsoft.com/office/drawing/2014/main" id="{42C59CBD-5352-3646-8375-11CA6E42C501}"/>
              </a:ext>
            </a:extLst>
          </p:cNvPr>
          <p:cNvSpPr txBox="1"/>
          <p:nvPr/>
        </p:nvSpPr>
        <p:spPr>
          <a:xfrm>
            <a:off x="8945880" y="3253422"/>
            <a:ext cx="716280" cy="369332"/>
          </a:xfrm>
          <a:prstGeom prst="rect">
            <a:avLst/>
          </a:prstGeom>
          <a:noFill/>
        </p:spPr>
        <p:txBody>
          <a:bodyPr wrap="square" rtlCol="0">
            <a:spAutoFit/>
          </a:bodyPr>
          <a:lstStyle/>
          <a:p>
            <a:r>
              <a:rPr lang="en-US" dirty="0"/>
              <a:t>AER</a:t>
            </a:r>
          </a:p>
        </p:txBody>
      </p:sp>
      <p:sp>
        <p:nvSpPr>
          <p:cNvPr id="16" name="TextBox 15">
            <a:extLst>
              <a:ext uri="{FF2B5EF4-FFF2-40B4-BE49-F238E27FC236}">
                <a16:creationId xmlns:a16="http://schemas.microsoft.com/office/drawing/2014/main" id="{00D32E4E-366E-2B45-A45D-F5C14643970E}"/>
              </a:ext>
            </a:extLst>
          </p:cNvPr>
          <p:cNvSpPr txBox="1"/>
          <p:nvPr/>
        </p:nvSpPr>
        <p:spPr>
          <a:xfrm>
            <a:off x="5654040" y="4019004"/>
            <a:ext cx="716280" cy="369332"/>
          </a:xfrm>
          <a:prstGeom prst="rect">
            <a:avLst/>
          </a:prstGeom>
          <a:noFill/>
        </p:spPr>
        <p:txBody>
          <a:bodyPr wrap="square" rtlCol="0">
            <a:spAutoFit/>
          </a:bodyPr>
          <a:lstStyle/>
          <a:p>
            <a:r>
              <a:rPr lang="en-US" dirty="0"/>
              <a:t>GEO</a:t>
            </a:r>
          </a:p>
        </p:txBody>
      </p:sp>
      <p:sp>
        <p:nvSpPr>
          <p:cNvPr id="17" name="TextBox 16">
            <a:extLst>
              <a:ext uri="{FF2B5EF4-FFF2-40B4-BE49-F238E27FC236}">
                <a16:creationId xmlns:a16="http://schemas.microsoft.com/office/drawing/2014/main" id="{6ADAE279-E7B7-4348-BA91-FCB31E82DA85}"/>
              </a:ext>
            </a:extLst>
          </p:cNvPr>
          <p:cNvSpPr txBox="1"/>
          <p:nvPr/>
        </p:nvSpPr>
        <p:spPr>
          <a:xfrm>
            <a:off x="8397240" y="4751783"/>
            <a:ext cx="716280" cy="369332"/>
          </a:xfrm>
          <a:prstGeom prst="rect">
            <a:avLst/>
          </a:prstGeom>
          <a:noFill/>
        </p:spPr>
        <p:txBody>
          <a:bodyPr wrap="square" rtlCol="0">
            <a:spAutoFit/>
          </a:bodyPr>
          <a:lstStyle/>
          <a:p>
            <a:r>
              <a:rPr lang="en-US" dirty="0"/>
              <a:t>GEO</a:t>
            </a:r>
          </a:p>
        </p:txBody>
      </p:sp>
      <p:sp>
        <p:nvSpPr>
          <p:cNvPr id="18" name="Title 1">
            <a:extLst>
              <a:ext uri="{FF2B5EF4-FFF2-40B4-BE49-F238E27FC236}">
                <a16:creationId xmlns:a16="http://schemas.microsoft.com/office/drawing/2014/main" id="{9E6AC600-AD4E-894D-9273-11B5389B81CA}"/>
              </a:ext>
            </a:extLst>
          </p:cNvPr>
          <p:cNvSpPr>
            <a:spLocks noGrp="1"/>
          </p:cNvSpPr>
          <p:nvPr>
            <p:ph type="title"/>
          </p:nvPr>
        </p:nvSpPr>
        <p:spPr>
          <a:xfrm>
            <a:off x="487680" y="620485"/>
            <a:ext cx="3063240" cy="6054635"/>
          </a:xfrm>
        </p:spPr>
        <p:txBody>
          <a:bodyPr>
            <a:noAutofit/>
          </a:bodyPr>
          <a:lstStyle/>
          <a:p>
            <a:r>
              <a:rPr lang="en-US" sz="2200" dirty="0">
                <a:latin typeface="Arial" panose="020B0604020202020204" pitchFamily="34" charset="0"/>
                <a:cs typeface="Arial" panose="020B0604020202020204" pitchFamily="34" charset="0"/>
              </a:rPr>
              <a:t>What effect would the United States government taking this action […] have on global warming?</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If everyone in the United States collectively took this action […], what effect would it have on global warming?</a:t>
            </a:r>
            <a:r>
              <a:rPr lang="en-US" sz="2200" b="1" dirty="0">
                <a:latin typeface="Arial" panose="020B0604020202020204" pitchFamily="34" charset="0"/>
                <a:cs typeface="Arial" panose="020B0604020202020204" pitchFamily="34" charset="0"/>
              </a:rPr>
              <a:t/>
            </a:r>
            <a:br>
              <a:rPr lang="en-US" sz="2200" b="1" dirty="0">
                <a:latin typeface="Arial" panose="020B0604020202020204" pitchFamily="34" charset="0"/>
                <a:cs typeface="Arial" panose="020B0604020202020204" pitchFamily="34" charset="0"/>
              </a:rPr>
            </a:br>
            <a:r>
              <a:rPr lang="en-US" sz="2200" b="1" dirty="0">
                <a:latin typeface="Arial" panose="020B0604020202020204" pitchFamily="34" charset="0"/>
                <a:cs typeface="Arial" panose="020B0604020202020204" pitchFamily="34" charset="0"/>
              </a:rPr>
              <a:t/>
            </a:r>
            <a:br>
              <a:rPr lang="en-US" sz="2200" b="1"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Little discrimination between potentially effective and ineffective.</a:t>
            </a:r>
          </a:p>
        </p:txBody>
      </p:sp>
      <p:sp>
        <p:nvSpPr>
          <p:cNvPr id="19" name="TextBox 18">
            <a:extLst>
              <a:ext uri="{FF2B5EF4-FFF2-40B4-BE49-F238E27FC236}">
                <a16:creationId xmlns:a16="http://schemas.microsoft.com/office/drawing/2014/main" id="{7AEA4268-EE2E-BE4E-A8D4-A0F3DD17CA1E}"/>
              </a:ext>
            </a:extLst>
          </p:cNvPr>
          <p:cNvSpPr txBox="1"/>
          <p:nvPr/>
        </p:nvSpPr>
        <p:spPr>
          <a:xfrm>
            <a:off x="487680" y="293914"/>
            <a:ext cx="3063240"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Response Efficacy</a:t>
            </a:r>
          </a:p>
        </p:txBody>
      </p:sp>
    </p:spTree>
    <p:extLst>
      <p:ext uri="{BB962C8B-B14F-4D97-AF65-F5344CB8AC3E}">
        <p14:creationId xmlns:p14="http://schemas.microsoft.com/office/powerpoint/2010/main" val="5654417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478A-D53C-B64F-99A3-807F975B2006}"/>
              </a:ext>
            </a:extLst>
          </p:cNvPr>
          <p:cNvSpPr>
            <a:spLocks noGrp="1"/>
          </p:cNvSpPr>
          <p:nvPr>
            <p:ph type="title"/>
          </p:nvPr>
        </p:nvSpPr>
        <p:spPr>
          <a:xfrm>
            <a:off x="666746" y="199692"/>
            <a:ext cx="10515600" cy="857396"/>
          </a:xfrm>
        </p:spPr>
        <p:txBody>
          <a:bodyPr>
            <a:normAutofit/>
          </a:bodyPr>
          <a:lstStyle/>
          <a:p>
            <a:pPr>
              <a:lnSpc>
                <a:spcPct val="100000"/>
              </a:lnSpc>
            </a:pPr>
            <a:r>
              <a:rPr lang="en-US" sz="2400" b="1" dirty="0">
                <a:latin typeface="Arial" panose="020B0604020202020204" pitchFamily="34" charset="0"/>
                <a:cs typeface="Arial" panose="020B0604020202020204" pitchFamily="34" charset="0"/>
              </a:rPr>
              <a:t>Estimating perceived proximity of risk and response efficacy</a:t>
            </a:r>
          </a:p>
        </p:txBody>
      </p:sp>
      <p:sp>
        <p:nvSpPr>
          <p:cNvPr id="7" name="TextBox 6">
            <a:extLst>
              <a:ext uri="{FF2B5EF4-FFF2-40B4-BE49-F238E27FC236}">
                <a16:creationId xmlns:a16="http://schemas.microsoft.com/office/drawing/2014/main" id="{0988B0A6-F740-794F-8F7A-133BCA426A9F}"/>
              </a:ext>
            </a:extLst>
          </p:cNvPr>
          <p:cNvSpPr txBox="1"/>
          <p:nvPr/>
        </p:nvSpPr>
        <p:spPr>
          <a:xfrm>
            <a:off x="2072140" y="4044440"/>
            <a:ext cx="1502229" cy="400110"/>
          </a:xfrm>
          <a:prstGeom prst="rect">
            <a:avLst/>
          </a:prstGeom>
          <a:solidFill>
            <a:srgbClr val="00B0F0"/>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Treatment</a:t>
            </a:r>
          </a:p>
        </p:txBody>
      </p:sp>
      <p:sp>
        <p:nvSpPr>
          <p:cNvPr id="8" name="TextBox 7">
            <a:extLst>
              <a:ext uri="{FF2B5EF4-FFF2-40B4-BE49-F238E27FC236}">
                <a16:creationId xmlns:a16="http://schemas.microsoft.com/office/drawing/2014/main" id="{7279B09E-55CB-FD40-8D8B-949E1ADCFED2}"/>
              </a:ext>
            </a:extLst>
          </p:cNvPr>
          <p:cNvSpPr txBox="1"/>
          <p:nvPr/>
        </p:nvSpPr>
        <p:spPr>
          <a:xfrm>
            <a:off x="4422316" y="389055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Perceived proximity</a:t>
            </a:r>
          </a:p>
        </p:txBody>
      </p:sp>
      <p:sp>
        <p:nvSpPr>
          <p:cNvPr id="9" name="TextBox 8">
            <a:extLst>
              <a:ext uri="{FF2B5EF4-FFF2-40B4-BE49-F238E27FC236}">
                <a16:creationId xmlns:a16="http://schemas.microsoft.com/office/drawing/2014/main" id="{60434CA2-17A6-3D4E-A014-B0A8ED6E4D91}"/>
              </a:ext>
            </a:extLst>
          </p:cNvPr>
          <p:cNvSpPr txBox="1"/>
          <p:nvPr/>
        </p:nvSpPr>
        <p:spPr>
          <a:xfrm>
            <a:off x="4239980" y="2722638"/>
            <a:ext cx="1866901"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Response Efficacy</a:t>
            </a:r>
          </a:p>
        </p:txBody>
      </p:sp>
      <p:sp>
        <p:nvSpPr>
          <p:cNvPr id="10" name="TextBox 9">
            <a:extLst>
              <a:ext uri="{FF2B5EF4-FFF2-40B4-BE49-F238E27FC236}">
                <a16:creationId xmlns:a16="http://schemas.microsoft.com/office/drawing/2014/main" id="{9DD6F5A8-C0BB-684B-A2C0-562467AE2B90}"/>
              </a:ext>
            </a:extLst>
          </p:cNvPr>
          <p:cNvSpPr txBox="1"/>
          <p:nvPr/>
        </p:nvSpPr>
        <p:spPr>
          <a:xfrm>
            <a:off x="6761643" y="4044440"/>
            <a:ext cx="1502229" cy="400110"/>
          </a:xfrm>
          <a:prstGeom prst="rect">
            <a:avLst/>
          </a:prstGeom>
          <a:solidFill>
            <a:srgbClr val="00B050">
              <a:alpha val="30000"/>
            </a:srgbClr>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Emotion</a:t>
            </a:r>
          </a:p>
        </p:txBody>
      </p:sp>
      <p:sp>
        <p:nvSpPr>
          <p:cNvPr id="11" name="TextBox 10">
            <a:extLst>
              <a:ext uri="{FF2B5EF4-FFF2-40B4-BE49-F238E27FC236}">
                <a16:creationId xmlns:a16="http://schemas.microsoft.com/office/drawing/2014/main" id="{1FD2A5C5-2841-1A4F-B948-0FB4BDC632B7}"/>
              </a:ext>
            </a:extLst>
          </p:cNvPr>
          <p:cNvSpPr txBox="1"/>
          <p:nvPr/>
        </p:nvSpPr>
        <p:spPr>
          <a:xfrm>
            <a:off x="9129975" y="3890552"/>
            <a:ext cx="1502229" cy="707886"/>
          </a:xfrm>
          <a:prstGeom prst="rect">
            <a:avLst/>
          </a:prstGeom>
          <a:solidFill>
            <a:srgbClr val="00B050">
              <a:alpha val="30000"/>
            </a:srgbClr>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Policy Support</a:t>
            </a:r>
          </a:p>
        </p:txBody>
      </p:sp>
      <p:sp>
        <p:nvSpPr>
          <p:cNvPr id="12" name="TextBox 11">
            <a:extLst>
              <a:ext uri="{FF2B5EF4-FFF2-40B4-BE49-F238E27FC236}">
                <a16:creationId xmlns:a16="http://schemas.microsoft.com/office/drawing/2014/main" id="{7A4B9C6B-BC30-4549-B4E4-67F91FF2A1DA}"/>
              </a:ext>
            </a:extLst>
          </p:cNvPr>
          <p:cNvSpPr txBox="1"/>
          <p:nvPr/>
        </p:nvSpPr>
        <p:spPr>
          <a:xfrm>
            <a:off x="9129975" y="5748412"/>
            <a:ext cx="1502229" cy="400110"/>
          </a:xfrm>
          <a:prstGeom prst="rect">
            <a:avLst/>
          </a:prstGeom>
          <a:solidFill>
            <a:srgbClr val="00B050">
              <a:alpha val="30000"/>
            </a:srgbClr>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Cost</a:t>
            </a:r>
          </a:p>
        </p:txBody>
      </p:sp>
      <p:cxnSp>
        <p:nvCxnSpPr>
          <p:cNvPr id="15" name="Straight Arrow Connector 14">
            <a:extLst>
              <a:ext uri="{FF2B5EF4-FFF2-40B4-BE49-F238E27FC236}">
                <a16:creationId xmlns:a16="http://schemas.microsoft.com/office/drawing/2014/main" id="{26B5DC22-D6CC-7C44-98C0-382177A4A260}"/>
              </a:ext>
            </a:extLst>
          </p:cNvPr>
          <p:cNvCxnSpPr>
            <a:cxnSpLocks/>
          </p:cNvCxnSpPr>
          <p:nvPr/>
        </p:nvCxnSpPr>
        <p:spPr>
          <a:xfrm>
            <a:off x="3574369" y="4257857"/>
            <a:ext cx="847947"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a:extLst>
              <a:ext uri="{FF2B5EF4-FFF2-40B4-BE49-F238E27FC236}">
                <a16:creationId xmlns:a16="http://schemas.microsoft.com/office/drawing/2014/main" id="{16807546-C567-C648-A3BC-42AEDFDD13C6}"/>
              </a:ext>
            </a:extLst>
          </p:cNvPr>
          <p:cNvCxnSpPr>
            <a:cxnSpLocks/>
          </p:cNvCxnSpPr>
          <p:nvPr/>
        </p:nvCxnSpPr>
        <p:spPr>
          <a:xfrm>
            <a:off x="5924545" y="4257857"/>
            <a:ext cx="837098" cy="0"/>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a:extLst>
              <a:ext uri="{FF2B5EF4-FFF2-40B4-BE49-F238E27FC236}">
                <a16:creationId xmlns:a16="http://schemas.microsoft.com/office/drawing/2014/main" id="{0BEA783C-D6CC-E944-B3B3-1FA5705A2CDD}"/>
              </a:ext>
            </a:extLst>
          </p:cNvPr>
          <p:cNvCxnSpPr>
            <a:cxnSpLocks/>
            <a:stCxn id="10" idx="3"/>
            <a:endCxn id="11" idx="1"/>
          </p:cNvCxnSpPr>
          <p:nvPr/>
        </p:nvCxnSpPr>
        <p:spPr>
          <a:xfrm>
            <a:off x="8263872" y="4244495"/>
            <a:ext cx="866103" cy="0"/>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Elbow Connector 38">
            <a:extLst>
              <a:ext uri="{FF2B5EF4-FFF2-40B4-BE49-F238E27FC236}">
                <a16:creationId xmlns:a16="http://schemas.microsoft.com/office/drawing/2014/main" id="{26824281-CC8E-324C-BD6D-670BFC8A3D8F}"/>
              </a:ext>
            </a:extLst>
          </p:cNvPr>
          <p:cNvCxnSpPr>
            <a:cxnSpLocks/>
            <a:stCxn id="8" idx="2"/>
            <a:endCxn id="11" idx="2"/>
          </p:cNvCxnSpPr>
          <p:nvPr/>
        </p:nvCxnSpPr>
        <p:spPr>
          <a:xfrm rot="16200000" flipH="1">
            <a:off x="7527260" y="2244608"/>
            <a:ext cx="12700" cy="4707659"/>
          </a:xfrm>
          <a:prstGeom prst="bentConnector3">
            <a:avLst>
              <a:gd name="adj1" fmla="val 1800000"/>
            </a:avLst>
          </a:prstGeom>
          <a:ln w="38100">
            <a:solidFill>
              <a:schemeClr val="accent1">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A4B9C6B-BC30-4549-B4E4-67F91FF2A1DA}"/>
              </a:ext>
            </a:extLst>
          </p:cNvPr>
          <p:cNvSpPr txBox="1"/>
          <p:nvPr/>
        </p:nvSpPr>
        <p:spPr>
          <a:xfrm>
            <a:off x="9129975" y="889838"/>
            <a:ext cx="1502229" cy="707886"/>
          </a:xfrm>
          <a:prstGeom prst="rect">
            <a:avLst/>
          </a:prstGeom>
          <a:solidFill>
            <a:srgbClr val="00B050">
              <a:alpha val="30000"/>
            </a:srgbClr>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Political ideology</a:t>
            </a:r>
          </a:p>
        </p:txBody>
      </p:sp>
      <p:cxnSp>
        <p:nvCxnSpPr>
          <p:cNvPr id="18" name="Straight Arrow Connector 17">
            <a:extLst>
              <a:ext uri="{FF2B5EF4-FFF2-40B4-BE49-F238E27FC236}">
                <a16:creationId xmlns:a16="http://schemas.microsoft.com/office/drawing/2014/main" id="{CF8D9631-FE23-9042-BFE7-FF7B4615449D}"/>
              </a:ext>
            </a:extLst>
          </p:cNvPr>
          <p:cNvCxnSpPr>
            <a:cxnSpLocks/>
          </p:cNvCxnSpPr>
          <p:nvPr/>
        </p:nvCxnSpPr>
        <p:spPr>
          <a:xfrm>
            <a:off x="10312535" y="1597724"/>
            <a:ext cx="0" cy="2281621"/>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Elbow Connector 21">
            <a:extLst>
              <a:ext uri="{FF2B5EF4-FFF2-40B4-BE49-F238E27FC236}">
                <a16:creationId xmlns:a16="http://schemas.microsoft.com/office/drawing/2014/main" id="{67E8255E-9479-9643-8EC4-ADA66E2296AC}"/>
              </a:ext>
            </a:extLst>
          </p:cNvPr>
          <p:cNvCxnSpPr>
            <a:cxnSpLocks/>
            <a:stCxn id="9" idx="3"/>
            <a:endCxn id="11" idx="0"/>
          </p:cNvCxnSpPr>
          <p:nvPr/>
        </p:nvCxnSpPr>
        <p:spPr>
          <a:xfrm>
            <a:off x="6106881" y="3076581"/>
            <a:ext cx="3774209" cy="813971"/>
          </a:xfrm>
          <a:prstGeom prst="bentConnector2">
            <a:avLst/>
          </a:prstGeom>
          <a:ln w="38100">
            <a:solidFill>
              <a:schemeClr val="accent1">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77D9224-9389-0C4F-9A9B-38B09D075FA5}"/>
              </a:ext>
            </a:extLst>
          </p:cNvPr>
          <p:cNvCxnSpPr>
            <a:cxnSpLocks/>
          </p:cNvCxnSpPr>
          <p:nvPr/>
        </p:nvCxnSpPr>
        <p:spPr>
          <a:xfrm flipV="1">
            <a:off x="10269307" y="4609645"/>
            <a:ext cx="0" cy="1153416"/>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7" name="Elbow Connector 56">
            <a:extLst>
              <a:ext uri="{FF2B5EF4-FFF2-40B4-BE49-F238E27FC236}">
                <a16:creationId xmlns:a16="http://schemas.microsoft.com/office/drawing/2014/main" id="{A7A1D62F-CB13-194A-8E8F-B197B6FB1F99}"/>
              </a:ext>
            </a:extLst>
          </p:cNvPr>
          <p:cNvCxnSpPr>
            <a:cxnSpLocks/>
            <a:stCxn id="7" idx="0"/>
          </p:cNvCxnSpPr>
          <p:nvPr/>
        </p:nvCxnSpPr>
        <p:spPr>
          <a:xfrm rot="5400000" flipH="1" flipV="1">
            <a:off x="3047804" y="2851211"/>
            <a:ext cx="968681" cy="1417779"/>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8A089C30-E6B1-EB4C-8E23-886B88763ED4}"/>
              </a:ext>
            </a:extLst>
          </p:cNvPr>
          <p:cNvCxnSpPr/>
          <p:nvPr/>
        </p:nvCxnSpPr>
        <p:spPr>
          <a:xfrm rot="10800000" flipV="1">
            <a:off x="5173431" y="1243780"/>
            <a:ext cx="3956544" cy="147885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8E73F723-73EA-4E4F-85D1-8C7A04A07EDE}"/>
              </a:ext>
            </a:extLst>
          </p:cNvPr>
          <p:cNvCxnSpPr/>
          <p:nvPr/>
        </p:nvCxnSpPr>
        <p:spPr>
          <a:xfrm>
            <a:off x="10632204" y="1243781"/>
            <a:ext cx="12700" cy="4704686"/>
          </a:xfrm>
          <a:prstGeom prst="bentConnector3">
            <a:avLst>
              <a:gd name="adj1" fmla="val 1800000"/>
            </a:avLst>
          </a:prstGeom>
          <a:ln>
            <a:solidFill>
              <a:schemeClr val="accent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1DAE4B56-61E1-F245-A25D-A7FCFF26960E}"/>
              </a:ext>
            </a:extLst>
          </p:cNvPr>
          <p:cNvCxnSpPr>
            <a:cxnSpLocks/>
          </p:cNvCxnSpPr>
          <p:nvPr/>
        </p:nvCxnSpPr>
        <p:spPr>
          <a:xfrm>
            <a:off x="6106880" y="3241407"/>
            <a:ext cx="1405878" cy="803033"/>
          </a:xfrm>
          <a:prstGeom prst="bentConnector2">
            <a:avLst/>
          </a:prstGeom>
          <a:ln w="38100">
            <a:solidFill>
              <a:schemeClr val="accent1">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92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F81D5E-9955-BD40-9F6B-E566556945E0}"/>
              </a:ext>
            </a:extLst>
          </p:cNvPr>
          <p:cNvSpPr>
            <a:spLocks noGrp="1"/>
          </p:cNvSpPr>
          <p:nvPr>
            <p:ph idx="1"/>
          </p:nvPr>
        </p:nvSpPr>
        <p:spPr>
          <a:xfrm>
            <a:off x="838200" y="1825625"/>
            <a:ext cx="1725386" cy="4351338"/>
          </a:xfrm>
        </p:spPr>
        <p:txBody>
          <a:bodyPr/>
          <a:lstStyle/>
          <a:p>
            <a:r>
              <a:rPr lang="en-US" dirty="0"/>
              <a:t>Stuff here</a:t>
            </a:r>
          </a:p>
        </p:txBody>
      </p:sp>
      <p:grpSp>
        <p:nvGrpSpPr>
          <p:cNvPr id="14" name="Group 13">
            <a:extLst>
              <a:ext uri="{FF2B5EF4-FFF2-40B4-BE49-F238E27FC236}">
                <a16:creationId xmlns:a16="http://schemas.microsoft.com/office/drawing/2014/main" id="{A7246D4A-CAB9-D24A-820E-1F6CE19B1F44}"/>
              </a:ext>
            </a:extLst>
          </p:cNvPr>
          <p:cNvGrpSpPr/>
          <p:nvPr/>
        </p:nvGrpSpPr>
        <p:grpSpPr>
          <a:xfrm>
            <a:off x="198586" y="161369"/>
            <a:ext cx="6097663" cy="6400802"/>
            <a:chOff x="-182414" y="161369"/>
            <a:chExt cx="6097663" cy="6400802"/>
          </a:xfrm>
        </p:grpSpPr>
        <p:pic>
          <p:nvPicPr>
            <p:cNvPr id="7" name="Picture 6">
              <a:extLst>
                <a:ext uri="{FF2B5EF4-FFF2-40B4-BE49-F238E27FC236}">
                  <a16:creationId xmlns:a16="http://schemas.microsoft.com/office/drawing/2014/main" id="{104E0C55-66D0-B940-811A-9484EDF0A336}"/>
                </a:ext>
              </a:extLst>
            </p:cNvPr>
            <p:cNvPicPr>
              <a:picLocks noChangeAspect="1"/>
            </p:cNvPicPr>
            <p:nvPr/>
          </p:nvPicPr>
          <p:blipFill rotWithShape="1">
            <a:blip r:embed="rId3"/>
            <a:srcRect l="1362" t="922" r="1420" b="1396"/>
            <a:stretch/>
          </p:blipFill>
          <p:spPr>
            <a:xfrm rot="5400000">
              <a:off x="-333983" y="312938"/>
              <a:ext cx="6400802" cy="6097663"/>
            </a:xfrm>
            <a:prstGeom prst="rect">
              <a:avLst/>
            </a:prstGeom>
            <a:ln>
              <a:noFill/>
            </a:ln>
          </p:spPr>
        </p:pic>
        <p:sp>
          <p:nvSpPr>
            <p:cNvPr id="4" name="TextBox 3">
              <a:extLst>
                <a:ext uri="{FF2B5EF4-FFF2-40B4-BE49-F238E27FC236}">
                  <a16:creationId xmlns:a16="http://schemas.microsoft.com/office/drawing/2014/main" id="{4F48949B-6629-BA41-A768-F0DF340F511F}"/>
                </a:ext>
              </a:extLst>
            </p:cNvPr>
            <p:cNvSpPr txBox="1"/>
            <p:nvPr/>
          </p:nvSpPr>
          <p:spPr>
            <a:xfrm>
              <a:off x="748556" y="1990164"/>
              <a:ext cx="811306" cy="861774"/>
            </a:xfrm>
            <a:prstGeom prst="rect">
              <a:avLst/>
            </a:prstGeom>
            <a:solidFill>
              <a:schemeClr val="bg1"/>
            </a:solidFill>
          </p:spPr>
          <p:txBody>
            <a:bodyPr wrap="square" rtlCol="0">
              <a:spAutoFit/>
            </a:bodyPr>
            <a:lstStyle/>
            <a:p>
              <a:pPr algn="r"/>
              <a:r>
                <a:rPr lang="en-US" dirty="0">
                  <a:latin typeface="Arial" panose="020B0604020202020204" pitchFamily="34" charset="0"/>
                  <a:cs typeface="Arial" panose="020B0604020202020204" pitchFamily="34" charset="0"/>
                </a:rPr>
                <a:t>How</a:t>
              </a:r>
            </a:p>
            <a:p>
              <a:pPr algn="r"/>
              <a:endParaRPr lang="en-US" sz="1400" dirty="0">
                <a:latin typeface="Arial" panose="020B0604020202020204" pitchFamily="34" charset="0"/>
                <a:cs typeface="Arial" panose="020B0604020202020204" pitchFamily="34" charset="0"/>
              </a:endParaRPr>
            </a:p>
            <a:p>
              <a:pPr algn="r"/>
              <a:r>
                <a:rPr lang="en-US" dirty="0">
                  <a:latin typeface="Arial" panose="020B0604020202020204" pitchFamily="34" charset="0"/>
                  <a:cs typeface="Arial" panose="020B0604020202020204" pitchFamily="34" charset="0"/>
                </a:rPr>
                <a:t>Why</a:t>
              </a:r>
            </a:p>
          </p:txBody>
        </p:sp>
      </p:grpSp>
      <p:grpSp>
        <p:nvGrpSpPr>
          <p:cNvPr id="6" name="Group 5">
            <a:extLst>
              <a:ext uri="{FF2B5EF4-FFF2-40B4-BE49-F238E27FC236}">
                <a16:creationId xmlns:a16="http://schemas.microsoft.com/office/drawing/2014/main" id="{1D28311E-5FD2-5E45-BC91-A13507781F1C}"/>
              </a:ext>
            </a:extLst>
          </p:cNvPr>
          <p:cNvGrpSpPr/>
          <p:nvPr/>
        </p:nvGrpSpPr>
        <p:grpSpPr>
          <a:xfrm>
            <a:off x="6476890" y="68351"/>
            <a:ext cx="5174824" cy="6493819"/>
            <a:chOff x="6476890" y="68351"/>
            <a:chExt cx="5174824" cy="6493819"/>
          </a:xfrm>
        </p:grpSpPr>
        <p:pic>
          <p:nvPicPr>
            <p:cNvPr id="5" name="Picture 4">
              <a:extLst>
                <a:ext uri="{FF2B5EF4-FFF2-40B4-BE49-F238E27FC236}">
                  <a16:creationId xmlns:a16="http://schemas.microsoft.com/office/drawing/2014/main" id="{0066CECA-BD5D-FA42-81D1-0DA757DAD650}"/>
                </a:ext>
              </a:extLst>
            </p:cNvPr>
            <p:cNvPicPr>
              <a:picLocks noChangeAspect="1"/>
            </p:cNvPicPr>
            <p:nvPr/>
          </p:nvPicPr>
          <p:blipFill rotWithShape="1">
            <a:blip r:embed="rId4"/>
            <a:srcRect l="2196" t="1337" r="1408" b="1690"/>
            <a:stretch/>
          </p:blipFill>
          <p:spPr>
            <a:xfrm rot="5400000">
              <a:off x="5817392" y="727849"/>
              <a:ext cx="6493819" cy="5174824"/>
            </a:xfrm>
            <a:prstGeom prst="rect">
              <a:avLst/>
            </a:prstGeom>
            <a:ln>
              <a:noFill/>
            </a:ln>
          </p:spPr>
        </p:pic>
        <p:sp>
          <p:nvSpPr>
            <p:cNvPr id="13" name="TextBox 12">
              <a:extLst>
                <a:ext uri="{FF2B5EF4-FFF2-40B4-BE49-F238E27FC236}">
                  <a16:creationId xmlns:a16="http://schemas.microsoft.com/office/drawing/2014/main" id="{CF9DB4A6-8E58-9045-834D-17DEF145F466}"/>
                </a:ext>
              </a:extLst>
            </p:cNvPr>
            <p:cNvSpPr txBox="1"/>
            <p:nvPr/>
          </p:nvSpPr>
          <p:spPr>
            <a:xfrm>
              <a:off x="7445191" y="1990164"/>
              <a:ext cx="811306" cy="861774"/>
            </a:xfrm>
            <a:prstGeom prst="rect">
              <a:avLst/>
            </a:prstGeom>
            <a:solidFill>
              <a:schemeClr val="bg1"/>
            </a:solidFill>
          </p:spPr>
          <p:txBody>
            <a:bodyPr wrap="square" rtlCol="0">
              <a:spAutoFit/>
            </a:bodyPr>
            <a:lstStyle/>
            <a:p>
              <a:pPr algn="r"/>
              <a:r>
                <a:rPr lang="en-US" dirty="0">
                  <a:latin typeface="Arial" panose="020B0604020202020204" pitchFamily="34" charset="0"/>
                  <a:cs typeface="Arial" panose="020B0604020202020204" pitchFamily="34" charset="0"/>
                </a:rPr>
                <a:t>How</a:t>
              </a:r>
            </a:p>
            <a:p>
              <a:pPr algn="r"/>
              <a:endParaRPr lang="en-US" sz="1400" dirty="0">
                <a:latin typeface="Arial" panose="020B0604020202020204" pitchFamily="34" charset="0"/>
                <a:cs typeface="Arial" panose="020B0604020202020204" pitchFamily="34" charset="0"/>
              </a:endParaRPr>
            </a:p>
            <a:p>
              <a:pPr algn="r"/>
              <a:r>
                <a:rPr lang="en-US" dirty="0">
                  <a:latin typeface="Arial" panose="020B0604020202020204" pitchFamily="34" charset="0"/>
                  <a:cs typeface="Arial" panose="020B0604020202020204" pitchFamily="34" charset="0"/>
                </a:rPr>
                <a:t>Why</a:t>
              </a:r>
            </a:p>
          </p:txBody>
        </p:sp>
      </p:grpSp>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6AD23D37-6CE2-C04E-980B-54F823BDBE07}"/>
                  </a:ext>
                </a:extLst>
              </p14:cNvPr>
              <p14:cNvContentPartPr/>
              <p14:nvPr/>
            </p14:nvContentPartPr>
            <p14:xfrm>
              <a:off x="1313285" y="2172215"/>
              <a:ext cx="591480" cy="16920"/>
            </p14:xfrm>
          </p:contentPart>
        </mc:Choice>
        <mc:Fallback xmlns="">
          <p:pic>
            <p:nvPicPr>
              <p:cNvPr id="20" name="Ink 19">
                <a:extLst>
                  <a:ext uri="{FF2B5EF4-FFF2-40B4-BE49-F238E27FC236}">
                    <a16:creationId xmlns:a16="http://schemas.microsoft.com/office/drawing/2014/main" id="{6AD23D37-6CE2-C04E-980B-54F823BDBE07}"/>
                  </a:ext>
                </a:extLst>
              </p:cNvPr>
              <p:cNvPicPr/>
              <p:nvPr/>
            </p:nvPicPr>
            <p:blipFill>
              <a:blip r:embed="rId6"/>
              <a:stretch>
                <a:fillRect/>
              </a:stretch>
            </p:blipFill>
            <p:spPr>
              <a:xfrm>
                <a:off x="1259285" y="2064215"/>
                <a:ext cx="699120" cy="232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1" name="Ink 20">
                <a:extLst>
                  <a:ext uri="{FF2B5EF4-FFF2-40B4-BE49-F238E27FC236}">
                    <a16:creationId xmlns:a16="http://schemas.microsoft.com/office/drawing/2014/main" id="{79611D0B-BA5C-4C4C-A3EF-BCAF2A177F05}"/>
                  </a:ext>
                </a:extLst>
              </p14:cNvPr>
              <p14:cNvContentPartPr/>
              <p14:nvPr/>
            </p14:nvContentPartPr>
            <p14:xfrm>
              <a:off x="149405" y="4434095"/>
              <a:ext cx="1699560" cy="82800"/>
            </p14:xfrm>
          </p:contentPart>
        </mc:Choice>
        <mc:Fallback xmlns="">
          <p:pic>
            <p:nvPicPr>
              <p:cNvPr id="21" name="Ink 20">
                <a:extLst>
                  <a:ext uri="{FF2B5EF4-FFF2-40B4-BE49-F238E27FC236}">
                    <a16:creationId xmlns:a16="http://schemas.microsoft.com/office/drawing/2014/main" id="{79611D0B-BA5C-4C4C-A3EF-BCAF2A177F05}"/>
                  </a:ext>
                </a:extLst>
              </p:cNvPr>
              <p:cNvPicPr/>
              <p:nvPr/>
            </p:nvPicPr>
            <p:blipFill>
              <a:blip r:embed="rId8"/>
              <a:stretch>
                <a:fillRect/>
              </a:stretch>
            </p:blipFill>
            <p:spPr>
              <a:xfrm>
                <a:off x="95765" y="4326095"/>
                <a:ext cx="1807200" cy="298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a:extLst>
                  <a:ext uri="{FF2B5EF4-FFF2-40B4-BE49-F238E27FC236}">
                    <a16:creationId xmlns:a16="http://schemas.microsoft.com/office/drawing/2014/main" id="{8ECFDC6D-1B7D-FD46-89FF-26D2042BC60C}"/>
                  </a:ext>
                </a:extLst>
              </p14:cNvPr>
              <p14:cNvContentPartPr/>
              <p14:nvPr/>
            </p14:nvContentPartPr>
            <p14:xfrm>
              <a:off x="1224365" y="5641175"/>
              <a:ext cx="686880" cy="20880"/>
            </p14:xfrm>
          </p:contentPart>
        </mc:Choice>
        <mc:Fallback xmlns="">
          <p:pic>
            <p:nvPicPr>
              <p:cNvPr id="22" name="Ink 21">
                <a:extLst>
                  <a:ext uri="{FF2B5EF4-FFF2-40B4-BE49-F238E27FC236}">
                    <a16:creationId xmlns:a16="http://schemas.microsoft.com/office/drawing/2014/main" id="{8ECFDC6D-1B7D-FD46-89FF-26D2042BC60C}"/>
                  </a:ext>
                </a:extLst>
              </p:cNvPr>
              <p:cNvPicPr/>
              <p:nvPr/>
            </p:nvPicPr>
            <p:blipFill>
              <a:blip r:embed="rId10"/>
              <a:stretch>
                <a:fillRect/>
              </a:stretch>
            </p:blipFill>
            <p:spPr>
              <a:xfrm>
                <a:off x="1170365" y="5533175"/>
                <a:ext cx="794520" cy="236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3" name="Ink 22">
                <a:extLst>
                  <a:ext uri="{FF2B5EF4-FFF2-40B4-BE49-F238E27FC236}">
                    <a16:creationId xmlns:a16="http://schemas.microsoft.com/office/drawing/2014/main" id="{88BEF0C7-860F-EB46-ACD4-35D66F662C61}"/>
                  </a:ext>
                </a:extLst>
              </p14:cNvPr>
              <p14:cNvContentPartPr/>
              <p14:nvPr/>
            </p14:nvContentPartPr>
            <p14:xfrm>
              <a:off x="890285" y="6216455"/>
              <a:ext cx="1002600" cy="13680"/>
            </p14:xfrm>
          </p:contentPart>
        </mc:Choice>
        <mc:Fallback xmlns="">
          <p:pic>
            <p:nvPicPr>
              <p:cNvPr id="23" name="Ink 22">
                <a:extLst>
                  <a:ext uri="{FF2B5EF4-FFF2-40B4-BE49-F238E27FC236}">
                    <a16:creationId xmlns:a16="http://schemas.microsoft.com/office/drawing/2014/main" id="{88BEF0C7-860F-EB46-ACD4-35D66F662C61}"/>
                  </a:ext>
                </a:extLst>
              </p:cNvPr>
              <p:cNvPicPr/>
              <p:nvPr/>
            </p:nvPicPr>
            <p:blipFill>
              <a:blip r:embed="rId12"/>
              <a:stretch>
                <a:fillRect/>
              </a:stretch>
            </p:blipFill>
            <p:spPr>
              <a:xfrm>
                <a:off x="836285" y="6108455"/>
                <a:ext cx="1110240" cy="2293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4" name="Ink 23">
                <a:extLst>
                  <a:ext uri="{FF2B5EF4-FFF2-40B4-BE49-F238E27FC236}">
                    <a16:creationId xmlns:a16="http://schemas.microsoft.com/office/drawing/2014/main" id="{BBD96338-59BF-4147-9424-4AE4359F1B0C}"/>
                  </a:ext>
                </a:extLst>
              </p14:cNvPr>
              <p14:cNvContentPartPr/>
              <p14:nvPr/>
            </p14:nvContentPartPr>
            <p14:xfrm>
              <a:off x="7609325" y="2152415"/>
              <a:ext cx="559800" cy="20160"/>
            </p14:xfrm>
          </p:contentPart>
        </mc:Choice>
        <mc:Fallback xmlns="">
          <p:pic>
            <p:nvPicPr>
              <p:cNvPr id="24" name="Ink 23">
                <a:extLst>
                  <a:ext uri="{FF2B5EF4-FFF2-40B4-BE49-F238E27FC236}">
                    <a16:creationId xmlns:a16="http://schemas.microsoft.com/office/drawing/2014/main" id="{BBD96338-59BF-4147-9424-4AE4359F1B0C}"/>
                  </a:ext>
                </a:extLst>
              </p:cNvPr>
              <p:cNvPicPr/>
              <p:nvPr/>
            </p:nvPicPr>
            <p:blipFill>
              <a:blip r:embed="rId14"/>
              <a:stretch>
                <a:fillRect/>
              </a:stretch>
            </p:blipFill>
            <p:spPr>
              <a:xfrm>
                <a:off x="7537325" y="2005797"/>
                <a:ext cx="703440" cy="31303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6BF13101-C9EC-AB4D-8525-A26F6725A17A}"/>
                  </a:ext>
                </a:extLst>
              </p14:cNvPr>
              <p14:cNvContentPartPr/>
              <p14:nvPr/>
            </p14:nvContentPartPr>
            <p14:xfrm>
              <a:off x="7619765" y="2603855"/>
              <a:ext cx="598680" cy="360"/>
            </p14:xfrm>
          </p:contentPart>
        </mc:Choice>
        <mc:Fallback xmlns="">
          <p:pic>
            <p:nvPicPr>
              <p:cNvPr id="25" name="Ink 24">
                <a:extLst>
                  <a:ext uri="{FF2B5EF4-FFF2-40B4-BE49-F238E27FC236}">
                    <a16:creationId xmlns:a16="http://schemas.microsoft.com/office/drawing/2014/main" id="{6BF13101-C9EC-AB4D-8525-A26F6725A17A}"/>
                  </a:ext>
                </a:extLst>
              </p:cNvPr>
              <p:cNvPicPr/>
              <p:nvPr/>
            </p:nvPicPr>
            <p:blipFill>
              <a:blip r:embed="rId16"/>
              <a:stretch>
                <a:fillRect/>
              </a:stretch>
            </p:blipFill>
            <p:spPr>
              <a:xfrm>
                <a:off x="7547765" y="2459855"/>
                <a:ext cx="742320" cy="288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4E5F7071-5A0C-1946-AC3A-20CA5A414FC8}"/>
                  </a:ext>
                </a:extLst>
              </p14:cNvPr>
              <p14:cNvContentPartPr/>
              <p14:nvPr/>
            </p14:nvContentPartPr>
            <p14:xfrm>
              <a:off x="7325645" y="3312695"/>
              <a:ext cx="904320" cy="25560"/>
            </p14:xfrm>
          </p:contentPart>
        </mc:Choice>
        <mc:Fallback xmlns="">
          <p:pic>
            <p:nvPicPr>
              <p:cNvPr id="26" name="Ink 25">
                <a:extLst>
                  <a:ext uri="{FF2B5EF4-FFF2-40B4-BE49-F238E27FC236}">
                    <a16:creationId xmlns:a16="http://schemas.microsoft.com/office/drawing/2014/main" id="{4E5F7071-5A0C-1946-AC3A-20CA5A414FC8}"/>
                  </a:ext>
                </a:extLst>
              </p:cNvPr>
              <p:cNvPicPr/>
              <p:nvPr/>
            </p:nvPicPr>
            <p:blipFill>
              <a:blip r:embed="rId18"/>
              <a:stretch>
                <a:fillRect/>
              </a:stretch>
            </p:blipFill>
            <p:spPr>
              <a:xfrm>
                <a:off x="7253645" y="3168695"/>
                <a:ext cx="1047960" cy="3132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422E5A26-FD4B-DD4A-A233-B512C5DB5C77}"/>
                  </a:ext>
                </a:extLst>
              </p14:cNvPr>
              <p14:cNvContentPartPr/>
              <p14:nvPr/>
            </p14:nvContentPartPr>
            <p14:xfrm>
              <a:off x="7301165" y="3914975"/>
              <a:ext cx="957600" cy="8640"/>
            </p14:xfrm>
          </p:contentPart>
        </mc:Choice>
        <mc:Fallback xmlns="">
          <p:pic>
            <p:nvPicPr>
              <p:cNvPr id="27" name="Ink 26">
                <a:extLst>
                  <a:ext uri="{FF2B5EF4-FFF2-40B4-BE49-F238E27FC236}">
                    <a16:creationId xmlns:a16="http://schemas.microsoft.com/office/drawing/2014/main" id="{422E5A26-FD4B-DD4A-A233-B512C5DB5C77}"/>
                  </a:ext>
                </a:extLst>
              </p:cNvPr>
              <p:cNvPicPr/>
              <p:nvPr/>
            </p:nvPicPr>
            <p:blipFill>
              <a:blip r:embed="rId20"/>
              <a:stretch>
                <a:fillRect/>
              </a:stretch>
            </p:blipFill>
            <p:spPr>
              <a:xfrm>
                <a:off x="7229525" y="3771335"/>
                <a:ext cx="11012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DCAFE624-5A79-5E43-AE42-2BCC9540375C}"/>
                  </a:ext>
                </a:extLst>
              </p14:cNvPr>
              <p14:cNvContentPartPr/>
              <p14:nvPr/>
            </p14:nvContentPartPr>
            <p14:xfrm>
              <a:off x="6432125" y="4387655"/>
              <a:ext cx="1905480" cy="41400"/>
            </p14:xfrm>
          </p:contentPart>
        </mc:Choice>
        <mc:Fallback xmlns="">
          <p:pic>
            <p:nvPicPr>
              <p:cNvPr id="28" name="Ink 27">
                <a:extLst>
                  <a:ext uri="{FF2B5EF4-FFF2-40B4-BE49-F238E27FC236}">
                    <a16:creationId xmlns:a16="http://schemas.microsoft.com/office/drawing/2014/main" id="{DCAFE624-5A79-5E43-AE42-2BCC9540375C}"/>
                  </a:ext>
                </a:extLst>
              </p:cNvPr>
              <p:cNvPicPr/>
              <p:nvPr/>
            </p:nvPicPr>
            <p:blipFill>
              <a:blip r:embed="rId22"/>
              <a:stretch>
                <a:fillRect/>
              </a:stretch>
            </p:blipFill>
            <p:spPr>
              <a:xfrm>
                <a:off x="6360125" y="4243655"/>
                <a:ext cx="2049120" cy="3290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9" name="Ink 28">
                <a:extLst>
                  <a:ext uri="{FF2B5EF4-FFF2-40B4-BE49-F238E27FC236}">
                    <a16:creationId xmlns:a16="http://schemas.microsoft.com/office/drawing/2014/main" id="{9D44DB29-6489-C249-90BB-0CB76BE9ED95}"/>
                  </a:ext>
                </a:extLst>
              </p14:cNvPr>
              <p14:cNvContentPartPr/>
              <p14:nvPr/>
            </p14:nvContentPartPr>
            <p14:xfrm>
              <a:off x="7567925" y="5623535"/>
              <a:ext cx="703080" cy="15480"/>
            </p14:xfrm>
          </p:contentPart>
        </mc:Choice>
        <mc:Fallback xmlns="">
          <p:pic>
            <p:nvPicPr>
              <p:cNvPr id="29" name="Ink 28">
                <a:extLst>
                  <a:ext uri="{FF2B5EF4-FFF2-40B4-BE49-F238E27FC236}">
                    <a16:creationId xmlns:a16="http://schemas.microsoft.com/office/drawing/2014/main" id="{9D44DB29-6489-C249-90BB-0CB76BE9ED95}"/>
                  </a:ext>
                </a:extLst>
              </p:cNvPr>
              <p:cNvPicPr/>
              <p:nvPr/>
            </p:nvPicPr>
            <p:blipFill>
              <a:blip r:embed="rId24"/>
              <a:stretch>
                <a:fillRect/>
              </a:stretch>
            </p:blipFill>
            <p:spPr>
              <a:xfrm>
                <a:off x="7496285" y="5479895"/>
                <a:ext cx="846720" cy="303120"/>
              </a:xfrm>
              <a:prstGeom prst="rect">
                <a:avLst/>
              </a:prstGeom>
            </p:spPr>
          </p:pic>
        </mc:Fallback>
      </mc:AlternateContent>
    </p:spTree>
    <p:extLst>
      <p:ext uri="{BB962C8B-B14F-4D97-AF65-F5344CB8AC3E}">
        <p14:creationId xmlns:p14="http://schemas.microsoft.com/office/powerpoint/2010/main" val="265999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par>
                                <p:cTn id="30" presetID="22" presetClass="entr" presetSubtype="8"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22" presetClass="entr" presetSubtype="8"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79375-4604-C24C-8CB1-ECB25740F187}"/>
              </a:ext>
            </a:extLst>
          </p:cNvPr>
          <p:cNvSpPr>
            <a:spLocks noGrp="1"/>
          </p:cNvSpPr>
          <p:nvPr>
            <p:ph type="title"/>
          </p:nvPr>
        </p:nvSpPr>
        <p:spPr>
          <a:xfrm>
            <a:off x="6314360" y="0"/>
            <a:ext cx="4935747" cy="1325563"/>
          </a:xfrm>
        </p:spPr>
        <p:txBody>
          <a:bodyPr>
            <a:noAutofit/>
          </a:bodyPr>
          <a:lstStyle/>
          <a:p>
            <a:pPr algn="ctr">
              <a:lnSpc>
                <a:spcPct val="100000"/>
              </a:lnSpc>
            </a:pPr>
            <a:r>
              <a:rPr lang="en-US" sz="2400" b="1" dirty="0">
                <a:latin typeface="Arial" panose="020B0604020202020204" pitchFamily="34" charset="0"/>
                <a:cs typeface="Arial" panose="020B0604020202020204" pitchFamily="34" charset="0"/>
              </a:rPr>
              <a:t>Mindset findings</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(construal level theory)</a:t>
            </a:r>
          </a:p>
        </p:txBody>
      </p:sp>
      <p:sp>
        <p:nvSpPr>
          <p:cNvPr id="4" name="Content Placeholder 3">
            <a:extLst>
              <a:ext uri="{FF2B5EF4-FFF2-40B4-BE49-F238E27FC236}">
                <a16:creationId xmlns:a16="http://schemas.microsoft.com/office/drawing/2014/main" id="{E2931A3E-48FE-D240-AF31-C7DC10CB35C2}"/>
              </a:ext>
            </a:extLst>
          </p:cNvPr>
          <p:cNvSpPr>
            <a:spLocks noGrp="1"/>
          </p:cNvSpPr>
          <p:nvPr>
            <p:ph sz="half" idx="2"/>
          </p:nvPr>
        </p:nvSpPr>
        <p:spPr>
          <a:xfrm>
            <a:off x="5372468" y="1138688"/>
            <a:ext cx="6819532" cy="5719312"/>
          </a:xfrm>
        </p:spPr>
        <p:txBody>
          <a:bodyPr>
            <a:normAutofit/>
          </a:bodyPr>
          <a:lstStyle/>
          <a:p>
            <a:pPr>
              <a:lnSpc>
                <a:spcPct val="120000"/>
              </a:lnSpc>
            </a:pPr>
            <a:r>
              <a:rPr lang="en-US" sz="2400" dirty="0">
                <a:latin typeface="Arial" panose="020B0604020202020204" pitchFamily="34" charset="0"/>
                <a:cs typeface="Arial" panose="020B0604020202020204" pitchFamily="34" charset="0"/>
              </a:rPr>
              <a:t>Abstract thinking (high-level construal): focus on morals, values or desirability </a:t>
            </a:r>
          </a:p>
          <a:p>
            <a:pPr>
              <a:lnSpc>
                <a:spcPct val="120000"/>
              </a:lnSpc>
            </a:pPr>
            <a:r>
              <a:rPr lang="en-US" sz="2400" dirty="0">
                <a:latin typeface="Arial" panose="020B0604020202020204" pitchFamily="34" charset="0"/>
                <a:cs typeface="Arial" panose="020B0604020202020204" pitchFamily="34" charset="0"/>
              </a:rPr>
              <a:t>Concrete thinking (low-level construal): focus on feasibility</a:t>
            </a:r>
            <a:r>
              <a:rPr lang="en-US" sz="2400" i="1" dirty="0">
                <a:latin typeface="Arial" panose="020B0604020202020204" pitchFamily="34" charset="0"/>
                <a:cs typeface="Arial" panose="020B0604020202020204" pitchFamily="34" charset="0"/>
              </a:rPr>
              <a:t> (Liberman et al 2002)</a:t>
            </a:r>
          </a:p>
          <a:p>
            <a:pPr>
              <a:lnSpc>
                <a:spcPct val="120000"/>
              </a:lnSpc>
            </a:pPr>
            <a:r>
              <a:rPr lang="en-US" sz="2400" dirty="0">
                <a:latin typeface="Arial" panose="020B0604020202020204" pitchFamily="34" charset="0"/>
                <a:cs typeface="Arial" panose="020B0604020202020204" pitchFamily="34" charset="0"/>
              </a:rPr>
              <a:t>Mindsets highly correlated with perceived (psychological) distance on four dimensions: temporal, spatial, social, and uncertainty (hypotheticality).  </a:t>
            </a:r>
          </a:p>
          <a:p>
            <a:pPr>
              <a:lnSpc>
                <a:spcPct val="120000"/>
              </a:lnSpc>
            </a:pPr>
            <a:r>
              <a:rPr lang="en-US" sz="2400" dirty="0">
                <a:latin typeface="Arial" panose="020B0604020202020204" pitchFamily="34" charset="0"/>
                <a:cs typeface="Arial" panose="020B0604020202020204" pitchFamily="34" charset="0"/>
              </a:rPr>
              <a:t>Abstract thinking corresponds to perceptions of an event or object being uncertain, far away in time and space, and affecting others (not oneself).</a:t>
            </a:r>
          </a:p>
        </p:txBody>
      </p:sp>
      <p:pic>
        <p:nvPicPr>
          <p:cNvPr id="5" name="Content Placeholder 3" descr="Picture 8.png">
            <a:extLst>
              <a:ext uri="{FF2B5EF4-FFF2-40B4-BE49-F238E27FC236}">
                <a16:creationId xmlns:a16="http://schemas.microsoft.com/office/drawing/2014/main" id="{69A8627A-BB79-CF46-9A37-C0465B8F9FCF}"/>
              </a:ext>
            </a:extLst>
          </p:cNvPr>
          <p:cNvPicPr>
            <a:picLocks noChangeAspect="1"/>
          </p:cNvPicPr>
          <p:nvPr/>
        </p:nvPicPr>
        <p:blipFill rotWithShape="1">
          <a:blip r:embed="rId2"/>
          <a:srcRect l="-378" r="-172"/>
          <a:stretch/>
        </p:blipFill>
        <p:spPr>
          <a:xfrm>
            <a:off x="649958" y="0"/>
            <a:ext cx="4722510" cy="3472290"/>
          </a:xfrm>
          <a:prstGeom prst="rect">
            <a:avLst/>
          </a:prstGeom>
        </p:spPr>
      </p:pic>
      <p:pic>
        <p:nvPicPr>
          <p:cNvPr id="6" name="Content Placeholder 3" descr="Picture 9.png">
            <a:extLst>
              <a:ext uri="{FF2B5EF4-FFF2-40B4-BE49-F238E27FC236}">
                <a16:creationId xmlns:a16="http://schemas.microsoft.com/office/drawing/2014/main" id="{3892D69D-F1E5-9143-B46B-5158CCFD533C}"/>
              </a:ext>
            </a:extLst>
          </p:cNvPr>
          <p:cNvPicPr>
            <a:picLocks noChangeAspect="1"/>
          </p:cNvPicPr>
          <p:nvPr/>
        </p:nvPicPr>
        <p:blipFill>
          <a:blip r:embed="rId3"/>
          <a:srcRect t="-1118" b="-1118"/>
          <a:stretch>
            <a:fillRect/>
          </a:stretch>
        </p:blipFill>
        <p:spPr>
          <a:xfrm>
            <a:off x="649958" y="3316116"/>
            <a:ext cx="4722510" cy="3541884"/>
          </a:xfrm>
          <a:prstGeom prst="rect">
            <a:avLst/>
          </a:prstGeom>
        </p:spPr>
      </p:pic>
    </p:spTree>
    <p:extLst>
      <p:ext uri="{BB962C8B-B14F-4D97-AF65-F5344CB8AC3E}">
        <p14:creationId xmlns:p14="http://schemas.microsoft.com/office/powerpoint/2010/main" val="7588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478A-D53C-B64F-99A3-807F975B2006}"/>
              </a:ext>
            </a:extLst>
          </p:cNvPr>
          <p:cNvSpPr>
            <a:spLocks noGrp="1"/>
          </p:cNvSpPr>
          <p:nvPr>
            <p:ph type="title"/>
          </p:nvPr>
        </p:nvSpPr>
        <p:spPr>
          <a:xfrm>
            <a:off x="575306" y="266914"/>
            <a:ext cx="10515600" cy="1325563"/>
          </a:xfrm>
        </p:spPr>
        <p:txBody>
          <a:bodyPr>
            <a:normAutofit/>
          </a:bodyPr>
          <a:lstStyle/>
          <a:p>
            <a:pPr>
              <a:lnSpc>
                <a:spcPct val="100000"/>
              </a:lnSpc>
            </a:pPr>
            <a:r>
              <a:rPr lang="en-US" sz="2400" b="1" dirty="0">
                <a:latin typeface="Arial" panose="020B0604020202020204" pitchFamily="34" charset="0"/>
                <a:cs typeface="Arial" panose="020B0604020202020204" pitchFamily="34" charset="0"/>
              </a:rPr>
              <a:t>Do perceived proximity or response efficacy influence emotions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like concern, or hope?  </a:t>
            </a:r>
            <a:br>
              <a:rPr lang="en-US" sz="2400" b="1" dirty="0">
                <a:latin typeface="Arial" panose="020B0604020202020204" pitchFamily="34" charset="0"/>
                <a:cs typeface="Arial" panose="020B0604020202020204" pitchFamily="34" charset="0"/>
              </a:rPr>
            </a:br>
            <a:endParaRPr lang="en-US" sz="2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988B0A6-F740-794F-8F7A-133BCA426A9F}"/>
              </a:ext>
            </a:extLst>
          </p:cNvPr>
          <p:cNvSpPr txBox="1"/>
          <p:nvPr/>
        </p:nvSpPr>
        <p:spPr>
          <a:xfrm>
            <a:off x="2072140" y="4431890"/>
            <a:ext cx="1502229" cy="400110"/>
          </a:xfrm>
          <a:prstGeom prst="rect">
            <a:avLst/>
          </a:prstGeom>
          <a:solidFill>
            <a:srgbClr val="00B0F0"/>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Treatment</a:t>
            </a:r>
          </a:p>
        </p:txBody>
      </p:sp>
      <p:sp>
        <p:nvSpPr>
          <p:cNvPr id="8" name="TextBox 7">
            <a:extLst>
              <a:ext uri="{FF2B5EF4-FFF2-40B4-BE49-F238E27FC236}">
                <a16:creationId xmlns:a16="http://schemas.microsoft.com/office/drawing/2014/main" id="{7279B09E-55CB-FD40-8D8B-949E1ADCFED2}"/>
              </a:ext>
            </a:extLst>
          </p:cNvPr>
          <p:cNvSpPr txBox="1"/>
          <p:nvPr/>
        </p:nvSpPr>
        <p:spPr>
          <a:xfrm>
            <a:off x="4422316" y="427800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Perceived proximity</a:t>
            </a:r>
          </a:p>
        </p:txBody>
      </p:sp>
      <p:sp>
        <p:nvSpPr>
          <p:cNvPr id="9" name="TextBox 8">
            <a:extLst>
              <a:ext uri="{FF2B5EF4-FFF2-40B4-BE49-F238E27FC236}">
                <a16:creationId xmlns:a16="http://schemas.microsoft.com/office/drawing/2014/main" id="{60434CA2-17A6-3D4E-A014-B0A8ED6E4D91}"/>
              </a:ext>
            </a:extLst>
          </p:cNvPr>
          <p:cNvSpPr txBox="1"/>
          <p:nvPr/>
        </p:nvSpPr>
        <p:spPr>
          <a:xfrm>
            <a:off x="4239979" y="3228747"/>
            <a:ext cx="1866901"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Efficacy</a:t>
            </a:r>
          </a:p>
        </p:txBody>
      </p:sp>
      <p:sp>
        <p:nvSpPr>
          <p:cNvPr id="10" name="TextBox 9">
            <a:extLst>
              <a:ext uri="{FF2B5EF4-FFF2-40B4-BE49-F238E27FC236}">
                <a16:creationId xmlns:a16="http://schemas.microsoft.com/office/drawing/2014/main" id="{9DD6F5A8-C0BB-684B-A2C0-562467AE2B90}"/>
              </a:ext>
            </a:extLst>
          </p:cNvPr>
          <p:cNvSpPr txBox="1"/>
          <p:nvPr/>
        </p:nvSpPr>
        <p:spPr>
          <a:xfrm>
            <a:off x="6761643" y="4431890"/>
            <a:ext cx="1502229"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Emotion</a:t>
            </a:r>
          </a:p>
        </p:txBody>
      </p:sp>
      <p:sp>
        <p:nvSpPr>
          <p:cNvPr id="11" name="TextBox 10">
            <a:extLst>
              <a:ext uri="{FF2B5EF4-FFF2-40B4-BE49-F238E27FC236}">
                <a16:creationId xmlns:a16="http://schemas.microsoft.com/office/drawing/2014/main" id="{1FD2A5C5-2841-1A4F-B948-0FB4BDC632B7}"/>
              </a:ext>
            </a:extLst>
          </p:cNvPr>
          <p:cNvSpPr txBox="1"/>
          <p:nvPr/>
        </p:nvSpPr>
        <p:spPr>
          <a:xfrm>
            <a:off x="9129975" y="4278002"/>
            <a:ext cx="1502229" cy="707886"/>
          </a:xfrm>
          <a:prstGeom prst="rect">
            <a:avLst/>
          </a:prstGeom>
          <a:solidFill>
            <a:srgbClr val="00B050">
              <a:alpha val="32000"/>
            </a:srgbClr>
          </a:solidFill>
          <a:ln>
            <a:solidFill>
              <a:schemeClr val="accent1">
                <a:lumMod val="75000"/>
                <a:alpha val="30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Policy Support</a:t>
            </a:r>
          </a:p>
        </p:txBody>
      </p:sp>
      <p:sp>
        <p:nvSpPr>
          <p:cNvPr id="12" name="TextBox 11">
            <a:extLst>
              <a:ext uri="{FF2B5EF4-FFF2-40B4-BE49-F238E27FC236}">
                <a16:creationId xmlns:a16="http://schemas.microsoft.com/office/drawing/2014/main" id="{7A4B9C6B-BC30-4549-B4E4-67F91FF2A1DA}"/>
              </a:ext>
            </a:extLst>
          </p:cNvPr>
          <p:cNvSpPr txBox="1"/>
          <p:nvPr/>
        </p:nvSpPr>
        <p:spPr>
          <a:xfrm>
            <a:off x="9129975" y="6135862"/>
            <a:ext cx="1502229" cy="400110"/>
          </a:xfrm>
          <a:prstGeom prst="rect">
            <a:avLst/>
          </a:prstGeom>
          <a:solidFill>
            <a:srgbClr val="00B050">
              <a:alpha val="32000"/>
            </a:srgbClr>
          </a:solidFill>
          <a:ln>
            <a:solidFill>
              <a:schemeClr val="accent1">
                <a:lumMod val="75000"/>
                <a:alpha val="30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Cost</a:t>
            </a:r>
          </a:p>
        </p:txBody>
      </p:sp>
      <p:cxnSp>
        <p:nvCxnSpPr>
          <p:cNvPr id="15" name="Straight Arrow Connector 14">
            <a:extLst>
              <a:ext uri="{FF2B5EF4-FFF2-40B4-BE49-F238E27FC236}">
                <a16:creationId xmlns:a16="http://schemas.microsoft.com/office/drawing/2014/main" id="{26B5DC22-D6CC-7C44-98C0-382177A4A260}"/>
              </a:ext>
            </a:extLst>
          </p:cNvPr>
          <p:cNvCxnSpPr>
            <a:cxnSpLocks/>
          </p:cNvCxnSpPr>
          <p:nvPr/>
        </p:nvCxnSpPr>
        <p:spPr>
          <a:xfrm>
            <a:off x="3574369" y="4645307"/>
            <a:ext cx="847947"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a:extLst>
              <a:ext uri="{FF2B5EF4-FFF2-40B4-BE49-F238E27FC236}">
                <a16:creationId xmlns:a16="http://schemas.microsoft.com/office/drawing/2014/main" id="{16807546-C567-C648-A3BC-42AEDFDD13C6}"/>
              </a:ext>
            </a:extLst>
          </p:cNvPr>
          <p:cNvCxnSpPr>
            <a:cxnSpLocks/>
          </p:cNvCxnSpPr>
          <p:nvPr/>
        </p:nvCxnSpPr>
        <p:spPr>
          <a:xfrm>
            <a:off x="5924545" y="4645307"/>
            <a:ext cx="837098"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a:extLst>
              <a:ext uri="{FF2B5EF4-FFF2-40B4-BE49-F238E27FC236}">
                <a16:creationId xmlns:a16="http://schemas.microsoft.com/office/drawing/2014/main" id="{0BEA783C-D6CC-E944-B3B3-1FA5705A2CDD}"/>
              </a:ext>
            </a:extLst>
          </p:cNvPr>
          <p:cNvCxnSpPr>
            <a:cxnSpLocks/>
            <a:stCxn id="10" idx="3"/>
            <a:endCxn id="11" idx="1"/>
          </p:cNvCxnSpPr>
          <p:nvPr/>
        </p:nvCxnSpPr>
        <p:spPr>
          <a:xfrm>
            <a:off x="8263872" y="4631945"/>
            <a:ext cx="866103"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Elbow Connector 38">
            <a:extLst>
              <a:ext uri="{FF2B5EF4-FFF2-40B4-BE49-F238E27FC236}">
                <a16:creationId xmlns:a16="http://schemas.microsoft.com/office/drawing/2014/main" id="{26824281-CC8E-324C-BD6D-670BFC8A3D8F}"/>
              </a:ext>
            </a:extLst>
          </p:cNvPr>
          <p:cNvCxnSpPr>
            <a:cxnSpLocks/>
            <a:stCxn id="8" idx="2"/>
            <a:endCxn id="11" idx="2"/>
          </p:cNvCxnSpPr>
          <p:nvPr/>
        </p:nvCxnSpPr>
        <p:spPr>
          <a:xfrm rot="16200000" flipH="1">
            <a:off x="7527260" y="2632058"/>
            <a:ext cx="12700" cy="4707659"/>
          </a:xfrm>
          <a:prstGeom prst="bentConnector3">
            <a:avLst>
              <a:gd name="adj1" fmla="val 1800000"/>
            </a:avLst>
          </a:prstGeom>
          <a:ln w="38100">
            <a:solidFill>
              <a:schemeClr val="accent1">
                <a:lumMod val="75000"/>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A4B9C6B-BC30-4549-B4E4-67F91FF2A1DA}"/>
              </a:ext>
            </a:extLst>
          </p:cNvPr>
          <p:cNvSpPr txBox="1"/>
          <p:nvPr/>
        </p:nvSpPr>
        <p:spPr>
          <a:xfrm>
            <a:off x="9129975" y="1277288"/>
            <a:ext cx="1502229" cy="707886"/>
          </a:xfrm>
          <a:prstGeom prst="rect">
            <a:avLst/>
          </a:prstGeom>
          <a:solidFill>
            <a:srgbClr val="00B050">
              <a:alpha val="32000"/>
            </a:srgbClr>
          </a:solidFill>
          <a:ln>
            <a:solidFill>
              <a:schemeClr val="accent1">
                <a:lumMod val="75000"/>
                <a:alpha val="30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Political ideology</a:t>
            </a:r>
          </a:p>
        </p:txBody>
      </p:sp>
      <p:cxnSp>
        <p:nvCxnSpPr>
          <p:cNvPr id="18" name="Straight Arrow Connector 17">
            <a:extLst>
              <a:ext uri="{FF2B5EF4-FFF2-40B4-BE49-F238E27FC236}">
                <a16:creationId xmlns:a16="http://schemas.microsoft.com/office/drawing/2014/main" id="{CF8D9631-FE23-9042-BFE7-FF7B4615449D}"/>
              </a:ext>
            </a:extLst>
          </p:cNvPr>
          <p:cNvCxnSpPr>
            <a:cxnSpLocks/>
          </p:cNvCxnSpPr>
          <p:nvPr/>
        </p:nvCxnSpPr>
        <p:spPr>
          <a:xfrm>
            <a:off x="10312535" y="1985174"/>
            <a:ext cx="0" cy="2281621"/>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Elbow Connector 21">
            <a:extLst>
              <a:ext uri="{FF2B5EF4-FFF2-40B4-BE49-F238E27FC236}">
                <a16:creationId xmlns:a16="http://schemas.microsoft.com/office/drawing/2014/main" id="{67E8255E-9479-9643-8EC4-ADA66E2296AC}"/>
              </a:ext>
            </a:extLst>
          </p:cNvPr>
          <p:cNvCxnSpPr>
            <a:cxnSpLocks/>
            <a:stCxn id="9" idx="3"/>
            <a:endCxn id="11" idx="0"/>
          </p:cNvCxnSpPr>
          <p:nvPr/>
        </p:nvCxnSpPr>
        <p:spPr>
          <a:xfrm>
            <a:off x="6106880" y="3428802"/>
            <a:ext cx="3774210" cy="849200"/>
          </a:xfrm>
          <a:prstGeom prst="bentConnector2">
            <a:avLst/>
          </a:prstGeom>
          <a:ln w="38100">
            <a:solidFill>
              <a:schemeClr val="accent1">
                <a:lumMod val="75000"/>
                <a:alpha val="3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77D9224-9389-0C4F-9A9B-38B09D075FA5}"/>
              </a:ext>
            </a:extLst>
          </p:cNvPr>
          <p:cNvCxnSpPr>
            <a:cxnSpLocks/>
          </p:cNvCxnSpPr>
          <p:nvPr/>
        </p:nvCxnSpPr>
        <p:spPr>
          <a:xfrm flipV="1">
            <a:off x="10269307" y="4997095"/>
            <a:ext cx="0" cy="1153416"/>
          </a:xfrm>
          <a:prstGeom prst="straightConnector1">
            <a:avLst/>
          </a:prstGeom>
          <a:ln w="38100" cap="flat" cmpd="sng" algn="ctr">
            <a:solidFill>
              <a:schemeClr val="accent1">
                <a:alpha val="3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7" name="Elbow Connector 56">
            <a:extLst>
              <a:ext uri="{FF2B5EF4-FFF2-40B4-BE49-F238E27FC236}">
                <a16:creationId xmlns:a16="http://schemas.microsoft.com/office/drawing/2014/main" id="{A7A1D62F-CB13-194A-8E8F-B197B6FB1F99}"/>
              </a:ext>
            </a:extLst>
          </p:cNvPr>
          <p:cNvCxnSpPr>
            <a:cxnSpLocks/>
            <a:stCxn id="7" idx="0"/>
          </p:cNvCxnSpPr>
          <p:nvPr/>
        </p:nvCxnSpPr>
        <p:spPr>
          <a:xfrm rot="5400000" flipH="1" flipV="1">
            <a:off x="3047804" y="3238661"/>
            <a:ext cx="968681" cy="1417779"/>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8A089C30-E6B1-EB4C-8E23-886B88763ED4}"/>
              </a:ext>
            </a:extLst>
          </p:cNvPr>
          <p:cNvCxnSpPr>
            <a:cxnSpLocks/>
            <a:endCxn id="9" idx="0"/>
          </p:cNvCxnSpPr>
          <p:nvPr/>
        </p:nvCxnSpPr>
        <p:spPr>
          <a:xfrm rot="10800000" flipV="1">
            <a:off x="5173431" y="1631229"/>
            <a:ext cx="3956547" cy="15975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8E73F723-73EA-4E4F-85D1-8C7A04A07EDE}"/>
              </a:ext>
            </a:extLst>
          </p:cNvPr>
          <p:cNvCxnSpPr/>
          <p:nvPr/>
        </p:nvCxnSpPr>
        <p:spPr>
          <a:xfrm>
            <a:off x="10632204" y="1631231"/>
            <a:ext cx="12700" cy="4704686"/>
          </a:xfrm>
          <a:prstGeom prst="bentConnector3">
            <a:avLst>
              <a:gd name="adj1" fmla="val 1800000"/>
            </a:avLst>
          </a:prstGeom>
          <a:ln>
            <a:solidFill>
              <a:schemeClr val="accent1">
                <a:lumMod val="75000"/>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1DAE4B56-61E1-F245-A25D-A7FCFF26960E}"/>
              </a:ext>
            </a:extLst>
          </p:cNvPr>
          <p:cNvCxnSpPr>
            <a:cxnSpLocks/>
          </p:cNvCxnSpPr>
          <p:nvPr/>
        </p:nvCxnSpPr>
        <p:spPr>
          <a:xfrm>
            <a:off x="6106880" y="3628857"/>
            <a:ext cx="1405878" cy="803033"/>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30734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478A-D53C-B64F-99A3-807F975B2006}"/>
              </a:ext>
            </a:extLst>
          </p:cNvPr>
          <p:cNvSpPr>
            <a:spLocks noGrp="1"/>
          </p:cNvSpPr>
          <p:nvPr>
            <p:ph type="title"/>
          </p:nvPr>
        </p:nvSpPr>
        <p:spPr>
          <a:xfrm>
            <a:off x="666746" y="199691"/>
            <a:ext cx="10515600" cy="1325563"/>
          </a:xfrm>
        </p:spPr>
        <p:txBody>
          <a:bodyPr>
            <a:normAutofit/>
          </a:bodyPr>
          <a:lstStyle/>
          <a:p>
            <a:pPr>
              <a:lnSpc>
                <a:spcPct val="100000"/>
              </a:lnSpc>
            </a:pPr>
            <a:r>
              <a:rPr lang="en-US" sz="2400" b="1" dirty="0">
                <a:latin typeface="Arial" panose="020B0604020202020204" pitchFamily="34" charset="0"/>
                <a:cs typeface="Arial" panose="020B0604020202020204" pitchFamily="34" charset="0"/>
              </a:rPr>
              <a:t>Do perceived proximity or response efficacy influence emotions,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like concern, or hope?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And do any of these influence policy support?</a:t>
            </a:r>
          </a:p>
        </p:txBody>
      </p:sp>
      <p:sp>
        <p:nvSpPr>
          <p:cNvPr id="7" name="TextBox 6">
            <a:extLst>
              <a:ext uri="{FF2B5EF4-FFF2-40B4-BE49-F238E27FC236}">
                <a16:creationId xmlns:a16="http://schemas.microsoft.com/office/drawing/2014/main" id="{0988B0A6-F740-794F-8F7A-133BCA426A9F}"/>
              </a:ext>
            </a:extLst>
          </p:cNvPr>
          <p:cNvSpPr txBox="1"/>
          <p:nvPr/>
        </p:nvSpPr>
        <p:spPr>
          <a:xfrm>
            <a:off x="2072140" y="4431890"/>
            <a:ext cx="1502229" cy="400110"/>
          </a:xfrm>
          <a:prstGeom prst="rect">
            <a:avLst/>
          </a:prstGeom>
          <a:solidFill>
            <a:srgbClr val="00B0F0"/>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Treatment</a:t>
            </a:r>
          </a:p>
        </p:txBody>
      </p:sp>
      <p:sp>
        <p:nvSpPr>
          <p:cNvPr id="8" name="TextBox 7">
            <a:extLst>
              <a:ext uri="{FF2B5EF4-FFF2-40B4-BE49-F238E27FC236}">
                <a16:creationId xmlns:a16="http://schemas.microsoft.com/office/drawing/2014/main" id="{7279B09E-55CB-FD40-8D8B-949E1ADCFED2}"/>
              </a:ext>
            </a:extLst>
          </p:cNvPr>
          <p:cNvSpPr txBox="1"/>
          <p:nvPr/>
        </p:nvSpPr>
        <p:spPr>
          <a:xfrm>
            <a:off x="4422316" y="427800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Perceived proximity</a:t>
            </a:r>
          </a:p>
        </p:txBody>
      </p:sp>
      <p:sp>
        <p:nvSpPr>
          <p:cNvPr id="9" name="TextBox 8">
            <a:extLst>
              <a:ext uri="{FF2B5EF4-FFF2-40B4-BE49-F238E27FC236}">
                <a16:creationId xmlns:a16="http://schemas.microsoft.com/office/drawing/2014/main" id="{60434CA2-17A6-3D4E-A014-B0A8ED6E4D91}"/>
              </a:ext>
            </a:extLst>
          </p:cNvPr>
          <p:cNvSpPr txBox="1"/>
          <p:nvPr/>
        </p:nvSpPr>
        <p:spPr>
          <a:xfrm>
            <a:off x="4239979" y="3212419"/>
            <a:ext cx="1866901"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Efficacy</a:t>
            </a:r>
          </a:p>
        </p:txBody>
      </p:sp>
      <p:sp>
        <p:nvSpPr>
          <p:cNvPr id="10" name="TextBox 9">
            <a:extLst>
              <a:ext uri="{FF2B5EF4-FFF2-40B4-BE49-F238E27FC236}">
                <a16:creationId xmlns:a16="http://schemas.microsoft.com/office/drawing/2014/main" id="{9DD6F5A8-C0BB-684B-A2C0-562467AE2B90}"/>
              </a:ext>
            </a:extLst>
          </p:cNvPr>
          <p:cNvSpPr txBox="1"/>
          <p:nvPr/>
        </p:nvSpPr>
        <p:spPr>
          <a:xfrm>
            <a:off x="6761643" y="4431890"/>
            <a:ext cx="1502229"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Emotion</a:t>
            </a:r>
          </a:p>
        </p:txBody>
      </p:sp>
      <p:sp>
        <p:nvSpPr>
          <p:cNvPr id="11" name="TextBox 10">
            <a:extLst>
              <a:ext uri="{FF2B5EF4-FFF2-40B4-BE49-F238E27FC236}">
                <a16:creationId xmlns:a16="http://schemas.microsoft.com/office/drawing/2014/main" id="{1FD2A5C5-2841-1A4F-B948-0FB4BDC632B7}"/>
              </a:ext>
            </a:extLst>
          </p:cNvPr>
          <p:cNvSpPr txBox="1"/>
          <p:nvPr/>
        </p:nvSpPr>
        <p:spPr>
          <a:xfrm>
            <a:off x="9129975" y="427800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Policy Support</a:t>
            </a:r>
          </a:p>
        </p:txBody>
      </p:sp>
      <p:sp>
        <p:nvSpPr>
          <p:cNvPr id="12" name="TextBox 11">
            <a:extLst>
              <a:ext uri="{FF2B5EF4-FFF2-40B4-BE49-F238E27FC236}">
                <a16:creationId xmlns:a16="http://schemas.microsoft.com/office/drawing/2014/main" id="{7A4B9C6B-BC30-4549-B4E4-67F91FF2A1DA}"/>
              </a:ext>
            </a:extLst>
          </p:cNvPr>
          <p:cNvSpPr txBox="1"/>
          <p:nvPr/>
        </p:nvSpPr>
        <p:spPr>
          <a:xfrm>
            <a:off x="9129975" y="6135862"/>
            <a:ext cx="1502229"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Cost</a:t>
            </a:r>
          </a:p>
        </p:txBody>
      </p:sp>
      <p:cxnSp>
        <p:nvCxnSpPr>
          <p:cNvPr id="15" name="Straight Arrow Connector 14">
            <a:extLst>
              <a:ext uri="{FF2B5EF4-FFF2-40B4-BE49-F238E27FC236}">
                <a16:creationId xmlns:a16="http://schemas.microsoft.com/office/drawing/2014/main" id="{26B5DC22-D6CC-7C44-98C0-382177A4A260}"/>
              </a:ext>
            </a:extLst>
          </p:cNvPr>
          <p:cNvCxnSpPr>
            <a:cxnSpLocks/>
          </p:cNvCxnSpPr>
          <p:nvPr/>
        </p:nvCxnSpPr>
        <p:spPr>
          <a:xfrm>
            <a:off x="3574369" y="4645307"/>
            <a:ext cx="847947"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a:extLst>
              <a:ext uri="{FF2B5EF4-FFF2-40B4-BE49-F238E27FC236}">
                <a16:creationId xmlns:a16="http://schemas.microsoft.com/office/drawing/2014/main" id="{16807546-C567-C648-A3BC-42AEDFDD13C6}"/>
              </a:ext>
            </a:extLst>
          </p:cNvPr>
          <p:cNvCxnSpPr>
            <a:cxnSpLocks/>
          </p:cNvCxnSpPr>
          <p:nvPr/>
        </p:nvCxnSpPr>
        <p:spPr>
          <a:xfrm>
            <a:off x="5924545" y="4645307"/>
            <a:ext cx="837098"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a:extLst>
              <a:ext uri="{FF2B5EF4-FFF2-40B4-BE49-F238E27FC236}">
                <a16:creationId xmlns:a16="http://schemas.microsoft.com/office/drawing/2014/main" id="{0BEA783C-D6CC-E944-B3B3-1FA5705A2CDD}"/>
              </a:ext>
            </a:extLst>
          </p:cNvPr>
          <p:cNvCxnSpPr>
            <a:cxnSpLocks/>
            <a:stCxn id="10" idx="3"/>
            <a:endCxn id="11" idx="1"/>
          </p:cNvCxnSpPr>
          <p:nvPr/>
        </p:nvCxnSpPr>
        <p:spPr>
          <a:xfrm>
            <a:off x="8263872" y="4631945"/>
            <a:ext cx="866103" cy="0"/>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Elbow Connector 38">
            <a:extLst>
              <a:ext uri="{FF2B5EF4-FFF2-40B4-BE49-F238E27FC236}">
                <a16:creationId xmlns:a16="http://schemas.microsoft.com/office/drawing/2014/main" id="{26824281-CC8E-324C-BD6D-670BFC8A3D8F}"/>
              </a:ext>
            </a:extLst>
          </p:cNvPr>
          <p:cNvCxnSpPr>
            <a:cxnSpLocks/>
            <a:stCxn id="8" idx="2"/>
            <a:endCxn id="11" idx="2"/>
          </p:cNvCxnSpPr>
          <p:nvPr/>
        </p:nvCxnSpPr>
        <p:spPr>
          <a:xfrm rot="16200000" flipH="1">
            <a:off x="7527260" y="2632058"/>
            <a:ext cx="12700" cy="4707659"/>
          </a:xfrm>
          <a:prstGeom prst="bentConnector3">
            <a:avLst>
              <a:gd name="adj1" fmla="val 1800000"/>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A4B9C6B-BC30-4549-B4E4-67F91FF2A1DA}"/>
              </a:ext>
            </a:extLst>
          </p:cNvPr>
          <p:cNvSpPr txBox="1"/>
          <p:nvPr/>
        </p:nvSpPr>
        <p:spPr>
          <a:xfrm>
            <a:off x="9129975" y="1277288"/>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Political ideology</a:t>
            </a:r>
          </a:p>
        </p:txBody>
      </p:sp>
      <p:cxnSp>
        <p:nvCxnSpPr>
          <p:cNvPr id="18" name="Straight Arrow Connector 17">
            <a:extLst>
              <a:ext uri="{FF2B5EF4-FFF2-40B4-BE49-F238E27FC236}">
                <a16:creationId xmlns:a16="http://schemas.microsoft.com/office/drawing/2014/main" id="{CF8D9631-FE23-9042-BFE7-FF7B4615449D}"/>
              </a:ext>
            </a:extLst>
          </p:cNvPr>
          <p:cNvCxnSpPr>
            <a:cxnSpLocks/>
          </p:cNvCxnSpPr>
          <p:nvPr/>
        </p:nvCxnSpPr>
        <p:spPr>
          <a:xfrm>
            <a:off x="10312535" y="1985174"/>
            <a:ext cx="0" cy="2281621"/>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Elbow Connector 21">
            <a:extLst>
              <a:ext uri="{FF2B5EF4-FFF2-40B4-BE49-F238E27FC236}">
                <a16:creationId xmlns:a16="http://schemas.microsoft.com/office/drawing/2014/main" id="{67E8255E-9479-9643-8EC4-ADA66E2296AC}"/>
              </a:ext>
            </a:extLst>
          </p:cNvPr>
          <p:cNvCxnSpPr>
            <a:cxnSpLocks/>
            <a:stCxn id="9" idx="3"/>
            <a:endCxn id="11" idx="0"/>
          </p:cNvCxnSpPr>
          <p:nvPr/>
        </p:nvCxnSpPr>
        <p:spPr>
          <a:xfrm>
            <a:off x="6106880" y="3412474"/>
            <a:ext cx="3774210" cy="865528"/>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77D9224-9389-0C4F-9A9B-38B09D075FA5}"/>
              </a:ext>
            </a:extLst>
          </p:cNvPr>
          <p:cNvCxnSpPr>
            <a:cxnSpLocks/>
          </p:cNvCxnSpPr>
          <p:nvPr/>
        </p:nvCxnSpPr>
        <p:spPr>
          <a:xfrm flipV="1">
            <a:off x="10269307" y="4997095"/>
            <a:ext cx="0" cy="1153416"/>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7" name="Elbow Connector 56">
            <a:extLst>
              <a:ext uri="{FF2B5EF4-FFF2-40B4-BE49-F238E27FC236}">
                <a16:creationId xmlns:a16="http://schemas.microsoft.com/office/drawing/2014/main" id="{A7A1D62F-CB13-194A-8E8F-B197B6FB1F99}"/>
              </a:ext>
            </a:extLst>
          </p:cNvPr>
          <p:cNvCxnSpPr>
            <a:cxnSpLocks/>
            <a:stCxn id="7" idx="0"/>
          </p:cNvCxnSpPr>
          <p:nvPr/>
        </p:nvCxnSpPr>
        <p:spPr>
          <a:xfrm rot="5400000" flipH="1" flipV="1">
            <a:off x="3047804" y="3238661"/>
            <a:ext cx="968681" cy="1417779"/>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8A089C30-E6B1-EB4C-8E23-886B88763ED4}"/>
              </a:ext>
            </a:extLst>
          </p:cNvPr>
          <p:cNvCxnSpPr>
            <a:cxnSpLocks/>
            <a:endCxn id="9" idx="0"/>
          </p:cNvCxnSpPr>
          <p:nvPr/>
        </p:nvCxnSpPr>
        <p:spPr>
          <a:xfrm rot="10800000" flipV="1">
            <a:off x="5173431" y="1631229"/>
            <a:ext cx="3956547" cy="158119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8E73F723-73EA-4E4F-85D1-8C7A04A07EDE}"/>
              </a:ext>
            </a:extLst>
          </p:cNvPr>
          <p:cNvCxnSpPr/>
          <p:nvPr/>
        </p:nvCxnSpPr>
        <p:spPr>
          <a:xfrm>
            <a:off x="10632204" y="1631231"/>
            <a:ext cx="12700" cy="4704686"/>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1DAE4B56-61E1-F245-A25D-A7FCFF26960E}"/>
              </a:ext>
            </a:extLst>
          </p:cNvPr>
          <p:cNvCxnSpPr>
            <a:cxnSpLocks/>
          </p:cNvCxnSpPr>
          <p:nvPr/>
        </p:nvCxnSpPr>
        <p:spPr>
          <a:xfrm>
            <a:off x="6106880" y="3628857"/>
            <a:ext cx="1405878" cy="803033"/>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476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78C7F01-343C-C440-90E3-1E6C502D6393}"/>
              </a:ext>
            </a:extLst>
          </p:cNvPr>
          <p:cNvGrpSpPr/>
          <p:nvPr/>
        </p:nvGrpSpPr>
        <p:grpSpPr>
          <a:xfrm>
            <a:off x="6048905" y="-12701"/>
            <a:ext cx="5567364" cy="6858000"/>
            <a:chOff x="6783222" y="172493"/>
            <a:chExt cx="5243514" cy="6648571"/>
          </a:xfrm>
        </p:grpSpPr>
        <p:pic>
          <p:nvPicPr>
            <p:cNvPr id="7" name="Picture 6">
              <a:extLst>
                <a:ext uri="{FF2B5EF4-FFF2-40B4-BE49-F238E27FC236}">
                  <a16:creationId xmlns:a16="http://schemas.microsoft.com/office/drawing/2014/main" id="{4831269E-E99C-8341-BE1A-DEFF499DB481}"/>
                </a:ext>
              </a:extLst>
            </p:cNvPr>
            <p:cNvPicPr>
              <a:picLocks noChangeAspect="1"/>
            </p:cNvPicPr>
            <p:nvPr/>
          </p:nvPicPr>
          <p:blipFill rotWithShape="1">
            <a:blip r:embed="rId3"/>
            <a:srcRect l="1701" t="1934" b="1318"/>
            <a:stretch/>
          </p:blipFill>
          <p:spPr>
            <a:xfrm rot="5400000">
              <a:off x="6080693" y="875022"/>
              <a:ext cx="6648571" cy="5243514"/>
            </a:xfrm>
            <a:prstGeom prst="rect">
              <a:avLst/>
            </a:prstGeom>
          </p:spPr>
        </p:pic>
        <p:sp>
          <p:nvSpPr>
            <p:cNvPr id="13" name="TextBox 12">
              <a:extLst>
                <a:ext uri="{FF2B5EF4-FFF2-40B4-BE49-F238E27FC236}">
                  <a16:creationId xmlns:a16="http://schemas.microsoft.com/office/drawing/2014/main" id="{55E5CECB-F26F-964E-A8EF-4EE6AC960723}"/>
                </a:ext>
              </a:extLst>
            </p:cNvPr>
            <p:cNvSpPr txBox="1"/>
            <p:nvPr/>
          </p:nvSpPr>
          <p:spPr>
            <a:xfrm>
              <a:off x="8399417" y="3696544"/>
              <a:ext cx="811306" cy="701188"/>
            </a:xfrm>
            <a:prstGeom prst="rect">
              <a:avLst/>
            </a:prstGeom>
            <a:solidFill>
              <a:schemeClr val="bg1"/>
            </a:solidFill>
          </p:spPr>
          <p:txBody>
            <a:bodyPr wrap="square" rtlCol="0">
              <a:spAutoFit/>
            </a:bodyPr>
            <a:lstStyle/>
            <a:p>
              <a:pPr algn="r"/>
              <a:r>
                <a:rPr lang="en-US" dirty="0">
                  <a:latin typeface="Arial" panose="020B0604020202020204" pitchFamily="34" charset="0"/>
                  <a:cs typeface="Arial" panose="020B0604020202020204" pitchFamily="34" charset="0"/>
                </a:rPr>
                <a:t>How</a:t>
              </a:r>
            </a:p>
            <a:p>
              <a:pPr algn="r"/>
              <a:endParaRPr lang="en-US" sz="500" dirty="0">
                <a:latin typeface="Arial" panose="020B0604020202020204" pitchFamily="34" charset="0"/>
                <a:cs typeface="Arial" panose="020B0604020202020204" pitchFamily="34" charset="0"/>
              </a:endParaRPr>
            </a:p>
            <a:p>
              <a:pPr algn="r"/>
              <a:r>
                <a:rPr lang="en-US" dirty="0">
                  <a:latin typeface="Arial" panose="020B0604020202020204" pitchFamily="34" charset="0"/>
                  <a:cs typeface="Arial" panose="020B0604020202020204" pitchFamily="34" charset="0"/>
                </a:rPr>
                <a:t>Why</a:t>
              </a:r>
            </a:p>
          </p:txBody>
        </p:sp>
      </p:grpSp>
      <p:pic>
        <p:nvPicPr>
          <p:cNvPr id="11" name="Picture 10">
            <a:extLst>
              <a:ext uri="{FF2B5EF4-FFF2-40B4-BE49-F238E27FC236}">
                <a16:creationId xmlns:a16="http://schemas.microsoft.com/office/drawing/2014/main" id="{4F0E0FE2-281F-D741-B780-9F3B4E00B82C}"/>
              </a:ext>
            </a:extLst>
          </p:cNvPr>
          <p:cNvPicPr>
            <a:picLocks noChangeAspect="1"/>
          </p:cNvPicPr>
          <p:nvPr/>
        </p:nvPicPr>
        <p:blipFill rotWithShape="1">
          <a:blip r:embed="rId4"/>
          <a:srcRect l="1475" t="958" b="1269"/>
          <a:stretch/>
        </p:blipFill>
        <p:spPr>
          <a:xfrm rot="5400000">
            <a:off x="34291" y="965623"/>
            <a:ext cx="6492590" cy="5393765"/>
          </a:xfrm>
          <a:prstGeom prst="rect">
            <a:avLst/>
          </a:prstGeom>
        </p:spPr>
      </p:pic>
      <p:sp>
        <p:nvSpPr>
          <p:cNvPr id="9" name="TextBox 8">
            <a:extLst>
              <a:ext uri="{FF2B5EF4-FFF2-40B4-BE49-F238E27FC236}">
                <a16:creationId xmlns:a16="http://schemas.microsoft.com/office/drawing/2014/main" id="{50E070BE-3332-964D-BEC1-1783613A90D2}"/>
              </a:ext>
            </a:extLst>
          </p:cNvPr>
          <p:cNvSpPr txBox="1"/>
          <p:nvPr/>
        </p:nvSpPr>
        <p:spPr>
          <a:xfrm>
            <a:off x="2222754" y="3639978"/>
            <a:ext cx="811306" cy="738664"/>
          </a:xfrm>
          <a:prstGeom prst="rect">
            <a:avLst/>
          </a:prstGeom>
          <a:solidFill>
            <a:schemeClr val="bg1"/>
          </a:solidFill>
        </p:spPr>
        <p:txBody>
          <a:bodyPr wrap="square" rtlCol="0">
            <a:spAutoFit/>
          </a:bodyPr>
          <a:lstStyle/>
          <a:p>
            <a:pPr algn="r"/>
            <a:r>
              <a:rPr lang="en-US" dirty="0">
                <a:latin typeface="Arial" panose="020B0604020202020204" pitchFamily="34" charset="0"/>
                <a:cs typeface="Arial" panose="020B0604020202020204" pitchFamily="34" charset="0"/>
              </a:rPr>
              <a:t>How</a:t>
            </a:r>
          </a:p>
          <a:p>
            <a:pPr algn="r"/>
            <a:endParaRPr lang="en-US" sz="500" dirty="0">
              <a:latin typeface="Arial" panose="020B0604020202020204" pitchFamily="34" charset="0"/>
              <a:cs typeface="Arial" panose="020B0604020202020204" pitchFamily="34" charset="0"/>
            </a:endParaRPr>
          </a:p>
          <a:p>
            <a:pPr algn="r"/>
            <a:r>
              <a:rPr lang="en-US" dirty="0">
                <a:latin typeface="Arial" panose="020B0604020202020204" pitchFamily="34" charset="0"/>
                <a:cs typeface="Arial" panose="020B0604020202020204" pitchFamily="34" charset="0"/>
              </a:rPr>
              <a:t>Why</a:t>
            </a:r>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0072C1A1-D747-CE43-887E-D099AECA2FC0}"/>
                  </a:ext>
                </a:extLst>
              </p14:cNvPr>
              <p14:cNvContentPartPr/>
              <p14:nvPr/>
            </p14:nvContentPartPr>
            <p14:xfrm>
              <a:off x="1843194" y="1777694"/>
              <a:ext cx="1069200" cy="42480"/>
            </p14:xfrm>
          </p:contentPart>
        </mc:Choice>
        <mc:Fallback xmlns="">
          <p:pic>
            <p:nvPicPr>
              <p:cNvPr id="3" name="Ink 2">
                <a:extLst>
                  <a:ext uri="{FF2B5EF4-FFF2-40B4-BE49-F238E27FC236}">
                    <a16:creationId xmlns:a16="http://schemas.microsoft.com/office/drawing/2014/main" id="{0072C1A1-D747-CE43-887E-D099AECA2FC0}"/>
                  </a:ext>
                </a:extLst>
              </p:cNvPr>
              <p:cNvPicPr/>
              <p:nvPr/>
            </p:nvPicPr>
            <p:blipFill>
              <a:blip r:embed="rId6"/>
              <a:stretch>
                <a:fillRect/>
              </a:stretch>
            </p:blipFill>
            <p:spPr>
              <a:xfrm>
                <a:off x="1771194" y="1633694"/>
                <a:ext cx="1212840" cy="330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EBB7F707-F112-2A4F-90E2-0BDE6CF4BD03}"/>
                  </a:ext>
                </a:extLst>
              </p14:cNvPr>
              <p14:cNvContentPartPr/>
              <p14:nvPr/>
            </p14:nvContentPartPr>
            <p14:xfrm>
              <a:off x="1726914" y="2626214"/>
              <a:ext cx="1226880" cy="52560"/>
            </p14:xfrm>
          </p:contentPart>
        </mc:Choice>
        <mc:Fallback xmlns="">
          <p:pic>
            <p:nvPicPr>
              <p:cNvPr id="4" name="Ink 3">
                <a:extLst>
                  <a:ext uri="{FF2B5EF4-FFF2-40B4-BE49-F238E27FC236}">
                    <a16:creationId xmlns:a16="http://schemas.microsoft.com/office/drawing/2014/main" id="{EBB7F707-F112-2A4F-90E2-0BDE6CF4BD03}"/>
                  </a:ext>
                </a:extLst>
              </p:cNvPr>
              <p:cNvPicPr/>
              <p:nvPr/>
            </p:nvPicPr>
            <p:blipFill>
              <a:blip r:embed="rId8"/>
              <a:stretch>
                <a:fillRect/>
              </a:stretch>
            </p:blipFill>
            <p:spPr>
              <a:xfrm>
                <a:off x="1654914" y="2483194"/>
                <a:ext cx="1370520" cy="33824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565B492E-8E8D-C446-9851-8F824FD210A0}"/>
                  </a:ext>
                </a:extLst>
              </p14:cNvPr>
              <p14:cNvContentPartPr/>
              <p14:nvPr/>
            </p14:nvContentPartPr>
            <p14:xfrm>
              <a:off x="1271514" y="3022574"/>
              <a:ext cx="1660680" cy="80280"/>
            </p14:xfrm>
          </p:contentPart>
        </mc:Choice>
        <mc:Fallback xmlns="">
          <p:pic>
            <p:nvPicPr>
              <p:cNvPr id="5" name="Ink 4">
                <a:extLst>
                  <a:ext uri="{FF2B5EF4-FFF2-40B4-BE49-F238E27FC236}">
                    <a16:creationId xmlns:a16="http://schemas.microsoft.com/office/drawing/2014/main" id="{565B492E-8E8D-C446-9851-8F824FD210A0}"/>
                  </a:ext>
                </a:extLst>
              </p:cNvPr>
              <p:cNvPicPr/>
              <p:nvPr/>
            </p:nvPicPr>
            <p:blipFill>
              <a:blip r:embed="rId10"/>
              <a:stretch>
                <a:fillRect/>
              </a:stretch>
            </p:blipFill>
            <p:spPr>
              <a:xfrm>
                <a:off x="1199530" y="2878574"/>
                <a:ext cx="1804289" cy="3679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355AF9CB-BD40-6B4C-B6A0-F387E436A004}"/>
                  </a:ext>
                </a:extLst>
              </p14:cNvPr>
              <p14:cNvContentPartPr/>
              <p14:nvPr/>
            </p14:nvContentPartPr>
            <p14:xfrm>
              <a:off x="612354" y="3372854"/>
              <a:ext cx="2343240" cy="59400"/>
            </p14:xfrm>
          </p:contentPart>
        </mc:Choice>
        <mc:Fallback xmlns="">
          <p:pic>
            <p:nvPicPr>
              <p:cNvPr id="6" name="Ink 5">
                <a:extLst>
                  <a:ext uri="{FF2B5EF4-FFF2-40B4-BE49-F238E27FC236}">
                    <a16:creationId xmlns:a16="http://schemas.microsoft.com/office/drawing/2014/main" id="{355AF9CB-BD40-6B4C-B6A0-F387E436A004}"/>
                  </a:ext>
                </a:extLst>
              </p:cNvPr>
              <p:cNvPicPr/>
              <p:nvPr/>
            </p:nvPicPr>
            <p:blipFill>
              <a:blip r:embed="rId12"/>
              <a:stretch>
                <a:fillRect/>
              </a:stretch>
            </p:blipFill>
            <p:spPr>
              <a:xfrm>
                <a:off x="540354" y="3228854"/>
                <a:ext cx="2486880" cy="347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41983FC2-A105-3F48-B9C9-6CFE0EC2C6C4}"/>
                  </a:ext>
                </a:extLst>
              </p14:cNvPr>
              <p14:cNvContentPartPr/>
              <p14:nvPr/>
            </p14:nvContentPartPr>
            <p14:xfrm>
              <a:off x="1145514" y="5363654"/>
              <a:ext cx="1848600" cy="15480"/>
            </p14:xfrm>
          </p:contentPart>
        </mc:Choice>
        <mc:Fallback xmlns="">
          <p:pic>
            <p:nvPicPr>
              <p:cNvPr id="8" name="Ink 7">
                <a:extLst>
                  <a:ext uri="{FF2B5EF4-FFF2-40B4-BE49-F238E27FC236}">
                    <a16:creationId xmlns:a16="http://schemas.microsoft.com/office/drawing/2014/main" id="{41983FC2-A105-3F48-B9C9-6CFE0EC2C6C4}"/>
                  </a:ext>
                </a:extLst>
              </p:cNvPr>
              <p:cNvPicPr/>
              <p:nvPr/>
            </p:nvPicPr>
            <p:blipFill>
              <a:blip r:embed="rId14"/>
              <a:stretch>
                <a:fillRect/>
              </a:stretch>
            </p:blipFill>
            <p:spPr>
              <a:xfrm>
                <a:off x="1073514" y="5219654"/>
                <a:ext cx="1992240" cy="3031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 name="Ink 9">
                <a:extLst>
                  <a:ext uri="{FF2B5EF4-FFF2-40B4-BE49-F238E27FC236}">
                    <a16:creationId xmlns:a16="http://schemas.microsoft.com/office/drawing/2014/main" id="{0AE38711-D1BF-7845-BB9A-51BD9283EC98}"/>
                  </a:ext>
                </a:extLst>
              </p14:cNvPr>
              <p14:cNvContentPartPr/>
              <p14:nvPr/>
            </p14:nvContentPartPr>
            <p14:xfrm>
              <a:off x="1950474" y="4884494"/>
              <a:ext cx="1065600" cy="104760"/>
            </p14:xfrm>
          </p:contentPart>
        </mc:Choice>
        <mc:Fallback xmlns="">
          <p:pic>
            <p:nvPicPr>
              <p:cNvPr id="10" name="Ink 9">
                <a:extLst>
                  <a:ext uri="{FF2B5EF4-FFF2-40B4-BE49-F238E27FC236}">
                    <a16:creationId xmlns:a16="http://schemas.microsoft.com/office/drawing/2014/main" id="{0AE38711-D1BF-7845-BB9A-51BD9283EC98}"/>
                  </a:ext>
                </a:extLst>
              </p:cNvPr>
              <p:cNvPicPr/>
              <p:nvPr/>
            </p:nvPicPr>
            <p:blipFill>
              <a:blip r:embed="rId16"/>
              <a:stretch>
                <a:fillRect/>
              </a:stretch>
            </p:blipFill>
            <p:spPr>
              <a:xfrm>
                <a:off x="1878474" y="4740494"/>
                <a:ext cx="1209240" cy="3924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Ink 11">
                <a:extLst>
                  <a:ext uri="{FF2B5EF4-FFF2-40B4-BE49-F238E27FC236}">
                    <a16:creationId xmlns:a16="http://schemas.microsoft.com/office/drawing/2014/main" id="{F53EEE05-BBBE-0A4D-9325-0A11653C9489}"/>
                  </a:ext>
                </a:extLst>
              </p14:cNvPr>
              <p14:cNvContentPartPr/>
              <p14:nvPr/>
            </p14:nvContentPartPr>
            <p14:xfrm>
              <a:off x="6553794" y="1462694"/>
              <a:ext cx="2037960" cy="65160"/>
            </p14:xfrm>
          </p:contentPart>
        </mc:Choice>
        <mc:Fallback xmlns="">
          <p:pic>
            <p:nvPicPr>
              <p:cNvPr id="12" name="Ink 11">
                <a:extLst>
                  <a:ext uri="{FF2B5EF4-FFF2-40B4-BE49-F238E27FC236}">
                    <a16:creationId xmlns:a16="http://schemas.microsoft.com/office/drawing/2014/main" id="{F53EEE05-BBBE-0A4D-9325-0A11653C9489}"/>
                  </a:ext>
                </a:extLst>
              </p:cNvPr>
              <p:cNvPicPr/>
              <p:nvPr/>
            </p:nvPicPr>
            <p:blipFill>
              <a:blip r:embed="rId18"/>
              <a:stretch>
                <a:fillRect/>
              </a:stretch>
            </p:blipFill>
            <p:spPr>
              <a:xfrm>
                <a:off x="6481794" y="1318694"/>
                <a:ext cx="2181600" cy="3528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9DCB2265-765D-9E48-8D4D-79CD9D3A27E3}"/>
                  </a:ext>
                </a:extLst>
              </p14:cNvPr>
              <p14:cNvContentPartPr/>
              <p14:nvPr/>
            </p14:nvContentPartPr>
            <p14:xfrm>
              <a:off x="7646980" y="1800375"/>
              <a:ext cx="965293" cy="45719"/>
            </p14:xfrm>
          </p:contentPart>
        </mc:Choice>
        <mc:Fallback xmlns="">
          <p:pic>
            <p:nvPicPr>
              <p:cNvPr id="14" name="Ink 13">
                <a:extLst>
                  <a:ext uri="{FF2B5EF4-FFF2-40B4-BE49-F238E27FC236}">
                    <a16:creationId xmlns:a16="http://schemas.microsoft.com/office/drawing/2014/main" id="{9DCB2265-765D-9E48-8D4D-79CD9D3A27E3}"/>
                  </a:ext>
                </a:extLst>
              </p:cNvPr>
              <p:cNvPicPr/>
              <p:nvPr/>
            </p:nvPicPr>
            <p:blipFill>
              <a:blip r:embed="rId20"/>
              <a:stretch>
                <a:fillRect/>
              </a:stretch>
            </p:blipFill>
            <p:spPr>
              <a:xfrm>
                <a:off x="7574997" y="1655235"/>
                <a:ext cx="1108899" cy="33563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D91FB33C-CB06-9247-9472-FA14339EA1F4}"/>
                  </a:ext>
                </a:extLst>
              </p14:cNvPr>
              <p14:cNvContentPartPr/>
              <p14:nvPr/>
            </p14:nvContentPartPr>
            <p14:xfrm>
              <a:off x="7269834" y="2596694"/>
              <a:ext cx="1342080" cy="71280"/>
            </p14:xfrm>
          </p:contentPart>
        </mc:Choice>
        <mc:Fallback xmlns="">
          <p:pic>
            <p:nvPicPr>
              <p:cNvPr id="15" name="Ink 14">
                <a:extLst>
                  <a:ext uri="{FF2B5EF4-FFF2-40B4-BE49-F238E27FC236}">
                    <a16:creationId xmlns:a16="http://schemas.microsoft.com/office/drawing/2014/main" id="{D91FB33C-CB06-9247-9472-FA14339EA1F4}"/>
                  </a:ext>
                </a:extLst>
              </p:cNvPr>
              <p:cNvPicPr/>
              <p:nvPr/>
            </p:nvPicPr>
            <p:blipFill>
              <a:blip r:embed="rId22"/>
              <a:stretch>
                <a:fillRect/>
              </a:stretch>
            </p:blipFill>
            <p:spPr>
              <a:xfrm>
                <a:off x="7197834" y="2452694"/>
                <a:ext cx="1485720" cy="3589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6" name="Ink 15">
                <a:extLst>
                  <a:ext uri="{FF2B5EF4-FFF2-40B4-BE49-F238E27FC236}">
                    <a16:creationId xmlns:a16="http://schemas.microsoft.com/office/drawing/2014/main" id="{21FC7C44-66EF-F047-A1A8-39145DB821B4}"/>
                  </a:ext>
                </a:extLst>
              </p14:cNvPr>
              <p14:cNvContentPartPr/>
              <p14:nvPr/>
            </p14:nvContentPartPr>
            <p14:xfrm>
              <a:off x="6832794" y="2949494"/>
              <a:ext cx="1738800" cy="52560"/>
            </p14:xfrm>
          </p:contentPart>
        </mc:Choice>
        <mc:Fallback xmlns="">
          <p:pic>
            <p:nvPicPr>
              <p:cNvPr id="16" name="Ink 15">
                <a:extLst>
                  <a:ext uri="{FF2B5EF4-FFF2-40B4-BE49-F238E27FC236}">
                    <a16:creationId xmlns:a16="http://schemas.microsoft.com/office/drawing/2014/main" id="{21FC7C44-66EF-F047-A1A8-39145DB821B4}"/>
                  </a:ext>
                </a:extLst>
              </p:cNvPr>
              <p:cNvPicPr/>
              <p:nvPr/>
            </p:nvPicPr>
            <p:blipFill>
              <a:blip r:embed="rId24"/>
              <a:stretch>
                <a:fillRect/>
              </a:stretch>
            </p:blipFill>
            <p:spPr>
              <a:xfrm>
                <a:off x="6760794" y="2805494"/>
                <a:ext cx="1882440" cy="3402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7" name="Ink 16">
                <a:extLst>
                  <a:ext uri="{FF2B5EF4-FFF2-40B4-BE49-F238E27FC236}">
                    <a16:creationId xmlns:a16="http://schemas.microsoft.com/office/drawing/2014/main" id="{CE095D52-FD2F-834D-827E-21ACFBFF5ADB}"/>
                  </a:ext>
                </a:extLst>
              </p14:cNvPr>
              <p14:cNvContentPartPr/>
              <p14:nvPr/>
            </p14:nvContentPartPr>
            <p14:xfrm>
              <a:off x="7482234" y="4556174"/>
              <a:ext cx="1047960" cy="28800"/>
            </p14:xfrm>
          </p:contentPart>
        </mc:Choice>
        <mc:Fallback xmlns="">
          <p:pic>
            <p:nvPicPr>
              <p:cNvPr id="17" name="Ink 16">
                <a:extLst>
                  <a:ext uri="{FF2B5EF4-FFF2-40B4-BE49-F238E27FC236}">
                    <a16:creationId xmlns:a16="http://schemas.microsoft.com/office/drawing/2014/main" id="{CE095D52-FD2F-834D-827E-21ACFBFF5ADB}"/>
                  </a:ext>
                </a:extLst>
              </p:cNvPr>
              <p:cNvPicPr/>
              <p:nvPr/>
            </p:nvPicPr>
            <p:blipFill>
              <a:blip r:embed="rId26"/>
              <a:stretch>
                <a:fillRect/>
              </a:stretch>
            </p:blipFill>
            <p:spPr>
              <a:xfrm>
                <a:off x="7410259" y="4412174"/>
                <a:ext cx="1191551" cy="3164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8" name="Ink 17">
                <a:extLst>
                  <a:ext uri="{FF2B5EF4-FFF2-40B4-BE49-F238E27FC236}">
                    <a16:creationId xmlns:a16="http://schemas.microsoft.com/office/drawing/2014/main" id="{BDBEBB32-DC09-F442-A60F-F6241E1827E3}"/>
                  </a:ext>
                </a:extLst>
              </p14:cNvPr>
              <p14:cNvContentPartPr/>
              <p14:nvPr/>
            </p14:nvContentPartPr>
            <p14:xfrm>
              <a:off x="6549474" y="5285534"/>
              <a:ext cx="1986480" cy="39240"/>
            </p14:xfrm>
          </p:contentPart>
        </mc:Choice>
        <mc:Fallback xmlns="">
          <p:pic>
            <p:nvPicPr>
              <p:cNvPr id="18" name="Ink 17">
                <a:extLst>
                  <a:ext uri="{FF2B5EF4-FFF2-40B4-BE49-F238E27FC236}">
                    <a16:creationId xmlns:a16="http://schemas.microsoft.com/office/drawing/2014/main" id="{BDBEBB32-DC09-F442-A60F-F6241E1827E3}"/>
                  </a:ext>
                </a:extLst>
              </p:cNvPr>
              <p:cNvPicPr/>
              <p:nvPr/>
            </p:nvPicPr>
            <p:blipFill>
              <a:blip r:embed="rId28"/>
              <a:stretch>
                <a:fillRect/>
              </a:stretch>
            </p:blipFill>
            <p:spPr>
              <a:xfrm>
                <a:off x="6477474" y="5140201"/>
                <a:ext cx="2130120" cy="329543"/>
              </a:xfrm>
              <a:prstGeom prst="rect">
                <a:avLst/>
              </a:prstGeom>
            </p:spPr>
          </p:pic>
        </mc:Fallback>
      </mc:AlternateContent>
      <p:sp>
        <p:nvSpPr>
          <p:cNvPr id="19" name="Rectangle 18">
            <a:extLst>
              <a:ext uri="{FF2B5EF4-FFF2-40B4-BE49-F238E27FC236}">
                <a16:creationId xmlns:a16="http://schemas.microsoft.com/office/drawing/2014/main" id="{B72D63F3-19B6-6247-9785-DFB7ED60FDB3}"/>
              </a:ext>
            </a:extLst>
          </p:cNvPr>
          <p:cNvSpPr/>
          <p:nvPr/>
        </p:nvSpPr>
        <p:spPr>
          <a:xfrm>
            <a:off x="1711416" y="1570334"/>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45449B7-411F-2A46-A15A-7E92ABD5C360}"/>
              </a:ext>
            </a:extLst>
          </p:cNvPr>
          <p:cNvSpPr/>
          <p:nvPr/>
        </p:nvSpPr>
        <p:spPr>
          <a:xfrm>
            <a:off x="467620" y="2075662"/>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569D227-CAAC-F949-9D0A-9E7EAC8786E1}"/>
              </a:ext>
            </a:extLst>
          </p:cNvPr>
          <p:cNvSpPr/>
          <p:nvPr/>
        </p:nvSpPr>
        <p:spPr>
          <a:xfrm>
            <a:off x="5929014" y="2072489"/>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AE863-8EB8-C240-B5B6-08CB3974F15A}"/>
              </a:ext>
            </a:extLst>
          </p:cNvPr>
          <p:cNvSpPr/>
          <p:nvPr/>
        </p:nvSpPr>
        <p:spPr>
          <a:xfrm>
            <a:off x="7248901" y="1651686"/>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29">
            <p14:nvContentPartPr>
              <p14:cNvPr id="24" name="Ink 23">
                <a:extLst>
                  <a:ext uri="{FF2B5EF4-FFF2-40B4-BE49-F238E27FC236}">
                    <a16:creationId xmlns:a16="http://schemas.microsoft.com/office/drawing/2014/main" id="{54A051F4-1B78-DB4C-853E-C4BA4BE8EA4B}"/>
                  </a:ext>
                </a:extLst>
              </p14:cNvPr>
              <p14:cNvContentPartPr/>
              <p14:nvPr/>
            </p14:nvContentPartPr>
            <p14:xfrm>
              <a:off x="1832104" y="6533542"/>
              <a:ext cx="1069200" cy="42480"/>
            </p14:xfrm>
          </p:contentPart>
        </mc:Choice>
        <mc:Fallback xmlns="">
          <p:pic>
            <p:nvPicPr>
              <p:cNvPr id="24" name="Ink 23">
                <a:extLst>
                  <a:ext uri="{FF2B5EF4-FFF2-40B4-BE49-F238E27FC236}">
                    <a16:creationId xmlns:a16="http://schemas.microsoft.com/office/drawing/2014/main" id="{54A051F4-1B78-DB4C-853E-C4BA4BE8EA4B}"/>
                  </a:ext>
                </a:extLst>
              </p:cNvPr>
              <p:cNvPicPr/>
              <p:nvPr/>
            </p:nvPicPr>
            <p:blipFill>
              <a:blip r:embed="rId6"/>
              <a:stretch>
                <a:fillRect/>
              </a:stretch>
            </p:blipFill>
            <p:spPr>
              <a:xfrm>
                <a:off x="1760104" y="6389542"/>
                <a:ext cx="1212840" cy="33012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5" name="Ink 24">
                <a:extLst>
                  <a:ext uri="{FF2B5EF4-FFF2-40B4-BE49-F238E27FC236}">
                    <a16:creationId xmlns:a16="http://schemas.microsoft.com/office/drawing/2014/main" id="{13631CF2-92EA-BE48-B49F-B6B14A1AC014}"/>
                  </a:ext>
                </a:extLst>
              </p14:cNvPr>
              <p14:cNvContentPartPr/>
              <p14:nvPr/>
            </p14:nvContentPartPr>
            <p14:xfrm>
              <a:off x="2517042" y="5753534"/>
              <a:ext cx="517018" cy="110431"/>
            </p14:xfrm>
          </p:contentPart>
        </mc:Choice>
        <mc:Fallback xmlns="">
          <p:pic>
            <p:nvPicPr>
              <p:cNvPr id="25" name="Ink 24">
                <a:extLst>
                  <a:ext uri="{FF2B5EF4-FFF2-40B4-BE49-F238E27FC236}">
                    <a16:creationId xmlns:a16="http://schemas.microsoft.com/office/drawing/2014/main" id="{13631CF2-92EA-BE48-B49F-B6B14A1AC014}"/>
                  </a:ext>
                </a:extLst>
              </p:cNvPr>
              <p:cNvPicPr/>
              <p:nvPr/>
            </p:nvPicPr>
            <p:blipFill>
              <a:blip r:embed="rId31"/>
              <a:stretch>
                <a:fillRect/>
              </a:stretch>
            </p:blipFill>
            <p:spPr>
              <a:xfrm>
                <a:off x="2445084" y="5608706"/>
                <a:ext cx="660574" cy="399724"/>
              </a:xfrm>
              <a:prstGeom prst="rect">
                <a:avLst/>
              </a:prstGeom>
            </p:spPr>
          </p:pic>
        </mc:Fallback>
      </mc:AlternateContent>
    </p:spTree>
    <p:extLst>
      <p:ext uri="{BB962C8B-B14F-4D97-AF65-F5344CB8AC3E}">
        <p14:creationId xmlns:p14="http://schemas.microsoft.com/office/powerpoint/2010/main" val="284127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par>
                                <p:cTn id="26" presetID="22" presetClass="entr" presetSubtype="8"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par>
                                <p:cTn id="34" presetID="22" presetClass="entr" presetSubtype="8"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22" presetClass="entr" presetSubtype="8"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left)">
                                      <p:cBhvr>
                                        <p:cTn id="63" dur="500"/>
                                        <p:tgtEl>
                                          <p:spTgt spid="1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1597187-9172-CE42-8F72-E576EBBC0819}"/>
              </a:ext>
            </a:extLst>
          </p:cNvPr>
          <p:cNvGrpSpPr/>
          <p:nvPr/>
        </p:nvGrpSpPr>
        <p:grpSpPr>
          <a:xfrm>
            <a:off x="5867933" y="84667"/>
            <a:ext cx="5634038" cy="6749591"/>
            <a:chOff x="6138861" y="2"/>
            <a:chExt cx="5634038" cy="6749591"/>
          </a:xfrm>
        </p:grpSpPr>
        <p:pic>
          <p:nvPicPr>
            <p:cNvPr id="9" name="Picture 8">
              <a:extLst>
                <a:ext uri="{FF2B5EF4-FFF2-40B4-BE49-F238E27FC236}">
                  <a16:creationId xmlns:a16="http://schemas.microsoft.com/office/drawing/2014/main" id="{84B04AB5-5E0C-364B-9505-C594B11828EA}"/>
                </a:ext>
              </a:extLst>
            </p:cNvPr>
            <p:cNvPicPr>
              <a:picLocks noChangeAspect="1"/>
            </p:cNvPicPr>
            <p:nvPr/>
          </p:nvPicPr>
          <p:blipFill rotWithShape="1">
            <a:blip r:embed="rId3"/>
            <a:srcRect l="1708" t="780" b="953"/>
            <a:stretch/>
          </p:blipFill>
          <p:spPr>
            <a:xfrm rot="5400000">
              <a:off x="5581084" y="557779"/>
              <a:ext cx="6749591" cy="5634038"/>
            </a:xfrm>
            <a:prstGeom prst="rect">
              <a:avLst/>
            </a:prstGeom>
          </p:spPr>
        </p:pic>
        <p:sp>
          <p:nvSpPr>
            <p:cNvPr id="8" name="TextBox 7">
              <a:extLst>
                <a:ext uri="{FF2B5EF4-FFF2-40B4-BE49-F238E27FC236}">
                  <a16:creationId xmlns:a16="http://schemas.microsoft.com/office/drawing/2014/main" id="{0C6810CB-6DB2-7B41-800B-BAEB2AEC2804}"/>
                </a:ext>
              </a:extLst>
            </p:cNvPr>
            <p:cNvSpPr txBox="1"/>
            <p:nvPr/>
          </p:nvSpPr>
          <p:spPr>
            <a:xfrm>
              <a:off x="7893426" y="3514733"/>
              <a:ext cx="811306" cy="769441"/>
            </a:xfrm>
            <a:prstGeom prst="rect">
              <a:avLst/>
            </a:prstGeom>
            <a:solidFill>
              <a:schemeClr val="bg1"/>
            </a:solidFill>
          </p:spPr>
          <p:txBody>
            <a:bodyPr wrap="square" rtlCol="0">
              <a:spAutoFit/>
            </a:bodyPr>
            <a:lstStyle/>
            <a:p>
              <a:pPr algn="r"/>
              <a:r>
                <a:rPr lang="en-US" dirty="0"/>
                <a:t>How</a:t>
              </a:r>
            </a:p>
            <a:p>
              <a:pPr algn="r"/>
              <a:endParaRPr lang="en-US" sz="800" dirty="0"/>
            </a:p>
            <a:p>
              <a:pPr algn="r"/>
              <a:r>
                <a:rPr lang="en-US" dirty="0"/>
                <a:t>Why</a:t>
              </a:r>
            </a:p>
          </p:txBody>
        </p:sp>
      </p:grpSp>
      <p:grpSp>
        <p:nvGrpSpPr>
          <p:cNvPr id="2" name="Group 1">
            <a:extLst>
              <a:ext uri="{FF2B5EF4-FFF2-40B4-BE49-F238E27FC236}">
                <a16:creationId xmlns:a16="http://schemas.microsoft.com/office/drawing/2014/main" id="{4B4DB152-6C42-CF4F-B33E-3F583CE15F05}"/>
              </a:ext>
            </a:extLst>
          </p:cNvPr>
          <p:cNvGrpSpPr/>
          <p:nvPr/>
        </p:nvGrpSpPr>
        <p:grpSpPr>
          <a:xfrm>
            <a:off x="586321" y="527578"/>
            <a:ext cx="5172075" cy="6287074"/>
            <a:chOff x="857249" y="442913"/>
            <a:chExt cx="5172075" cy="6287074"/>
          </a:xfrm>
        </p:grpSpPr>
        <p:pic>
          <p:nvPicPr>
            <p:cNvPr id="13" name="Picture 12">
              <a:extLst>
                <a:ext uri="{FF2B5EF4-FFF2-40B4-BE49-F238E27FC236}">
                  <a16:creationId xmlns:a16="http://schemas.microsoft.com/office/drawing/2014/main" id="{4B10ABA0-D9BC-F543-9C81-089AB18AE966}"/>
                </a:ext>
              </a:extLst>
            </p:cNvPr>
            <p:cNvPicPr>
              <a:picLocks noChangeAspect="1"/>
            </p:cNvPicPr>
            <p:nvPr/>
          </p:nvPicPr>
          <p:blipFill rotWithShape="1">
            <a:blip r:embed="rId4"/>
            <a:srcRect l="1707" t="2039" b="1667"/>
            <a:stretch/>
          </p:blipFill>
          <p:spPr>
            <a:xfrm rot="5400000">
              <a:off x="299750" y="1000412"/>
              <a:ext cx="6287074" cy="5172075"/>
            </a:xfrm>
            <a:prstGeom prst="rect">
              <a:avLst/>
            </a:prstGeom>
          </p:spPr>
        </p:pic>
        <p:sp>
          <p:nvSpPr>
            <p:cNvPr id="11" name="TextBox 10">
              <a:extLst>
                <a:ext uri="{FF2B5EF4-FFF2-40B4-BE49-F238E27FC236}">
                  <a16:creationId xmlns:a16="http://schemas.microsoft.com/office/drawing/2014/main" id="{3441A158-A2C3-2B4B-96AE-AD5616BD617E}"/>
                </a:ext>
              </a:extLst>
            </p:cNvPr>
            <p:cNvSpPr txBox="1"/>
            <p:nvPr/>
          </p:nvSpPr>
          <p:spPr>
            <a:xfrm>
              <a:off x="2415990" y="3515298"/>
              <a:ext cx="811306" cy="769441"/>
            </a:xfrm>
            <a:prstGeom prst="rect">
              <a:avLst/>
            </a:prstGeom>
            <a:solidFill>
              <a:schemeClr val="bg1"/>
            </a:solidFill>
          </p:spPr>
          <p:txBody>
            <a:bodyPr wrap="square" rtlCol="0">
              <a:spAutoFit/>
            </a:bodyPr>
            <a:lstStyle/>
            <a:p>
              <a:pPr algn="r"/>
              <a:r>
                <a:rPr lang="en-US" dirty="0"/>
                <a:t>How</a:t>
              </a:r>
            </a:p>
            <a:p>
              <a:pPr algn="r"/>
              <a:endParaRPr lang="en-US" sz="800" dirty="0"/>
            </a:p>
            <a:p>
              <a:pPr algn="r"/>
              <a:r>
                <a:rPr lang="en-US" dirty="0"/>
                <a:t>Why</a:t>
              </a:r>
            </a:p>
          </p:txBody>
        </p:sp>
      </p:grpSp>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341FDECD-E75F-3749-A45E-86539FB97F1C}"/>
                  </a:ext>
                </a:extLst>
              </p14:cNvPr>
              <p14:cNvContentPartPr/>
              <p14:nvPr/>
            </p14:nvContentPartPr>
            <p14:xfrm>
              <a:off x="1211557" y="3045640"/>
              <a:ext cx="1702800" cy="15480"/>
            </p14:xfrm>
          </p:contentPart>
        </mc:Choice>
        <mc:Fallback xmlns="">
          <p:pic>
            <p:nvPicPr>
              <p:cNvPr id="4" name="Ink 3">
                <a:extLst>
                  <a:ext uri="{FF2B5EF4-FFF2-40B4-BE49-F238E27FC236}">
                    <a16:creationId xmlns:a16="http://schemas.microsoft.com/office/drawing/2014/main" id="{341FDECD-E75F-3749-A45E-86539FB97F1C}"/>
                  </a:ext>
                </a:extLst>
              </p:cNvPr>
              <p:cNvPicPr/>
              <p:nvPr/>
            </p:nvPicPr>
            <p:blipFill>
              <a:blip r:embed="rId6"/>
              <a:stretch>
                <a:fillRect/>
              </a:stretch>
            </p:blipFill>
            <p:spPr>
              <a:xfrm>
                <a:off x="1139557" y="2901640"/>
                <a:ext cx="1846440" cy="303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C9820E38-7D54-1D46-9DF0-ECD4EE605E70}"/>
                  </a:ext>
                </a:extLst>
              </p14:cNvPr>
              <p14:cNvContentPartPr/>
              <p14:nvPr/>
            </p14:nvContentPartPr>
            <p14:xfrm>
              <a:off x="649957" y="3415720"/>
              <a:ext cx="2334240" cy="48960"/>
            </p14:xfrm>
          </p:contentPart>
        </mc:Choice>
        <mc:Fallback xmlns="">
          <p:pic>
            <p:nvPicPr>
              <p:cNvPr id="5" name="Ink 4">
                <a:extLst>
                  <a:ext uri="{FF2B5EF4-FFF2-40B4-BE49-F238E27FC236}">
                    <a16:creationId xmlns:a16="http://schemas.microsoft.com/office/drawing/2014/main" id="{C9820E38-7D54-1D46-9DF0-ECD4EE605E70}"/>
                  </a:ext>
                </a:extLst>
              </p:cNvPr>
              <p:cNvPicPr/>
              <p:nvPr/>
            </p:nvPicPr>
            <p:blipFill>
              <a:blip r:embed="rId8"/>
              <a:stretch>
                <a:fillRect/>
              </a:stretch>
            </p:blipFill>
            <p:spPr>
              <a:xfrm>
                <a:off x="577957" y="3271720"/>
                <a:ext cx="2477880" cy="336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9FEE6C4E-E790-4344-91ED-4096C83E602C}"/>
                  </a:ext>
                </a:extLst>
              </p14:cNvPr>
              <p14:cNvContentPartPr/>
              <p14:nvPr/>
            </p14:nvContentPartPr>
            <p14:xfrm>
              <a:off x="1797277" y="4904320"/>
              <a:ext cx="1105920" cy="29160"/>
            </p14:xfrm>
          </p:contentPart>
        </mc:Choice>
        <mc:Fallback xmlns="">
          <p:pic>
            <p:nvPicPr>
              <p:cNvPr id="6" name="Ink 5">
                <a:extLst>
                  <a:ext uri="{FF2B5EF4-FFF2-40B4-BE49-F238E27FC236}">
                    <a16:creationId xmlns:a16="http://schemas.microsoft.com/office/drawing/2014/main" id="{9FEE6C4E-E790-4344-91ED-4096C83E602C}"/>
                  </a:ext>
                </a:extLst>
              </p:cNvPr>
              <p:cNvPicPr/>
              <p:nvPr/>
            </p:nvPicPr>
            <p:blipFill>
              <a:blip r:embed="rId10"/>
              <a:stretch>
                <a:fillRect/>
              </a:stretch>
            </p:blipFill>
            <p:spPr>
              <a:xfrm>
                <a:off x="1725277" y="4760320"/>
                <a:ext cx="1249560" cy="316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6E66B5A2-54A1-BE47-A152-917343CEEA3A}"/>
                  </a:ext>
                </a:extLst>
              </p14:cNvPr>
              <p14:cNvContentPartPr/>
              <p14:nvPr/>
            </p14:nvContentPartPr>
            <p14:xfrm>
              <a:off x="2158357" y="6039040"/>
              <a:ext cx="742320" cy="24480"/>
            </p14:xfrm>
          </p:contentPart>
        </mc:Choice>
        <mc:Fallback xmlns="">
          <p:pic>
            <p:nvPicPr>
              <p:cNvPr id="7" name="Ink 6">
                <a:extLst>
                  <a:ext uri="{FF2B5EF4-FFF2-40B4-BE49-F238E27FC236}">
                    <a16:creationId xmlns:a16="http://schemas.microsoft.com/office/drawing/2014/main" id="{6E66B5A2-54A1-BE47-A152-917343CEEA3A}"/>
                  </a:ext>
                </a:extLst>
              </p:cNvPr>
              <p:cNvPicPr/>
              <p:nvPr/>
            </p:nvPicPr>
            <p:blipFill>
              <a:blip r:embed="rId12"/>
              <a:stretch>
                <a:fillRect/>
              </a:stretch>
            </p:blipFill>
            <p:spPr>
              <a:xfrm>
                <a:off x="2086357" y="5895040"/>
                <a:ext cx="885960" cy="3121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0" name="Ink 9">
                <a:extLst>
                  <a:ext uri="{FF2B5EF4-FFF2-40B4-BE49-F238E27FC236}">
                    <a16:creationId xmlns:a16="http://schemas.microsoft.com/office/drawing/2014/main" id="{E7C798CD-20C8-3645-A15E-6522D989778E}"/>
                  </a:ext>
                </a:extLst>
              </p14:cNvPr>
              <p14:cNvContentPartPr/>
              <p14:nvPr/>
            </p14:nvContentPartPr>
            <p14:xfrm>
              <a:off x="1789717" y="6433600"/>
              <a:ext cx="1153440" cy="6840"/>
            </p14:xfrm>
          </p:contentPart>
        </mc:Choice>
        <mc:Fallback xmlns="">
          <p:pic>
            <p:nvPicPr>
              <p:cNvPr id="10" name="Ink 9">
                <a:extLst>
                  <a:ext uri="{FF2B5EF4-FFF2-40B4-BE49-F238E27FC236}">
                    <a16:creationId xmlns:a16="http://schemas.microsoft.com/office/drawing/2014/main" id="{E7C798CD-20C8-3645-A15E-6522D989778E}"/>
                  </a:ext>
                </a:extLst>
              </p:cNvPr>
              <p:cNvPicPr/>
              <p:nvPr/>
            </p:nvPicPr>
            <p:blipFill>
              <a:blip r:embed="rId14"/>
              <a:stretch>
                <a:fillRect/>
              </a:stretch>
            </p:blipFill>
            <p:spPr>
              <a:xfrm>
                <a:off x="1717717" y="6289600"/>
                <a:ext cx="1297080" cy="2944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D26AF187-4B99-0045-AEC3-C68AA4FCB32F}"/>
                  </a:ext>
                </a:extLst>
              </p14:cNvPr>
              <p14:cNvContentPartPr/>
              <p14:nvPr/>
            </p14:nvContentPartPr>
            <p14:xfrm>
              <a:off x="2487757" y="5680480"/>
              <a:ext cx="448200" cy="19080"/>
            </p14:xfrm>
          </p:contentPart>
        </mc:Choice>
        <mc:Fallback xmlns="">
          <p:pic>
            <p:nvPicPr>
              <p:cNvPr id="12" name="Ink 11">
                <a:extLst>
                  <a:ext uri="{FF2B5EF4-FFF2-40B4-BE49-F238E27FC236}">
                    <a16:creationId xmlns:a16="http://schemas.microsoft.com/office/drawing/2014/main" id="{D26AF187-4B99-0045-AEC3-C68AA4FCB32F}"/>
                  </a:ext>
                </a:extLst>
              </p:cNvPr>
              <p:cNvPicPr/>
              <p:nvPr/>
            </p:nvPicPr>
            <p:blipFill>
              <a:blip r:embed="rId16"/>
              <a:stretch>
                <a:fillRect/>
              </a:stretch>
            </p:blipFill>
            <p:spPr>
              <a:xfrm>
                <a:off x="2415757" y="5536480"/>
                <a:ext cx="59184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4465E216-B9B2-414E-B8CF-A41B86EF577C}"/>
                  </a:ext>
                </a:extLst>
              </p14:cNvPr>
              <p14:cNvContentPartPr/>
              <p14:nvPr/>
            </p14:nvContentPartPr>
            <p14:xfrm>
              <a:off x="6711277" y="1527520"/>
              <a:ext cx="1670400" cy="32040"/>
            </p14:xfrm>
          </p:contentPart>
        </mc:Choice>
        <mc:Fallback xmlns="">
          <p:pic>
            <p:nvPicPr>
              <p:cNvPr id="14" name="Ink 13">
                <a:extLst>
                  <a:ext uri="{FF2B5EF4-FFF2-40B4-BE49-F238E27FC236}">
                    <a16:creationId xmlns:a16="http://schemas.microsoft.com/office/drawing/2014/main" id="{4465E216-B9B2-414E-B8CF-A41B86EF577C}"/>
                  </a:ext>
                </a:extLst>
              </p:cNvPr>
              <p:cNvPicPr/>
              <p:nvPr/>
            </p:nvPicPr>
            <p:blipFill>
              <a:blip r:embed="rId18"/>
              <a:stretch>
                <a:fillRect/>
              </a:stretch>
            </p:blipFill>
            <p:spPr>
              <a:xfrm>
                <a:off x="6639261" y="1383520"/>
                <a:ext cx="1814071" cy="3196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5" name="Ink 14">
                <a:extLst>
                  <a:ext uri="{FF2B5EF4-FFF2-40B4-BE49-F238E27FC236}">
                    <a16:creationId xmlns:a16="http://schemas.microsoft.com/office/drawing/2014/main" id="{99B6E20F-6DAE-C241-975A-E6A6F16C20FC}"/>
                  </a:ext>
                </a:extLst>
              </p14:cNvPr>
              <p14:cNvContentPartPr/>
              <p14:nvPr/>
            </p14:nvContentPartPr>
            <p14:xfrm>
              <a:off x="7202317" y="1899400"/>
              <a:ext cx="1308600" cy="20880"/>
            </p14:xfrm>
          </p:contentPart>
        </mc:Choice>
        <mc:Fallback xmlns="">
          <p:pic>
            <p:nvPicPr>
              <p:cNvPr id="15" name="Ink 14">
                <a:extLst>
                  <a:ext uri="{FF2B5EF4-FFF2-40B4-BE49-F238E27FC236}">
                    <a16:creationId xmlns:a16="http://schemas.microsoft.com/office/drawing/2014/main" id="{99B6E20F-6DAE-C241-975A-E6A6F16C20FC}"/>
                  </a:ext>
                </a:extLst>
              </p:cNvPr>
              <p:cNvPicPr/>
              <p:nvPr/>
            </p:nvPicPr>
            <p:blipFill>
              <a:blip r:embed="rId20"/>
              <a:stretch>
                <a:fillRect/>
              </a:stretch>
            </p:blipFill>
            <p:spPr>
              <a:xfrm>
                <a:off x="7130297" y="1755400"/>
                <a:ext cx="1452280" cy="3085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9E7184F6-4130-B04F-8CAC-0C75CD4EFDFA}"/>
                  </a:ext>
                </a:extLst>
              </p14:cNvPr>
              <p14:cNvContentPartPr/>
              <p14:nvPr/>
            </p14:nvContentPartPr>
            <p14:xfrm>
              <a:off x="6683557" y="3086320"/>
              <a:ext cx="1776240" cy="24120"/>
            </p14:xfrm>
          </p:contentPart>
        </mc:Choice>
        <mc:Fallback xmlns="">
          <p:pic>
            <p:nvPicPr>
              <p:cNvPr id="16" name="Ink 15">
                <a:extLst>
                  <a:ext uri="{FF2B5EF4-FFF2-40B4-BE49-F238E27FC236}">
                    <a16:creationId xmlns:a16="http://schemas.microsoft.com/office/drawing/2014/main" id="{9E7184F6-4130-B04F-8CAC-0C75CD4EFDFA}"/>
                  </a:ext>
                </a:extLst>
              </p:cNvPr>
              <p:cNvPicPr/>
              <p:nvPr/>
            </p:nvPicPr>
            <p:blipFill>
              <a:blip r:embed="rId22"/>
              <a:stretch>
                <a:fillRect/>
              </a:stretch>
            </p:blipFill>
            <p:spPr>
              <a:xfrm>
                <a:off x="6611542" y="2942320"/>
                <a:ext cx="1919909" cy="3117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7" name="Ink 16">
                <a:extLst>
                  <a:ext uri="{FF2B5EF4-FFF2-40B4-BE49-F238E27FC236}">
                    <a16:creationId xmlns:a16="http://schemas.microsoft.com/office/drawing/2014/main" id="{49C8B355-5B45-BE4E-878B-E80D88C4F641}"/>
                  </a:ext>
                </a:extLst>
              </p14:cNvPr>
              <p14:cNvContentPartPr/>
              <p14:nvPr/>
            </p14:nvContentPartPr>
            <p14:xfrm>
              <a:off x="7123477" y="2621920"/>
              <a:ext cx="1274400" cy="36720"/>
            </p14:xfrm>
          </p:contentPart>
        </mc:Choice>
        <mc:Fallback xmlns="">
          <p:pic>
            <p:nvPicPr>
              <p:cNvPr id="17" name="Ink 16">
                <a:extLst>
                  <a:ext uri="{FF2B5EF4-FFF2-40B4-BE49-F238E27FC236}">
                    <a16:creationId xmlns:a16="http://schemas.microsoft.com/office/drawing/2014/main" id="{49C8B355-5B45-BE4E-878B-E80D88C4F641}"/>
                  </a:ext>
                </a:extLst>
              </p:cNvPr>
              <p:cNvPicPr/>
              <p:nvPr/>
            </p:nvPicPr>
            <p:blipFill>
              <a:blip r:embed="rId24"/>
              <a:stretch>
                <a:fillRect/>
              </a:stretch>
            </p:blipFill>
            <p:spPr>
              <a:xfrm>
                <a:off x="7051477" y="2477920"/>
                <a:ext cx="1418040" cy="3243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8" name="Ink 17">
                <a:extLst>
                  <a:ext uri="{FF2B5EF4-FFF2-40B4-BE49-F238E27FC236}">
                    <a16:creationId xmlns:a16="http://schemas.microsoft.com/office/drawing/2014/main" id="{7889B2C9-ACCC-EB49-B008-CC1907E1211C}"/>
                  </a:ext>
                </a:extLst>
              </p14:cNvPr>
              <p14:cNvContentPartPr/>
              <p14:nvPr/>
            </p14:nvContentPartPr>
            <p14:xfrm>
              <a:off x="6056437" y="3431200"/>
              <a:ext cx="2395440" cy="24120"/>
            </p14:xfrm>
          </p:contentPart>
        </mc:Choice>
        <mc:Fallback xmlns="">
          <p:pic>
            <p:nvPicPr>
              <p:cNvPr id="18" name="Ink 17">
                <a:extLst>
                  <a:ext uri="{FF2B5EF4-FFF2-40B4-BE49-F238E27FC236}">
                    <a16:creationId xmlns:a16="http://schemas.microsoft.com/office/drawing/2014/main" id="{7889B2C9-ACCC-EB49-B008-CC1907E1211C}"/>
                  </a:ext>
                </a:extLst>
              </p:cNvPr>
              <p:cNvPicPr/>
              <p:nvPr/>
            </p:nvPicPr>
            <p:blipFill>
              <a:blip r:embed="rId26"/>
              <a:stretch>
                <a:fillRect/>
              </a:stretch>
            </p:blipFill>
            <p:spPr>
              <a:xfrm>
                <a:off x="5984437" y="3287200"/>
                <a:ext cx="2539080" cy="31176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9" name="Ink 18">
                <a:extLst>
                  <a:ext uri="{FF2B5EF4-FFF2-40B4-BE49-F238E27FC236}">
                    <a16:creationId xmlns:a16="http://schemas.microsoft.com/office/drawing/2014/main" id="{682C0229-CA70-7D4E-BC1D-5213E9BA546F}"/>
                  </a:ext>
                </a:extLst>
              </p14:cNvPr>
              <p14:cNvContentPartPr/>
              <p14:nvPr/>
            </p14:nvContentPartPr>
            <p14:xfrm>
              <a:off x="7395637" y="4576720"/>
              <a:ext cx="928080" cy="32040"/>
            </p14:xfrm>
          </p:contentPart>
        </mc:Choice>
        <mc:Fallback xmlns="">
          <p:pic>
            <p:nvPicPr>
              <p:cNvPr id="19" name="Ink 18">
                <a:extLst>
                  <a:ext uri="{FF2B5EF4-FFF2-40B4-BE49-F238E27FC236}">
                    <a16:creationId xmlns:a16="http://schemas.microsoft.com/office/drawing/2014/main" id="{682C0229-CA70-7D4E-BC1D-5213E9BA546F}"/>
                  </a:ext>
                </a:extLst>
              </p:cNvPr>
              <p:cNvPicPr/>
              <p:nvPr/>
            </p:nvPicPr>
            <p:blipFill>
              <a:blip r:embed="rId28"/>
              <a:stretch>
                <a:fillRect/>
              </a:stretch>
            </p:blipFill>
            <p:spPr>
              <a:xfrm>
                <a:off x="7323637" y="4432720"/>
                <a:ext cx="1071720" cy="3196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9E0E66C5-246B-6E49-938D-10B4061F961C}"/>
                  </a:ext>
                </a:extLst>
              </p14:cNvPr>
              <p14:cNvContentPartPr/>
              <p14:nvPr/>
            </p14:nvContentPartPr>
            <p14:xfrm>
              <a:off x="6483397" y="5331640"/>
              <a:ext cx="1904400" cy="42840"/>
            </p14:xfrm>
          </p:contentPart>
        </mc:Choice>
        <mc:Fallback xmlns="">
          <p:pic>
            <p:nvPicPr>
              <p:cNvPr id="20" name="Ink 19">
                <a:extLst>
                  <a:ext uri="{FF2B5EF4-FFF2-40B4-BE49-F238E27FC236}">
                    <a16:creationId xmlns:a16="http://schemas.microsoft.com/office/drawing/2014/main" id="{9E0E66C5-246B-6E49-938D-10B4061F961C}"/>
                  </a:ext>
                </a:extLst>
              </p:cNvPr>
              <p:cNvPicPr/>
              <p:nvPr/>
            </p:nvPicPr>
            <p:blipFill>
              <a:blip r:embed="rId30"/>
              <a:stretch>
                <a:fillRect/>
              </a:stretch>
            </p:blipFill>
            <p:spPr>
              <a:xfrm>
                <a:off x="6411397" y="5187640"/>
                <a:ext cx="2048040" cy="330480"/>
              </a:xfrm>
              <a:prstGeom prst="rect">
                <a:avLst/>
              </a:prstGeom>
            </p:spPr>
          </p:pic>
        </mc:Fallback>
      </mc:AlternateContent>
      <p:sp>
        <p:nvSpPr>
          <p:cNvPr id="21" name="Rectangle 20">
            <a:extLst>
              <a:ext uri="{FF2B5EF4-FFF2-40B4-BE49-F238E27FC236}">
                <a16:creationId xmlns:a16="http://schemas.microsoft.com/office/drawing/2014/main" id="{0DFAE49D-E5E5-AB40-BB25-9B755498C82F}"/>
              </a:ext>
            </a:extLst>
          </p:cNvPr>
          <p:cNvSpPr/>
          <p:nvPr/>
        </p:nvSpPr>
        <p:spPr>
          <a:xfrm>
            <a:off x="7093184" y="1683497"/>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77E6712-FA67-BF48-AF50-EAE7E457C178}"/>
              </a:ext>
            </a:extLst>
          </p:cNvPr>
          <p:cNvSpPr/>
          <p:nvPr/>
        </p:nvSpPr>
        <p:spPr>
          <a:xfrm>
            <a:off x="5790261" y="2111177"/>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82351F1-C509-B148-82F3-29CF9E058712}"/>
              </a:ext>
            </a:extLst>
          </p:cNvPr>
          <p:cNvSpPr/>
          <p:nvPr/>
        </p:nvSpPr>
        <p:spPr>
          <a:xfrm>
            <a:off x="1656674" y="1617508"/>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C650643-F024-C04B-9FC9-A6ABA9AD4902}"/>
              </a:ext>
            </a:extLst>
          </p:cNvPr>
          <p:cNvSpPr/>
          <p:nvPr/>
        </p:nvSpPr>
        <p:spPr>
          <a:xfrm>
            <a:off x="418285" y="2105227"/>
            <a:ext cx="453293" cy="5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1">
            <p14:nvContentPartPr>
              <p14:cNvPr id="25" name="Ink 24">
                <a:extLst>
                  <a:ext uri="{FF2B5EF4-FFF2-40B4-BE49-F238E27FC236}">
                    <a16:creationId xmlns:a16="http://schemas.microsoft.com/office/drawing/2014/main" id="{66DD0876-23A1-DF4F-AB76-DC8819A17487}"/>
                  </a:ext>
                </a:extLst>
              </p14:cNvPr>
              <p14:cNvContentPartPr/>
              <p14:nvPr/>
            </p14:nvContentPartPr>
            <p14:xfrm>
              <a:off x="1774205" y="4562140"/>
              <a:ext cx="1105920" cy="29160"/>
            </p14:xfrm>
          </p:contentPart>
        </mc:Choice>
        <mc:Fallback xmlns="">
          <p:pic>
            <p:nvPicPr>
              <p:cNvPr id="25" name="Ink 24">
                <a:extLst>
                  <a:ext uri="{FF2B5EF4-FFF2-40B4-BE49-F238E27FC236}">
                    <a16:creationId xmlns:a16="http://schemas.microsoft.com/office/drawing/2014/main" id="{66DD0876-23A1-DF4F-AB76-DC8819A17487}"/>
                  </a:ext>
                </a:extLst>
              </p:cNvPr>
              <p:cNvPicPr/>
              <p:nvPr/>
            </p:nvPicPr>
            <p:blipFill>
              <a:blip r:embed="rId32"/>
              <a:stretch>
                <a:fillRect/>
              </a:stretch>
            </p:blipFill>
            <p:spPr>
              <a:xfrm>
                <a:off x="1702205" y="4418140"/>
                <a:ext cx="1249560" cy="3168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6" name="Ink 25">
                <a:extLst>
                  <a:ext uri="{FF2B5EF4-FFF2-40B4-BE49-F238E27FC236}">
                    <a16:creationId xmlns:a16="http://schemas.microsoft.com/office/drawing/2014/main" id="{26F45E53-41B1-B043-B324-BF59179B0A52}"/>
                  </a:ext>
                </a:extLst>
              </p14:cNvPr>
              <p14:cNvContentPartPr/>
              <p14:nvPr/>
            </p14:nvContentPartPr>
            <p14:xfrm>
              <a:off x="6243554" y="2289248"/>
              <a:ext cx="2171423" cy="45719"/>
            </p14:xfrm>
          </p:contentPart>
        </mc:Choice>
        <mc:Fallback xmlns="">
          <p:pic>
            <p:nvPicPr>
              <p:cNvPr id="26" name="Ink 25">
                <a:extLst>
                  <a:ext uri="{FF2B5EF4-FFF2-40B4-BE49-F238E27FC236}">
                    <a16:creationId xmlns:a16="http://schemas.microsoft.com/office/drawing/2014/main" id="{26F45E53-41B1-B043-B324-BF59179B0A52}"/>
                  </a:ext>
                </a:extLst>
              </p:cNvPr>
              <p:cNvPicPr/>
              <p:nvPr/>
            </p:nvPicPr>
            <p:blipFill>
              <a:blip r:embed="rId34"/>
              <a:stretch>
                <a:fillRect/>
              </a:stretch>
            </p:blipFill>
            <p:spPr>
              <a:xfrm>
                <a:off x="6171521" y="2144108"/>
                <a:ext cx="2315128" cy="335636"/>
              </a:xfrm>
              <a:prstGeom prst="rect">
                <a:avLst/>
              </a:prstGeom>
            </p:spPr>
          </p:pic>
        </mc:Fallback>
      </mc:AlternateContent>
    </p:spTree>
    <p:extLst>
      <p:ext uri="{BB962C8B-B14F-4D97-AF65-F5344CB8AC3E}">
        <p14:creationId xmlns:p14="http://schemas.microsoft.com/office/powerpoint/2010/main" val="1336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2" presetClass="entr" presetSubtype="8"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par>
                                <p:cTn id="49" presetID="22" presetClass="entr" presetSubtype="8"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478A-D53C-B64F-99A3-807F975B2006}"/>
              </a:ext>
            </a:extLst>
          </p:cNvPr>
          <p:cNvSpPr>
            <a:spLocks noGrp="1"/>
          </p:cNvSpPr>
          <p:nvPr>
            <p:ph type="title"/>
          </p:nvPr>
        </p:nvSpPr>
        <p:spPr>
          <a:xfrm>
            <a:off x="478682" y="89149"/>
            <a:ext cx="10515600" cy="784115"/>
          </a:xfrm>
        </p:spPr>
        <p:txBody>
          <a:bodyPr>
            <a:normAutofit/>
          </a:bodyPr>
          <a:lstStyle/>
          <a:p>
            <a:pPr>
              <a:lnSpc>
                <a:spcPct val="100000"/>
              </a:lnSpc>
            </a:pPr>
            <a:r>
              <a:rPr lang="en-US" sz="2400" b="1" dirty="0">
                <a:latin typeface="Arial" panose="020B0604020202020204" pitchFamily="34" charset="0"/>
                <a:cs typeface="Arial" panose="020B0604020202020204" pitchFamily="34" charset="0"/>
              </a:rPr>
              <a:t>Emotions </a:t>
            </a:r>
            <a:r>
              <a:rPr lang="en-US" sz="2400" b="1" u="sng" dirty="0">
                <a:latin typeface="Arial" panose="020B0604020202020204" pitchFamily="34" charset="0"/>
                <a:cs typeface="Arial" panose="020B0604020202020204" pitchFamily="34" charset="0"/>
              </a:rPr>
              <a:t>and</a:t>
            </a:r>
            <a:r>
              <a:rPr lang="en-US" sz="2400" b="1" dirty="0">
                <a:latin typeface="Arial" panose="020B0604020202020204" pitchFamily="34" charset="0"/>
                <a:cs typeface="Arial" panose="020B0604020202020204" pitchFamily="34" charset="0"/>
              </a:rPr>
              <a:t> efficacy beliefs are associated with policy support</a:t>
            </a:r>
          </a:p>
        </p:txBody>
      </p:sp>
      <p:sp>
        <p:nvSpPr>
          <p:cNvPr id="7" name="TextBox 6">
            <a:extLst>
              <a:ext uri="{FF2B5EF4-FFF2-40B4-BE49-F238E27FC236}">
                <a16:creationId xmlns:a16="http://schemas.microsoft.com/office/drawing/2014/main" id="{0988B0A6-F740-794F-8F7A-133BCA426A9F}"/>
              </a:ext>
            </a:extLst>
          </p:cNvPr>
          <p:cNvSpPr txBox="1"/>
          <p:nvPr/>
        </p:nvSpPr>
        <p:spPr>
          <a:xfrm>
            <a:off x="2082989" y="4044440"/>
            <a:ext cx="1502229" cy="400110"/>
          </a:xfrm>
          <a:prstGeom prst="rect">
            <a:avLst/>
          </a:prstGeom>
          <a:solidFill>
            <a:srgbClr val="00B0F0"/>
          </a:solidFill>
          <a:ln>
            <a:no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Treatment</a:t>
            </a:r>
          </a:p>
        </p:txBody>
      </p:sp>
      <p:sp>
        <p:nvSpPr>
          <p:cNvPr id="8" name="TextBox 7">
            <a:extLst>
              <a:ext uri="{FF2B5EF4-FFF2-40B4-BE49-F238E27FC236}">
                <a16:creationId xmlns:a16="http://schemas.microsoft.com/office/drawing/2014/main" id="{7279B09E-55CB-FD40-8D8B-949E1ADCFED2}"/>
              </a:ext>
            </a:extLst>
          </p:cNvPr>
          <p:cNvSpPr txBox="1"/>
          <p:nvPr/>
        </p:nvSpPr>
        <p:spPr>
          <a:xfrm>
            <a:off x="4422316" y="389055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Perceived proximity</a:t>
            </a:r>
          </a:p>
        </p:txBody>
      </p:sp>
      <p:sp>
        <p:nvSpPr>
          <p:cNvPr id="9" name="TextBox 8">
            <a:extLst>
              <a:ext uri="{FF2B5EF4-FFF2-40B4-BE49-F238E27FC236}">
                <a16:creationId xmlns:a16="http://schemas.microsoft.com/office/drawing/2014/main" id="{60434CA2-17A6-3D4E-A014-B0A8ED6E4D91}"/>
              </a:ext>
            </a:extLst>
          </p:cNvPr>
          <p:cNvSpPr txBox="1"/>
          <p:nvPr/>
        </p:nvSpPr>
        <p:spPr>
          <a:xfrm>
            <a:off x="4239979" y="2908746"/>
            <a:ext cx="1866901"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Efficacy</a:t>
            </a:r>
          </a:p>
        </p:txBody>
      </p:sp>
      <p:sp>
        <p:nvSpPr>
          <p:cNvPr id="10" name="TextBox 9">
            <a:extLst>
              <a:ext uri="{FF2B5EF4-FFF2-40B4-BE49-F238E27FC236}">
                <a16:creationId xmlns:a16="http://schemas.microsoft.com/office/drawing/2014/main" id="{9DD6F5A8-C0BB-684B-A2C0-562467AE2B90}"/>
              </a:ext>
            </a:extLst>
          </p:cNvPr>
          <p:cNvSpPr txBox="1"/>
          <p:nvPr/>
        </p:nvSpPr>
        <p:spPr>
          <a:xfrm>
            <a:off x="6761643" y="4044440"/>
            <a:ext cx="1502229"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Emotion</a:t>
            </a:r>
          </a:p>
        </p:txBody>
      </p:sp>
      <p:sp>
        <p:nvSpPr>
          <p:cNvPr id="11" name="TextBox 10">
            <a:extLst>
              <a:ext uri="{FF2B5EF4-FFF2-40B4-BE49-F238E27FC236}">
                <a16:creationId xmlns:a16="http://schemas.microsoft.com/office/drawing/2014/main" id="{1FD2A5C5-2841-1A4F-B948-0FB4BDC632B7}"/>
              </a:ext>
            </a:extLst>
          </p:cNvPr>
          <p:cNvSpPr txBox="1"/>
          <p:nvPr/>
        </p:nvSpPr>
        <p:spPr>
          <a:xfrm>
            <a:off x="9129975" y="3890552"/>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Policy Support</a:t>
            </a:r>
          </a:p>
        </p:txBody>
      </p:sp>
      <p:sp>
        <p:nvSpPr>
          <p:cNvPr id="12" name="TextBox 11">
            <a:extLst>
              <a:ext uri="{FF2B5EF4-FFF2-40B4-BE49-F238E27FC236}">
                <a16:creationId xmlns:a16="http://schemas.microsoft.com/office/drawing/2014/main" id="{7A4B9C6B-BC30-4549-B4E4-67F91FF2A1DA}"/>
              </a:ext>
            </a:extLst>
          </p:cNvPr>
          <p:cNvSpPr txBox="1"/>
          <p:nvPr/>
        </p:nvSpPr>
        <p:spPr>
          <a:xfrm>
            <a:off x="9129975" y="5748412"/>
            <a:ext cx="1502229" cy="400110"/>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Cost</a:t>
            </a:r>
          </a:p>
        </p:txBody>
      </p:sp>
      <p:cxnSp>
        <p:nvCxnSpPr>
          <p:cNvPr id="15" name="Straight Arrow Connector 14">
            <a:extLst>
              <a:ext uri="{FF2B5EF4-FFF2-40B4-BE49-F238E27FC236}">
                <a16:creationId xmlns:a16="http://schemas.microsoft.com/office/drawing/2014/main" id="{26B5DC22-D6CC-7C44-98C0-382177A4A260}"/>
              </a:ext>
            </a:extLst>
          </p:cNvPr>
          <p:cNvCxnSpPr>
            <a:cxnSpLocks/>
          </p:cNvCxnSpPr>
          <p:nvPr/>
        </p:nvCxnSpPr>
        <p:spPr>
          <a:xfrm>
            <a:off x="3574369" y="4244495"/>
            <a:ext cx="847947" cy="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a:extLst>
              <a:ext uri="{FF2B5EF4-FFF2-40B4-BE49-F238E27FC236}">
                <a16:creationId xmlns:a16="http://schemas.microsoft.com/office/drawing/2014/main" id="{16807546-C567-C648-A3BC-42AEDFDD13C6}"/>
              </a:ext>
            </a:extLst>
          </p:cNvPr>
          <p:cNvCxnSpPr>
            <a:cxnSpLocks/>
          </p:cNvCxnSpPr>
          <p:nvPr/>
        </p:nvCxnSpPr>
        <p:spPr>
          <a:xfrm>
            <a:off x="5924545" y="4244495"/>
            <a:ext cx="837098" cy="0"/>
          </a:xfrm>
          <a:prstGeom prst="straightConnector1">
            <a:avLst/>
          </a:prstGeom>
          <a:ln w="571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a:extLst>
              <a:ext uri="{FF2B5EF4-FFF2-40B4-BE49-F238E27FC236}">
                <a16:creationId xmlns:a16="http://schemas.microsoft.com/office/drawing/2014/main" id="{0BEA783C-D6CC-E944-B3B3-1FA5705A2CDD}"/>
              </a:ext>
            </a:extLst>
          </p:cNvPr>
          <p:cNvCxnSpPr>
            <a:cxnSpLocks/>
          </p:cNvCxnSpPr>
          <p:nvPr/>
        </p:nvCxnSpPr>
        <p:spPr>
          <a:xfrm>
            <a:off x="8263872" y="4244495"/>
            <a:ext cx="866103" cy="0"/>
          </a:xfrm>
          <a:prstGeom prst="straightConnector1">
            <a:avLst/>
          </a:prstGeom>
          <a:ln w="444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Elbow Connector 38">
            <a:extLst>
              <a:ext uri="{FF2B5EF4-FFF2-40B4-BE49-F238E27FC236}">
                <a16:creationId xmlns:a16="http://schemas.microsoft.com/office/drawing/2014/main" id="{26824281-CC8E-324C-BD6D-670BFC8A3D8F}"/>
              </a:ext>
            </a:extLst>
          </p:cNvPr>
          <p:cNvCxnSpPr>
            <a:cxnSpLocks/>
            <a:stCxn id="8" idx="2"/>
            <a:endCxn id="11" idx="2"/>
          </p:cNvCxnSpPr>
          <p:nvPr/>
        </p:nvCxnSpPr>
        <p:spPr>
          <a:xfrm rot="16200000" flipH="1">
            <a:off x="7527260" y="2244608"/>
            <a:ext cx="12700" cy="4707659"/>
          </a:xfrm>
          <a:prstGeom prst="bentConnector3">
            <a:avLst>
              <a:gd name="adj1" fmla="val 1800000"/>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A4B9C6B-BC30-4549-B4E4-67F91FF2A1DA}"/>
              </a:ext>
            </a:extLst>
          </p:cNvPr>
          <p:cNvSpPr txBox="1"/>
          <p:nvPr/>
        </p:nvSpPr>
        <p:spPr>
          <a:xfrm>
            <a:off x="9129975" y="889838"/>
            <a:ext cx="1502229" cy="707886"/>
          </a:xfrm>
          <a:prstGeom prst="rect">
            <a:avLst/>
          </a:prstGeom>
          <a:solidFill>
            <a:srgbClr val="00B050"/>
          </a:solidFill>
          <a:ln>
            <a:solidFill>
              <a:schemeClr val="accent1">
                <a:lumMod val="75000"/>
              </a:schemeClr>
            </a:solidFill>
          </a:ln>
        </p:spPr>
        <p:txBody>
          <a:bodyPr wrap="square" rtlCol="0">
            <a:spAutoFit/>
          </a:bodyPr>
          <a:lstStyle/>
          <a:p>
            <a:pPr algn="ctr"/>
            <a:r>
              <a:rPr lang="en-US" sz="2000" dirty="0">
                <a:solidFill>
                  <a:schemeClr val="bg1"/>
                </a:solidFill>
                <a:latin typeface="Arial" panose="020B0604020202020204" pitchFamily="34" charset="0"/>
                <a:cs typeface="Arial" panose="020B0604020202020204" pitchFamily="34" charset="0"/>
              </a:rPr>
              <a:t>Political ideology</a:t>
            </a:r>
          </a:p>
        </p:txBody>
      </p:sp>
      <p:cxnSp>
        <p:nvCxnSpPr>
          <p:cNvPr id="18" name="Straight Arrow Connector 17">
            <a:extLst>
              <a:ext uri="{FF2B5EF4-FFF2-40B4-BE49-F238E27FC236}">
                <a16:creationId xmlns:a16="http://schemas.microsoft.com/office/drawing/2014/main" id="{CF8D9631-FE23-9042-BFE7-FF7B4615449D}"/>
              </a:ext>
            </a:extLst>
          </p:cNvPr>
          <p:cNvCxnSpPr>
            <a:cxnSpLocks/>
          </p:cNvCxnSpPr>
          <p:nvPr/>
        </p:nvCxnSpPr>
        <p:spPr>
          <a:xfrm>
            <a:off x="10312535" y="1597724"/>
            <a:ext cx="0" cy="2281621"/>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Elbow Connector 21">
            <a:extLst>
              <a:ext uri="{FF2B5EF4-FFF2-40B4-BE49-F238E27FC236}">
                <a16:creationId xmlns:a16="http://schemas.microsoft.com/office/drawing/2014/main" id="{67E8255E-9479-9643-8EC4-ADA66E2296AC}"/>
              </a:ext>
            </a:extLst>
          </p:cNvPr>
          <p:cNvCxnSpPr>
            <a:cxnSpLocks/>
            <a:stCxn id="9" idx="3"/>
            <a:endCxn id="11" idx="0"/>
          </p:cNvCxnSpPr>
          <p:nvPr/>
        </p:nvCxnSpPr>
        <p:spPr>
          <a:xfrm>
            <a:off x="6106880" y="3108801"/>
            <a:ext cx="3774210" cy="781751"/>
          </a:xfrm>
          <a:prstGeom prst="bentConnector2">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77D9224-9389-0C4F-9A9B-38B09D075FA5}"/>
              </a:ext>
            </a:extLst>
          </p:cNvPr>
          <p:cNvCxnSpPr>
            <a:cxnSpLocks/>
          </p:cNvCxnSpPr>
          <p:nvPr/>
        </p:nvCxnSpPr>
        <p:spPr>
          <a:xfrm flipV="1">
            <a:off x="10269307" y="4609645"/>
            <a:ext cx="0" cy="1153416"/>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7" name="Elbow Connector 56">
            <a:extLst>
              <a:ext uri="{FF2B5EF4-FFF2-40B4-BE49-F238E27FC236}">
                <a16:creationId xmlns:a16="http://schemas.microsoft.com/office/drawing/2014/main" id="{A7A1D62F-CB13-194A-8E8F-B197B6FB1F99}"/>
              </a:ext>
            </a:extLst>
          </p:cNvPr>
          <p:cNvCxnSpPr>
            <a:cxnSpLocks/>
            <a:stCxn id="7" idx="0"/>
          </p:cNvCxnSpPr>
          <p:nvPr/>
        </p:nvCxnSpPr>
        <p:spPr>
          <a:xfrm rot="5400000" flipH="1" flipV="1">
            <a:off x="3051897" y="2856359"/>
            <a:ext cx="970288" cy="1405875"/>
          </a:xfrm>
          <a:prstGeom prst="bentConnector2">
            <a:avLst/>
          </a:prstGeom>
          <a:ln w="127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8A089C30-E6B1-EB4C-8E23-886B88763ED4}"/>
              </a:ext>
            </a:extLst>
          </p:cNvPr>
          <p:cNvCxnSpPr>
            <a:cxnSpLocks/>
            <a:endCxn id="9" idx="0"/>
          </p:cNvCxnSpPr>
          <p:nvPr/>
        </p:nvCxnSpPr>
        <p:spPr>
          <a:xfrm rot="10800000" flipV="1">
            <a:off x="5173431" y="1338892"/>
            <a:ext cx="3956547" cy="1569854"/>
          </a:xfrm>
          <a:prstGeom prst="bentConnector2">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8E73F723-73EA-4E4F-85D1-8C7A04A07EDE}"/>
              </a:ext>
            </a:extLst>
          </p:cNvPr>
          <p:cNvCxnSpPr/>
          <p:nvPr/>
        </p:nvCxnSpPr>
        <p:spPr>
          <a:xfrm>
            <a:off x="10632204" y="1243781"/>
            <a:ext cx="12700" cy="4704686"/>
          </a:xfrm>
          <a:prstGeom prst="bentConnector3">
            <a:avLst>
              <a:gd name="adj1" fmla="val 1800000"/>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1DAE4B56-61E1-F245-A25D-A7FCFF26960E}"/>
              </a:ext>
            </a:extLst>
          </p:cNvPr>
          <p:cNvCxnSpPr>
            <a:cxnSpLocks/>
          </p:cNvCxnSpPr>
          <p:nvPr/>
        </p:nvCxnSpPr>
        <p:spPr>
          <a:xfrm>
            <a:off x="6106880" y="3241407"/>
            <a:ext cx="1405878" cy="803033"/>
          </a:xfrm>
          <a:prstGeom prst="bentConnector2">
            <a:avLst/>
          </a:prstGeom>
          <a:ln w="254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55DEF0DA-0ADE-6A48-B040-0D19C2BABF74}"/>
              </a:ext>
            </a:extLst>
          </p:cNvPr>
          <p:cNvSpPr>
            <a:spLocks noChangeAspect="1"/>
          </p:cNvSpPr>
          <p:nvPr/>
        </p:nvSpPr>
        <p:spPr>
          <a:xfrm>
            <a:off x="11090906" y="238221"/>
            <a:ext cx="182880" cy="184730"/>
          </a:xfrm>
          <a:prstGeom prst="ellipse">
            <a:avLst/>
          </a:prstGeom>
          <a:solidFill>
            <a:srgbClr val="00B05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E617E1B9-CDB3-F04C-9216-4E67E6894E2A}"/>
              </a:ext>
            </a:extLst>
          </p:cNvPr>
          <p:cNvSpPr>
            <a:spLocks noChangeAspect="1"/>
          </p:cNvSpPr>
          <p:nvPr/>
        </p:nvSpPr>
        <p:spPr>
          <a:xfrm>
            <a:off x="11404184" y="238777"/>
            <a:ext cx="182880" cy="183618"/>
          </a:xfrm>
          <a:prstGeom prst="triangle">
            <a:avLst/>
          </a:prstGeom>
          <a:solidFill>
            <a:srgbClr val="00B0F0">
              <a:alpha val="2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FBBF4B0-F7CA-2841-A5AF-1E3F5393B2AE}"/>
              </a:ext>
            </a:extLst>
          </p:cNvPr>
          <p:cNvSpPr>
            <a:spLocks noChangeAspect="1"/>
          </p:cNvSpPr>
          <p:nvPr/>
        </p:nvSpPr>
        <p:spPr>
          <a:xfrm>
            <a:off x="11718192" y="239146"/>
            <a:ext cx="181420" cy="182880"/>
          </a:xfrm>
          <a:prstGeom prst="rect">
            <a:avLst/>
          </a:prstGeom>
          <a:gradFill>
            <a:gsLst>
              <a:gs pos="0">
                <a:srgbClr val="2BF6FC"/>
              </a:gs>
              <a:gs pos="0">
                <a:srgbClr val="00B0F0"/>
              </a:gs>
              <a:gs pos="49000">
                <a:schemeClr val="bg1"/>
              </a:gs>
              <a:gs pos="98000">
                <a:srgbClr val="00B050"/>
              </a:gs>
            </a:gsLst>
            <a:lin ang="0" scaled="0"/>
          </a:gradFill>
          <a:ln>
            <a:solidFill>
              <a:srgbClr val="00B0F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671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21"/>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522" y="143011"/>
            <a:ext cx="11697477" cy="887079"/>
          </a:xfrm>
        </p:spPr>
        <p:txBody>
          <a:bodyPr>
            <a:noAutofit/>
          </a:bodyPr>
          <a:lstStyle/>
          <a:p>
            <a:r>
              <a:rPr lang="en-US" sz="2800" b="1" dirty="0">
                <a:latin typeface="Arial"/>
                <a:cs typeface="Arial"/>
              </a:rPr>
              <a:t>Conclusions: Weak emotions, uncertainty about response efficacy </a:t>
            </a:r>
          </a:p>
        </p:txBody>
      </p:sp>
      <p:sp>
        <p:nvSpPr>
          <p:cNvPr id="3" name="Content Placeholder 2"/>
          <p:cNvSpPr>
            <a:spLocks noGrp="1"/>
          </p:cNvSpPr>
          <p:nvPr>
            <p:ph idx="1"/>
          </p:nvPr>
        </p:nvSpPr>
        <p:spPr>
          <a:xfrm>
            <a:off x="914400" y="1149417"/>
            <a:ext cx="10370634" cy="4614242"/>
          </a:xfrm>
        </p:spPr>
        <p:txBody>
          <a:bodyPr>
            <a:noAutofit/>
          </a:bodyPr>
          <a:lstStyle/>
          <a:p>
            <a:pPr>
              <a:lnSpc>
                <a:spcPct val="100000"/>
              </a:lnSpc>
            </a:pPr>
            <a:r>
              <a:rPr lang="en-US" dirty="0">
                <a:latin typeface="Arial"/>
                <a:cs typeface="Arial"/>
              </a:rPr>
              <a:t>Although people perceive climate change as happening now, </a:t>
            </a:r>
          </a:p>
          <a:p>
            <a:pPr>
              <a:lnSpc>
                <a:spcPct val="100000"/>
              </a:lnSpc>
            </a:pPr>
            <a:r>
              <a:rPr lang="en-US" dirty="0">
                <a:latin typeface="Arial"/>
                <a:cs typeface="Arial"/>
              </a:rPr>
              <a:t>Emotions are tepid, and with the exception of hope (which is low), they vary by political ideology and by level of knowledge.</a:t>
            </a:r>
          </a:p>
          <a:p>
            <a:pPr>
              <a:lnSpc>
                <a:spcPct val="100000"/>
              </a:lnSpc>
            </a:pPr>
            <a:r>
              <a:rPr lang="en-US" dirty="0">
                <a:latin typeface="Arial" panose="020B0604020202020204" pitchFamily="34" charset="0"/>
                <a:cs typeface="Arial" panose="020B0604020202020204" pitchFamily="34" charset="0"/>
              </a:rPr>
              <a:t>Climate change risks have yet to capture public attention and imagination in the U.S.</a:t>
            </a:r>
            <a:endParaRPr lang="en-US" dirty="0">
              <a:latin typeface="Arial"/>
              <a:cs typeface="Arial"/>
            </a:endParaRPr>
          </a:p>
          <a:p>
            <a:pPr>
              <a:lnSpc>
                <a:spcPct val="100000"/>
              </a:lnSpc>
            </a:pPr>
            <a:r>
              <a:rPr lang="en-US" dirty="0">
                <a:latin typeface="Arial"/>
                <a:cs typeface="Arial"/>
              </a:rPr>
              <a:t>There is considerable uncertainty about and lack of discrimination between the effectiveness of possible actions to mitigate climate change. And those beliefs influence policy support. </a:t>
            </a:r>
          </a:p>
          <a:p>
            <a:pPr marL="0" indent="0">
              <a:lnSpc>
                <a:spcPct val="100000"/>
              </a:lnSpc>
              <a:buNone/>
            </a:pPr>
            <a:endParaRPr lang="en-US" dirty="0">
              <a:latin typeface="Arial"/>
              <a:cs typeface="Arial"/>
            </a:endParaRPr>
          </a:p>
        </p:txBody>
      </p:sp>
      <p:pic>
        <p:nvPicPr>
          <p:cNvPr id="4"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882987"/>
            <a:ext cx="12192000" cy="97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345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E6C23-2E7E-4C44-919D-1CD87085DFD7}"/>
              </a:ext>
            </a:extLst>
          </p:cNvPr>
          <p:cNvSpPr>
            <a:spLocks noGrp="1"/>
          </p:cNvSpPr>
          <p:nvPr>
            <p:ph type="title"/>
          </p:nvPr>
        </p:nvSpPr>
        <p:spPr>
          <a:xfrm>
            <a:off x="838200" y="365126"/>
            <a:ext cx="10515600" cy="935038"/>
          </a:xfrm>
        </p:spPr>
        <p:txBody>
          <a:bodyPr>
            <a:normAutofit fontScale="90000"/>
          </a:bodyPr>
          <a:lstStyle/>
          <a:p>
            <a:pPr>
              <a:lnSpc>
                <a:spcPct val="100000"/>
              </a:lnSpc>
            </a:pPr>
            <a:r>
              <a:rPr lang="en-US" sz="3200" b="1" dirty="0">
                <a:latin typeface="Arial" panose="020B0604020202020204" pitchFamily="34" charset="0"/>
                <a:cs typeface="Arial" panose="020B0604020202020204" pitchFamily="34" charset="0"/>
              </a:rPr>
              <a:t>Perceived proximity of risk, response and self-efficacy, and emotions appear to drive policy support </a:t>
            </a:r>
          </a:p>
        </p:txBody>
      </p:sp>
      <p:sp>
        <p:nvSpPr>
          <p:cNvPr id="3" name="Content Placeholder 2">
            <a:extLst>
              <a:ext uri="{FF2B5EF4-FFF2-40B4-BE49-F238E27FC236}">
                <a16:creationId xmlns:a16="http://schemas.microsoft.com/office/drawing/2014/main" id="{80715AEB-FCCB-2345-B7BA-AC7B6ADA3C74}"/>
              </a:ext>
            </a:extLst>
          </p:cNvPr>
          <p:cNvSpPr>
            <a:spLocks noGrp="1"/>
          </p:cNvSpPr>
          <p:nvPr>
            <p:ph idx="1"/>
          </p:nvPr>
        </p:nvSpPr>
        <p:spPr>
          <a:xfrm>
            <a:off x="838199" y="1425574"/>
            <a:ext cx="10982093" cy="4752201"/>
          </a:xfrm>
        </p:spPr>
        <p:txBody>
          <a:bodyPr>
            <a:normAutofit/>
          </a:bodyPr>
          <a:lstStyle/>
          <a:p>
            <a:pPr>
              <a:lnSpc>
                <a:spcPct val="100000"/>
              </a:lnSpc>
            </a:pPr>
            <a:r>
              <a:rPr lang="en-US" dirty="0">
                <a:latin typeface="Arial"/>
                <a:cs typeface="Arial"/>
              </a:rPr>
              <a:t>Our results </a:t>
            </a:r>
            <a:r>
              <a:rPr lang="en-US" b="1" dirty="0">
                <a:latin typeface="Arial"/>
                <a:cs typeface="Arial"/>
              </a:rPr>
              <a:t>support</a:t>
            </a:r>
            <a:r>
              <a:rPr lang="en-US" dirty="0">
                <a:latin typeface="Arial"/>
                <a:cs typeface="Arial"/>
              </a:rPr>
              <a:t> the abstraction hypothesis: the less abstract climate change is perceived to be, the stronger the support for policy (a little), via  concern. </a:t>
            </a:r>
          </a:p>
          <a:p>
            <a:pPr lvl="1">
              <a:lnSpc>
                <a:spcPct val="100000"/>
              </a:lnSpc>
            </a:pPr>
            <a:r>
              <a:rPr lang="en-US" b="1" dirty="0">
                <a:latin typeface="Arial"/>
                <a:cs typeface="Arial"/>
              </a:rPr>
              <a:t>The closer the perceived proximity of climate change risk, the stronger the concern, </a:t>
            </a:r>
            <a:r>
              <a:rPr lang="en-US" dirty="0">
                <a:latin typeface="Arial"/>
                <a:cs typeface="Arial"/>
              </a:rPr>
              <a:t>and both lead to </a:t>
            </a:r>
            <a:r>
              <a:rPr lang="en-US" b="1" dirty="0">
                <a:latin typeface="Arial"/>
                <a:cs typeface="Arial"/>
              </a:rPr>
              <a:t>stronger support for policy.</a:t>
            </a:r>
            <a:endParaRPr lang="en-US" dirty="0">
              <a:latin typeface="Arial"/>
              <a:cs typeface="Arial"/>
            </a:endParaRPr>
          </a:p>
          <a:p>
            <a:pPr lvl="1">
              <a:lnSpc>
                <a:spcPct val="100000"/>
              </a:lnSpc>
            </a:pPr>
            <a:r>
              <a:rPr lang="en-US" b="1" dirty="0">
                <a:latin typeface="Arial"/>
                <a:cs typeface="Arial"/>
              </a:rPr>
              <a:t>The closer the perceived proximity of climate change risk, the stronger the hope, as well, </a:t>
            </a:r>
            <a:r>
              <a:rPr lang="en-US" dirty="0">
                <a:latin typeface="Arial"/>
                <a:cs typeface="Arial"/>
              </a:rPr>
              <a:t>but hope is associated with only a weak increase in policy support, </a:t>
            </a:r>
          </a:p>
          <a:p>
            <a:pPr>
              <a:lnSpc>
                <a:spcPct val="100000"/>
              </a:lnSpc>
            </a:pPr>
            <a:r>
              <a:rPr lang="en-US" dirty="0">
                <a:latin typeface="Arial"/>
                <a:cs typeface="Arial"/>
              </a:rPr>
              <a:t>The influence of perceived costs of climate change mitigation on policy support is dwarfed by </a:t>
            </a:r>
            <a:r>
              <a:rPr lang="en-US" b="1" dirty="0">
                <a:latin typeface="Arial"/>
                <a:cs typeface="Arial"/>
              </a:rPr>
              <a:t>perceived proximity of risk</a:t>
            </a:r>
            <a:r>
              <a:rPr lang="en-US" dirty="0">
                <a:latin typeface="Arial"/>
                <a:cs typeface="Arial"/>
              </a:rPr>
              <a:t>, </a:t>
            </a:r>
            <a:r>
              <a:rPr lang="en-US" b="1" dirty="0">
                <a:latin typeface="Arial"/>
                <a:cs typeface="Arial"/>
              </a:rPr>
              <a:t>perceived response efficacy, and emotions </a:t>
            </a:r>
            <a:r>
              <a:rPr lang="en-US" dirty="0">
                <a:latin typeface="Arial"/>
                <a:cs typeface="Arial"/>
              </a:rPr>
              <a:t>(concern, not hope).</a:t>
            </a:r>
          </a:p>
          <a:p>
            <a:pPr>
              <a:lnSpc>
                <a:spcPct val="100000"/>
              </a:lnSpc>
            </a:pPr>
            <a:endParaRPr lang="en-US" dirty="0">
              <a:latin typeface="Arial"/>
              <a:cs typeface="Arial"/>
            </a:endParaRPr>
          </a:p>
          <a:p>
            <a:pPr marL="0" indent="0">
              <a:lnSpc>
                <a:spcPct val="100000"/>
              </a:lnSpc>
              <a:buNone/>
            </a:pPr>
            <a:endParaRPr lang="en-US" dirty="0">
              <a:latin typeface="Arial"/>
              <a:cs typeface="Arial"/>
            </a:endParaRPr>
          </a:p>
          <a:p>
            <a:endParaRPr lang="en-US" dirty="0"/>
          </a:p>
        </p:txBody>
      </p:sp>
    </p:spTree>
    <p:extLst>
      <p:ext uri="{BB962C8B-B14F-4D97-AF65-F5344CB8AC3E}">
        <p14:creationId xmlns:p14="http://schemas.microsoft.com/office/powerpoint/2010/main" val="23697944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E6C23-2E7E-4C44-919D-1CD87085DFD7}"/>
              </a:ext>
            </a:extLst>
          </p:cNvPr>
          <p:cNvSpPr>
            <a:spLocks noGrp="1"/>
          </p:cNvSpPr>
          <p:nvPr>
            <p:ph type="title"/>
          </p:nvPr>
        </p:nvSpPr>
        <p:spPr>
          <a:xfrm>
            <a:off x="838200" y="365126"/>
            <a:ext cx="10515600" cy="935038"/>
          </a:xfrm>
        </p:spPr>
        <p:txBody>
          <a:bodyPr>
            <a:normAutofit fontScale="90000"/>
          </a:bodyPr>
          <a:lstStyle/>
          <a:p>
            <a:pPr>
              <a:lnSpc>
                <a:spcPct val="100000"/>
              </a:lnSpc>
            </a:pPr>
            <a:r>
              <a:rPr lang="en-US" sz="3200" b="1" dirty="0">
                <a:latin typeface="Arial" panose="020B0604020202020204" pitchFamily="34" charset="0"/>
                <a:cs typeface="Arial" panose="020B0604020202020204" pitchFamily="34" charset="0"/>
              </a:rPr>
              <a:t>Implications for risk communication: </a:t>
            </a:r>
            <a:br>
              <a:rPr lang="en-US" sz="3200" b="1" dirty="0">
                <a:latin typeface="Arial" panose="020B0604020202020204" pitchFamily="34" charset="0"/>
                <a:cs typeface="Arial" panose="020B0604020202020204" pitchFamily="34" charset="0"/>
              </a:rPr>
            </a:br>
            <a:r>
              <a:rPr lang="en-US" sz="3200" b="1" dirty="0">
                <a:latin typeface="Arial" panose="020B0604020202020204" pitchFamily="34" charset="0"/>
                <a:cs typeface="Arial" panose="020B0604020202020204" pitchFamily="34" charset="0"/>
              </a:rPr>
              <a:t>Focus on efficacy and proximate risk</a:t>
            </a:r>
          </a:p>
        </p:txBody>
      </p:sp>
      <p:sp>
        <p:nvSpPr>
          <p:cNvPr id="3" name="Content Placeholder 2">
            <a:extLst>
              <a:ext uri="{FF2B5EF4-FFF2-40B4-BE49-F238E27FC236}">
                <a16:creationId xmlns:a16="http://schemas.microsoft.com/office/drawing/2014/main" id="{80715AEB-FCCB-2345-B7BA-AC7B6ADA3C74}"/>
              </a:ext>
            </a:extLst>
          </p:cNvPr>
          <p:cNvSpPr>
            <a:spLocks noGrp="1"/>
          </p:cNvSpPr>
          <p:nvPr>
            <p:ph idx="1"/>
          </p:nvPr>
        </p:nvSpPr>
        <p:spPr>
          <a:xfrm>
            <a:off x="838200" y="1425575"/>
            <a:ext cx="11093605" cy="4351338"/>
          </a:xfrm>
        </p:spPr>
        <p:txBody>
          <a:bodyPr>
            <a:noAutofit/>
          </a:bodyPr>
          <a:lstStyle/>
          <a:p>
            <a:pPr marL="0" indent="0">
              <a:lnSpc>
                <a:spcPct val="110000"/>
              </a:lnSpc>
              <a:buNone/>
            </a:pPr>
            <a:r>
              <a:rPr lang="en-US" sz="2400" dirty="0">
                <a:latin typeface="Arial" panose="020B0604020202020204" pitchFamily="34" charset="0"/>
                <a:cs typeface="Arial" panose="020B0604020202020204" pitchFamily="34" charset="0"/>
              </a:rPr>
              <a:t> </a:t>
            </a:r>
          </a:p>
          <a:p>
            <a:pPr>
              <a:lnSpc>
                <a:spcPct val="110000"/>
              </a:lnSpc>
            </a:pPr>
            <a:r>
              <a:rPr lang="en-US" sz="2400" dirty="0">
                <a:latin typeface="Arial" panose="020B0604020202020204" pitchFamily="34" charset="0"/>
                <a:cs typeface="Arial" panose="020B0604020202020204" pitchFamily="34" charset="0"/>
              </a:rPr>
              <a:t>Getting people to think about how to slow or stop climate change appears likely to increase support for policies to do so, and may shrink polarization. </a:t>
            </a:r>
          </a:p>
          <a:p>
            <a:pPr>
              <a:lnSpc>
                <a:spcPct val="110000"/>
              </a:lnSpc>
            </a:pPr>
            <a:r>
              <a:rPr lang="en-US" sz="2400" dirty="0">
                <a:latin typeface="Arial" panose="020B0604020202020204" pitchFamily="34" charset="0"/>
                <a:cs typeface="Arial" panose="020B0604020202020204" pitchFamily="34" charset="0"/>
              </a:rPr>
              <a:t>Designing contexts and strategies that make personal actions easier could increase perceived ease of action, and strengthen support for public policies. </a:t>
            </a:r>
          </a:p>
          <a:p>
            <a:pPr>
              <a:lnSpc>
                <a:spcPct val="110000"/>
              </a:lnSpc>
            </a:pPr>
            <a:r>
              <a:rPr lang="en-US" sz="2400" dirty="0">
                <a:latin typeface="Arial" panose="020B0604020202020204" pitchFamily="34" charset="0"/>
                <a:cs typeface="Arial" panose="020B0604020202020204" pitchFamily="34" charset="0"/>
              </a:rPr>
              <a:t>Spurring engagement and debate about the effectiveness of strategies to mitigate climate change and the risks it poses remains a critical challenge for risk communicators.  </a:t>
            </a:r>
          </a:p>
          <a:p>
            <a:pPr>
              <a:lnSpc>
                <a:spcPct val="110000"/>
              </a:lnSpc>
            </a:pPr>
            <a:endParaRPr lang="en-US" sz="2400" dirty="0">
              <a:latin typeface="Arial" panose="020B0604020202020204" pitchFamily="34" charset="0"/>
              <a:cs typeface="Arial" panose="020B0604020202020204" pitchFamily="34" charset="0"/>
            </a:endParaRPr>
          </a:p>
          <a:p>
            <a:pPr marL="0" indent="0">
              <a:lnSpc>
                <a:spcPct val="110000"/>
              </a:lnSpc>
              <a:buNone/>
            </a:pPr>
            <a:endParaRPr lang="en-US" sz="2400" dirty="0">
              <a:latin typeface="Arial" panose="020B0604020202020204" pitchFamily="34" charset="0"/>
              <a:cs typeface="Arial" panose="020B0604020202020204" pitchFamily="34" charset="0"/>
            </a:endParaRPr>
          </a:p>
          <a:p>
            <a:pPr>
              <a:lnSpc>
                <a:spcPct val="110000"/>
              </a:lnSpc>
            </a:pPr>
            <a:endParaRPr lang="en-US" sz="2400" dirty="0">
              <a:latin typeface="Arial" panose="020B0604020202020204" pitchFamily="34" charset="0"/>
              <a:cs typeface="Arial" panose="020B0604020202020204" pitchFamily="34" charset="0"/>
            </a:endParaRPr>
          </a:p>
          <a:p>
            <a:pPr>
              <a:lnSpc>
                <a:spcPct val="110000"/>
              </a:lnSpc>
            </a:pPr>
            <a:endParaRPr lang="en-US" sz="2400" dirty="0">
              <a:latin typeface="Arial" panose="020B0604020202020204" pitchFamily="34" charset="0"/>
              <a:cs typeface="Arial" panose="020B0604020202020204" pitchFamily="34" charset="0"/>
            </a:endParaRPr>
          </a:p>
          <a:p>
            <a:pPr marL="0" indent="0">
              <a:lnSpc>
                <a:spcPct val="110000"/>
              </a:lnSpc>
              <a:buNone/>
            </a:pPr>
            <a:endParaRPr lang="en-US" sz="2400" dirty="0">
              <a:latin typeface="Arial" panose="020B0604020202020204" pitchFamily="34" charset="0"/>
              <a:cs typeface="Arial" panose="020B0604020202020204" pitchFamily="34" charset="0"/>
            </a:endParaRPr>
          </a:p>
          <a:p>
            <a:pPr>
              <a:lnSpc>
                <a:spcPct val="110000"/>
              </a:lnSpc>
            </a:pPr>
            <a:endParaRPr lang="en-US" sz="24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D93EC2B-FB38-1441-BFA0-D97CC06AF0F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528111"/>
            <a:ext cx="12192000" cy="13744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30485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480044"/>
            <a:ext cx="12192000" cy="13744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41D59062-845E-5C47-A942-6AA313F1D93B}"/>
              </a:ext>
            </a:extLst>
          </p:cNvPr>
          <p:cNvSpPr>
            <a:spLocks noGrp="1"/>
          </p:cNvSpPr>
          <p:nvPr>
            <p:ph type="ctrTitle"/>
          </p:nvPr>
        </p:nvSpPr>
        <p:spPr>
          <a:xfrm>
            <a:off x="518160" y="530783"/>
            <a:ext cx="6096000" cy="721677"/>
          </a:xfrm>
        </p:spPr>
        <p:txBody>
          <a:bodyPr>
            <a:normAutofit fontScale="90000"/>
          </a:bodyPr>
          <a:lstStyle/>
          <a:p>
            <a:r>
              <a:rPr lang="en-US" dirty="0"/>
              <a:t>Thank you!</a:t>
            </a:r>
          </a:p>
        </p:txBody>
      </p:sp>
      <p:sp>
        <p:nvSpPr>
          <p:cNvPr id="7" name="TextBox 6">
            <a:extLst>
              <a:ext uri="{FF2B5EF4-FFF2-40B4-BE49-F238E27FC236}">
                <a16:creationId xmlns:a16="http://schemas.microsoft.com/office/drawing/2014/main" id="{DDDB4135-357C-514E-9C36-8251B88124F0}"/>
              </a:ext>
            </a:extLst>
          </p:cNvPr>
          <p:cNvSpPr txBox="1"/>
          <p:nvPr/>
        </p:nvSpPr>
        <p:spPr>
          <a:xfrm>
            <a:off x="708660" y="1437815"/>
            <a:ext cx="6233160" cy="1366528"/>
          </a:xfrm>
          <a:prstGeom prst="rect">
            <a:avLst/>
          </a:prstGeom>
          <a:noFill/>
        </p:spPr>
        <p:txBody>
          <a:bodyPr wrap="square" rtlCol="0">
            <a:spAutoFit/>
          </a:bodyPr>
          <a:lstStyle/>
          <a:p>
            <a:pPr>
              <a:lnSpc>
                <a:spcPct val="120000"/>
              </a:lnSpc>
            </a:pPr>
            <a:r>
              <a:rPr lang="en-US" i="1" dirty="0">
                <a:latin typeface="Arial" panose="020B0604020202020204" pitchFamily="34" charset="0"/>
                <a:cs typeface="Arial" panose="020B0604020202020204" pitchFamily="34" charset="0"/>
              </a:rPr>
              <a:t>With thanks to NSF (Award 1430781) the C3 team</a:t>
            </a:r>
          </a:p>
          <a:p>
            <a:pPr>
              <a:lnSpc>
                <a:spcPct val="120000"/>
              </a:lnSpc>
            </a:pPr>
            <a:r>
              <a:rPr lang="en-US" i="1" dirty="0">
                <a:latin typeface="Arial" panose="020B0604020202020204" pitchFamily="34" charset="0"/>
                <a:cs typeface="Arial" panose="020B0604020202020204" pitchFamily="34" charset="0"/>
              </a:rPr>
              <a:t>especially Whitney Fleming, Max Mossler, and Patricia Moy, and to my Bergen Research Group colleagues.</a:t>
            </a:r>
            <a:endParaRPr lang="en-US" dirty="0">
              <a:latin typeface="Arial" panose="020B0604020202020204" pitchFamily="34" charset="0"/>
              <a:cs typeface="Arial" panose="020B0604020202020204" pitchFamily="34" charset="0"/>
            </a:endParaRPr>
          </a:p>
          <a:p>
            <a:endParaRPr lang="en-US" dirty="0"/>
          </a:p>
        </p:txBody>
      </p:sp>
      <p:pic>
        <p:nvPicPr>
          <p:cNvPr id="8" name="Picture 7">
            <a:extLst>
              <a:ext uri="{FF2B5EF4-FFF2-40B4-BE49-F238E27FC236}">
                <a16:creationId xmlns:a16="http://schemas.microsoft.com/office/drawing/2014/main" id="{EA149F91-77CC-F249-AA8C-B62734726F3F}"/>
              </a:ext>
            </a:extLst>
          </p:cNvPr>
          <p:cNvPicPr>
            <a:picLocks noChangeAspect="1"/>
          </p:cNvPicPr>
          <p:nvPr/>
        </p:nvPicPr>
        <p:blipFill>
          <a:blip r:embed="rId4"/>
          <a:stretch>
            <a:fillRect/>
          </a:stretch>
        </p:blipFill>
        <p:spPr>
          <a:xfrm>
            <a:off x="7208520" y="251880"/>
            <a:ext cx="3289300" cy="2146300"/>
          </a:xfrm>
          <a:prstGeom prst="rect">
            <a:avLst/>
          </a:prstGeom>
        </p:spPr>
      </p:pic>
      <p:sp>
        <p:nvSpPr>
          <p:cNvPr id="9" name="Rectangle 8">
            <a:extLst>
              <a:ext uri="{FF2B5EF4-FFF2-40B4-BE49-F238E27FC236}">
                <a16:creationId xmlns:a16="http://schemas.microsoft.com/office/drawing/2014/main" id="{901C85A2-8007-DB44-8E33-78E2E3D1F47C}"/>
              </a:ext>
            </a:extLst>
          </p:cNvPr>
          <p:cNvSpPr/>
          <p:nvPr/>
        </p:nvSpPr>
        <p:spPr>
          <a:xfrm>
            <a:off x="708660" y="2894721"/>
            <a:ext cx="10911840" cy="2585323"/>
          </a:xfrm>
          <a:prstGeom prst="rect">
            <a:avLst/>
          </a:prstGeom>
        </p:spPr>
        <p:txBody>
          <a:bodyPr wrap="square">
            <a:spAutoFit/>
          </a:bodyPr>
          <a:lstStyle/>
          <a:p>
            <a:r>
              <a:rPr lang="en-US" b="1" dirty="0"/>
              <a:t>Background data</a:t>
            </a:r>
            <a:r>
              <a:rPr lang="en-US" dirty="0"/>
              <a:t>: </a:t>
            </a:r>
          </a:p>
          <a:p>
            <a:pPr>
              <a:lnSpc>
                <a:spcPct val="100000"/>
              </a:lnSpc>
            </a:pPr>
            <a:r>
              <a:rPr lang="en-US" dirty="0"/>
              <a:t>Bowman, K.  E. O’Neill and H. Sims (May, 2016). Polls on the Environment, Energy, Global Warming, and Nuclear Power.  Public Opinion. American Enterprise Institute.  </a:t>
            </a:r>
            <a:r>
              <a:rPr lang="en-US" i="1" dirty="0"/>
              <a:t>The data in this report come from the archive of public opinion polls at AEI and from the Roper Center for Public Opinion Research’s </a:t>
            </a:r>
            <a:r>
              <a:rPr lang="en-US" i="1" dirty="0" err="1"/>
              <a:t>iPOLL</a:t>
            </a:r>
            <a:r>
              <a:rPr lang="en-US" i="1" dirty="0"/>
              <a:t> Databank </a:t>
            </a:r>
            <a:endParaRPr lang="en-US" sz="2000" dirty="0"/>
          </a:p>
          <a:p>
            <a:pPr>
              <a:lnSpc>
                <a:spcPct val="100000"/>
              </a:lnSpc>
            </a:pPr>
            <a:endParaRPr lang="en-US" dirty="0"/>
          </a:p>
          <a:p>
            <a:pPr>
              <a:lnSpc>
                <a:spcPct val="100000"/>
              </a:lnSpc>
            </a:pPr>
            <a:r>
              <a:rPr lang="en-US" dirty="0"/>
              <a:t>Yale climate opinion maps by Marlon et al, see Howe, P., </a:t>
            </a:r>
            <a:r>
              <a:rPr lang="en-US" dirty="0" err="1"/>
              <a:t>Mildenberger</a:t>
            </a:r>
            <a:r>
              <a:rPr lang="en-US" dirty="0"/>
              <a:t>, M., Marlon, J.R., and </a:t>
            </a:r>
            <a:r>
              <a:rPr lang="en-US" dirty="0" err="1"/>
              <a:t>Leiserowitz</a:t>
            </a:r>
            <a:r>
              <a:rPr lang="en-US" dirty="0"/>
              <a:t>, A., “Geographic variation in opinions on climate change at state and local scales in the USA,” Nature Climate Change. DOI: 10.1038/nclimate2583 </a:t>
            </a:r>
          </a:p>
          <a:p>
            <a:endParaRPr lang="en-US" b="1" dirty="0"/>
          </a:p>
        </p:txBody>
      </p:sp>
    </p:spTree>
    <p:extLst>
      <p:ext uri="{BB962C8B-B14F-4D97-AF65-F5344CB8AC3E}">
        <p14:creationId xmlns:p14="http://schemas.microsoft.com/office/powerpoint/2010/main" val="38644848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0C68B-5D78-C84C-8769-7E3569C7B93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0EB0B28-DF9C-CE41-BFFE-0508BAB609FD}"/>
              </a:ext>
            </a:extLst>
          </p:cNvPr>
          <p:cNvPicPr>
            <a:picLocks noGrp="1" noChangeAspect="1"/>
          </p:cNvPicPr>
          <p:nvPr>
            <p:ph idx="1"/>
          </p:nvPr>
        </p:nvPicPr>
        <p:blipFill>
          <a:blip r:embed="rId2"/>
          <a:stretch>
            <a:fillRect/>
          </a:stretch>
        </p:blipFill>
        <p:spPr>
          <a:xfrm>
            <a:off x="497325" y="111513"/>
            <a:ext cx="10965391" cy="6746488"/>
          </a:xfrm>
        </p:spPr>
      </p:pic>
    </p:spTree>
    <p:extLst>
      <p:ext uri="{BB962C8B-B14F-4D97-AF65-F5344CB8AC3E}">
        <p14:creationId xmlns:p14="http://schemas.microsoft.com/office/powerpoint/2010/main" val="2598909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713" y="150099"/>
            <a:ext cx="8229600" cy="742890"/>
          </a:xfrm>
        </p:spPr>
        <p:txBody>
          <a:bodyPr>
            <a:normAutofit/>
          </a:bodyPr>
          <a:lstStyle/>
          <a:p>
            <a:r>
              <a:rPr lang="en-US" sz="3200" b="1" dirty="0">
                <a:latin typeface="Arial"/>
                <a:cs typeface="Arial"/>
              </a:rPr>
              <a:t>Construal level theory</a:t>
            </a:r>
          </a:p>
        </p:txBody>
      </p:sp>
      <p:sp>
        <p:nvSpPr>
          <p:cNvPr id="3" name="Content Placeholder 2"/>
          <p:cNvSpPr>
            <a:spLocks noGrp="1"/>
          </p:cNvSpPr>
          <p:nvPr>
            <p:ph idx="1"/>
          </p:nvPr>
        </p:nvSpPr>
        <p:spPr>
          <a:xfrm>
            <a:off x="536713" y="892989"/>
            <a:ext cx="11060927" cy="5965011"/>
          </a:xfrm>
        </p:spPr>
        <p:txBody>
          <a:bodyPr>
            <a:noAutofit/>
          </a:bodyPr>
          <a:lstStyle/>
          <a:p>
            <a:pPr marL="0" indent="0">
              <a:lnSpc>
                <a:spcPct val="100000"/>
              </a:lnSpc>
              <a:buNone/>
            </a:pPr>
            <a:r>
              <a:rPr lang="en-US" sz="2200" dirty="0">
                <a:latin typeface="Arial"/>
                <a:cs typeface="Arial"/>
              </a:rPr>
              <a:t>Abstract thinking correlates with increased psychological distance:</a:t>
            </a:r>
          </a:p>
          <a:p>
            <a:pPr>
              <a:lnSpc>
                <a:spcPct val="100000"/>
              </a:lnSpc>
            </a:pPr>
            <a:r>
              <a:rPr lang="en-US" sz="2200" dirty="0">
                <a:latin typeface="Arial"/>
                <a:cs typeface="Arial"/>
              </a:rPr>
              <a:t>The more abstract [climate change] seems, the more distant [climate change] is on four dimensions: time, space, uncertainty, and social distance (Trope &amp; </a:t>
            </a:r>
            <a:r>
              <a:rPr lang="en-US" sz="2200" dirty="0" err="1">
                <a:latin typeface="Arial"/>
                <a:cs typeface="Arial"/>
              </a:rPr>
              <a:t>Liberman</a:t>
            </a:r>
            <a:r>
              <a:rPr lang="en-US" sz="2200" dirty="0">
                <a:latin typeface="Arial"/>
                <a:cs typeface="Arial"/>
              </a:rPr>
              <a:t> 2010; White et al., 2017). </a:t>
            </a:r>
          </a:p>
          <a:p>
            <a:pPr marL="0" indent="0">
              <a:lnSpc>
                <a:spcPct val="100000"/>
              </a:lnSpc>
              <a:buNone/>
            </a:pPr>
            <a:r>
              <a:rPr lang="en-US" sz="2200" dirty="0">
                <a:latin typeface="Arial"/>
                <a:cs typeface="Arial"/>
              </a:rPr>
              <a:t>The </a:t>
            </a:r>
            <a:r>
              <a:rPr lang="en-US" sz="2200" b="1" dirty="0">
                <a:latin typeface="Arial"/>
                <a:cs typeface="Arial"/>
              </a:rPr>
              <a:t>abstraction hypothesis </a:t>
            </a:r>
            <a:r>
              <a:rPr lang="en-US" sz="2200" dirty="0">
                <a:latin typeface="Arial"/>
                <a:cs typeface="Arial"/>
              </a:rPr>
              <a:t>predicts</a:t>
            </a:r>
            <a:r>
              <a:rPr lang="en-US" sz="2200" b="1" dirty="0">
                <a:latin typeface="Arial"/>
                <a:cs typeface="Arial"/>
              </a:rPr>
              <a:t>:</a:t>
            </a:r>
          </a:p>
          <a:p>
            <a:pPr>
              <a:lnSpc>
                <a:spcPct val="100000"/>
              </a:lnSpc>
            </a:pPr>
            <a:r>
              <a:rPr lang="en-US" sz="2200" dirty="0">
                <a:latin typeface="Arial"/>
                <a:cs typeface="Arial"/>
              </a:rPr>
              <a:t>Increased support for mitigation with concrete (HOW), as opposed to abstract (WHY) thinking, </a:t>
            </a:r>
          </a:p>
          <a:p>
            <a:pPr>
              <a:lnSpc>
                <a:spcPct val="100000"/>
              </a:lnSpc>
            </a:pPr>
            <a:r>
              <a:rPr lang="en-US" sz="2200" dirty="0">
                <a:latin typeface="Arial"/>
                <a:cs typeface="Arial"/>
              </a:rPr>
              <a:t>through increased concern about outcomes, as opposed to assignment of responsibility to individuals.</a:t>
            </a:r>
          </a:p>
          <a:p>
            <a:pPr>
              <a:lnSpc>
                <a:spcPct val="100000"/>
              </a:lnSpc>
            </a:pPr>
            <a:r>
              <a:rPr lang="en-US" sz="2200" dirty="0">
                <a:latin typeface="Arial"/>
                <a:cs typeface="Arial"/>
              </a:rPr>
              <a:t>However, distant climate change impacts are perceived as more severe than local impacts, while attitudes toward climate change mitigation are more positive when people consider social, rather than personal, aspects of climate change (e.g., Spence &amp; </a:t>
            </a:r>
            <a:r>
              <a:rPr lang="en-US" sz="2200" dirty="0" err="1">
                <a:latin typeface="Arial"/>
                <a:cs typeface="Arial"/>
              </a:rPr>
              <a:t>Pidgeon</a:t>
            </a:r>
            <a:r>
              <a:rPr lang="en-US" sz="2200" dirty="0">
                <a:latin typeface="Arial"/>
                <a:cs typeface="Arial"/>
              </a:rPr>
              <a:t>, 2010).</a:t>
            </a:r>
          </a:p>
          <a:p>
            <a:pPr>
              <a:lnSpc>
                <a:spcPct val="100000"/>
              </a:lnSpc>
            </a:pPr>
            <a:r>
              <a:rPr lang="en-US" sz="2200" b="1" dirty="0">
                <a:latin typeface="Arial"/>
                <a:cs typeface="Arial"/>
              </a:rPr>
              <a:t>Does thinking concretely increase psychological proximity? Increase policy support?</a:t>
            </a:r>
          </a:p>
          <a:p>
            <a:pPr lvl="1">
              <a:lnSpc>
                <a:spcPct val="100000"/>
              </a:lnSpc>
            </a:pPr>
            <a:endParaRPr lang="en-US" sz="2200" dirty="0">
              <a:latin typeface="Arial"/>
              <a:cs typeface="Arial"/>
            </a:endParaRPr>
          </a:p>
          <a:p>
            <a:pPr>
              <a:lnSpc>
                <a:spcPct val="100000"/>
              </a:lnSpc>
            </a:pPr>
            <a:endParaRPr lang="en-US" sz="2200" dirty="0">
              <a:latin typeface="Arial"/>
              <a:cs typeface="Arial"/>
            </a:endParaRPr>
          </a:p>
          <a:p>
            <a:pPr lvl="1">
              <a:lnSpc>
                <a:spcPct val="100000"/>
              </a:lnSpc>
            </a:pPr>
            <a:endParaRPr lang="en-US" sz="2200" dirty="0">
              <a:latin typeface="Arial"/>
              <a:cs typeface="Arial"/>
            </a:endParaRPr>
          </a:p>
          <a:p>
            <a:pPr marL="0" indent="0">
              <a:lnSpc>
                <a:spcPct val="100000"/>
              </a:lnSpc>
              <a:buNone/>
            </a:pPr>
            <a:endParaRPr lang="en-US" sz="2200" dirty="0">
              <a:latin typeface="Arial"/>
              <a:cs typeface="Arial"/>
            </a:endParaRPr>
          </a:p>
          <a:p>
            <a:pPr marL="0" indent="0">
              <a:lnSpc>
                <a:spcPct val="100000"/>
              </a:lnSpc>
              <a:buNone/>
            </a:pPr>
            <a:r>
              <a:rPr lang="en-US" sz="2200" dirty="0">
                <a:latin typeface="Arial"/>
                <a:cs typeface="Arial"/>
              </a:rPr>
              <a:t> </a:t>
            </a:r>
          </a:p>
        </p:txBody>
      </p:sp>
    </p:spTree>
    <p:extLst>
      <p:ext uri="{BB962C8B-B14F-4D97-AF65-F5344CB8AC3E}">
        <p14:creationId xmlns:p14="http://schemas.microsoft.com/office/powerpoint/2010/main" val="85200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A9A83-EBC3-8E4C-A189-3BA5FD1C0EE4}"/>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CF2AF8A-189A-954A-990D-F02D66A83FE7}"/>
              </a:ext>
            </a:extLst>
          </p:cNvPr>
          <p:cNvPicPr>
            <a:picLocks noChangeAspect="1"/>
          </p:cNvPicPr>
          <p:nvPr/>
        </p:nvPicPr>
        <p:blipFill>
          <a:blip r:embed="rId2"/>
          <a:stretch>
            <a:fillRect/>
          </a:stretch>
        </p:blipFill>
        <p:spPr>
          <a:xfrm>
            <a:off x="838200" y="89209"/>
            <a:ext cx="10671123" cy="6858000"/>
          </a:xfrm>
          <a:prstGeom prst="rect">
            <a:avLst/>
          </a:prstGeom>
        </p:spPr>
      </p:pic>
    </p:spTree>
    <p:extLst>
      <p:ext uri="{BB962C8B-B14F-4D97-AF65-F5344CB8AC3E}">
        <p14:creationId xmlns:p14="http://schemas.microsoft.com/office/powerpoint/2010/main" val="31028861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9D3EE-2E94-6046-BB00-EB5AC6B00A23}"/>
              </a:ext>
            </a:extLst>
          </p:cNvPr>
          <p:cNvSpPr>
            <a:spLocks noGrp="1"/>
          </p:cNvSpPr>
          <p:nvPr>
            <p:ph type="title"/>
          </p:nvPr>
        </p:nvSpPr>
        <p:spPr>
          <a:xfrm>
            <a:off x="838200" y="365125"/>
            <a:ext cx="10168054" cy="1363314"/>
          </a:xfrm>
        </p:spPr>
        <p:txBody>
          <a:bodyPr/>
          <a:lstStyle/>
          <a:p>
            <a:endParaRPr lang="en-US"/>
          </a:p>
        </p:txBody>
      </p:sp>
      <p:pic>
        <p:nvPicPr>
          <p:cNvPr id="11" name="Picture 10">
            <a:extLst>
              <a:ext uri="{FF2B5EF4-FFF2-40B4-BE49-F238E27FC236}">
                <a16:creationId xmlns:a16="http://schemas.microsoft.com/office/drawing/2014/main" id="{8DBEAE85-BD45-4D4D-B7F8-0EFB85D0152C}"/>
              </a:ext>
            </a:extLst>
          </p:cNvPr>
          <p:cNvPicPr>
            <a:picLocks noChangeAspect="1"/>
          </p:cNvPicPr>
          <p:nvPr/>
        </p:nvPicPr>
        <p:blipFill>
          <a:blip r:embed="rId2"/>
          <a:stretch>
            <a:fillRect/>
          </a:stretch>
        </p:blipFill>
        <p:spPr>
          <a:xfrm>
            <a:off x="641884" y="0"/>
            <a:ext cx="10908231" cy="6858000"/>
          </a:xfrm>
          <a:prstGeom prst="rect">
            <a:avLst/>
          </a:prstGeom>
        </p:spPr>
      </p:pic>
    </p:spTree>
    <p:extLst>
      <p:ext uri="{BB962C8B-B14F-4D97-AF65-F5344CB8AC3E}">
        <p14:creationId xmlns:p14="http://schemas.microsoft.com/office/powerpoint/2010/main" val="37635485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A9A83-EBC3-8E4C-A189-3BA5FD1C0EE4}"/>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E35BE53-63C5-D941-BE3C-636445AF5391}"/>
              </a:ext>
            </a:extLst>
          </p:cNvPr>
          <p:cNvPicPr>
            <a:picLocks noChangeAspect="1"/>
          </p:cNvPicPr>
          <p:nvPr/>
        </p:nvPicPr>
        <p:blipFill>
          <a:blip r:embed="rId2"/>
          <a:stretch>
            <a:fillRect/>
          </a:stretch>
        </p:blipFill>
        <p:spPr>
          <a:xfrm>
            <a:off x="811118" y="100360"/>
            <a:ext cx="10542682" cy="6958361"/>
          </a:xfrm>
          <a:prstGeom prst="rect">
            <a:avLst/>
          </a:prstGeom>
        </p:spPr>
      </p:pic>
    </p:spTree>
    <p:extLst>
      <p:ext uri="{BB962C8B-B14F-4D97-AF65-F5344CB8AC3E}">
        <p14:creationId xmlns:p14="http://schemas.microsoft.com/office/powerpoint/2010/main" val="24180826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panose="020B0604020202020204" pitchFamily="34" charset="0"/>
                <a:cs typeface="Arial" panose="020B0604020202020204" pitchFamily="34" charset="0"/>
              </a:rPr>
              <a:t>Additional hypotheses (from proposal)</a:t>
            </a:r>
          </a:p>
        </p:txBody>
      </p:sp>
      <p:sp>
        <p:nvSpPr>
          <p:cNvPr id="3" name="Content Placeholder 2"/>
          <p:cNvSpPr>
            <a:spLocks noGrp="1"/>
          </p:cNvSpPr>
          <p:nvPr>
            <p:ph idx="1"/>
          </p:nvPr>
        </p:nvSpPr>
        <p:spPr>
          <a:xfrm>
            <a:off x="838200" y="1503904"/>
            <a:ext cx="10836215" cy="4914149"/>
          </a:xfrm>
        </p:spPr>
        <p:txBody>
          <a:bodyPr>
            <a:noAutofit/>
          </a:bodyPr>
          <a:lstStyle/>
          <a:p>
            <a:pPr marL="514350" indent="-514350">
              <a:lnSpc>
                <a:spcPct val="100000"/>
              </a:lnSpc>
              <a:buFont typeface="+mj-lt"/>
              <a:buAutoNum type="arabicPeriod"/>
            </a:pPr>
            <a:r>
              <a:rPr lang="en-US" sz="2400" dirty="0">
                <a:latin typeface="Arial" panose="020B0604020202020204" pitchFamily="34" charset="0"/>
                <a:cs typeface="Arial" panose="020B0604020202020204" pitchFamily="34" charset="0"/>
              </a:rPr>
              <a:t>People do not believe that climate change is occurring, i.e. they distrust climate change projections. As a result, they do not believe that </a:t>
            </a:r>
            <a:r>
              <a:rPr lang="en-US" sz="2400" dirty="0" err="1">
                <a:latin typeface="Arial" panose="020B0604020202020204" pitchFamily="34" charset="0"/>
                <a:cs typeface="Arial" panose="020B0604020202020204" pitchFamily="34" charset="0"/>
              </a:rPr>
              <a:t>mitigative</a:t>
            </a:r>
            <a:r>
              <a:rPr lang="en-US" sz="2400" dirty="0">
                <a:latin typeface="Arial" panose="020B0604020202020204" pitchFamily="34" charset="0"/>
                <a:cs typeface="Arial" panose="020B0604020202020204" pitchFamily="34" charset="0"/>
              </a:rPr>
              <a:t> action is necessary.</a:t>
            </a:r>
          </a:p>
          <a:p>
            <a:pPr marL="514350" indent="-514350">
              <a:lnSpc>
                <a:spcPct val="100000"/>
              </a:lnSpc>
              <a:buFont typeface="+mj-lt"/>
              <a:buAutoNum type="arabicPeriod"/>
            </a:pPr>
            <a:r>
              <a:rPr lang="en-US" sz="2400" dirty="0">
                <a:latin typeface="Arial" panose="020B0604020202020204" pitchFamily="34" charset="0"/>
                <a:cs typeface="Arial" panose="020B0604020202020204" pitchFamily="34" charset="0"/>
              </a:rPr>
              <a:t>People believe that climate change is occurring, but they are not sufficiently concerned about it to take </a:t>
            </a:r>
            <a:r>
              <a:rPr lang="en-US" sz="2400" dirty="0" err="1">
                <a:latin typeface="Arial" panose="020B0604020202020204" pitchFamily="34" charset="0"/>
                <a:cs typeface="Arial" panose="020B0604020202020204" pitchFamily="34" charset="0"/>
              </a:rPr>
              <a:t>mitigative</a:t>
            </a:r>
            <a:r>
              <a:rPr lang="en-US" sz="2400" dirty="0">
                <a:latin typeface="Arial" panose="020B0604020202020204" pitchFamily="34" charset="0"/>
                <a:cs typeface="Arial" panose="020B0604020202020204" pitchFamily="34" charset="0"/>
              </a:rPr>
              <a:t> action.</a:t>
            </a:r>
          </a:p>
          <a:p>
            <a:pPr marL="514350" indent="-514350">
              <a:lnSpc>
                <a:spcPct val="100000"/>
              </a:lnSpc>
              <a:buFont typeface="+mj-lt"/>
              <a:buAutoNum type="arabicPeriod"/>
            </a:pPr>
            <a:r>
              <a:rPr lang="en-US" sz="2400" dirty="0">
                <a:latin typeface="Arial" panose="020B0604020202020204" pitchFamily="34" charset="0"/>
                <a:cs typeface="Arial" panose="020B0604020202020204" pitchFamily="34" charset="0"/>
              </a:rPr>
              <a:t>People believe that climate change is occurring, but they do not believe that their actions will make a difference, either because they believe that they are not able to take actions that would make a significant difference or they believe that climate change is not anthropogenic.</a:t>
            </a:r>
          </a:p>
          <a:p>
            <a:pPr marL="514350" indent="-514350">
              <a:lnSpc>
                <a:spcPct val="100000"/>
              </a:lnSpc>
              <a:buFont typeface="+mj-lt"/>
              <a:buAutoNum type="arabicPeriod"/>
            </a:pPr>
            <a:r>
              <a:rPr lang="en-US" sz="2400" dirty="0">
                <a:latin typeface="Arial" panose="020B0604020202020204" pitchFamily="34" charset="0"/>
                <a:cs typeface="Arial" panose="020B0604020202020204" pitchFamily="34" charset="0"/>
              </a:rPr>
              <a:t>People believe that climate change is occurring, but they inadvertently support and/or engage in </a:t>
            </a:r>
            <a:r>
              <a:rPr lang="en-US" sz="2400" dirty="0" err="1">
                <a:latin typeface="Arial" panose="020B0604020202020204" pitchFamily="34" charset="0"/>
                <a:cs typeface="Arial" panose="020B0604020202020204" pitchFamily="34" charset="0"/>
              </a:rPr>
              <a:t>mitigative</a:t>
            </a:r>
            <a:r>
              <a:rPr lang="en-US" sz="2400" dirty="0">
                <a:latin typeface="Arial" panose="020B0604020202020204" pitchFamily="34" charset="0"/>
                <a:cs typeface="Arial" panose="020B0604020202020204" pitchFamily="34" charset="0"/>
              </a:rPr>
              <a:t> strategies that are ineffective.</a:t>
            </a:r>
          </a:p>
        </p:txBody>
      </p:sp>
    </p:spTree>
    <p:extLst>
      <p:ext uri="{BB962C8B-B14F-4D97-AF65-F5344CB8AC3E}">
        <p14:creationId xmlns:p14="http://schemas.microsoft.com/office/powerpoint/2010/main" val="249014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340EB-4F48-C24B-8040-B4057F1D5DA4}"/>
              </a:ext>
            </a:extLst>
          </p:cNvPr>
          <p:cNvSpPr>
            <a:spLocks noGrp="1"/>
          </p:cNvSpPr>
          <p:nvPr>
            <p:ph type="title"/>
          </p:nvPr>
        </p:nvSpPr>
        <p:spPr/>
        <p:txBody>
          <a:bodyPr>
            <a:normAutofit fontScale="90000"/>
          </a:bodyPr>
          <a:lstStyle/>
          <a:p>
            <a:r>
              <a:rPr lang="en-US" b="1" dirty="0"/>
              <a:t>FEAR </a:t>
            </a:r>
            <a:br>
              <a:rPr lang="en-US" b="1" dirty="0"/>
            </a:br>
            <a:r>
              <a:rPr lang="en-US" sz="2700" b="1" dirty="0">
                <a:solidFill>
                  <a:srgbClr val="0070C0"/>
                </a:solidFill>
              </a:rPr>
              <a:t>Liberals and moderates</a:t>
            </a:r>
            <a:r>
              <a:rPr lang="en-US" sz="2700" b="1" dirty="0"/>
              <a:t>: </a:t>
            </a:r>
            <a:r>
              <a:rPr lang="en-US" sz="2700" b="1" dirty="0">
                <a:solidFill>
                  <a:schemeClr val="accent1"/>
                </a:solidFill>
              </a:rPr>
              <a:t>W1 mean=2.8, W2 mean=2.6 (p&lt;0.001, paired t-test)  </a:t>
            </a:r>
            <a:r>
              <a:rPr lang="en-US" sz="2700" b="1" dirty="0"/>
              <a:t/>
            </a:r>
            <a:br>
              <a:rPr lang="en-US" sz="2700" b="1" dirty="0"/>
            </a:br>
            <a:r>
              <a:rPr lang="en-US" sz="2700" b="1" dirty="0">
                <a:solidFill>
                  <a:srgbClr val="C00000"/>
                </a:solidFill>
              </a:rPr>
              <a:t>Conservatives:                  W1 mean=1.9, W2 mean=1.9 (p=0.906, paired t-test)</a:t>
            </a:r>
            <a:endParaRPr lang="en-US" b="1" dirty="0">
              <a:solidFill>
                <a:srgbClr val="C00000"/>
              </a:solidFill>
            </a:endParaRPr>
          </a:p>
        </p:txBody>
      </p:sp>
      <p:graphicFrame>
        <p:nvGraphicFramePr>
          <p:cNvPr id="4" name="Chart 3">
            <a:extLst>
              <a:ext uri="{FF2B5EF4-FFF2-40B4-BE49-F238E27FC236}">
                <a16:creationId xmlns:a16="http://schemas.microsoft.com/office/drawing/2014/main" id="{82581388-143E-9A47-9904-2617A4FED40E}"/>
              </a:ext>
            </a:extLst>
          </p:cNvPr>
          <p:cNvGraphicFramePr>
            <a:graphicFrameLocks/>
          </p:cNvGraphicFramePr>
          <p:nvPr>
            <p:extLst/>
          </p:nvPr>
        </p:nvGraphicFramePr>
        <p:xfrm>
          <a:off x="492093" y="1790374"/>
          <a:ext cx="5788320" cy="440352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6A8EF29C-E50E-944D-839A-6F3EF86EA8E9}"/>
              </a:ext>
            </a:extLst>
          </p:cNvPr>
          <p:cNvGraphicFramePr>
            <a:graphicFrameLocks/>
          </p:cNvGraphicFramePr>
          <p:nvPr>
            <p:extLst/>
          </p:nvPr>
        </p:nvGraphicFramePr>
        <p:xfrm>
          <a:off x="6051485" y="1790374"/>
          <a:ext cx="6140515" cy="4258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375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C5188-18A4-9D44-998E-331C2505ECFB}"/>
              </a:ext>
            </a:extLst>
          </p:cNvPr>
          <p:cNvSpPr>
            <a:spLocks noGrp="1"/>
          </p:cNvSpPr>
          <p:nvPr>
            <p:ph type="title"/>
          </p:nvPr>
        </p:nvSpPr>
        <p:spPr>
          <a:xfrm>
            <a:off x="426720" y="365125"/>
            <a:ext cx="3840480" cy="3890991"/>
          </a:xfrm>
        </p:spPr>
        <p:txBody>
          <a:bodyPr>
            <a:normAutofit/>
          </a:bodyPr>
          <a:lstStyle/>
          <a:p>
            <a:pPr>
              <a:lnSpc>
                <a:spcPct val="100000"/>
              </a:lnSpc>
            </a:pPr>
            <a:r>
              <a:rPr lang="en-US" sz="2400" dirty="0">
                <a:latin typeface="Arial" panose="020B0604020202020204" pitchFamily="34" charset="0"/>
                <a:cs typeface="Arial" panose="020B0604020202020204" pitchFamily="34" charset="0"/>
              </a:rPr>
              <a:t>And </a:t>
            </a:r>
            <a:r>
              <a:rPr lang="en-US" sz="2400" b="1" dirty="0">
                <a:latin typeface="Arial" panose="020B0604020202020204" pitchFamily="34" charset="0"/>
                <a:cs typeface="Arial" panose="020B0604020202020204" pitchFamily="34" charset="0"/>
              </a:rPr>
              <a:t>18%</a:t>
            </a:r>
            <a:r>
              <a:rPr lang="en-US" sz="2400" dirty="0">
                <a:latin typeface="Arial" panose="020B0604020202020204" pitchFamily="34" charset="0"/>
                <a:cs typeface="Arial" panose="020B0604020202020204" pitchFamily="34" charset="0"/>
              </a:rPr>
              <a:t> report that they </a:t>
            </a:r>
            <a:r>
              <a:rPr lang="en-US" sz="2400" b="1" dirty="0">
                <a:latin typeface="Arial" panose="020B0604020202020204" pitchFamily="34" charset="0"/>
                <a:cs typeface="Arial" panose="020B0604020202020204" pitchFamily="34" charset="0"/>
              </a:rPr>
              <a:t>don’t know</a:t>
            </a:r>
            <a:br>
              <a:rPr lang="en-US" sz="2400" b="1"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what effect </a:t>
            </a:r>
            <a:r>
              <a:rPr lang="en-US" sz="2400" i="1" dirty="0">
                <a:latin typeface="Arial" panose="020B0604020202020204" pitchFamily="34" charset="0"/>
                <a:cs typeface="Arial" panose="020B0604020202020204" pitchFamily="34" charset="0"/>
              </a:rPr>
              <a:t>enforcing air pollution control standards in CAA </a:t>
            </a:r>
            <a:r>
              <a:rPr lang="en-US" sz="2400" dirty="0">
                <a:latin typeface="Arial" panose="020B0604020202020204" pitchFamily="34" charset="0"/>
                <a:cs typeface="Arial" panose="020B0604020202020204" pitchFamily="34" charset="0"/>
              </a:rPr>
              <a:t>would have on global warming.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(regardless of political ideology)</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AF5A279-6002-D44E-85D3-BE30E56244F3}"/>
              </a:ext>
            </a:extLst>
          </p:cNvPr>
          <p:cNvPicPr>
            <a:picLocks noChangeAspect="1"/>
          </p:cNvPicPr>
          <p:nvPr/>
        </p:nvPicPr>
        <p:blipFill>
          <a:blip r:embed="rId2"/>
          <a:stretch>
            <a:fillRect/>
          </a:stretch>
        </p:blipFill>
        <p:spPr>
          <a:xfrm>
            <a:off x="4108450" y="215900"/>
            <a:ext cx="7937500" cy="6642100"/>
          </a:xfrm>
          <a:prstGeom prst="rect">
            <a:avLst/>
          </a:prstGeom>
        </p:spPr>
      </p:pic>
      <p:sp>
        <p:nvSpPr>
          <p:cNvPr id="3" name="TextBox 2">
            <a:extLst>
              <a:ext uri="{FF2B5EF4-FFF2-40B4-BE49-F238E27FC236}">
                <a16:creationId xmlns:a16="http://schemas.microsoft.com/office/drawing/2014/main" id="{5C1A8248-805D-394C-AD03-CFC18F79B7F3}"/>
              </a:ext>
            </a:extLst>
          </p:cNvPr>
          <p:cNvSpPr txBox="1"/>
          <p:nvPr/>
        </p:nvSpPr>
        <p:spPr>
          <a:xfrm>
            <a:off x="426720" y="3536950"/>
            <a:ext cx="3840480" cy="2554545"/>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20% </a:t>
            </a:r>
            <a:r>
              <a:rPr lang="en-US" sz="2000" dirty="0">
                <a:latin typeface="Arial" panose="020B0604020202020204" pitchFamily="34" charset="0"/>
                <a:cs typeface="Arial" panose="020B0604020202020204" pitchFamily="34" charset="0"/>
              </a:rPr>
              <a:t>don’t know effect of </a:t>
            </a:r>
            <a:r>
              <a:rPr lang="en-US" sz="2000" i="1" dirty="0">
                <a:latin typeface="Arial" panose="020B0604020202020204" pitchFamily="34" charset="0"/>
                <a:cs typeface="Arial" panose="020B0604020202020204" pitchFamily="34" charset="0"/>
              </a:rPr>
              <a:t>taxing fossil fuels more</a:t>
            </a:r>
            <a:r>
              <a:rPr lang="en-US" sz="2000" dirty="0">
                <a:latin typeface="Arial" panose="020B0604020202020204" pitchFamily="34" charset="0"/>
                <a:cs typeface="Arial" panose="020B0604020202020204" pitchFamily="34" charset="0"/>
              </a:rPr>
              <a: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b="1" dirty="0">
                <a:latin typeface="Arial" panose="020B0604020202020204" pitchFamily="34" charset="0"/>
                <a:cs typeface="Arial" panose="020B0604020202020204" pitchFamily="34" charset="0"/>
              </a:rPr>
              <a:t>41%</a:t>
            </a:r>
            <a:r>
              <a:rPr lang="en-US" sz="2000" dirty="0">
                <a:latin typeface="Arial" panose="020B0604020202020204" pitchFamily="34" charset="0"/>
                <a:cs typeface="Arial" panose="020B0604020202020204" pitchFamily="34" charset="0"/>
              </a:rPr>
              <a:t> don’t know effect of </a:t>
            </a:r>
            <a:r>
              <a:rPr lang="en-US" sz="2000" i="1" dirty="0">
                <a:latin typeface="Arial" panose="020B0604020202020204" pitchFamily="34" charset="0"/>
                <a:cs typeface="Arial" panose="020B0604020202020204" pitchFamily="34" charset="0"/>
              </a:rPr>
              <a:t>geoengineering (SRM).</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b="1" dirty="0">
                <a:latin typeface="Arial" panose="020B0604020202020204" pitchFamily="34" charset="0"/>
                <a:cs typeface="Arial" panose="020B0604020202020204" pitchFamily="34" charset="0"/>
              </a:rPr>
              <a:t>21%</a:t>
            </a:r>
            <a:r>
              <a:rPr lang="en-US" sz="2000" dirty="0">
                <a:latin typeface="Arial" panose="020B0604020202020204" pitchFamily="34" charset="0"/>
                <a:cs typeface="Arial" panose="020B0604020202020204" pitchFamily="34" charset="0"/>
              </a:rPr>
              <a:t> don’t know effect of </a:t>
            </a:r>
            <a:r>
              <a:rPr lang="en-US" sz="2000" i="1" dirty="0">
                <a:latin typeface="Arial" panose="020B0604020202020204" pitchFamily="34" charset="0"/>
                <a:cs typeface="Arial" panose="020B0604020202020204" pitchFamily="34" charset="0"/>
              </a:rPr>
              <a:t>stopping aerosol spray can use</a:t>
            </a:r>
            <a:r>
              <a:rPr lang="en-US" sz="2000" dirty="0">
                <a:latin typeface="Arial" panose="020B0604020202020204" pitchFamily="34" charset="0"/>
                <a:cs typeface="Arial" panose="020B0604020202020204" pitchFamily="34" charset="0"/>
              </a:rPr>
              <a:t>.</a:t>
            </a:r>
            <a:endParaRPr lang="en-US" sz="2000" dirty="0"/>
          </a:p>
        </p:txBody>
      </p:sp>
    </p:spTree>
    <p:extLst>
      <p:ext uri="{BB962C8B-B14F-4D97-AF65-F5344CB8AC3E}">
        <p14:creationId xmlns:p14="http://schemas.microsoft.com/office/powerpoint/2010/main" val="287311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CE60D33-6404-7342-AE98-AA9A6406C385}"/>
              </a:ext>
            </a:extLst>
          </p:cNvPr>
          <p:cNvSpPr txBox="1"/>
          <p:nvPr/>
        </p:nvSpPr>
        <p:spPr>
          <a:xfrm>
            <a:off x="253714" y="251207"/>
            <a:ext cx="3869400" cy="718658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Ordered </a:t>
            </a:r>
            <a:r>
              <a:rPr lang="en-US" sz="2000" dirty="0" err="1">
                <a:latin typeface="Arial" panose="020B0604020202020204" pitchFamily="34" charset="0"/>
                <a:cs typeface="Arial" panose="020B0604020202020204" pitchFamily="34" charset="0"/>
              </a:rPr>
              <a:t>probit</a:t>
            </a:r>
            <a:r>
              <a:rPr lang="en-US" sz="2000" dirty="0">
                <a:latin typeface="Arial" panose="020B0604020202020204" pitchFamily="34" charset="0"/>
                <a:cs typeface="Arial" panose="020B0604020202020204" pitchFamily="34" charset="0"/>
              </a:rPr>
              <a:t> mediation model: </a:t>
            </a:r>
          </a:p>
          <a:p>
            <a:r>
              <a:rPr lang="en-US" sz="2000" b="1" dirty="0">
                <a:latin typeface="Arial" panose="020B0604020202020204" pitchFamily="34" charset="0"/>
                <a:cs typeface="Arial" panose="020B0604020202020204" pitchFamily="34" charset="0"/>
              </a:rPr>
              <a:t>Does worry mediate effects of construal on policy support?</a:t>
            </a:r>
          </a:p>
          <a:p>
            <a:endParaRPr lang="en-US" sz="1600" dirty="0">
              <a:latin typeface="Arial" panose="020B0604020202020204" pitchFamily="34" charset="0"/>
              <a:cs typeface="Arial" panose="020B0604020202020204" pitchFamily="34" charset="0"/>
            </a:endParaRPr>
          </a:p>
          <a:p>
            <a:pPr marL="285750" indent="-285750">
              <a:spcAft>
                <a:spcPts val="1000"/>
              </a:spcAft>
              <a:buFont typeface="Arial" panose="020B0604020202020204" pitchFamily="34" charset="0"/>
              <a:buChar char="•"/>
            </a:pPr>
            <a:r>
              <a:rPr lang="en-US" sz="2000" dirty="0">
                <a:latin typeface="Arial" panose="020B0604020202020204" pitchFamily="34" charset="0"/>
                <a:cs typeface="Arial" panose="020B0604020202020204" pitchFamily="34" charset="0"/>
              </a:rPr>
              <a:t>No effect of construal treatment after controlling for psychological distance.</a:t>
            </a:r>
          </a:p>
          <a:p>
            <a:pPr marL="285750" indent="-285750">
              <a:spcAft>
                <a:spcPts val="1000"/>
              </a:spcAft>
              <a:buFont typeface="Arial" panose="020B0604020202020204" pitchFamily="34" charset="0"/>
              <a:buChar char="•"/>
            </a:pPr>
            <a:r>
              <a:rPr lang="en-US" sz="2000" dirty="0">
                <a:latin typeface="Arial" panose="020B0604020202020204" pitchFamily="34" charset="0"/>
                <a:cs typeface="Arial" panose="020B0604020202020204" pitchFamily="34" charset="0"/>
              </a:rPr>
              <a:t>Worry partially mediates psychological distance (see personal harms).</a:t>
            </a:r>
          </a:p>
          <a:p>
            <a:pPr marL="285750" indent="-285750">
              <a:spcAft>
                <a:spcPts val="1000"/>
              </a:spcAft>
              <a:buFont typeface="Arial" panose="020B0604020202020204" pitchFamily="34" charset="0"/>
              <a:buChar char="•"/>
            </a:pPr>
            <a:r>
              <a:rPr lang="en-US" sz="2000" dirty="0">
                <a:latin typeface="Arial" panose="020B0604020202020204" pitchFamily="34" charset="0"/>
                <a:cs typeface="Arial" panose="020B0604020202020204" pitchFamily="34" charset="0"/>
              </a:rPr>
              <a:t>The closer climate change is psychologically, the more worry, the more support for policy. </a:t>
            </a:r>
          </a:p>
          <a:p>
            <a:pPr marL="285750" indent="-285750">
              <a:spcAft>
                <a:spcPts val="1000"/>
              </a:spcAft>
              <a:buFont typeface="Arial" panose="020B0604020202020204" pitchFamily="34" charset="0"/>
              <a:buChar char="•"/>
            </a:pPr>
            <a:r>
              <a:rPr lang="en-US" sz="2000" dirty="0">
                <a:latin typeface="Arial" panose="020B0604020202020204" pitchFamily="34" charset="0"/>
                <a:cs typeface="Arial" panose="020B0604020202020204" pitchFamily="34" charset="0"/>
              </a:rPr>
              <a:t>Government response efficacy and personal self-efficacy associated with both worry and policy support (stronger direct effect on policy support).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147E1C2-8A9C-8A46-B72D-5E6E7619D2B6}"/>
              </a:ext>
            </a:extLst>
          </p:cNvPr>
          <p:cNvPicPr>
            <a:picLocks noChangeAspect="1"/>
          </p:cNvPicPr>
          <p:nvPr/>
        </p:nvPicPr>
        <p:blipFill>
          <a:blip r:embed="rId2"/>
          <a:stretch>
            <a:fillRect/>
          </a:stretch>
        </p:blipFill>
        <p:spPr>
          <a:xfrm rot="5400000">
            <a:off x="3402238" y="972083"/>
            <a:ext cx="6396137" cy="4954385"/>
          </a:xfrm>
          <a:prstGeom prst="rect">
            <a:avLst/>
          </a:prstGeom>
        </p:spPr>
      </p:pic>
      <p:pic>
        <p:nvPicPr>
          <p:cNvPr id="9" name="Picture 8">
            <a:extLst>
              <a:ext uri="{FF2B5EF4-FFF2-40B4-BE49-F238E27FC236}">
                <a16:creationId xmlns:a16="http://schemas.microsoft.com/office/drawing/2014/main" id="{FE012308-DE66-2848-A9C4-5DAAC030C025}"/>
              </a:ext>
            </a:extLst>
          </p:cNvPr>
          <p:cNvPicPr>
            <a:picLocks noChangeAspect="1"/>
          </p:cNvPicPr>
          <p:nvPr/>
        </p:nvPicPr>
        <p:blipFill rotWithShape="1">
          <a:blip r:embed="rId3"/>
          <a:srcRect l="781" r="2393" b="37448"/>
          <a:stretch/>
        </p:blipFill>
        <p:spPr>
          <a:xfrm rot="5400000">
            <a:off x="7608914" y="1934096"/>
            <a:ext cx="6051667" cy="3114504"/>
          </a:xfrm>
          <a:prstGeom prst="rect">
            <a:avLst/>
          </a:prstGeom>
        </p:spPr>
      </p:pic>
      <p:cxnSp>
        <p:nvCxnSpPr>
          <p:cNvPr id="10" name="Straight Connector 9">
            <a:extLst>
              <a:ext uri="{FF2B5EF4-FFF2-40B4-BE49-F238E27FC236}">
                <a16:creationId xmlns:a16="http://schemas.microsoft.com/office/drawing/2014/main" id="{CF2DB86B-5CB6-9C41-BC3D-60BC5911D6AB}"/>
              </a:ext>
            </a:extLst>
          </p:cNvPr>
          <p:cNvCxnSpPr>
            <a:cxnSpLocks/>
          </p:cNvCxnSpPr>
          <p:nvPr/>
        </p:nvCxnSpPr>
        <p:spPr>
          <a:xfrm>
            <a:off x="9110747" y="0"/>
            <a:ext cx="0" cy="6517182"/>
          </a:xfrm>
          <a:prstGeom prst="line">
            <a:avLst/>
          </a:prstGeom>
          <a:ln w="66675">
            <a:solidFill>
              <a:schemeClr val="bg2">
                <a:lumMod val="75000"/>
                <a:alpha val="68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0C7E3CAF-617D-B247-82C6-3EA3A65B55C4}"/>
              </a:ext>
            </a:extLst>
          </p:cNvPr>
          <p:cNvSpPr/>
          <p:nvPr/>
        </p:nvSpPr>
        <p:spPr>
          <a:xfrm>
            <a:off x="4404360" y="1463040"/>
            <a:ext cx="7559040" cy="80772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ECF1665-8948-1D48-823B-6C5C7EE1A7D0}"/>
              </a:ext>
            </a:extLst>
          </p:cNvPr>
          <p:cNvSpPr/>
          <p:nvPr/>
        </p:nvSpPr>
        <p:spPr>
          <a:xfrm>
            <a:off x="3992880" y="3182390"/>
            <a:ext cx="8092440" cy="12219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420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2" grpId="0" animBg="1"/>
      <p:bldP spid="1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DF7FE-E26C-F549-B177-044A8197E540}"/>
              </a:ext>
            </a:extLst>
          </p:cNvPr>
          <p:cNvSpPr>
            <a:spLocks noGrp="1"/>
          </p:cNvSpPr>
          <p:nvPr>
            <p:ph type="title"/>
          </p:nvPr>
        </p:nvSpPr>
        <p:spPr>
          <a:xfrm>
            <a:off x="170993" y="0"/>
            <a:ext cx="5288280" cy="1889760"/>
          </a:xfrm>
        </p:spPr>
        <p:txBody>
          <a:bodyPr>
            <a:noAutofit/>
          </a:bodyPr>
          <a:lstStyle/>
          <a:p>
            <a:pPr>
              <a:lnSpc>
                <a:spcPct val="100000"/>
              </a:lnSpc>
            </a:pPr>
            <a:r>
              <a:rPr lang="en-US" sz="2400" dirty="0">
                <a:latin typeface="Arial" panose="020B0604020202020204" pitchFamily="34" charset="0"/>
                <a:cs typeface="Arial" panose="020B0604020202020204" pitchFamily="34" charset="0"/>
              </a:rPr>
              <a:t>Ordered </a:t>
            </a:r>
            <a:r>
              <a:rPr lang="en-US" sz="2400" dirty="0" err="1">
                <a:latin typeface="Arial" panose="020B0604020202020204" pitchFamily="34" charset="0"/>
                <a:cs typeface="Arial" panose="020B0604020202020204" pitchFamily="34" charset="0"/>
              </a:rPr>
              <a:t>probit</a:t>
            </a:r>
            <a:r>
              <a:rPr lang="en-US" sz="2400" dirty="0">
                <a:latin typeface="Arial" panose="020B0604020202020204" pitchFamily="34" charset="0"/>
                <a:cs typeface="Arial" panose="020B0604020202020204" pitchFamily="34" charset="0"/>
              </a:rPr>
              <a:t> mediation model: </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Does hope mediate effects of construal on policy support?</a:t>
            </a:r>
            <a:br>
              <a:rPr lang="en-US" sz="2400" b="1"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E492A0B5-049B-C241-8A84-5CB011CC39BF}"/>
              </a:ext>
            </a:extLst>
          </p:cNvPr>
          <p:cNvSpPr>
            <a:spLocks noGrp="1"/>
          </p:cNvSpPr>
          <p:nvPr>
            <p:ph idx="1"/>
          </p:nvPr>
        </p:nvSpPr>
        <p:spPr>
          <a:xfrm>
            <a:off x="170993" y="1463704"/>
            <a:ext cx="4392235" cy="5394296"/>
          </a:xfrm>
        </p:spPr>
        <p:txBody>
          <a:bodyPr>
            <a:noAutofit/>
          </a:bodyPr>
          <a:lstStyle/>
          <a:p>
            <a:pPr marL="285750" indent="-285750">
              <a:lnSpc>
                <a:spcPct val="100000"/>
              </a:lnSpc>
              <a:spcBef>
                <a:spcPts val="0"/>
              </a:spcBef>
              <a:spcAft>
                <a:spcPts val="600"/>
              </a:spcAft>
            </a:pPr>
            <a:r>
              <a:rPr lang="en-US" sz="2000" dirty="0">
                <a:latin typeface="Arial" panose="020B0604020202020204" pitchFamily="34" charset="0"/>
                <a:cs typeface="Arial" panose="020B0604020202020204" pitchFamily="34" charset="0"/>
              </a:rPr>
              <a:t>No effect of construal treatment after controlling for psychological distance.</a:t>
            </a:r>
          </a:p>
          <a:p>
            <a:pPr marL="285750" indent="-285750">
              <a:lnSpc>
                <a:spcPct val="100000"/>
              </a:lnSpc>
              <a:spcBef>
                <a:spcPts val="0"/>
              </a:spcBef>
              <a:spcAft>
                <a:spcPts val="600"/>
              </a:spcAft>
            </a:pPr>
            <a:r>
              <a:rPr lang="en-US" sz="2000" dirty="0">
                <a:latin typeface="Arial" panose="020B0604020202020204" pitchFamily="34" charset="0"/>
                <a:cs typeface="Arial" panose="020B0604020202020204" pitchFamily="34" charset="0"/>
              </a:rPr>
              <a:t>Hope does not mediate effects of psychological distance (much).  Policy support increases with hope, a little.</a:t>
            </a:r>
          </a:p>
          <a:p>
            <a:pPr marL="285750" indent="-285750">
              <a:lnSpc>
                <a:spcPct val="100000"/>
              </a:lnSpc>
              <a:spcBef>
                <a:spcPts val="0"/>
              </a:spcBef>
              <a:spcAft>
                <a:spcPts val="600"/>
              </a:spcAft>
            </a:pPr>
            <a:r>
              <a:rPr lang="en-US" sz="2000" dirty="0">
                <a:latin typeface="Arial" panose="020B0604020202020204" pitchFamily="34" charset="0"/>
                <a:cs typeface="Arial" panose="020B0604020202020204" pitchFamily="34" charset="0"/>
              </a:rPr>
              <a:t>The closer climate change is psychologically, the more support for policy. </a:t>
            </a:r>
          </a:p>
          <a:p>
            <a:pPr marL="285750" indent="-285750">
              <a:lnSpc>
                <a:spcPct val="100000"/>
              </a:lnSpc>
              <a:spcBef>
                <a:spcPts val="0"/>
              </a:spcBef>
              <a:spcAft>
                <a:spcPts val="600"/>
              </a:spcAft>
            </a:pPr>
            <a:r>
              <a:rPr lang="en-US" sz="2000" dirty="0">
                <a:latin typeface="Arial" panose="020B0604020202020204" pitchFamily="34" charset="0"/>
                <a:cs typeface="Arial" panose="020B0604020202020204" pitchFamily="34" charset="0"/>
              </a:rPr>
              <a:t>Policy support increases directly with government response efficacy and personal self-efficacy. Hope does not mediate efficacy.</a:t>
            </a:r>
          </a:p>
          <a:p>
            <a:pPr marL="285750" indent="-285750">
              <a:lnSpc>
                <a:spcPct val="100000"/>
              </a:lnSpc>
              <a:spcBef>
                <a:spcPts val="0"/>
              </a:spcBef>
              <a:spcAft>
                <a:spcPts val="600"/>
              </a:spcAft>
            </a:pPr>
            <a:r>
              <a:rPr lang="en-US" sz="2000" dirty="0">
                <a:latin typeface="Arial" panose="020B0604020202020204" pitchFamily="34" charset="0"/>
                <a:cs typeface="Arial" panose="020B0604020202020204" pitchFamily="34" charset="0"/>
              </a:rPr>
              <a:t>The less one knows, the more one hopes.</a:t>
            </a:r>
          </a:p>
        </p:txBody>
      </p:sp>
      <p:pic>
        <p:nvPicPr>
          <p:cNvPr id="4" name="Picture 3">
            <a:extLst>
              <a:ext uri="{FF2B5EF4-FFF2-40B4-BE49-F238E27FC236}">
                <a16:creationId xmlns:a16="http://schemas.microsoft.com/office/drawing/2014/main" id="{AD741376-BD3A-234C-9A12-B9883C20CFB8}"/>
              </a:ext>
            </a:extLst>
          </p:cNvPr>
          <p:cNvPicPr>
            <a:picLocks noChangeAspect="1"/>
          </p:cNvPicPr>
          <p:nvPr/>
        </p:nvPicPr>
        <p:blipFill>
          <a:blip r:embed="rId3"/>
          <a:stretch>
            <a:fillRect/>
          </a:stretch>
        </p:blipFill>
        <p:spPr>
          <a:xfrm rot="5400000">
            <a:off x="3843609" y="1217903"/>
            <a:ext cx="6126919" cy="4470631"/>
          </a:xfrm>
          <a:prstGeom prst="rect">
            <a:avLst/>
          </a:prstGeom>
        </p:spPr>
      </p:pic>
      <p:pic>
        <p:nvPicPr>
          <p:cNvPr id="7" name="Picture 6">
            <a:extLst>
              <a:ext uri="{FF2B5EF4-FFF2-40B4-BE49-F238E27FC236}">
                <a16:creationId xmlns:a16="http://schemas.microsoft.com/office/drawing/2014/main" id="{06A5EBD9-0F66-7B47-BC99-7A27D461BCA7}"/>
              </a:ext>
            </a:extLst>
          </p:cNvPr>
          <p:cNvPicPr>
            <a:picLocks noChangeAspect="1"/>
          </p:cNvPicPr>
          <p:nvPr/>
        </p:nvPicPr>
        <p:blipFill rotWithShape="1">
          <a:blip r:embed="rId4"/>
          <a:srcRect b="28688"/>
          <a:stretch/>
        </p:blipFill>
        <p:spPr>
          <a:xfrm rot="5400000">
            <a:off x="7765468" y="1875201"/>
            <a:ext cx="6126921" cy="3156038"/>
          </a:xfrm>
          <a:prstGeom prst="rect">
            <a:avLst/>
          </a:prstGeom>
        </p:spPr>
      </p:pic>
      <p:cxnSp>
        <p:nvCxnSpPr>
          <p:cNvPr id="10" name="Straight Connector 9">
            <a:extLst>
              <a:ext uri="{FF2B5EF4-FFF2-40B4-BE49-F238E27FC236}">
                <a16:creationId xmlns:a16="http://schemas.microsoft.com/office/drawing/2014/main" id="{D458D575-907B-DC4B-B1C3-8B43E5813686}"/>
              </a:ext>
            </a:extLst>
          </p:cNvPr>
          <p:cNvCxnSpPr>
            <a:cxnSpLocks/>
          </p:cNvCxnSpPr>
          <p:nvPr/>
        </p:nvCxnSpPr>
        <p:spPr>
          <a:xfrm>
            <a:off x="9250909" y="0"/>
            <a:ext cx="0" cy="6301047"/>
          </a:xfrm>
          <a:prstGeom prst="line">
            <a:avLst/>
          </a:prstGeom>
          <a:ln w="66675">
            <a:solidFill>
              <a:schemeClr val="bg2">
                <a:lumMod val="75000"/>
                <a:alpha val="68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63DEB17-B911-9C49-865F-A0F8096F0C7B}"/>
              </a:ext>
            </a:extLst>
          </p:cNvPr>
          <p:cNvSpPr/>
          <p:nvPr/>
        </p:nvSpPr>
        <p:spPr>
          <a:xfrm>
            <a:off x="4563228" y="1463040"/>
            <a:ext cx="7400172" cy="80772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885039C-537A-E741-B1DC-B8B347A555B1}"/>
              </a:ext>
            </a:extLst>
          </p:cNvPr>
          <p:cNvSpPr/>
          <p:nvPr/>
        </p:nvSpPr>
        <p:spPr>
          <a:xfrm>
            <a:off x="4563228" y="4617720"/>
            <a:ext cx="4579156" cy="533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A7CD1B7-D0B5-4042-88A0-183E7A803B99}"/>
              </a:ext>
            </a:extLst>
          </p:cNvPr>
          <p:cNvSpPr/>
          <p:nvPr/>
        </p:nvSpPr>
        <p:spPr>
          <a:xfrm>
            <a:off x="4563228" y="3040380"/>
            <a:ext cx="7400172" cy="11963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F0D0677-C374-2C42-9B89-B8AE4811DD13}"/>
              </a:ext>
            </a:extLst>
          </p:cNvPr>
          <p:cNvSpPr/>
          <p:nvPr/>
        </p:nvSpPr>
        <p:spPr>
          <a:xfrm>
            <a:off x="4563228" y="2256659"/>
            <a:ext cx="7400172" cy="80772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907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7" grpId="0" animBg="1"/>
      <p:bldP spid="18" grpId="0" animBg="1"/>
      <p:bldP spid="19" grpId="0" animBg="1"/>
      <p:bldP spid="20"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CE60D33-6404-7342-AE98-AA9A6406C385}"/>
              </a:ext>
            </a:extLst>
          </p:cNvPr>
          <p:cNvSpPr txBox="1"/>
          <p:nvPr/>
        </p:nvSpPr>
        <p:spPr>
          <a:xfrm>
            <a:off x="253711" y="251207"/>
            <a:ext cx="5404485" cy="6355586"/>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Ordered </a:t>
            </a:r>
            <a:r>
              <a:rPr lang="en-US" sz="2400" dirty="0" err="1">
                <a:latin typeface="Arial" panose="020B0604020202020204" pitchFamily="34" charset="0"/>
                <a:cs typeface="Arial" panose="020B0604020202020204" pitchFamily="34" charset="0"/>
              </a:rPr>
              <a:t>probit</a:t>
            </a:r>
            <a:r>
              <a:rPr lang="en-US" sz="2400" dirty="0">
                <a:latin typeface="Arial" panose="020B0604020202020204" pitchFamily="34" charset="0"/>
                <a:cs typeface="Arial" panose="020B0604020202020204" pitchFamily="34" charset="0"/>
              </a:rPr>
              <a:t> mediation model: </a:t>
            </a:r>
          </a:p>
          <a:p>
            <a:r>
              <a:rPr lang="en-US" sz="2400" b="1" dirty="0">
                <a:latin typeface="Arial" panose="020B0604020202020204" pitchFamily="34" charset="0"/>
                <a:cs typeface="Arial" panose="020B0604020202020204" pitchFamily="34" charset="0"/>
              </a:rPr>
              <a:t>Does worry mediate effects of construal on policy support?</a:t>
            </a:r>
          </a:p>
          <a:p>
            <a:endParaRPr lang="en-US" sz="2400" dirty="0">
              <a:latin typeface="Arial" panose="020B0604020202020204" pitchFamily="34" charset="0"/>
              <a:cs typeface="Arial" panose="020B0604020202020204" pitchFamily="34" charset="0"/>
            </a:endParaRPr>
          </a:p>
          <a:p>
            <a:pPr marL="285750" indent="-285750">
              <a:spcAft>
                <a:spcPts val="1000"/>
              </a:spcAft>
              <a:buFont typeface="Arial" panose="020B0604020202020204" pitchFamily="34" charset="0"/>
              <a:buChar char="•"/>
            </a:pPr>
            <a:r>
              <a:rPr lang="en-US" sz="2200" dirty="0">
                <a:latin typeface="Arial" panose="020B0604020202020204" pitchFamily="34" charset="0"/>
                <a:cs typeface="Arial" panose="020B0604020202020204" pitchFamily="34" charset="0"/>
              </a:rPr>
              <a:t>Psychological distance as measured here is associated with policy support: the closer, the more supportive</a:t>
            </a:r>
          </a:p>
          <a:p>
            <a:pPr marL="285750" indent="-285750">
              <a:spcAft>
                <a:spcPts val="1000"/>
              </a:spcAft>
              <a:buFont typeface="Arial" panose="020B0604020202020204" pitchFamily="34" charset="0"/>
              <a:buChar char="•"/>
            </a:pPr>
            <a:r>
              <a:rPr lang="en-US" sz="2200" dirty="0">
                <a:latin typeface="Arial" panose="020B0604020202020204" pitchFamily="34" charset="0"/>
                <a:cs typeface="Arial" panose="020B0604020202020204" pitchFamily="34" charset="0"/>
              </a:rPr>
              <a:t>Worry partially mediates psychological distance (personal harms)</a:t>
            </a:r>
          </a:p>
          <a:p>
            <a:pPr marL="285750" indent="-285750">
              <a:spcAft>
                <a:spcPts val="1000"/>
              </a:spcAft>
              <a:buFont typeface="Arial" panose="020B0604020202020204" pitchFamily="34" charset="0"/>
              <a:buChar char="•"/>
            </a:pPr>
            <a:r>
              <a:rPr lang="en-US" sz="2200" dirty="0">
                <a:latin typeface="Arial" panose="020B0604020202020204" pitchFamily="34" charset="0"/>
                <a:cs typeface="Arial" panose="020B0604020202020204" pitchFamily="34" charset="0"/>
              </a:rPr>
              <a:t>No effect of construal treatment after controlling for psychological distance</a:t>
            </a:r>
          </a:p>
          <a:p>
            <a:pPr marL="285750" indent="-285750">
              <a:spcAft>
                <a:spcPts val="1000"/>
              </a:spcAft>
              <a:buFont typeface="Arial" panose="020B0604020202020204" pitchFamily="34" charset="0"/>
              <a:buChar char="•"/>
            </a:pPr>
            <a:r>
              <a:rPr lang="en-US" sz="2200" dirty="0">
                <a:latin typeface="Arial" panose="020B0604020202020204" pitchFamily="34" charset="0"/>
                <a:cs typeface="Arial" panose="020B0604020202020204" pitchFamily="34" charset="0"/>
              </a:rPr>
              <a:t>Government response efficacy and personal self-efficacy associated with both worry and policy support (stronger direct effect on policy support)</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r>
            <a:br>
              <a:rPr lang="en-US" sz="2200" dirty="0">
                <a:latin typeface="Arial" panose="020B0604020202020204" pitchFamily="34" charset="0"/>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109FD8B7-22F8-5945-B5A9-5E29B3C8C0B8}"/>
              </a:ext>
            </a:extLst>
          </p:cNvPr>
          <p:cNvPicPr>
            <a:picLocks noChangeAspect="1"/>
          </p:cNvPicPr>
          <p:nvPr/>
        </p:nvPicPr>
        <p:blipFill>
          <a:blip r:embed="rId2"/>
          <a:stretch>
            <a:fillRect/>
          </a:stretch>
        </p:blipFill>
        <p:spPr>
          <a:xfrm>
            <a:off x="5658196" y="0"/>
            <a:ext cx="6533804" cy="6858000"/>
          </a:xfrm>
          <a:prstGeom prst="rect">
            <a:avLst/>
          </a:prstGeom>
        </p:spPr>
      </p:pic>
    </p:spTree>
    <p:extLst>
      <p:ext uri="{BB962C8B-B14F-4D97-AF65-F5344CB8AC3E}">
        <p14:creationId xmlns:p14="http://schemas.microsoft.com/office/powerpoint/2010/main" val="6272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DF7FE-E26C-F549-B177-044A8197E540}"/>
              </a:ext>
            </a:extLst>
          </p:cNvPr>
          <p:cNvSpPr>
            <a:spLocks noGrp="1"/>
          </p:cNvSpPr>
          <p:nvPr>
            <p:ph type="title"/>
          </p:nvPr>
        </p:nvSpPr>
        <p:spPr>
          <a:xfrm>
            <a:off x="243840" y="110244"/>
            <a:ext cx="5509260" cy="1889760"/>
          </a:xfrm>
        </p:spPr>
        <p:txBody>
          <a:bodyPr>
            <a:noAutofit/>
          </a:bodyPr>
          <a:lstStyle/>
          <a:p>
            <a:pPr>
              <a:lnSpc>
                <a:spcPct val="100000"/>
              </a:lnSpc>
            </a:pPr>
            <a:r>
              <a:rPr lang="en-US" sz="2400" dirty="0">
                <a:latin typeface="Arial" panose="020B0604020202020204" pitchFamily="34" charset="0"/>
                <a:cs typeface="Arial" panose="020B0604020202020204" pitchFamily="34" charset="0"/>
              </a:rPr>
              <a:t>Ordered </a:t>
            </a:r>
            <a:r>
              <a:rPr lang="en-US" sz="2400" dirty="0" err="1">
                <a:latin typeface="Arial" panose="020B0604020202020204" pitchFamily="34" charset="0"/>
                <a:cs typeface="Arial" panose="020B0604020202020204" pitchFamily="34" charset="0"/>
              </a:rPr>
              <a:t>probit</a:t>
            </a:r>
            <a:r>
              <a:rPr lang="en-US" sz="2400" dirty="0">
                <a:latin typeface="Arial" panose="020B0604020202020204" pitchFamily="34" charset="0"/>
                <a:cs typeface="Arial" panose="020B0604020202020204" pitchFamily="34" charset="0"/>
              </a:rPr>
              <a:t> mediation model: </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Does hope mediate effects of construal on policy support?</a:t>
            </a:r>
            <a:br>
              <a:rPr lang="en-US" sz="2400" b="1"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E492A0B5-049B-C241-8A84-5CB011CC39BF}"/>
              </a:ext>
            </a:extLst>
          </p:cNvPr>
          <p:cNvSpPr>
            <a:spLocks noGrp="1"/>
          </p:cNvSpPr>
          <p:nvPr>
            <p:ph idx="1"/>
          </p:nvPr>
        </p:nvSpPr>
        <p:spPr>
          <a:xfrm>
            <a:off x="379268" y="1613334"/>
            <a:ext cx="5143500" cy="5244666"/>
          </a:xfrm>
        </p:spPr>
        <p:txBody>
          <a:bodyPr>
            <a:normAutofit fontScale="92500" lnSpcReduction="10000"/>
          </a:bodyPr>
          <a:lstStyle/>
          <a:p>
            <a:pPr marL="285750" indent="-285750">
              <a:lnSpc>
                <a:spcPct val="120000"/>
              </a:lnSpc>
              <a:spcBef>
                <a:spcPts val="0"/>
              </a:spcBef>
              <a:spcAft>
                <a:spcPts val="600"/>
              </a:spcAft>
            </a:pPr>
            <a:r>
              <a:rPr lang="en-US" sz="2400" dirty="0">
                <a:latin typeface="Arial" panose="020B0604020202020204" pitchFamily="34" charset="0"/>
                <a:cs typeface="Arial" panose="020B0604020202020204" pitchFamily="34" charset="0"/>
              </a:rPr>
              <a:t>The more hope, the more policy support; but hope does not mediate effects of psychological distance, nor of efficacy, as measured here.  </a:t>
            </a:r>
          </a:p>
          <a:p>
            <a:pPr marL="285750" indent="-285750">
              <a:lnSpc>
                <a:spcPct val="120000"/>
              </a:lnSpc>
              <a:spcBef>
                <a:spcPts val="0"/>
              </a:spcBef>
              <a:spcAft>
                <a:spcPts val="600"/>
              </a:spcAft>
            </a:pPr>
            <a:r>
              <a:rPr lang="en-US" sz="2400" dirty="0">
                <a:latin typeface="Arial" panose="020B0604020202020204" pitchFamily="34" charset="0"/>
                <a:cs typeface="Arial" panose="020B0604020202020204" pitchFamily="34" charset="0"/>
              </a:rPr>
              <a:t>Psychological distance: the closer, the more supportive of policy</a:t>
            </a:r>
          </a:p>
          <a:p>
            <a:pPr marL="285750" indent="-285750">
              <a:lnSpc>
                <a:spcPct val="120000"/>
              </a:lnSpc>
              <a:spcBef>
                <a:spcPts val="0"/>
              </a:spcBef>
              <a:spcAft>
                <a:spcPts val="600"/>
              </a:spcAft>
            </a:pPr>
            <a:r>
              <a:rPr lang="en-US" sz="2400" dirty="0">
                <a:latin typeface="Arial" panose="020B0604020202020204" pitchFamily="34" charset="0"/>
                <a:cs typeface="Arial" panose="020B0604020202020204" pitchFamily="34" charset="0"/>
              </a:rPr>
              <a:t>No effect of construal treatment after controlling for psychological distance.</a:t>
            </a:r>
          </a:p>
          <a:p>
            <a:pPr marL="285750" indent="-285750">
              <a:lnSpc>
                <a:spcPct val="120000"/>
              </a:lnSpc>
              <a:spcBef>
                <a:spcPts val="0"/>
              </a:spcBef>
              <a:spcAft>
                <a:spcPts val="600"/>
              </a:spcAft>
            </a:pPr>
            <a:r>
              <a:rPr lang="en-US" sz="2400" dirty="0">
                <a:latin typeface="Arial" panose="020B0604020202020204" pitchFamily="34" charset="0"/>
                <a:cs typeface="Arial" panose="020B0604020202020204" pitchFamily="34" charset="0"/>
              </a:rPr>
              <a:t>Government response efficacy and personal self-efficacy associated with policy support (not with hope). </a:t>
            </a:r>
          </a:p>
          <a:p>
            <a:pPr marL="285750" indent="-285750">
              <a:lnSpc>
                <a:spcPct val="120000"/>
              </a:lnSpc>
              <a:spcBef>
                <a:spcPts val="0"/>
              </a:spcBef>
              <a:spcAft>
                <a:spcPts val="600"/>
              </a:spcAft>
            </a:pPr>
            <a:r>
              <a:rPr lang="en-US" sz="2400" dirty="0">
                <a:latin typeface="Arial" panose="020B0604020202020204" pitchFamily="34" charset="0"/>
                <a:cs typeface="Arial" panose="020B0604020202020204" pitchFamily="34" charset="0"/>
              </a:rPr>
              <a:t>The less one knows, the more one hopes.</a:t>
            </a:r>
          </a:p>
        </p:txBody>
      </p:sp>
      <p:pic>
        <p:nvPicPr>
          <p:cNvPr id="12" name="Picture 11">
            <a:extLst>
              <a:ext uri="{FF2B5EF4-FFF2-40B4-BE49-F238E27FC236}">
                <a16:creationId xmlns:a16="http://schemas.microsoft.com/office/drawing/2014/main" id="{271B2040-62F9-C14F-BC1C-30B8AB927938}"/>
              </a:ext>
            </a:extLst>
          </p:cNvPr>
          <p:cNvPicPr>
            <a:picLocks noChangeAspect="1"/>
          </p:cNvPicPr>
          <p:nvPr/>
        </p:nvPicPr>
        <p:blipFill>
          <a:blip r:embed="rId3"/>
          <a:stretch>
            <a:fillRect/>
          </a:stretch>
        </p:blipFill>
        <p:spPr>
          <a:xfrm>
            <a:off x="6185083" y="0"/>
            <a:ext cx="6006917" cy="6858000"/>
          </a:xfrm>
          <a:prstGeom prst="rect">
            <a:avLst/>
          </a:prstGeom>
        </p:spPr>
      </p:pic>
    </p:spTree>
    <p:extLst>
      <p:ext uri="{BB962C8B-B14F-4D97-AF65-F5344CB8AC3E}">
        <p14:creationId xmlns:p14="http://schemas.microsoft.com/office/powerpoint/2010/main" val="415753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4F872-C3AE-6740-A6E8-5479D6D37F18}"/>
              </a:ext>
            </a:extLst>
          </p:cNvPr>
          <p:cNvSpPr>
            <a:spLocks noGrp="1"/>
          </p:cNvSpPr>
          <p:nvPr>
            <p:ph type="title"/>
          </p:nvPr>
        </p:nvSpPr>
        <p:spPr>
          <a:xfrm>
            <a:off x="414069" y="25880"/>
            <a:ext cx="4244196" cy="1325563"/>
          </a:xfrm>
        </p:spPr>
        <p:txBody>
          <a:bodyPr>
            <a:normAutofit/>
          </a:bodyPr>
          <a:lstStyle/>
          <a:p>
            <a:r>
              <a:rPr lang="en-US" sz="3200" b="1" dirty="0">
                <a:latin typeface="Arial" panose="020B0604020202020204" pitchFamily="34" charset="0"/>
                <a:cs typeface="Arial" panose="020B0604020202020204" pitchFamily="34" charset="0"/>
              </a:rPr>
              <a:t>Research questions</a:t>
            </a:r>
          </a:p>
        </p:txBody>
      </p:sp>
      <p:sp>
        <p:nvSpPr>
          <p:cNvPr id="3" name="Content Placeholder 2">
            <a:extLst>
              <a:ext uri="{FF2B5EF4-FFF2-40B4-BE49-F238E27FC236}">
                <a16:creationId xmlns:a16="http://schemas.microsoft.com/office/drawing/2014/main" id="{B9FE3F11-223B-3F45-A861-3802487098E0}"/>
              </a:ext>
            </a:extLst>
          </p:cNvPr>
          <p:cNvSpPr>
            <a:spLocks noGrp="1"/>
          </p:cNvSpPr>
          <p:nvPr>
            <p:ph sz="half" idx="1"/>
          </p:nvPr>
        </p:nvSpPr>
        <p:spPr>
          <a:xfrm>
            <a:off x="414070" y="1351442"/>
            <a:ext cx="5518380" cy="5250079"/>
          </a:xfrm>
        </p:spPr>
        <p:txBody>
          <a:bodyPr>
            <a:noAutofit/>
          </a:bodyPr>
          <a:lstStyle/>
          <a:p>
            <a:pPr lvl="0">
              <a:lnSpc>
                <a:spcPct val="100000"/>
              </a:lnSpc>
            </a:pPr>
            <a:r>
              <a:rPr lang="en-US" sz="2400" dirty="0">
                <a:latin typeface="Arial" panose="020B0604020202020204" pitchFamily="34" charset="0"/>
                <a:cs typeface="Arial" panose="020B0604020202020204" pitchFamily="34" charset="0"/>
              </a:rPr>
              <a:t>New IPCC reports and US Climate Change assessments describe climate change as here and now.  Who else does?</a:t>
            </a:r>
          </a:p>
          <a:p>
            <a:pPr>
              <a:lnSpc>
                <a:spcPct val="100000"/>
              </a:lnSpc>
            </a:pPr>
            <a:r>
              <a:rPr lang="en-US" sz="2400" dirty="0">
                <a:latin typeface="Arial" panose="020B0604020202020204" pitchFamily="34" charset="0"/>
                <a:cs typeface="Arial" panose="020B0604020202020204" pitchFamily="34" charset="0"/>
              </a:rPr>
              <a:t>“How?” questions promote a concrete mindset. </a:t>
            </a:r>
          </a:p>
          <a:p>
            <a:pPr lvl="0">
              <a:lnSpc>
                <a:spcPct val="100000"/>
              </a:lnSpc>
            </a:pPr>
            <a:r>
              <a:rPr lang="en-US" sz="2400" dirty="0">
                <a:latin typeface="Arial" panose="020B0604020202020204" pitchFamily="34" charset="0"/>
                <a:cs typeface="Arial" panose="020B0604020202020204" pitchFamily="34" charset="0"/>
              </a:rPr>
              <a:t>“Why?” questions promote an abstract mindset. </a:t>
            </a:r>
          </a:p>
          <a:p>
            <a:pPr lvl="0">
              <a:lnSpc>
                <a:spcPct val="100000"/>
              </a:lnSpc>
            </a:pPr>
            <a:r>
              <a:rPr lang="en-US" sz="2400" dirty="0">
                <a:latin typeface="Arial" panose="020B0604020202020204" pitchFamily="34" charset="0"/>
                <a:cs typeface="Arial" panose="020B0604020202020204" pitchFamily="34" charset="0"/>
              </a:rPr>
              <a:t>Will pre-conditioning a concrete (or abstract) mindset change perceptions of the immediacy or uncertainty of climate change, or influence policy support?</a:t>
            </a:r>
          </a:p>
        </p:txBody>
      </p:sp>
      <p:pic>
        <p:nvPicPr>
          <p:cNvPr id="5" name="Picture 4">
            <a:extLst>
              <a:ext uri="{FF2B5EF4-FFF2-40B4-BE49-F238E27FC236}">
                <a16:creationId xmlns:a16="http://schemas.microsoft.com/office/drawing/2014/main" id="{2CF31B1E-2184-3E45-AC14-32A6071A1794}"/>
              </a:ext>
            </a:extLst>
          </p:cNvPr>
          <p:cNvPicPr>
            <a:picLocks noChangeAspect="1"/>
          </p:cNvPicPr>
          <p:nvPr/>
        </p:nvPicPr>
        <p:blipFill>
          <a:blip r:embed="rId2"/>
          <a:stretch>
            <a:fillRect/>
          </a:stretch>
        </p:blipFill>
        <p:spPr>
          <a:xfrm>
            <a:off x="6457352" y="25880"/>
            <a:ext cx="5734648" cy="3729099"/>
          </a:xfrm>
          <a:prstGeom prst="rect">
            <a:avLst/>
          </a:prstGeom>
        </p:spPr>
      </p:pic>
      <p:pic>
        <p:nvPicPr>
          <p:cNvPr id="7" name="Picture 6">
            <a:extLst>
              <a:ext uri="{FF2B5EF4-FFF2-40B4-BE49-F238E27FC236}">
                <a16:creationId xmlns:a16="http://schemas.microsoft.com/office/drawing/2014/main" id="{A59EA451-CF51-7E4E-8E76-90E98AFE8AB6}"/>
              </a:ext>
            </a:extLst>
          </p:cNvPr>
          <p:cNvPicPr>
            <a:picLocks noChangeAspect="1"/>
          </p:cNvPicPr>
          <p:nvPr/>
        </p:nvPicPr>
        <p:blipFill>
          <a:blip r:embed="rId3"/>
          <a:stretch>
            <a:fillRect/>
          </a:stretch>
        </p:blipFill>
        <p:spPr>
          <a:xfrm>
            <a:off x="6457352" y="3754979"/>
            <a:ext cx="5734648" cy="3227920"/>
          </a:xfrm>
          <a:prstGeom prst="rect">
            <a:avLst/>
          </a:prstGeom>
        </p:spPr>
      </p:pic>
    </p:spTree>
    <p:extLst>
      <p:ext uri="{BB962C8B-B14F-4D97-AF65-F5344CB8AC3E}">
        <p14:creationId xmlns:p14="http://schemas.microsoft.com/office/powerpoint/2010/main" val="252072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E76A-4E64-184E-A569-221DA7B1E09D}"/>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61022F58-2B23-174F-8D5E-91F00F1A88C0}"/>
              </a:ext>
            </a:extLst>
          </p:cNvPr>
          <p:cNvPicPr>
            <a:picLocks noChangeAspect="1"/>
          </p:cNvPicPr>
          <p:nvPr/>
        </p:nvPicPr>
        <p:blipFill>
          <a:blip r:embed="rId3"/>
          <a:stretch>
            <a:fillRect/>
          </a:stretch>
        </p:blipFill>
        <p:spPr>
          <a:xfrm>
            <a:off x="838200" y="0"/>
            <a:ext cx="10668000" cy="6858000"/>
          </a:xfrm>
          <a:prstGeom prst="rect">
            <a:avLst/>
          </a:prstGeom>
        </p:spPr>
      </p:pic>
    </p:spTree>
    <p:extLst>
      <p:ext uri="{BB962C8B-B14F-4D97-AF65-F5344CB8AC3E}">
        <p14:creationId xmlns:p14="http://schemas.microsoft.com/office/powerpoint/2010/main" val="1594900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F9B46E-7A9E-8844-98A2-28D1BA34C822}"/>
              </a:ext>
            </a:extLst>
          </p:cNvPr>
          <p:cNvPicPr>
            <a:picLocks noChangeAspect="1"/>
          </p:cNvPicPr>
          <p:nvPr/>
        </p:nvPicPr>
        <p:blipFill>
          <a:blip r:embed="rId3"/>
          <a:stretch>
            <a:fillRect/>
          </a:stretch>
        </p:blipFill>
        <p:spPr>
          <a:xfrm>
            <a:off x="838200" y="0"/>
            <a:ext cx="10240027" cy="6858000"/>
          </a:xfrm>
          <a:prstGeom prst="rect">
            <a:avLst/>
          </a:prstGeom>
        </p:spPr>
      </p:pic>
    </p:spTree>
    <p:extLst>
      <p:ext uri="{BB962C8B-B14F-4D97-AF65-F5344CB8AC3E}">
        <p14:creationId xmlns:p14="http://schemas.microsoft.com/office/powerpoint/2010/main" val="683290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5BD813B1-06B8-CE41-9480-C90FCE5C78FD}"/>
              </a:ext>
            </a:extLst>
          </p:cNvPr>
          <p:cNvGraphicFramePr>
            <a:graphicFrameLocks/>
          </p:cNvGraphicFramePr>
          <p:nvPr>
            <p:extLst>
              <p:ext uri="{D42A27DB-BD31-4B8C-83A1-F6EECF244321}">
                <p14:modId xmlns:p14="http://schemas.microsoft.com/office/powerpoint/2010/main" val="4204813352"/>
              </p:ext>
            </p:extLst>
          </p:nvPr>
        </p:nvGraphicFramePr>
        <p:xfrm>
          <a:off x="345688" y="457201"/>
          <a:ext cx="11363092" cy="58655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636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7" dur="500"/>
                                        <p:tgtEl>
                                          <p:spTgt spid="4">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12" dur="500"/>
                                        <p:tgtEl>
                                          <p:spTgt spid="4">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17" dur="500"/>
                                        <p:tgtEl>
                                          <p:spTgt spid="4">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animBg="0"/>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13844</TotalTime>
  <Words>4089</Words>
  <Application>Microsoft Office PowerPoint</Application>
  <PresentationFormat>Widescreen</PresentationFormat>
  <Paragraphs>537</Paragraphs>
  <Slides>59</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59</vt:i4>
      </vt:variant>
    </vt:vector>
  </HeadingPairs>
  <TitlesOfParts>
    <vt:vector size="64" baseType="lpstr">
      <vt:lpstr>Arial</vt:lpstr>
      <vt:lpstr>Calibri</vt:lpstr>
      <vt:lpstr>Calibri Light</vt:lpstr>
      <vt:lpstr>Wingdings</vt:lpstr>
      <vt:lpstr>Office Theme</vt:lpstr>
      <vt:lpstr>Climate change risk perceptions and feelings: Results from a construal experiment </vt:lpstr>
      <vt:lpstr>PowerPoint Presentation</vt:lpstr>
      <vt:lpstr>PowerPoint Presentation</vt:lpstr>
      <vt:lpstr>Mindset findings (construal level theory)</vt:lpstr>
      <vt:lpstr>Construal level theory</vt:lpstr>
      <vt:lpstr>Research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 national survey experiment</vt:lpstr>
      <vt:lpstr>Outline of questions </vt:lpstr>
      <vt:lpstr>Construal-level treatment (adapted from Freitas et al, 2006)   How → Concrete mindset     Why → Abstract mindset </vt:lpstr>
      <vt:lpstr>How do people try to slow or stop climate change?</vt:lpstr>
      <vt:lpstr>Why do people try to slow or stop climate change?</vt:lpstr>
      <vt:lpstr>What comes to mind when you think of climate change?</vt:lpstr>
      <vt:lpstr>(Weak) support for policy, for construal level theory</vt:lpstr>
      <vt:lpstr>Almost all the action is among the conservatives.  Political ideology (conservatives, liberals/moderates) (p=0.01),  and the interaction of treatment and ideology (p=0.04) are significant, but not the main treatment effect.</vt:lpstr>
      <vt:lpstr>The second wave fresh sample (N=539) responds similarly.  The HOW treatment boosts support (a little) for emissions reduction among conservatives. </vt:lpstr>
      <vt:lpstr>Does psychological distance change? </vt:lpstr>
      <vt:lpstr>Does psychological distance change? </vt:lpstr>
      <vt:lpstr>PowerPoint Presentation</vt:lpstr>
      <vt:lpstr> A majority of conservatives think it is equally likely and unlikely, or less.  No significant difference by construal treatment  (p=0.499)</vt:lpstr>
      <vt:lpstr>PowerPoint Presentation</vt:lpstr>
      <vt:lpstr>PowerPoint Presentation</vt:lpstr>
      <vt:lpstr>PowerPoint Presentation</vt:lpstr>
      <vt:lpstr>When you think of climate change and everything that you associate with it, how strongly do you feel each of the following?    5=Very strongly 4=Strongly 3=Moderately 2=A little 1=Not at all</vt:lpstr>
      <vt:lpstr>When you think of climate change and everything that you associate with it, how strongly do you feel each of the following?    5=Very strongly 4=Strongly 3=Moderately 2=A little 1=Not at all</vt:lpstr>
      <vt:lpstr>PowerPoint Presentation</vt:lpstr>
      <vt:lpstr>PowerPoint Presentation</vt:lpstr>
      <vt:lpstr>Emotions by political ideology and knowledge (28-item scale)</vt:lpstr>
      <vt:lpstr>How much do you support or oppose reducing climate change by reducing carbon emissions?  (95% confidence interval)  by   Responsibility</vt:lpstr>
      <vt:lpstr>What effect would the United States government taking this action […] have on global warming?  If everyone in the United States collectively took this action […], what effect would it have on global warming?  Little discrimination between potentially effective and ineffective.</vt:lpstr>
      <vt:lpstr>What effect would the United States government taking this action […] have on global warming?  If everyone in the United States collectively took this action […], what effect would it have on global warming?  Little discrimination between potentially effective and ineffective.</vt:lpstr>
      <vt:lpstr>Estimating perceived proximity of risk and response efficacy</vt:lpstr>
      <vt:lpstr>PowerPoint Presentation</vt:lpstr>
      <vt:lpstr>Do perceived proximity or response efficacy influence emotions  like concern, or hope?   </vt:lpstr>
      <vt:lpstr>Do perceived proximity or response efficacy influence emotions,  like concern, or hope?   And do any of these influence policy support?</vt:lpstr>
      <vt:lpstr>PowerPoint Presentation</vt:lpstr>
      <vt:lpstr>PowerPoint Presentation</vt:lpstr>
      <vt:lpstr>Emotions and efficacy beliefs are associated with policy support</vt:lpstr>
      <vt:lpstr>Conclusions: Weak emotions, uncertainty about response efficacy </vt:lpstr>
      <vt:lpstr>Perceived proximity of risk, response and self-efficacy, and emotions appear to drive policy support </vt:lpstr>
      <vt:lpstr>Implications for risk communication:  Focus on efficacy and proximate risk</vt:lpstr>
      <vt:lpstr>Thank you!</vt:lpstr>
      <vt:lpstr>PowerPoint Presentation</vt:lpstr>
      <vt:lpstr>PowerPoint Presentation</vt:lpstr>
      <vt:lpstr>PowerPoint Presentation</vt:lpstr>
      <vt:lpstr>PowerPoint Presentation</vt:lpstr>
      <vt:lpstr>Additional hypotheses (from proposal)</vt:lpstr>
      <vt:lpstr>FEAR  Liberals and moderates: W1 mean=2.8, W2 mean=2.6 (p&lt;0.001, paired t-test)   Conservatives:                  W1 mean=1.9, W2 mean=1.9 (p=0.906, paired t-test)</vt:lpstr>
      <vt:lpstr>And 18% report that they don’t know what effect enforcing air pollution control standards in CAA would have on global warming.  (regardless of political ideology)  </vt:lpstr>
      <vt:lpstr>PowerPoint Presentation</vt:lpstr>
      <vt:lpstr>Ordered probit mediation model:  Does hope mediate effects of construal on policy support? </vt:lpstr>
      <vt:lpstr>PowerPoint Presentation</vt:lpstr>
      <vt:lpstr>Ordered probit mediation model:  Does hope mediate effects of construal on policy support?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pernicious persistence of climate change uncertainty and apathy</dc:title>
  <dc:creator>Ann</dc:creator>
  <cp:lastModifiedBy>Tutt, Mandeep</cp:lastModifiedBy>
  <cp:revision>181</cp:revision>
  <dcterms:created xsi:type="dcterms:W3CDTF">2018-09-07T05:41:26Z</dcterms:created>
  <dcterms:modified xsi:type="dcterms:W3CDTF">2019-07-01T14:46:56Z</dcterms:modified>
</cp:coreProperties>
</file>