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81"/>
  </p:notesMasterIdLst>
  <p:handoutMasterIdLst>
    <p:handoutMasterId r:id="rId82"/>
  </p:handoutMasterIdLst>
  <p:sldIdLst>
    <p:sldId id="580" r:id="rId4"/>
    <p:sldId id="582" r:id="rId5"/>
    <p:sldId id="498" r:id="rId6"/>
    <p:sldId id="568" r:id="rId7"/>
    <p:sldId id="389" r:id="rId8"/>
    <p:sldId id="499" r:id="rId9"/>
    <p:sldId id="529" r:id="rId10"/>
    <p:sldId id="391" r:id="rId11"/>
    <p:sldId id="392" r:id="rId12"/>
    <p:sldId id="569" r:id="rId13"/>
    <p:sldId id="384" r:id="rId14"/>
    <p:sldId id="333" r:id="rId15"/>
    <p:sldId id="480" r:id="rId16"/>
    <p:sldId id="396" r:id="rId17"/>
    <p:sldId id="334" r:id="rId18"/>
    <p:sldId id="342" r:id="rId19"/>
    <p:sldId id="343" r:id="rId20"/>
    <p:sldId id="361" r:id="rId21"/>
    <p:sldId id="418" r:id="rId22"/>
    <p:sldId id="588" r:id="rId23"/>
    <p:sldId id="466" r:id="rId24"/>
    <p:sldId id="443" r:id="rId25"/>
    <p:sldId id="456" r:id="rId26"/>
    <p:sldId id="399" r:id="rId27"/>
    <p:sldId id="496" r:id="rId28"/>
    <p:sldId id="407" r:id="rId29"/>
    <p:sldId id="385" r:id="rId30"/>
    <p:sldId id="530" r:id="rId31"/>
    <p:sldId id="570" r:id="rId32"/>
    <p:sldId id="583" r:id="rId33"/>
    <p:sldId id="584" r:id="rId34"/>
    <p:sldId id="502" r:id="rId35"/>
    <p:sldId id="503" r:id="rId36"/>
    <p:sldId id="589" r:id="rId37"/>
    <p:sldId id="585" r:id="rId38"/>
    <p:sldId id="543" r:id="rId39"/>
    <p:sldId id="542" r:id="rId40"/>
    <p:sldId id="545" r:id="rId41"/>
    <p:sldId id="546" r:id="rId42"/>
    <p:sldId id="576" r:id="rId43"/>
    <p:sldId id="531" r:id="rId44"/>
    <p:sldId id="586" r:id="rId45"/>
    <p:sldId id="532" r:id="rId46"/>
    <p:sldId id="535" r:id="rId47"/>
    <p:sldId id="587" r:id="rId48"/>
    <p:sldId id="536" r:id="rId49"/>
    <p:sldId id="534" r:id="rId50"/>
    <p:sldId id="533" r:id="rId51"/>
    <p:sldId id="554" r:id="rId52"/>
    <p:sldId id="549" r:id="rId53"/>
    <p:sldId id="559" r:id="rId54"/>
    <p:sldId id="548" r:id="rId55"/>
    <p:sldId id="550" r:id="rId56"/>
    <p:sldId id="551" r:id="rId57"/>
    <p:sldId id="560" r:id="rId58"/>
    <p:sldId id="562" r:id="rId59"/>
    <p:sldId id="561" r:id="rId60"/>
    <p:sldId id="555" r:id="rId61"/>
    <p:sldId id="578" r:id="rId62"/>
    <p:sldId id="579" r:id="rId63"/>
    <p:sldId id="564" r:id="rId64"/>
    <p:sldId id="573" r:id="rId65"/>
    <p:sldId id="575" r:id="rId66"/>
    <p:sldId id="495" r:id="rId67"/>
    <p:sldId id="572" r:id="rId68"/>
    <p:sldId id="488" r:id="rId69"/>
    <p:sldId id="489" r:id="rId70"/>
    <p:sldId id="490" r:id="rId71"/>
    <p:sldId id="492" r:id="rId72"/>
    <p:sldId id="493" r:id="rId73"/>
    <p:sldId id="494" r:id="rId74"/>
    <p:sldId id="419" r:id="rId75"/>
    <p:sldId id="510" r:id="rId76"/>
    <p:sldId id="325" r:id="rId77"/>
    <p:sldId id="327" r:id="rId78"/>
    <p:sldId id="556" r:id="rId79"/>
    <p:sldId id="483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an Lewandowsky" initials="SL" lastIdx="1" clrIdx="0">
    <p:extLst>
      <p:ext uri="{19B8F6BF-5375-455C-9EA6-DF929625EA0E}">
        <p15:presenceInfo xmlns:p15="http://schemas.microsoft.com/office/powerpoint/2012/main" userId="Stephan Lewandowsk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43" autoAdjust="0"/>
    <p:restoredTop sz="73403" autoAdjust="0"/>
  </p:normalViewPr>
  <p:slideViewPr>
    <p:cSldViewPr>
      <p:cViewPr varScale="1">
        <p:scale>
          <a:sx n="43" d="100"/>
          <a:sy n="43" d="100"/>
        </p:scale>
        <p:origin x="1104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072" y="-6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presProps" Target="pres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notesMaster" Target="notesMasters/notesMaster1.xml"/><Relationship Id="rId86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29T18:47:58.463" idx="1">
    <p:pos x="756" y="2605"/>
    <p:text>DAAD for war-related stuff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29T18:47:58.463" idx="1">
    <p:pos x="756" y="2605"/>
    <p:text>DAAD for war-related stuff</p:text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D5AA0-0F92-4CA8-9DD9-1506C873065E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0E96A-78D4-439C-B458-430E04EDFA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083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0302-D196-4D71-BD75-7DDC5CEC9802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077CD-9E73-4D19-B5B2-1D72103CD2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78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rbontracker.org/carbon-budgets-explained/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arrison_Keillor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n.wikipedia.org/wiki/A_Prairie_Home_Companion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138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http://www.capradio.org/news/npr/story?storyid=213894792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709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https://www.carbontracker.org/carbon-budgets-explained/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16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CS=2.75, 5-95</a:t>
            </a:r>
            <a:r>
              <a:rPr lang="en-US" baseline="30000" dirty="0"/>
              <a:t>th</a:t>
            </a:r>
            <a:r>
              <a:rPr lang="en-US" dirty="0"/>
              <a:t> percentile, darker = </a:t>
            </a:r>
            <a:r>
              <a:rPr lang="en-US" dirty="0" err="1"/>
              <a:t>sd</a:t>
            </a:r>
            <a:r>
              <a:rPr lang="en-US" dirty="0"/>
              <a:t>=.52; lighter= </a:t>
            </a:r>
            <a:r>
              <a:rPr lang="en-US" dirty="0" err="1"/>
              <a:t>sd</a:t>
            </a:r>
            <a:r>
              <a:rPr lang="en-US" dirty="0"/>
              <a:t> = 1.66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31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000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800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75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continuous</a:t>
            </a:r>
            <a:r>
              <a:rPr lang="en-US" baseline="0" dirty="0"/>
              <a:t> interest $1K * exp(-r*t), where r is in proportions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88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continuous</a:t>
            </a:r>
            <a:r>
              <a:rPr lang="en-US" baseline="0" dirty="0"/>
              <a:t> interest $1K * </a:t>
            </a:r>
            <a:r>
              <a:rPr lang="en-US" baseline="0" dirty="0" err="1"/>
              <a:t>exp</a:t>
            </a:r>
            <a:r>
              <a:rPr lang="en-US" baseline="0" dirty="0"/>
              <a:t>(-r*t), where r is in proportions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762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continuous</a:t>
            </a:r>
            <a:r>
              <a:rPr lang="en-US" baseline="0" dirty="0"/>
              <a:t> interest $1K * </a:t>
            </a:r>
            <a:r>
              <a:rPr lang="en-US" baseline="0" dirty="0" err="1"/>
              <a:t>exp</a:t>
            </a:r>
            <a:r>
              <a:rPr lang="en-US" baseline="0" dirty="0"/>
              <a:t>(-r*t), where r is in proportions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9461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continuous</a:t>
            </a:r>
            <a:r>
              <a:rPr lang="en-US" baseline="0" dirty="0"/>
              <a:t> interest $1K * </a:t>
            </a:r>
            <a:r>
              <a:rPr lang="en-US" baseline="0" dirty="0" err="1"/>
              <a:t>exp</a:t>
            </a:r>
            <a:r>
              <a:rPr lang="en-US" baseline="0" dirty="0"/>
              <a:t>(-r*t), where r is in proportions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50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966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Eta: the consumption elasticity of marginal utility (describing how fast marginal consumption decreases in consumption) “By how many percent does marginal utility change if consumption increases by one percent”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818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Plotting symbols represent mean trajectories across 1000 realizations of climate sensitivity, solid lines represent the 90th percentile of realizations, and the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dashed lines the maximum of the 1000 realizations.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435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3782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http://www.telegraph.co.uk/topics/weather/10635242/Lord-Lawson-denies-floods-are-linked-to-climate-change.html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44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said to have been the boyhood home of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Garrison Keillor"/>
              </a:rPr>
              <a:t>Garrison Keillor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who reports the 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News from Lake </a:t>
            </a:r>
            <a:r>
              <a:rPr lang="en-US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Wobegon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on the radio show 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A Prairie Home Companion"/>
              </a:rPr>
              <a:t>A Prairie Home Companion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r>
              <a:rPr lang="en-US" dirty="0"/>
              <a:t>Majority of people think their risk exposure is lower than that of others </a:t>
            </a:r>
          </a:p>
          <a:p>
            <a:pPr lvl="1"/>
            <a:r>
              <a:rPr lang="en-US" dirty="0"/>
              <a:t>health risks (Weinstein, 1982)</a:t>
            </a:r>
          </a:p>
          <a:p>
            <a:pPr lvl="1"/>
            <a:r>
              <a:rPr lang="en-US" dirty="0"/>
              <a:t>environmental risks (</a:t>
            </a:r>
            <a:r>
              <a:rPr lang="en-US" dirty="0" err="1"/>
              <a:t>Pahl</a:t>
            </a:r>
            <a:r>
              <a:rPr lang="en-US" dirty="0"/>
              <a:t> et al., 2005)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83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Australian Environment Foundation's exec director Max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Rheese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who is also exec director of the Australian Climate Science Coalition, http://www.independentaustralia.net/2011/environment/the-ugly-landscape-of-the-guardians/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15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Australian Environment Foundation's exec director Max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Rheese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who is also exec director of the Australian Climate Science Coalition, http://www.independentaustralia.net/2011/environment/the-ugly-landscape-of-the-guardians/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78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It is usually given as a °C change per W/m</a:t>
            </a:r>
            <a:r>
              <a:rPr lang="en-GB" sz="1200" b="0" i="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forcing. A standard experiment to determine this value in a climate model is to look at the doubled CO</a:t>
            </a:r>
            <a:r>
              <a:rPr lang="en-GB" sz="1200" b="0" i="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climate, and so equivalently, the climate sensitivity is sometimes given as the warming for doubled CO</a:t>
            </a:r>
            <a:r>
              <a:rPr lang="en-GB" sz="1200" b="0" i="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(i.e. from 280 ppm to 560 ppm). The forcing from doubled CO</a:t>
            </a:r>
            <a:r>
              <a:rPr lang="en-GB" sz="1200" b="0" i="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is around 4 W/m</a:t>
            </a:r>
            <a:r>
              <a:rPr lang="en-GB" sz="1200" b="0" i="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so a sensitivity of 3°C for a doubling, is equivalent to a sensitivity of 0.75 °C/W/m</a:t>
            </a:r>
            <a:r>
              <a:rPr lang="en-GB" sz="1200" b="0" i="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Knutti15 on commitment and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reversability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Mathews13.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“First-order" uncertainty (cf. Walley, 1991)</a:t>
            </a:r>
          </a:p>
          <a:p>
            <a:r>
              <a:rPr 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Unavoidable error surrounding the (single) estimate of a parameter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693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>
                <a:sym typeface="Symbol"/>
              </a:rPr>
              <a:t>As (ECS) increases, mean damage also increases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077CD-9E73-4D19-B5B2-1D72103CD25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23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079"/>
            </a:lvl1pPr>
            <a:lvl2pPr marL="396024" indent="0" algn="ctr">
              <a:buNone/>
              <a:defRPr sz="1733"/>
            </a:lvl2pPr>
            <a:lvl3pPr marL="792048" indent="0" algn="ctr">
              <a:buNone/>
              <a:defRPr sz="1559"/>
            </a:lvl3pPr>
            <a:lvl4pPr marL="1188071" indent="0" algn="ctr">
              <a:buNone/>
              <a:defRPr sz="1386"/>
            </a:lvl4pPr>
            <a:lvl5pPr marL="1584095" indent="0" algn="ctr">
              <a:buNone/>
              <a:defRPr sz="1386"/>
            </a:lvl5pPr>
            <a:lvl6pPr marL="1980119" indent="0" algn="ctr">
              <a:buNone/>
              <a:defRPr sz="1386"/>
            </a:lvl6pPr>
            <a:lvl7pPr marL="2376143" indent="0" algn="ctr">
              <a:buNone/>
              <a:defRPr sz="1386"/>
            </a:lvl7pPr>
            <a:lvl8pPr marL="2772167" indent="0" algn="ctr">
              <a:buNone/>
              <a:defRPr sz="1386"/>
            </a:lvl8pPr>
            <a:lvl9pPr marL="3168190" indent="0" algn="ctr">
              <a:buNone/>
              <a:defRPr sz="138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68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540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6024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2pPr>
            <a:lvl3pPr marL="792048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8071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409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80119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61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216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819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400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627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6024" indent="0">
              <a:buNone/>
              <a:defRPr sz="1733" b="1"/>
            </a:lvl2pPr>
            <a:lvl3pPr marL="792048" indent="0">
              <a:buNone/>
              <a:defRPr sz="1559" b="1"/>
            </a:lvl3pPr>
            <a:lvl4pPr marL="1188071" indent="0">
              <a:buNone/>
              <a:defRPr sz="1386" b="1"/>
            </a:lvl4pPr>
            <a:lvl5pPr marL="1584095" indent="0">
              <a:buNone/>
              <a:defRPr sz="1386" b="1"/>
            </a:lvl5pPr>
            <a:lvl6pPr marL="1980119" indent="0">
              <a:buNone/>
              <a:defRPr sz="1386" b="1"/>
            </a:lvl6pPr>
            <a:lvl7pPr marL="2376143" indent="0">
              <a:buNone/>
              <a:defRPr sz="1386" b="1"/>
            </a:lvl7pPr>
            <a:lvl8pPr marL="2772167" indent="0">
              <a:buNone/>
              <a:defRPr sz="1386" b="1"/>
            </a:lvl8pPr>
            <a:lvl9pPr marL="3168190" indent="0">
              <a:buNone/>
              <a:defRPr sz="13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6024" indent="0">
              <a:buNone/>
              <a:defRPr sz="1733" b="1"/>
            </a:lvl2pPr>
            <a:lvl3pPr marL="792048" indent="0">
              <a:buNone/>
              <a:defRPr sz="1559" b="1"/>
            </a:lvl3pPr>
            <a:lvl4pPr marL="1188071" indent="0">
              <a:buNone/>
              <a:defRPr sz="1386" b="1"/>
            </a:lvl4pPr>
            <a:lvl5pPr marL="1584095" indent="0">
              <a:buNone/>
              <a:defRPr sz="1386" b="1"/>
            </a:lvl5pPr>
            <a:lvl6pPr marL="1980119" indent="0">
              <a:buNone/>
              <a:defRPr sz="1386" b="1"/>
            </a:lvl6pPr>
            <a:lvl7pPr marL="2376143" indent="0">
              <a:buNone/>
              <a:defRPr sz="1386" b="1"/>
            </a:lvl7pPr>
            <a:lvl8pPr marL="2772167" indent="0">
              <a:buNone/>
              <a:defRPr sz="1386" b="1"/>
            </a:lvl8pPr>
            <a:lvl9pPr marL="3168190" indent="0">
              <a:buNone/>
              <a:defRPr sz="13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843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800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944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2772"/>
            </a:lvl1pPr>
            <a:lvl2pPr>
              <a:defRPr sz="2426"/>
            </a:lvl2pPr>
            <a:lvl3pPr>
              <a:defRPr sz="2079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386"/>
            </a:lvl1pPr>
            <a:lvl2pPr marL="396024" indent="0">
              <a:buNone/>
              <a:defRPr sz="1213"/>
            </a:lvl2pPr>
            <a:lvl3pPr marL="792048" indent="0">
              <a:buNone/>
              <a:defRPr sz="1040"/>
            </a:lvl3pPr>
            <a:lvl4pPr marL="1188071" indent="0">
              <a:buNone/>
              <a:defRPr sz="866"/>
            </a:lvl4pPr>
            <a:lvl5pPr marL="1584095" indent="0">
              <a:buNone/>
              <a:defRPr sz="866"/>
            </a:lvl5pPr>
            <a:lvl6pPr marL="1980119" indent="0">
              <a:buNone/>
              <a:defRPr sz="866"/>
            </a:lvl6pPr>
            <a:lvl7pPr marL="2376143" indent="0">
              <a:buNone/>
              <a:defRPr sz="866"/>
            </a:lvl7pPr>
            <a:lvl8pPr marL="2772167" indent="0">
              <a:buNone/>
              <a:defRPr sz="866"/>
            </a:lvl8pPr>
            <a:lvl9pPr marL="3168190" indent="0">
              <a:buNone/>
              <a:defRPr sz="86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531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2772"/>
            </a:lvl1pPr>
            <a:lvl2pPr marL="396024" indent="0">
              <a:buNone/>
              <a:defRPr sz="2426"/>
            </a:lvl2pPr>
            <a:lvl3pPr marL="792048" indent="0">
              <a:buNone/>
              <a:defRPr sz="2079"/>
            </a:lvl3pPr>
            <a:lvl4pPr marL="1188071" indent="0">
              <a:buNone/>
              <a:defRPr sz="1733"/>
            </a:lvl4pPr>
            <a:lvl5pPr marL="1584095" indent="0">
              <a:buNone/>
              <a:defRPr sz="1733"/>
            </a:lvl5pPr>
            <a:lvl6pPr marL="1980119" indent="0">
              <a:buNone/>
              <a:defRPr sz="1733"/>
            </a:lvl6pPr>
            <a:lvl7pPr marL="2376143" indent="0">
              <a:buNone/>
              <a:defRPr sz="1733"/>
            </a:lvl7pPr>
            <a:lvl8pPr marL="2772167" indent="0">
              <a:buNone/>
              <a:defRPr sz="1733"/>
            </a:lvl8pPr>
            <a:lvl9pPr marL="3168190" indent="0">
              <a:buNone/>
              <a:defRPr sz="17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386"/>
            </a:lvl1pPr>
            <a:lvl2pPr marL="396024" indent="0">
              <a:buNone/>
              <a:defRPr sz="1213"/>
            </a:lvl2pPr>
            <a:lvl3pPr marL="792048" indent="0">
              <a:buNone/>
              <a:defRPr sz="1040"/>
            </a:lvl3pPr>
            <a:lvl4pPr marL="1188071" indent="0">
              <a:buNone/>
              <a:defRPr sz="866"/>
            </a:lvl4pPr>
            <a:lvl5pPr marL="1584095" indent="0">
              <a:buNone/>
              <a:defRPr sz="866"/>
            </a:lvl5pPr>
            <a:lvl6pPr marL="1980119" indent="0">
              <a:buNone/>
              <a:defRPr sz="866"/>
            </a:lvl6pPr>
            <a:lvl7pPr marL="2376143" indent="0">
              <a:buNone/>
              <a:defRPr sz="866"/>
            </a:lvl7pPr>
            <a:lvl8pPr marL="2772167" indent="0">
              <a:buNone/>
              <a:defRPr sz="866"/>
            </a:lvl8pPr>
            <a:lvl9pPr marL="3168190" indent="0">
              <a:buNone/>
              <a:defRPr sz="86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4853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3565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2168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079"/>
            </a:lvl1pPr>
            <a:lvl2pPr marL="396024" indent="0" algn="ctr">
              <a:buNone/>
              <a:defRPr sz="1733"/>
            </a:lvl2pPr>
            <a:lvl3pPr marL="792048" indent="0" algn="ctr">
              <a:buNone/>
              <a:defRPr sz="1559"/>
            </a:lvl3pPr>
            <a:lvl4pPr marL="1188071" indent="0" algn="ctr">
              <a:buNone/>
              <a:defRPr sz="1386"/>
            </a:lvl4pPr>
            <a:lvl5pPr marL="1584095" indent="0" algn="ctr">
              <a:buNone/>
              <a:defRPr sz="1386"/>
            </a:lvl5pPr>
            <a:lvl6pPr marL="1980119" indent="0" algn="ctr">
              <a:buNone/>
              <a:defRPr sz="1386"/>
            </a:lvl6pPr>
            <a:lvl7pPr marL="2376143" indent="0" algn="ctr">
              <a:buNone/>
              <a:defRPr sz="1386"/>
            </a:lvl7pPr>
            <a:lvl8pPr marL="2772167" indent="0" algn="ctr">
              <a:buNone/>
              <a:defRPr sz="1386"/>
            </a:lvl8pPr>
            <a:lvl9pPr marL="3168190" indent="0" algn="ctr">
              <a:buNone/>
              <a:defRPr sz="138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358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610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6024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2pPr>
            <a:lvl3pPr marL="792048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8071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409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80119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61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216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819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443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2013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6024" indent="0">
              <a:buNone/>
              <a:defRPr sz="1733" b="1"/>
            </a:lvl2pPr>
            <a:lvl3pPr marL="792048" indent="0">
              <a:buNone/>
              <a:defRPr sz="1559" b="1"/>
            </a:lvl3pPr>
            <a:lvl4pPr marL="1188071" indent="0">
              <a:buNone/>
              <a:defRPr sz="1386" b="1"/>
            </a:lvl4pPr>
            <a:lvl5pPr marL="1584095" indent="0">
              <a:buNone/>
              <a:defRPr sz="1386" b="1"/>
            </a:lvl5pPr>
            <a:lvl6pPr marL="1980119" indent="0">
              <a:buNone/>
              <a:defRPr sz="1386" b="1"/>
            </a:lvl6pPr>
            <a:lvl7pPr marL="2376143" indent="0">
              <a:buNone/>
              <a:defRPr sz="1386" b="1"/>
            </a:lvl7pPr>
            <a:lvl8pPr marL="2772167" indent="0">
              <a:buNone/>
              <a:defRPr sz="1386" b="1"/>
            </a:lvl8pPr>
            <a:lvl9pPr marL="3168190" indent="0">
              <a:buNone/>
              <a:defRPr sz="13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6024" indent="0">
              <a:buNone/>
              <a:defRPr sz="1733" b="1"/>
            </a:lvl2pPr>
            <a:lvl3pPr marL="792048" indent="0">
              <a:buNone/>
              <a:defRPr sz="1559" b="1"/>
            </a:lvl3pPr>
            <a:lvl4pPr marL="1188071" indent="0">
              <a:buNone/>
              <a:defRPr sz="1386" b="1"/>
            </a:lvl4pPr>
            <a:lvl5pPr marL="1584095" indent="0">
              <a:buNone/>
              <a:defRPr sz="1386" b="1"/>
            </a:lvl5pPr>
            <a:lvl6pPr marL="1980119" indent="0">
              <a:buNone/>
              <a:defRPr sz="1386" b="1"/>
            </a:lvl6pPr>
            <a:lvl7pPr marL="2376143" indent="0">
              <a:buNone/>
              <a:defRPr sz="1386" b="1"/>
            </a:lvl7pPr>
            <a:lvl8pPr marL="2772167" indent="0">
              <a:buNone/>
              <a:defRPr sz="1386" b="1"/>
            </a:lvl8pPr>
            <a:lvl9pPr marL="3168190" indent="0">
              <a:buNone/>
              <a:defRPr sz="13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5526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428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8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2772"/>
            </a:lvl1pPr>
            <a:lvl2pPr>
              <a:defRPr sz="2426"/>
            </a:lvl2pPr>
            <a:lvl3pPr>
              <a:defRPr sz="2079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386"/>
            </a:lvl1pPr>
            <a:lvl2pPr marL="396024" indent="0">
              <a:buNone/>
              <a:defRPr sz="1213"/>
            </a:lvl2pPr>
            <a:lvl3pPr marL="792048" indent="0">
              <a:buNone/>
              <a:defRPr sz="1040"/>
            </a:lvl3pPr>
            <a:lvl4pPr marL="1188071" indent="0">
              <a:buNone/>
              <a:defRPr sz="866"/>
            </a:lvl4pPr>
            <a:lvl5pPr marL="1584095" indent="0">
              <a:buNone/>
              <a:defRPr sz="866"/>
            </a:lvl5pPr>
            <a:lvl6pPr marL="1980119" indent="0">
              <a:buNone/>
              <a:defRPr sz="866"/>
            </a:lvl6pPr>
            <a:lvl7pPr marL="2376143" indent="0">
              <a:buNone/>
              <a:defRPr sz="866"/>
            </a:lvl7pPr>
            <a:lvl8pPr marL="2772167" indent="0">
              <a:buNone/>
              <a:defRPr sz="866"/>
            </a:lvl8pPr>
            <a:lvl9pPr marL="3168190" indent="0">
              <a:buNone/>
              <a:defRPr sz="86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8771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2772"/>
            </a:lvl1pPr>
            <a:lvl2pPr marL="396024" indent="0">
              <a:buNone/>
              <a:defRPr sz="2426"/>
            </a:lvl2pPr>
            <a:lvl3pPr marL="792048" indent="0">
              <a:buNone/>
              <a:defRPr sz="2079"/>
            </a:lvl3pPr>
            <a:lvl4pPr marL="1188071" indent="0">
              <a:buNone/>
              <a:defRPr sz="1733"/>
            </a:lvl4pPr>
            <a:lvl5pPr marL="1584095" indent="0">
              <a:buNone/>
              <a:defRPr sz="1733"/>
            </a:lvl5pPr>
            <a:lvl6pPr marL="1980119" indent="0">
              <a:buNone/>
              <a:defRPr sz="1733"/>
            </a:lvl6pPr>
            <a:lvl7pPr marL="2376143" indent="0">
              <a:buNone/>
              <a:defRPr sz="1733"/>
            </a:lvl7pPr>
            <a:lvl8pPr marL="2772167" indent="0">
              <a:buNone/>
              <a:defRPr sz="1733"/>
            </a:lvl8pPr>
            <a:lvl9pPr marL="3168190" indent="0">
              <a:buNone/>
              <a:defRPr sz="17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386"/>
            </a:lvl1pPr>
            <a:lvl2pPr marL="396024" indent="0">
              <a:buNone/>
              <a:defRPr sz="1213"/>
            </a:lvl2pPr>
            <a:lvl3pPr marL="792048" indent="0">
              <a:buNone/>
              <a:defRPr sz="1040"/>
            </a:lvl3pPr>
            <a:lvl4pPr marL="1188071" indent="0">
              <a:buNone/>
              <a:defRPr sz="866"/>
            </a:lvl4pPr>
            <a:lvl5pPr marL="1584095" indent="0">
              <a:buNone/>
              <a:defRPr sz="866"/>
            </a:lvl5pPr>
            <a:lvl6pPr marL="1980119" indent="0">
              <a:buNone/>
              <a:defRPr sz="866"/>
            </a:lvl6pPr>
            <a:lvl7pPr marL="2376143" indent="0">
              <a:buNone/>
              <a:defRPr sz="866"/>
            </a:lvl7pPr>
            <a:lvl8pPr marL="2772167" indent="0">
              <a:buNone/>
              <a:defRPr sz="866"/>
            </a:lvl8pPr>
            <a:lvl9pPr marL="3168190" indent="0">
              <a:buNone/>
              <a:defRPr sz="86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2593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7357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023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3D9C0-31D1-4FE2-BF01-0439DA2278AD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2559B-1A89-406B-B65F-066256AE0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26"/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514326"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26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26"/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514326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48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2048" rtl="0" eaLnBrk="1" latinLnBrk="0" hangingPunct="1">
        <a:lnSpc>
          <a:spcPct val="90000"/>
        </a:lnSpc>
        <a:spcBef>
          <a:spcPct val="0"/>
        </a:spcBef>
        <a:buNone/>
        <a:defRPr sz="38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8012" indent="-198012" algn="l" defTabSz="792048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6" kern="1200">
          <a:solidFill>
            <a:schemeClr val="tx1"/>
          </a:solidFill>
          <a:latin typeface="+mn-lt"/>
          <a:ea typeface="+mn-ea"/>
          <a:cs typeface="+mn-cs"/>
        </a:defRPr>
      </a:lvl1pPr>
      <a:lvl2pPr marL="594035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90060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386083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2107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8131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4155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70178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6202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6024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2048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8071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4095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80119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6143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2167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8190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26"/>
            <a:fld id="{9280EFAD-9F7B-4401-8DAF-D2EED01B357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514326"/>
              <a:t>7/1/2019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26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26"/>
            <a:fld id="{3FF41CFF-3F34-477B-8911-1583754C59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514326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36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92048" rtl="0" eaLnBrk="1" latinLnBrk="0" hangingPunct="1">
        <a:lnSpc>
          <a:spcPct val="90000"/>
        </a:lnSpc>
        <a:spcBef>
          <a:spcPct val="0"/>
        </a:spcBef>
        <a:buNone/>
        <a:defRPr sz="38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8012" indent="-198012" algn="l" defTabSz="792048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6" kern="1200">
          <a:solidFill>
            <a:schemeClr val="tx1"/>
          </a:solidFill>
          <a:latin typeface="+mn-lt"/>
          <a:ea typeface="+mn-ea"/>
          <a:cs typeface="+mn-cs"/>
        </a:defRPr>
      </a:lvl1pPr>
      <a:lvl2pPr marL="594035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90060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386083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2107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8131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4155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70178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6202" indent="-198012" algn="l" defTabSz="792048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6024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2048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8071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4095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80119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6143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2167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8190" algn="l" defTabSz="792048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omments" Target="../comments/comment1.xml"/><Relationship Id="rId5" Type="http://schemas.openxmlformats.org/officeDocument/2006/relationships/hyperlink" Target="mailto:stephan.lewandowsky@bristol.ac.uk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omments" Target="../comments/comment2.xml"/><Relationship Id="rId5" Type="http://schemas.openxmlformats.org/officeDocument/2006/relationships/hyperlink" Target="mailto:stephan.lewandowsky@bristol.ac.uk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22.png"/><Relationship Id="rId7" Type="http://schemas.openxmlformats.org/officeDocument/2006/relationships/image" Target="../media/image6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7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0.png"/><Relationship Id="rId4" Type="http://schemas.openxmlformats.org/officeDocument/2006/relationships/image" Target="../media/image1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22.png"/><Relationship Id="rId7" Type="http://schemas.openxmlformats.org/officeDocument/2006/relationships/image" Target="../media/image6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30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://sks.to/uhb" TargetMode="External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42472" y="523632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GB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Constraints on the Social Discount Rate Derived from Ethical Ambiguities and Uncertainty about Future Climate Change</a:t>
            </a:r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/>
          </a:p>
        </p:txBody>
      </p:sp>
      <p:pic>
        <p:nvPicPr>
          <p:cNvPr id="8" name="Picture 2" descr="C:\Users\Lewan\Documents\Talks &amp; Conferences organized\cabot-logo-colour150-transparent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05"/>
          <a:stretch/>
        </p:blipFill>
        <p:spPr bwMode="auto">
          <a:xfrm>
            <a:off x="152400" y="6208955"/>
            <a:ext cx="1580284" cy="49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ubtitle 4"/>
          <p:cNvSpPr txBox="1">
            <a:spLocks/>
          </p:cNvSpPr>
          <p:nvPr/>
        </p:nvSpPr>
        <p:spPr>
          <a:xfrm>
            <a:off x="152400" y="2485208"/>
            <a:ext cx="8686800" cy="372374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Stephan Lewandowsky</a:t>
            </a:r>
          </a:p>
          <a:p>
            <a:r>
              <a:rPr lang="en-US" sz="2600" dirty="0">
                <a:solidFill>
                  <a:schemeClr val="tx1"/>
                </a:solidFill>
              </a:rPr>
              <a:t>University of Bristol, UK </a:t>
            </a:r>
            <a:br>
              <a:rPr lang="en-US" sz="2600" dirty="0">
                <a:solidFill>
                  <a:schemeClr val="tx1"/>
                </a:solidFill>
              </a:rPr>
            </a:br>
            <a:r>
              <a:rPr lang="en-US" sz="2600" dirty="0">
                <a:solidFill>
                  <a:schemeClr val="tx1"/>
                </a:solidFill>
              </a:rPr>
              <a:t>CSIRO Oceans and Atmosphere, Hobart </a:t>
            </a:r>
            <a:br>
              <a:rPr lang="en-US" sz="2600" dirty="0">
                <a:solidFill>
                  <a:schemeClr val="tx1"/>
                </a:solidFill>
              </a:rPr>
            </a:br>
            <a:r>
              <a:rPr lang="en-US" sz="2600" dirty="0">
                <a:solidFill>
                  <a:schemeClr val="tx1"/>
                </a:solidFill>
              </a:rPr>
              <a:t>University of Western Australia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/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@</a:t>
            </a:r>
            <a:r>
              <a:rPr lang="en-US" sz="2200" dirty="0" err="1">
                <a:solidFill>
                  <a:schemeClr val="tx1"/>
                </a:solidFill>
              </a:rPr>
              <a:t>STWorg</a:t>
            </a:r>
            <a:endParaRPr lang="en-US" sz="2200" dirty="0">
              <a:solidFill>
                <a:schemeClr val="tx1"/>
              </a:solidFill>
            </a:endParaRPr>
          </a:p>
          <a:p>
            <a:endParaRPr lang="en-US" sz="2200" dirty="0">
              <a:solidFill>
                <a:schemeClr val="tx1"/>
              </a:solidFill>
            </a:endParaRPr>
          </a:p>
          <a:p>
            <a:r>
              <a:rPr lang="en-AU" sz="3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 C. Freeman</a:t>
            </a:r>
            <a:r>
              <a:rPr lang="en-A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AU" sz="2600" dirty="0">
                <a:solidFill>
                  <a:schemeClr val="tx1"/>
                </a:solidFill>
              </a:rPr>
              <a:t>University of York, UK</a:t>
            </a:r>
          </a:p>
          <a:p>
            <a:r>
              <a:rPr lang="en-AU" sz="3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 E. Mann</a:t>
            </a:r>
            <a:endParaRPr lang="en-AU" sz="3800" dirty="0">
              <a:solidFill>
                <a:schemeClr val="tx1"/>
              </a:solidFill>
            </a:endParaRPr>
          </a:p>
          <a:p>
            <a:r>
              <a:rPr lang="en-AU" sz="2600" dirty="0">
                <a:solidFill>
                  <a:schemeClr val="tx1"/>
                </a:solidFill>
              </a:rPr>
              <a:t>Penn State University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3737481"/>
            <a:ext cx="609600" cy="60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34229" y="6457277"/>
            <a:ext cx="36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stephan.lewandowsky@bristol.ac.uk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541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Today: Competing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err="1">
                <a:solidFill>
                  <a:srgbClr val="FFFF00"/>
                </a:solidFill>
              </a:rPr>
              <a:t>Construals</a:t>
            </a:r>
            <a:r>
              <a:rPr lang="en-US" dirty="0">
                <a:solidFill>
                  <a:srgbClr val="FFFF00"/>
                </a:solidFill>
              </a:rPr>
              <a:t> of Uncertainty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5105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Public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misconstrual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wishful thinking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persuasive use</a:t>
            </a:r>
          </a:p>
          <a:p>
            <a:r>
              <a:rPr lang="en-US" dirty="0">
                <a:solidFill>
                  <a:srgbClr val="FFFF00"/>
                </a:solidFill>
              </a:rPr>
              <a:t>Normative construal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uncertainty as source of knowledge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impetus for mitigation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Using uncertainty to obtain social discount rate</a:t>
            </a:r>
          </a:p>
        </p:txBody>
      </p:sp>
    </p:spTree>
    <p:extLst>
      <p:ext uri="{BB962C8B-B14F-4D97-AF65-F5344CB8AC3E}">
        <p14:creationId xmlns:p14="http://schemas.microsoft.com/office/powerpoint/2010/main" val="2325848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AU" dirty="0"/>
              <a:t>Normative Role of Scientific Uncertainty in Climate Change</a:t>
            </a:r>
            <a:br>
              <a:rPr lang="en-AU" dirty="0"/>
            </a:br>
            <a:r>
              <a:rPr lang="en-AU" sz="2700" dirty="0"/>
              <a:t>(e.g., </a:t>
            </a:r>
            <a:r>
              <a:rPr lang="en-GB" sz="2700" dirty="0"/>
              <a:t>Lewandowsky, </a:t>
            </a:r>
            <a:r>
              <a:rPr lang="en-GB" sz="2700" dirty="0" err="1"/>
              <a:t>Risbey</a:t>
            </a:r>
            <a:r>
              <a:rPr lang="en-GB" sz="2700" dirty="0"/>
              <a:t>, Smithson, Newell, &amp; Hunter, 2014)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3886200"/>
            <a:ext cx="7391400" cy="289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893A5ED-3199-43C5-9395-29AA2286B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581400"/>
          </a:xfrm>
        </p:spPr>
        <p:txBody>
          <a:bodyPr>
            <a:normAutofit/>
          </a:bodyPr>
          <a:lstStyle/>
          <a:p>
            <a:r>
              <a:rPr lang="en-AU" dirty="0"/>
              <a:t>Are there “hard” (or at least harder) constraints arising from scientific uncertainty that can help decision makers and the public?</a:t>
            </a:r>
          </a:p>
          <a:p>
            <a:r>
              <a:rPr lang="en-AU" dirty="0"/>
              <a:t>Damage cost and scientific uncertainty</a:t>
            </a:r>
          </a:p>
          <a:p>
            <a:r>
              <a:rPr lang="en-AU" dirty="0"/>
              <a:t>Using uncertainty to deliver exact policy parameters</a:t>
            </a:r>
            <a:endParaRPr lang="en-US" dirty="0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75AC9B18-8195-43E3-B270-47D54DCFC709}"/>
              </a:ext>
            </a:extLst>
          </p:cNvPr>
          <p:cNvSpPr/>
          <p:nvPr/>
        </p:nvSpPr>
        <p:spPr>
          <a:xfrm>
            <a:off x="-214346" y="-228600"/>
            <a:ext cx="9815546" cy="7391400"/>
          </a:xfrm>
          <a:custGeom>
            <a:avLst/>
            <a:gdLst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745404 w 15849600"/>
              <a:gd name="connsiteY5" fmla="*/ 5745404 h 12496800"/>
              <a:gd name="connsiteX6" fmla="*/ 5745404 w 15849600"/>
              <a:gd name="connsiteY6" fmla="*/ 6751396 h 12496800"/>
              <a:gd name="connsiteX7" fmla="*/ 10104196 w 15849600"/>
              <a:gd name="connsiteY7" fmla="*/ 6751396 h 12496800"/>
              <a:gd name="connsiteX8" fmla="*/ 10104196 w 15849600"/>
              <a:gd name="connsiteY8" fmla="*/ 5745404 h 12496800"/>
              <a:gd name="connsiteX9" fmla="*/ 5745404 w 15849600"/>
              <a:gd name="connsiteY9" fmla="*/ 57454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745404 w 15849600"/>
              <a:gd name="connsiteY5" fmla="*/ 5745404 h 12496800"/>
              <a:gd name="connsiteX6" fmla="*/ 5745404 w 15849600"/>
              <a:gd name="connsiteY6" fmla="*/ 6751396 h 12496800"/>
              <a:gd name="connsiteX7" fmla="*/ 10104196 w 15849600"/>
              <a:gd name="connsiteY7" fmla="*/ 6751396 h 12496800"/>
              <a:gd name="connsiteX8" fmla="*/ 9982200 w 15849600"/>
              <a:gd name="connsiteY8" fmla="*/ 5791200 h 12496800"/>
              <a:gd name="connsiteX9" fmla="*/ 5745404 w 15849600"/>
              <a:gd name="connsiteY9" fmla="*/ 57454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745404 w 15849600"/>
              <a:gd name="connsiteY5" fmla="*/ 5745404 h 12496800"/>
              <a:gd name="connsiteX6" fmla="*/ 5745404 w 15849600"/>
              <a:gd name="connsiteY6" fmla="*/ 6751396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745404 w 15849600"/>
              <a:gd name="connsiteY9" fmla="*/ 57454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745404 w 15849600"/>
              <a:gd name="connsiteY5" fmla="*/ 5745404 h 12496800"/>
              <a:gd name="connsiteX6" fmla="*/ 5943600 w 15849600"/>
              <a:gd name="connsiteY6" fmla="*/ 6705600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745404 w 15849600"/>
              <a:gd name="connsiteY9" fmla="*/ 57454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943600 w 15849600"/>
              <a:gd name="connsiteY5" fmla="*/ 5715000 h 12496800"/>
              <a:gd name="connsiteX6" fmla="*/ 5943600 w 15849600"/>
              <a:gd name="connsiteY6" fmla="*/ 6705600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943600 w 15849600"/>
              <a:gd name="connsiteY9" fmla="*/ 571500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943600 w 15849600"/>
              <a:gd name="connsiteY5" fmla="*/ 5791200 h 12496800"/>
              <a:gd name="connsiteX6" fmla="*/ 5943600 w 15849600"/>
              <a:gd name="connsiteY6" fmla="*/ 6705600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943600 w 15849600"/>
              <a:gd name="connsiteY9" fmla="*/ 579120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943600 w 15849600"/>
              <a:gd name="connsiteY5" fmla="*/ 5791200 h 12496800"/>
              <a:gd name="connsiteX6" fmla="*/ 5943600 w 15849600"/>
              <a:gd name="connsiteY6" fmla="*/ 6705600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943600 w 15849600"/>
              <a:gd name="connsiteY9" fmla="*/ 579120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943600 w 15849600"/>
              <a:gd name="connsiteY5" fmla="*/ 5791200 h 12496800"/>
              <a:gd name="connsiteX6" fmla="*/ 3647924 w 15849600"/>
              <a:gd name="connsiteY6" fmla="*/ 9791307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943600 w 15849600"/>
              <a:gd name="connsiteY9" fmla="*/ 579120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47924 w 15849600"/>
              <a:gd name="connsiteY6" fmla="*/ 9791307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47924 w 15849600"/>
              <a:gd name="connsiteY6" fmla="*/ 9791307 h 12496800"/>
              <a:gd name="connsiteX7" fmla="*/ 10314819 w 15849600"/>
              <a:gd name="connsiteY7" fmla="*/ 9791307 h 12496800"/>
              <a:gd name="connsiteX8" fmla="*/ 9982200 w 15849600"/>
              <a:gd name="connsiteY8" fmla="*/ 579120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47924 w 15849600"/>
              <a:gd name="connsiteY6" fmla="*/ 9791307 h 12496800"/>
              <a:gd name="connsiteX7" fmla="*/ 10314819 w 15849600"/>
              <a:gd name="connsiteY7" fmla="*/ 9791307 h 12496800"/>
              <a:gd name="connsiteX8" fmla="*/ 10314819 w 15849600"/>
              <a:gd name="connsiteY8" fmla="*/ 7858812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47924 w 15849600"/>
              <a:gd name="connsiteY6" fmla="*/ 9791307 h 12496800"/>
              <a:gd name="connsiteX7" fmla="*/ 10314819 w 15849600"/>
              <a:gd name="connsiteY7" fmla="*/ 9791307 h 12496800"/>
              <a:gd name="connsiteX8" fmla="*/ 10314819 w 15849600"/>
              <a:gd name="connsiteY8" fmla="*/ 7987645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203528 h 12496800"/>
              <a:gd name="connsiteX7" fmla="*/ 10314819 w 15849600"/>
              <a:gd name="connsiteY7" fmla="*/ 9791307 h 12496800"/>
              <a:gd name="connsiteX8" fmla="*/ 10314819 w 15849600"/>
              <a:gd name="connsiteY8" fmla="*/ 7987645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203528 h 12496800"/>
              <a:gd name="connsiteX7" fmla="*/ 10165459 w 15849600"/>
              <a:gd name="connsiteY7" fmla="*/ 9082746 h 12496800"/>
              <a:gd name="connsiteX8" fmla="*/ 10314819 w 15849600"/>
              <a:gd name="connsiteY8" fmla="*/ 7987645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203528 h 12496800"/>
              <a:gd name="connsiteX7" fmla="*/ 10165459 w 15849600"/>
              <a:gd name="connsiteY7" fmla="*/ 9082746 h 12496800"/>
              <a:gd name="connsiteX8" fmla="*/ 9575812 w 15849600"/>
              <a:gd name="connsiteY8" fmla="*/ 799571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203528 h 12496800"/>
              <a:gd name="connsiteX7" fmla="*/ 9575812 w 15849600"/>
              <a:gd name="connsiteY7" fmla="*/ 9203528 h 12496800"/>
              <a:gd name="connsiteX8" fmla="*/ 9575812 w 15849600"/>
              <a:gd name="connsiteY8" fmla="*/ 799571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082746 h 12496800"/>
              <a:gd name="connsiteX7" fmla="*/ 9575812 w 15849600"/>
              <a:gd name="connsiteY7" fmla="*/ 9203528 h 12496800"/>
              <a:gd name="connsiteX8" fmla="*/ 9575812 w 15849600"/>
              <a:gd name="connsiteY8" fmla="*/ 799571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082746 h 12496800"/>
              <a:gd name="connsiteX7" fmla="*/ 9575812 w 15849600"/>
              <a:gd name="connsiteY7" fmla="*/ 9082746 h 12496800"/>
              <a:gd name="connsiteX8" fmla="*/ 9575812 w 15849600"/>
              <a:gd name="connsiteY8" fmla="*/ 799571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358588 w 15849600"/>
              <a:gd name="connsiteY5" fmla="*/ 8213161 h 12496800"/>
              <a:gd name="connsiteX6" fmla="*/ 3679342 w 15849600"/>
              <a:gd name="connsiteY6" fmla="*/ 9082746 h 12496800"/>
              <a:gd name="connsiteX7" fmla="*/ 9575812 w 15849600"/>
              <a:gd name="connsiteY7" fmla="*/ 9082746 h 12496800"/>
              <a:gd name="connsiteX8" fmla="*/ 9575812 w 15849600"/>
              <a:gd name="connsiteY8" fmla="*/ 7995710 h 12496800"/>
              <a:gd name="connsiteX9" fmla="*/ 2358588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358588 w 15849600"/>
              <a:gd name="connsiteY5" fmla="*/ 8213161 h 12496800"/>
              <a:gd name="connsiteX6" fmla="*/ 2594447 w 15849600"/>
              <a:gd name="connsiteY6" fmla="*/ 9300197 h 12496800"/>
              <a:gd name="connsiteX7" fmla="*/ 9575812 w 15849600"/>
              <a:gd name="connsiteY7" fmla="*/ 9082746 h 12496800"/>
              <a:gd name="connsiteX8" fmla="*/ 9575812 w 15849600"/>
              <a:gd name="connsiteY8" fmla="*/ 7995710 h 12496800"/>
              <a:gd name="connsiteX9" fmla="*/ 2358588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358588 w 15849600"/>
              <a:gd name="connsiteY5" fmla="*/ 8213161 h 12496800"/>
              <a:gd name="connsiteX6" fmla="*/ 2594447 w 15849600"/>
              <a:gd name="connsiteY6" fmla="*/ 9300197 h 12496800"/>
              <a:gd name="connsiteX7" fmla="*/ 13208092 w 15849600"/>
              <a:gd name="connsiteY7" fmla="*/ 9300197 h 12496800"/>
              <a:gd name="connsiteX8" fmla="*/ 9575812 w 15849600"/>
              <a:gd name="connsiteY8" fmla="*/ 7995710 h 12496800"/>
              <a:gd name="connsiteX9" fmla="*/ 2358588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358588 w 15849600"/>
              <a:gd name="connsiteY5" fmla="*/ 8213161 h 12496800"/>
              <a:gd name="connsiteX6" fmla="*/ 2594447 w 15849600"/>
              <a:gd name="connsiteY6" fmla="*/ 9300197 h 12496800"/>
              <a:gd name="connsiteX7" fmla="*/ 13208092 w 15849600"/>
              <a:gd name="connsiteY7" fmla="*/ 9300197 h 12496800"/>
              <a:gd name="connsiteX8" fmla="*/ 13208092 w 15849600"/>
              <a:gd name="connsiteY8" fmla="*/ 8213161 h 12496800"/>
              <a:gd name="connsiteX9" fmla="*/ 2358588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092379 h 12496800"/>
              <a:gd name="connsiteX6" fmla="*/ 2594447 w 15849600"/>
              <a:gd name="connsiteY6" fmla="*/ 9300197 h 12496800"/>
              <a:gd name="connsiteX7" fmla="*/ 13208092 w 15849600"/>
              <a:gd name="connsiteY7" fmla="*/ 9300197 h 12496800"/>
              <a:gd name="connsiteX8" fmla="*/ 13208092 w 15849600"/>
              <a:gd name="connsiteY8" fmla="*/ 8213161 h 12496800"/>
              <a:gd name="connsiteX9" fmla="*/ 2594447 w 15849600"/>
              <a:gd name="connsiteY9" fmla="*/ 809237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594447 w 15849600"/>
              <a:gd name="connsiteY6" fmla="*/ 9300197 h 12496800"/>
              <a:gd name="connsiteX7" fmla="*/ 13208092 w 15849600"/>
              <a:gd name="connsiteY7" fmla="*/ 9300197 h 12496800"/>
              <a:gd name="connsiteX8" fmla="*/ 13208092 w 15849600"/>
              <a:gd name="connsiteY8" fmla="*/ 8213161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594447 w 15849600"/>
              <a:gd name="connsiteY6" fmla="*/ 9904105 h 12496800"/>
              <a:gd name="connsiteX7" fmla="*/ 13208092 w 15849600"/>
              <a:gd name="connsiteY7" fmla="*/ 9300197 h 12496800"/>
              <a:gd name="connsiteX8" fmla="*/ 13208092 w 15849600"/>
              <a:gd name="connsiteY8" fmla="*/ 8213161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594447 w 15849600"/>
              <a:gd name="connsiteY6" fmla="*/ 9904105 h 12496800"/>
              <a:gd name="connsiteX7" fmla="*/ 13208092 w 15849600"/>
              <a:gd name="connsiteY7" fmla="*/ 9904105 h 12496800"/>
              <a:gd name="connsiteX8" fmla="*/ 13208092 w 15849600"/>
              <a:gd name="connsiteY8" fmla="*/ 8213161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594447 w 15849600"/>
              <a:gd name="connsiteY6" fmla="*/ 9904105 h 12496800"/>
              <a:gd name="connsiteX7" fmla="*/ 14387386 w 15849600"/>
              <a:gd name="connsiteY7" fmla="*/ 9541760 h 12496800"/>
              <a:gd name="connsiteX8" fmla="*/ 13208092 w 15849600"/>
              <a:gd name="connsiteY8" fmla="*/ 8213161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594447 w 15849600"/>
              <a:gd name="connsiteY6" fmla="*/ 9904105 h 12496800"/>
              <a:gd name="connsiteX7" fmla="*/ 14387386 w 15849600"/>
              <a:gd name="connsiteY7" fmla="*/ 9541760 h 12496800"/>
              <a:gd name="connsiteX8" fmla="*/ 14269457 w 15849600"/>
              <a:gd name="connsiteY8" fmla="*/ 9179415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240659 w 15849600"/>
              <a:gd name="connsiteY6" fmla="*/ 9662542 h 12496800"/>
              <a:gd name="connsiteX7" fmla="*/ 14387386 w 15849600"/>
              <a:gd name="connsiteY7" fmla="*/ 9541760 h 12496800"/>
              <a:gd name="connsiteX8" fmla="*/ 14269457 w 15849600"/>
              <a:gd name="connsiteY8" fmla="*/ 9179415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240659 w 15849600"/>
              <a:gd name="connsiteY5" fmla="*/ 9300197 h 12496800"/>
              <a:gd name="connsiteX6" fmla="*/ 2240659 w 15849600"/>
              <a:gd name="connsiteY6" fmla="*/ 9662542 h 12496800"/>
              <a:gd name="connsiteX7" fmla="*/ 14387386 w 15849600"/>
              <a:gd name="connsiteY7" fmla="*/ 9541760 h 12496800"/>
              <a:gd name="connsiteX8" fmla="*/ 14269457 w 15849600"/>
              <a:gd name="connsiteY8" fmla="*/ 9179415 h 12496800"/>
              <a:gd name="connsiteX9" fmla="*/ 2240659 w 15849600"/>
              <a:gd name="connsiteY9" fmla="*/ 9300197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240659 w 15849600"/>
              <a:gd name="connsiteY5" fmla="*/ 9300197 h 12496800"/>
              <a:gd name="connsiteX6" fmla="*/ 2240659 w 15849600"/>
              <a:gd name="connsiteY6" fmla="*/ 9662542 h 12496800"/>
              <a:gd name="connsiteX7" fmla="*/ 14269457 w 15849600"/>
              <a:gd name="connsiteY7" fmla="*/ 9541760 h 12496800"/>
              <a:gd name="connsiteX8" fmla="*/ 14269457 w 15849600"/>
              <a:gd name="connsiteY8" fmla="*/ 9179415 h 12496800"/>
              <a:gd name="connsiteX9" fmla="*/ 2240659 w 15849600"/>
              <a:gd name="connsiteY9" fmla="*/ 9300197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240659 w 15849600"/>
              <a:gd name="connsiteY5" fmla="*/ 9300197 h 12496800"/>
              <a:gd name="connsiteX6" fmla="*/ 2240659 w 15849600"/>
              <a:gd name="connsiteY6" fmla="*/ 9662542 h 12496800"/>
              <a:gd name="connsiteX7" fmla="*/ 11557081 w 15849600"/>
              <a:gd name="connsiteY7" fmla="*/ 11715832 h 12496800"/>
              <a:gd name="connsiteX8" fmla="*/ 14269457 w 15849600"/>
              <a:gd name="connsiteY8" fmla="*/ 9179415 h 12496800"/>
              <a:gd name="connsiteX9" fmla="*/ 2240659 w 15849600"/>
              <a:gd name="connsiteY9" fmla="*/ 9300197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240659 w 15849600"/>
              <a:gd name="connsiteY5" fmla="*/ 9300197 h 12496800"/>
              <a:gd name="connsiteX6" fmla="*/ 3419953 w 15849600"/>
              <a:gd name="connsiteY6" fmla="*/ 11715832 h 12496800"/>
              <a:gd name="connsiteX7" fmla="*/ 11557081 w 15849600"/>
              <a:gd name="connsiteY7" fmla="*/ 11715832 h 12496800"/>
              <a:gd name="connsiteX8" fmla="*/ 14269457 w 15849600"/>
              <a:gd name="connsiteY8" fmla="*/ 9179415 h 12496800"/>
              <a:gd name="connsiteX9" fmla="*/ 2240659 w 15849600"/>
              <a:gd name="connsiteY9" fmla="*/ 9300197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066164 w 15849600"/>
              <a:gd name="connsiteY5" fmla="*/ 9783324 h 12496800"/>
              <a:gd name="connsiteX6" fmla="*/ 3419953 w 15849600"/>
              <a:gd name="connsiteY6" fmla="*/ 11715832 h 12496800"/>
              <a:gd name="connsiteX7" fmla="*/ 11557081 w 15849600"/>
              <a:gd name="connsiteY7" fmla="*/ 11715832 h 12496800"/>
              <a:gd name="connsiteX8" fmla="*/ 14269457 w 15849600"/>
              <a:gd name="connsiteY8" fmla="*/ 9179415 h 12496800"/>
              <a:gd name="connsiteX9" fmla="*/ 3066164 w 15849600"/>
              <a:gd name="connsiteY9" fmla="*/ 978332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066164 w 15849600"/>
              <a:gd name="connsiteY5" fmla="*/ 9783324 h 12496800"/>
              <a:gd name="connsiteX6" fmla="*/ 3419953 w 15849600"/>
              <a:gd name="connsiteY6" fmla="*/ 11715832 h 12496800"/>
              <a:gd name="connsiteX7" fmla="*/ 11557081 w 15849600"/>
              <a:gd name="connsiteY7" fmla="*/ 11715832 h 12496800"/>
              <a:gd name="connsiteX8" fmla="*/ 11557081 w 15849600"/>
              <a:gd name="connsiteY8" fmla="*/ 9904105 h 12496800"/>
              <a:gd name="connsiteX9" fmla="*/ 3066164 w 15849600"/>
              <a:gd name="connsiteY9" fmla="*/ 978332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066164 w 15849600"/>
              <a:gd name="connsiteY5" fmla="*/ 9783324 h 12496800"/>
              <a:gd name="connsiteX6" fmla="*/ 3066164 w 15849600"/>
              <a:gd name="connsiteY6" fmla="*/ 11595050 h 12496800"/>
              <a:gd name="connsiteX7" fmla="*/ 11557081 w 15849600"/>
              <a:gd name="connsiteY7" fmla="*/ 11715832 h 12496800"/>
              <a:gd name="connsiteX8" fmla="*/ 11557081 w 15849600"/>
              <a:gd name="connsiteY8" fmla="*/ 9904105 h 12496800"/>
              <a:gd name="connsiteX9" fmla="*/ 3066164 w 15849600"/>
              <a:gd name="connsiteY9" fmla="*/ 978332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066164 w 15849600"/>
              <a:gd name="connsiteY5" fmla="*/ 9783324 h 12496800"/>
              <a:gd name="connsiteX6" fmla="*/ 3066164 w 15849600"/>
              <a:gd name="connsiteY6" fmla="*/ 11595050 h 12496800"/>
              <a:gd name="connsiteX7" fmla="*/ 11557081 w 15849600"/>
              <a:gd name="connsiteY7" fmla="*/ 11715832 h 12496800"/>
              <a:gd name="connsiteX8" fmla="*/ 9552281 w 15849600"/>
              <a:gd name="connsiteY8" fmla="*/ 10628796 h 12496800"/>
              <a:gd name="connsiteX9" fmla="*/ 3066164 w 15849600"/>
              <a:gd name="connsiteY9" fmla="*/ 978332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066164 w 15849600"/>
              <a:gd name="connsiteY6" fmla="*/ 11595050 h 12496800"/>
              <a:gd name="connsiteX7" fmla="*/ 11557081 w 15849600"/>
              <a:gd name="connsiteY7" fmla="*/ 11715832 h 12496800"/>
              <a:gd name="connsiteX8" fmla="*/ 9552281 w 15849600"/>
              <a:gd name="connsiteY8" fmla="*/ 10628796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066164 w 15849600"/>
              <a:gd name="connsiteY6" fmla="*/ 11595050 h 12496800"/>
              <a:gd name="connsiteX7" fmla="*/ 11557081 w 15849600"/>
              <a:gd name="connsiteY7" fmla="*/ 11715832 h 12496800"/>
              <a:gd name="connsiteX8" fmla="*/ 9552281 w 15849600"/>
              <a:gd name="connsiteY8" fmla="*/ 10628796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066164 w 15849600"/>
              <a:gd name="connsiteY6" fmla="*/ 11595050 h 12496800"/>
              <a:gd name="connsiteX7" fmla="*/ 9552281 w 15849600"/>
              <a:gd name="connsiteY7" fmla="*/ 11111923 h 12496800"/>
              <a:gd name="connsiteX8" fmla="*/ 9552281 w 15849600"/>
              <a:gd name="connsiteY8" fmla="*/ 10628796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537882 w 15849600"/>
              <a:gd name="connsiteY6" fmla="*/ 11232705 h 12496800"/>
              <a:gd name="connsiteX7" fmla="*/ 9552281 w 15849600"/>
              <a:gd name="connsiteY7" fmla="*/ 11111923 h 12496800"/>
              <a:gd name="connsiteX8" fmla="*/ 9552281 w 15849600"/>
              <a:gd name="connsiteY8" fmla="*/ 10628796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537882 w 15849600"/>
              <a:gd name="connsiteY6" fmla="*/ 11111923 h 12496800"/>
              <a:gd name="connsiteX7" fmla="*/ 9552281 w 15849600"/>
              <a:gd name="connsiteY7" fmla="*/ 11111923 h 12496800"/>
              <a:gd name="connsiteX8" fmla="*/ 9552281 w 15849600"/>
              <a:gd name="connsiteY8" fmla="*/ 10628796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537882 w 15849600"/>
              <a:gd name="connsiteY6" fmla="*/ 11111923 h 12496800"/>
              <a:gd name="connsiteX7" fmla="*/ 9552281 w 15849600"/>
              <a:gd name="connsiteY7" fmla="*/ 11111923 h 12496800"/>
              <a:gd name="connsiteX8" fmla="*/ 9552281 w 15849600"/>
              <a:gd name="connsiteY8" fmla="*/ 10508014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943435 w 15849600"/>
              <a:gd name="connsiteY5" fmla="*/ 9179415 h 12496800"/>
              <a:gd name="connsiteX6" fmla="*/ 3537882 w 15849600"/>
              <a:gd name="connsiteY6" fmla="*/ 11111923 h 12496800"/>
              <a:gd name="connsiteX7" fmla="*/ 9552281 w 15849600"/>
              <a:gd name="connsiteY7" fmla="*/ 11111923 h 12496800"/>
              <a:gd name="connsiteX8" fmla="*/ 9552281 w 15849600"/>
              <a:gd name="connsiteY8" fmla="*/ 10508014 h 12496800"/>
              <a:gd name="connsiteX9" fmla="*/ 943435 w 15849600"/>
              <a:gd name="connsiteY9" fmla="*/ 917941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943435 w 15849600"/>
              <a:gd name="connsiteY5" fmla="*/ 9179415 h 12496800"/>
              <a:gd name="connsiteX6" fmla="*/ 3537882 w 15849600"/>
              <a:gd name="connsiteY6" fmla="*/ 11111923 h 12496800"/>
              <a:gd name="connsiteX7" fmla="*/ 9552281 w 15849600"/>
              <a:gd name="connsiteY7" fmla="*/ 11111923 h 12496800"/>
              <a:gd name="connsiteX8" fmla="*/ 15094963 w 15849600"/>
              <a:gd name="connsiteY8" fmla="*/ 9058633 h 12496800"/>
              <a:gd name="connsiteX9" fmla="*/ 943435 w 15849600"/>
              <a:gd name="connsiteY9" fmla="*/ 917941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943435 w 15849600"/>
              <a:gd name="connsiteY5" fmla="*/ 9179415 h 12496800"/>
              <a:gd name="connsiteX6" fmla="*/ 3537882 w 15849600"/>
              <a:gd name="connsiteY6" fmla="*/ 11111923 h 12496800"/>
              <a:gd name="connsiteX7" fmla="*/ 15094963 w 15849600"/>
              <a:gd name="connsiteY7" fmla="*/ 9904105 h 12496800"/>
              <a:gd name="connsiteX8" fmla="*/ 15094963 w 15849600"/>
              <a:gd name="connsiteY8" fmla="*/ 9058633 h 12496800"/>
              <a:gd name="connsiteX9" fmla="*/ 943435 w 15849600"/>
              <a:gd name="connsiteY9" fmla="*/ 917941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943435 w 15849600"/>
              <a:gd name="connsiteY5" fmla="*/ 9179415 h 12496800"/>
              <a:gd name="connsiteX6" fmla="*/ 943435 w 15849600"/>
              <a:gd name="connsiteY6" fmla="*/ 10024887 h 12496800"/>
              <a:gd name="connsiteX7" fmla="*/ 15094963 w 15849600"/>
              <a:gd name="connsiteY7" fmla="*/ 9904105 h 12496800"/>
              <a:gd name="connsiteX8" fmla="*/ 15094963 w 15849600"/>
              <a:gd name="connsiteY8" fmla="*/ 9058633 h 12496800"/>
              <a:gd name="connsiteX9" fmla="*/ 943435 w 15849600"/>
              <a:gd name="connsiteY9" fmla="*/ 917941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943435 w 15849600"/>
              <a:gd name="connsiteY5" fmla="*/ 9179415 h 12496800"/>
              <a:gd name="connsiteX6" fmla="*/ 943435 w 15849600"/>
              <a:gd name="connsiteY6" fmla="*/ 10024887 h 12496800"/>
              <a:gd name="connsiteX7" fmla="*/ 15094963 w 15849600"/>
              <a:gd name="connsiteY7" fmla="*/ 9904105 h 12496800"/>
              <a:gd name="connsiteX8" fmla="*/ 14623245 w 15849600"/>
              <a:gd name="connsiteY8" fmla="*/ 2294854 h 12496800"/>
              <a:gd name="connsiteX9" fmla="*/ 943435 w 15849600"/>
              <a:gd name="connsiteY9" fmla="*/ 917941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943435 w 15849600"/>
              <a:gd name="connsiteY6" fmla="*/ 10024887 h 12496800"/>
              <a:gd name="connsiteX7" fmla="*/ 15094963 w 15849600"/>
              <a:gd name="connsiteY7" fmla="*/ 9904105 h 12496800"/>
              <a:gd name="connsiteX8" fmla="*/ 14623245 w 15849600"/>
              <a:gd name="connsiteY8" fmla="*/ 2294854 h 12496800"/>
              <a:gd name="connsiteX9" fmla="*/ 8372987 w 15849600"/>
              <a:gd name="connsiteY9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943435 w 15849600"/>
              <a:gd name="connsiteY6" fmla="*/ 10024887 h 12496800"/>
              <a:gd name="connsiteX7" fmla="*/ 15094963 w 15849600"/>
              <a:gd name="connsiteY7" fmla="*/ 9904105 h 12496800"/>
              <a:gd name="connsiteX8" fmla="*/ 14741175 w 15849600"/>
              <a:gd name="connsiteY8" fmla="*/ 2657199 h 12496800"/>
              <a:gd name="connsiteX9" fmla="*/ 8372987 w 15849600"/>
              <a:gd name="connsiteY9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943435 w 15849600"/>
              <a:gd name="connsiteY6" fmla="*/ 10024887 h 12496800"/>
              <a:gd name="connsiteX7" fmla="*/ 14387386 w 15849600"/>
              <a:gd name="connsiteY7" fmla="*/ 3502671 h 12496800"/>
              <a:gd name="connsiteX8" fmla="*/ 14741175 w 15849600"/>
              <a:gd name="connsiteY8" fmla="*/ 2657199 h 12496800"/>
              <a:gd name="connsiteX9" fmla="*/ 8372987 w 15849600"/>
              <a:gd name="connsiteY9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943435 w 15849600"/>
              <a:gd name="connsiteY6" fmla="*/ 10024887 h 12496800"/>
              <a:gd name="connsiteX7" fmla="*/ 3419953 w 15849600"/>
              <a:gd name="connsiteY7" fmla="*/ 3623453 h 12496800"/>
              <a:gd name="connsiteX8" fmla="*/ 14387386 w 15849600"/>
              <a:gd name="connsiteY8" fmla="*/ 3502671 h 12496800"/>
              <a:gd name="connsiteX9" fmla="*/ 14741175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537882 w 15849600"/>
              <a:gd name="connsiteY6" fmla="*/ 2777981 h 12496800"/>
              <a:gd name="connsiteX7" fmla="*/ 3419953 w 15849600"/>
              <a:gd name="connsiteY7" fmla="*/ 3623453 h 12496800"/>
              <a:gd name="connsiteX8" fmla="*/ 14387386 w 15849600"/>
              <a:gd name="connsiteY8" fmla="*/ 3502671 h 12496800"/>
              <a:gd name="connsiteX9" fmla="*/ 14741175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537882 w 15849600"/>
              <a:gd name="connsiteY6" fmla="*/ 2777981 h 12496800"/>
              <a:gd name="connsiteX7" fmla="*/ 3419953 w 15849600"/>
              <a:gd name="connsiteY7" fmla="*/ 3623453 h 12496800"/>
              <a:gd name="connsiteX8" fmla="*/ 14387386 w 15849600"/>
              <a:gd name="connsiteY8" fmla="*/ 3502671 h 12496800"/>
              <a:gd name="connsiteX9" fmla="*/ 1450531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537882 w 15849600"/>
              <a:gd name="connsiteY6" fmla="*/ 2777981 h 12496800"/>
              <a:gd name="connsiteX7" fmla="*/ 3419953 w 15849600"/>
              <a:gd name="connsiteY7" fmla="*/ 3623453 h 12496800"/>
              <a:gd name="connsiteX8" fmla="*/ 14387386 w 15849600"/>
              <a:gd name="connsiteY8" fmla="*/ 3502671 h 12496800"/>
              <a:gd name="connsiteX9" fmla="*/ 1438738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419953 w 15849600"/>
              <a:gd name="connsiteY6" fmla="*/ 2777981 h 12496800"/>
              <a:gd name="connsiteX7" fmla="*/ 3419953 w 15849600"/>
              <a:gd name="connsiteY7" fmla="*/ 3623453 h 12496800"/>
              <a:gd name="connsiteX8" fmla="*/ 14387386 w 15849600"/>
              <a:gd name="connsiteY8" fmla="*/ 3502671 h 12496800"/>
              <a:gd name="connsiteX9" fmla="*/ 1438738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419953 w 15849600"/>
              <a:gd name="connsiteY6" fmla="*/ 2777981 h 12496800"/>
              <a:gd name="connsiteX7" fmla="*/ 3419953 w 15849600"/>
              <a:gd name="connsiteY7" fmla="*/ 3623453 h 12496800"/>
              <a:gd name="connsiteX8" fmla="*/ 13679810 w 15849600"/>
              <a:gd name="connsiteY8" fmla="*/ 4106580 h 12496800"/>
              <a:gd name="connsiteX9" fmla="*/ 1438738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419953 w 15849600"/>
              <a:gd name="connsiteY6" fmla="*/ 2777981 h 12496800"/>
              <a:gd name="connsiteX7" fmla="*/ 3066111 w 15849600"/>
              <a:gd name="connsiteY7" fmla="*/ 3865017 h 12496800"/>
              <a:gd name="connsiteX8" fmla="*/ 13679810 w 15849600"/>
              <a:gd name="connsiteY8" fmla="*/ 4106580 h 12496800"/>
              <a:gd name="connsiteX9" fmla="*/ 1438738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419953 w 15849600"/>
              <a:gd name="connsiteY6" fmla="*/ 2777981 h 12496800"/>
              <a:gd name="connsiteX7" fmla="*/ 3066111 w 15849600"/>
              <a:gd name="connsiteY7" fmla="*/ 3865017 h 12496800"/>
              <a:gd name="connsiteX8" fmla="*/ 13915616 w 15849600"/>
              <a:gd name="connsiteY8" fmla="*/ 3865017 h 12496800"/>
              <a:gd name="connsiteX9" fmla="*/ 1438738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419953 w 15849600"/>
              <a:gd name="connsiteY6" fmla="*/ 2777981 h 12496800"/>
              <a:gd name="connsiteX7" fmla="*/ 3066111 w 15849600"/>
              <a:gd name="connsiteY7" fmla="*/ 3865017 h 12496800"/>
              <a:gd name="connsiteX8" fmla="*/ 13915616 w 15849600"/>
              <a:gd name="connsiteY8" fmla="*/ 3865017 h 12496800"/>
              <a:gd name="connsiteX9" fmla="*/ 14033545 w 15849600"/>
              <a:gd name="connsiteY9" fmla="*/ 2898763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490864 w 15849600"/>
              <a:gd name="connsiteY5" fmla="*/ 2898763 h 12496800"/>
              <a:gd name="connsiteX6" fmla="*/ 3419953 w 15849600"/>
              <a:gd name="connsiteY6" fmla="*/ 2777981 h 12496800"/>
              <a:gd name="connsiteX7" fmla="*/ 3066111 w 15849600"/>
              <a:gd name="connsiteY7" fmla="*/ 3865017 h 12496800"/>
              <a:gd name="connsiteX8" fmla="*/ 13915616 w 15849600"/>
              <a:gd name="connsiteY8" fmla="*/ 3865017 h 12496800"/>
              <a:gd name="connsiteX9" fmla="*/ 14033545 w 15849600"/>
              <a:gd name="connsiteY9" fmla="*/ 2898763 h 12496800"/>
              <a:gd name="connsiteX10" fmla="*/ 8490864 w 15849600"/>
              <a:gd name="connsiteY10" fmla="*/ 2898763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490864 w 15849600"/>
              <a:gd name="connsiteY5" fmla="*/ 2898763 h 12496800"/>
              <a:gd name="connsiteX6" fmla="*/ 3301970 w 15849600"/>
              <a:gd name="connsiteY6" fmla="*/ 3261108 h 12496800"/>
              <a:gd name="connsiteX7" fmla="*/ 3419953 w 15849600"/>
              <a:gd name="connsiteY7" fmla="*/ 2777981 h 12496800"/>
              <a:gd name="connsiteX8" fmla="*/ 3066111 w 15849600"/>
              <a:gd name="connsiteY8" fmla="*/ 3865017 h 12496800"/>
              <a:gd name="connsiteX9" fmla="*/ 13915616 w 15849600"/>
              <a:gd name="connsiteY9" fmla="*/ 3865017 h 12496800"/>
              <a:gd name="connsiteX10" fmla="*/ 14033545 w 15849600"/>
              <a:gd name="connsiteY10" fmla="*/ 2898763 h 12496800"/>
              <a:gd name="connsiteX11" fmla="*/ 8490864 w 15849600"/>
              <a:gd name="connsiteY11" fmla="*/ 2898763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3419953 w 15849600"/>
              <a:gd name="connsiteY7" fmla="*/ 2777981 h 12496800"/>
              <a:gd name="connsiteX8" fmla="*/ 3066111 w 15849600"/>
              <a:gd name="connsiteY8" fmla="*/ 3865017 h 12496800"/>
              <a:gd name="connsiteX9" fmla="*/ 13915616 w 15849600"/>
              <a:gd name="connsiteY9" fmla="*/ 3865017 h 12496800"/>
              <a:gd name="connsiteX10" fmla="*/ 14033545 w 15849600"/>
              <a:gd name="connsiteY10" fmla="*/ 2898763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3419953 w 15849600"/>
              <a:gd name="connsiteY7" fmla="*/ 2777981 h 12496800"/>
              <a:gd name="connsiteX8" fmla="*/ 3066111 w 15849600"/>
              <a:gd name="connsiteY8" fmla="*/ 3865017 h 12496800"/>
              <a:gd name="connsiteX9" fmla="*/ 13915616 w 15849600"/>
              <a:gd name="connsiteY9" fmla="*/ 3865017 h 12496800"/>
              <a:gd name="connsiteX10" fmla="*/ 13915616 w 15849600"/>
              <a:gd name="connsiteY10" fmla="*/ 3261108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3419953 w 15849600"/>
              <a:gd name="connsiteY7" fmla="*/ 2777981 h 12496800"/>
              <a:gd name="connsiteX8" fmla="*/ 2948182 w 15849600"/>
              <a:gd name="connsiteY8" fmla="*/ 4348144 h 12496800"/>
              <a:gd name="connsiteX9" fmla="*/ 13915616 w 15849600"/>
              <a:gd name="connsiteY9" fmla="*/ 3865017 h 12496800"/>
              <a:gd name="connsiteX10" fmla="*/ 13915616 w 15849600"/>
              <a:gd name="connsiteY10" fmla="*/ 3261108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3419953 w 15849600"/>
              <a:gd name="connsiteY7" fmla="*/ 2777981 h 12496800"/>
              <a:gd name="connsiteX8" fmla="*/ 2948182 w 15849600"/>
              <a:gd name="connsiteY8" fmla="*/ 4348144 h 12496800"/>
              <a:gd name="connsiteX9" fmla="*/ 13797687 w 15849600"/>
              <a:gd name="connsiteY9" fmla="*/ 4348144 h 12496800"/>
              <a:gd name="connsiteX10" fmla="*/ 13915616 w 15849600"/>
              <a:gd name="connsiteY10" fmla="*/ 3261108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2948182 w 15849600"/>
              <a:gd name="connsiteY7" fmla="*/ 3502671 h 12496800"/>
              <a:gd name="connsiteX8" fmla="*/ 2948182 w 15849600"/>
              <a:gd name="connsiteY8" fmla="*/ 4348144 h 12496800"/>
              <a:gd name="connsiteX9" fmla="*/ 13797687 w 15849600"/>
              <a:gd name="connsiteY9" fmla="*/ 4348144 h 12496800"/>
              <a:gd name="connsiteX10" fmla="*/ 13915616 w 15849600"/>
              <a:gd name="connsiteY10" fmla="*/ 3261108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2948182 w 15849600"/>
              <a:gd name="connsiteY7" fmla="*/ 3502671 h 12496800"/>
              <a:gd name="connsiteX8" fmla="*/ 2948182 w 15849600"/>
              <a:gd name="connsiteY8" fmla="*/ 4348144 h 12496800"/>
              <a:gd name="connsiteX9" fmla="*/ 13797687 w 15849600"/>
              <a:gd name="connsiteY9" fmla="*/ 4348144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066111 w 15849600"/>
              <a:gd name="connsiteY6" fmla="*/ 3381890 h 12496800"/>
              <a:gd name="connsiteX7" fmla="*/ 2948182 w 15849600"/>
              <a:gd name="connsiteY7" fmla="*/ 3502671 h 12496800"/>
              <a:gd name="connsiteX8" fmla="*/ 2948182 w 15849600"/>
              <a:gd name="connsiteY8" fmla="*/ 4348144 h 12496800"/>
              <a:gd name="connsiteX9" fmla="*/ 13797687 w 15849600"/>
              <a:gd name="connsiteY9" fmla="*/ 4348144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066111 w 15849600"/>
              <a:gd name="connsiteY6" fmla="*/ 3381890 h 12496800"/>
              <a:gd name="connsiteX7" fmla="*/ 2948182 w 15849600"/>
              <a:gd name="connsiteY7" fmla="*/ 3502671 h 12496800"/>
              <a:gd name="connsiteX8" fmla="*/ 2001692 w 15849600"/>
              <a:gd name="connsiteY8" fmla="*/ 6310368 h 12496800"/>
              <a:gd name="connsiteX9" fmla="*/ 13797687 w 15849600"/>
              <a:gd name="connsiteY9" fmla="*/ 4348144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066111 w 15849600"/>
              <a:gd name="connsiteY6" fmla="*/ 3381890 h 12496800"/>
              <a:gd name="connsiteX7" fmla="*/ 2096341 w 15849600"/>
              <a:gd name="connsiteY7" fmla="*/ 4810822 h 12496800"/>
              <a:gd name="connsiteX8" fmla="*/ 2001692 w 15849600"/>
              <a:gd name="connsiteY8" fmla="*/ 6310368 h 12496800"/>
              <a:gd name="connsiteX9" fmla="*/ 13797687 w 15849600"/>
              <a:gd name="connsiteY9" fmla="*/ 4348144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066111 w 15849600"/>
              <a:gd name="connsiteY6" fmla="*/ 3381890 h 12496800"/>
              <a:gd name="connsiteX7" fmla="*/ 2096341 w 15849600"/>
              <a:gd name="connsiteY7" fmla="*/ 4810822 h 12496800"/>
              <a:gd name="connsiteX8" fmla="*/ 2001692 w 15849600"/>
              <a:gd name="connsiteY8" fmla="*/ 6310368 h 12496800"/>
              <a:gd name="connsiteX9" fmla="*/ 13835547 w 15849600"/>
              <a:gd name="connsiteY9" fmla="*/ 6607677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066111 w 15849600"/>
              <a:gd name="connsiteY6" fmla="*/ 3381890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835547 w 15849600"/>
              <a:gd name="connsiteY9" fmla="*/ 6607677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835547 w 15849600"/>
              <a:gd name="connsiteY9" fmla="*/ 6607677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835547 w 15849600"/>
              <a:gd name="connsiteY9" fmla="*/ 6607677 h 12496800"/>
              <a:gd name="connsiteX10" fmla="*/ 13797687 w 15849600"/>
              <a:gd name="connsiteY10" fmla="*/ 3381890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835547 w 15849600"/>
              <a:gd name="connsiteY9" fmla="*/ 6607677 h 12496800"/>
              <a:gd name="connsiteX10" fmla="*/ 13797688 w 15849600"/>
              <a:gd name="connsiteY10" fmla="*/ 472968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835547 w 15849600"/>
              <a:gd name="connsiteY9" fmla="*/ 6607677 h 12496800"/>
              <a:gd name="connsiteX10" fmla="*/ 13475882 w 15849600"/>
              <a:gd name="connsiteY10" fmla="*/ 470986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551600 w 15849600"/>
              <a:gd name="connsiteY9" fmla="*/ 6627497 h 12496800"/>
              <a:gd name="connsiteX10" fmla="*/ 13475882 w 15849600"/>
              <a:gd name="connsiteY10" fmla="*/ 470986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400162 w 15849600"/>
              <a:gd name="connsiteY9" fmla="*/ 6587856 h 12496800"/>
              <a:gd name="connsiteX10" fmla="*/ 13475882 w 15849600"/>
              <a:gd name="connsiteY10" fmla="*/ 470986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400162 w 15849600"/>
              <a:gd name="connsiteY9" fmla="*/ 6587856 h 12496800"/>
              <a:gd name="connsiteX10" fmla="*/ 13343374 w 15849600"/>
              <a:gd name="connsiteY10" fmla="*/ 469004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3400162 w 15849600"/>
              <a:gd name="connsiteY9" fmla="*/ 6587856 h 12496800"/>
              <a:gd name="connsiteX10" fmla="*/ 13343374 w 15849600"/>
              <a:gd name="connsiteY10" fmla="*/ 469004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3173004 w 15849600"/>
              <a:gd name="connsiteY9" fmla="*/ 5775218 h 12496800"/>
              <a:gd name="connsiteX10" fmla="*/ 13343374 w 15849600"/>
              <a:gd name="connsiteY10" fmla="*/ 469004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3173004 w 15849600"/>
              <a:gd name="connsiteY9" fmla="*/ 5775218 h 12496800"/>
              <a:gd name="connsiteX10" fmla="*/ 13173006 w 15849600"/>
              <a:gd name="connsiteY10" fmla="*/ 4670221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4855119 w 15849600"/>
              <a:gd name="connsiteY9" fmla="*/ 11509101 h 12496800"/>
              <a:gd name="connsiteX10" fmla="*/ 13173006 w 15849600"/>
              <a:gd name="connsiteY10" fmla="*/ 4670221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2895743 w 15849600"/>
              <a:gd name="connsiteY6" fmla="*/ 4729682 h 12496800"/>
              <a:gd name="connsiteX7" fmla="*/ 3068230 w 15849600"/>
              <a:gd name="connsiteY7" fmla="*/ 686562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3568589 w 15849600"/>
              <a:gd name="connsiteY6" fmla="*/ 6745347 h 12496800"/>
              <a:gd name="connsiteX7" fmla="*/ 3068230 w 15849600"/>
              <a:gd name="connsiteY7" fmla="*/ 686562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3568589 w 15849600"/>
              <a:gd name="connsiteY6" fmla="*/ 6745347 h 12496800"/>
              <a:gd name="connsiteX7" fmla="*/ 2918707 w 15849600"/>
              <a:gd name="connsiteY7" fmla="*/ 6767780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3568589 w 15849600"/>
              <a:gd name="connsiteY6" fmla="*/ 6745347 h 12496800"/>
              <a:gd name="connsiteX7" fmla="*/ 3030848 w 15849600"/>
              <a:gd name="connsiteY7" fmla="*/ 688519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3568589 w 15849600"/>
              <a:gd name="connsiteY6" fmla="*/ 6882333 h 12496800"/>
              <a:gd name="connsiteX7" fmla="*/ 3030848 w 15849600"/>
              <a:gd name="connsiteY7" fmla="*/ 688519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979930 h 12496800"/>
              <a:gd name="connsiteX6" fmla="*/ 3568589 w 15849600"/>
              <a:gd name="connsiteY6" fmla="*/ 6882333 h 12496800"/>
              <a:gd name="connsiteX7" fmla="*/ 3030848 w 15849600"/>
              <a:gd name="connsiteY7" fmla="*/ 688519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97993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97328 w 15849600"/>
              <a:gd name="connsiteY5" fmla="*/ 6862512 h 12496800"/>
              <a:gd name="connsiteX6" fmla="*/ 3568589 w 15849600"/>
              <a:gd name="connsiteY6" fmla="*/ 6882333 h 12496800"/>
              <a:gd name="connsiteX7" fmla="*/ 3030848 w 15849600"/>
              <a:gd name="connsiteY7" fmla="*/ 688519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97328 w 15849600"/>
              <a:gd name="connsiteY11" fmla="*/ 6862512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97328 w 15849600"/>
              <a:gd name="connsiteY5" fmla="*/ 6862512 h 12496800"/>
              <a:gd name="connsiteX6" fmla="*/ 3568589 w 15849600"/>
              <a:gd name="connsiteY6" fmla="*/ 6882333 h 12496800"/>
              <a:gd name="connsiteX7" fmla="*/ 2899059 w 15849600"/>
              <a:gd name="connsiteY7" fmla="*/ 11527915 h 12496800"/>
              <a:gd name="connsiteX8" fmla="*/ 14855119 w 15849600"/>
              <a:gd name="connsiteY8" fmla="*/ 11509101 h 12496800"/>
              <a:gd name="connsiteX9" fmla="*/ 14836428 w 15849600"/>
              <a:gd name="connsiteY9" fmla="*/ 6920721 h 12496800"/>
              <a:gd name="connsiteX10" fmla="*/ 8297328 w 15849600"/>
              <a:gd name="connsiteY10" fmla="*/ 6862512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97328 w 15849600"/>
              <a:gd name="connsiteY5" fmla="*/ 6862512 h 12496800"/>
              <a:gd name="connsiteX6" fmla="*/ 2114437 w 15849600"/>
              <a:gd name="connsiteY6" fmla="*/ 10114871 h 12496800"/>
              <a:gd name="connsiteX7" fmla="*/ 2899059 w 15849600"/>
              <a:gd name="connsiteY7" fmla="*/ 11527915 h 12496800"/>
              <a:gd name="connsiteX8" fmla="*/ 14855119 w 15849600"/>
              <a:gd name="connsiteY8" fmla="*/ 11509101 h 12496800"/>
              <a:gd name="connsiteX9" fmla="*/ 14836428 w 15849600"/>
              <a:gd name="connsiteY9" fmla="*/ 6920721 h 12496800"/>
              <a:gd name="connsiteX10" fmla="*/ 8297328 w 15849600"/>
              <a:gd name="connsiteY10" fmla="*/ 6862512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97328 w 15849600"/>
              <a:gd name="connsiteY5" fmla="*/ 6862512 h 12496800"/>
              <a:gd name="connsiteX6" fmla="*/ 2114437 w 15849600"/>
              <a:gd name="connsiteY6" fmla="*/ 10114871 h 12496800"/>
              <a:gd name="connsiteX7" fmla="*/ 2116055 w 15849600"/>
              <a:gd name="connsiteY7" fmla="*/ 11176553 h 12496800"/>
              <a:gd name="connsiteX8" fmla="*/ 14855119 w 15849600"/>
              <a:gd name="connsiteY8" fmla="*/ 11509101 h 12496800"/>
              <a:gd name="connsiteX9" fmla="*/ 14836428 w 15849600"/>
              <a:gd name="connsiteY9" fmla="*/ 6920721 h 12496800"/>
              <a:gd name="connsiteX10" fmla="*/ 8297328 w 15849600"/>
              <a:gd name="connsiteY10" fmla="*/ 6862512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97328 w 15849600"/>
              <a:gd name="connsiteY5" fmla="*/ 6862512 h 12496800"/>
              <a:gd name="connsiteX6" fmla="*/ 2114437 w 15849600"/>
              <a:gd name="connsiteY6" fmla="*/ 10114871 h 12496800"/>
              <a:gd name="connsiteX7" fmla="*/ 2116055 w 15849600"/>
              <a:gd name="connsiteY7" fmla="*/ 11176553 h 12496800"/>
              <a:gd name="connsiteX8" fmla="*/ 13848400 w 15849600"/>
              <a:gd name="connsiteY8" fmla="*/ 11064042 h 12496800"/>
              <a:gd name="connsiteX9" fmla="*/ 14836428 w 15849600"/>
              <a:gd name="connsiteY9" fmla="*/ 6920721 h 12496800"/>
              <a:gd name="connsiteX10" fmla="*/ 8297328 w 15849600"/>
              <a:gd name="connsiteY10" fmla="*/ 6862512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4836428 w 15849600"/>
              <a:gd name="connsiteY5" fmla="*/ 6920721 h 12496800"/>
              <a:gd name="connsiteX6" fmla="*/ 2114437 w 15849600"/>
              <a:gd name="connsiteY6" fmla="*/ 10114871 h 12496800"/>
              <a:gd name="connsiteX7" fmla="*/ 2116055 w 15849600"/>
              <a:gd name="connsiteY7" fmla="*/ 11176553 h 12496800"/>
              <a:gd name="connsiteX8" fmla="*/ 13848400 w 15849600"/>
              <a:gd name="connsiteY8" fmla="*/ 11064042 h 12496800"/>
              <a:gd name="connsiteX9" fmla="*/ 14836428 w 15849600"/>
              <a:gd name="connsiteY9" fmla="*/ 692072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29710 w 15849600"/>
              <a:gd name="connsiteY5" fmla="*/ 9919016 h 12496800"/>
              <a:gd name="connsiteX6" fmla="*/ 2114437 w 15849600"/>
              <a:gd name="connsiteY6" fmla="*/ 10114871 h 12496800"/>
              <a:gd name="connsiteX7" fmla="*/ 2116055 w 15849600"/>
              <a:gd name="connsiteY7" fmla="*/ 11176553 h 12496800"/>
              <a:gd name="connsiteX8" fmla="*/ 13848400 w 15849600"/>
              <a:gd name="connsiteY8" fmla="*/ 11064042 h 12496800"/>
              <a:gd name="connsiteX9" fmla="*/ 13829710 w 15849600"/>
              <a:gd name="connsiteY9" fmla="*/ 991901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2029566 w 15849600"/>
              <a:gd name="connsiteY5" fmla="*/ 8055349 h 12496800"/>
              <a:gd name="connsiteX6" fmla="*/ 2114437 w 15849600"/>
              <a:gd name="connsiteY6" fmla="*/ 10114871 h 12496800"/>
              <a:gd name="connsiteX7" fmla="*/ 2116055 w 15849600"/>
              <a:gd name="connsiteY7" fmla="*/ 11176553 h 12496800"/>
              <a:gd name="connsiteX8" fmla="*/ 13848400 w 15849600"/>
              <a:gd name="connsiteY8" fmla="*/ 11064042 h 12496800"/>
              <a:gd name="connsiteX9" fmla="*/ 12029566 w 15849600"/>
              <a:gd name="connsiteY9" fmla="*/ 805534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2029566 w 15849600"/>
              <a:gd name="connsiteY5" fmla="*/ 8055349 h 12496800"/>
              <a:gd name="connsiteX6" fmla="*/ 2154890 w 15849600"/>
              <a:gd name="connsiteY6" fmla="*/ 8081780 h 12496800"/>
              <a:gd name="connsiteX7" fmla="*/ 2116055 w 15849600"/>
              <a:gd name="connsiteY7" fmla="*/ 11176553 h 12496800"/>
              <a:gd name="connsiteX8" fmla="*/ 13848400 w 15849600"/>
              <a:gd name="connsiteY8" fmla="*/ 11064042 h 12496800"/>
              <a:gd name="connsiteX9" fmla="*/ 12029566 w 15849600"/>
              <a:gd name="connsiteY9" fmla="*/ 805534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2029566 w 15849600"/>
              <a:gd name="connsiteY5" fmla="*/ 8055349 h 12496800"/>
              <a:gd name="connsiteX6" fmla="*/ 2154890 w 15849600"/>
              <a:gd name="connsiteY6" fmla="*/ 8081780 h 12496800"/>
              <a:gd name="connsiteX7" fmla="*/ 2196960 w 15849600"/>
              <a:gd name="connsiteY7" fmla="*/ 10138830 h 12496800"/>
              <a:gd name="connsiteX8" fmla="*/ 13848400 w 15849600"/>
              <a:gd name="connsiteY8" fmla="*/ 11064042 h 12496800"/>
              <a:gd name="connsiteX9" fmla="*/ 12029566 w 15849600"/>
              <a:gd name="connsiteY9" fmla="*/ 805534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2029566 w 15849600"/>
              <a:gd name="connsiteY5" fmla="*/ 8055349 h 12496800"/>
              <a:gd name="connsiteX6" fmla="*/ 2154890 w 15849600"/>
              <a:gd name="connsiteY6" fmla="*/ 8081780 h 12496800"/>
              <a:gd name="connsiteX7" fmla="*/ 2196960 w 15849600"/>
              <a:gd name="connsiteY7" fmla="*/ 10138830 h 12496800"/>
              <a:gd name="connsiteX8" fmla="*/ 12028031 w 15849600"/>
              <a:gd name="connsiteY8" fmla="*/ 10174565 h 12496800"/>
              <a:gd name="connsiteX9" fmla="*/ 12029566 w 15849600"/>
              <a:gd name="connsiteY9" fmla="*/ 805534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2154890 w 15849600"/>
              <a:gd name="connsiteY6" fmla="*/ 8081780 h 12496800"/>
              <a:gd name="connsiteX7" fmla="*/ 2196960 w 15849600"/>
              <a:gd name="connsiteY7" fmla="*/ 10138830 h 12496800"/>
              <a:gd name="connsiteX8" fmla="*/ 12028031 w 15849600"/>
              <a:gd name="connsiteY8" fmla="*/ 10174565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1386289 w 15849600"/>
              <a:gd name="connsiteY6" fmla="*/ 1177743 h 12496800"/>
              <a:gd name="connsiteX7" fmla="*/ 2196960 w 15849600"/>
              <a:gd name="connsiteY7" fmla="*/ 10138830 h 12496800"/>
              <a:gd name="connsiteX8" fmla="*/ 12028031 w 15849600"/>
              <a:gd name="connsiteY8" fmla="*/ 10174565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1386289 w 15849600"/>
              <a:gd name="connsiteY6" fmla="*/ 1177743 h 12496800"/>
              <a:gd name="connsiteX7" fmla="*/ 2196960 w 15849600"/>
              <a:gd name="connsiteY7" fmla="*/ 10138830 h 12496800"/>
              <a:gd name="connsiteX8" fmla="*/ 13848400 w 15849600"/>
              <a:gd name="connsiteY8" fmla="*/ 2846967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1386289 w 15849600"/>
              <a:gd name="connsiteY6" fmla="*/ 1177743 h 12496800"/>
              <a:gd name="connsiteX7" fmla="*/ 1448586 w 15849600"/>
              <a:gd name="connsiteY7" fmla="*/ 3023012 h 12496800"/>
              <a:gd name="connsiteX8" fmla="*/ 13848400 w 15849600"/>
              <a:gd name="connsiteY8" fmla="*/ 2846967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1386289 w 15849600"/>
              <a:gd name="connsiteY6" fmla="*/ 1177743 h 12496800"/>
              <a:gd name="connsiteX7" fmla="*/ 1367679 w 15849600"/>
              <a:gd name="connsiteY7" fmla="*/ 2620630 h 12496800"/>
              <a:gd name="connsiteX8" fmla="*/ 13848400 w 15849600"/>
              <a:gd name="connsiteY8" fmla="*/ 2846967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1386289 w 15849600"/>
              <a:gd name="connsiteY6" fmla="*/ 1177743 h 12496800"/>
              <a:gd name="connsiteX7" fmla="*/ 1367679 w 15849600"/>
              <a:gd name="connsiteY7" fmla="*/ 2620630 h 12496800"/>
              <a:gd name="connsiteX8" fmla="*/ 13888853 w 15849600"/>
              <a:gd name="connsiteY8" fmla="*/ 2635188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49936 w 15849600"/>
              <a:gd name="connsiteY5" fmla="*/ 1172490 h 12496800"/>
              <a:gd name="connsiteX6" fmla="*/ 1386289 w 15849600"/>
              <a:gd name="connsiteY6" fmla="*/ 1177743 h 12496800"/>
              <a:gd name="connsiteX7" fmla="*/ 1367679 w 15849600"/>
              <a:gd name="connsiteY7" fmla="*/ 2620630 h 12496800"/>
              <a:gd name="connsiteX8" fmla="*/ 13888853 w 15849600"/>
              <a:gd name="connsiteY8" fmla="*/ 2635188 h 12496800"/>
              <a:gd name="connsiteX9" fmla="*/ 13849936 w 15849600"/>
              <a:gd name="connsiteY9" fmla="*/ 11724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49936 w 15849600"/>
              <a:gd name="connsiteY5" fmla="*/ 1172490 h 12496800"/>
              <a:gd name="connsiteX6" fmla="*/ 1386289 w 15849600"/>
              <a:gd name="connsiteY6" fmla="*/ 1283633 h 12496800"/>
              <a:gd name="connsiteX7" fmla="*/ 1367679 w 15849600"/>
              <a:gd name="connsiteY7" fmla="*/ 2620630 h 12496800"/>
              <a:gd name="connsiteX8" fmla="*/ 13888853 w 15849600"/>
              <a:gd name="connsiteY8" fmla="*/ 2635188 h 12496800"/>
              <a:gd name="connsiteX9" fmla="*/ 13849936 w 15849600"/>
              <a:gd name="connsiteY9" fmla="*/ 11724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49936 w 15849600"/>
              <a:gd name="connsiteY5" fmla="*/ 1172490 h 12496800"/>
              <a:gd name="connsiteX6" fmla="*/ 1386289 w 15849600"/>
              <a:gd name="connsiteY6" fmla="*/ 1283633 h 12496800"/>
              <a:gd name="connsiteX7" fmla="*/ 1367679 w 15849600"/>
              <a:gd name="connsiteY7" fmla="*/ 2620630 h 12496800"/>
              <a:gd name="connsiteX8" fmla="*/ 13689638 w 15849600"/>
              <a:gd name="connsiteY8" fmla="*/ 10426516 h 12496800"/>
              <a:gd name="connsiteX9" fmla="*/ 13849936 w 15849600"/>
              <a:gd name="connsiteY9" fmla="*/ 11724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49936 w 15849600"/>
              <a:gd name="connsiteY5" fmla="*/ 1172490 h 12496800"/>
              <a:gd name="connsiteX6" fmla="*/ 1386289 w 15849600"/>
              <a:gd name="connsiteY6" fmla="*/ 1283633 h 12496800"/>
              <a:gd name="connsiteX7" fmla="*/ 1027845 w 15849600"/>
              <a:gd name="connsiteY7" fmla="*/ 10240182 h 12496800"/>
              <a:gd name="connsiteX8" fmla="*/ 13689638 w 15849600"/>
              <a:gd name="connsiteY8" fmla="*/ 10426516 h 12496800"/>
              <a:gd name="connsiteX9" fmla="*/ 13849936 w 15849600"/>
              <a:gd name="connsiteY9" fmla="*/ 11724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49936 w 15849600"/>
              <a:gd name="connsiteY5" fmla="*/ 1172490 h 12496800"/>
              <a:gd name="connsiteX6" fmla="*/ 1023017 w 15849600"/>
              <a:gd name="connsiteY6" fmla="*/ 7344918 h 12496800"/>
              <a:gd name="connsiteX7" fmla="*/ 1027845 w 15849600"/>
              <a:gd name="connsiteY7" fmla="*/ 10240182 h 12496800"/>
              <a:gd name="connsiteX8" fmla="*/ 13689638 w 15849600"/>
              <a:gd name="connsiteY8" fmla="*/ 10426516 h 12496800"/>
              <a:gd name="connsiteX9" fmla="*/ 13849936 w 15849600"/>
              <a:gd name="connsiteY9" fmla="*/ 11724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55403 w 15849600"/>
              <a:gd name="connsiteY5" fmla="*/ 7319665 h 12496800"/>
              <a:gd name="connsiteX6" fmla="*/ 1023017 w 15849600"/>
              <a:gd name="connsiteY6" fmla="*/ 7344918 h 12496800"/>
              <a:gd name="connsiteX7" fmla="*/ 1027845 w 15849600"/>
              <a:gd name="connsiteY7" fmla="*/ 10240182 h 12496800"/>
              <a:gd name="connsiteX8" fmla="*/ 13689638 w 15849600"/>
              <a:gd name="connsiteY8" fmla="*/ 10426516 h 12496800"/>
              <a:gd name="connsiteX9" fmla="*/ 13955403 w 15849600"/>
              <a:gd name="connsiteY9" fmla="*/ 731966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55403 w 15849600"/>
              <a:gd name="connsiteY5" fmla="*/ 7319665 h 12496800"/>
              <a:gd name="connsiteX6" fmla="*/ 1023017 w 15849600"/>
              <a:gd name="connsiteY6" fmla="*/ 7344918 h 12496800"/>
              <a:gd name="connsiteX7" fmla="*/ 1027845 w 15849600"/>
              <a:gd name="connsiteY7" fmla="*/ 10240182 h 12496800"/>
              <a:gd name="connsiteX8" fmla="*/ 13959162 w 15849600"/>
              <a:gd name="connsiteY8" fmla="*/ 10193390 h 12496800"/>
              <a:gd name="connsiteX9" fmla="*/ 13955403 w 15849600"/>
              <a:gd name="connsiteY9" fmla="*/ 7319665 h 1249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49600" h="12496800">
                <a:moveTo>
                  <a:pt x="0" y="0"/>
                </a:moveTo>
                <a:lnTo>
                  <a:pt x="15849600" y="0"/>
                </a:lnTo>
                <a:lnTo>
                  <a:pt x="15849600" y="12496800"/>
                </a:lnTo>
                <a:lnTo>
                  <a:pt x="0" y="12496800"/>
                </a:lnTo>
                <a:lnTo>
                  <a:pt x="0" y="0"/>
                </a:lnTo>
                <a:close/>
                <a:moveTo>
                  <a:pt x="13955403" y="7319665"/>
                </a:moveTo>
                <a:lnTo>
                  <a:pt x="1023017" y="7344918"/>
                </a:lnTo>
                <a:cubicBezTo>
                  <a:pt x="1023556" y="7698812"/>
                  <a:pt x="1027306" y="9886288"/>
                  <a:pt x="1027845" y="10240182"/>
                </a:cubicBezTo>
                <a:lnTo>
                  <a:pt x="13959162" y="10193390"/>
                </a:lnTo>
                <a:cubicBezTo>
                  <a:pt x="13959163" y="9825058"/>
                  <a:pt x="13955402" y="7687997"/>
                  <a:pt x="13955403" y="7319665"/>
                </a:cubicBezTo>
                <a:close/>
              </a:path>
            </a:pathLst>
          </a:custGeom>
          <a:solidFill>
            <a:schemeClr val="tx1">
              <a:alpha val="47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79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(Equilibrium) Climate Sensitivity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AU" dirty="0"/>
              <a:t>Ultimate global surface temperature increase in response to doubling of CO</a:t>
            </a:r>
            <a:r>
              <a:rPr lang="en-AU" baseline="-25000" dirty="0"/>
              <a:t>2</a:t>
            </a:r>
            <a:endParaRPr lang="en-US" baseline="-250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6276AF-48F7-4844-996C-C3C9B1119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389062"/>
            <a:ext cx="6531065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(Equilibrium) Climate Sensitivity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133600" y="5011738"/>
            <a:ext cx="6781800" cy="91440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Uncertainty =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 (climate sensitivity)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B6B81E-4E8D-4AE0-9502-4F985638431A}"/>
              </a:ext>
            </a:extLst>
          </p:cNvPr>
          <p:cNvSpPr txBox="1"/>
          <p:nvPr/>
        </p:nvSpPr>
        <p:spPr>
          <a:xfrm>
            <a:off x="5029200" y="2438400"/>
            <a:ext cx="203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(Roe &amp; Baker, 2007)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63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Examine Uncertainty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5000"/>
            <a:ext cx="4293538" cy="35844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52400" y="1828800"/>
            <a:ext cx="8814651" cy="3733800"/>
            <a:chOff x="152400" y="1828800"/>
            <a:chExt cx="8814651" cy="37338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1905001"/>
              <a:ext cx="4318851" cy="3581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52400" y="1828800"/>
              <a:ext cx="4419600" cy="3733800"/>
            </a:xfrm>
            <a:prstGeom prst="rect">
              <a:avLst/>
            </a:prstGeom>
            <a:solidFill>
              <a:srgbClr val="FFFFFF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ular Callout 3"/>
          <p:cNvSpPr/>
          <p:nvPr/>
        </p:nvSpPr>
        <p:spPr>
          <a:xfrm>
            <a:off x="1752600" y="5257801"/>
            <a:ext cx="3657600" cy="1543348"/>
          </a:xfrm>
          <a:prstGeom prst="wedgeRectCallout">
            <a:avLst>
              <a:gd name="adj1" fmla="val 86361"/>
              <a:gd name="adj2" fmla="val -120955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Mean-preserving examination of uncertainty common in finance </a:t>
            </a:r>
            <a:b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(e.g., Hartman, 1972)</a:t>
            </a:r>
          </a:p>
        </p:txBody>
      </p:sp>
    </p:spTree>
    <p:extLst>
      <p:ext uri="{BB962C8B-B14F-4D97-AF65-F5344CB8AC3E}">
        <p14:creationId xmlns:p14="http://schemas.microsoft.com/office/powerpoint/2010/main" val="143131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Jensen’s Inequality (1906)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“The expected value of a convex transformation of a random variable is at least the value of the convex function at the mean of the random variable.”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Jensen’s Inequality (1906)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solidFill>
                  <a:schemeClr val="bg1">
                    <a:lumMod val="65000"/>
                  </a:schemeClr>
                </a:solidFill>
              </a:rPr>
              <a:t>“The expected value of a convex transformation of a random variable is at least the value of the convex function at the mean of the random variable.”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47800"/>
            <a:ext cx="5715000" cy="5049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876800" y="3657600"/>
            <a:ext cx="3429000" cy="160020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</a:t>
            </a:r>
            <a:r>
              <a:rPr lang="en-A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</a:t>
            </a:r>
            <a:r>
              <a:rPr lang="en-A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(X) increases, </a:t>
            </a:r>
            <a:br>
              <a:rPr lang="en-A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E(Y) also increases</a:t>
            </a:r>
          </a:p>
          <a:p>
            <a:pPr algn="ctr"/>
            <a:r>
              <a:rPr lang="en-A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(e.g., </a:t>
            </a:r>
            <a:r>
              <a:rPr lang="en-A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Ruel</a:t>
            </a:r>
            <a:r>
              <a:rPr lang="en-A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Ayres, 1999)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295400"/>
          </a:xfrm>
        </p:spPr>
        <p:txBody>
          <a:bodyPr>
            <a:normAutofit fontScale="90000"/>
          </a:bodyPr>
          <a:lstStyle/>
          <a:p>
            <a:r>
              <a:rPr lang="en-AU" dirty="0"/>
              <a:t>Jensen’s Inequality (1906) and Climate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All existing economic modelling of the damages arising from climate change uses a convex cost function relating the extent of global warming to costs of climate damage</a:t>
            </a:r>
          </a:p>
          <a:p>
            <a:r>
              <a:rPr lang="en-AU" dirty="0"/>
              <a:t>Jensen’s inequality applies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4267200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54152"/>
            <a:ext cx="4267200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09800" y="3810000"/>
            <a:ext cx="830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Symbol"/>
              <a:buChar char="m"/>
            </a:pPr>
            <a:r>
              <a:rPr lang="en-US" dirty="0">
                <a:sym typeface="Symbol"/>
              </a:rPr>
              <a:t> = 3.0</a:t>
            </a:r>
          </a:p>
          <a:p>
            <a:r>
              <a:rPr lang="en-US" dirty="0">
                <a:sym typeface="Symbol"/>
              </a:rPr>
              <a:t> = 0.5</a:t>
            </a:r>
          </a:p>
          <a:p>
            <a:pPr>
              <a:buFont typeface="Symbol"/>
              <a:buChar char="m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05600" y="3810000"/>
            <a:ext cx="830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Symbol"/>
              <a:buChar char="m"/>
            </a:pPr>
            <a:r>
              <a:rPr lang="en-US" dirty="0">
                <a:sym typeface="Symbol"/>
              </a:rPr>
              <a:t> = 3.0</a:t>
            </a:r>
          </a:p>
          <a:p>
            <a:r>
              <a:rPr lang="en-US" dirty="0">
                <a:sym typeface="Symbol"/>
              </a:rPr>
              <a:t> = 2.5</a:t>
            </a:r>
          </a:p>
          <a:p>
            <a:pPr>
              <a:buFont typeface="Symbol"/>
              <a:buChar char="m"/>
            </a:pPr>
            <a:endParaRPr lang="en-US" dirty="0"/>
          </a:p>
        </p:txBody>
      </p:sp>
      <p:sp>
        <p:nvSpPr>
          <p:cNvPr id="8" name="Rectangular Callout 7"/>
          <p:cNvSpPr/>
          <p:nvPr/>
        </p:nvSpPr>
        <p:spPr>
          <a:xfrm>
            <a:off x="457200" y="4191000"/>
            <a:ext cx="1143000" cy="838200"/>
          </a:xfrm>
          <a:prstGeom prst="wedgeRectCallout">
            <a:avLst>
              <a:gd name="adj1" fmla="val -8814"/>
              <a:gd name="adj2" fmla="val -260938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ym typeface="Symbol"/>
              </a:rPr>
              <a:t>M = </a:t>
            </a:r>
            <a:r>
              <a:rPr lang="en-AU" dirty="0"/>
              <a:t>9.24</a:t>
            </a:r>
            <a:endParaRPr lang="en-US" dirty="0"/>
          </a:p>
        </p:txBody>
      </p:sp>
      <p:sp>
        <p:nvSpPr>
          <p:cNvPr id="9" name="Rectangular Callout 8"/>
          <p:cNvSpPr/>
          <p:nvPr/>
        </p:nvSpPr>
        <p:spPr>
          <a:xfrm>
            <a:off x="4953000" y="4191000"/>
            <a:ext cx="1143000" cy="838200"/>
          </a:xfrm>
          <a:prstGeom prst="wedgeRectCallout">
            <a:avLst>
              <a:gd name="adj1" fmla="val -8814"/>
              <a:gd name="adj2" fmla="val -288211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ym typeface="Symbol"/>
              </a:rPr>
              <a:t>M = 15</a:t>
            </a:r>
            <a:r>
              <a:rPr lang="en-AU" dirty="0"/>
              <a:t>.11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1143000"/>
          </a:xfrm>
        </p:spPr>
        <p:txBody>
          <a:bodyPr>
            <a:normAutofit lnSpcReduction="10000"/>
          </a:bodyPr>
          <a:lstStyle/>
          <a:p>
            <a:r>
              <a:rPr lang="en-AU" dirty="0"/>
              <a:t>Greater uncertainty = greater damage cost</a:t>
            </a:r>
          </a:p>
          <a:p>
            <a:r>
              <a:rPr lang="en-AU" dirty="0"/>
              <a:t>Caveat: (near) risk neutrality (</a:t>
            </a:r>
            <a:r>
              <a:rPr lang="en-AU" i="1" dirty="0">
                <a:sym typeface="Symbol" panose="05050102010706020507" pitchFamily="18" charset="2"/>
              </a:rPr>
              <a:t> </a:t>
            </a:r>
            <a:r>
              <a:rPr lang="en-AU" dirty="0">
                <a:sym typeface="Symbol" panose="05050102010706020507" pitchFamily="18" charset="2"/>
              </a:rPr>
              <a:t>= 0)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Robust Ordinal Constraint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Uncertainty can never be </a:t>
            </a:r>
            <a:r>
              <a:rPr lang="en-US" i="1" dirty="0"/>
              <a:t>too </a:t>
            </a:r>
            <a:r>
              <a:rPr lang="en-US" dirty="0"/>
              <a:t>great for us to worry—because greater uncertainty should make us worry even more (Lewandowsky et al., 2014a, 2014b).</a:t>
            </a:r>
          </a:p>
        </p:txBody>
      </p:sp>
    </p:spTree>
    <p:extLst>
      <p:ext uri="{BB962C8B-B14F-4D97-AF65-F5344CB8AC3E}">
        <p14:creationId xmlns:p14="http://schemas.microsoft.com/office/powerpoint/2010/main" val="4551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42472" y="523632"/>
            <a:ext cx="9144000" cy="1470025"/>
          </a:xfrm>
        </p:spPr>
        <p:txBody>
          <a:bodyPr>
            <a:normAutofit/>
          </a:bodyPr>
          <a:lstStyle/>
          <a:p>
            <a:r>
              <a:rPr lang="en-GB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Uncertainty as Knowledge</a:t>
            </a:r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/>
          </a:p>
        </p:txBody>
      </p:sp>
      <p:pic>
        <p:nvPicPr>
          <p:cNvPr id="8" name="Picture 2" descr="C:\Users\Lewan\Documents\Talks &amp; Conferences organized\cabot-logo-colour150-transparent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05"/>
          <a:stretch/>
        </p:blipFill>
        <p:spPr bwMode="auto">
          <a:xfrm>
            <a:off x="152400" y="6208955"/>
            <a:ext cx="1580284" cy="49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ubtitle 4"/>
          <p:cNvSpPr txBox="1">
            <a:spLocks/>
          </p:cNvSpPr>
          <p:nvPr/>
        </p:nvSpPr>
        <p:spPr>
          <a:xfrm>
            <a:off x="152400" y="2485208"/>
            <a:ext cx="8686800" cy="372374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Stephan Lewandowsky</a:t>
            </a:r>
          </a:p>
          <a:p>
            <a:r>
              <a:rPr lang="en-US" sz="2600" dirty="0">
                <a:solidFill>
                  <a:schemeClr val="tx1"/>
                </a:solidFill>
              </a:rPr>
              <a:t>University of Bristol, UK </a:t>
            </a:r>
            <a:br>
              <a:rPr lang="en-US" sz="2600" dirty="0">
                <a:solidFill>
                  <a:schemeClr val="tx1"/>
                </a:solidFill>
              </a:rPr>
            </a:br>
            <a:r>
              <a:rPr lang="en-US" sz="2600" dirty="0">
                <a:solidFill>
                  <a:schemeClr val="tx1"/>
                </a:solidFill>
              </a:rPr>
              <a:t>CSIRO Oceans and Atmosphere, Hobart </a:t>
            </a:r>
            <a:br>
              <a:rPr lang="en-US" sz="2600" dirty="0">
                <a:solidFill>
                  <a:schemeClr val="tx1"/>
                </a:solidFill>
              </a:rPr>
            </a:br>
            <a:r>
              <a:rPr lang="en-US" sz="2600" dirty="0">
                <a:solidFill>
                  <a:schemeClr val="tx1"/>
                </a:solidFill>
              </a:rPr>
              <a:t>University of Western Australia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/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@</a:t>
            </a:r>
            <a:r>
              <a:rPr lang="en-US" sz="2200" dirty="0" err="1">
                <a:solidFill>
                  <a:schemeClr val="tx1"/>
                </a:solidFill>
              </a:rPr>
              <a:t>STWorg</a:t>
            </a:r>
            <a:endParaRPr lang="en-US" sz="2200" dirty="0">
              <a:solidFill>
                <a:schemeClr val="tx1"/>
              </a:solidFill>
            </a:endParaRPr>
          </a:p>
          <a:p>
            <a:endParaRPr lang="en-US" sz="2200" dirty="0">
              <a:solidFill>
                <a:schemeClr val="tx1"/>
              </a:solidFill>
            </a:endParaRPr>
          </a:p>
          <a:p>
            <a:r>
              <a:rPr lang="en-AU" sz="3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 C. Freeman</a:t>
            </a:r>
            <a:r>
              <a:rPr lang="en-A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AU" sz="2600" dirty="0">
                <a:solidFill>
                  <a:schemeClr val="tx1"/>
                </a:solidFill>
              </a:rPr>
              <a:t>University of York, UK</a:t>
            </a:r>
          </a:p>
          <a:p>
            <a:r>
              <a:rPr lang="en-AU" sz="3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 E. Mann</a:t>
            </a:r>
            <a:endParaRPr lang="en-AU" sz="3800" dirty="0">
              <a:solidFill>
                <a:schemeClr val="tx1"/>
              </a:solidFill>
            </a:endParaRPr>
          </a:p>
          <a:p>
            <a:r>
              <a:rPr lang="en-AU" sz="2600" dirty="0">
                <a:solidFill>
                  <a:schemeClr val="tx1"/>
                </a:solidFill>
              </a:rPr>
              <a:t>Penn State University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3737481"/>
            <a:ext cx="609600" cy="60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34229" y="6457277"/>
            <a:ext cx="36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stephan.lewandowsky@bristol.ac.uk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053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Robust Ordinal Constraint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en-US" dirty="0"/>
              <a:t>Shape of damage function invariant with discount rate (</a:t>
            </a:r>
            <a:r>
              <a:rPr lang="en-US" dirty="0" err="1"/>
              <a:t>Tomassini</a:t>
            </a:r>
            <a:r>
              <a:rPr lang="en-US" dirty="0"/>
              <a:t> et al., 2005)</a:t>
            </a:r>
          </a:p>
          <a:p>
            <a:pPr lvl="1"/>
            <a:r>
              <a:rPr lang="en-US" dirty="0"/>
              <a:t>convexity retained</a:t>
            </a:r>
          </a:p>
          <a:p>
            <a:r>
              <a:rPr lang="en-US" dirty="0"/>
              <a:t>Same result obtains with outcome measures other than mean of the damage distribution</a:t>
            </a:r>
          </a:p>
          <a:p>
            <a:pPr lvl="1"/>
            <a:r>
              <a:rPr lang="en-US" dirty="0"/>
              <a:t>consequences associated with crossing certain thresholds of sensitivity</a:t>
            </a:r>
          </a:p>
          <a:p>
            <a:r>
              <a:rPr lang="en-US" dirty="0"/>
              <a:t>Transcends assumptions about </a:t>
            </a:r>
            <a:r>
              <a:rPr lang="en-US" i="1" dirty="0"/>
              <a:t>mean</a:t>
            </a:r>
            <a:r>
              <a:rPr lang="en-US" dirty="0"/>
              <a:t> of sensitivity distribution</a:t>
            </a:r>
          </a:p>
          <a:p>
            <a:r>
              <a:rPr lang="en-US" dirty="0"/>
              <a:t>Long upper tail not necessary to produce result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If uncertainty isn’t your friend … reduce uncertainty.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26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dirty="0"/>
              <a:t>Cumulative Emissions and Warming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847" y="1447801"/>
            <a:ext cx="6640308" cy="50768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0" y="2743200"/>
            <a:ext cx="2286001" cy="83820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“safe” carbon budget</a:t>
            </a:r>
          </a:p>
        </p:txBody>
      </p:sp>
    </p:spTree>
    <p:extLst>
      <p:ext uri="{BB962C8B-B14F-4D97-AF65-F5344CB8AC3E}">
        <p14:creationId xmlns:p14="http://schemas.microsoft.com/office/powerpoint/2010/main" val="190912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AU" dirty="0"/>
              <a:t>Reducing Emissions </a:t>
            </a:r>
            <a:br>
              <a:rPr lang="en-AU" dirty="0"/>
            </a:br>
            <a:r>
              <a:rPr lang="en-AU" dirty="0"/>
              <a:t>Reduces Uncertainty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97" y="1676400"/>
            <a:ext cx="7166806" cy="502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065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More Specific Policy Implications:</a:t>
            </a:r>
            <a:br>
              <a:rPr lang="en-US" dirty="0"/>
            </a:br>
            <a:r>
              <a:rPr lang="en-US" dirty="0"/>
              <a:t>Sea level rise (SLR)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r>
              <a:rPr lang="en-US" dirty="0"/>
              <a:t>Removes convexity assumption from analysis</a:t>
            </a:r>
          </a:p>
          <a:p>
            <a:r>
              <a:rPr lang="en-US" dirty="0"/>
              <a:t>Does not require (near) risk neutrality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Permits examination of impact of uncertainty on specific policy choices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Permits quantification of adaptation cost</a:t>
            </a:r>
          </a:p>
        </p:txBody>
      </p:sp>
    </p:spTree>
    <p:extLst>
      <p:ext uri="{BB962C8B-B14F-4D97-AF65-F5344CB8AC3E}">
        <p14:creationId xmlns:p14="http://schemas.microsoft.com/office/powerpoint/2010/main" val="580664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Allowing For Sea Level Rises (SLR)</a:t>
            </a:r>
            <a:endParaRPr lang="en-US" dirty="0"/>
          </a:p>
        </p:txBody>
      </p:sp>
      <p:pic>
        <p:nvPicPr>
          <p:cNvPr id="7170" name="Picture 2" descr="http://www.shapingtomorrowsworld.org/pics/lewandowsky/allow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47800"/>
            <a:ext cx="5493655" cy="49687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33400" y="2514600"/>
            <a:ext cx="129388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/>
              <a:t>Present</a:t>
            </a:r>
          </a:p>
          <a:p>
            <a:endParaRPr lang="en-AU" sz="2800" dirty="0"/>
          </a:p>
          <a:p>
            <a:endParaRPr lang="en-AU" sz="2800" dirty="0"/>
          </a:p>
          <a:p>
            <a:endParaRPr lang="en-AU" sz="2800" dirty="0"/>
          </a:p>
          <a:p>
            <a:endParaRPr lang="en-AU" sz="2800" dirty="0"/>
          </a:p>
          <a:p>
            <a:r>
              <a:rPr lang="en-AU" sz="2800" dirty="0"/>
              <a:t>Future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304800" y="3886200"/>
            <a:ext cx="7391400" cy="289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05000" y="1447800"/>
            <a:ext cx="5493655" cy="2438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261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Allowing For Sea Level Rises (SLR)</a:t>
            </a:r>
            <a:endParaRPr lang="en-US" dirty="0"/>
          </a:p>
        </p:txBody>
      </p:sp>
      <p:pic>
        <p:nvPicPr>
          <p:cNvPr id="7170" name="Picture 2" descr="http://www.shapingtomorrowsworld.org/pics/lewandowsky/allow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47800"/>
            <a:ext cx="5493655" cy="49687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33400" y="2514600"/>
            <a:ext cx="129388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/>
              <a:t>Present</a:t>
            </a:r>
          </a:p>
          <a:p>
            <a:endParaRPr lang="en-AU" sz="2800" dirty="0"/>
          </a:p>
          <a:p>
            <a:endParaRPr lang="en-AU" sz="2800" dirty="0"/>
          </a:p>
          <a:p>
            <a:endParaRPr lang="en-AU" sz="2800" dirty="0"/>
          </a:p>
          <a:p>
            <a:endParaRPr lang="en-AU" sz="2800" dirty="0"/>
          </a:p>
          <a:p>
            <a:r>
              <a:rPr lang="en-AU" sz="2800" dirty="0"/>
              <a:t>Future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5334000" y="2667000"/>
            <a:ext cx="3733800" cy="289560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.5 m SLR requires .5 m + </a:t>
            </a:r>
            <a:r>
              <a:rPr lang="en-A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A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“countermeasures”</a:t>
            </a:r>
            <a:br>
              <a:rPr lang="en-A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keep likelihood of inundation constant</a:t>
            </a:r>
          </a:p>
          <a:p>
            <a:pPr algn="ctr"/>
            <a:r>
              <a:rPr lang="en-A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(Hunter, 2012)</a:t>
            </a:r>
          </a:p>
        </p:txBody>
      </p:sp>
    </p:spTree>
    <p:extLst>
      <p:ext uri="{BB962C8B-B14F-4D97-AF65-F5344CB8AC3E}">
        <p14:creationId xmlns:p14="http://schemas.microsoft.com/office/powerpoint/2010/main" val="305775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06508"/>
            <a:ext cx="6248400" cy="55990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AU" dirty="0"/>
              <a:t>Allowance for SLR and Uncertainty</a:t>
            </a:r>
            <a:endParaRPr lang="en-US" dirty="0"/>
          </a:p>
        </p:txBody>
      </p:sp>
      <p:sp>
        <p:nvSpPr>
          <p:cNvPr id="6" name="Rectangular Callout 5"/>
          <p:cNvSpPr/>
          <p:nvPr/>
        </p:nvSpPr>
        <p:spPr>
          <a:xfrm>
            <a:off x="762000" y="5257800"/>
            <a:ext cx="990600" cy="457200"/>
          </a:xfrm>
          <a:prstGeom prst="wedgeRectCallout">
            <a:avLst>
              <a:gd name="adj1" fmla="val 113782"/>
              <a:gd name="adj2" fmla="val 6250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.5 m SLR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881623" y="3235569"/>
            <a:ext cx="2161554" cy="2551331"/>
            <a:chOff x="1905000" y="3849469"/>
            <a:chExt cx="2161554" cy="2551331"/>
          </a:xfrm>
        </p:grpSpPr>
        <p:cxnSp>
          <p:nvCxnSpPr>
            <p:cNvPr id="9" name="Straight Connector 8"/>
            <p:cNvCxnSpPr/>
            <p:nvPr/>
          </p:nvCxnSpPr>
          <p:spPr>
            <a:xfrm rot="5400000" flipH="1" flipV="1">
              <a:off x="2057400" y="5410200"/>
              <a:ext cx="1981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905000" y="3849469"/>
              <a:ext cx="21615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dirty="0"/>
                <a:t>.362 m</a:t>
              </a:r>
            </a:p>
            <a:p>
              <a:pPr algn="ctr"/>
              <a:r>
                <a:rPr lang="en-AU" dirty="0"/>
                <a:t>(Nicholls et al., 2011)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030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Uncertainty as Knowledge?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5562"/>
          </a:xfrm>
        </p:spPr>
        <p:txBody>
          <a:bodyPr>
            <a:normAutofit/>
          </a:bodyPr>
          <a:lstStyle/>
          <a:p>
            <a:pPr marL="285750" indent="-285750"/>
            <a:r>
              <a:rPr lang="en-US" dirty="0"/>
              <a:t>Some policy-relevant specifics</a:t>
            </a:r>
          </a:p>
          <a:p>
            <a:pPr marL="685800" lvl="1"/>
            <a:r>
              <a:rPr lang="en-US" dirty="0"/>
              <a:t>adverse effects of uncertainty about warming are leveraged by greenhouse gas emissions</a:t>
            </a:r>
          </a:p>
          <a:p>
            <a:pPr marL="685800" lvl="1"/>
            <a:r>
              <a:rPr lang="en-US" dirty="0"/>
              <a:t>hence uncertainty is reduced by cutting emissions</a:t>
            </a:r>
          </a:p>
          <a:p>
            <a:pPr marL="685800" lvl="1"/>
            <a:r>
              <a:rPr lang="en-US" dirty="0">
                <a:sym typeface="Symbol" panose="05050102010706020507" pitchFamily="18" charset="2"/>
              </a:rPr>
              <a:t>but thus far, the analysis has been at an ordinal level</a:t>
            </a:r>
          </a:p>
          <a:p>
            <a:pPr marL="285750"/>
            <a:r>
              <a:rPr lang="en-US" dirty="0">
                <a:sym typeface="Symbol" panose="05050102010706020507" pitchFamily="18" charset="2"/>
              </a:rPr>
              <a:t>Move beyond ordinal constraints to point estimates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391400" y="533400"/>
            <a:ext cx="3810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9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Today: Competing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err="1">
                <a:solidFill>
                  <a:srgbClr val="FFFF00"/>
                </a:solidFill>
              </a:rPr>
              <a:t>Construals</a:t>
            </a:r>
            <a:r>
              <a:rPr lang="en-US" dirty="0">
                <a:solidFill>
                  <a:srgbClr val="FFFF00"/>
                </a:solidFill>
              </a:rPr>
              <a:t> of Uncertainty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5105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Public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misconstrual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wishful thinking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persuasive use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Normative construal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uncertainty as source of knowledge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impetus for mitigation</a:t>
            </a:r>
          </a:p>
          <a:p>
            <a:r>
              <a:rPr lang="en-US" dirty="0">
                <a:solidFill>
                  <a:srgbClr val="FFFF00"/>
                </a:solidFill>
              </a:rPr>
              <a:t>Using uncertainty to obtain social discount rate</a:t>
            </a:r>
          </a:p>
        </p:txBody>
      </p:sp>
    </p:spTree>
    <p:extLst>
      <p:ext uri="{BB962C8B-B14F-4D97-AF65-F5344CB8AC3E}">
        <p14:creationId xmlns:p14="http://schemas.microsoft.com/office/powerpoint/2010/main" val="478685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Today: Competing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err="1">
                <a:solidFill>
                  <a:srgbClr val="FFFF00"/>
                </a:solidFill>
              </a:rPr>
              <a:t>Construals</a:t>
            </a:r>
            <a:r>
              <a:rPr lang="en-US" dirty="0">
                <a:solidFill>
                  <a:srgbClr val="FFFF00"/>
                </a:solidFill>
              </a:rPr>
              <a:t> of Uncertainty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5105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Public </a:t>
            </a:r>
            <a:r>
              <a:rPr lang="en-US" dirty="0" err="1">
                <a:solidFill>
                  <a:srgbClr val="FFFF00"/>
                </a:solidFill>
              </a:rPr>
              <a:t>misconstrual</a:t>
            </a:r>
            <a:endParaRPr lang="en-US" dirty="0">
              <a:solidFill>
                <a:srgbClr val="FFFF00"/>
              </a:solidFill>
            </a:endParaRPr>
          </a:p>
          <a:p>
            <a:pPr lvl="1"/>
            <a:r>
              <a:rPr lang="en-US" dirty="0">
                <a:solidFill>
                  <a:srgbClr val="FFFF00"/>
                </a:solidFill>
              </a:rPr>
              <a:t>wishful thinking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persuasive use</a:t>
            </a:r>
          </a:p>
          <a:p>
            <a:r>
              <a:rPr lang="en-US" dirty="0">
                <a:solidFill>
                  <a:srgbClr val="FFFF00"/>
                </a:solidFill>
              </a:rPr>
              <a:t>Normative construal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uncertainty as source of knowledge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impetus for mitigation</a:t>
            </a:r>
          </a:p>
          <a:p>
            <a:r>
              <a:rPr lang="en-US" dirty="0">
                <a:solidFill>
                  <a:srgbClr val="FFFF00"/>
                </a:solidFill>
              </a:rPr>
              <a:t>Using uncertainty to obtain social discount rate</a:t>
            </a:r>
          </a:p>
        </p:txBody>
      </p:sp>
    </p:spTree>
    <p:extLst>
      <p:ext uri="{BB962C8B-B14F-4D97-AF65-F5344CB8AC3E}">
        <p14:creationId xmlns:p14="http://schemas.microsoft.com/office/powerpoint/2010/main" val="11883442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Climate Change as Risky Choice</a:t>
            </a:r>
            <a:endParaRPr lang="en-US" dirty="0"/>
          </a:p>
        </p:txBody>
      </p:sp>
      <p:grpSp>
        <p:nvGrpSpPr>
          <p:cNvPr id="4" name="Group 8"/>
          <p:cNvGrpSpPr/>
          <p:nvPr/>
        </p:nvGrpSpPr>
        <p:grpSpPr>
          <a:xfrm>
            <a:off x="2362200" y="2743200"/>
            <a:ext cx="5486400" cy="3429000"/>
            <a:chOff x="1828800" y="2057400"/>
            <a:chExt cx="5486400" cy="3429000"/>
          </a:xfrm>
        </p:grpSpPr>
        <p:sp>
          <p:nvSpPr>
            <p:cNvPr id="5" name="Rectangle 4"/>
            <p:cNvSpPr/>
            <p:nvPr/>
          </p:nvSpPr>
          <p:spPr>
            <a:xfrm>
              <a:off x="1828800" y="2057400"/>
              <a:ext cx="5486400" cy="3429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" name="Straight Connector 5"/>
            <p:cNvCxnSpPr>
              <a:stCxn id="5" idx="0"/>
              <a:endCxn id="5" idx="2"/>
            </p:cNvCxnSpPr>
            <p:nvPr/>
          </p:nvCxnSpPr>
          <p:spPr>
            <a:xfrm rot="16200000" flipH="1">
              <a:off x="2857500" y="3771900"/>
              <a:ext cx="3429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>
              <a:stCxn id="5" idx="1"/>
              <a:endCxn id="5" idx="3"/>
            </p:cNvCxnSpPr>
            <p:nvPr/>
          </p:nvCxnSpPr>
          <p:spPr>
            <a:xfrm rot="10800000" flipH="1">
              <a:off x="1828800" y="3771900"/>
              <a:ext cx="548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3276600" y="2286000"/>
            <a:ext cx="1739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Correct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7400" y="2286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Incorrect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34290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Cut Emissions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8200" y="48006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Continue to emit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21489" y="1251874"/>
            <a:ext cx="838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Scientific Consensus</a:t>
            </a:r>
          </a:p>
          <a:p>
            <a:pPr algn="ctr"/>
            <a:r>
              <a:rPr lang="en-US" sz="2800" dirty="0"/>
              <a:t>(i.e., GHG warming with adverse consequences)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08008" y="2831197"/>
            <a:ext cx="20574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Unnecessary expense of decarbonizing the economy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70114" y="4684079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Damages from climate change (e.g., sea level rise)</a:t>
            </a:r>
          </a:p>
        </p:txBody>
      </p:sp>
    </p:spTree>
    <p:extLst>
      <p:ext uri="{BB962C8B-B14F-4D97-AF65-F5344CB8AC3E}">
        <p14:creationId xmlns:p14="http://schemas.microsoft.com/office/powerpoint/2010/main" val="364890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Problem: Today’s Mitigation Costs vs. Tomorrow’s Damages</a:t>
            </a:r>
            <a:endParaRPr lang="en-US" dirty="0"/>
          </a:p>
        </p:txBody>
      </p:sp>
      <p:grpSp>
        <p:nvGrpSpPr>
          <p:cNvPr id="4" name="Group 8"/>
          <p:cNvGrpSpPr/>
          <p:nvPr/>
        </p:nvGrpSpPr>
        <p:grpSpPr>
          <a:xfrm>
            <a:off x="2362200" y="2743200"/>
            <a:ext cx="5486400" cy="3429000"/>
            <a:chOff x="1828800" y="2057400"/>
            <a:chExt cx="5486400" cy="3429000"/>
          </a:xfrm>
        </p:grpSpPr>
        <p:sp>
          <p:nvSpPr>
            <p:cNvPr id="5" name="Rectangle 4"/>
            <p:cNvSpPr/>
            <p:nvPr/>
          </p:nvSpPr>
          <p:spPr>
            <a:xfrm>
              <a:off x="1828800" y="2057400"/>
              <a:ext cx="5486400" cy="3429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" name="Straight Connector 5"/>
            <p:cNvCxnSpPr>
              <a:stCxn id="5" idx="0"/>
              <a:endCxn id="5" idx="2"/>
            </p:cNvCxnSpPr>
            <p:nvPr/>
          </p:nvCxnSpPr>
          <p:spPr>
            <a:xfrm rot="16200000" flipH="1">
              <a:off x="2857500" y="3771900"/>
              <a:ext cx="3429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>
              <a:stCxn id="5" idx="1"/>
              <a:endCxn id="5" idx="3"/>
            </p:cNvCxnSpPr>
            <p:nvPr/>
          </p:nvCxnSpPr>
          <p:spPr>
            <a:xfrm rot="10800000" flipH="1">
              <a:off x="1828800" y="3771900"/>
              <a:ext cx="548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3276600" y="2286000"/>
            <a:ext cx="1739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Correct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7400" y="2286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Incorrect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34290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Cut Emissions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8200" y="48006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Continue to emit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6800" y="1767234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Scientific Consensus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08008" y="2831197"/>
            <a:ext cx="20574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Unnecessary expense of decarbonizing the economy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70114" y="4684079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Damages from climate change (e.g., sea level rise)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8100" y="4489144"/>
            <a:ext cx="2385528" cy="165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2819400" y="4724400"/>
            <a:ext cx="1981200" cy="121920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2200+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10200" y="2952070"/>
            <a:ext cx="2057400" cy="139133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Today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309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Enter the Discount Rate 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AU" dirty="0"/>
              <a:t>The future is less important than the present</a:t>
            </a:r>
          </a:p>
          <a:p>
            <a:r>
              <a:rPr lang="en-AU" dirty="0"/>
              <a:t>£250 today is worth more than £300 in 10 years (even after adjusting for inflation)</a:t>
            </a:r>
            <a:endParaRPr lang="en-US" dirty="0"/>
          </a:p>
          <a:p>
            <a:r>
              <a:rPr lang="en-AU" dirty="0"/>
              <a:t>Mixture of factors</a:t>
            </a:r>
          </a:p>
          <a:p>
            <a:pPr lvl="1"/>
            <a:r>
              <a:rPr lang="en-AU" dirty="0"/>
              <a:t>pure (psychological) time preference for the present</a:t>
            </a:r>
          </a:p>
          <a:p>
            <a:pPr lvl="1"/>
            <a:r>
              <a:rPr lang="en-AU" dirty="0"/>
              <a:t>uncertainty about future (e.g., death)</a:t>
            </a:r>
          </a:p>
          <a:p>
            <a:pPr lvl="1"/>
            <a:r>
              <a:rPr lang="en-AU" dirty="0"/>
              <a:t>economic variables (future generations will be wealthier)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240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Enter the Discount Rate 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447801"/>
            <a:ext cx="8229600" cy="2438400"/>
          </a:xfrm>
        </p:spPr>
        <p:txBody>
          <a:bodyPr>
            <a:normAutofit/>
          </a:bodyPr>
          <a:lstStyle/>
          <a:p>
            <a:r>
              <a:rPr lang="en-US" dirty="0"/>
              <a:t>If the discount rate is 1%:</a:t>
            </a:r>
          </a:p>
          <a:p>
            <a:pPr lvl="1"/>
            <a:r>
              <a:rPr lang="en-AU" dirty="0"/>
              <a:t>£</a:t>
            </a:r>
            <a:r>
              <a:rPr lang="en-US" dirty="0"/>
              <a:t>1,000,000 in 300 years = </a:t>
            </a:r>
            <a:r>
              <a:rPr lang="en-AU" dirty="0"/>
              <a:t>£</a:t>
            </a:r>
            <a:r>
              <a:rPr lang="en-US" dirty="0"/>
              <a:t>50,500 today.</a:t>
            </a:r>
          </a:p>
          <a:p>
            <a:r>
              <a:rPr lang="en-US" dirty="0"/>
              <a:t>If the discount rate is 5%:</a:t>
            </a:r>
          </a:p>
          <a:p>
            <a:pPr lvl="1"/>
            <a:r>
              <a:rPr lang="en-AU" dirty="0"/>
              <a:t>£</a:t>
            </a:r>
            <a:r>
              <a:rPr lang="en-US" dirty="0"/>
              <a:t>1,000,000 in 300 years = </a:t>
            </a:r>
            <a:r>
              <a:rPr lang="en-AU" dirty="0"/>
              <a:t>£</a:t>
            </a:r>
            <a:r>
              <a:rPr lang="en-US" dirty="0"/>
              <a:t>0.44 today.</a:t>
            </a:r>
            <a:endParaRPr lang="en-AU" dirty="0"/>
          </a:p>
          <a:p>
            <a:pPr lvl="1"/>
            <a:endParaRPr lang="en-AU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228600" y="4038600"/>
            <a:ext cx="8229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/>
              <a:t>When people discount</a:t>
            </a:r>
            <a:r>
              <a:rPr lang="en-GB" dirty="0"/>
              <a:t> (e.g., Thaler, 1981)</a:t>
            </a:r>
            <a:endParaRPr lang="en-AU" dirty="0"/>
          </a:p>
          <a:p>
            <a:pPr lvl="1"/>
            <a:r>
              <a:rPr lang="en-GB" dirty="0"/>
              <a:t>£15 right now vs. X a month from now</a:t>
            </a:r>
          </a:p>
          <a:p>
            <a:pPr lvl="1"/>
            <a:r>
              <a:rPr lang="en-GB" dirty="0"/>
              <a:t>X </a:t>
            </a:r>
            <a:r>
              <a:rPr lang="en-GB" dirty="0">
                <a:sym typeface="Symbol" panose="05050102010706020507" pitchFamily="18" charset="2"/>
              </a:rPr>
              <a:t></a:t>
            </a:r>
            <a:r>
              <a:rPr lang="en-GB" dirty="0"/>
              <a:t> £20</a:t>
            </a:r>
          </a:p>
          <a:p>
            <a:pPr lvl="1"/>
            <a:r>
              <a:rPr lang="en-GB" dirty="0"/>
              <a:t>annualized discount rate of 345%</a:t>
            </a:r>
            <a:endParaRPr lang="en-AU" dirty="0"/>
          </a:p>
        </p:txBody>
      </p:sp>
      <p:sp>
        <p:nvSpPr>
          <p:cNvPr id="3" name="Rectangle 2"/>
          <p:cNvSpPr/>
          <p:nvPr/>
        </p:nvSpPr>
        <p:spPr>
          <a:xfrm>
            <a:off x="7391400" y="1905000"/>
            <a:ext cx="1600200" cy="68580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Mitigate</a:t>
            </a:r>
          </a:p>
        </p:txBody>
      </p:sp>
      <p:sp>
        <p:nvSpPr>
          <p:cNvPr id="6" name="Rectangle 5"/>
          <p:cNvSpPr/>
          <p:nvPr/>
        </p:nvSpPr>
        <p:spPr>
          <a:xfrm>
            <a:off x="7010400" y="2971800"/>
            <a:ext cx="1981200" cy="838200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Business as usual</a:t>
            </a:r>
          </a:p>
        </p:txBody>
      </p:sp>
    </p:spTree>
    <p:extLst>
      <p:ext uri="{BB962C8B-B14F-4D97-AF65-F5344CB8AC3E}">
        <p14:creationId xmlns:p14="http://schemas.microsoft.com/office/powerpoint/2010/main" val="104881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AU" dirty="0"/>
              <a:t>Enter the Discount Rate …</a:t>
            </a:r>
            <a:endParaRPr lang="en-US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446314" y="1676400"/>
            <a:ext cx="8229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/>
              <a:t>“the biggest uncertainty … in the economics of climate change is … which interest rate to use for discounting.”</a:t>
            </a:r>
          </a:p>
          <a:p>
            <a:pPr lvl="1"/>
            <a:r>
              <a:rPr lang="en-AU" dirty="0"/>
              <a:t>Weitzman (2007, p. 705) </a:t>
            </a:r>
          </a:p>
        </p:txBody>
      </p:sp>
    </p:spTree>
    <p:extLst>
      <p:ext uri="{BB962C8B-B14F-4D97-AF65-F5344CB8AC3E}">
        <p14:creationId xmlns:p14="http://schemas.microsoft.com/office/powerpoint/2010/main" val="375185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Gamma Discounting </a:t>
            </a:r>
            <a:br>
              <a:rPr lang="en-US" dirty="0"/>
            </a:br>
            <a:r>
              <a:rPr lang="en-US" dirty="0"/>
              <a:t>(Weitzman, 2001)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/>
              <a:t>Uncertainty operationalized: discount rate could be 1% or 7% with equal probability</a:t>
            </a:r>
          </a:p>
          <a:p>
            <a:r>
              <a:rPr lang="en-US" dirty="0"/>
              <a:t>Use average discount rate of 4%?</a:t>
            </a:r>
          </a:p>
          <a:p>
            <a:r>
              <a:rPr lang="en-US" dirty="0"/>
              <a:t>No—average discounted </a:t>
            </a:r>
            <a:r>
              <a:rPr lang="en-US" i="1" dirty="0"/>
              <a:t>values </a:t>
            </a:r>
            <a:r>
              <a:rPr lang="en-US" dirty="0"/>
              <a:t>instead</a:t>
            </a:r>
          </a:p>
        </p:txBody>
      </p:sp>
    </p:spTree>
    <p:extLst>
      <p:ext uri="{BB962C8B-B14F-4D97-AF65-F5344CB8AC3E}">
        <p14:creationId xmlns:p14="http://schemas.microsoft.com/office/powerpoint/2010/main" val="44373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Gamma Discounting of £1,000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866144"/>
              </p:ext>
            </p:extLst>
          </p:nvPr>
        </p:nvGraphicFramePr>
        <p:xfrm>
          <a:off x="762000" y="1442352"/>
          <a:ext cx="7772400" cy="524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49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Candidate discount rates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Certainty-Equivalent</a:t>
                      </a:r>
                      <a:r>
                        <a:rPr lang="en-US" baseline="0" dirty="0"/>
                        <a:t> Declining Discount Rate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time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Spot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990.05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932.39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904.84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496.59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606.53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600.50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28.16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367.88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0.91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2209800" y="2514600"/>
            <a:ext cx="3048000" cy="914400"/>
            <a:chOff x="2209800" y="2514600"/>
            <a:chExt cx="3048000" cy="914400"/>
          </a:xfrm>
        </p:grpSpPr>
        <p:sp>
          <p:nvSpPr>
            <p:cNvPr id="3" name="Rectangle 2"/>
            <p:cNvSpPr/>
            <p:nvPr/>
          </p:nvSpPr>
          <p:spPr>
            <a:xfrm>
              <a:off x="2209800" y="2971800"/>
              <a:ext cx="2362200" cy="4572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>
              <a:stCxn id="3" idx="3"/>
            </p:cNvCxnSpPr>
            <p:nvPr/>
          </p:nvCxnSpPr>
          <p:spPr>
            <a:xfrm>
              <a:off x="4572000" y="3200400"/>
              <a:ext cx="6858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683421" y="2514600"/>
              <a:ext cx="13871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</a:rPr>
                <a:t>Average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308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Gamma Discounting of £1,000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65236"/>
              </p:ext>
            </p:extLst>
          </p:nvPr>
        </p:nvGraphicFramePr>
        <p:xfrm>
          <a:off x="762000" y="1442352"/>
          <a:ext cx="7772400" cy="524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49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Candidate discount rates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Certainty-Equivalent</a:t>
                      </a:r>
                      <a:r>
                        <a:rPr lang="en-US" baseline="0" dirty="0"/>
                        <a:t> Declining Discount Rate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time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Spot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990.05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932.39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961.22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904.84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496.59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700.71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606.53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318.36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600.50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28.16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314.33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367.88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0.91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184.40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3962400" y="4419600"/>
            <a:ext cx="2590800" cy="1295400"/>
            <a:chOff x="3962400" y="4419600"/>
            <a:chExt cx="2590800" cy="1295400"/>
          </a:xfrm>
        </p:grpSpPr>
        <p:sp>
          <p:nvSpPr>
            <p:cNvPr id="5" name="Rectangle 4"/>
            <p:cNvSpPr/>
            <p:nvPr/>
          </p:nvSpPr>
          <p:spPr>
            <a:xfrm>
              <a:off x="4876800" y="4419600"/>
              <a:ext cx="1066800" cy="1295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5943600" y="5029200"/>
              <a:ext cx="6096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962400" y="4724400"/>
              <a:ext cx="9668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</a:rPr>
                <a:t>Ratio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691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Gamma Discounting of £1,000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383633"/>
              </p:ext>
            </p:extLst>
          </p:nvPr>
        </p:nvGraphicFramePr>
        <p:xfrm>
          <a:off x="762000" y="1442352"/>
          <a:ext cx="7772400" cy="524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49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Candidate discount rates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Certainty-Equivalent</a:t>
                      </a:r>
                      <a:r>
                        <a:rPr lang="en-US" baseline="0" dirty="0"/>
                        <a:t> Declining Discount Rate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time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Spot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990.05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932.39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961.22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3.94%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904.84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496.59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700.71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3.13%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606.53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318.36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600.50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28.16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314.33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367.88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0.91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184.40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2362200" y="2209800"/>
            <a:ext cx="4953000" cy="4267200"/>
            <a:chOff x="2362200" y="2209800"/>
            <a:chExt cx="4953000" cy="4267200"/>
          </a:xfrm>
        </p:grpSpPr>
        <p:sp>
          <p:nvSpPr>
            <p:cNvPr id="3" name="Oval 2"/>
            <p:cNvSpPr/>
            <p:nvPr/>
          </p:nvSpPr>
          <p:spPr>
            <a:xfrm>
              <a:off x="2362200" y="2209800"/>
              <a:ext cx="685800" cy="4572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6019800" y="5867400"/>
              <a:ext cx="1295400" cy="6096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ular Callout 5"/>
          <p:cNvSpPr/>
          <p:nvPr/>
        </p:nvSpPr>
        <p:spPr>
          <a:xfrm>
            <a:off x="2895600" y="3048000"/>
            <a:ext cx="3505200" cy="1295400"/>
          </a:xfrm>
          <a:prstGeom prst="wedgeRectCallout">
            <a:avLst>
              <a:gd name="adj1" fmla="val 74228"/>
              <a:gd name="adj2" fmla="val -123510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/>
              <a:t>Can be applied with 100% certainty having taken uncertainty into account</a:t>
            </a:r>
          </a:p>
        </p:txBody>
      </p:sp>
    </p:spTree>
    <p:extLst>
      <p:ext uri="{BB962C8B-B14F-4D97-AF65-F5344CB8AC3E}">
        <p14:creationId xmlns:p14="http://schemas.microsoft.com/office/powerpoint/2010/main" val="150554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Gamma Discounting of £1,000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177901"/>
              </p:ext>
            </p:extLst>
          </p:nvPr>
        </p:nvGraphicFramePr>
        <p:xfrm>
          <a:off x="762000" y="1442352"/>
          <a:ext cx="7772400" cy="524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49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Candidate discount rates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Certainty-Equivalent</a:t>
                      </a:r>
                      <a:r>
                        <a:rPr lang="en-US" baseline="0" dirty="0"/>
                        <a:t> Declining Discount Rate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time (</a:t>
                      </a:r>
                      <a:r>
                        <a:rPr lang="en-US" sz="2400" i="1" dirty="0"/>
                        <a:t>t</a:t>
                      </a:r>
                      <a:r>
                        <a:rPr lang="en-US" sz="2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Spot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990.05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932.39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961.22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3.94%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904.84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496.59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700.71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3.13%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3.62%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606.53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318.36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600.50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28.16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314.33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367.88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0.91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184.40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ular Callout 4"/>
          <p:cNvSpPr/>
          <p:nvPr/>
        </p:nvSpPr>
        <p:spPr>
          <a:xfrm>
            <a:off x="4705865" y="4572000"/>
            <a:ext cx="2286000" cy="609600"/>
          </a:xfrm>
          <a:prstGeom prst="wedgeRectCallout">
            <a:avLst>
              <a:gd name="adj1" fmla="val 77545"/>
              <a:gd name="adj2" fmla="val -365203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From </a:t>
            </a:r>
            <a:r>
              <a:rPr lang="en-US" sz="2800" b="1" i="1" dirty="0"/>
              <a:t>t</a:t>
            </a:r>
            <a:r>
              <a:rPr lang="en-US" sz="2800" b="1" dirty="0"/>
              <a:t>=0 to </a:t>
            </a:r>
            <a:r>
              <a:rPr lang="en-US" sz="2800" b="1" i="1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82053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Today: Competing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err="1">
                <a:solidFill>
                  <a:srgbClr val="FFFF00"/>
                </a:solidFill>
              </a:rPr>
              <a:t>Construals</a:t>
            </a:r>
            <a:r>
              <a:rPr lang="en-US" dirty="0">
                <a:solidFill>
                  <a:srgbClr val="FFFF00"/>
                </a:solidFill>
              </a:rPr>
              <a:t> of Uncertainty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5105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Public </a:t>
            </a:r>
            <a:r>
              <a:rPr lang="en-US" dirty="0" err="1">
                <a:solidFill>
                  <a:srgbClr val="FFFF00"/>
                </a:solidFill>
              </a:rPr>
              <a:t>misconstrual</a:t>
            </a:r>
            <a:endParaRPr lang="en-US" dirty="0">
              <a:solidFill>
                <a:srgbClr val="FFFF00"/>
              </a:solidFill>
            </a:endParaRPr>
          </a:p>
          <a:p>
            <a:pPr lvl="1"/>
            <a:r>
              <a:rPr lang="en-US" dirty="0">
                <a:solidFill>
                  <a:srgbClr val="FFFF00"/>
                </a:solidFill>
              </a:rPr>
              <a:t>wishful thinking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persuasive use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Normative construal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uncertainty as source of knowledge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impetus for mitigation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Using uncertainty to obtain social discount rate</a:t>
            </a:r>
          </a:p>
        </p:txBody>
      </p:sp>
    </p:spTree>
    <p:extLst>
      <p:ext uri="{BB962C8B-B14F-4D97-AF65-F5344CB8AC3E}">
        <p14:creationId xmlns:p14="http://schemas.microsoft.com/office/powerpoint/2010/main" val="12933540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Experiment:</a:t>
            </a:r>
            <a:br>
              <a:rPr lang="en-US" dirty="0"/>
            </a:br>
            <a:r>
              <a:rPr lang="en-US" dirty="0"/>
              <a:t>What is the “correct” Discount Rate?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399"/>
            <a:ext cx="8229600" cy="4525963"/>
          </a:xfrm>
        </p:spPr>
        <p:txBody>
          <a:bodyPr/>
          <a:lstStyle/>
          <a:p>
            <a:r>
              <a:rPr lang="en-US" dirty="0"/>
              <a:t>Consider several sources of uncertainty and ambiguity</a:t>
            </a:r>
          </a:p>
          <a:p>
            <a:pPr lvl="1"/>
            <a:r>
              <a:rPr lang="en-US" dirty="0"/>
              <a:t>ethical ambiguities</a:t>
            </a:r>
          </a:p>
          <a:p>
            <a:pPr lvl="1"/>
            <a:r>
              <a:rPr lang="en-US" dirty="0"/>
              <a:t>scientific uncertainty</a:t>
            </a:r>
          </a:p>
          <a:p>
            <a:pPr lvl="1"/>
            <a:r>
              <a:rPr lang="en-US" dirty="0"/>
              <a:t>policy uncertainty</a:t>
            </a:r>
          </a:p>
          <a:p>
            <a:r>
              <a:rPr lang="en-US" dirty="0"/>
              <a:t>Combine them </a:t>
            </a:r>
            <a:r>
              <a:rPr lang="en-US" i="1" dirty="0"/>
              <a:t>via Gamma discounting</a:t>
            </a:r>
            <a:r>
              <a:rPr lang="en-US" dirty="0"/>
              <a:t> into a single certainty-equivalent social discount rate</a:t>
            </a:r>
          </a:p>
          <a:p>
            <a:r>
              <a:rPr lang="en-US" dirty="0"/>
              <a:t>Create knowledge from uncertainty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89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Discount Rate and Ethics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Discounting periods in climate change economics span multiple generations</a:t>
            </a:r>
          </a:p>
          <a:p>
            <a:pPr lvl="1"/>
            <a:r>
              <a:rPr lang="en-US" dirty="0"/>
              <a:t>is our generation(s) worth more than subsequent generations?</a:t>
            </a:r>
          </a:p>
          <a:p>
            <a:pPr lvl="1"/>
            <a:r>
              <a:rPr lang="en-US" dirty="0"/>
              <a:t>are subsequent generations worth more than our generation(s)?</a:t>
            </a:r>
          </a:p>
        </p:txBody>
      </p:sp>
    </p:spTree>
    <p:extLst>
      <p:ext uri="{BB962C8B-B14F-4D97-AF65-F5344CB8AC3E}">
        <p14:creationId xmlns:p14="http://schemas.microsoft.com/office/powerpoint/2010/main" val="240401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Discount Rate and Ethics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“ought” be inferred from “is”?</a:t>
            </a:r>
          </a:p>
          <a:p>
            <a:pPr lvl="1"/>
            <a:r>
              <a:rPr lang="en-US" dirty="0"/>
              <a:t>can people’s empirical preference for the present be used to determine fate of future generations?</a:t>
            </a:r>
          </a:p>
          <a:p>
            <a:pPr lvl="1"/>
            <a:r>
              <a:rPr lang="en-US" dirty="0"/>
              <a:t>do </a:t>
            </a:r>
            <a:r>
              <a:rPr lang="en-US" i="1" dirty="0"/>
              <a:t>present-day</a:t>
            </a:r>
            <a:r>
              <a:rPr lang="en-US" dirty="0"/>
              <a:t> asset markets and surveys constitute a legitimate source of knowledge for discounting over the next few centuries?</a:t>
            </a:r>
          </a:p>
          <a:p>
            <a:r>
              <a:rPr lang="en-US" dirty="0"/>
              <a:t>Resolve “empirically” within Ramsey framework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60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Ramsey (1928)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𝜌</a:t>
            </a:r>
            <a:r>
              <a:rPr lang="en-US" sz="4800" baseline="-25000" dirty="0"/>
              <a:t>𝑠</a:t>
            </a:r>
            <a:r>
              <a:rPr lang="en-US" sz="4800" dirty="0"/>
              <a:t>= 𝛿+ 𝜂 × 𝑔</a:t>
            </a:r>
          </a:p>
          <a:p>
            <a:endParaRPr lang="en-US" sz="4800" dirty="0"/>
          </a:p>
        </p:txBody>
      </p:sp>
      <p:sp>
        <p:nvSpPr>
          <p:cNvPr id="7" name="Rectangular Callout 6"/>
          <p:cNvSpPr/>
          <p:nvPr/>
        </p:nvSpPr>
        <p:spPr>
          <a:xfrm>
            <a:off x="1524000" y="3200400"/>
            <a:ext cx="2209800" cy="1295400"/>
          </a:xfrm>
          <a:prstGeom prst="wedgeRectCallout">
            <a:avLst>
              <a:gd name="adj1" fmla="val 65967"/>
              <a:gd name="adj2" fmla="val -118740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Pure time preference (impatience)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962400" y="3124200"/>
            <a:ext cx="49530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Personal desiderata (e.g., risk of death)</a:t>
            </a:r>
          </a:p>
          <a:p>
            <a:r>
              <a:rPr lang="en-US" sz="3600" dirty="0"/>
              <a:t>If 𝛿 &gt; 0, future generations devalued</a:t>
            </a:r>
          </a:p>
          <a:p>
            <a:r>
              <a:rPr lang="en-US" sz="3600" dirty="0"/>
              <a:t>Stern (2007) 𝛿 = 0.1% (extinction risk)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8024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Ramsey (1928)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𝜌</a:t>
            </a:r>
            <a:r>
              <a:rPr lang="en-US" sz="4800" baseline="-25000" dirty="0"/>
              <a:t>𝑠</a:t>
            </a:r>
            <a:r>
              <a:rPr lang="en-US" sz="4800" dirty="0"/>
              <a:t>= 𝛿+ 𝜂 × 𝑔</a:t>
            </a:r>
          </a:p>
          <a:p>
            <a:endParaRPr lang="en-US" sz="4800" dirty="0"/>
          </a:p>
        </p:txBody>
      </p:sp>
      <p:sp>
        <p:nvSpPr>
          <p:cNvPr id="7" name="Rectangular Callout 6"/>
          <p:cNvSpPr/>
          <p:nvPr/>
        </p:nvSpPr>
        <p:spPr>
          <a:xfrm>
            <a:off x="1524000" y="3200400"/>
            <a:ext cx="2209800" cy="1295400"/>
          </a:xfrm>
          <a:prstGeom prst="wedgeRectCallout">
            <a:avLst>
              <a:gd name="adj1" fmla="val 65967"/>
              <a:gd name="adj2" fmla="val -118740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Pure time preference (impatience)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962400" y="3124200"/>
            <a:ext cx="5029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But if 𝛿 </a:t>
            </a:r>
            <a:r>
              <a:rPr lang="en-US" sz="3600" dirty="0">
                <a:sym typeface="Symbol" panose="05050102010706020507" pitchFamily="18" charset="2"/>
              </a:rPr>
              <a:t> 0, we must save 97% for our children (and they must save 97% for theirs)</a:t>
            </a:r>
          </a:p>
          <a:p>
            <a:r>
              <a:rPr lang="en-US" sz="3600" dirty="0">
                <a:sym typeface="Symbol" panose="05050102010706020507" pitchFamily="18" charset="2"/>
              </a:rPr>
              <a:t>Impoverish each generation for next one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61002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Ramsey (1928)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𝜌</a:t>
            </a:r>
            <a:r>
              <a:rPr lang="en-US" sz="4800" baseline="-25000" dirty="0"/>
              <a:t>𝑠</a:t>
            </a:r>
            <a:r>
              <a:rPr lang="en-US" sz="4800" dirty="0"/>
              <a:t>= 𝛿+ 𝜂 × 𝑔</a:t>
            </a:r>
          </a:p>
          <a:p>
            <a:endParaRPr lang="en-US" sz="4800" dirty="0"/>
          </a:p>
        </p:txBody>
      </p:sp>
      <p:sp>
        <p:nvSpPr>
          <p:cNvPr id="7" name="Rectangular Callout 6"/>
          <p:cNvSpPr/>
          <p:nvPr/>
        </p:nvSpPr>
        <p:spPr>
          <a:xfrm>
            <a:off x="1524000" y="3200400"/>
            <a:ext cx="2209800" cy="1295400"/>
          </a:xfrm>
          <a:prstGeom prst="wedgeRectCallout">
            <a:avLst>
              <a:gd name="adj1" fmla="val 65967"/>
              <a:gd name="adj2" fmla="val -118740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Pure time preference (impatience)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962400" y="3124200"/>
            <a:ext cx="5029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But if 𝛿 </a:t>
            </a:r>
            <a:r>
              <a:rPr lang="en-US" sz="3600" dirty="0">
                <a:sym typeface="Symbol" panose="05050102010706020507" pitchFamily="18" charset="2"/>
              </a:rPr>
              <a:t> 0, preventive war becomes more likely (e.g., </a:t>
            </a:r>
            <a:r>
              <a:rPr lang="en-US" sz="3600" dirty="0" err="1">
                <a:sym typeface="Symbol" panose="05050102010706020507" pitchFamily="18" charset="2"/>
              </a:rPr>
              <a:t>Schub</a:t>
            </a:r>
            <a:r>
              <a:rPr lang="en-US" sz="3600" dirty="0">
                <a:sym typeface="Symbol" panose="05050102010706020507" pitchFamily="18" charset="2"/>
              </a:rPr>
              <a:t>, 2017)</a:t>
            </a:r>
          </a:p>
          <a:p>
            <a:r>
              <a:rPr lang="en-US" sz="3600" dirty="0">
                <a:sym typeface="Symbol" panose="05050102010706020507" pitchFamily="18" charset="2"/>
              </a:rPr>
              <a:t>Future spoils of war outweigh current costs of warfare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9443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Ramsey (1928)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𝜌</a:t>
            </a:r>
            <a:r>
              <a:rPr lang="en-US" sz="4800" baseline="-25000" dirty="0"/>
              <a:t>𝑠</a:t>
            </a:r>
            <a:r>
              <a:rPr lang="en-US" sz="4800" dirty="0"/>
              <a:t>= 𝛿+ 𝜂 × 𝑔</a:t>
            </a:r>
          </a:p>
          <a:p>
            <a:endParaRPr lang="en-US" sz="4800" dirty="0"/>
          </a:p>
        </p:txBody>
      </p:sp>
      <p:sp>
        <p:nvSpPr>
          <p:cNvPr id="7" name="Rectangular Callout 6"/>
          <p:cNvSpPr/>
          <p:nvPr/>
        </p:nvSpPr>
        <p:spPr>
          <a:xfrm>
            <a:off x="1524000" y="3200400"/>
            <a:ext cx="2209800" cy="1295400"/>
          </a:xfrm>
          <a:prstGeom prst="wedgeRectCallout">
            <a:avLst>
              <a:gd name="adj1" fmla="val 65967"/>
              <a:gd name="adj2" fmla="val -118740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Pure time preference (impatience)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962400" y="3124200"/>
            <a:ext cx="5029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Survey of 200 experts (</a:t>
            </a:r>
            <a:r>
              <a:rPr lang="en-US" sz="3600" dirty="0" err="1"/>
              <a:t>Drupp</a:t>
            </a:r>
            <a:r>
              <a:rPr lang="en-US" sz="3600" dirty="0"/>
              <a:t> et al., 2016):</a:t>
            </a:r>
          </a:p>
          <a:p>
            <a:pPr lvl="1"/>
            <a:r>
              <a:rPr lang="en-US" dirty="0"/>
              <a:t>65% responded 𝛿 = 0% </a:t>
            </a:r>
          </a:p>
          <a:p>
            <a:pPr lvl="1"/>
            <a:r>
              <a:rPr lang="en-US" dirty="0"/>
              <a:t>35% responded 𝛿 = 3.15%</a:t>
            </a:r>
          </a:p>
          <a:p>
            <a:r>
              <a:rPr lang="en-US" sz="3600" dirty="0"/>
              <a:t>Used in our experiment</a:t>
            </a:r>
          </a:p>
        </p:txBody>
      </p:sp>
    </p:spTree>
    <p:extLst>
      <p:ext uri="{BB962C8B-B14F-4D97-AF65-F5344CB8AC3E}">
        <p14:creationId xmlns:p14="http://schemas.microsoft.com/office/powerpoint/2010/main" val="40888550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Ramsey (1928)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𝜌</a:t>
            </a:r>
            <a:r>
              <a:rPr lang="en-US" sz="4800" baseline="-25000" dirty="0"/>
              <a:t>𝑠</a:t>
            </a:r>
            <a:r>
              <a:rPr lang="en-US" sz="4800" dirty="0"/>
              <a:t>= 𝛿+ 𝜂 × 𝑔</a:t>
            </a:r>
          </a:p>
          <a:p>
            <a:endParaRPr lang="en-US" sz="4800" dirty="0"/>
          </a:p>
        </p:txBody>
      </p:sp>
      <p:sp>
        <p:nvSpPr>
          <p:cNvPr id="9" name="Rectangular Callout 8"/>
          <p:cNvSpPr/>
          <p:nvPr/>
        </p:nvSpPr>
        <p:spPr>
          <a:xfrm>
            <a:off x="6248400" y="3179805"/>
            <a:ext cx="1752600" cy="1295400"/>
          </a:xfrm>
          <a:prstGeom prst="wedgeRectCallout">
            <a:avLst>
              <a:gd name="adj1" fmla="val -71348"/>
              <a:gd name="adj2" fmla="val -108247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Future economic growth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85800" y="3179805"/>
            <a:ext cx="5029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£100 is worth more to a poor student than to a millionaire</a:t>
            </a:r>
          </a:p>
          <a:p>
            <a:r>
              <a:rPr lang="en-US" sz="3600" dirty="0"/>
              <a:t>If future generations are wealthier, they can afford more damages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36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Ramsey (1928)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𝜌</a:t>
            </a:r>
            <a:r>
              <a:rPr lang="en-US" sz="4800" baseline="-25000" dirty="0"/>
              <a:t>𝑠</a:t>
            </a:r>
            <a:r>
              <a:rPr lang="en-US" sz="4800" dirty="0"/>
              <a:t>= 𝛿+ 𝜂 × 𝑔</a:t>
            </a:r>
          </a:p>
          <a:p>
            <a:endParaRPr lang="en-US" sz="4800" dirty="0"/>
          </a:p>
        </p:txBody>
      </p:sp>
      <p:sp>
        <p:nvSpPr>
          <p:cNvPr id="8" name="Rectangular Callout 7"/>
          <p:cNvSpPr/>
          <p:nvPr/>
        </p:nvSpPr>
        <p:spPr>
          <a:xfrm>
            <a:off x="4114800" y="3200400"/>
            <a:ext cx="1752600" cy="1295400"/>
          </a:xfrm>
          <a:prstGeom prst="wedgeRectCallout">
            <a:avLst>
              <a:gd name="adj1" fmla="val -2253"/>
              <a:gd name="adj2" fmla="val -110155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Risk and inequality aversion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62000" y="3124200"/>
            <a:ext cx="3124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Modulates the increase in utility from added wealth</a:t>
            </a:r>
          </a:p>
          <a:p>
            <a:pPr lvl="1"/>
            <a:r>
              <a:rPr lang="en-US" dirty="0"/>
              <a:t>𝜂 = 0.5 </a:t>
            </a:r>
          </a:p>
          <a:p>
            <a:pPr lvl="1"/>
            <a:r>
              <a:rPr lang="en-US" dirty="0"/>
              <a:t>𝜂 = 2.2 (equal weighting)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26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flatworldknowledge.com/preston_1.1/preston_1.1-fig11_x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1"/>
          <a:stretch/>
        </p:blipFill>
        <p:spPr bwMode="auto">
          <a:xfrm>
            <a:off x="5371871" y="2896522"/>
            <a:ext cx="2777655" cy="113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17448" y="4049402"/>
            <a:ext cx="7287769" cy="9601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endParaRPr lang="en-US" sz="1801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0017" y="4049404"/>
            <a:ext cx="3575305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26"/>
            <a:r>
              <a:rPr lang="en-US" sz="2025" dirty="0">
                <a:solidFill>
                  <a:prstClr val="white"/>
                </a:solidFill>
              </a:rPr>
              <a:t>Candidate social discount rates: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20308" y="4169968"/>
                <a:ext cx="450334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14326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4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sz="48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664" y="7413276"/>
                <a:ext cx="7859011" cy="140564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917450" y="283465"/>
            <a:ext cx="2025131" cy="19851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r>
              <a:rPr lang="en-US" sz="2400" dirty="0">
                <a:solidFill>
                  <a:prstClr val="black"/>
                </a:solidFill>
              </a:rPr>
              <a:t>Ethical ambiguities</a:t>
            </a:r>
            <a:br>
              <a:rPr lang="en-US" sz="2400" dirty="0">
                <a:solidFill>
                  <a:prstClr val="black"/>
                </a:solidFill>
              </a:rPr>
            </a:br>
            <a:endParaRPr lang="en-US" sz="1100" dirty="0">
              <a:solidFill>
                <a:prstClr val="black"/>
              </a:solidFill>
            </a:endParaRPr>
          </a:p>
          <a:p>
            <a:pPr defTabSz="514326"/>
            <a: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  <a:t>: 	0%, 3.15%</a:t>
            </a:r>
            <a:b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</a:br>
            <a:endParaRPr lang="en-US" sz="2025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pPr defTabSz="514326"/>
            <a: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  <a:t>: 	0.5, 2.2</a:t>
            </a:r>
            <a:endParaRPr lang="en-US" sz="2025" dirty="0">
              <a:solidFill>
                <a:prstClr val="black"/>
              </a:solidFill>
            </a:endParaRPr>
          </a:p>
        </p:txBody>
      </p:sp>
      <p:cxnSp>
        <p:nvCxnSpPr>
          <p:cNvPr id="9" name="Elbow Connector 8"/>
          <p:cNvCxnSpPr>
            <a:stCxn id="7" idx="2"/>
            <a:endCxn id="4" idx="0"/>
          </p:cNvCxnSpPr>
          <p:nvPr/>
        </p:nvCxnSpPr>
        <p:spPr>
          <a:xfrm rot="16200000" flipH="1">
            <a:off x="2355299" y="1843367"/>
            <a:ext cx="1780752" cy="2631317"/>
          </a:xfrm>
          <a:prstGeom prst="bentConnector3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61333" y="3159332"/>
            <a:ext cx="1118684" cy="397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65328" y="3146523"/>
            <a:ext cx="0" cy="88592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258313" y="280417"/>
            <a:ext cx="4946905" cy="2550652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r>
              <a:rPr lang="en-US" sz="2400" dirty="0">
                <a:solidFill>
                  <a:prstClr val="black"/>
                </a:solidFill>
              </a:rPr>
              <a:t>Uncertainties about future growth</a:t>
            </a:r>
          </a:p>
          <a:p>
            <a:pPr algn="ctr" defTabSz="514326"/>
            <a:endParaRPr lang="en-US" sz="2400" dirty="0">
              <a:solidFill>
                <a:prstClr val="black"/>
              </a:solidFill>
            </a:endParaRPr>
          </a:p>
          <a:p>
            <a:pPr algn="ctr" defTabSz="514326"/>
            <a:endParaRPr lang="en-US" sz="2400" dirty="0">
              <a:solidFill>
                <a:prstClr val="black"/>
              </a:solidFill>
            </a:endParaRPr>
          </a:p>
          <a:p>
            <a:pPr algn="ctr" defTabSz="514326"/>
            <a:endParaRPr lang="en-US" sz="2400" dirty="0">
              <a:solidFill>
                <a:prstClr val="black"/>
              </a:solidFill>
            </a:endParaRPr>
          </a:p>
          <a:p>
            <a:pPr algn="ctr" defTabSz="514326"/>
            <a:endParaRPr lang="en-US" sz="2400" dirty="0">
              <a:solidFill>
                <a:prstClr val="black"/>
              </a:solidFill>
            </a:endParaRPr>
          </a:p>
          <a:p>
            <a:pPr algn="ctr" defTabSz="514326"/>
            <a:endParaRPr lang="en-US" sz="2400" dirty="0">
              <a:solidFill>
                <a:prstClr val="black"/>
              </a:solidFill>
            </a:endParaRPr>
          </a:p>
          <a:p>
            <a:pPr algn="ctr" defTabSz="514326"/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798698" y="2831069"/>
            <a:ext cx="14557" cy="121833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386328" y="777240"/>
            <a:ext cx="1376172" cy="1938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endParaRPr lang="en-US" sz="1801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29201" y="774193"/>
            <a:ext cx="1376172" cy="1938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endParaRPr lang="en-US" sz="1801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72074" y="774193"/>
            <a:ext cx="1376172" cy="1938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endParaRPr lang="en-US" sz="1801">
              <a:solidFill>
                <a:prstClr val="white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70004" y="812069"/>
            <a:ext cx="1458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14326"/>
            <a:r>
              <a:rPr lang="en-US" sz="1600" dirty="0">
                <a:solidFill>
                  <a:prstClr val="black"/>
                </a:solidFill>
              </a:rPr>
              <a:t>Climate change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76885" y="812069"/>
            <a:ext cx="1308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26"/>
            <a:r>
              <a:rPr lang="en-US" sz="1600" dirty="0">
                <a:solidFill>
                  <a:prstClr val="black"/>
                </a:solidFill>
              </a:rPr>
              <a:t>Emissions trajectory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10613" y="796829"/>
            <a:ext cx="1308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26"/>
            <a:r>
              <a:rPr lang="en-US" sz="1600" dirty="0">
                <a:solidFill>
                  <a:prstClr val="black"/>
                </a:solidFill>
              </a:rPr>
              <a:t>Development pathway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660900" y="1521241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14326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900" y="1521241"/>
                <a:ext cx="466794" cy="369332"/>
              </a:xfrm>
              <a:prstGeom prst="rect">
                <a:avLst/>
              </a:prstGeom>
              <a:blipFill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322443" y="1515115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14326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443" y="1515115"/>
                <a:ext cx="466794" cy="369332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879656" y="1521240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14326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656" y="1521240"/>
                <a:ext cx="466794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418863" y="1153512"/>
                <a:ext cx="1280391" cy="1252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514326"/>
                <a14:m>
                  <m:oMath xmlns:m="http://schemas.openxmlformats.org/officeDocument/2006/math">
                    <m:sSub>
                      <m:sSubPr>
                        <m:ctrlPr>
                          <a:rPr lang="en-US" sz="2475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75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75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𝐸𝑆𝑆</m:t>
                        </m:r>
                      </m:sub>
                    </m:sSub>
                    <m:r>
                      <a:rPr lang="en-US" sz="2475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475" dirty="0">
                    <a:solidFill>
                      <a:prstClr val="black"/>
                    </a:solidFill>
                  </a:rPr>
                  <a:t> </a:t>
                </a:r>
              </a:p>
              <a:p>
                <a:pPr defTabSz="514326"/>
                <a:endParaRPr lang="en-US" sz="1013" dirty="0">
                  <a:solidFill>
                    <a:prstClr val="black"/>
                  </a:solidFill>
                </a:endParaRPr>
              </a:p>
              <a:p>
                <a:pPr defTabSz="514326"/>
                <a:r>
                  <a:rPr lang="en-US" sz="2025" dirty="0">
                    <a:solidFill>
                      <a:prstClr val="black"/>
                    </a:solidFill>
                  </a:rPr>
                  <a:t>0.26K </a:t>
                </a:r>
                <a:r>
                  <a:rPr lang="en-US" sz="2025" dirty="0">
                    <a:solidFill>
                      <a:prstClr val="black"/>
                    </a:solidFill>
                    <a:sym typeface="Symbol" panose="05050102010706020507" pitchFamily="18" charset="2"/>
                  </a:rPr>
                  <a:t></a:t>
                </a:r>
                <a:br>
                  <a:rPr lang="en-US" sz="2025" dirty="0">
                    <a:solidFill>
                      <a:prstClr val="black"/>
                    </a:solidFill>
                    <a:sym typeface="Symbol" panose="05050102010706020507" pitchFamily="18" charset="2"/>
                  </a:rPr>
                </a:br>
                <a:r>
                  <a:rPr lang="en-US" sz="2025" dirty="0">
                    <a:solidFill>
                      <a:prstClr val="black"/>
                    </a:solidFill>
                    <a:sym typeface="Symbol" panose="05050102010706020507" pitchFamily="18" charset="2"/>
                  </a:rPr>
                  <a:t>1.66K</a:t>
                </a:r>
                <a:endParaRPr lang="en-US" sz="27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0541" y="2050687"/>
                <a:ext cx="2276250" cy="2154436"/>
              </a:xfrm>
              <a:prstGeom prst="rect">
                <a:avLst/>
              </a:prstGeom>
              <a:blipFill rotWithShape="0">
                <a:blip r:embed="rId7"/>
                <a:stretch>
                  <a:fillRect l="-8311" b="-9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5145575" y="1421855"/>
            <a:ext cx="1358962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14326"/>
            <a:r>
              <a:rPr lang="en-US" sz="2025" dirty="0">
                <a:solidFill>
                  <a:prstClr val="black"/>
                </a:solidFill>
              </a:rPr>
              <a:t>RCP 2.6 </a:t>
            </a:r>
            <a: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</a:p>
          <a:p>
            <a:pPr defTabSz="514326"/>
            <a: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  <a:t>RCP 8.5</a:t>
            </a:r>
            <a:endParaRPr lang="en-US" sz="2025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43168" y="1426123"/>
            <a:ext cx="89665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26"/>
            <a:r>
              <a:rPr lang="en-US" sz="2025" dirty="0">
                <a:solidFill>
                  <a:prstClr val="black"/>
                </a:solidFill>
              </a:rPr>
              <a:t>SSP3, </a:t>
            </a:r>
          </a:p>
          <a:p>
            <a:pPr defTabSz="514326"/>
            <a: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  <a:t>SSP5</a:t>
            </a:r>
            <a:endParaRPr lang="en-US" sz="2025" dirty="0">
              <a:solidFill>
                <a:prstClr val="black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45174" y="6043612"/>
            <a:ext cx="7588867" cy="679835"/>
            <a:chOff x="244935" y="10760530"/>
            <a:chExt cx="13491319" cy="1208596"/>
          </a:xfrm>
        </p:grpSpPr>
        <p:sp>
          <p:nvSpPr>
            <p:cNvPr id="44" name="Rectangle 43"/>
            <p:cNvSpPr/>
            <p:nvPr/>
          </p:nvSpPr>
          <p:spPr>
            <a:xfrm>
              <a:off x="551614" y="10760530"/>
              <a:ext cx="12956034" cy="1208596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514326"/>
              <a:endParaRPr lang="en-US" sz="1801" dirty="0">
                <a:solidFill>
                  <a:prstClr val="white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44935" y="11057933"/>
              <a:ext cx="13491319" cy="77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4326"/>
              <a:r>
                <a:rPr lang="en-US" sz="2250" dirty="0">
                  <a:solidFill>
                    <a:prstClr val="white"/>
                  </a:solidFill>
                </a:rPr>
                <a:t>Certainty-equivalent declining social discount rate (CE-DDR)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1736963" y="1534297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14326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497" y="2727639"/>
                <a:ext cx="686405" cy="5847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Elbow Connector 7"/>
          <p:cNvCxnSpPr>
            <a:stCxn id="4" idx="2"/>
            <a:endCxn id="44" idx="0"/>
          </p:cNvCxnSpPr>
          <p:nvPr/>
        </p:nvCxnSpPr>
        <p:spPr>
          <a:xfrm rot="16200000" flipH="1">
            <a:off x="4044405" y="5526451"/>
            <a:ext cx="1034088" cy="233"/>
          </a:xfrm>
          <a:prstGeom prst="bentConnector3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3329167" y="5130088"/>
            <a:ext cx="2490311" cy="72064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26"/>
            <a:r>
              <a:rPr lang="en-US" sz="2400" dirty="0">
                <a:solidFill>
                  <a:prstClr val="white"/>
                </a:solidFill>
              </a:rPr>
              <a:t>Via Gamma </a:t>
            </a:r>
            <a:br>
              <a:rPr lang="en-US" sz="2400" dirty="0">
                <a:solidFill>
                  <a:prstClr val="white"/>
                </a:solidFill>
              </a:rPr>
            </a:br>
            <a:r>
              <a:rPr lang="en-US" sz="2400" dirty="0">
                <a:solidFill>
                  <a:prstClr val="white"/>
                </a:solidFill>
              </a:rPr>
              <a:t>discounting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329168" y="774193"/>
            <a:ext cx="4820358" cy="19385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sz="2400" dirty="0"/>
              <a:t>Model climate …</a:t>
            </a:r>
          </a:p>
          <a:p>
            <a:pPr marL="342900" indent="-342900">
              <a:buAutoNum type="arabicPeriod"/>
            </a:pPr>
            <a:r>
              <a:rPr lang="en-US" sz="2400" dirty="0"/>
              <a:t>under different emissions policies</a:t>
            </a:r>
          </a:p>
          <a:p>
            <a:pPr marL="342900" indent="-342900">
              <a:buAutoNum type="arabicPeriod"/>
            </a:pPr>
            <a:r>
              <a:rPr lang="en-US" sz="2400" dirty="0"/>
              <a:t>Observe effect on economic growth till 2100</a:t>
            </a:r>
          </a:p>
        </p:txBody>
      </p:sp>
    </p:spTree>
    <p:extLst>
      <p:ext uri="{BB962C8B-B14F-4D97-AF65-F5344CB8AC3E}">
        <p14:creationId xmlns:p14="http://schemas.microsoft.com/office/powerpoint/2010/main" val="370991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r>
              <a:rPr lang="en-AU" dirty="0"/>
              <a:t>Public </a:t>
            </a:r>
            <a:r>
              <a:rPr lang="en-AU" dirty="0" err="1"/>
              <a:t>Misconstruals</a:t>
            </a:r>
            <a:r>
              <a:rPr lang="en-AU" dirty="0"/>
              <a:t> of Uncertainty:</a:t>
            </a:r>
            <a:br>
              <a:rPr lang="en-AU" dirty="0"/>
            </a:br>
            <a:r>
              <a:rPr lang="en-AU" dirty="0"/>
              <a:t>Wishful Thinking and Optimism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458200" cy="4724400"/>
          </a:xfrm>
        </p:spPr>
        <p:txBody>
          <a:bodyPr>
            <a:normAutofit/>
          </a:bodyPr>
          <a:lstStyle/>
          <a:p>
            <a:r>
              <a:rPr lang="en-US" dirty="0"/>
              <a:t>Uncertainty often invites wishful thinking (Markowitz &amp; Sharif, 2012)</a:t>
            </a:r>
          </a:p>
          <a:p>
            <a:r>
              <a:rPr lang="en-US" dirty="0"/>
              <a:t>Majority of people think they are above average …</a:t>
            </a:r>
          </a:p>
          <a:p>
            <a:pPr lvl="1"/>
            <a:r>
              <a:rPr lang="en-US" dirty="0"/>
              <a:t>drivers (</a:t>
            </a:r>
            <a:r>
              <a:rPr lang="en-US" dirty="0" err="1"/>
              <a:t>Svenson</a:t>
            </a:r>
            <a:r>
              <a:rPr lang="en-US" dirty="0"/>
              <a:t>, 1981)</a:t>
            </a:r>
          </a:p>
          <a:p>
            <a:pPr lvl="1"/>
            <a:r>
              <a:rPr lang="en-US" dirty="0"/>
              <a:t>managers (</a:t>
            </a:r>
            <a:r>
              <a:rPr lang="en-US" dirty="0" err="1"/>
              <a:t>Camerer</a:t>
            </a:r>
            <a:r>
              <a:rPr lang="en-US" dirty="0"/>
              <a:t> &amp; </a:t>
            </a:r>
            <a:r>
              <a:rPr lang="en-US" dirty="0" err="1"/>
              <a:t>Lovallo</a:t>
            </a:r>
            <a:r>
              <a:rPr lang="en-US" dirty="0"/>
              <a:t>, 1999)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71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Socio-Political Uncertainty: SSPs</a:t>
            </a:r>
            <a:br>
              <a:rPr lang="en-US" dirty="0"/>
            </a:br>
            <a:r>
              <a:rPr lang="en-US" dirty="0"/>
              <a:t>(Shared Socio-Economic Pathways)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/>
              <a:t>Assumptions about population growth and global economic pathways (IPCC AR5 WG2)</a:t>
            </a:r>
          </a:p>
          <a:p>
            <a:r>
              <a:rPr lang="en-US" b="1" dirty="0"/>
              <a:t>SSP 3 - Fragmented World: </a:t>
            </a:r>
            <a:endParaRPr lang="en-US" dirty="0"/>
          </a:p>
          <a:p>
            <a:pPr lvl="1"/>
            <a:r>
              <a:rPr lang="en-US" dirty="0"/>
              <a:t>regions of extreme poverty</a:t>
            </a:r>
          </a:p>
          <a:p>
            <a:pPr lvl="1"/>
            <a:r>
              <a:rPr lang="en-US" dirty="0"/>
              <a:t>pockets of moderate wealth </a:t>
            </a:r>
          </a:p>
          <a:p>
            <a:r>
              <a:rPr lang="en-US" b="1" dirty="0"/>
              <a:t>SSP 5: Conventional Development</a:t>
            </a:r>
          </a:p>
          <a:p>
            <a:pPr lvl="1"/>
            <a:r>
              <a:rPr lang="en-US" dirty="0"/>
              <a:t>development oriented toward economic growth as the solution to social and economic problems</a:t>
            </a:r>
          </a:p>
        </p:txBody>
      </p:sp>
    </p:spTree>
    <p:extLst>
      <p:ext uri="{BB962C8B-B14F-4D97-AF65-F5344CB8AC3E}">
        <p14:creationId xmlns:p14="http://schemas.microsoft.com/office/powerpoint/2010/main" val="323789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SSP Baseline Growth Projections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14400" y="1371600"/>
            <a:ext cx="7056143" cy="5334000"/>
            <a:chOff x="914400" y="1371600"/>
            <a:chExt cx="7056143" cy="5334000"/>
          </a:xfrm>
        </p:grpSpPr>
        <p:grpSp>
          <p:nvGrpSpPr>
            <p:cNvPr id="7" name="Group 6"/>
            <p:cNvGrpSpPr/>
            <p:nvPr/>
          </p:nvGrpSpPr>
          <p:grpSpPr>
            <a:xfrm>
              <a:off x="1066800" y="1371600"/>
              <a:ext cx="6903743" cy="5181600"/>
              <a:chOff x="1066800" y="1371600"/>
              <a:chExt cx="6903743" cy="518160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/>
              <a:srcRect t="10565"/>
              <a:stretch/>
            </p:blipFill>
            <p:spPr>
              <a:xfrm>
                <a:off x="1066800" y="1752600"/>
                <a:ext cx="6644686" cy="4770436"/>
              </a:xfrm>
              <a:prstGeom prst="rect">
                <a:avLst/>
              </a:prstGeom>
            </p:spPr>
          </p:pic>
          <p:sp>
            <p:nvSpPr>
              <p:cNvPr id="5" name="Rectangle 4"/>
              <p:cNvSpPr/>
              <p:nvPr/>
            </p:nvSpPr>
            <p:spPr>
              <a:xfrm>
                <a:off x="6979943" y="5943600"/>
                <a:ext cx="990600" cy="609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2255543" y="1371600"/>
                <a:ext cx="45720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914400" y="1417638"/>
              <a:ext cx="7056143" cy="5287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02081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Political Uncertainty: RCPs</a:t>
            </a:r>
            <a:br>
              <a:rPr lang="en-US" dirty="0"/>
            </a:br>
            <a:r>
              <a:rPr lang="en-US" dirty="0"/>
              <a:t>(Representative Concentration Pathways)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Emissions pathways under various climate policies</a:t>
            </a:r>
          </a:p>
          <a:p>
            <a:r>
              <a:rPr lang="en-US" dirty="0"/>
              <a:t>Greater number means more emissions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610" t="2766" r="1724" b="-2766"/>
          <a:stretch/>
        </p:blipFill>
        <p:spPr>
          <a:xfrm>
            <a:off x="0" y="3483079"/>
            <a:ext cx="9067800" cy="282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63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490890"/>
          </a:xfrm>
        </p:spPr>
        <p:txBody>
          <a:bodyPr>
            <a:normAutofit fontScale="90000"/>
          </a:bodyPr>
          <a:lstStyle/>
          <a:p>
            <a:r>
              <a:rPr lang="en-US" dirty="0"/>
              <a:t>Projecting Global Temperatures</a:t>
            </a:r>
            <a:br>
              <a:rPr lang="en-US" dirty="0"/>
            </a:br>
            <a:r>
              <a:rPr lang="en-US" dirty="0"/>
              <a:t>under Scientific and Political Uncertainty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4860"/>
            <a:ext cx="9144000" cy="37325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9800" y="5867400"/>
            <a:ext cx="4418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Emulator adapted from </a:t>
            </a:r>
            <a:r>
              <a:rPr lang="en-US" dirty="0" err="1"/>
              <a:t>Raupach</a:t>
            </a:r>
            <a:r>
              <a:rPr lang="en-US" dirty="0"/>
              <a:t> et al. (2011)</a:t>
            </a:r>
          </a:p>
        </p:txBody>
      </p:sp>
    </p:spTree>
    <p:extLst>
      <p:ext uri="{BB962C8B-B14F-4D97-AF65-F5344CB8AC3E}">
        <p14:creationId xmlns:p14="http://schemas.microsoft.com/office/powerpoint/2010/main" val="14057301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dirty="0"/>
              <a:t>From Global Temperatures to </a:t>
            </a:r>
            <a:br>
              <a:rPr lang="en-US" dirty="0"/>
            </a:br>
            <a:r>
              <a:rPr lang="en-US" dirty="0"/>
              <a:t>Global Economic Growth</a:t>
            </a:r>
          </a:p>
        </p:txBody>
      </p:sp>
      <p:sp>
        <p:nvSpPr>
          <p:cNvPr id="5" name="Rectangle 4"/>
          <p:cNvSpPr/>
          <p:nvPr/>
        </p:nvSpPr>
        <p:spPr>
          <a:xfrm>
            <a:off x="1981200" y="1676400"/>
            <a:ext cx="381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4925" y="1600200"/>
            <a:ext cx="7153275" cy="5181600"/>
            <a:chOff x="76200" y="1600200"/>
            <a:chExt cx="7153275" cy="51816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4525" y="1600200"/>
              <a:ext cx="5314950" cy="46577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76200" y="5562600"/>
              <a:ext cx="2667000" cy="1219200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/>
                <a:t>Robust empirical model </a:t>
              </a:r>
              <a:br>
                <a:rPr lang="en-US" sz="2400" dirty="0"/>
              </a:br>
              <a:r>
                <a:rPr lang="en-US" sz="2400" dirty="0"/>
                <a:t>(Burke et al., 2015)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286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6667"/>
          <a:stretch/>
        </p:blipFill>
        <p:spPr>
          <a:xfrm>
            <a:off x="381000" y="304800"/>
            <a:ext cx="3000376" cy="282632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47662" y="3352800"/>
            <a:ext cx="3154658" cy="3048000"/>
            <a:chOff x="914400" y="1371600"/>
            <a:chExt cx="7056143" cy="5334000"/>
          </a:xfrm>
        </p:grpSpPr>
        <p:grpSp>
          <p:nvGrpSpPr>
            <p:cNvPr id="6" name="Group 5"/>
            <p:cNvGrpSpPr/>
            <p:nvPr/>
          </p:nvGrpSpPr>
          <p:grpSpPr>
            <a:xfrm>
              <a:off x="1066800" y="1371600"/>
              <a:ext cx="6903743" cy="5181600"/>
              <a:chOff x="1066800" y="1371600"/>
              <a:chExt cx="6903743" cy="5181600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3"/>
              <a:srcRect t="10565"/>
              <a:stretch/>
            </p:blipFill>
            <p:spPr>
              <a:xfrm>
                <a:off x="1066800" y="1752600"/>
                <a:ext cx="6644686" cy="4770436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6979943" y="5943600"/>
                <a:ext cx="990600" cy="609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255543" y="1371600"/>
                <a:ext cx="45720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914400" y="1417638"/>
              <a:ext cx="7056143" cy="5287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47662" y="217714"/>
            <a:ext cx="3154658" cy="30743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1677428"/>
            <a:ext cx="3749812" cy="328612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4" name="Elbow Connector 13"/>
          <p:cNvCxnSpPr>
            <a:stCxn id="11" idx="3"/>
            <a:endCxn id="12" idx="1"/>
          </p:cNvCxnSpPr>
          <p:nvPr/>
        </p:nvCxnSpPr>
        <p:spPr>
          <a:xfrm>
            <a:off x="3502320" y="1754868"/>
            <a:ext cx="764880" cy="1565622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7" idx="3"/>
            <a:endCxn id="12" idx="1"/>
          </p:cNvCxnSpPr>
          <p:nvPr/>
        </p:nvCxnSpPr>
        <p:spPr>
          <a:xfrm flipV="1">
            <a:off x="3502320" y="3320490"/>
            <a:ext cx="764880" cy="1569464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519407" y="5642205"/>
                <a:ext cx="33817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a:rPr 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407" y="5642205"/>
                <a:ext cx="3381786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Elbow Connector 22"/>
          <p:cNvCxnSpPr>
            <a:stCxn id="12" idx="3"/>
            <a:endCxn id="19" idx="3"/>
          </p:cNvCxnSpPr>
          <p:nvPr/>
        </p:nvCxnSpPr>
        <p:spPr>
          <a:xfrm flipH="1">
            <a:off x="7901193" y="3320490"/>
            <a:ext cx="115819" cy="2644881"/>
          </a:xfrm>
          <a:prstGeom prst="bentConnector3">
            <a:avLst>
              <a:gd name="adj1" fmla="val -19737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ular Callout 2"/>
          <p:cNvSpPr/>
          <p:nvPr/>
        </p:nvSpPr>
        <p:spPr>
          <a:xfrm>
            <a:off x="4419600" y="3614057"/>
            <a:ext cx="3481593" cy="1567543"/>
          </a:xfrm>
          <a:prstGeom prst="wedgeRectCallout">
            <a:avLst>
              <a:gd name="adj1" fmla="val 40449"/>
              <a:gd name="adj2" fmla="val 87180"/>
            </a:avLst>
          </a:prstGeom>
          <a:solidFill>
            <a:srgbClr val="00206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Integrate across 1,000 replications to form single growth trajectory for each cell of design</a:t>
            </a:r>
          </a:p>
        </p:txBody>
      </p:sp>
    </p:spTree>
    <p:extLst>
      <p:ext uri="{BB962C8B-B14F-4D97-AF65-F5344CB8AC3E}">
        <p14:creationId xmlns:p14="http://schemas.microsoft.com/office/powerpoint/2010/main" val="418487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6674" y="38100"/>
            <a:ext cx="921067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Results: Countries with Negative Growth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947" y="990600"/>
            <a:ext cx="6644507" cy="5715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5562600" y="5029200"/>
            <a:ext cx="381000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562600" y="5029200"/>
            <a:ext cx="609600" cy="838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162283" y="4813478"/>
            <a:ext cx="490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162800" y="5448300"/>
            <a:ext cx="76200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629400" y="5334000"/>
            <a:ext cx="609601" cy="647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28829" y="5886717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mean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90953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flatworldknowledge.com/preston_1.1/preston_1.1-fig11_x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1"/>
          <a:stretch/>
        </p:blipFill>
        <p:spPr bwMode="auto">
          <a:xfrm>
            <a:off x="5371871" y="2896522"/>
            <a:ext cx="2777655" cy="113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17448" y="4049402"/>
            <a:ext cx="7287769" cy="9601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endParaRPr lang="en-US" sz="1801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0017" y="4049404"/>
            <a:ext cx="3575305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26"/>
            <a:r>
              <a:rPr lang="en-US" sz="2025" dirty="0">
                <a:solidFill>
                  <a:prstClr val="white"/>
                </a:solidFill>
              </a:rPr>
              <a:t>Candidate social discount rates: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20308" y="4169968"/>
                <a:ext cx="450334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14326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48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48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sz="48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664" y="7413276"/>
                <a:ext cx="7859011" cy="140564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917450" y="283465"/>
            <a:ext cx="2025131" cy="19851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r>
              <a:rPr lang="en-US" sz="2400" dirty="0">
                <a:solidFill>
                  <a:prstClr val="black"/>
                </a:solidFill>
              </a:rPr>
              <a:t>Ethical ambiguities</a:t>
            </a:r>
            <a:br>
              <a:rPr lang="en-US" sz="2400" dirty="0">
                <a:solidFill>
                  <a:prstClr val="black"/>
                </a:solidFill>
              </a:rPr>
            </a:br>
            <a:endParaRPr lang="en-US" sz="1100" dirty="0">
              <a:solidFill>
                <a:prstClr val="black"/>
              </a:solidFill>
            </a:endParaRPr>
          </a:p>
          <a:p>
            <a:pPr defTabSz="514326"/>
            <a: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  <a:t>: 	0%, 3.15%</a:t>
            </a:r>
            <a:b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</a:br>
            <a:endParaRPr lang="en-US" sz="2025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pPr defTabSz="514326"/>
            <a: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  <a:t>: 	0.5, 2.2</a:t>
            </a:r>
            <a:endParaRPr lang="en-US" sz="2025" dirty="0">
              <a:solidFill>
                <a:prstClr val="black"/>
              </a:solidFill>
            </a:endParaRPr>
          </a:p>
        </p:txBody>
      </p:sp>
      <p:cxnSp>
        <p:nvCxnSpPr>
          <p:cNvPr id="9" name="Elbow Connector 8"/>
          <p:cNvCxnSpPr>
            <a:stCxn id="7" idx="2"/>
            <a:endCxn id="4" idx="0"/>
          </p:cNvCxnSpPr>
          <p:nvPr/>
        </p:nvCxnSpPr>
        <p:spPr>
          <a:xfrm rot="16200000" flipH="1">
            <a:off x="2355299" y="1843367"/>
            <a:ext cx="1780752" cy="2631317"/>
          </a:xfrm>
          <a:prstGeom prst="bentConnector3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61333" y="3159332"/>
            <a:ext cx="1118684" cy="397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65328" y="3146523"/>
            <a:ext cx="0" cy="88592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258313" y="280417"/>
            <a:ext cx="4946905" cy="2550652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r>
              <a:rPr lang="en-US" sz="2400" dirty="0">
                <a:solidFill>
                  <a:prstClr val="black"/>
                </a:solidFill>
              </a:rPr>
              <a:t>Uncertainties about future growth</a:t>
            </a:r>
          </a:p>
          <a:p>
            <a:pPr algn="ctr" defTabSz="514326"/>
            <a:endParaRPr lang="en-US" sz="2400" dirty="0">
              <a:solidFill>
                <a:prstClr val="black"/>
              </a:solidFill>
            </a:endParaRPr>
          </a:p>
          <a:p>
            <a:pPr algn="ctr" defTabSz="514326"/>
            <a:endParaRPr lang="en-US" sz="2400" dirty="0">
              <a:solidFill>
                <a:prstClr val="black"/>
              </a:solidFill>
            </a:endParaRPr>
          </a:p>
          <a:p>
            <a:pPr algn="ctr" defTabSz="514326"/>
            <a:endParaRPr lang="en-US" sz="2400" dirty="0">
              <a:solidFill>
                <a:prstClr val="black"/>
              </a:solidFill>
            </a:endParaRPr>
          </a:p>
          <a:p>
            <a:pPr algn="ctr" defTabSz="514326"/>
            <a:endParaRPr lang="en-US" sz="2400" dirty="0">
              <a:solidFill>
                <a:prstClr val="black"/>
              </a:solidFill>
            </a:endParaRPr>
          </a:p>
          <a:p>
            <a:pPr algn="ctr" defTabSz="514326"/>
            <a:endParaRPr lang="en-US" sz="2400" dirty="0">
              <a:solidFill>
                <a:prstClr val="black"/>
              </a:solidFill>
            </a:endParaRPr>
          </a:p>
          <a:p>
            <a:pPr algn="ctr" defTabSz="514326"/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798698" y="2831069"/>
            <a:ext cx="14557" cy="121833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386328" y="777240"/>
            <a:ext cx="1376172" cy="1938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endParaRPr lang="en-US" sz="1801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29201" y="774193"/>
            <a:ext cx="1376172" cy="1938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endParaRPr lang="en-US" sz="1801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72074" y="774193"/>
            <a:ext cx="1376172" cy="1938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14326"/>
            <a:endParaRPr lang="en-US" sz="1801">
              <a:solidFill>
                <a:prstClr val="white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70004" y="812069"/>
            <a:ext cx="1458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14326"/>
            <a:r>
              <a:rPr lang="en-US" sz="1600" dirty="0">
                <a:solidFill>
                  <a:prstClr val="black"/>
                </a:solidFill>
              </a:rPr>
              <a:t>Climate change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76885" y="812069"/>
            <a:ext cx="1308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26"/>
            <a:r>
              <a:rPr lang="en-US" sz="1600" dirty="0">
                <a:solidFill>
                  <a:prstClr val="black"/>
                </a:solidFill>
              </a:rPr>
              <a:t>Emissions trajectory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10613" y="796829"/>
            <a:ext cx="1308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26"/>
            <a:r>
              <a:rPr lang="en-US" sz="1600" dirty="0">
                <a:solidFill>
                  <a:prstClr val="black"/>
                </a:solidFill>
              </a:rPr>
              <a:t>Development pathway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719067" y="1521241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14326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2014" y="2704428"/>
                <a:ext cx="686405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347843" y="1515115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14326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7617" y="2693538"/>
                <a:ext cx="686405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906329" y="1521240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14326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370" y="2704427"/>
                <a:ext cx="686405" cy="5847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418863" y="1153512"/>
                <a:ext cx="1280391" cy="1252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514326"/>
                <a14:m>
                  <m:oMath xmlns:m="http://schemas.openxmlformats.org/officeDocument/2006/math">
                    <m:sSub>
                      <m:sSubPr>
                        <m:ctrlPr>
                          <a:rPr lang="en-US" sz="2475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75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75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𝐸𝑆𝑆</m:t>
                        </m:r>
                      </m:sub>
                    </m:sSub>
                    <m:r>
                      <a:rPr lang="en-US" sz="2475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475" dirty="0">
                    <a:solidFill>
                      <a:prstClr val="black"/>
                    </a:solidFill>
                  </a:rPr>
                  <a:t> </a:t>
                </a:r>
              </a:p>
              <a:p>
                <a:pPr defTabSz="514326"/>
                <a:endParaRPr lang="en-US" sz="1013" dirty="0">
                  <a:solidFill>
                    <a:prstClr val="black"/>
                  </a:solidFill>
                </a:endParaRPr>
              </a:p>
              <a:p>
                <a:pPr defTabSz="514326"/>
                <a:r>
                  <a:rPr lang="en-US" sz="2025" dirty="0">
                    <a:solidFill>
                      <a:prstClr val="black"/>
                    </a:solidFill>
                  </a:rPr>
                  <a:t>0.26K </a:t>
                </a:r>
                <a:r>
                  <a:rPr lang="en-US" sz="2025" dirty="0">
                    <a:solidFill>
                      <a:prstClr val="black"/>
                    </a:solidFill>
                    <a:sym typeface="Symbol" panose="05050102010706020507" pitchFamily="18" charset="2"/>
                  </a:rPr>
                  <a:t></a:t>
                </a:r>
                <a:br>
                  <a:rPr lang="en-US" sz="2025" dirty="0">
                    <a:solidFill>
                      <a:prstClr val="black"/>
                    </a:solidFill>
                    <a:sym typeface="Symbol" panose="05050102010706020507" pitchFamily="18" charset="2"/>
                  </a:rPr>
                </a:br>
                <a:r>
                  <a:rPr lang="en-US" sz="2025" dirty="0">
                    <a:solidFill>
                      <a:prstClr val="black"/>
                    </a:solidFill>
                    <a:sym typeface="Symbol" panose="05050102010706020507" pitchFamily="18" charset="2"/>
                  </a:rPr>
                  <a:t>1.66K</a:t>
                </a:r>
                <a:endParaRPr lang="en-US" sz="27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0541" y="2050687"/>
                <a:ext cx="2276250" cy="2154436"/>
              </a:xfrm>
              <a:prstGeom prst="rect">
                <a:avLst/>
              </a:prstGeom>
              <a:blipFill rotWithShape="0">
                <a:blip r:embed="rId7"/>
                <a:stretch>
                  <a:fillRect l="-8311" b="-9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5145575" y="1421855"/>
            <a:ext cx="1358962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14326"/>
            <a:r>
              <a:rPr lang="en-US" sz="2025" dirty="0">
                <a:solidFill>
                  <a:prstClr val="black"/>
                </a:solidFill>
              </a:rPr>
              <a:t>RCP 2.6 </a:t>
            </a:r>
            <a: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</a:p>
          <a:p>
            <a:pPr defTabSz="514326"/>
            <a: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  <a:t>RCP 8.5</a:t>
            </a:r>
            <a:endParaRPr lang="en-US" sz="2025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43168" y="1426123"/>
            <a:ext cx="89665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26"/>
            <a:r>
              <a:rPr lang="en-US" sz="2025" dirty="0">
                <a:solidFill>
                  <a:prstClr val="black"/>
                </a:solidFill>
              </a:rPr>
              <a:t>SSP3, </a:t>
            </a:r>
          </a:p>
          <a:p>
            <a:pPr defTabSz="514326"/>
            <a:r>
              <a:rPr lang="en-US" sz="2025" dirty="0">
                <a:solidFill>
                  <a:prstClr val="black"/>
                </a:solidFill>
                <a:sym typeface="Symbol" panose="05050102010706020507" pitchFamily="18" charset="2"/>
              </a:rPr>
              <a:t>SSP5</a:t>
            </a:r>
            <a:endParaRPr lang="en-US" sz="2025" dirty="0">
              <a:solidFill>
                <a:prstClr val="black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45174" y="6043612"/>
            <a:ext cx="7588867" cy="679835"/>
            <a:chOff x="244935" y="10760530"/>
            <a:chExt cx="13491319" cy="1208596"/>
          </a:xfrm>
        </p:grpSpPr>
        <p:sp>
          <p:nvSpPr>
            <p:cNvPr id="44" name="Rectangle 43"/>
            <p:cNvSpPr/>
            <p:nvPr/>
          </p:nvSpPr>
          <p:spPr>
            <a:xfrm>
              <a:off x="551614" y="10760530"/>
              <a:ext cx="12956034" cy="1208596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514326"/>
              <a:endParaRPr lang="en-US" sz="1801" dirty="0">
                <a:solidFill>
                  <a:prstClr val="white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44935" y="11057933"/>
              <a:ext cx="13491319" cy="77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4326"/>
              <a:r>
                <a:rPr lang="en-US" sz="2250" dirty="0">
                  <a:solidFill>
                    <a:prstClr val="white"/>
                  </a:solidFill>
                </a:rPr>
                <a:t>Certainty-equivalent declining social discount rate (CE-DDR)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1736963" y="1534297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514326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497" y="2727639"/>
                <a:ext cx="686405" cy="5847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Elbow Connector 7"/>
          <p:cNvCxnSpPr>
            <a:stCxn id="4" idx="2"/>
            <a:endCxn id="44" idx="0"/>
          </p:cNvCxnSpPr>
          <p:nvPr/>
        </p:nvCxnSpPr>
        <p:spPr>
          <a:xfrm rot="16200000" flipH="1">
            <a:off x="4044405" y="5526451"/>
            <a:ext cx="1034088" cy="233"/>
          </a:xfrm>
          <a:prstGeom prst="bentConnector3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3329167" y="5130088"/>
            <a:ext cx="2490311" cy="72064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26"/>
            <a:r>
              <a:rPr lang="en-US" sz="2400" dirty="0">
                <a:solidFill>
                  <a:prstClr val="white"/>
                </a:solidFill>
              </a:rPr>
              <a:t>Via Gamma </a:t>
            </a:r>
            <a:br>
              <a:rPr lang="en-US" sz="2400" dirty="0">
                <a:solidFill>
                  <a:prstClr val="white"/>
                </a:solidFill>
              </a:rPr>
            </a:br>
            <a:r>
              <a:rPr lang="en-US" sz="2400" dirty="0">
                <a:solidFill>
                  <a:prstClr val="white"/>
                </a:solidFill>
              </a:rPr>
              <a:t>discounting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152400"/>
            <a:ext cx="7924800" cy="3880046"/>
          </a:xfrm>
          <a:prstGeom prst="rect">
            <a:avLst/>
          </a:prstGeom>
          <a:solidFill>
            <a:srgbClr val="FFFFFF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387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50" y="990600"/>
            <a:ext cx="7505700" cy="49815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553200" cy="11430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dirty="0"/>
              <a:t>Results: CE-DDR (Forward)</a:t>
            </a:r>
          </a:p>
        </p:txBody>
      </p:sp>
    </p:spTree>
    <p:extLst>
      <p:ext uri="{BB962C8B-B14F-4D97-AF65-F5344CB8AC3E}">
        <p14:creationId xmlns:p14="http://schemas.microsoft.com/office/powerpoint/2010/main" val="13685492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7" y="962025"/>
            <a:ext cx="7743825" cy="51339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81000"/>
            <a:ext cx="5638800" cy="11430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/>
              <a:t>Results: CE-DDR (Spot)</a:t>
            </a:r>
          </a:p>
        </p:txBody>
      </p:sp>
      <p:sp>
        <p:nvSpPr>
          <p:cNvPr id="5" name="Down Arrow 4"/>
          <p:cNvSpPr/>
          <p:nvPr/>
        </p:nvSpPr>
        <p:spPr>
          <a:xfrm rot="1036522">
            <a:off x="4305299" y="3512761"/>
            <a:ext cx="533400" cy="76200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15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r>
              <a:rPr lang="en-AU" dirty="0"/>
              <a:t>Public </a:t>
            </a:r>
            <a:r>
              <a:rPr lang="en-AU" dirty="0" err="1"/>
              <a:t>Misconstruals</a:t>
            </a:r>
            <a:r>
              <a:rPr lang="en-AU" dirty="0"/>
              <a:t> of Uncertainty:</a:t>
            </a:r>
            <a:br>
              <a:rPr lang="en-AU" dirty="0"/>
            </a:br>
            <a:r>
              <a:rPr lang="en-AU" dirty="0"/>
              <a:t>Wishful Thinking and Optimism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r>
              <a:rPr lang="en-US" dirty="0"/>
              <a:t>Majority of people think their risk exposure is lower than that of others </a:t>
            </a:r>
          </a:p>
          <a:p>
            <a:pPr lvl="1"/>
            <a:r>
              <a:rPr lang="en-US" dirty="0"/>
              <a:t>health risks (Weinstein, 1982)</a:t>
            </a:r>
          </a:p>
          <a:p>
            <a:pPr lvl="1"/>
            <a:r>
              <a:rPr lang="en-US" dirty="0"/>
              <a:t>environmental risks (</a:t>
            </a:r>
            <a:r>
              <a:rPr lang="en-US" dirty="0" err="1"/>
              <a:t>Pahl</a:t>
            </a:r>
            <a:r>
              <a:rPr lang="en-US" dirty="0"/>
              <a:t> et al., 2005)</a:t>
            </a:r>
          </a:p>
          <a:p>
            <a:r>
              <a:rPr lang="en-US" dirty="0"/>
              <a:t>Greater optimism about the world associated with lower pro-environmental attitudes (</a:t>
            </a:r>
            <a:r>
              <a:rPr lang="en-US" dirty="0" err="1"/>
              <a:t>McElwee</a:t>
            </a:r>
            <a:r>
              <a:rPr lang="en-US" dirty="0"/>
              <a:t> &amp; </a:t>
            </a:r>
            <a:r>
              <a:rPr lang="en-US" dirty="0" err="1"/>
              <a:t>Brittain</a:t>
            </a:r>
            <a:r>
              <a:rPr lang="en-US" dirty="0"/>
              <a:t>, 2009)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0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95840"/>
            <a:ext cx="9144002" cy="6009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1430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/>
              <a:t>Results in Context: CE-DDR (Spot)</a:t>
            </a:r>
          </a:p>
        </p:txBody>
      </p:sp>
    </p:spTree>
    <p:extLst>
      <p:ext uri="{BB962C8B-B14F-4D97-AF65-F5344CB8AC3E}">
        <p14:creationId xmlns:p14="http://schemas.microsoft.com/office/powerpoint/2010/main" val="41995896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Empirical model of temperature-growth relationship yields more pessimistic picture of future growth than IAMs</a:t>
            </a:r>
          </a:p>
          <a:p>
            <a:r>
              <a:rPr lang="en-US" dirty="0"/>
              <a:t>Certainty-equivalent declining discount rate can be computed “empirically” </a:t>
            </a:r>
          </a:p>
          <a:p>
            <a:pPr lvl="1"/>
            <a:r>
              <a:rPr lang="en-US" dirty="0"/>
              <a:t>ethical ambiguities and other sources of uncertainty are considered</a:t>
            </a:r>
          </a:p>
          <a:p>
            <a:pPr lvl="1"/>
            <a:r>
              <a:rPr lang="en-US" dirty="0"/>
              <a:t>notwithstanding all those uncertainties a single policy-relevant CE-DDR can be computed</a:t>
            </a:r>
          </a:p>
        </p:txBody>
      </p:sp>
    </p:spTree>
    <p:extLst>
      <p:ext uri="{BB962C8B-B14F-4D97-AF65-F5344CB8AC3E}">
        <p14:creationId xmlns:p14="http://schemas.microsoft.com/office/powerpoint/2010/main" val="82214175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Thank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5105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FF00"/>
                </a:solidFill>
              </a:rPr>
              <a:t>Public </a:t>
            </a:r>
            <a:r>
              <a:rPr lang="en-US" dirty="0" err="1">
                <a:solidFill>
                  <a:srgbClr val="FFFF00"/>
                </a:solidFill>
              </a:rPr>
              <a:t>misconstrual</a:t>
            </a:r>
            <a:endParaRPr lang="en-US" dirty="0">
              <a:solidFill>
                <a:srgbClr val="FFFF00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FF00"/>
                </a:solidFill>
              </a:rPr>
              <a:t>wishful thinking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FF00"/>
                </a:solidFill>
              </a:rPr>
              <a:t>persuasive use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FF00"/>
                </a:solidFill>
              </a:rPr>
              <a:t>Normative construal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FF00"/>
                </a:solidFill>
              </a:rPr>
              <a:t>uncertainty as source of knowledge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FF00"/>
                </a:solidFill>
              </a:rPr>
              <a:t>impetus for mitigation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FFFF00"/>
                </a:solidFill>
              </a:rPr>
              <a:t>Using uncertainty to obtain social discount rate</a:t>
            </a:r>
          </a:p>
        </p:txBody>
      </p:sp>
    </p:spTree>
    <p:extLst>
      <p:ext uri="{BB962C8B-B14F-4D97-AF65-F5344CB8AC3E}">
        <p14:creationId xmlns:p14="http://schemas.microsoft.com/office/powerpoint/2010/main" val="206319434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6959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450621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914400"/>
            <a:ext cx="4191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Unknown unknowns are almost knowable </a:t>
            </a:r>
            <a:br>
              <a:rPr lang="en-US" sz="3200" dirty="0"/>
            </a:br>
            <a:r>
              <a:rPr lang="en-US" sz="3200" dirty="0"/>
              <a:t>(Parker &amp; </a:t>
            </a:r>
            <a:r>
              <a:rPr lang="en-US" sz="3200" dirty="0" err="1"/>
              <a:t>Risbey</a:t>
            </a:r>
            <a:r>
              <a:rPr lang="en-US" sz="3200" dirty="0"/>
              <a:t>)</a:t>
            </a:r>
            <a:br>
              <a:rPr lang="en-US" sz="3200" dirty="0"/>
            </a:b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Reducing the lower bound on climate sensitivity (2</a:t>
            </a:r>
            <a:r>
              <a:rPr lang="en-US" sz="3200" dirty="0">
                <a:sym typeface="Symbol" panose="05050102010706020507" pitchFamily="18" charset="2"/>
              </a:rPr>
              <a:t>C </a:t>
            </a:r>
            <a:r>
              <a:rPr lang="en-US" sz="3200" dirty="0">
                <a:sym typeface="Wingdings" panose="05000000000000000000" pitchFamily="2" charset="2"/>
              </a:rPr>
              <a:t> </a:t>
            </a:r>
            <a:r>
              <a:rPr lang="en-US" sz="3200" dirty="0">
                <a:sym typeface="Symbol" panose="05050102010706020507" pitchFamily="18" charset="2"/>
              </a:rPr>
              <a:t>1.5C) is </a:t>
            </a:r>
            <a:r>
              <a:rPr lang="en-US" sz="3200" i="1" dirty="0">
                <a:sym typeface="Symbol" panose="05050102010706020507" pitchFamily="18" charset="2"/>
              </a:rPr>
              <a:t>bad </a:t>
            </a:r>
            <a:r>
              <a:rPr lang="en-US" sz="3200" dirty="0">
                <a:sym typeface="Symbol" panose="05050102010706020507" pitchFamily="18" charset="2"/>
              </a:rPr>
              <a:t>news</a:t>
            </a:r>
            <a:br>
              <a:rPr lang="en-US" sz="3200" dirty="0">
                <a:sym typeface="Symbol" panose="05050102010706020507" pitchFamily="18" charset="2"/>
              </a:rPr>
            </a:br>
            <a:r>
              <a:rPr lang="en-US" sz="3200" dirty="0">
                <a:sym typeface="Symbol" panose="05050102010706020507" pitchFamily="18" charset="2"/>
              </a:rPr>
              <a:t>(Freeman et al.)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4410759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Today: Competing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err="1">
                <a:solidFill>
                  <a:srgbClr val="FFFF00"/>
                </a:solidFill>
              </a:rPr>
              <a:t>Construals</a:t>
            </a:r>
            <a:r>
              <a:rPr lang="en-US" dirty="0">
                <a:solidFill>
                  <a:srgbClr val="FFFF00"/>
                </a:solidFill>
              </a:rPr>
              <a:t> of Uncertainty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5105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Public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misconstrual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wishful thinking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persuasive use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Normative construal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uncertainty as source of knowledge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impetus for mitigation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Using uncertainty to obtain social discount rate</a:t>
            </a:r>
          </a:p>
          <a:p>
            <a:r>
              <a:rPr lang="en-US" dirty="0">
                <a:solidFill>
                  <a:srgbClr val="FFFF00"/>
                </a:solidFill>
              </a:rPr>
              <a:t>Communicating uncertainty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4603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11015"/>
            <a:ext cx="5020598" cy="626828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7349" y="555596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Corner, A., </a:t>
            </a:r>
            <a:r>
              <a:rPr lang="en-GB" b="1" dirty="0" err="1"/>
              <a:t>Lewandowsky</a:t>
            </a:r>
            <a:r>
              <a:rPr lang="en-GB" b="1" dirty="0"/>
              <a:t>, S., Phillips, M. and Roberts, O. (2015) The Uncertainty Handbook. Bristol: University of Bristol.</a:t>
            </a:r>
          </a:p>
        </p:txBody>
      </p:sp>
      <p:sp>
        <p:nvSpPr>
          <p:cNvPr id="7" name="Rectangle 6"/>
          <p:cNvSpPr/>
          <p:nvPr/>
        </p:nvSpPr>
        <p:spPr>
          <a:xfrm>
            <a:off x="4876800" y="1722144"/>
            <a:ext cx="4191000" cy="109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 </a:t>
            </a:r>
            <a:r>
              <a:rPr lang="en-US" sz="3600" dirty="0">
                <a:solidFill>
                  <a:schemeClr val="bg1"/>
                </a:solidFill>
                <a:hlinkClick r:id="rId3"/>
              </a:rPr>
              <a:t>http://sks.to/uhb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760751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2832" y="1131094"/>
            <a:ext cx="6767147" cy="10150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8650" y="2451664"/>
            <a:ext cx="7886700" cy="3843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prstClr val="black"/>
                </a:solidFill>
              </a:rPr>
              <a:t>Being cautious, tentative and hesitant makes for good scientific practice…but bad public engagement.</a:t>
            </a:r>
          </a:p>
          <a:p>
            <a:pPr marL="342900" indent="-3429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prstClr val="black"/>
                </a:solidFill>
              </a:rPr>
              <a:t>Don’t apologise for gaps in knowledge – and be confident, stating areas of agreement </a:t>
            </a:r>
            <a:r>
              <a:rPr lang="en-GB" sz="3200" b="1" dirty="0">
                <a:solidFill>
                  <a:prstClr val="black"/>
                </a:solidFill>
              </a:rPr>
              <a:t>first</a:t>
            </a:r>
            <a:r>
              <a:rPr lang="en-GB" sz="3200" dirty="0">
                <a:solidFill>
                  <a:prstClr val="black"/>
                </a:solidFill>
              </a:rPr>
              <a:t> before focusing on uncertainties</a:t>
            </a:r>
          </a:p>
          <a:p>
            <a:pPr marL="342900" indent="-3429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prstClr val="black"/>
                </a:solidFill>
              </a:rPr>
              <a:t>On the basic questions – is it happening, what is causing it – </a:t>
            </a:r>
            <a:r>
              <a:rPr lang="en-GB" sz="3200" b="1" dirty="0">
                <a:solidFill>
                  <a:prstClr val="black"/>
                </a:solidFill>
              </a:rPr>
              <a:t>the science is settled</a:t>
            </a:r>
          </a:p>
        </p:txBody>
      </p:sp>
    </p:spTree>
    <p:extLst>
      <p:ext uri="{BB962C8B-B14F-4D97-AF65-F5344CB8AC3E}">
        <p14:creationId xmlns:p14="http://schemas.microsoft.com/office/powerpoint/2010/main" val="61776898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 have known for 150 years </a:t>
            </a:r>
            <a:br>
              <a:rPr lang="en-US" dirty="0"/>
            </a:br>
            <a:r>
              <a:rPr lang="en-US" dirty="0"/>
              <a:t>that CO</a:t>
            </a:r>
            <a:r>
              <a:rPr lang="en-US" baseline="-25000" dirty="0"/>
              <a:t>2</a:t>
            </a:r>
            <a:r>
              <a:rPr lang="en-US" dirty="0"/>
              <a:t> traps heat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363766"/>
            <a:ext cx="4806078" cy="3198834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2621643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540" y="2286000"/>
            <a:ext cx="7886700" cy="3525974"/>
          </a:xfrm>
        </p:spPr>
        <p:txBody>
          <a:bodyPr>
            <a:noAutofit/>
          </a:bodyPr>
          <a:lstStyle/>
          <a:p>
            <a:r>
              <a:rPr lang="en-GB" sz="2800" dirty="0"/>
              <a:t>“Was this flood caused by climate change?”… “Was this disease caused by a weak immune system?”</a:t>
            </a:r>
          </a:p>
          <a:p>
            <a:r>
              <a:rPr lang="en-GB" sz="2800" dirty="0"/>
              <a:t>Attribution science is starting to provide accurate answers</a:t>
            </a:r>
          </a:p>
          <a:p>
            <a:r>
              <a:rPr lang="en-GB" sz="2800" dirty="0"/>
              <a:t>People are starting to join the dots between extreme weather and climate change</a:t>
            </a:r>
          </a:p>
          <a:p>
            <a:r>
              <a:rPr lang="en-GB" sz="2800" dirty="0"/>
              <a:t>Providing a narrative that individual weather events can slot into is crucial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900" y="1056587"/>
            <a:ext cx="6717980" cy="10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56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r>
              <a:rPr lang="en-AU" dirty="0"/>
              <a:t>Public </a:t>
            </a:r>
            <a:r>
              <a:rPr lang="en-AU" dirty="0" err="1"/>
              <a:t>Misconstruals</a:t>
            </a:r>
            <a:r>
              <a:rPr lang="en-AU" dirty="0"/>
              <a:t> of Uncertainty:</a:t>
            </a:r>
            <a:br>
              <a:rPr lang="en-AU" dirty="0"/>
            </a:br>
            <a:r>
              <a:rPr lang="en-AU" dirty="0"/>
              <a:t>Wishful Thinking and Optimism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r>
              <a:rPr lang="en-US" dirty="0"/>
              <a:t>“Positive” events are judged more likely to occur than “negative” events (</a:t>
            </a:r>
            <a:r>
              <a:rPr lang="en-US" dirty="0" err="1"/>
              <a:t>Lench</a:t>
            </a:r>
            <a:r>
              <a:rPr lang="en-US" dirty="0"/>
              <a:t>, 2009)</a:t>
            </a:r>
          </a:p>
          <a:p>
            <a:r>
              <a:rPr lang="en-US" dirty="0"/>
              <a:t>Greater variance and greater uncertainty lead to more wishful thinking (</a:t>
            </a:r>
            <a:r>
              <a:rPr lang="en-US" dirty="0" err="1"/>
              <a:t>Lench</a:t>
            </a:r>
            <a:r>
              <a:rPr lang="en-US" dirty="0"/>
              <a:t> et al., 2014)</a:t>
            </a:r>
          </a:p>
          <a:p>
            <a:r>
              <a:rPr lang="en-US" dirty="0"/>
              <a:t>People’s response to uncertainty and their inherent optimism provides a fertile staging ground for persuasive use of uncertainty.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7989206B-23C1-47F5-B757-4DD5667F2F11}"/>
              </a:ext>
            </a:extLst>
          </p:cNvPr>
          <p:cNvSpPr/>
          <p:nvPr/>
        </p:nvSpPr>
        <p:spPr>
          <a:xfrm>
            <a:off x="-214346" y="-228600"/>
            <a:ext cx="9815546" cy="7391400"/>
          </a:xfrm>
          <a:custGeom>
            <a:avLst/>
            <a:gdLst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745404 w 15849600"/>
              <a:gd name="connsiteY5" fmla="*/ 5745404 h 12496800"/>
              <a:gd name="connsiteX6" fmla="*/ 5745404 w 15849600"/>
              <a:gd name="connsiteY6" fmla="*/ 6751396 h 12496800"/>
              <a:gd name="connsiteX7" fmla="*/ 10104196 w 15849600"/>
              <a:gd name="connsiteY7" fmla="*/ 6751396 h 12496800"/>
              <a:gd name="connsiteX8" fmla="*/ 10104196 w 15849600"/>
              <a:gd name="connsiteY8" fmla="*/ 5745404 h 12496800"/>
              <a:gd name="connsiteX9" fmla="*/ 5745404 w 15849600"/>
              <a:gd name="connsiteY9" fmla="*/ 57454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745404 w 15849600"/>
              <a:gd name="connsiteY5" fmla="*/ 5745404 h 12496800"/>
              <a:gd name="connsiteX6" fmla="*/ 5745404 w 15849600"/>
              <a:gd name="connsiteY6" fmla="*/ 6751396 h 12496800"/>
              <a:gd name="connsiteX7" fmla="*/ 10104196 w 15849600"/>
              <a:gd name="connsiteY7" fmla="*/ 6751396 h 12496800"/>
              <a:gd name="connsiteX8" fmla="*/ 9982200 w 15849600"/>
              <a:gd name="connsiteY8" fmla="*/ 5791200 h 12496800"/>
              <a:gd name="connsiteX9" fmla="*/ 5745404 w 15849600"/>
              <a:gd name="connsiteY9" fmla="*/ 57454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745404 w 15849600"/>
              <a:gd name="connsiteY5" fmla="*/ 5745404 h 12496800"/>
              <a:gd name="connsiteX6" fmla="*/ 5745404 w 15849600"/>
              <a:gd name="connsiteY6" fmla="*/ 6751396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745404 w 15849600"/>
              <a:gd name="connsiteY9" fmla="*/ 57454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745404 w 15849600"/>
              <a:gd name="connsiteY5" fmla="*/ 5745404 h 12496800"/>
              <a:gd name="connsiteX6" fmla="*/ 5943600 w 15849600"/>
              <a:gd name="connsiteY6" fmla="*/ 6705600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745404 w 15849600"/>
              <a:gd name="connsiteY9" fmla="*/ 57454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943600 w 15849600"/>
              <a:gd name="connsiteY5" fmla="*/ 5715000 h 12496800"/>
              <a:gd name="connsiteX6" fmla="*/ 5943600 w 15849600"/>
              <a:gd name="connsiteY6" fmla="*/ 6705600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943600 w 15849600"/>
              <a:gd name="connsiteY9" fmla="*/ 571500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943600 w 15849600"/>
              <a:gd name="connsiteY5" fmla="*/ 5791200 h 12496800"/>
              <a:gd name="connsiteX6" fmla="*/ 5943600 w 15849600"/>
              <a:gd name="connsiteY6" fmla="*/ 6705600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943600 w 15849600"/>
              <a:gd name="connsiteY9" fmla="*/ 579120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943600 w 15849600"/>
              <a:gd name="connsiteY5" fmla="*/ 5791200 h 12496800"/>
              <a:gd name="connsiteX6" fmla="*/ 5943600 w 15849600"/>
              <a:gd name="connsiteY6" fmla="*/ 6705600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943600 w 15849600"/>
              <a:gd name="connsiteY9" fmla="*/ 579120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5943600 w 15849600"/>
              <a:gd name="connsiteY5" fmla="*/ 5791200 h 12496800"/>
              <a:gd name="connsiteX6" fmla="*/ 3647924 w 15849600"/>
              <a:gd name="connsiteY6" fmla="*/ 9791307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5943600 w 15849600"/>
              <a:gd name="connsiteY9" fmla="*/ 579120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47924 w 15849600"/>
              <a:gd name="connsiteY6" fmla="*/ 9791307 h 12496800"/>
              <a:gd name="connsiteX7" fmla="*/ 9982200 w 15849600"/>
              <a:gd name="connsiteY7" fmla="*/ 6705600 h 12496800"/>
              <a:gd name="connsiteX8" fmla="*/ 9982200 w 15849600"/>
              <a:gd name="connsiteY8" fmla="*/ 579120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47924 w 15849600"/>
              <a:gd name="connsiteY6" fmla="*/ 9791307 h 12496800"/>
              <a:gd name="connsiteX7" fmla="*/ 10314819 w 15849600"/>
              <a:gd name="connsiteY7" fmla="*/ 9791307 h 12496800"/>
              <a:gd name="connsiteX8" fmla="*/ 9982200 w 15849600"/>
              <a:gd name="connsiteY8" fmla="*/ 579120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47924 w 15849600"/>
              <a:gd name="connsiteY6" fmla="*/ 9791307 h 12496800"/>
              <a:gd name="connsiteX7" fmla="*/ 10314819 w 15849600"/>
              <a:gd name="connsiteY7" fmla="*/ 9791307 h 12496800"/>
              <a:gd name="connsiteX8" fmla="*/ 10314819 w 15849600"/>
              <a:gd name="connsiteY8" fmla="*/ 7858812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47924 w 15849600"/>
              <a:gd name="connsiteY6" fmla="*/ 9791307 h 12496800"/>
              <a:gd name="connsiteX7" fmla="*/ 10314819 w 15849600"/>
              <a:gd name="connsiteY7" fmla="*/ 9791307 h 12496800"/>
              <a:gd name="connsiteX8" fmla="*/ 10314819 w 15849600"/>
              <a:gd name="connsiteY8" fmla="*/ 7987645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203528 h 12496800"/>
              <a:gd name="connsiteX7" fmla="*/ 10314819 w 15849600"/>
              <a:gd name="connsiteY7" fmla="*/ 9791307 h 12496800"/>
              <a:gd name="connsiteX8" fmla="*/ 10314819 w 15849600"/>
              <a:gd name="connsiteY8" fmla="*/ 7987645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203528 h 12496800"/>
              <a:gd name="connsiteX7" fmla="*/ 10165459 w 15849600"/>
              <a:gd name="connsiteY7" fmla="*/ 9082746 h 12496800"/>
              <a:gd name="connsiteX8" fmla="*/ 10314819 w 15849600"/>
              <a:gd name="connsiteY8" fmla="*/ 7987645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203528 h 12496800"/>
              <a:gd name="connsiteX7" fmla="*/ 10165459 w 15849600"/>
              <a:gd name="connsiteY7" fmla="*/ 9082746 h 12496800"/>
              <a:gd name="connsiteX8" fmla="*/ 9575812 w 15849600"/>
              <a:gd name="connsiteY8" fmla="*/ 799571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203528 h 12496800"/>
              <a:gd name="connsiteX7" fmla="*/ 9575812 w 15849600"/>
              <a:gd name="connsiteY7" fmla="*/ 9203528 h 12496800"/>
              <a:gd name="connsiteX8" fmla="*/ 9575812 w 15849600"/>
              <a:gd name="connsiteY8" fmla="*/ 799571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082746 h 12496800"/>
              <a:gd name="connsiteX7" fmla="*/ 9575812 w 15849600"/>
              <a:gd name="connsiteY7" fmla="*/ 9203528 h 12496800"/>
              <a:gd name="connsiteX8" fmla="*/ 9575812 w 15849600"/>
              <a:gd name="connsiteY8" fmla="*/ 799571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647924 w 15849600"/>
              <a:gd name="connsiteY5" fmla="*/ 7987645 h 12496800"/>
              <a:gd name="connsiteX6" fmla="*/ 3679342 w 15849600"/>
              <a:gd name="connsiteY6" fmla="*/ 9082746 h 12496800"/>
              <a:gd name="connsiteX7" fmla="*/ 9575812 w 15849600"/>
              <a:gd name="connsiteY7" fmla="*/ 9082746 h 12496800"/>
              <a:gd name="connsiteX8" fmla="*/ 9575812 w 15849600"/>
              <a:gd name="connsiteY8" fmla="*/ 7995710 h 12496800"/>
              <a:gd name="connsiteX9" fmla="*/ 3647924 w 15849600"/>
              <a:gd name="connsiteY9" fmla="*/ 798764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358588 w 15849600"/>
              <a:gd name="connsiteY5" fmla="*/ 8213161 h 12496800"/>
              <a:gd name="connsiteX6" fmla="*/ 3679342 w 15849600"/>
              <a:gd name="connsiteY6" fmla="*/ 9082746 h 12496800"/>
              <a:gd name="connsiteX7" fmla="*/ 9575812 w 15849600"/>
              <a:gd name="connsiteY7" fmla="*/ 9082746 h 12496800"/>
              <a:gd name="connsiteX8" fmla="*/ 9575812 w 15849600"/>
              <a:gd name="connsiteY8" fmla="*/ 7995710 h 12496800"/>
              <a:gd name="connsiteX9" fmla="*/ 2358588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358588 w 15849600"/>
              <a:gd name="connsiteY5" fmla="*/ 8213161 h 12496800"/>
              <a:gd name="connsiteX6" fmla="*/ 2594447 w 15849600"/>
              <a:gd name="connsiteY6" fmla="*/ 9300197 h 12496800"/>
              <a:gd name="connsiteX7" fmla="*/ 9575812 w 15849600"/>
              <a:gd name="connsiteY7" fmla="*/ 9082746 h 12496800"/>
              <a:gd name="connsiteX8" fmla="*/ 9575812 w 15849600"/>
              <a:gd name="connsiteY8" fmla="*/ 7995710 h 12496800"/>
              <a:gd name="connsiteX9" fmla="*/ 2358588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358588 w 15849600"/>
              <a:gd name="connsiteY5" fmla="*/ 8213161 h 12496800"/>
              <a:gd name="connsiteX6" fmla="*/ 2594447 w 15849600"/>
              <a:gd name="connsiteY6" fmla="*/ 9300197 h 12496800"/>
              <a:gd name="connsiteX7" fmla="*/ 13208092 w 15849600"/>
              <a:gd name="connsiteY7" fmla="*/ 9300197 h 12496800"/>
              <a:gd name="connsiteX8" fmla="*/ 9575812 w 15849600"/>
              <a:gd name="connsiteY8" fmla="*/ 7995710 h 12496800"/>
              <a:gd name="connsiteX9" fmla="*/ 2358588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358588 w 15849600"/>
              <a:gd name="connsiteY5" fmla="*/ 8213161 h 12496800"/>
              <a:gd name="connsiteX6" fmla="*/ 2594447 w 15849600"/>
              <a:gd name="connsiteY6" fmla="*/ 9300197 h 12496800"/>
              <a:gd name="connsiteX7" fmla="*/ 13208092 w 15849600"/>
              <a:gd name="connsiteY7" fmla="*/ 9300197 h 12496800"/>
              <a:gd name="connsiteX8" fmla="*/ 13208092 w 15849600"/>
              <a:gd name="connsiteY8" fmla="*/ 8213161 h 12496800"/>
              <a:gd name="connsiteX9" fmla="*/ 2358588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092379 h 12496800"/>
              <a:gd name="connsiteX6" fmla="*/ 2594447 w 15849600"/>
              <a:gd name="connsiteY6" fmla="*/ 9300197 h 12496800"/>
              <a:gd name="connsiteX7" fmla="*/ 13208092 w 15849600"/>
              <a:gd name="connsiteY7" fmla="*/ 9300197 h 12496800"/>
              <a:gd name="connsiteX8" fmla="*/ 13208092 w 15849600"/>
              <a:gd name="connsiteY8" fmla="*/ 8213161 h 12496800"/>
              <a:gd name="connsiteX9" fmla="*/ 2594447 w 15849600"/>
              <a:gd name="connsiteY9" fmla="*/ 809237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594447 w 15849600"/>
              <a:gd name="connsiteY6" fmla="*/ 9300197 h 12496800"/>
              <a:gd name="connsiteX7" fmla="*/ 13208092 w 15849600"/>
              <a:gd name="connsiteY7" fmla="*/ 9300197 h 12496800"/>
              <a:gd name="connsiteX8" fmla="*/ 13208092 w 15849600"/>
              <a:gd name="connsiteY8" fmla="*/ 8213161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594447 w 15849600"/>
              <a:gd name="connsiteY6" fmla="*/ 9904105 h 12496800"/>
              <a:gd name="connsiteX7" fmla="*/ 13208092 w 15849600"/>
              <a:gd name="connsiteY7" fmla="*/ 9300197 h 12496800"/>
              <a:gd name="connsiteX8" fmla="*/ 13208092 w 15849600"/>
              <a:gd name="connsiteY8" fmla="*/ 8213161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594447 w 15849600"/>
              <a:gd name="connsiteY6" fmla="*/ 9904105 h 12496800"/>
              <a:gd name="connsiteX7" fmla="*/ 13208092 w 15849600"/>
              <a:gd name="connsiteY7" fmla="*/ 9904105 h 12496800"/>
              <a:gd name="connsiteX8" fmla="*/ 13208092 w 15849600"/>
              <a:gd name="connsiteY8" fmla="*/ 8213161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594447 w 15849600"/>
              <a:gd name="connsiteY6" fmla="*/ 9904105 h 12496800"/>
              <a:gd name="connsiteX7" fmla="*/ 14387386 w 15849600"/>
              <a:gd name="connsiteY7" fmla="*/ 9541760 h 12496800"/>
              <a:gd name="connsiteX8" fmla="*/ 13208092 w 15849600"/>
              <a:gd name="connsiteY8" fmla="*/ 8213161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594447 w 15849600"/>
              <a:gd name="connsiteY6" fmla="*/ 9904105 h 12496800"/>
              <a:gd name="connsiteX7" fmla="*/ 14387386 w 15849600"/>
              <a:gd name="connsiteY7" fmla="*/ 9541760 h 12496800"/>
              <a:gd name="connsiteX8" fmla="*/ 14269457 w 15849600"/>
              <a:gd name="connsiteY8" fmla="*/ 9179415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594447 w 15849600"/>
              <a:gd name="connsiteY5" fmla="*/ 8213161 h 12496800"/>
              <a:gd name="connsiteX6" fmla="*/ 2240659 w 15849600"/>
              <a:gd name="connsiteY6" fmla="*/ 9662542 h 12496800"/>
              <a:gd name="connsiteX7" fmla="*/ 14387386 w 15849600"/>
              <a:gd name="connsiteY7" fmla="*/ 9541760 h 12496800"/>
              <a:gd name="connsiteX8" fmla="*/ 14269457 w 15849600"/>
              <a:gd name="connsiteY8" fmla="*/ 9179415 h 12496800"/>
              <a:gd name="connsiteX9" fmla="*/ 2594447 w 15849600"/>
              <a:gd name="connsiteY9" fmla="*/ 821316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240659 w 15849600"/>
              <a:gd name="connsiteY5" fmla="*/ 9300197 h 12496800"/>
              <a:gd name="connsiteX6" fmla="*/ 2240659 w 15849600"/>
              <a:gd name="connsiteY6" fmla="*/ 9662542 h 12496800"/>
              <a:gd name="connsiteX7" fmla="*/ 14387386 w 15849600"/>
              <a:gd name="connsiteY7" fmla="*/ 9541760 h 12496800"/>
              <a:gd name="connsiteX8" fmla="*/ 14269457 w 15849600"/>
              <a:gd name="connsiteY8" fmla="*/ 9179415 h 12496800"/>
              <a:gd name="connsiteX9" fmla="*/ 2240659 w 15849600"/>
              <a:gd name="connsiteY9" fmla="*/ 9300197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240659 w 15849600"/>
              <a:gd name="connsiteY5" fmla="*/ 9300197 h 12496800"/>
              <a:gd name="connsiteX6" fmla="*/ 2240659 w 15849600"/>
              <a:gd name="connsiteY6" fmla="*/ 9662542 h 12496800"/>
              <a:gd name="connsiteX7" fmla="*/ 14269457 w 15849600"/>
              <a:gd name="connsiteY7" fmla="*/ 9541760 h 12496800"/>
              <a:gd name="connsiteX8" fmla="*/ 14269457 w 15849600"/>
              <a:gd name="connsiteY8" fmla="*/ 9179415 h 12496800"/>
              <a:gd name="connsiteX9" fmla="*/ 2240659 w 15849600"/>
              <a:gd name="connsiteY9" fmla="*/ 9300197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240659 w 15849600"/>
              <a:gd name="connsiteY5" fmla="*/ 9300197 h 12496800"/>
              <a:gd name="connsiteX6" fmla="*/ 2240659 w 15849600"/>
              <a:gd name="connsiteY6" fmla="*/ 9662542 h 12496800"/>
              <a:gd name="connsiteX7" fmla="*/ 11557081 w 15849600"/>
              <a:gd name="connsiteY7" fmla="*/ 11715832 h 12496800"/>
              <a:gd name="connsiteX8" fmla="*/ 14269457 w 15849600"/>
              <a:gd name="connsiteY8" fmla="*/ 9179415 h 12496800"/>
              <a:gd name="connsiteX9" fmla="*/ 2240659 w 15849600"/>
              <a:gd name="connsiteY9" fmla="*/ 9300197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2240659 w 15849600"/>
              <a:gd name="connsiteY5" fmla="*/ 9300197 h 12496800"/>
              <a:gd name="connsiteX6" fmla="*/ 3419953 w 15849600"/>
              <a:gd name="connsiteY6" fmla="*/ 11715832 h 12496800"/>
              <a:gd name="connsiteX7" fmla="*/ 11557081 w 15849600"/>
              <a:gd name="connsiteY7" fmla="*/ 11715832 h 12496800"/>
              <a:gd name="connsiteX8" fmla="*/ 14269457 w 15849600"/>
              <a:gd name="connsiteY8" fmla="*/ 9179415 h 12496800"/>
              <a:gd name="connsiteX9" fmla="*/ 2240659 w 15849600"/>
              <a:gd name="connsiteY9" fmla="*/ 9300197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066164 w 15849600"/>
              <a:gd name="connsiteY5" fmla="*/ 9783324 h 12496800"/>
              <a:gd name="connsiteX6" fmla="*/ 3419953 w 15849600"/>
              <a:gd name="connsiteY6" fmla="*/ 11715832 h 12496800"/>
              <a:gd name="connsiteX7" fmla="*/ 11557081 w 15849600"/>
              <a:gd name="connsiteY7" fmla="*/ 11715832 h 12496800"/>
              <a:gd name="connsiteX8" fmla="*/ 14269457 w 15849600"/>
              <a:gd name="connsiteY8" fmla="*/ 9179415 h 12496800"/>
              <a:gd name="connsiteX9" fmla="*/ 3066164 w 15849600"/>
              <a:gd name="connsiteY9" fmla="*/ 978332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066164 w 15849600"/>
              <a:gd name="connsiteY5" fmla="*/ 9783324 h 12496800"/>
              <a:gd name="connsiteX6" fmla="*/ 3419953 w 15849600"/>
              <a:gd name="connsiteY6" fmla="*/ 11715832 h 12496800"/>
              <a:gd name="connsiteX7" fmla="*/ 11557081 w 15849600"/>
              <a:gd name="connsiteY7" fmla="*/ 11715832 h 12496800"/>
              <a:gd name="connsiteX8" fmla="*/ 11557081 w 15849600"/>
              <a:gd name="connsiteY8" fmla="*/ 9904105 h 12496800"/>
              <a:gd name="connsiteX9" fmla="*/ 3066164 w 15849600"/>
              <a:gd name="connsiteY9" fmla="*/ 978332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066164 w 15849600"/>
              <a:gd name="connsiteY5" fmla="*/ 9783324 h 12496800"/>
              <a:gd name="connsiteX6" fmla="*/ 3066164 w 15849600"/>
              <a:gd name="connsiteY6" fmla="*/ 11595050 h 12496800"/>
              <a:gd name="connsiteX7" fmla="*/ 11557081 w 15849600"/>
              <a:gd name="connsiteY7" fmla="*/ 11715832 h 12496800"/>
              <a:gd name="connsiteX8" fmla="*/ 11557081 w 15849600"/>
              <a:gd name="connsiteY8" fmla="*/ 9904105 h 12496800"/>
              <a:gd name="connsiteX9" fmla="*/ 3066164 w 15849600"/>
              <a:gd name="connsiteY9" fmla="*/ 978332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066164 w 15849600"/>
              <a:gd name="connsiteY5" fmla="*/ 9783324 h 12496800"/>
              <a:gd name="connsiteX6" fmla="*/ 3066164 w 15849600"/>
              <a:gd name="connsiteY6" fmla="*/ 11595050 h 12496800"/>
              <a:gd name="connsiteX7" fmla="*/ 11557081 w 15849600"/>
              <a:gd name="connsiteY7" fmla="*/ 11715832 h 12496800"/>
              <a:gd name="connsiteX8" fmla="*/ 9552281 w 15849600"/>
              <a:gd name="connsiteY8" fmla="*/ 10628796 h 12496800"/>
              <a:gd name="connsiteX9" fmla="*/ 3066164 w 15849600"/>
              <a:gd name="connsiteY9" fmla="*/ 978332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066164 w 15849600"/>
              <a:gd name="connsiteY6" fmla="*/ 11595050 h 12496800"/>
              <a:gd name="connsiteX7" fmla="*/ 11557081 w 15849600"/>
              <a:gd name="connsiteY7" fmla="*/ 11715832 h 12496800"/>
              <a:gd name="connsiteX8" fmla="*/ 9552281 w 15849600"/>
              <a:gd name="connsiteY8" fmla="*/ 10628796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066164 w 15849600"/>
              <a:gd name="connsiteY6" fmla="*/ 11595050 h 12496800"/>
              <a:gd name="connsiteX7" fmla="*/ 11557081 w 15849600"/>
              <a:gd name="connsiteY7" fmla="*/ 11715832 h 12496800"/>
              <a:gd name="connsiteX8" fmla="*/ 9552281 w 15849600"/>
              <a:gd name="connsiteY8" fmla="*/ 10628796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066164 w 15849600"/>
              <a:gd name="connsiteY6" fmla="*/ 11595050 h 12496800"/>
              <a:gd name="connsiteX7" fmla="*/ 9552281 w 15849600"/>
              <a:gd name="connsiteY7" fmla="*/ 11111923 h 12496800"/>
              <a:gd name="connsiteX8" fmla="*/ 9552281 w 15849600"/>
              <a:gd name="connsiteY8" fmla="*/ 10628796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537882 w 15849600"/>
              <a:gd name="connsiteY6" fmla="*/ 11232705 h 12496800"/>
              <a:gd name="connsiteX7" fmla="*/ 9552281 w 15849600"/>
              <a:gd name="connsiteY7" fmla="*/ 11111923 h 12496800"/>
              <a:gd name="connsiteX8" fmla="*/ 9552281 w 15849600"/>
              <a:gd name="connsiteY8" fmla="*/ 10628796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537882 w 15849600"/>
              <a:gd name="connsiteY6" fmla="*/ 11111923 h 12496800"/>
              <a:gd name="connsiteX7" fmla="*/ 9552281 w 15849600"/>
              <a:gd name="connsiteY7" fmla="*/ 11111923 h 12496800"/>
              <a:gd name="connsiteX8" fmla="*/ 9552281 w 15849600"/>
              <a:gd name="connsiteY8" fmla="*/ 10628796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3537882 w 15849600"/>
              <a:gd name="connsiteY5" fmla="*/ 10508014 h 12496800"/>
              <a:gd name="connsiteX6" fmla="*/ 3537882 w 15849600"/>
              <a:gd name="connsiteY6" fmla="*/ 11111923 h 12496800"/>
              <a:gd name="connsiteX7" fmla="*/ 9552281 w 15849600"/>
              <a:gd name="connsiteY7" fmla="*/ 11111923 h 12496800"/>
              <a:gd name="connsiteX8" fmla="*/ 9552281 w 15849600"/>
              <a:gd name="connsiteY8" fmla="*/ 10508014 h 12496800"/>
              <a:gd name="connsiteX9" fmla="*/ 3537882 w 15849600"/>
              <a:gd name="connsiteY9" fmla="*/ 1050801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943435 w 15849600"/>
              <a:gd name="connsiteY5" fmla="*/ 9179415 h 12496800"/>
              <a:gd name="connsiteX6" fmla="*/ 3537882 w 15849600"/>
              <a:gd name="connsiteY6" fmla="*/ 11111923 h 12496800"/>
              <a:gd name="connsiteX7" fmla="*/ 9552281 w 15849600"/>
              <a:gd name="connsiteY7" fmla="*/ 11111923 h 12496800"/>
              <a:gd name="connsiteX8" fmla="*/ 9552281 w 15849600"/>
              <a:gd name="connsiteY8" fmla="*/ 10508014 h 12496800"/>
              <a:gd name="connsiteX9" fmla="*/ 943435 w 15849600"/>
              <a:gd name="connsiteY9" fmla="*/ 917941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943435 w 15849600"/>
              <a:gd name="connsiteY5" fmla="*/ 9179415 h 12496800"/>
              <a:gd name="connsiteX6" fmla="*/ 3537882 w 15849600"/>
              <a:gd name="connsiteY6" fmla="*/ 11111923 h 12496800"/>
              <a:gd name="connsiteX7" fmla="*/ 9552281 w 15849600"/>
              <a:gd name="connsiteY7" fmla="*/ 11111923 h 12496800"/>
              <a:gd name="connsiteX8" fmla="*/ 15094963 w 15849600"/>
              <a:gd name="connsiteY8" fmla="*/ 9058633 h 12496800"/>
              <a:gd name="connsiteX9" fmla="*/ 943435 w 15849600"/>
              <a:gd name="connsiteY9" fmla="*/ 917941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943435 w 15849600"/>
              <a:gd name="connsiteY5" fmla="*/ 9179415 h 12496800"/>
              <a:gd name="connsiteX6" fmla="*/ 3537882 w 15849600"/>
              <a:gd name="connsiteY6" fmla="*/ 11111923 h 12496800"/>
              <a:gd name="connsiteX7" fmla="*/ 15094963 w 15849600"/>
              <a:gd name="connsiteY7" fmla="*/ 9904105 h 12496800"/>
              <a:gd name="connsiteX8" fmla="*/ 15094963 w 15849600"/>
              <a:gd name="connsiteY8" fmla="*/ 9058633 h 12496800"/>
              <a:gd name="connsiteX9" fmla="*/ 943435 w 15849600"/>
              <a:gd name="connsiteY9" fmla="*/ 917941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943435 w 15849600"/>
              <a:gd name="connsiteY5" fmla="*/ 9179415 h 12496800"/>
              <a:gd name="connsiteX6" fmla="*/ 943435 w 15849600"/>
              <a:gd name="connsiteY6" fmla="*/ 10024887 h 12496800"/>
              <a:gd name="connsiteX7" fmla="*/ 15094963 w 15849600"/>
              <a:gd name="connsiteY7" fmla="*/ 9904105 h 12496800"/>
              <a:gd name="connsiteX8" fmla="*/ 15094963 w 15849600"/>
              <a:gd name="connsiteY8" fmla="*/ 9058633 h 12496800"/>
              <a:gd name="connsiteX9" fmla="*/ 943435 w 15849600"/>
              <a:gd name="connsiteY9" fmla="*/ 917941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943435 w 15849600"/>
              <a:gd name="connsiteY5" fmla="*/ 9179415 h 12496800"/>
              <a:gd name="connsiteX6" fmla="*/ 943435 w 15849600"/>
              <a:gd name="connsiteY6" fmla="*/ 10024887 h 12496800"/>
              <a:gd name="connsiteX7" fmla="*/ 15094963 w 15849600"/>
              <a:gd name="connsiteY7" fmla="*/ 9904105 h 12496800"/>
              <a:gd name="connsiteX8" fmla="*/ 14623245 w 15849600"/>
              <a:gd name="connsiteY8" fmla="*/ 2294854 h 12496800"/>
              <a:gd name="connsiteX9" fmla="*/ 943435 w 15849600"/>
              <a:gd name="connsiteY9" fmla="*/ 917941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943435 w 15849600"/>
              <a:gd name="connsiteY6" fmla="*/ 10024887 h 12496800"/>
              <a:gd name="connsiteX7" fmla="*/ 15094963 w 15849600"/>
              <a:gd name="connsiteY7" fmla="*/ 9904105 h 12496800"/>
              <a:gd name="connsiteX8" fmla="*/ 14623245 w 15849600"/>
              <a:gd name="connsiteY8" fmla="*/ 2294854 h 12496800"/>
              <a:gd name="connsiteX9" fmla="*/ 8372987 w 15849600"/>
              <a:gd name="connsiteY9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943435 w 15849600"/>
              <a:gd name="connsiteY6" fmla="*/ 10024887 h 12496800"/>
              <a:gd name="connsiteX7" fmla="*/ 15094963 w 15849600"/>
              <a:gd name="connsiteY7" fmla="*/ 9904105 h 12496800"/>
              <a:gd name="connsiteX8" fmla="*/ 14741175 w 15849600"/>
              <a:gd name="connsiteY8" fmla="*/ 2657199 h 12496800"/>
              <a:gd name="connsiteX9" fmla="*/ 8372987 w 15849600"/>
              <a:gd name="connsiteY9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943435 w 15849600"/>
              <a:gd name="connsiteY6" fmla="*/ 10024887 h 12496800"/>
              <a:gd name="connsiteX7" fmla="*/ 14387386 w 15849600"/>
              <a:gd name="connsiteY7" fmla="*/ 3502671 h 12496800"/>
              <a:gd name="connsiteX8" fmla="*/ 14741175 w 15849600"/>
              <a:gd name="connsiteY8" fmla="*/ 2657199 h 12496800"/>
              <a:gd name="connsiteX9" fmla="*/ 8372987 w 15849600"/>
              <a:gd name="connsiteY9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943435 w 15849600"/>
              <a:gd name="connsiteY6" fmla="*/ 10024887 h 12496800"/>
              <a:gd name="connsiteX7" fmla="*/ 3419953 w 15849600"/>
              <a:gd name="connsiteY7" fmla="*/ 3623453 h 12496800"/>
              <a:gd name="connsiteX8" fmla="*/ 14387386 w 15849600"/>
              <a:gd name="connsiteY8" fmla="*/ 3502671 h 12496800"/>
              <a:gd name="connsiteX9" fmla="*/ 14741175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537882 w 15849600"/>
              <a:gd name="connsiteY6" fmla="*/ 2777981 h 12496800"/>
              <a:gd name="connsiteX7" fmla="*/ 3419953 w 15849600"/>
              <a:gd name="connsiteY7" fmla="*/ 3623453 h 12496800"/>
              <a:gd name="connsiteX8" fmla="*/ 14387386 w 15849600"/>
              <a:gd name="connsiteY8" fmla="*/ 3502671 h 12496800"/>
              <a:gd name="connsiteX9" fmla="*/ 14741175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537882 w 15849600"/>
              <a:gd name="connsiteY6" fmla="*/ 2777981 h 12496800"/>
              <a:gd name="connsiteX7" fmla="*/ 3419953 w 15849600"/>
              <a:gd name="connsiteY7" fmla="*/ 3623453 h 12496800"/>
              <a:gd name="connsiteX8" fmla="*/ 14387386 w 15849600"/>
              <a:gd name="connsiteY8" fmla="*/ 3502671 h 12496800"/>
              <a:gd name="connsiteX9" fmla="*/ 1450531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537882 w 15849600"/>
              <a:gd name="connsiteY6" fmla="*/ 2777981 h 12496800"/>
              <a:gd name="connsiteX7" fmla="*/ 3419953 w 15849600"/>
              <a:gd name="connsiteY7" fmla="*/ 3623453 h 12496800"/>
              <a:gd name="connsiteX8" fmla="*/ 14387386 w 15849600"/>
              <a:gd name="connsiteY8" fmla="*/ 3502671 h 12496800"/>
              <a:gd name="connsiteX9" fmla="*/ 1438738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419953 w 15849600"/>
              <a:gd name="connsiteY6" fmla="*/ 2777981 h 12496800"/>
              <a:gd name="connsiteX7" fmla="*/ 3419953 w 15849600"/>
              <a:gd name="connsiteY7" fmla="*/ 3623453 h 12496800"/>
              <a:gd name="connsiteX8" fmla="*/ 14387386 w 15849600"/>
              <a:gd name="connsiteY8" fmla="*/ 3502671 h 12496800"/>
              <a:gd name="connsiteX9" fmla="*/ 1438738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419953 w 15849600"/>
              <a:gd name="connsiteY6" fmla="*/ 2777981 h 12496800"/>
              <a:gd name="connsiteX7" fmla="*/ 3419953 w 15849600"/>
              <a:gd name="connsiteY7" fmla="*/ 3623453 h 12496800"/>
              <a:gd name="connsiteX8" fmla="*/ 13679810 w 15849600"/>
              <a:gd name="connsiteY8" fmla="*/ 4106580 h 12496800"/>
              <a:gd name="connsiteX9" fmla="*/ 1438738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419953 w 15849600"/>
              <a:gd name="connsiteY6" fmla="*/ 2777981 h 12496800"/>
              <a:gd name="connsiteX7" fmla="*/ 3066111 w 15849600"/>
              <a:gd name="connsiteY7" fmla="*/ 3865017 h 12496800"/>
              <a:gd name="connsiteX8" fmla="*/ 13679810 w 15849600"/>
              <a:gd name="connsiteY8" fmla="*/ 4106580 h 12496800"/>
              <a:gd name="connsiteX9" fmla="*/ 1438738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419953 w 15849600"/>
              <a:gd name="connsiteY6" fmla="*/ 2777981 h 12496800"/>
              <a:gd name="connsiteX7" fmla="*/ 3066111 w 15849600"/>
              <a:gd name="connsiteY7" fmla="*/ 3865017 h 12496800"/>
              <a:gd name="connsiteX8" fmla="*/ 13915616 w 15849600"/>
              <a:gd name="connsiteY8" fmla="*/ 3865017 h 12496800"/>
              <a:gd name="connsiteX9" fmla="*/ 14387386 w 15849600"/>
              <a:gd name="connsiteY9" fmla="*/ 2657199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372987 w 15849600"/>
              <a:gd name="connsiteY5" fmla="*/ 2657199 h 12496800"/>
              <a:gd name="connsiteX6" fmla="*/ 3419953 w 15849600"/>
              <a:gd name="connsiteY6" fmla="*/ 2777981 h 12496800"/>
              <a:gd name="connsiteX7" fmla="*/ 3066111 w 15849600"/>
              <a:gd name="connsiteY7" fmla="*/ 3865017 h 12496800"/>
              <a:gd name="connsiteX8" fmla="*/ 13915616 w 15849600"/>
              <a:gd name="connsiteY8" fmla="*/ 3865017 h 12496800"/>
              <a:gd name="connsiteX9" fmla="*/ 14033545 w 15849600"/>
              <a:gd name="connsiteY9" fmla="*/ 2898763 h 12496800"/>
              <a:gd name="connsiteX10" fmla="*/ 8372987 w 15849600"/>
              <a:gd name="connsiteY10" fmla="*/ 265719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490864 w 15849600"/>
              <a:gd name="connsiteY5" fmla="*/ 2898763 h 12496800"/>
              <a:gd name="connsiteX6" fmla="*/ 3419953 w 15849600"/>
              <a:gd name="connsiteY6" fmla="*/ 2777981 h 12496800"/>
              <a:gd name="connsiteX7" fmla="*/ 3066111 w 15849600"/>
              <a:gd name="connsiteY7" fmla="*/ 3865017 h 12496800"/>
              <a:gd name="connsiteX8" fmla="*/ 13915616 w 15849600"/>
              <a:gd name="connsiteY8" fmla="*/ 3865017 h 12496800"/>
              <a:gd name="connsiteX9" fmla="*/ 14033545 w 15849600"/>
              <a:gd name="connsiteY9" fmla="*/ 2898763 h 12496800"/>
              <a:gd name="connsiteX10" fmla="*/ 8490864 w 15849600"/>
              <a:gd name="connsiteY10" fmla="*/ 2898763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490864 w 15849600"/>
              <a:gd name="connsiteY5" fmla="*/ 2898763 h 12496800"/>
              <a:gd name="connsiteX6" fmla="*/ 3301970 w 15849600"/>
              <a:gd name="connsiteY6" fmla="*/ 3261108 h 12496800"/>
              <a:gd name="connsiteX7" fmla="*/ 3419953 w 15849600"/>
              <a:gd name="connsiteY7" fmla="*/ 2777981 h 12496800"/>
              <a:gd name="connsiteX8" fmla="*/ 3066111 w 15849600"/>
              <a:gd name="connsiteY8" fmla="*/ 3865017 h 12496800"/>
              <a:gd name="connsiteX9" fmla="*/ 13915616 w 15849600"/>
              <a:gd name="connsiteY9" fmla="*/ 3865017 h 12496800"/>
              <a:gd name="connsiteX10" fmla="*/ 14033545 w 15849600"/>
              <a:gd name="connsiteY10" fmla="*/ 2898763 h 12496800"/>
              <a:gd name="connsiteX11" fmla="*/ 8490864 w 15849600"/>
              <a:gd name="connsiteY11" fmla="*/ 2898763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3419953 w 15849600"/>
              <a:gd name="connsiteY7" fmla="*/ 2777981 h 12496800"/>
              <a:gd name="connsiteX8" fmla="*/ 3066111 w 15849600"/>
              <a:gd name="connsiteY8" fmla="*/ 3865017 h 12496800"/>
              <a:gd name="connsiteX9" fmla="*/ 13915616 w 15849600"/>
              <a:gd name="connsiteY9" fmla="*/ 3865017 h 12496800"/>
              <a:gd name="connsiteX10" fmla="*/ 14033545 w 15849600"/>
              <a:gd name="connsiteY10" fmla="*/ 2898763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3419953 w 15849600"/>
              <a:gd name="connsiteY7" fmla="*/ 2777981 h 12496800"/>
              <a:gd name="connsiteX8" fmla="*/ 3066111 w 15849600"/>
              <a:gd name="connsiteY8" fmla="*/ 3865017 h 12496800"/>
              <a:gd name="connsiteX9" fmla="*/ 13915616 w 15849600"/>
              <a:gd name="connsiteY9" fmla="*/ 3865017 h 12496800"/>
              <a:gd name="connsiteX10" fmla="*/ 13915616 w 15849600"/>
              <a:gd name="connsiteY10" fmla="*/ 3261108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3419953 w 15849600"/>
              <a:gd name="connsiteY7" fmla="*/ 2777981 h 12496800"/>
              <a:gd name="connsiteX8" fmla="*/ 2948182 w 15849600"/>
              <a:gd name="connsiteY8" fmla="*/ 4348144 h 12496800"/>
              <a:gd name="connsiteX9" fmla="*/ 13915616 w 15849600"/>
              <a:gd name="connsiteY9" fmla="*/ 3865017 h 12496800"/>
              <a:gd name="connsiteX10" fmla="*/ 13915616 w 15849600"/>
              <a:gd name="connsiteY10" fmla="*/ 3261108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3419953 w 15849600"/>
              <a:gd name="connsiteY7" fmla="*/ 2777981 h 12496800"/>
              <a:gd name="connsiteX8" fmla="*/ 2948182 w 15849600"/>
              <a:gd name="connsiteY8" fmla="*/ 4348144 h 12496800"/>
              <a:gd name="connsiteX9" fmla="*/ 13797687 w 15849600"/>
              <a:gd name="connsiteY9" fmla="*/ 4348144 h 12496800"/>
              <a:gd name="connsiteX10" fmla="*/ 13915616 w 15849600"/>
              <a:gd name="connsiteY10" fmla="*/ 3261108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2948182 w 15849600"/>
              <a:gd name="connsiteY7" fmla="*/ 3502671 h 12496800"/>
              <a:gd name="connsiteX8" fmla="*/ 2948182 w 15849600"/>
              <a:gd name="connsiteY8" fmla="*/ 4348144 h 12496800"/>
              <a:gd name="connsiteX9" fmla="*/ 13797687 w 15849600"/>
              <a:gd name="connsiteY9" fmla="*/ 4348144 h 12496800"/>
              <a:gd name="connsiteX10" fmla="*/ 13915616 w 15849600"/>
              <a:gd name="connsiteY10" fmla="*/ 3261108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301970 w 15849600"/>
              <a:gd name="connsiteY6" fmla="*/ 3261108 h 12496800"/>
              <a:gd name="connsiteX7" fmla="*/ 2948182 w 15849600"/>
              <a:gd name="connsiteY7" fmla="*/ 3502671 h 12496800"/>
              <a:gd name="connsiteX8" fmla="*/ 2948182 w 15849600"/>
              <a:gd name="connsiteY8" fmla="*/ 4348144 h 12496800"/>
              <a:gd name="connsiteX9" fmla="*/ 13797687 w 15849600"/>
              <a:gd name="connsiteY9" fmla="*/ 4348144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066111 w 15849600"/>
              <a:gd name="connsiteY6" fmla="*/ 3381890 h 12496800"/>
              <a:gd name="connsiteX7" fmla="*/ 2948182 w 15849600"/>
              <a:gd name="connsiteY7" fmla="*/ 3502671 h 12496800"/>
              <a:gd name="connsiteX8" fmla="*/ 2948182 w 15849600"/>
              <a:gd name="connsiteY8" fmla="*/ 4348144 h 12496800"/>
              <a:gd name="connsiteX9" fmla="*/ 13797687 w 15849600"/>
              <a:gd name="connsiteY9" fmla="*/ 4348144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066111 w 15849600"/>
              <a:gd name="connsiteY6" fmla="*/ 3381890 h 12496800"/>
              <a:gd name="connsiteX7" fmla="*/ 2948182 w 15849600"/>
              <a:gd name="connsiteY7" fmla="*/ 3502671 h 12496800"/>
              <a:gd name="connsiteX8" fmla="*/ 2001692 w 15849600"/>
              <a:gd name="connsiteY8" fmla="*/ 6310368 h 12496800"/>
              <a:gd name="connsiteX9" fmla="*/ 13797687 w 15849600"/>
              <a:gd name="connsiteY9" fmla="*/ 4348144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066111 w 15849600"/>
              <a:gd name="connsiteY6" fmla="*/ 3381890 h 12496800"/>
              <a:gd name="connsiteX7" fmla="*/ 2096341 w 15849600"/>
              <a:gd name="connsiteY7" fmla="*/ 4810822 h 12496800"/>
              <a:gd name="connsiteX8" fmla="*/ 2001692 w 15849600"/>
              <a:gd name="connsiteY8" fmla="*/ 6310368 h 12496800"/>
              <a:gd name="connsiteX9" fmla="*/ 13797687 w 15849600"/>
              <a:gd name="connsiteY9" fmla="*/ 4348144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066111 w 15849600"/>
              <a:gd name="connsiteY6" fmla="*/ 3381890 h 12496800"/>
              <a:gd name="connsiteX7" fmla="*/ 2096341 w 15849600"/>
              <a:gd name="connsiteY7" fmla="*/ 4810822 h 12496800"/>
              <a:gd name="connsiteX8" fmla="*/ 2001692 w 15849600"/>
              <a:gd name="connsiteY8" fmla="*/ 6310368 h 12496800"/>
              <a:gd name="connsiteX9" fmla="*/ 13835547 w 15849600"/>
              <a:gd name="connsiteY9" fmla="*/ 6607677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3066111 w 15849600"/>
              <a:gd name="connsiteY6" fmla="*/ 3381890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835547 w 15849600"/>
              <a:gd name="connsiteY9" fmla="*/ 6607677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26723 w 15849600"/>
              <a:gd name="connsiteY5" fmla="*/ 338189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835547 w 15849600"/>
              <a:gd name="connsiteY9" fmla="*/ 6607677 h 12496800"/>
              <a:gd name="connsiteX10" fmla="*/ 13797687 w 15849600"/>
              <a:gd name="connsiteY10" fmla="*/ 3381890 h 12496800"/>
              <a:gd name="connsiteX11" fmla="*/ 8726723 w 15849600"/>
              <a:gd name="connsiteY11" fmla="*/ 33818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835547 w 15849600"/>
              <a:gd name="connsiteY9" fmla="*/ 6607677 h 12496800"/>
              <a:gd name="connsiteX10" fmla="*/ 13797687 w 15849600"/>
              <a:gd name="connsiteY10" fmla="*/ 3381890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835547 w 15849600"/>
              <a:gd name="connsiteY9" fmla="*/ 6607677 h 12496800"/>
              <a:gd name="connsiteX10" fmla="*/ 13797688 w 15849600"/>
              <a:gd name="connsiteY10" fmla="*/ 472968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835547 w 15849600"/>
              <a:gd name="connsiteY9" fmla="*/ 6607677 h 12496800"/>
              <a:gd name="connsiteX10" fmla="*/ 13475882 w 15849600"/>
              <a:gd name="connsiteY10" fmla="*/ 470986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551600 w 15849600"/>
              <a:gd name="connsiteY9" fmla="*/ 6627497 h 12496800"/>
              <a:gd name="connsiteX10" fmla="*/ 13475882 w 15849600"/>
              <a:gd name="connsiteY10" fmla="*/ 470986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400162 w 15849600"/>
              <a:gd name="connsiteY9" fmla="*/ 6587856 h 12496800"/>
              <a:gd name="connsiteX10" fmla="*/ 13475882 w 15849600"/>
              <a:gd name="connsiteY10" fmla="*/ 470986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58481 w 15849600"/>
              <a:gd name="connsiteY8" fmla="*/ 6568034 h 12496800"/>
              <a:gd name="connsiteX9" fmla="*/ 13400162 w 15849600"/>
              <a:gd name="connsiteY9" fmla="*/ 6587856 h 12496800"/>
              <a:gd name="connsiteX10" fmla="*/ 13343374 w 15849600"/>
              <a:gd name="connsiteY10" fmla="*/ 469004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3400162 w 15849600"/>
              <a:gd name="connsiteY9" fmla="*/ 6587856 h 12496800"/>
              <a:gd name="connsiteX10" fmla="*/ 13343374 w 15849600"/>
              <a:gd name="connsiteY10" fmla="*/ 469004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3173004 w 15849600"/>
              <a:gd name="connsiteY9" fmla="*/ 5775218 h 12496800"/>
              <a:gd name="connsiteX10" fmla="*/ 13343374 w 15849600"/>
              <a:gd name="connsiteY10" fmla="*/ 4690042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3173004 w 15849600"/>
              <a:gd name="connsiteY9" fmla="*/ 5775218 h 12496800"/>
              <a:gd name="connsiteX10" fmla="*/ 13173006 w 15849600"/>
              <a:gd name="connsiteY10" fmla="*/ 4670221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4855119 w 15849600"/>
              <a:gd name="connsiteY9" fmla="*/ 11509101 h 12496800"/>
              <a:gd name="connsiteX10" fmla="*/ 13173006 w 15849600"/>
              <a:gd name="connsiteY10" fmla="*/ 4670221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764582 w 15849600"/>
              <a:gd name="connsiteY5" fmla="*/ 4709860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764582 w 15849600"/>
              <a:gd name="connsiteY11" fmla="*/ 470986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020622 w 15849600"/>
              <a:gd name="connsiteY8" fmla="*/ 5715753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2895743 w 15849600"/>
              <a:gd name="connsiteY6" fmla="*/ 4729682 h 12496800"/>
              <a:gd name="connsiteX7" fmla="*/ 2096341 w 15849600"/>
              <a:gd name="connsiteY7" fmla="*/ 4810822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2895743 w 15849600"/>
              <a:gd name="connsiteY6" fmla="*/ 4729682 h 12496800"/>
              <a:gd name="connsiteX7" fmla="*/ 3068230 w 15849600"/>
              <a:gd name="connsiteY7" fmla="*/ 686562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3568589 w 15849600"/>
              <a:gd name="connsiteY6" fmla="*/ 6745347 h 12496800"/>
              <a:gd name="connsiteX7" fmla="*/ 3068230 w 15849600"/>
              <a:gd name="connsiteY7" fmla="*/ 686562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3568589 w 15849600"/>
              <a:gd name="connsiteY6" fmla="*/ 6745347 h 12496800"/>
              <a:gd name="connsiteX7" fmla="*/ 2918707 w 15849600"/>
              <a:gd name="connsiteY7" fmla="*/ 6767780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3568589 w 15849600"/>
              <a:gd name="connsiteY6" fmla="*/ 6745347 h 12496800"/>
              <a:gd name="connsiteX7" fmla="*/ 3030848 w 15849600"/>
              <a:gd name="connsiteY7" fmla="*/ 688519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803804 h 12496800"/>
              <a:gd name="connsiteX6" fmla="*/ 3568589 w 15849600"/>
              <a:gd name="connsiteY6" fmla="*/ 6882333 h 12496800"/>
              <a:gd name="connsiteX7" fmla="*/ 3030848 w 15849600"/>
              <a:gd name="connsiteY7" fmla="*/ 688519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803804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78637 w 15849600"/>
              <a:gd name="connsiteY5" fmla="*/ 6979930 h 12496800"/>
              <a:gd name="connsiteX6" fmla="*/ 3568589 w 15849600"/>
              <a:gd name="connsiteY6" fmla="*/ 6882333 h 12496800"/>
              <a:gd name="connsiteX7" fmla="*/ 3030848 w 15849600"/>
              <a:gd name="connsiteY7" fmla="*/ 688519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78637 w 15849600"/>
              <a:gd name="connsiteY11" fmla="*/ 697993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97328 w 15849600"/>
              <a:gd name="connsiteY5" fmla="*/ 6862512 h 12496800"/>
              <a:gd name="connsiteX6" fmla="*/ 3568589 w 15849600"/>
              <a:gd name="connsiteY6" fmla="*/ 6882333 h 12496800"/>
              <a:gd name="connsiteX7" fmla="*/ 3030848 w 15849600"/>
              <a:gd name="connsiteY7" fmla="*/ 6885197 h 12496800"/>
              <a:gd name="connsiteX8" fmla="*/ 2899059 w 15849600"/>
              <a:gd name="connsiteY8" fmla="*/ 11527915 h 12496800"/>
              <a:gd name="connsiteX9" fmla="*/ 14855119 w 15849600"/>
              <a:gd name="connsiteY9" fmla="*/ 11509101 h 12496800"/>
              <a:gd name="connsiteX10" fmla="*/ 14836428 w 15849600"/>
              <a:gd name="connsiteY10" fmla="*/ 6920721 h 12496800"/>
              <a:gd name="connsiteX11" fmla="*/ 8297328 w 15849600"/>
              <a:gd name="connsiteY11" fmla="*/ 6862512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97328 w 15849600"/>
              <a:gd name="connsiteY5" fmla="*/ 6862512 h 12496800"/>
              <a:gd name="connsiteX6" fmla="*/ 3568589 w 15849600"/>
              <a:gd name="connsiteY6" fmla="*/ 6882333 h 12496800"/>
              <a:gd name="connsiteX7" fmla="*/ 2899059 w 15849600"/>
              <a:gd name="connsiteY7" fmla="*/ 11527915 h 12496800"/>
              <a:gd name="connsiteX8" fmla="*/ 14855119 w 15849600"/>
              <a:gd name="connsiteY8" fmla="*/ 11509101 h 12496800"/>
              <a:gd name="connsiteX9" fmla="*/ 14836428 w 15849600"/>
              <a:gd name="connsiteY9" fmla="*/ 6920721 h 12496800"/>
              <a:gd name="connsiteX10" fmla="*/ 8297328 w 15849600"/>
              <a:gd name="connsiteY10" fmla="*/ 6862512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97328 w 15849600"/>
              <a:gd name="connsiteY5" fmla="*/ 6862512 h 12496800"/>
              <a:gd name="connsiteX6" fmla="*/ 2114437 w 15849600"/>
              <a:gd name="connsiteY6" fmla="*/ 10114871 h 12496800"/>
              <a:gd name="connsiteX7" fmla="*/ 2899059 w 15849600"/>
              <a:gd name="connsiteY7" fmla="*/ 11527915 h 12496800"/>
              <a:gd name="connsiteX8" fmla="*/ 14855119 w 15849600"/>
              <a:gd name="connsiteY8" fmla="*/ 11509101 h 12496800"/>
              <a:gd name="connsiteX9" fmla="*/ 14836428 w 15849600"/>
              <a:gd name="connsiteY9" fmla="*/ 6920721 h 12496800"/>
              <a:gd name="connsiteX10" fmla="*/ 8297328 w 15849600"/>
              <a:gd name="connsiteY10" fmla="*/ 6862512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97328 w 15849600"/>
              <a:gd name="connsiteY5" fmla="*/ 6862512 h 12496800"/>
              <a:gd name="connsiteX6" fmla="*/ 2114437 w 15849600"/>
              <a:gd name="connsiteY6" fmla="*/ 10114871 h 12496800"/>
              <a:gd name="connsiteX7" fmla="*/ 2116055 w 15849600"/>
              <a:gd name="connsiteY7" fmla="*/ 11176553 h 12496800"/>
              <a:gd name="connsiteX8" fmla="*/ 14855119 w 15849600"/>
              <a:gd name="connsiteY8" fmla="*/ 11509101 h 12496800"/>
              <a:gd name="connsiteX9" fmla="*/ 14836428 w 15849600"/>
              <a:gd name="connsiteY9" fmla="*/ 6920721 h 12496800"/>
              <a:gd name="connsiteX10" fmla="*/ 8297328 w 15849600"/>
              <a:gd name="connsiteY10" fmla="*/ 6862512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8297328 w 15849600"/>
              <a:gd name="connsiteY5" fmla="*/ 6862512 h 12496800"/>
              <a:gd name="connsiteX6" fmla="*/ 2114437 w 15849600"/>
              <a:gd name="connsiteY6" fmla="*/ 10114871 h 12496800"/>
              <a:gd name="connsiteX7" fmla="*/ 2116055 w 15849600"/>
              <a:gd name="connsiteY7" fmla="*/ 11176553 h 12496800"/>
              <a:gd name="connsiteX8" fmla="*/ 13848400 w 15849600"/>
              <a:gd name="connsiteY8" fmla="*/ 11064042 h 12496800"/>
              <a:gd name="connsiteX9" fmla="*/ 14836428 w 15849600"/>
              <a:gd name="connsiteY9" fmla="*/ 6920721 h 12496800"/>
              <a:gd name="connsiteX10" fmla="*/ 8297328 w 15849600"/>
              <a:gd name="connsiteY10" fmla="*/ 6862512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4836428 w 15849600"/>
              <a:gd name="connsiteY5" fmla="*/ 6920721 h 12496800"/>
              <a:gd name="connsiteX6" fmla="*/ 2114437 w 15849600"/>
              <a:gd name="connsiteY6" fmla="*/ 10114871 h 12496800"/>
              <a:gd name="connsiteX7" fmla="*/ 2116055 w 15849600"/>
              <a:gd name="connsiteY7" fmla="*/ 11176553 h 12496800"/>
              <a:gd name="connsiteX8" fmla="*/ 13848400 w 15849600"/>
              <a:gd name="connsiteY8" fmla="*/ 11064042 h 12496800"/>
              <a:gd name="connsiteX9" fmla="*/ 14836428 w 15849600"/>
              <a:gd name="connsiteY9" fmla="*/ 6920721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29710 w 15849600"/>
              <a:gd name="connsiteY5" fmla="*/ 9919016 h 12496800"/>
              <a:gd name="connsiteX6" fmla="*/ 2114437 w 15849600"/>
              <a:gd name="connsiteY6" fmla="*/ 10114871 h 12496800"/>
              <a:gd name="connsiteX7" fmla="*/ 2116055 w 15849600"/>
              <a:gd name="connsiteY7" fmla="*/ 11176553 h 12496800"/>
              <a:gd name="connsiteX8" fmla="*/ 13848400 w 15849600"/>
              <a:gd name="connsiteY8" fmla="*/ 11064042 h 12496800"/>
              <a:gd name="connsiteX9" fmla="*/ 13829710 w 15849600"/>
              <a:gd name="connsiteY9" fmla="*/ 991901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2029566 w 15849600"/>
              <a:gd name="connsiteY5" fmla="*/ 8055349 h 12496800"/>
              <a:gd name="connsiteX6" fmla="*/ 2114437 w 15849600"/>
              <a:gd name="connsiteY6" fmla="*/ 10114871 h 12496800"/>
              <a:gd name="connsiteX7" fmla="*/ 2116055 w 15849600"/>
              <a:gd name="connsiteY7" fmla="*/ 11176553 h 12496800"/>
              <a:gd name="connsiteX8" fmla="*/ 13848400 w 15849600"/>
              <a:gd name="connsiteY8" fmla="*/ 11064042 h 12496800"/>
              <a:gd name="connsiteX9" fmla="*/ 12029566 w 15849600"/>
              <a:gd name="connsiteY9" fmla="*/ 805534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2029566 w 15849600"/>
              <a:gd name="connsiteY5" fmla="*/ 8055349 h 12496800"/>
              <a:gd name="connsiteX6" fmla="*/ 2154890 w 15849600"/>
              <a:gd name="connsiteY6" fmla="*/ 8081780 h 12496800"/>
              <a:gd name="connsiteX7" fmla="*/ 2116055 w 15849600"/>
              <a:gd name="connsiteY7" fmla="*/ 11176553 h 12496800"/>
              <a:gd name="connsiteX8" fmla="*/ 13848400 w 15849600"/>
              <a:gd name="connsiteY8" fmla="*/ 11064042 h 12496800"/>
              <a:gd name="connsiteX9" fmla="*/ 12029566 w 15849600"/>
              <a:gd name="connsiteY9" fmla="*/ 805534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2029566 w 15849600"/>
              <a:gd name="connsiteY5" fmla="*/ 8055349 h 12496800"/>
              <a:gd name="connsiteX6" fmla="*/ 2154890 w 15849600"/>
              <a:gd name="connsiteY6" fmla="*/ 8081780 h 12496800"/>
              <a:gd name="connsiteX7" fmla="*/ 2196960 w 15849600"/>
              <a:gd name="connsiteY7" fmla="*/ 10138830 h 12496800"/>
              <a:gd name="connsiteX8" fmla="*/ 13848400 w 15849600"/>
              <a:gd name="connsiteY8" fmla="*/ 11064042 h 12496800"/>
              <a:gd name="connsiteX9" fmla="*/ 12029566 w 15849600"/>
              <a:gd name="connsiteY9" fmla="*/ 805534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2029566 w 15849600"/>
              <a:gd name="connsiteY5" fmla="*/ 8055349 h 12496800"/>
              <a:gd name="connsiteX6" fmla="*/ 2154890 w 15849600"/>
              <a:gd name="connsiteY6" fmla="*/ 8081780 h 12496800"/>
              <a:gd name="connsiteX7" fmla="*/ 2196960 w 15849600"/>
              <a:gd name="connsiteY7" fmla="*/ 10138830 h 12496800"/>
              <a:gd name="connsiteX8" fmla="*/ 12028031 w 15849600"/>
              <a:gd name="connsiteY8" fmla="*/ 10174565 h 12496800"/>
              <a:gd name="connsiteX9" fmla="*/ 12029566 w 15849600"/>
              <a:gd name="connsiteY9" fmla="*/ 8055349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2154890 w 15849600"/>
              <a:gd name="connsiteY6" fmla="*/ 8081780 h 12496800"/>
              <a:gd name="connsiteX7" fmla="*/ 2196960 w 15849600"/>
              <a:gd name="connsiteY7" fmla="*/ 10138830 h 12496800"/>
              <a:gd name="connsiteX8" fmla="*/ 12028031 w 15849600"/>
              <a:gd name="connsiteY8" fmla="*/ 10174565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1386289 w 15849600"/>
              <a:gd name="connsiteY6" fmla="*/ 1177743 h 12496800"/>
              <a:gd name="connsiteX7" fmla="*/ 2196960 w 15849600"/>
              <a:gd name="connsiteY7" fmla="*/ 10138830 h 12496800"/>
              <a:gd name="connsiteX8" fmla="*/ 12028031 w 15849600"/>
              <a:gd name="connsiteY8" fmla="*/ 10174565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1386289 w 15849600"/>
              <a:gd name="connsiteY6" fmla="*/ 1177743 h 12496800"/>
              <a:gd name="connsiteX7" fmla="*/ 2196960 w 15849600"/>
              <a:gd name="connsiteY7" fmla="*/ 10138830 h 12496800"/>
              <a:gd name="connsiteX8" fmla="*/ 13848400 w 15849600"/>
              <a:gd name="connsiteY8" fmla="*/ 2846967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1386289 w 15849600"/>
              <a:gd name="connsiteY6" fmla="*/ 1177743 h 12496800"/>
              <a:gd name="connsiteX7" fmla="*/ 1448586 w 15849600"/>
              <a:gd name="connsiteY7" fmla="*/ 3023012 h 12496800"/>
              <a:gd name="connsiteX8" fmla="*/ 13848400 w 15849600"/>
              <a:gd name="connsiteY8" fmla="*/ 2846967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1386289 w 15849600"/>
              <a:gd name="connsiteY6" fmla="*/ 1177743 h 12496800"/>
              <a:gd name="connsiteX7" fmla="*/ 1367679 w 15849600"/>
              <a:gd name="connsiteY7" fmla="*/ 2620630 h 12496800"/>
              <a:gd name="connsiteX8" fmla="*/ 13848400 w 15849600"/>
              <a:gd name="connsiteY8" fmla="*/ 2846967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91520 w 15849600"/>
              <a:gd name="connsiteY5" fmla="*/ 1108956 h 12496800"/>
              <a:gd name="connsiteX6" fmla="*/ 1386289 w 15849600"/>
              <a:gd name="connsiteY6" fmla="*/ 1177743 h 12496800"/>
              <a:gd name="connsiteX7" fmla="*/ 1367679 w 15849600"/>
              <a:gd name="connsiteY7" fmla="*/ 2620630 h 12496800"/>
              <a:gd name="connsiteX8" fmla="*/ 13888853 w 15849600"/>
              <a:gd name="connsiteY8" fmla="*/ 2635188 h 12496800"/>
              <a:gd name="connsiteX9" fmla="*/ 13991520 w 15849600"/>
              <a:gd name="connsiteY9" fmla="*/ 1108956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49936 w 15849600"/>
              <a:gd name="connsiteY5" fmla="*/ 1172490 h 12496800"/>
              <a:gd name="connsiteX6" fmla="*/ 1386289 w 15849600"/>
              <a:gd name="connsiteY6" fmla="*/ 1177743 h 12496800"/>
              <a:gd name="connsiteX7" fmla="*/ 1367679 w 15849600"/>
              <a:gd name="connsiteY7" fmla="*/ 2620630 h 12496800"/>
              <a:gd name="connsiteX8" fmla="*/ 13888853 w 15849600"/>
              <a:gd name="connsiteY8" fmla="*/ 2635188 h 12496800"/>
              <a:gd name="connsiteX9" fmla="*/ 13849936 w 15849600"/>
              <a:gd name="connsiteY9" fmla="*/ 11724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49936 w 15849600"/>
              <a:gd name="connsiteY5" fmla="*/ 1172490 h 12496800"/>
              <a:gd name="connsiteX6" fmla="*/ 1386289 w 15849600"/>
              <a:gd name="connsiteY6" fmla="*/ 1283633 h 12496800"/>
              <a:gd name="connsiteX7" fmla="*/ 1367679 w 15849600"/>
              <a:gd name="connsiteY7" fmla="*/ 2620630 h 12496800"/>
              <a:gd name="connsiteX8" fmla="*/ 13888853 w 15849600"/>
              <a:gd name="connsiteY8" fmla="*/ 2635188 h 12496800"/>
              <a:gd name="connsiteX9" fmla="*/ 13849936 w 15849600"/>
              <a:gd name="connsiteY9" fmla="*/ 11724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49936 w 15849600"/>
              <a:gd name="connsiteY5" fmla="*/ 1172490 h 12496800"/>
              <a:gd name="connsiteX6" fmla="*/ 1386289 w 15849600"/>
              <a:gd name="connsiteY6" fmla="*/ 1283633 h 12496800"/>
              <a:gd name="connsiteX7" fmla="*/ 1367679 w 15849600"/>
              <a:gd name="connsiteY7" fmla="*/ 2620630 h 12496800"/>
              <a:gd name="connsiteX8" fmla="*/ 13689638 w 15849600"/>
              <a:gd name="connsiteY8" fmla="*/ 10426516 h 12496800"/>
              <a:gd name="connsiteX9" fmla="*/ 13849936 w 15849600"/>
              <a:gd name="connsiteY9" fmla="*/ 11724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49936 w 15849600"/>
              <a:gd name="connsiteY5" fmla="*/ 1172490 h 12496800"/>
              <a:gd name="connsiteX6" fmla="*/ 1386289 w 15849600"/>
              <a:gd name="connsiteY6" fmla="*/ 1283633 h 12496800"/>
              <a:gd name="connsiteX7" fmla="*/ 1027845 w 15849600"/>
              <a:gd name="connsiteY7" fmla="*/ 10240182 h 12496800"/>
              <a:gd name="connsiteX8" fmla="*/ 13689638 w 15849600"/>
              <a:gd name="connsiteY8" fmla="*/ 10426516 h 12496800"/>
              <a:gd name="connsiteX9" fmla="*/ 13849936 w 15849600"/>
              <a:gd name="connsiteY9" fmla="*/ 11724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849936 w 15849600"/>
              <a:gd name="connsiteY5" fmla="*/ 1172490 h 12496800"/>
              <a:gd name="connsiteX6" fmla="*/ 1023017 w 15849600"/>
              <a:gd name="connsiteY6" fmla="*/ 7344918 h 12496800"/>
              <a:gd name="connsiteX7" fmla="*/ 1027845 w 15849600"/>
              <a:gd name="connsiteY7" fmla="*/ 10240182 h 12496800"/>
              <a:gd name="connsiteX8" fmla="*/ 13689638 w 15849600"/>
              <a:gd name="connsiteY8" fmla="*/ 10426516 h 12496800"/>
              <a:gd name="connsiteX9" fmla="*/ 13849936 w 15849600"/>
              <a:gd name="connsiteY9" fmla="*/ 1172490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55403 w 15849600"/>
              <a:gd name="connsiteY5" fmla="*/ 7319665 h 12496800"/>
              <a:gd name="connsiteX6" fmla="*/ 1023017 w 15849600"/>
              <a:gd name="connsiteY6" fmla="*/ 7344918 h 12496800"/>
              <a:gd name="connsiteX7" fmla="*/ 1027845 w 15849600"/>
              <a:gd name="connsiteY7" fmla="*/ 10240182 h 12496800"/>
              <a:gd name="connsiteX8" fmla="*/ 13689638 w 15849600"/>
              <a:gd name="connsiteY8" fmla="*/ 10426516 h 12496800"/>
              <a:gd name="connsiteX9" fmla="*/ 13955403 w 15849600"/>
              <a:gd name="connsiteY9" fmla="*/ 7319665 h 12496800"/>
              <a:gd name="connsiteX0" fmla="*/ 0 w 15849600"/>
              <a:gd name="connsiteY0" fmla="*/ 0 h 12496800"/>
              <a:gd name="connsiteX1" fmla="*/ 15849600 w 15849600"/>
              <a:gd name="connsiteY1" fmla="*/ 0 h 12496800"/>
              <a:gd name="connsiteX2" fmla="*/ 15849600 w 15849600"/>
              <a:gd name="connsiteY2" fmla="*/ 12496800 h 12496800"/>
              <a:gd name="connsiteX3" fmla="*/ 0 w 15849600"/>
              <a:gd name="connsiteY3" fmla="*/ 12496800 h 12496800"/>
              <a:gd name="connsiteX4" fmla="*/ 0 w 15849600"/>
              <a:gd name="connsiteY4" fmla="*/ 0 h 12496800"/>
              <a:gd name="connsiteX5" fmla="*/ 13955403 w 15849600"/>
              <a:gd name="connsiteY5" fmla="*/ 7319665 h 12496800"/>
              <a:gd name="connsiteX6" fmla="*/ 1023017 w 15849600"/>
              <a:gd name="connsiteY6" fmla="*/ 7344918 h 12496800"/>
              <a:gd name="connsiteX7" fmla="*/ 1027845 w 15849600"/>
              <a:gd name="connsiteY7" fmla="*/ 10240182 h 12496800"/>
              <a:gd name="connsiteX8" fmla="*/ 13959162 w 15849600"/>
              <a:gd name="connsiteY8" fmla="*/ 10193390 h 12496800"/>
              <a:gd name="connsiteX9" fmla="*/ 13955403 w 15849600"/>
              <a:gd name="connsiteY9" fmla="*/ 7319665 h 1249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49600" h="12496800">
                <a:moveTo>
                  <a:pt x="0" y="0"/>
                </a:moveTo>
                <a:lnTo>
                  <a:pt x="15849600" y="0"/>
                </a:lnTo>
                <a:lnTo>
                  <a:pt x="15849600" y="12496800"/>
                </a:lnTo>
                <a:lnTo>
                  <a:pt x="0" y="12496800"/>
                </a:lnTo>
                <a:lnTo>
                  <a:pt x="0" y="0"/>
                </a:lnTo>
                <a:close/>
                <a:moveTo>
                  <a:pt x="13955403" y="7319665"/>
                </a:moveTo>
                <a:lnTo>
                  <a:pt x="1023017" y="7344918"/>
                </a:lnTo>
                <a:cubicBezTo>
                  <a:pt x="1023556" y="7698812"/>
                  <a:pt x="1027306" y="9886288"/>
                  <a:pt x="1027845" y="10240182"/>
                </a:cubicBezTo>
                <a:lnTo>
                  <a:pt x="13959162" y="10193390"/>
                </a:lnTo>
                <a:cubicBezTo>
                  <a:pt x="13959163" y="9825058"/>
                  <a:pt x="13955402" y="7687997"/>
                  <a:pt x="13955403" y="7319665"/>
                </a:cubicBezTo>
                <a:close/>
              </a:path>
            </a:pathLst>
          </a:custGeom>
          <a:solidFill>
            <a:schemeClr val="tx1">
              <a:alpha val="47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57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Impact, High Accuracy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Climate scientists predicted decades ago that we would see an increase in extreme weather events. We are now observing that increase.</a:t>
            </a:r>
          </a:p>
          <a:p>
            <a:r>
              <a:rPr lang="en-US" sz="2800" i="1" dirty="0"/>
              <a:t>Any</a:t>
            </a:r>
            <a:r>
              <a:rPr lang="en-US" sz="2800" dirty="0"/>
              <a:t> weather event now has been put on steroids owing to climate change.</a:t>
            </a:r>
          </a:p>
          <a:p>
            <a:r>
              <a:rPr lang="en-US" sz="2800" dirty="0"/>
              <a:t>We know that climate change has stacked the deck so that this kind of event happens more frequently.</a:t>
            </a:r>
          </a:p>
          <a:p>
            <a:r>
              <a:rPr lang="en-US" sz="2800" dirty="0"/>
              <a:t>Is climate change worsening some recent extreme weather events like super storm Sandy? Yes.</a:t>
            </a:r>
          </a:p>
        </p:txBody>
      </p:sp>
    </p:spTree>
    <p:extLst>
      <p:ext uri="{BB962C8B-B14F-4D97-AF65-F5344CB8AC3E}">
        <p14:creationId xmlns:p14="http://schemas.microsoft.com/office/powerpoint/2010/main" val="290494230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Inspiring climate solutions: people like them because they are </a:t>
            </a:r>
            <a:r>
              <a:rPr lang="en-GB" b="1" dirty="0"/>
              <a:t>inspiring</a:t>
            </a:r>
            <a:r>
              <a:rPr lang="en-GB" dirty="0"/>
              <a:t> not because they are </a:t>
            </a:r>
            <a:r>
              <a:rPr lang="en-GB" b="1" dirty="0"/>
              <a:t>certain</a:t>
            </a:r>
            <a:r>
              <a:rPr lang="en-GB" dirty="0"/>
              <a:t>!</a:t>
            </a:r>
          </a:p>
          <a:p>
            <a:r>
              <a:rPr lang="en-GB" dirty="0"/>
              <a:t>The single biggest uncertainty is how we collectively respond to climate risks: this is a story </a:t>
            </a:r>
            <a:r>
              <a:rPr lang="en-GB" b="1" dirty="0"/>
              <a:t>about us</a:t>
            </a:r>
            <a:r>
              <a:rPr lang="en-GB" dirty="0"/>
              <a:t> and where </a:t>
            </a:r>
            <a:r>
              <a:rPr lang="en-GB" b="1" dirty="0"/>
              <a:t>we get to decide the ending</a:t>
            </a:r>
          </a:p>
          <a:p>
            <a:r>
              <a:rPr lang="en-GB" b="1" dirty="0"/>
              <a:t>Move climate change from a scientific to a social reality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261" y="533400"/>
            <a:ext cx="6787477" cy="76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9012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Robustness Examined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Shape of damage function invariant with discount rate (</a:t>
            </a:r>
            <a:r>
              <a:rPr lang="en-US" dirty="0" err="1"/>
              <a:t>Tomassini</a:t>
            </a:r>
            <a:r>
              <a:rPr lang="en-US" dirty="0"/>
              <a:t> et al., 2005)</a:t>
            </a:r>
          </a:p>
          <a:p>
            <a:pPr lvl="1"/>
            <a:r>
              <a:rPr lang="en-US" dirty="0"/>
              <a:t>convexity retained</a:t>
            </a:r>
          </a:p>
          <a:p>
            <a:r>
              <a:rPr lang="en-US" dirty="0"/>
              <a:t>Same result obtains with outcome measures other than mean of the damage distribution</a:t>
            </a:r>
          </a:p>
          <a:p>
            <a:pPr lvl="1"/>
            <a:r>
              <a:rPr lang="en-US" dirty="0"/>
              <a:t>consequences associated with crossing certain thresholds of sensitivity</a:t>
            </a:r>
          </a:p>
          <a:p>
            <a:r>
              <a:rPr lang="en-US" dirty="0"/>
              <a:t>Transcends assumptions about </a:t>
            </a:r>
            <a:r>
              <a:rPr lang="en-US" i="1" dirty="0"/>
              <a:t>mean</a:t>
            </a:r>
            <a:r>
              <a:rPr lang="en-US" dirty="0"/>
              <a:t> of sensitivity distribution</a:t>
            </a:r>
          </a:p>
          <a:p>
            <a:r>
              <a:rPr lang="en-US" dirty="0"/>
              <a:t>Symmetrical pdf’s produce the same result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21598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835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Scientific Uncertainty about </a:t>
            </a:r>
            <a:br>
              <a:rPr lang="en-US" dirty="0"/>
            </a:br>
            <a:r>
              <a:rPr lang="en-US" dirty="0"/>
              <a:t>Climate Change</a:t>
            </a:r>
          </a:p>
        </p:txBody>
      </p:sp>
      <p:pic>
        <p:nvPicPr>
          <p:cNvPr id="4" name="Picture 3" descr="C:\Users\Lewan\Documents\MATLAB\Modeling\Climate uncertainty\AGU 2014 Real Value Options\SLRfromTemp\figs4simulation9december\fig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6172200" cy="4354942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78289" y="6096000"/>
            <a:ext cx="7539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Mean invariant manipulation of Climate Sensitivity</a:t>
            </a:r>
          </a:p>
        </p:txBody>
      </p:sp>
    </p:spTree>
    <p:extLst>
      <p:ext uri="{BB962C8B-B14F-4D97-AF65-F5344CB8AC3E}">
        <p14:creationId xmlns:p14="http://schemas.microsoft.com/office/powerpoint/2010/main" val="370677822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Climate Change as Risky Choice</a:t>
            </a:r>
            <a:endParaRPr lang="en-US" dirty="0"/>
          </a:p>
        </p:txBody>
      </p:sp>
      <p:pic>
        <p:nvPicPr>
          <p:cNvPr id="1026" name="Picture 2" descr="C:\Users\lewan\Documents\Talks &amp; Conferences organized\12\OzMP12Adelaide\OzMP12 Abstracts and talks\betterWor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9999" y="1866900"/>
            <a:ext cx="6350001" cy="4229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843993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/>
          </a:bodyPr>
          <a:lstStyle/>
          <a:p>
            <a:r>
              <a:rPr lang="en-AU" dirty="0"/>
              <a:t>Subjectivity of Risk Perception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21163"/>
          </a:xfrm>
        </p:spPr>
        <p:txBody>
          <a:bodyPr/>
          <a:lstStyle/>
          <a:p>
            <a:r>
              <a:rPr lang="en-AU" dirty="0"/>
              <a:t>People’s “culture” (worldviews, ideology) affects their risk perception (e.g., </a:t>
            </a:r>
            <a:r>
              <a:rPr lang="en-AU" dirty="0" err="1"/>
              <a:t>Kahan</a:t>
            </a:r>
            <a:r>
              <a:rPr lang="en-AU" dirty="0"/>
              <a:t> et al., 2009)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2400" y="3657600"/>
            <a:ext cx="8839200" cy="2895600"/>
            <a:chOff x="914400" y="3200400"/>
            <a:chExt cx="7467600" cy="2057400"/>
          </a:xfrm>
        </p:grpSpPr>
        <p:pic>
          <p:nvPicPr>
            <p:cNvPr id="4" name="Picture 2" descr="C:\Users\lewan\Documents\Talks &amp; Conferences organized\12\OzMP12Adelaide\OzMP12 Abstracts and talks\betterWorld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4400" y="3200400"/>
              <a:ext cx="3089189" cy="2057400"/>
            </a:xfrm>
            <a:prstGeom prst="rect">
              <a:avLst/>
            </a:prstGeom>
            <a:noFill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88157" y="3200400"/>
              <a:ext cx="3593843" cy="205740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7" name="Left-Right Arrow 6"/>
            <p:cNvSpPr/>
            <p:nvPr/>
          </p:nvSpPr>
          <p:spPr>
            <a:xfrm>
              <a:off x="4038600" y="4038600"/>
              <a:ext cx="685800" cy="304800"/>
            </a:xfrm>
            <a:prstGeom prst="left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9815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Global GDP Growth Rates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594949"/>
            <a:ext cx="9144002" cy="366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6629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Uncertainty as Knowledge?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5562"/>
          </a:xfrm>
        </p:spPr>
        <p:txBody>
          <a:bodyPr>
            <a:normAutofit/>
          </a:bodyPr>
          <a:lstStyle/>
          <a:p>
            <a:r>
              <a:rPr lang="en-US" dirty="0"/>
              <a:t>Cost of seawalls increases with the square of height (</a:t>
            </a:r>
            <a:r>
              <a:rPr lang="en-US" dirty="0" err="1"/>
              <a:t>Yohe</a:t>
            </a:r>
            <a:r>
              <a:rPr lang="en-US" dirty="0"/>
              <a:t> et al., 1999)</a:t>
            </a:r>
          </a:p>
          <a:p>
            <a:pPr lvl="1"/>
            <a:r>
              <a:rPr lang="en-US" dirty="0"/>
              <a:t>U.S. prices for 1 linear m: $5,617 </a:t>
            </a:r>
            <a:r>
              <a:rPr lang="en-US" dirty="0">
                <a:sym typeface="Symbol" panose="05050102010706020507" pitchFamily="18" charset="2"/>
              </a:rPr>
              <a:t> m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</a:p>
          <a:p>
            <a:r>
              <a:rPr lang="en-US" dirty="0">
                <a:sym typeface="Symbol" panose="05050102010706020507" pitchFamily="18" charset="2"/>
              </a:rPr>
              <a:t>Greater uncertainty is </a:t>
            </a:r>
            <a:r>
              <a:rPr lang="en-US" i="1" dirty="0">
                <a:sym typeface="Symbol" panose="05050102010706020507" pitchFamily="18" charset="2"/>
              </a:rPr>
              <a:t>known</a:t>
            </a:r>
            <a:r>
              <a:rPr lang="en-US" dirty="0">
                <a:sym typeface="Symbol" panose="05050102010706020507" pitchFamily="18" charset="2"/>
              </a:rPr>
              <a:t> to increase adaptation cost considerably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even if the expectation of SLR remains unchanged</a:t>
            </a:r>
          </a:p>
          <a:p>
            <a:pPr marL="0" indent="0">
              <a:buNone/>
            </a:pPr>
            <a:endParaRPr lang="en-US" dirty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0849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325562"/>
          </a:xfrm>
        </p:spPr>
        <p:txBody>
          <a:bodyPr>
            <a:normAutofit fontScale="90000"/>
          </a:bodyPr>
          <a:lstStyle/>
          <a:p>
            <a:r>
              <a:rPr lang="en-AU" dirty="0"/>
              <a:t>Public </a:t>
            </a:r>
            <a:r>
              <a:rPr lang="en-AU" dirty="0" err="1"/>
              <a:t>Misconstruals</a:t>
            </a:r>
            <a:r>
              <a:rPr lang="en-AU" dirty="0"/>
              <a:t> of Uncertainty:</a:t>
            </a:r>
            <a:br>
              <a:rPr lang="en-AU" dirty="0"/>
            </a:br>
            <a:r>
              <a:rPr lang="en-AU" dirty="0"/>
              <a:t>Persuasive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73563"/>
          </a:xfrm>
        </p:spPr>
        <p:txBody>
          <a:bodyPr>
            <a:normAutofit/>
          </a:bodyPr>
          <a:lstStyle/>
          <a:p>
            <a:r>
              <a:rPr lang="en-AU" dirty="0"/>
              <a:t>“There is so much we don’t know about the climate, we cannot possibly know enough to act”</a:t>
            </a:r>
          </a:p>
          <a:p>
            <a:pPr lvl="1">
              <a:buNone/>
            </a:pPr>
            <a:r>
              <a:rPr lang="en-AU" i="1" dirty="0"/>
              <a:t>    Countless media commentators and politicians, ca. 2000-2035, paraphrased</a:t>
            </a:r>
            <a:endParaRPr lang="en-US" i="1" dirty="0"/>
          </a:p>
          <a:p>
            <a:r>
              <a:rPr lang="en-AU" dirty="0"/>
              <a:t>“… if we're not certain that the problem's there, then we … shouldn’t take actions…”</a:t>
            </a:r>
          </a:p>
          <a:p>
            <a:pPr lvl="1">
              <a:buNone/>
            </a:pPr>
            <a:r>
              <a:rPr lang="en-AU" dirty="0"/>
              <a:t> 	</a:t>
            </a:r>
            <a:r>
              <a:rPr lang="en-AU" i="1" dirty="0"/>
              <a:t>Chairman of Australia’s Future Fund, David Murray</a:t>
            </a:r>
          </a:p>
          <a:p>
            <a:pPr lvl="1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5339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Public </a:t>
            </a:r>
            <a:r>
              <a:rPr lang="en-AU" dirty="0" err="1"/>
              <a:t>Misconstruals</a:t>
            </a:r>
            <a:r>
              <a:rPr lang="en-AU" dirty="0"/>
              <a:t> of Uncertainty:</a:t>
            </a:r>
            <a:br>
              <a:rPr lang="en-AU" dirty="0"/>
            </a:br>
            <a:r>
              <a:rPr lang="en-AU" dirty="0"/>
              <a:t>Persuasive 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Scientific Certainty Argumentation Methods (SCAMs), </a:t>
            </a:r>
            <a:r>
              <a:rPr lang="en-US" dirty="0" err="1"/>
              <a:t>Freudenburg</a:t>
            </a:r>
            <a:r>
              <a:rPr lang="en-US" dirty="0"/>
              <a:t> et al. (2008)</a:t>
            </a:r>
          </a:p>
          <a:p>
            <a:pPr lvl="1"/>
            <a:r>
              <a:rPr lang="en-US" dirty="0"/>
              <a:t>lead in gasoline</a:t>
            </a:r>
          </a:p>
          <a:p>
            <a:pPr lvl="1"/>
            <a:r>
              <a:rPr lang="en-US" dirty="0"/>
              <a:t>tobacco</a:t>
            </a:r>
          </a:p>
          <a:p>
            <a:pPr lvl="1"/>
            <a:r>
              <a:rPr lang="en-US" dirty="0"/>
              <a:t>asbestos</a:t>
            </a:r>
          </a:p>
          <a:p>
            <a:r>
              <a:rPr lang="en-US" dirty="0"/>
              <a:t>Postulate a criterion of certainty (“proof”) that can never be met</a:t>
            </a:r>
          </a:p>
          <a:p>
            <a:r>
              <a:rPr lang="en-US" dirty="0"/>
              <a:t>3.5 times as many lobbyists needed to make “something happen” in U. S. Congress than to prevent action (McKay, 2012)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92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21874</TotalTime>
  <Words>2778</Words>
  <Application>Microsoft Office PowerPoint</Application>
  <PresentationFormat>On-screen Show (4:3)</PresentationFormat>
  <Paragraphs>562</Paragraphs>
  <Slides>77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77</vt:i4>
      </vt:variant>
    </vt:vector>
  </HeadingPairs>
  <TitlesOfParts>
    <vt:vector size="86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1_Office Theme</vt:lpstr>
      <vt:lpstr>2_Office Theme</vt:lpstr>
      <vt:lpstr>Constraints on the Social Discount Rate Derived from Ethical Ambiguities and Uncertainty about Future Climate Change </vt:lpstr>
      <vt:lpstr>Uncertainty as Knowledge </vt:lpstr>
      <vt:lpstr>Today: Competing  Construals of Uncertainty</vt:lpstr>
      <vt:lpstr>Today: Competing  Construals of Uncertainty</vt:lpstr>
      <vt:lpstr>Public Misconstruals of Uncertainty: Wishful Thinking and Optimism</vt:lpstr>
      <vt:lpstr>Public Misconstruals of Uncertainty: Wishful Thinking and Optimism</vt:lpstr>
      <vt:lpstr>Public Misconstruals of Uncertainty: Wishful Thinking and Optimism</vt:lpstr>
      <vt:lpstr>Public Misconstruals of Uncertainty: Persuasive Use</vt:lpstr>
      <vt:lpstr>Public Misconstruals of Uncertainty: Persuasive Use</vt:lpstr>
      <vt:lpstr>Today: Competing  Construals of Uncertainty</vt:lpstr>
      <vt:lpstr>Normative Role of Scientific Uncertainty in Climate Change (e.g., Lewandowsky, Risbey, Smithson, Newell, &amp; Hunter, 2014)</vt:lpstr>
      <vt:lpstr>(Equilibrium) Climate Sensitivity</vt:lpstr>
      <vt:lpstr>(Equilibrium) Climate Sensitivity</vt:lpstr>
      <vt:lpstr>How to Examine Uncertainty</vt:lpstr>
      <vt:lpstr>Jensen’s Inequality (1906)</vt:lpstr>
      <vt:lpstr>Jensen’s Inequality (1906)</vt:lpstr>
      <vt:lpstr>Jensen’s Inequality (1906) and Climate</vt:lpstr>
      <vt:lpstr>PowerPoint Presentation</vt:lpstr>
      <vt:lpstr>Robust Ordinal Constraint</vt:lpstr>
      <vt:lpstr>Robust Ordinal Constraint</vt:lpstr>
      <vt:lpstr>Policy Implications</vt:lpstr>
      <vt:lpstr>Cumulative Emissions and Warming</vt:lpstr>
      <vt:lpstr>Reducing Emissions  Reduces Uncertainty</vt:lpstr>
      <vt:lpstr>More Specific Policy Implications: Sea level rise (SLR)</vt:lpstr>
      <vt:lpstr>Allowing For Sea Level Rises (SLR)</vt:lpstr>
      <vt:lpstr>Allowing For Sea Level Rises (SLR)</vt:lpstr>
      <vt:lpstr>Allowance for SLR and Uncertainty</vt:lpstr>
      <vt:lpstr>Uncertainty as Knowledge?</vt:lpstr>
      <vt:lpstr>Today: Competing  Construals of Uncertainty</vt:lpstr>
      <vt:lpstr>Climate Change as Risky Choice</vt:lpstr>
      <vt:lpstr>Problem: Today’s Mitigation Costs vs. Tomorrow’s Damages</vt:lpstr>
      <vt:lpstr>Enter the Discount Rate …</vt:lpstr>
      <vt:lpstr>Enter the Discount Rate …</vt:lpstr>
      <vt:lpstr>Enter the Discount Rate …</vt:lpstr>
      <vt:lpstr>Gamma Discounting  (Weitzman, 2001)</vt:lpstr>
      <vt:lpstr>Gamma Discounting of £1,000</vt:lpstr>
      <vt:lpstr>Gamma Discounting of £1,000</vt:lpstr>
      <vt:lpstr>Gamma Discounting of £1,000</vt:lpstr>
      <vt:lpstr>Gamma Discounting of £1,000</vt:lpstr>
      <vt:lpstr>Simulation Experiment: What is the “correct” Discount Rate?</vt:lpstr>
      <vt:lpstr>The Discount Rate and Ethics</vt:lpstr>
      <vt:lpstr>The Discount Rate and Ethics</vt:lpstr>
      <vt:lpstr>The Ramsey (1928) Framework</vt:lpstr>
      <vt:lpstr>The Ramsey (1928) Framework</vt:lpstr>
      <vt:lpstr>The Ramsey (1928) Framework</vt:lpstr>
      <vt:lpstr>The Ramsey (1928) Framework</vt:lpstr>
      <vt:lpstr>The Ramsey (1928) Framework</vt:lpstr>
      <vt:lpstr>The Ramsey (1928) Framework</vt:lpstr>
      <vt:lpstr>PowerPoint Presentation</vt:lpstr>
      <vt:lpstr>Socio-Political Uncertainty: SSPs (Shared Socio-Economic Pathways)</vt:lpstr>
      <vt:lpstr>SSP Baseline Growth Projections</vt:lpstr>
      <vt:lpstr>Political Uncertainty: RCPs (Representative Concentration Pathways)</vt:lpstr>
      <vt:lpstr>Projecting Global Temperatures under Scientific and Political Uncertainty</vt:lpstr>
      <vt:lpstr>From Global Temperatures to  Global Economic Growth</vt:lpstr>
      <vt:lpstr>PowerPoint Presentation</vt:lpstr>
      <vt:lpstr>Results: Countries with Negative Growth</vt:lpstr>
      <vt:lpstr>PowerPoint Presentation</vt:lpstr>
      <vt:lpstr>Results: CE-DDR (Forward)</vt:lpstr>
      <vt:lpstr>Results: CE-DDR (Spot)</vt:lpstr>
      <vt:lpstr>Results in Context: CE-DDR (Spot)</vt:lpstr>
      <vt:lpstr>Conclusions</vt:lpstr>
      <vt:lpstr>Thank You</vt:lpstr>
      <vt:lpstr>THE END</vt:lpstr>
      <vt:lpstr>PowerPoint Presentation</vt:lpstr>
      <vt:lpstr>Today: Competing  Construals of Uncertainty</vt:lpstr>
      <vt:lpstr>PowerPoint Presentation</vt:lpstr>
      <vt:lpstr>PowerPoint Presentation</vt:lpstr>
      <vt:lpstr>We have known for 150 years  that CO2 traps heat</vt:lpstr>
      <vt:lpstr>PowerPoint Presentation</vt:lpstr>
      <vt:lpstr>High Impact, High Accuracy</vt:lpstr>
      <vt:lpstr>PowerPoint Presentation</vt:lpstr>
      <vt:lpstr>Robustness Examined</vt:lpstr>
      <vt:lpstr>Scientific Uncertainty about  Climate Change</vt:lpstr>
      <vt:lpstr>Climate Change as Risky Choice</vt:lpstr>
      <vt:lpstr>Subjectivity of Risk Perception</vt:lpstr>
      <vt:lpstr>Results: Global GDP Growth Rates</vt:lpstr>
      <vt:lpstr>Uncertainty as Knowledge?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Lewandowsky</dc:creator>
  <cp:lastModifiedBy>Tutt, Mandeep</cp:lastModifiedBy>
  <cp:revision>500</cp:revision>
  <dcterms:created xsi:type="dcterms:W3CDTF">2011-05-08T00:11:00Z</dcterms:created>
  <dcterms:modified xsi:type="dcterms:W3CDTF">2019-07-01T13:54:44Z</dcterms:modified>
</cp:coreProperties>
</file>