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47"/>
  </p:notesMasterIdLst>
  <p:sldIdLst>
    <p:sldId id="257" r:id="rId2"/>
    <p:sldId id="335" r:id="rId3"/>
    <p:sldId id="657" r:id="rId4"/>
    <p:sldId id="287" r:id="rId5"/>
    <p:sldId id="890" r:id="rId6"/>
    <p:sldId id="891" r:id="rId7"/>
    <p:sldId id="1001" r:id="rId8"/>
    <p:sldId id="1007" r:id="rId9"/>
    <p:sldId id="1043" r:id="rId10"/>
    <p:sldId id="1040" r:id="rId11"/>
    <p:sldId id="691" r:id="rId12"/>
    <p:sldId id="483" r:id="rId13"/>
    <p:sldId id="553" r:id="rId14"/>
    <p:sldId id="611" r:id="rId15"/>
    <p:sldId id="710" r:id="rId16"/>
    <p:sldId id="1041" r:id="rId17"/>
    <p:sldId id="1042" r:id="rId18"/>
    <p:sldId id="674" r:id="rId19"/>
    <p:sldId id="612" r:id="rId20"/>
    <p:sldId id="711" r:id="rId21"/>
    <p:sldId id="1044" r:id="rId22"/>
    <p:sldId id="971" r:id="rId23"/>
    <p:sldId id="670" r:id="rId24"/>
    <p:sldId id="262" r:id="rId25"/>
    <p:sldId id="263" r:id="rId26"/>
    <p:sldId id="264" r:id="rId27"/>
    <p:sldId id="265" r:id="rId28"/>
    <p:sldId id="266" r:id="rId29"/>
    <p:sldId id="1046" r:id="rId30"/>
    <p:sldId id="1047" r:id="rId31"/>
    <p:sldId id="1048" r:id="rId32"/>
    <p:sldId id="1052" r:id="rId33"/>
    <p:sldId id="1053" r:id="rId34"/>
    <p:sldId id="1054" r:id="rId35"/>
    <p:sldId id="1055" r:id="rId36"/>
    <p:sldId id="434" r:id="rId37"/>
    <p:sldId id="712" r:id="rId38"/>
    <p:sldId id="421" r:id="rId39"/>
    <p:sldId id="423" r:id="rId40"/>
    <p:sldId id="715" r:id="rId41"/>
    <p:sldId id="425" r:id="rId42"/>
    <p:sldId id="1058" r:id="rId43"/>
    <p:sldId id="433" r:id="rId44"/>
    <p:sldId id="1056" r:id="rId45"/>
    <p:sldId id="1057" r:id="rId46"/>
  </p:sldIdLst>
  <p:sldSz cx="9144000" cy="5715000" type="screen16x10"/>
  <p:notesSz cx="6797675" cy="9926638"/>
  <p:defaultTextStyle>
    <a:defPPr>
      <a:defRPr lang="en-US"/>
    </a:defPPr>
    <a:lvl1pPr marL="0" algn="l" defTabSz="713145" rtl="0" eaLnBrk="1" latinLnBrk="0" hangingPunct="1">
      <a:defRPr sz="1404" kern="1200">
        <a:solidFill>
          <a:schemeClr val="tx1"/>
        </a:solidFill>
        <a:latin typeface="+mn-lt"/>
        <a:ea typeface="+mn-ea"/>
        <a:cs typeface="+mn-cs"/>
      </a:defRPr>
    </a:lvl1pPr>
    <a:lvl2pPr marL="356574" algn="l" defTabSz="713145" rtl="0" eaLnBrk="1" latinLnBrk="0" hangingPunct="1">
      <a:defRPr sz="1404" kern="1200">
        <a:solidFill>
          <a:schemeClr val="tx1"/>
        </a:solidFill>
        <a:latin typeface="+mn-lt"/>
        <a:ea typeface="+mn-ea"/>
        <a:cs typeface="+mn-cs"/>
      </a:defRPr>
    </a:lvl2pPr>
    <a:lvl3pPr marL="713145" algn="l" defTabSz="713145" rtl="0" eaLnBrk="1" latinLnBrk="0" hangingPunct="1">
      <a:defRPr sz="1404" kern="1200">
        <a:solidFill>
          <a:schemeClr val="tx1"/>
        </a:solidFill>
        <a:latin typeface="+mn-lt"/>
        <a:ea typeface="+mn-ea"/>
        <a:cs typeface="+mn-cs"/>
      </a:defRPr>
    </a:lvl3pPr>
    <a:lvl4pPr marL="1069719" algn="l" defTabSz="713145" rtl="0" eaLnBrk="1" latinLnBrk="0" hangingPunct="1">
      <a:defRPr sz="1404" kern="1200">
        <a:solidFill>
          <a:schemeClr val="tx1"/>
        </a:solidFill>
        <a:latin typeface="+mn-lt"/>
        <a:ea typeface="+mn-ea"/>
        <a:cs typeface="+mn-cs"/>
      </a:defRPr>
    </a:lvl4pPr>
    <a:lvl5pPr marL="1426293" algn="l" defTabSz="713145" rtl="0" eaLnBrk="1" latinLnBrk="0" hangingPunct="1">
      <a:defRPr sz="1404" kern="1200">
        <a:solidFill>
          <a:schemeClr val="tx1"/>
        </a:solidFill>
        <a:latin typeface="+mn-lt"/>
        <a:ea typeface="+mn-ea"/>
        <a:cs typeface="+mn-cs"/>
      </a:defRPr>
    </a:lvl5pPr>
    <a:lvl6pPr marL="1782867" algn="l" defTabSz="713145" rtl="0" eaLnBrk="1" latinLnBrk="0" hangingPunct="1">
      <a:defRPr sz="1404" kern="1200">
        <a:solidFill>
          <a:schemeClr val="tx1"/>
        </a:solidFill>
        <a:latin typeface="+mn-lt"/>
        <a:ea typeface="+mn-ea"/>
        <a:cs typeface="+mn-cs"/>
      </a:defRPr>
    </a:lvl6pPr>
    <a:lvl7pPr marL="2139439" algn="l" defTabSz="713145" rtl="0" eaLnBrk="1" latinLnBrk="0" hangingPunct="1">
      <a:defRPr sz="1404" kern="1200">
        <a:solidFill>
          <a:schemeClr val="tx1"/>
        </a:solidFill>
        <a:latin typeface="+mn-lt"/>
        <a:ea typeface="+mn-ea"/>
        <a:cs typeface="+mn-cs"/>
      </a:defRPr>
    </a:lvl7pPr>
    <a:lvl8pPr marL="2496012" algn="l" defTabSz="713145" rtl="0" eaLnBrk="1" latinLnBrk="0" hangingPunct="1">
      <a:defRPr sz="1404" kern="1200">
        <a:solidFill>
          <a:schemeClr val="tx1"/>
        </a:solidFill>
        <a:latin typeface="+mn-lt"/>
        <a:ea typeface="+mn-ea"/>
        <a:cs typeface="+mn-cs"/>
      </a:defRPr>
    </a:lvl8pPr>
    <a:lvl9pPr marL="2852586" algn="l" defTabSz="713145"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rryck &amp; Co"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547" autoAdjust="0"/>
  </p:normalViewPr>
  <p:slideViewPr>
    <p:cSldViewPr snapToGrid="0">
      <p:cViewPr varScale="1">
        <p:scale>
          <a:sx n="62" d="100"/>
          <a:sy n="62" d="100"/>
        </p:scale>
        <p:origin x="882" y="54"/>
      </p:cViewPr>
      <p:guideLst/>
    </p:cSldViewPr>
  </p:slideViewPr>
  <p:notesTextViewPr>
    <p:cViewPr>
      <p:scale>
        <a:sx n="1" d="1"/>
        <a:sy n="1" d="1"/>
      </p:scale>
      <p:origin x="0" y="0"/>
    </p:cViewPr>
  </p:notesTextViewPr>
  <p:sorterViewPr>
    <p:cViewPr>
      <p:scale>
        <a:sx n="100" d="100"/>
        <a:sy n="100" d="100"/>
      </p:scale>
      <p:origin x="0" y="-839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FAA4E39-387D-2544-B9E3-D2EB10FAC2C3}" type="datetimeFigureOut">
              <a:rPr lang="en-US" smtClean="0"/>
              <a:t>7/1/2019</a:t>
            </a:fld>
            <a:endParaRPr lang="en-US"/>
          </a:p>
        </p:txBody>
      </p:sp>
      <p:sp>
        <p:nvSpPr>
          <p:cNvPr id="4" name="Slide Image Placeholder 3"/>
          <p:cNvSpPr>
            <a:spLocks noGrp="1" noRot="1" noChangeAspect="1"/>
          </p:cNvSpPr>
          <p:nvPr>
            <p:ph type="sldImg" idx="2"/>
          </p:nvPr>
        </p:nvSpPr>
        <p:spPr>
          <a:xfrm>
            <a:off x="719138" y="1241425"/>
            <a:ext cx="535940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54A1FA0-0373-9A4A-B075-4C168D43B7EE}" type="slidenum">
              <a:rPr lang="en-US" smtClean="0"/>
              <a:t>‹#›</a:t>
            </a:fld>
            <a:endParaRPr lang="en-US"/>
          </a:p>
        </p:txBody>
      </p:sp>
    </p:spTree>
    <p:extLst>
      <p:ext uri="{BB962C8B-B14F-4D97-AF65-F5344CB8AC3E}">
        <p14:creationId xmlns:p14="http://schemas.microsoft.com/office/powerpoint/2010/main" val="44606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there100.org/reports-briefings"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theccc.org.uk/publication/net-zero-the-uks-contribution-to-stopping-global-warming/"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theccc.org.uk/wp-content/uploads/2019/05/Net-Zero-Chris-Stark-Presentation.pdf"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iea.org/wei2018/"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s://www.iea.org/weo/"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theccc.org.uk/wp-content/uploads/2019/05/Net-Zero-Chris-Stark-Presentation.pdf"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hivehome.com/discover-hiv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carbontracker.live.kiln.it/Unburnable-Carbon-2-Web-Version.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heguardian.com/education/universityofwarwick"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ft.com/cms/s/0/2fc5662e-0643-11e5-b676-00144feabdc0.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blackrock.com/ca/institutional/en/insights/blackrock-investment-institute/climate-chang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pPr>
                <a:defRPr/>
              </a:pPr>
              <a:t>3</a:t>
            </a:fld>
            <a:endParaRPr lang="en-GB" dirty="0"/>
          </a:p>
        </p:txBody>
      </p:sp>
    </p:spTree>
    <p:extLst>
      <p:ext uri="{BB962C8B-B14F-4D97-AF65-F5344CB8AC3E}">
        <p14:creationId xmlns:p14="http://schemas.microsoft.com/office/powerpoint/2010/main" val="2532843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Sources: </a:t>
            </a:r>
          </a:p>
          <a:p>
            <a:r>
              <a:rPr lang="en-GB" dirty="0"/>
              <a:t>https://www.blackrock.com/corporate/literature/market-commentary/how-blackrock-investment-stewardship-engages-on-climate-risk-march2017.pdf</a:t>
            </a:r>
          </a:p>
          <a:p>
            <a:r>
              <a:rPr lang="en-GB" dirty="0"/>
              <a:t>https://www.chevron.com/-/media/shared-media/documents/climate-change-resilience.pdf</a:t>
            </a:r>
          </a:p>
          <a:p>
            <a:endParaRPr lang="en-GB" dirty="0"/>
          </a:p>
        </p:txBody>
      </p:sp>
      <p:sp>
        <p:nvSpPr>
          <p:cNvPr id="4" name="Slide Number Placeholder 3"/>
          <p:cNvSpPr>
            <a:spLocks noGrp="1"/>
          </p:cNvSpPr>
          <p:nvPr>
            <p:ph type="sldNum" sz="quarter" idx="10"/>
          </p:nvPr>
        </p:nvSpPr>
        <p:spPr/>
        <p:txBody>
          <a:bodyPr/>
          <a:lstStyle/>
          <a:p>
            <a:fld id="{554A1FA0-0373-9A4A-B075-4C168D43B7EE}" type="slidenum">
              <a:rPr lang="en-US" smtClean="0"/>
              <a:t>15</a:t>
            </a:fld>
            <a:endParaRPr lang="en-US"/>
          </a:p>
        </p:txBody>
      </p:sp>
    </p:spTree>
    <p:extLst>
      <p:ext uri="{BB962C8B-B14F-4D97-AF65-F5344CB8AC3E}">
        <p14:creationId xmlns:p14="http://schemas.microsoft.com/office/powerpoint/2010/main" val="3344457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https://www.schroders.com/en/lu/professional-investor/featured/climate-change-dashboard/</a:t>
            </a:r>
          </a:p>
          <a:p>
            <a:r>
              <a:rPr lang="en-GB" dirty="0"/>
              <a:t>Video https://youtu.be/jAt-z4NdDgg</a:t>
            </a:r>
          </a:p>
        </p:txBody>
      </p:sp>
      <p:sp>
        <p:nvSpPr>
          <p:cNvPr id="4" name="Slide Number Placeholder 3"/>
          <p:cNvSpPr>
            <a:spLocks noGrp="1"/>
          </p:cNvSpPr>
          <p:nvPr>
            <p:ph type="sldNum" sz="quarter" idx="5"/>
          </p:nvPr>
        </p:nvSpPr>
        <p:spPr/>
        <p:txBody>
          <a:bodyPr/>
          <a:lstStyle/>
          <a:p>
            <a:fld id="{554A1FA0-0373-9A4A-B075-4C168D43B7EE}" type="slidenum">
              <a:rPr lang="en-US" smtClean="0"/>
              <a:t>16</a:t>
            </a:fld>
            <a:endParaRPr lang="en-US"/>
          </a:p>
        </p:txBody>
      </p:sp>
    </p:spTree>
    <p:extLst>
      <p:ext uri="{BB962C8B-B14F-4D97-AF65-F5344CB8AC3E}">
        <p14:creationId xmlns:p14="http://schemas.microsoft.com/office/powerpoint/2010/main" val="245678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Source: https://www.schroders.com/en/lu/professional-investor/featured/climate-change-dashboard/</a:t>
            </a:r>
          </a:p>
          <a:p>
            <a:endParaRPr lang="en-GB" dirty="0"/>
          </a:p>
        </p:txBody>
      </p:sp>
      <p:sp>
        <p:nvSpPr>
          <p:cNvPr id="4" name="Slide Number Placeholder 3"/>
          <p:cNvSpPr>
            <a:spLocks noGrp="1"/>
          </p:cNvSpPr>
          <p:nvPr>
            <p:ph type="sldNum" sz="quarter" idx="5"/>
          </p:nvPr>
        </p:nvSpPr>
        <p:spPr/>
        <p:txBody>
          <a:bodyPr/>
          <a:lstStyle/>
          <a:p>
            <a:fld id="{554A1FA0-0373-9A4A-B075-4C168D43B7EE}" type="slidenum">
              <a:rPr lang="en-US" smtClean="0"/>
              <a:t>17</a:t>
            </a:fld>
            <a:endParaRPr lang="en-US"/>
          </a:p>
        </p:txBody>
      </p:sp>
    </p:spTree>
    <p:extLst>
      <p:ext uri="{BB962C8B-B14F-4D97-AF65-F5344CB8AC3E}">
        <p14:creationId xmlns:p14="http://schemas.microsoft.com/office/powerpoint/2010/main" val="12972369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for Report &amp; Recommendations:</a:t>
            </a:r>
            <a:r>
              <a:rPr lang="en-GB" baseline="0" dirty="0"/>
              <a:t> https://www.fsb-tcfd.org/publications/recommendations-report/ </a:t>
            </a:r>
          </a:p>
          <a:p>
            <a:r>
              <a:rPr lang="en-GB" baseline="0" dirty="0"/>
              <a:t>Presentation at https://www.fsb-tcfd.org/wp-content/uploads/2016/12/TCFD-Report-Overview-Dec.-2016.pdf </a:t>
            </a:r>
            <a:endParaRPr lang="en-GB" dirty="0"/>
          </a:p>
          <a:p>
            <a:r>
              <a:rPr lang="en-GB" dirty="0"/>
              <a:t>Source for video: https://vimeo.com/181695412 also https://www.fsb-tcfd.org/about/ </a:t>
            </a:r>
          </a:p>
          <a:p>
            <a:endParaRPr lang="en-GB" dirty="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pPr>
                <a:defRPr/>
              </a:pPr>
              <a:t>19</a:t>
            </a:fld>
            <a:endParaRPr lang="en-GB" dirty="0"/>
          </a:p>
        </p:txBody>
      </p:sp>
    </p:spTree>
    <p:extLst>
      <p:ext uri="{BB962C8B-B14F-4D97-AF65-F5344CB8AC3E}">
        <p14:creationId xmlns:p14="http://schemas.microsoft.com/office/powerpoint/2010/main" val="2482291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a:t>
            </a:r>
            <a:r>
              <a:rPr lang="en-GB" dirty="0">
                <a:hlinkClick r:id="rId3"/>
              </a:rPr>
              <a:t>http://there100.org/reports-briefings</a:t>
            </a:r>
            <a:endParaRPr lang="en-GB" dirty="0"/>
          </a:p>
          <a:p>
            <a:r>
              <a:rPr lang="en-GB" dirty="0"/>
              <a:t>Video: https://youtu.be/zLpUJqnEHE0</a:t>
            </a:r>
          </a:p>
        </p:txBody>
      </p:sp>
      <p:sp>
        <p:nvSpPr>
          <p:cNvPr id="4" name="Slide Number Placeholder 3"/>
          <p:cNvSpPr>
            <a:spLocks noGrp="1"/>
          </p:cNvSpPr>
          <p:nvPr>
            <p:ph type="sldNum" sz="quarter" idx="10"/>
          </p:nvPr>
        </p:nvSpPr>
        <p:spPr/>
        <p:txBody>
          <a:bodyPr/>
          <a:lstStyle/>
          <a:p>
            <a:fld id="{554A1FA0-0373-9A4A-B075-4C168D43B7EE}" type="slidenum">
              <a:rPr lang="en-US" smtClean="0"/>
              <a:t>20</a:t>
            </a:fld>
            <a:endParaRPr lang="en-US"/>
          </a:p>
        </p:txBody>
      </p:sp>
    </p:spTree>
    <p:extLst>
      <p:ext uri="{BB962C8B-B14F-4D97-AF65-F5344CB8AC3E}">
        <p14:creationId xmlns:p14="http://schemas.microsoft.com/office/powerpoint/2010/main" val="9525687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Sources:</a:t>
            </a:r>
          </a:p>
          <a:p>
            <a:r>
              <a:rPr lang="en-GB" baseline="0" dirty="0"/>
              <a:t>TED Talk Vancouver Feb 2016: “</a:t>
            </a:r>
            <a:r>
              <a:rPr lang="en-GB" sz="1200" b="0" i="0" kern="1200" dirty="0">
                <a:solidFill>
                  <a:schemeClr val="tx1"/>
                </a:solidFill>
                <a:effectLst/>
                <a:latin typeface="Arial" charset="0"/>
                <a:ea typeface="+mn-ea"/>
                <a:cs typeface="Arial" charset="0"/>
              </a:rPr>
              <a:t>The inside story of the Paris climate agreement” by Christiana </a:t>
            </a:r>
            <a:r>
              <a:rPr lang="en-GB" sz="1200" b="0" i="0" kern="1200" dirty="0" err="1">
                <a:solidFill>
                  <a:schemeClr val="tx1"/>
                </a:solidFill>
                <a:effectLst/>
                <a:latin typeface="Arial" charset="0"/>
                <a:ea typeface="+mn-ea"/>
                <a:cs typeface="Arial" charset="0"/>
              </a:rPr>
              <a:t>Figueres</a:t>
            </a:r>
            <a:r>
              <a:rPr lang="en-GB" sz="1200" b="0" i="0" kern="1200" dirty="0">
                <a:solidFill>
                  <a:schemeClr val="tx1"/>
                </a:solidFill>
                <a:effectLst/>
                <a:latin typeface="Arial" charset="0"/>
                <a:ea typeface="+mn-ea"/>
                <a:cs typeface="Arial" charset="0"/>
              </a:rPr>
              <a:t> see http://www.ted.com/talks/christiana_figueres_the_inside_story_of_the_paris_climate_agreement (4.00-10.00)</a:t>
            </a:r>
          </a:p>
          <a:p>
            <a:r>
              <a:rPr lang="en-GB" sz="1200" b="0" i="0" kern="1200" dirty="0">
                <a:solidFill>
                  <a:schemeClr val="tx1"/>
                </a:solidFill>
                <a:effectLst/>
                <a:latin typeface="Arial" charset="0"/>
                <a:ea typeface="+mn-ea"/>
                <a:cs typeface="Arial" charset="0"/>
              </a:rPr>
              <a:t>ROBERT FALKNER; The Paris Agreement and the new logic of international climate politics, </a:t>
            </a:r>
            <a:r>
              <a:rPr lang="en-GB" sz="1200" b="0" i="1" kern="1200" dirty="0">
                <a:solidFill>
                  <a:schemeClr val="tx1"/>
                </a:solidFill>
                <a:effectLst/>
                <a:latin typeface="Arial" charset="0"/>
                <a:ea typeface="+mn-ea"/>
                <a:cs typeface="Arial" charset="0"/>
              </a:rPr>
              <a:t>International Affairs</a:t>
            </a:r>
            <a:r>
              <a:rPr lang="en-GB" sz="1200" b="0" i="0" kern="1200" dirty="0">
                <a:solidFill>
                  <a:schemeClr val="tx1"/>
                </a:solidFill>
                <a:effectLst/>
                <a:latin typeface="Arial" charset="0"/>
                <a:ea typeface="+mn-ea"/>
                <a:cs typeface="Arial" charset="0"/>
              </a:rPr>
              <a:t>, Volume 92, Issue 5, 1 September 2016, Pages 1107–1125 Available</a:t>
            </a:r>
            <a:r>
              <a:rPr lang="en-GB" sz="1200" b="0" i="0" kern="1200" baseline="0" dirty="0">
                <a:solidFill>
                  <a:schemeClr val="tx1"/>
                </a:solidFill>
                <a:effectLst/>
                <a:latin typeface="Arial" charset="0"/>
                <a:ea typeface="+mn-ea"/>
                <a:cs typeface="Arial" charset="0"/>
              </a:rPr>
              <a:t> via the library at https://academic.oup.com/ia/article/92/5/1107/2688148/The-Paris-Agreement-and-the-new-logic-of</a:t>
            </a:r>
            <a:endParaRPr lang="en-GB" sz="1200" b="0" i="0" kern="1200" dirty="0">
              <a:solidFill>
                <a:schemeClr val="tx1"/>
              </a:solidFill>
              <a:effectLst/>
              <a:latin typeface="Arial" charset="0"/>
              <a:ea typeface="+mn-ea"/>
              <a:cs typeface="Arial" charset="0"/>
            </a:endParaRPr>
          </a:p>
          <a:p>
            <a:r>
              <a:rPr lang="en-GB" sz="1200" b="0" i="0" kern="1200" dirty="0">
                <a:solidFill>
                  <a:schemeClr val="tx1"/>
                </a:solidFill>
                <a:effectLst/>
                <a:latin typeface="Arial" charset="0"/>
                <a:ea typeface="+mn-ea"/>
                <a:cs typeface="Arial" charset="0"/>
              </a:rPr>
              <a:t>See</a:t>
            </a:r>
            <a:r>
              <a:rPr lang="en-GB" sz="1200" b="0" i="0" kern="1200" baseline="0" dirty="0">
                <a:solidFill>
                  <a:schemeClr val="tx1"/>
                </a:solidFill>
                <a:effectLst/>
                <a:latin typeface="Arial" charset="0"/>
                <a:ea typeface="+mn-ea"/>
                <a:cs typeface="Arial" charset="0"/>
              </a:rPr>
              <a:t> Also</a:t>
            </a:r>
            <a:endParaRPr lang="en-GB" sz="1200" b="0" i="0" kern="1200" dirty="0">
              <a:solidFill>
                <a:schemeClr val="tx1"/>
              </a:solidFill>
              <a:effectLst/>
              <a:latin typeface="Arial" charset="0"/>
              <a:ea typeface="+mn-ea"/>
              <a:cs typeface="Arial" charset="0"/>
            </a:endParaRPr>
          </a:p>
          <a:p>
            <a:r>
              <a:rPr lang="en-GB" sz="1200" b="0" i="0" kern="1200" dirty="0">
                <a:solidFill>
                  <a:schemeClr val="tx1"/>
                </a:solidFill>
                <a:effectLst/>
                <a:latin typeface="Arial" charset="0"/>
                <a:ea typeface="+mn-ea"/>
                <a:cs typeface="Arial" charset="0"/>
              </a:rPr>
              <a:t>TED Talk Vancouver Feb 2016:</a:t>
            </a:r>
            <a:r>
              <a:rPr lang="en-GB" sz="1200" b="0" i="0" kern="1200" baseline="0" dirty="0">
                <a:solidFill>
                  <a:schemeClr val="tx1"/>
                </a:solidFill>
                <a:effectLst/>
                <a:latin typeface="Arial" charset="0"/>
                <a:ea typeface="+mn-ea"/>
                <a:cs typeface="Arial" charset="0"/>
              </a:rPr>
              <a:t> “</a:t>
            </a:r>
            <a:r>
              <a:rPr lang="en-GB" sz="1200" b="0" i="0" kern="1200" dirty="0">
                <a:solidFill>
                  <a:schemeClr val="tx1"/>
                </a:solidFill>
                <a:effectLst/>
                <a:latin typeface="Arial" charset="0"/>
                <a:ea typeface="+mn-ea"/>
                <a:cs typeface="Arial" charset="0"/>
              </a:rPr>
              <a:t>Al Gore: The case for optimism on climate change</a:t>
            </a:r>
            <a:r>
              <a:rPr lang="en-GB" dirty="0"/>
              <a:t>“ see http://www.ted.com/talks/al_gore_the_case_for_optimism_on_climate_change </a:t>
            </a:r>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pPr>
                <a:defRPr/>
              </a:pPr>
              <a:t>22</a:t>
            </a:fld>
            <a:endParaRPr lang="en-GB" dirty="0"/>
          </a:p>
        </p:txBody>
      </p:sp>
    </p:spTree>
    <p:extLst>
      <p:ext uri="{BB962C8B-B14F-4D97-AF65-F5344CB8AC3E}">
        <p14:creationId xmlns:p14="http://schemas.microsoft.com/office/powerpoint/2010/main" val="3826391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Sources: </a:t>
            </a:r>
            <a:r>
              <a:rPr lang="en-GB" dirty="0">
                <a:hlinkClick r:id="rId3"/>
              </a:rPr>
              <a:t>https://www.theccc.org.uk/publication/net-zero-the-uks-contribution-to-stopping-global-warming/</a:t>
            </a:r>
            <a:endParaRPr lang="en-GB" dirty="0"/>
          </a:p>
          <a:p>
            <a:r>
              <a:rPr lang="en-GB" dirty="0">
                <a:hlinkClick r:id="rId4"/>
              </a:rPr>
              <a:t>https://www.theccc.org.uk/wp-content/uploads/2019/05/Net-Zero-Chris-Stark-Presentation.pdf</a:t>
            </a:r>
            <a:endParaRPr lang="en-GB" dirty="0"/>
          </a:p>
        </p:txBody>
      </p:sp>
      <p:sp>
        <p:nvSpPr>
          <p:cNvPr id="4" name="Slide Number Placeholder 3"/>
          <p:cNvSpPr>
            <a:spLocks noGrp="1"/>
          </p:cNvSpPr>
          <p:nvPr>
            <p:ph type="sldNum" sz="quarter" idx="5"/>
          </p:nvPr>
        </p:nvSpPr>
        <p:spPr/>
        <p:txBody>
          <a:bodyPr/>
          <a:lstStyle/>
          <a:p>
            <a:fld id="{554A1FA0-0373-9A4A-B075-4C168D43B7EE}" type="slidenum">
              <a:rPr lang="en-US" smtClean="0"/>
              <a:t>24</a:t>
            </a:fld>
            <a:endParaRPr lang="en-US"/>
          </a:p>
        </p:txBody>
      </p:sp>
    </p:spTree>
    <p:extLst>
      <p:ext uri="{BB962C8B-B14F-4D97-AF65-F5344CB8AC3E}">
        <p14:creationId xmlns:p14="http://schemas.microsoft.com/office/powerpoint/2010/main" val="717740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458788"/>
            <a:ext cx="4937125" cy="3086100"/>
          </a:xfrm>
        </p:spPr>
      </p:sp>
      <p:sp>
        <p:nvSpPr>
          <p:cNvPr id="3" name="Notes Placeholder 2"/>
          <p:cNvSpPr>
            <a:spLocks noGrp="1"/>
          </p:cNvSpPr>
          <p:nvPr>
            <p:ph type="body" idx="1"/>
          </p:nvPr>
        </p:nvSpPr>
        <p:spPr/>
        <p:txBody>
          <a:bodyPr/>
          <a:lstStyle/>
          <a:p>
            <a:r>
              <a:rPr lang="en-GB" dirty="0"/>
              <a:t>If the traditional approach to energy has been to avoid</a:t>
            </a:r>
            <a:r>
              <a:rPr lang="en-GB" baseline="0" dirty="0"/>
              <a:t> any problems by ensuring more supplies, this has led to a pattern of investment where most of the capital that companies spend has focused on the supply side.  </a:t>
            </a:r>
          </a:p>
          <a:p>
            <a:endParaRPr lang="en-GB" dirty="0"/>
          </a:p>
          <a:p>
            <a:r>
              <a:rPr lang="en-GB" baseline="0" dirty="0"/>
              <a:t>This is the International Energy Agency’s World Energy Investment data where they use reported capital investment by companies around the world.  This is their </a:t>
            </a:r>
            <a:r>
              <a:rPr lang="en-GB" dirty="0"/>
              <a:t>2018 report, see </a:t>
            </a:r>
            <a:r>
              <a:rPr lang="en-GB" dirty="0">
                <a:hlinkClick r:id="rId3"/>
              </a:rPr>
              <a:t>https://www.iea.org/wei2018/</a:t>
            </a:r>
            <a:r>
              <a:rPr lang="en-GB" dirty="0"/>
              <a:t>  RT&amp;H stands for Renewable transport &amp; heat and the Networks section includes battery storage.</a:t>
            </a:r>
          </a:p>
          <a:p>
            <a:endParaRPr lang="en-GB" dirty="0"/>
          </a:p>
          <a:p>
            <a:r>
              <a:rPr lang="en-GB" baseline="0" dirty="0"/>
              <a:t>Of the $1.8Tn invested, only 13% was spent on making buildings, transport and industry more efficient in the way they use energy (the</a:t>
            </a:r>
            <a:r>
              <a:rPr lang="en-GB" dirty="0"/>
              <a:t> orange section vs blue, red and green)</a:t>
            </a:r>
            <a:r>
              <a:rPr lang="en-GB" baseline="0" dirty="0"/>
              <a:t>.  Or looked at another way, the investment required to maintain and expand the supply of energy is vast in comparison.  </a:t>
            </a:r>
          </a:p>
          <a:p>
            <a:endParaRPr lang="en-GB" dirty="0"/>
          </a:p>
          <a:p>
            <a:r>
              <a:rPr lang="en-GB" baseline="0" dirty="0"/>
              <a:t>But the IEA also prepares a forward forecast of investment in their annual World Energy</a:t>
            </a:r>
            <a:r>
              <a:rPr lang="en-GB" dirty="0"/>
              <a:t> Outlooks, see </a:t>
            </a:r>
            <a:r>
              <a:rPr lang="en-GB" dirty="0">
                <a:hlinkClick r:id="rId4"/>
              </a:rPr>
              <a:t>https://www.iea.org/weo/</a:t>
            </a:r>
            <a:r>
              <a:rPr lang="en-GB" dirty="0"/>
              <a:t>  These are based on committed policies and stated strategies and it’s interesting that the % investment in more efficient use of energy has been rising.  It was 17% for the forecast in 2014, then 32%, 35%, 31% in subsequent years.  The jump has partly been due to Paris commitments that shift investment, and partly the poor profitability of the supply side as a destination for investment.  What these forecasts do suggest is that $Billions of investment are likely to shift from the supply side to the consumption side.</a:t>
            </a:r>
            <a:endParaRPr lang="en-GB" baseline="0" dirty="0"/>
          </a:p>
          <a:p>
            <a:endParaRPr lang="en-GB" dirty="0"/>
          </a:p>
          <a:p>
            <a:r>
              <a:rPr lang="en-GB" dirty="0"/>
              <a:t>Sources: % investment in energy efficiency in 2017 (Actual, WEI), 2014-17 forecasts for future investment (WEO 2014-17)</a:t>
            </a:r>
          </a:p>
          <a:p>
            <a:endParaRPr lang="en-GB" dirty="0"/>
          </a:p>
        </p:txBody>
      </p:sp>
      <p:sp>
        <p:nvSpPr>
          <p:cNvPr id="4" name="Slide Number Placeholder 3"/>
          <p:cNvSpPr>
            <a:spLocks noGrp="1"/>
          </p:cNvSpPr>
          <p:nvPr>
            <p:ph type="sldNum" sz="quarter" idx="10"/>
          </p:nvPr>
        </p:nvSpPr>
        <p:spPr/>
        <p:txBody>
          <a:bodyPr/>
          <a:lstStyle/>
          <a:p>
            <a:fld id="{554A1FA0-0373-9A4A-B075-4C168D43B7EE}" type="slidenum">
              <a:rPr lang="en-US" smtClean="0"/>
              <a:t>28</a:t>
            </a:fld>
            <a:endParaRPr lang="en-US"/>
          </a:p>
        </p:txBody>
      </p:sp>
    </p:spTree>
    <p:extLst>
      <p:ext uri="{BB962C8B-B14F-4D97-AF65-F5344CB8AC3E}">
        <p14:creationId xmlns:p14="http://schemas.microsoft.com/office/powerpoint/2010/main" val="23735347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Other includes battery storage and CCUS</a:t>
            </a:r>
          </a:p>
        </p:txBody>
      </p:sp>
      <p:sp>
        <p:nvSpPr>
          <p:cNvPr id="4" name="Slide Number Placeholder 3"/>
          <p:cNvSpPr>
            <a:spLocks noGrp="1"/>
          </p:cNvSpPr>
          <p:nvPr>
            <p:ph type="sldNum" sz="quarter" idx="5"/>
          </p:nvPr>
        </p:nvSpPr>
        <p:spPr/>
        <p:txBody>
          <a:bodyPr/>
          <a:lstStyle/>
          <a:p>
            <a:fld id="{554A1FA0-0373-9A4A-B075-4C168D43B7EE}" type="slidenum">
              <a:rPr lang="en-US" smtClean="0"/>
              <a:t>29</a:t>
            </a:fld>
            <a:endParaRPr lang="en-US"/>
          </a:p>
        </p:txBody>
      </p:sp>
    </p:spTree>
    <p:extLst>
      <p:ext uri="{BB962C8B-B14F-4D97-AF65-F5344CB8AC3E}">
        <p14:creationId xmlns:p14="http://schemas.microsoft.com/office/powerpoint/2010/main" val="30264811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a:t>
            </a:r>
            <a:r>
              <a:rPr lang="en-GB" dirty="0">
                <a:hlinkClick r:id="rId3"/>
              </a:rPr>
              <a:t>https://www.theccc.org.uk/wp-content/uploads/2019/05/Net-Zero-Chris-Stark-Presentation.pdf</a:t>
            </a:r>
            <a:endParaRPr lang="en-GB" dirty="0"/>
          </a:p>
        </p:txBody>
      </p:sp>
      <p:sp>
        <p:nvSpPr>
          <p:cNvPr id="4" name="Slide Number Placeholder 3"/>
          <p:cNvSpPr>
            <a:spLocks noGrp="1"/>
          </p:cNvSpPr>
          <p:nvPr>
            <p:ph type="sldNum" sz="quarter" idx="5"/>
          </p:nvPr>
        </p:nvSpPr>
        <p:spPr/>
        <p:txBody>
          <a:bodyPr/>
          <a:lstStyle/>
          <a:p>
            <a:fld id="{554A1FA0-0373-9A4A-B075-4C168D43B7EE}" type="slidenum">
              <a:rPr lang="en-US" smtClean="0"/>
              <a:t>34</a:t>
            </a:fld>
            <a:endParaRPr lang="en-US"/>
          </a:p>
        </p:txBody>
      </p:sp>
    </p:spTree>
    <p:extLst>
      <p:ext uri="{BB962C8B-B14F-4D97-AF65-F5344CB8AC3E}">
        <p14:creationId xmlns:p14="http://schemas.microsoft.com/office/powerpoint/2010/main" val="336021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744538"/>
            <a:ext cx="59563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59A613-E61D-2F40-8808-2CABF8F8EA17}"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6767503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Sources: </a:t>
            </a:r>
            <a:r>
              <a:rPr lang="en-GB" dirty="0">
                <a:hlinkClick r:id="rId3"/>
              </a:rPr>
              <a:t>https://www.hivehome.com/discover-hive</a:t>
            </a:r>
            <a:endParaRPr lang="en-GB" dirty="0"/>
          </a:p>
          <a:p>
            <a:r>
              <a:rPr lang="en-GB" dirty="0"/>
              <a:t>Video https://youtu.be/ZSSuaRIGCUo </a:t>
            </a:r>
          </a:p>
        </p:txBody>
      </p:sp>
      <p:sp>
        <p:nvSpPr>
          <p:cNvPr id="4" name="Slide Number Placeholder 3"/>
          <p:cNvSpPr>
            <a:spLocks noGrp="1"/>
          </p:cNvSpPr>
          <p:nvPr>
            <p:ph type="sldNum" sz="quarter" idx="5"/>
          </p:nvPr>
        </p:nvSpPr>
        <p:spPr/>
        <p:txBody>
          <a:bodyPr/>
          <a:lstStyle/>
          <a:p>
            <a:fld id="{554A1FA0-0373-9A4A-B075-4C168D43B7EE}" type="slidenum">
              <a:rPr lang="en-US" smtClean="0"/>
              <a:t>35</a:t>
            </a:fld>
            <a:endParaRPr lang="en-US"/>
          </a:p>
        </p:txBody>
      </p:sp>
    </p:spTree>
    <p:extLst>
      <p:ext uri="{BB962C8B-B14F-4D97-AF65-F5344CB8AC3E}">
        <p14:creationId xmlns:p14="http://schemas.microsoft.com/office/powerpoint/2010/main" val="17186857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A0B5854-020F-485E-B1BD-D2810618659F}" type="slidenum">
              <a:rPr lang="en-GB" altLang="zh-CN" smtClean="0"/>
              <a:pPr/>
              <a:t>38</a:t>
            </a:fld>
            <a:endParaRPr lang="en-GB" altLang="zh-CN"/>
          </a:p>
        </p:txBody>
      </p:sp>
    </p:spTree>
    <p:extLst>
      <p:ext uri="{BB962C8B-B14F-4D97-AF65-F5344CB8AC3E}">
        <p14:creationId xmlns:p14="http://schemas.microsoft.com/office/powerpoint/2010/main" val="3705058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471488" y="742950"/>
            <a:ext cx="5918200" cy="3700463"/>
          </a:xfrm>
          <a:ln/>
        </p:spPr>
      </p:sp>
      <p:sp>
        <p:nvSpPr>
          <p:cNvPr id="102403" name="Rectangle 3"/>
          <p:cNvSpPr>
            <a:spLocks noGrp="1" noChangeArrowheads="1"/>
          </p:cNvSpPr>
          <p:nvPr>
            <p:ph type="body" idx="1"/>
          </p:nvPr>
        </p:nvSpPr>
        <p:spPr>
          <a:xfrm>
            <a:off x="914508" y="4692650"/>
            <a:ext cx="5028986" cy="4443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itchFamily="34" charset="0"/>
              </a:rPr>
              <a:t>Source:  Sentence A (2010) “Sustainability &amp;</a:t>
            </a:r>
            <a:r>
              <a:rPr lang="en-US" baseline="0" dirty="0">
                <a:latin typeface="Arial" pitchFamily="34" charset="0"/>
              </a:rPr>
              <a:t> the Low Carbon Economy”  WBS Module Workbook</a:t>
            </a:r>
          </a:p>
          <a:p>
            <a:r>
              <a:rPr lang="en-US" baseline="0" dirty="0">
                <a:latin typeface="Arial" pitchFamily="34" charset="0"/>
              </a:rPr>
              <a:t>See also https://andrewsentance.com/ </a:t>
            </a:r>
            <a:endParaRPr lang="en-US" dirty="0">
              <a:latin typeface="Arial" pitchFamily="34" charset="0"/>
            </a:endParaRPr>
          </a:p>
        </p:txBody>
      </p:sp>
    </p:spTree>
    <p:extLst>
      <p:ext uri="{BB962C8B-B14F-4D97-AF65-F5344CB8AC3E}">
        <p14:creationId xmlns:p14="http://schemas.microsoft.com/office/powerpoint/2010/main" val="3483898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TextEdit="1"/>
          </p:cNvSpPr>
          <p:nvPr>
            <p:ph type="sldImg"/>
          </p:nvPr>
        </p:nvSpPr>
        <p:spPr bwMode="auto">
          <a:xfrm>
            <a:off x="469900" y="742950"/>
            <a:ext cx="5919788" cy="37004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Rectangle 3"/>
          <p:cNvSpPr>
            <a:spLocks noGrp="1"/>
          </p:cNvSpPr>
          <p:nvPr>
            <p:ph type="body" idx="1"/>
          </p:nvPr>
        </p:nvSpPr>
        <p:spPr bwMode="auto">
          <a:xfrm>
            <a:off x="914401" y="4691984"/>
            <a:ext cx="5029200" cy="4443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Arial" pitchFamily="34" charset="0"/>
              </a:rPr>
              <a:t>Source:  Sentence A (2010) “Sustainability &amp;</a:t>
            </a:r>
            <a:r>
              <a:rPr lang="en-US" baseline="0" dirty="0">
                <a:latin typeface="Arial" pitchFamily="34" charset="0"/>
              </a:rPr>
              <a:t> the Low Carbon Economy”  WBS Module Workbook</a:t>
            </a:r>
          </a:p>
          <a:p>
            <a:endParaRPr lang="en-US" dirty="0">
              <a:ea typeface="ＭＳ Ｐゴシック" pitchFamily="34" charset="-128"/>
            </a:endParaRPr>
          </a:p>
        </p:txBody>
      </p:sp>
    </p:spTree>
    <p:extLst>
      <p:ext uri="{BB962C8B-B14F-4D97-AF65-F5344CB8AC3E}">
        <p14:creationId xmlns:p14="http://schemas.microsoft.com/office/powerpoint/2010/main" val="4271459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471488" y="742950"/>
            <a:ext cx="5918200" cy="3700463"/>
          </a:xfrm>
          <a:ln/>
        </p:spPr>
      </p:sp>
      <p:sp>
        <p:nvSpPr>
          <p:cNvPr id="102403" name="Rectangle 3"/>
          <p:cNvSpPr>
            <a:spLocks noGrp="1" noChangeArrowheads="1"/>
          </p:cNvSpPr>
          <p:nvPr>
            <p:ph type="body" idx="1"/>
          </p:nvPr>
        </p:nvSpPr>
        <p:spPr>
          <a:xfrm>
            <a:off x="914508" y="4692650"/>
            <a:ext cx="5028986" cy="4443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pitchFamily="34" charset="0"/>
              </a:rPr>
              <a:t>From the initial SLCE module workbook</a:t>
            </a:r>
            <a:r>
              <a:rPr lang="en-US" baseline="0" dirty="0">
                <a:latin typeface="Arial" pitchFamily="34" charset="0"/>
              </a:rPr>
              <a:t> in 2010</a:t>
            </a:r>
            <a:endParaRPr lang="en-US" dirty="0">
              <a:latin typeface="Arial" pitchFamily="34" charset="0"/>
            </a:endParaRPr>
          </a:p>
        </p:txBody>
      </p:sp>
    </p:spTree>
    <p:extLst>
      <p:ext uri="{BB962C8B-B14F-4D97-AF65-F5344CB8AC3E}">
        <p14:creationId xmlns:p14="http://schemas.microsoft.com/office/powerpoint/2010/main" val="2440063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Carbon Tracker (2012) see</a:t>
            </a:r>
            <a:r>
              <a:rPr lang="en-GB" baseline="0" dirty="0"/>
              <a:t> http://www.carbontracker.org/site/carbonbubble#</a:t>
            </a:r>
            <a:endParaRPr lang="en-GB" dirty="0"/>
          </a:p>
          <a:p>
            <a:pPr marL="171436" indent="-171436">
              <a:buFont typeface="Arial" panose="020B0604020202020204" pitchFamily="34" charset="0"/>
              <a:buChar char="•"/>
            </a:pPr>
            <a:r>
              <a:rPr lang="en-GB" dirty="0"/>
              <a:t>Already in 2011, the world has used over a third of its 50-year carbon budget of 886GtCO</a:t>
            </a:r>
            <a:r>
              <a:rPr lang="en-GB" baseline="-25000" dirty="0"/>
              <a:t>2</a:t>
            </a:r>
            <a:r>
              <a:rPr lang="en-GB" dirty="0"/>
              <a:t>, leaving 565GtCO</a:t>
            </a:r>
            <a:r>
              <a:rPr lang="en-GB" baseline="-25000" dirty="0"/>
              <a:t>2 </a:t>
            </a:r>
            <a:endParaRPr lang="en-GB" dirty="0"/>
          </a:p>
          <a:p>
            <a:pPr marL="171436" indent="-171436">
              <a:buFont typeface="Arial" panose="020B0604020202020204" pitchFamily="34" charset="0"/>
              <a:buChar char="•"/>
            </a:pPr>
            <a:r>
              <a:rPr lang="en-GB" dirty="0"/>
              <a:t>All of the proven reserves owned by private and public companies and governments are equivalent to 2,795 GtCO</a:t>
            </a:r>
            <a:r>
              <a:rPr lang="en-GB" baseline="-25000" dirty="0"/>
              <a:t>2</a:t>
            </a:r>
            <a:endParaRPr lang="en-GB" dirty="0"/>
          </a:p>
          <a:p>
            <a:pPr marL="171436" indent="-171436">
              <a:buFont typeface="Arial" panose="020B0604020202020204" pitchFamily="34" charset="0"/>
              <a:buChar char="•"/>
            </a:pPr>
            <a:r>
              <a:rPr lang="en-GB" dirty="0"/>
              <a:t>Fossil fuel reserves owned by the top 100 listed coal and top 100 listed oil and gas companies represent total emissions of 745GtCO</a:t>
            </a:r>
            <a:r>
              <a:rPr lang="en-GB" baseline="-25000" dirty="0"/>
              <a:t>2</a:t>
            </a:r>
            <a:endParaRPr lang="en-GB" dirty="0"/>
          </a:p>
          <a:p>
            <a:pPr marL="171436" indent="-171436">
              <a:buFont typeface="Arial" panose="020B0604020202020204" pitchFamily="34" charset="0"/>
              <a:buChar char="•"/>
            </a:pPr>
            <a:r>
              <a:rPr lang="en-GB" dirty="0"/>
              <a:t>Only 20% of the total reserves can be burned unabated, leaving up to 80% of assets technically </a:t>
            </a:r>
            <a:r>
              <a:rPr lang="en-GB" dirty="0" err="1"/>
              <a:t>unburnable</a:t>
            </a:r>
            <a:r>
              <a:rPr lang="en-GB" dirty="0"/>
              <a:t>.</a:t>
            </a:r>
          </a:p>
          <a:p>
            <a:r>
              <a:rPr lang="en-GB" dirty="0"/>
              <a:t>Subsequent report in 2013: </a:t>
            </a:r>
          </a:p>
          <a:p>
            <a:r>
              <a:rPr lang="en-GB" dirty="0"/>
              <a:t>http://carbontracker.live.kiln.it/Unburnable-Carbon-2-Web-Version.pdf</a:t>
            </a:r>
          </a:p>
          <a:p>
            <a:r>
              <a:rPr lang="en-GB" dirty="0" err="1">
                <a:hlinkClick r:id="rId3" tooltip="Unburnable carbon 2013: Wasted capital and stranded assets"/>
              </a:rPr>
              <a:t>Unburnable</a:t>
            </a:r>
            <a:r>
              <a:rPr lang="en-GB" dirty="0">
                <a:hlinkClick r:id="rId3" tooltip="Unburnable carbon 2013: Wasted capital and stranded assets"/>
              </a:rPr>
              <a:t> carbon 2013: Wasted capital and stranded assets</a:t>
            </a:r>
            <a:r>
              <a:rPr lang="en-GB" dirty="0"/>
              <a:t> has revealed that fossil fuel reserves already far exceed the carbon budget to avoid global warming of 2°C, but in spite of this, spent $674billion last year to find and develop new potentially stranded assets.</a:t>
            </a:r>
          </a:p>
          <a:p>
            <a:r>
              <a:rPr lang="en-GB" i="1" dirty="0"/>
              <a:t>“Smart investors can see that investing in companies that rely solely or heavily on constantly replenishing reserves of fossil fuels is becoming a very risky decision. The report raises serious questions as to the ability of the financial system to act on industry-wide long term risk, since currently the only measure of risk is performance against industry benchmarks.” </a:t>
            </a:r>
            <a:r>
              <a:rPr lang="en-GB" b="1" i="1" dirty="0"/>
              <a:t>Professor Lord Stern</a:t>
            </a:r>
            <a:endParaRPr lang="en-GB" dirty="0"/>
          </a:p>
          <a:p>
            <a:endParaRPr lang="en-GB" dirty="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pPr>
                <a:defRPr/>
              </a:pPr>
              <a:t>11</a:t>
            </a:fld>
            <a:endParaRPr lang="en-GB" dirty="0"/>
          </a:p>
        </p:txBody>
      </p:sp>
    </p:spTree>
    <p:extLst>
      <p:ext uri="{BB962C8B-B14F-4D97-AF65-F5344CB8AC3E}">
        <p14:creationId xmlns:p14="http://schemas.microsoft.com/office/powerpoint/2010/main" val="2720346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744538"/>
            <a:ext cx="5956300" cy="3722687"/>
          </a:xfrm>
        </p:spPr>
      </p:sp>
      <p:sp>
        <p:nvSpPr>
          <p:cNvPr id="3" name="Notes Placeholder 2"/>
          <p:cNvSpPr>
            <a:spLocks noGrp="1"/>
          </p:cNvSpPr>
          <p:nvPr>
            <p:ph type="body" idx="1"/>
          </p:nvPr>
        </p:nvSpPr>
        <p:spPr/>
        <p:txBody>
          <a:bodyPr/>
          <a:lstStyle/>
          <a:p>
            <a:pPr defTabSz="914326">
              <a:defRPr/>
            </a:pPr>
            <a:r>
              <a:rPr lang="en-GB" dirty="0"/>
              <a:t>Fossil Free Website: http://gofossilfree.org/uk/</a:t>
            </a:r>
          </a:p>
          <a:p>
            <a:pPr marL="171450" indent="-171450" defTabSz="914326">
              <a:buFont typeface="Arial" panose="020B0604020202020204" pitchFamily="34" charset="0"/>
              <a:buChar char="•"/>
              <a:defRPr/>
            </a:pPr>
            <a:r>
              <a:rPr lang="en-US" dirty="0">
                <a:effectLst/>
              </a:rPr>
              <a:t>The </a:t>
            </a:r>
            <a:r>
              <a:rPr lang="en-US" dirty="0">
                <a:effectLst/>
                <a:hlinkClick r:id="rId3"/>
              </a:rPr>
              <a:t>University of Warwick</a:t>
            </a:r>
            <a:r>
              <a:rPr lang="en-US" dirty="0">
                <a:effectLst/>
              </a:rPr>
              <a:t> in Coventry has committed to divest from fossil fuels, saying it will move the £1m of its investments in coal, oil and gas from its £14m endowment as soon as possible.</a:t>
            </a:r>
          </a:p>
          <a:p>
            <a:pPr marL="171450" indent="-171450" defTabSz="914326">
              <a:buFont typeface="Arial" panose="020B0604020202020204" pitchFamily="34" charset="0"/>
              <a:buChar char="•"/>
              <a:defRPr/>
            </a:pPr>
            <a:r>
              <a:rPr lang="en-US" dirty="0">
                <a:effectLst/>
              </a:rPr>
              <a:t>Warwick followed Glasgow, Bedfordshire, SOAS, Oxford, Edinburgh and London School of Hygiene and Tropical Disease </a:t>
            </a:r>
          </a:p>
          <a:p>
            <a:pPr marL="171450" indent="-171450" defTabSz="914326">
              <a:buFont typeface="Arial" panose="020B0604020202020204" pitchFamily="34" charset="0"/>
              <a:buChar char="•"/>
              <a:defRPr/>
            </a:pPr>
            <a:r>
              <a:rPr lang="en-US" dirty="0">
                <a:effectLst/>
              </a:rPr>
              <a:t>Follows</a:t>
            </a:r>
            <a:r>
              <a:rPr lang="en-US" baseline="0" dirty="0">
                <a:effectLst/>
              </a:rPr>
              <a:t> </a:t>
            </a:r>
            <a:r>
              <a:rPr lang="en-US" sz="1200" kern="1200" dirty="0">
                <a:solidFill>
                  <a:schemeClr val="tx1"/>
                </a:solidFill>
                <a:effectLst/>
                <a:latin typeface="Arial" charset="0"/>
                <a:ea typeface="+mn-ea"/>
                <a:cs typeface="Arial" charset="0"/>
              </a:rPr>
              <a:t>Universities (and colleges in the US), religious organizations, retirement funds, and other</a:t>
            </a:r>
            <a:r>
              <a:rPr lang="en-US" sz="1200" kern="1200" baseline="0" dirty="0">
                <a:solidFill>
                  <a:schemeClr val="tx1"/>
                </a:solidFill>
                <a:effectLst/>
                <a:latin typeface="Arial" charset="0"/>
                <a:ea typeface="+mn-ea"/>
                <a:cs typeface="Arial" charset="0"/>
              </a:rPr>
              <a:t> </a:t>
            </a:r>
            <a:r>
              <a:rPr lang="en-US" sz="1200" kern="1200" dirty="0">
                <a:solidFill>
                  <a:schemeClr val="tx1"/>
                </a:solidFill>
                <a:effectLst/>
                <a:latin typeface="Arial" charset="0"/>
                <a:ea typeface="+mn-ea"/>
                <a:cs typeface="Arial" charset="0"/>
              </a:rPr>
              <a:t>institutions,</a:t>
            </a:r>
            <a:r>
              <a:rPr lang="en-US" sz="1200" kern="1200" baseline="0" dirty="0">
                <a:solidFill>
                  <a:schemeClr val="tx1"/>
                </a:solidFill>
                <a:effectLst/>
                <a:latin typeface="Arial" charset="0"/>
                <a:ea typeface="+mn-ea"/>
                <a:cs typeface="Arial" charset="0"/>
              </a:rPr>
              <a:t> e.g., </a:t>
            </a:r>
            <a:r>
              <a:rPr lang="en-US" baseline="0" dirty="0">
                <a:effectLst/>
              </a:rPr>
              <a:t>Stanford </a:t>
            </a:r>
            <a:r>
              <a:rPr lang="en-US" baseline="0" dirty="0" err="1">
                <a:effectLst/>
              </a:rPr>
              <a:t>Uni</a:t>
            </a:r>
            <a:r>
              <a:rPr lang="en-US" baseline="0" dirty="0">
                <a:effectLst/>
              </a:rPr>
              <a:t>, Rockefeller Trust, http://gofossilfree.org/commitments/</a:t>
            </a:r>
            <a:endParaRPr lang="en-US" dirty="0">
              <a:effectLst/>
            </a:endParaRPr>
          </a:p>
          <a:p>
            <a:pPr marL="171450" indent="-171450" defTabSz="914326">
              <a:buFont typeface="Arial" panose="020B0604020202020204" pitchFamily="34" charset="0"/>
              <a:buChar char="•"/>
              <a:defRPr/>
            </a:pPr>
            <a:r>
              <a:rPr lang="en-US" dirty="0">
                <a:effectLst/>
              </a:rPr>
              <a:t>Motion passed committing the University of Warwick to replace existing funds with investments in fossil-free index related funds. They have pledged to move their money when such a fund becomes available. It is expected that fossil free funds will be available within a year. </a:t>
            </a:r>
          </a:p>
          <a:p>
            <a:pPr marL="171450" indent="-171450" defTabSz="914326">
              <a:buFont typeface="Arial" panose="020B0604020202020204" pitchFamily="34" charset="0"/>
              <a:buChar char="•"/>
              <a:defRPr/>
            </a:pPr>
            <a:r>
              <a:rPr lang="en-GB" dirty="0"/>
              <a:t>http://www.theguardian.com/environment/2015/jul/08/university-of-warwick-divests-from-fossil-fuels</a:t>
            </a:r>
          </a:p>
          <a:p>
            <a:pPr defTabSz="914326">
              <a:defRPr/>
            </a:pPr>
            <a:endParaRPr lang="en-GB" dirty="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pPr>
                <a:defRPr/>
              </a:pPr>
              <a:t>12</a:t>
            </a:fld>
            <a:endParaRPr lang="en-GB" dirty="0"/>
          </a:p>
        </p:txBody>
      </p:sp>
    </p:spTree>
    <p:extLst>
      <p:ext uri="{BB962C8B-B14F-4D97-AF65-F5344CB8AC3E}">
        <p14:creationId xmlns:p14="http://schemas.microsoft.com/office/powerpoint/2010/main" val="1015665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Sources: Main FT Article (June</a:t>
            </a:r>
            <a:r>
              <a:rPr lang="en-GB" baseline="0" dirty="0"/>
              <a:t> 2015) </a:t>
            </a:r>
            <a:r>
              <a:rPr lang="en-GB" dirty="0"/>
              <a:t>http://www.ft.com/cms/s/0/e144719e-0dcb-11e5-aa7b-00144feabdc0.html?siteedition=uk#axzz3d1wSSVnv </a:t>
            </a:r>
            <a:r>
              <a:rPr lang="en-GB" sz="1200" b="0" i="0" kern="1200" dirty="0">
                <a:solidFill>
                  <a:schemeClr val="tx1"/>
                </a:solidFill>
                <a:effectLst/>
                <a:latin typeface="Arial" charset="0"/>
                <a:ea typeface="+mn-ea"/>
                <a:cs typeface="Arial" charset="0"/>
              </a:rPr>
              <a:t/>
            </a:r>
            <a:br>
              <a:rPr lang="en-GB" sz="1200" b="0" i="0" kern="1200" dirty="0">
                <a:solidFill>
                  <a:schemeClr val="tx1"/>
                </a:solidFill>
                <a:effectLst/>
                <a:latin typeface="Arial" charset="0"/>
                <a:ea typeface="+mn-ea"/>
                <a:cs typeface="Arial" charset="0"/>
              </a:rPr>
            </a:br>
            <a:r>
              <a:rPr lang="en-GB" sz="1200" b="0" i="0" kern="1200" dirty="0">
                <a:solidFill>
                  <a:schemeClr val="tx1"/>
                </a:solidFill>
                <a:effectLst/>
                <a:latin typeface="Arial" charset="0"/>
                <a:ea typeface="+mn-ea"/>
                <a:cs typeface="Arial" charset="0"/>
              </a:rPr>
              <a:t>“Framing the challenge of climate change as a problem of insurance against disaster is intellectually fruitful. It also provides the right answer to sceptics. The question is not what we know for sure. The question is rather how certain we are (or can be) that nothing bad will happen. Given the science, which is well established, it is impossible to argue that we know the risks are small. This being so, taking action is logical. It is the right way to respond to the nature and scale of possible bad outcomes.</a:t>
            </a:r>
          </a:p>
          <a:p>
            <a:r>
              <a:rPr lang="en-GB" sz="1200" b="0" i="0" kern="1200" dirty="0">
                <a:solidFill>
                  <a:schemeClr val="tx1"/>
                </a:solidFill>
                <a:effectLst/>
                <a:latin typeface="Arial" charset="0"/>
                <a:ea typeface="+mn-ea"/>
                <a:cs typeface="Arial" charset="0"/>
              </a:rPr>
              <a:t>The authors suggest that the very least we need to do is impose a global </a:t>
            </a:r>
            <a:r>
              <a:rPr lang="en-GB" sz="1200" b="0" i="0" u="none" strike="noStrike" kern="1200" dirty="0">
                <a:solidFill>
                  <a:schemeClr val="tx1"/>
                </a:solidFill>
                <a:effectLst/>
                <a:latin typeface="Arial" charset="0"/>
                <a:ea typeface="+mn-ea"/>
                <a:cs typeface="Arial" charset="0"/>
                <a:hlinkClick r:id="rId3" tooltip="European energy groups seek UN backing for carbon pricing system"/>
              </a:rPr>
              <a:t>price</a:t>
            </a:r>
            <a:r>
              <a:rPr lang="en-GB" sz="1200" b="0" i="0" kern="1200" dirty="0">
                <a:solidFill>
                  <a:schemeClr val="tx1"/>
                </a:solidFill>
                <a:effectLst/>
                <a:latin typeface="Arial" charset="0"/>
                <a:ea typeface="+mn-ea"/>
                <a:cs typeface="Arial" charset="0"/>
              </a:rPr>
              <a:t> on emissions of CO2 at $40 a tonne (well above that delivered even by the EU Emissions Trading System). Now, however, the actual cost imposed on emissions is closer to </a:t>
            </a:r>
            <a:r>
              <a:rPr lang="en-GB" sz="1200" b="0" i="1" kern="1200" dirty="0">
                <a:solidFill>
                  <a:schemeClr val="tx1"/>
                </a:solidFill>
                <a:effectLst/>
                <a:latin typeface="Arial" charset="0"/>
                <a:ea typeface="+mn-ea"/>
                <a:cs typeface="Arial" charset="0"/>
              </a:rPr>
              <a:t>minus </a:t>
            </a:r>
            <a:r>
              <a:rPr lang="en-GB" sz="1200" b="0" i="0" kern="1200" dirty="0">
                <a:solidFill>
                  <a:schemeClr val="tx1"/>
                </a:solidFill>
                <a:effectLst/>
                <a:latin typeface="Arial" charset="0"/>
                <a:ea typeface="+mn-ea"/>
                <a:cs typeface="Arial" charset="0"/>
              </a:rPr>
              <a:t>$15 per tonne, because of vast subsidies to fossil fuel energy amounting to $550bn a year.</a:t>
            </a:r>
          </a:p>
          <a:p>
            <a:r>
              <a:rPr lang="en-GB" sz="1200" b="0" i="0" kern="1200" dirty="0">
                <a:solidFill>
                  <a:schemeClr val="tx1"/>
                </a:solidFill>
                <a:effectLst/>
                <a:latin typeface="Arial" charset="0"/>
                <a:ea typeface="+mn-ea"/>
                <a:cs typeface="Arial" charset="0"/>
              </a:rPr>
              <a:t>Hitherto, all the climate conferences have been almost Shakespearean — tales “told by an idiot full of sound and fury signifying nothing”. So could anything actually change our trajectory? It is increasingly evident that the answer has to be technological. Humanity is unwilling, possibly simply unable, to overcome the political, economic and social obstacles to collective action. The costs to current generations seem too daunting. So those costs have to fall.”</a:t>
            </a:r>
          </a:p>
          <a:p>
            <a:r>
              <a:rPr lang="en-GB" sz="1200" b="0" i="0" kern="1200" dirty="0">
                <a:solidFill>
                  <a:schemeClr val="tx1"/>
                </a:solidFill>
                <a:effectLst/>
                <a:latin typeface="Arial" charset="0"/>
                <a:ea typeface="+mn-ea"/>
                <a:cs typeface="Arial" charset="0"/>
              </a:rPr>
              <a:t>Mark Carney’s Speech to Lloyds Insurance,</a:t>
            </a:r>
            <a:r>
              <a:rPr lang="en-GB" sz="1200" b="0" i="0" kern="1200" baseline="0" dirty="0">
                <a:solidFill>
                  <a:schemeClr val="tx1"/>
                </a:solidFill>
                <a:effectLst/>
                <a:latin typeface="Arial" charset="0"/>
                <a:ea typeface="+mn-ea"/>
                <a:cs typeface="Arial" charset="0"/>
              </a:rPr>
              <a:t> Sept 2015 http://www.ft.com/cms/s/0/622de3da-66e6-11e5-97d0-1456a776a4f5.html#axzz3n1gP8lLB </a:t>
            </a:r>
          </a:p>
          <a:p>
            <a:r>
              <a:rPr lang="en-GB" sz="1200" b="0" i="0" kern="1200" baseline="0" dirty="0">
                <a:solidFill>
                  <a:schemeClr val="tx1"/>
                </a:solidFill>
                <a:effectLst/>
                <a:latin typeface="Arial" charset="0"/>
                <a:ea typeface="+mn-ea"/>
                <a:cs typeface="Arial" charset="0"/>
              </a:rPr>
              <a:t>From the article: </a:t>
            </a:r>
            <a:r>
              <a:rPr lang="en-GB" sz="1200" b="0" i="0" kern="1200" dirty="0">
                <a:solidFill>
                  <a:schemeClr val="tx1"/>
                </a:solidFill>
                <a:effectLst/>
                <a:latin typeface="Arial" charset="0"/>
                <a:ea typeface="+mn-ea"/>
                <a:cs typeface="Arial" charset="0"/>
              </a:rPr>
              <a:t>investors face “potentially huge” losses from climate change action that could make vast reserves of oil, coal and gas “literally </a:t>
            </a:r>
            <a:r>
              <a:rPr lang="en-GB" sz="1200" b="0" i="0" kern="1200" dirty="0" err="1">
                <a:solidFill>
                  <a:schemeClr val="tx1"/>
                </a:solidFill>
                <a:effectLst/>
                <a:latin typeface="Arial" charset="0"/>
                <a:ea typeface="+mn-ea"/>
                <a:cs typeface="Arial" charset="0"/>
              </a:rPr>
              <a:t>unburnable</a:t>
            </a:r>
            <a:r>
              <a:rPr lang="en-GB" sz="1200" b="0" i="0" kern="1200" dirty="0">
                <a:solidFill>
                  <a:schemeClr val="tx1"/>
                </a:solidFill>
                <a:effectLst/>
                <a:latin typeface="Arial" charset="0"/>
                <a:ea typeface="+mn-ea"/>
                <a:cs typeface="Arial" charset="0"/>
              </a:rPr>
              <a:t>”. </a:t>
            </a:r>
          </a:p>
          <a:p>
            <a:r>
              <a:rPr lang="en-GB" sz="1200" b="0" i="0" kern="1200" dirty="0">
                <a:solidFill>
                  <a:schemeClr val="tx1"/>
                </a:solidFill>
                <a:effectLst/>
                <a:latin typeface="Arial" charset="0"/>
                <a:ea typeface="+mn-ea"/>
                <a:cs typeface="Arial" charset="0"/>
              </a:rPr>
              <a:t>Full text of speech at http://www.bankofengland.co.uk/publications/Pages/speeches/2015/844.aspx#</a:t>
            </a:r>
          </a:p>
          <a:p>
            <a:r>
              <a:rPr lang="en-GB" sz="1200" b="0" i="0" kern="1200" dirty="0">
                <a:solidFill>
                  <a:schemeClr val="tx1"/>
                </a:solidFill>
                <a:effectLst/>
                <a:latin typeface="Arial" charset="0"/>
                <a:ea typeface="+mn-ea"/>
                <a:cs typeface="Arial" charset="0"/>
              </a:rPr>
              <a:t>FT Video:</a:t>
            </a:r>
            <a:r>
              <a:rPr lang="en-GB" sz="1200" b="0" i="0" kern="1200" baseline="0" dirty="0">
                <a:solidFill>
                  <a:schemeClr val="tx1"/>
                </a:solidFill>
                <a:effectLst/>
                <a:latin typeface="Arial" charset="0"/>
                <a:ea typeface="+mn-ea"/>
                <a:cs typeface="Arial" charset="0"/>
              </a:rPr>
              <a:t> http://video.ft.com/4520690411001/Carneys-carbon-concerns/world</a:t>
            </a:r>
            <a:endParaRPr lang="en-GB" sz="1200" b="0" i="0" kern="1200" dirty="0">
              <a:solidFill>
                <a:schemeClr val="tx1"/>
              </a:solidFill>
              <a:effectLst/>
              <a:latin typeface="Arial" charset="0"/>
              <a:ea typeface="+mn-ea"/>
              <a:cs typeface="Arial" charset="0"/>
            </a:endParaRPr>
          </a:p>
          <a:p>
            <a:r>
              <a:rPr lang="en-GB" dirty="0"/>
              <a:t/>
            </a:r>
            <a:br>
              <a:rPr lang="en-GB" dirty="0"/>
            </a:br>
            <a:endParaRPr lang="en-GB" dirty="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pPr>
                <a:defRPr/>
              </a:pPr>
              <a:t>13</a:t>
            </a:fld>
            <a:endParaRPr lang="en-GB" dirty="0"/>
          </a:p>
        </p:txBody>
      </p:sp>
    </p:spTree>
    <p:extLst>
      <p:ext uri="{BB962C8B-B14F-4D97-AF65-F5344CB8AC3E}">
        <p14:creationId xmlns:p14="http://schemas.microsoft.com/office/powerpoint/2010/main" val="3921938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a:t>
            </a:r>
            <a:r>
              <a:rPr lang="en-GB" dirty="0">
                <a:hlinkClick r:id="rId3"/>
              </a:rPr>
              <a:t>https://www.blackrock.com/ca/institutional/en/insights/blackrock-investment-institute/climate-change</a:t>
            </a:r>
            <a:r>
              <a:rPr lang="en-GB" dirty="0"/>
              <a:t> </a:t>
            </a:r>
          </a:p>
        </p:txBody>
      </p:sp>
      <p:sp>
        <p:nvSpPr>
          <p:cNvPr id="4" name="Slide Number Placeholder 3"/>
          <p:cNvSpPr>
            <a:spLocks noGrp="1"/>
          </p:cNvSpPr>
          <p:nvPr>
            <p:ph type="sldNum" sz="quarter" idx="5"/>
          </p:nvPr>
        </p:nvSpPr>
        <p:spPr/>
        <p:txBody>
          <a:bodyPr/>
          <a:lstStyle/>
          <a:p>
            <a:fld id="{554A1FA0-0373-9A4A-B075-4C168D43B7EE}" type="slidenum">
              <a:rPr lang="en-US" smtClean="0"/>
              <a:t>14</a:t>
            </a:fld>
            <a:endParaRPr lang="en-US"/>
          </a:p>
        </p:txBody>
      </p:sp>
    </p:spTree>
    <p:extLst>
      <p:ext uri="{BB962C8B-B14F-4D97-AF65-F5344CB8AC3E}">
        <p14:creationId xmlns:p14="http://schemas.microsoft.com/office/powerpoint/2010/main" val="8392855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57601" y="4235715"/>
            <a:ext cx="5150643" cy="1014941"/>
          </a:xfrm>
        </p:spPr>
        <p:txBody>
          <a:bodyPr anchor="t" anchorCtr="0">
            <a:noAutofit/>
          </a:bodyPr>
          <a:lstStyle>
            <a:lvl1pPr algn="l">
              <a:defRPr sz="35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920137" y="2913187"/>
            <a:ext cx="2491277" cy="292833"/>
          </a:xfrm>
        </p:spPr>
        <p:txBody>
          <a:bodyPr>
            <a:normAutofit/>
          </a:bodyPr>
          <a:lstStyle>
            <a:lvl1pPr marL="0" indent="0">
              <a:buNone/>
              <a:defRPr sz="140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920138" y="3112479"/>
            <a:ext cx="2491276" cy="292833"/>
          </a:xfrm>
        </p:spPr>
        <p:txBody>
          <a:bodyPr>
            <a:normAutofit/>
          </a:bodyPr>
          <a:lstStyle>
            <a:lvl1pPr marL="0" indent="0">
              <a:buNone/>
              <a:defRPr sz="140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920138" y="3312015"/>
            <a:ext cx="2491276" cy="292833"/>
          </a:xfrm>
        </p:spPr>
        <p:txBody>
          <a:bodyPr>
            <a:normAutofit/>
          </a:bodyPr>
          <a:lstStyle>
            <a:lvl1pPr marL="0" indent="0">
              <a:buNone/>
              <a:defRPr sz="1400" b="0" i="1">
                <a:solidFill>
                  <a:schemeClr val="bg1"/>
                </a:solidFill>
              </a:defRPr>
            </a:lvl1pPr>
          </a:lstStyle>
          <a:p>
            <a:pPr lvl="0"/>
            <a:r>
              <a:rPr lang="en-US" dirty="0"/>
              <a:t>Date</a:t>
            </a:r>
          </a:p>
        </p:txBody>
      </p:sp>
    </p:spTree>
    <p:extLst/>
  </p:cSld>
  <p:clrMapOvr>
    <a:masterClrMapping/>
  </p:clrMapOvr>
  <p:extLst mod="1">
    <p:ext uri="{DCECCB84-F9BA-43D5-87BE-67443E8EF086}">
      <p15:sldGuideLst xmlns:p15="http://schemas.microsoft.com/office/powerpoint/2012/main">
        <p15:guide id="3" orient="horz" pos="2208" userDrawn="1">
          <p15:clr>
            <a:srgbClr val="FBAE40"/>
          </p15:clr>
        </p15:guide>
        <p15:guide id="4" pos="635"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24782"/>
            <a:ext cx="7886700" cy="2377281"/>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824553"/>
            <a:ext cx="7886700" cy="113479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521355"/>
            <a:ext cx="3886200" cy="34379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521355"/>
            <a:ext cx="3886200" cy="34379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04271"/>
            <a:ext cx="7886700" cy="1104636"/>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400969"/>
            <a:ext cx="3868340" cy="68659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087563"/>
            <a:ext cx="3868340" cy="28717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400969"/>
            <a:ext cx="3887391" cy="68659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087563"/>
            <a:ext cx="3887391" cy="28717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Introduction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304271"/>
            <a:ext cx="7886700" cy="2380872"/>
          </a:xfrm>
        </p:spPr>
        <p:txBody>
          <a:bodyPr anchor="t" anchorCtr="0">
            <a:normAutofit/>
          </a:bodyPr>
          <a:lstStyle>
            <a:lvl1pPr>
              <a:defRPr sz="4000" baseline="0">
                <a:solidFill>
                  <a:schemeClr val="bg1"/>
                </a:solidFill>
              </a:defRPr>
            </a:lvl1pPr>
          </a:lstStyle>
          <a:p>
            <a:r>
              <a:rPr lang="en-US" dirty="0"/>
              <a:t>Title</a:t>
            </a: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81000"/>
            <a:ext cx="2949178" cy="13335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822854"/>
            <a:ext cx="4629150" cy="413649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714500"/>
            <a:ext cx="2949178" cy="324485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81000"/>
            <a:ext cx="2949178" cy="13335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822854"/>
            <a:ext cx="4629150" cy="413649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714500"/>
            <a:ext cx="2949178" cy="324485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 Challenger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57601" y="4235715"/>
            <a:ext cx="5150643" cy="1014941"/>
          </a:xfrm>
        </p:spPr>
        <p:txBody>
          <a:bodyPr anchor="t" anchorCtr="0">
            <a:noAutofit/>
          </a:bodyPr>
          <a:lstStyle>
            <a:lvl1pPr algn="l">
              <a:defRPr sz="35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920137" y="2913187"/>
            <a:ext cx="2491277" cy="292833"/>
          </a:xfrm>
        </p:spPr>
        <p:txBody>
          <a:bodyPr>
            <a:normAutofit/>
          </a:bodyPr>
          <a:lstStyle>
            <a:lvl1pPr marL="0" indent="0">
              <a:buNone/>
              <a:defRPr sz="140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920138" y="3112479"/>
            <a:ext cx="2491276" cy="292833"/>
          </a:xfrm>
        </p:spPr>
        <p:txBody>
          <a:bodyPr>
            <a:normAutofit/>
          </a:bodyPr>
          <a:lstStyle>
            <a:lvl1pPr marL="0" indent="0">
              <a:buNone/>
              <a:defRPr sz="140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920138" y="3312015"/>
            <a:ext cx="2491276" cy="292833"/>
          </a:xfrm>
        </p:spPr>
        <p:txBody>
          <a:bodyPr>
            <a:normAutofit/>
          </a:bodyPr>
          <a:lstStyle>
            <a:lvl1pPr marL="0" indent="0">
              <a:buNone/>
              <a:defRPr sz="1400" b="0" i="1">
                <a:solidFill>
                  <a:schemeClr val="bg1"/>
                </a:solidFill>
              </a:defRPr>
            </a:lvl1pPr>
          </a:lstStyle>
          <a:p>
            <a:pPr lvl="0"/>
            <a:r>
              <a:rPr lang="en-US" dirty="0"/>
              <a:t>Date</a:t>
            </a:r>
          </a:p>
        </p:txBody>
      </p:sp>
    </p:spTree>
    <p:extLst/>
  </p:cSld>
  <p:clrMapOvr>
    <a:masterClrMapping/>
  </p:clrMapOvr>
  <p:extLst mod="1">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04271"/>
            <a:ext cx="1971675" cy="46550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04271"/>
            <a:ext cx="5800725" cy="46550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Learning outcom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04273"/>
            <a:ext cx="7886700" cy="1104000"/>
          </a:xfrm>
        </p:spPr>
        <p:txBody>
          <a:bodyPr/>
          <a:lstStyle>
            <a:lvl1pPr>
              <a:defRPr baseline="0">
                <a:solidFill>
                  <a:schemeClr val="bg1"/>
                </a:solidFill>
              </a:defRPr>
            </a:lvl1pPr>
          </a:lstStyle>
          <a:p>
            <a:r>
              <a:rPr lang="en-US"/>
              <a:t>Click to edit Master title style</a:t>
            </a:r>
            <a:endParaRPr lang="en-US" dirty="0"/>
          </a:p>
        </p:txBody>
      </p:sp>
      <p:sp>
        <p:nvSpPr>
          <p:cNvPr id="8" name="Content Placeholder 7"/>
          <p:cNvSpPr>
            <a:spLocks noGrp="1"/>
          </p:cNvSpPr>
          <p:nvPr>
            <p:ph sz="quarter" idx="10"/>
          </p:nvPr>
        </p:nvSpPr>
        <p:spPr>
          <a:xfrm>
            <a:off x="614358" y="1612682"/>
            <a:ext cx="7143369" cy="640178"/>
          </a:xfrm>
        </p:spPr>
        <p:txBody>
          <a:bodyPr/>
          <a:lstStyle>
            <a:lvl1pPr marL="0" indent="0">
              <a:buNone/>
              <a:defRPr baseline="0">
                <a:solidFill>
                  <a:schemeClr val="bg1"/>
                </a:solidFill>
              </a:defRPr>
            </a:lvl1pPr>
          </a:lstStyle>
          <a:p>
            <a:pPr lvl="0"/>
            <a:r>
              <a:rPr lang="en-US"/>
              <a:t>Edit Master text styles</a:t>
            </a:r>
          </a:p>
        </p:txBody>
      </p:sp>
      <p:sp>
        <p:nvSpPr>
          <p:cNvPr id="7" name="Rectangle 6"/>
          <p:cNvSpPr/>
          <p:nvPr/>
        </p:nvSpPr>
        <p:spPr>
          <a:xfrm>
            <a:off x="7757728" y="1605425"/>
            <a:ext cx="749808" cy="647435"/>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5" name="Content Placeholder 7"/>
          <p:cNvSpPr>
            <a:spLocks noGrp="1"/>
          </p:cNvSpPr>
          <p:nvPr>
            <p:ph sz="quarter" idx="11"/>
          </p:nvPr>
        </p:nvSpPr>
        <p:spPr>
          <a:xfrm>
            <a:off x="614357" y="2338396"/>
            <a:ext cx="7143369" cy="640178"/>
          </a:xfrm>
        </p:spPr>
        <p:txBody>
          <a:bodyPr/>
          <a:lstStyle>
            <a:lvl1pPr marL="0" indent="0">
              <a:buNone/>
              <a:defRPr baseline="0">
                <a:solidFill>
                  <a:schemeClr val="bg1"/>
                </a:solidFill>
              </a:defRPr>
            </a:lvl1pPr>
          </a:lstStyle>
          <a:p>
            <a:pPr lvl="0"/>
            <a:r>
              <a:rPr lang="en-US"/>
              <a:t>Edit Master text styles</a:t>
            </a:r>
          </a:p>
        </p:txBody>
      </p:sp>
      <p:sp>
        <p:nvSpPr>
          <p:cNvPr id="16" name="Rectangle 15"/>
          <p:cNvSpPr/>
          <p:nvPr/>
        </p:nvSpPr>
        <p:spPr>
          <a:xfrm>
            <a:off x="7757727" y="2331139"/>
            <a:ext cx="749808" cy="647435"/>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7" name="Content Placeholder 7"/>
          <p:cNvSpPr>
            <a:spLocks noGrp="1"/>
          </p:cNvSpPr>
          <p:nvPr>
            <p:ph sz="quarter" idx="12"/>
          </p:nvPr>
        </p:nvSpPr>
        <p:spPr>
          <a:xfrm>
            <a:off x="614356" y="3064110"/>
            <a:ext cx="7143369" cy="640178"/>
          </a:xfrm>
        </p:spPr>
        <p:txBody>
          <a:bodyPr/>
          <a:lstStyle>
            <a:lvl1pPr marL="0" indent="0">
              <a:buNone/>
              <a:defRPr baseline="0">
                <a:solidFill>
                  <a:schemeClr val="bg1"/>
                </a:solidFill>
              </a:defRPr>
            </a:lvl1pPr>
          </a:lstStyle>
          <a:p>
            <a:pPr lvl="0"/>
            <a:r>
              <a:rPr lang="en-US"/>
              <a:t>Edit Master text styles</a:t>
            </a:r>
          </a:p>
        </p:txBody>
      </p:sp>
      <p:sp>
        <p:nvSpPr>
          <p:cNvPr id="18" name="Rectangle 17"/>
          <p:cNvSpPr/>
          <p:nvPr/>
        </p:nvSpPr>
        <p:spPr>
          <a:xfrm>
            <a:off x="7757726" y="3056853"/>
            <a:ext cx="749808" cy="647435"/>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9" name="Content Placeholder 7"/>
          <p:cNvSpPr>
            <a:spLocks noGrp="1"/>
          </p:cNvSpPr>
          <p:nvPr>
            <p:ph sz="quarter" idx="13"/>
          </p:nvPr>
        </p:nvSpPr>
        <p:spPr>
          <a:xfrm>
            <a:off x="614355" y="3797081"/>
            <a:ext cx="7143369" cy="640178"/>
          </a:xfrm>
        </p:spPr>
        <p:txBody>
          <a:bodyPr/>
          <a:lstStyle>
            <a:lvl1pPr marL="0" indent="0">
              <a:buNone/>
              <a:defRPr baseline="0">
                <a:solidFill>
                  <a:schemeClr val="bg1"/>
                </a:solidFill>
              </a:defRPr>
            </a:lvl1pPr>
          </a:lstStyle>
          <a:p>
            <a:pPr lvl="0"/>
            <a:r>
              <a:rPr lang="en-US"/>
              <a:t>Edit Master text styles</a:t>
            </a:r>
          </a:p>
        </p:txBody>
      </p:sp>
      <p:sp>
        <p:nvSpPr>
          <p:cNvPr id="20" name="Rectangle 19"/>
          <p:cNvSpPr/>
          <p:nvPr/>
        </p:nvSpPr>
        <p:spPr>
          <a:xfrm>
            <a:off x="7757725" y="3789824"/>
            <a:ext cx="749808" cy="647435"/>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1" name="Rectangle 10"/>
          <p:cNvSpPr/>
          <p:nvPr userDrawn="1"/>
        </p:nvSpPr>
        <p:spPr>
          <a:xfrm>
            <a:off x="7757728" y="1605425"/>
            <a:ext cx="749808" cy="647435"/>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2" name="Rectangle 11"/>
          <p:cNvSpPr/>
          <p:nvPr userDrawn="1"/>
        </p:nvSpPr>
        <p:spPr>
          <a:xfrm>
            <a:off x="7757727" y="2331139"/>
            <a:ext cx="749808" cy="647435"/>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3" name="Rectangle 12"/>
          <p:cNvSpPr/>
          <p:nvPr userDrawn="1"/>
        </p:nvSpPr>
        <p:spPr>
          <a:xfrm>
            <a:off x="7757726" y="3056853"/>
            <a:ext cx="749808" cy="647435"/>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4" name="Rectangle 13"/>
          <p:cNvSpPr/>
          <p:nvPr userDrawn="1"/>
        </p:nvSpPr>
        <p:spPr>
          <a:xfrm>
            <a:off x="7757725" y="3789824"/>
            <a:ext cx="749808" cy="647435"/>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ummary">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chemeClr val="bg1"/>
                </a:soli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628650" y="1648743"/>
            <a:ext cx="7886700" cy="2553143"/>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p:nvPr/>
        </p:nvSpPr>
        <p:spPr>
          <a:xfrm>
            <a:off x="628650" y="4441722"/>
            <a:ext cx="468000" cy="3960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6" name="Rectangle 5"/>
          <p:cNvSpPr/>
          <p:nvPr/>
        </p:nvSpPr>
        <p:spPr>
          <a:xfrm>
            <a:off x="1191987" y="4441722"/>
            <a:ext cx="468000" cy="3960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7" name="Rectangle 6"/>
          <p:cNvSpPr/>
          <p:nvPr/>
        </p:nvSpPr>
        <p:spPr>
          <a:xfrm>
            <a:off x="1755324" y="4441722"/>
            <a:ext cx="468000" cy="3960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8" name="Rectangle 7"/>
          <p:cNvSpPr/>
          <p:nvPr/>
        </p:nvSpPr>
        <p:spPr>
          <a:xfrm>
            <a:off x="2318662" y="4441722"/>
            <a:ext cx="468000" cy="3960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9" name="Rectangle 8"/>
          <p:cNvSpPr/>
          <p:nvPr userDrawn="1"/>
        </p:nvSpPr>
        <p:spPr>
          <a:xfrm>
            <a:off x="628650" y="4441722"/>
            <a:ext cx="468000" cy="3960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0" name="Rectangle 9"/>
          <p:cNvSpPr/>
          <p:nvPr userDrawn="1"/>
        </p:nvSpPr>
        <p:spPr>
          <a:xfrm>
            <a:off x="1191987" y="4441722"/>
            <a:ext cx="468000" cy="3960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1" name="Rectangle 10"/>
          <p:cNvSpPr/>
          <p:nvPr userDrawn="1"/>
        </p:nvSpPr>
        <p:spPr>
          <a:xfrm>
            <a:off x="1755324" y="4441722"/>
            <a:ext cx="468000" cy="3960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2" name="Rectangle 11"/>
          <p:cNvSpPr/>
          <p:nvPr userDrawn="1"/>
        </p:nvSpPr>
        <p:spPr>
          <a:xfrm>
            <a:off x="2318662" y="4441722"/>
            <a:ext cx="468000" cy="3960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cSld>
  <p:clrMapOvr>
    <a:masterClrMapping/>
  </p:clrMapOvr>
  <p:extLst mod="1">
    <p:ext uri="{DCECCB84-F9BA-43D5-87BE-67443E8EF086}">
      <p15:sldGuideLst xmlns:p15="http://schemas.microsoft.com/office/powerpoint/2012/main">
        <p15:guide id="3" orient="horz" pos="2662" userDrawn="1">
          <p15:clr>
            <a:srgbClr val="FBAE40"/>
          </p15:clr>
        </p15:guide>
        <p15:guide id="4" pos="288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Objective 1 slid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294969"/>
            <a:ext cx="7886700" cy="3930956"/>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p:cNvSpPr/>
          <p:nvPr/>
        </p:nvSpPr>
        <p:spPr>
          <a:xfrm>
            <a:off x="611188" y="4473127"/>
            <a:ext cx="468000" cy="3960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9" name="Rectangle 8"/>
          <p:cNvSpPr/>
          <p:nvPr/>
        </p:nvSpPr>
        <p:spPr>
          <a:xfrm>
            <a:off x="1191204" y="4513893"/>
            <a:ext cx="331863" cy="28080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0" name="Rectangle 9"/>
          <p:cNvSpPr/>
          <p:nvPr/>
        </p:nvSpPr>
        <p:spPr>
          <a:xfrm>
            <a:off x="1605186" y="4513893"/>
            <a:ext cx="331863" cy="28080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1" name="Rectangle 10"/>
          <p:cNvSpPr/>
          <p:nvPr/>
        </p:nvSpPr>
        <p:spPr>
          <a:xfrm>
            <a:off x="2019168" y="4513893"/>
            <a:ext cx="331863" cy="280807"/>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7" name="Rectangle 6"/>
          <p:cNvSpPr/>
          <p:nvPr userDrawn="1"/>
        </p:nvSpPr>
        <p:spPr>
          <a:xfrm>
            <a:off x="611188" y="4473127"/>
            <a:ext cx="468000" cy="3960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2" name="Rectangle 11"/>
          <p:cNvSpPr/>
          <p:nvPr userDrawn="1"/>
        </p:nvSpPr>
        <p:spPr>
          <a:xfrm>
            <a:off x="1191204" y="4513893"/>
            <a:ext cx="331863" cy="28080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3" name="Rectangle 12"/>
          <p:cNvSpPr/>
          <p:nvPr userDrawn="1"/>
        </p:nvSpPr>
        <p:spPr>
          <a:xfrm>
            <a:off x="1605186" y="4513893"/>
            <a:ext cx="331863" cy="28080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4" name="Rectangle 13"/>
          <p:cNvSpPr/>
          <p:nvPr userDrawn="1"/>
        </p:nvSpPr>
        <p:spPr>
          <a:xfrm>
            <a:off x="2019168" y="4513893"/>
            <a:ext cx="331863" cy="280807"/>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cSld>
  <p:clrMapOvr>
    <a:masterClrMapping/>
  </p:clrMapOvr>
  <p:extLst mod="1">
    <p:ext uri="{DCECCB84-F9BA-43D5-87BE-67443E8EF086}">
      <p15:sldGuideLst xmlns:p15="http://schemas.microsoft.com/office/powerpoint/2012/main">
        <p15:guide id="3" orient="horz" pos="2662" userDrawn="1">
          <p15:clr>
            <a:srgbClr val="FBAE40"/>
          </p15:clr>
        </p15:guide>
        <p15:guide id="4" pos="288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bjective 2 slid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1607574"/>
            <a:ext cx="7886700" cy="2618351"/>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lvl1pPr>
              <a:defRPr baseline="0">
                <a:solidFill>
                  <a:schemeClr val="bg1"/>
                </a:solidFill>
              </a:defRPr>
            </a:lvl1pPr>
          </a:lstStyle>
          <a:p>
            <a:r>
              <a:rPr lang="en-US"/>
              <a:t>Click to edit Master title style</a:t>
            </a:r>
            <a:endParaRPr lang="en-GB" dirty="0"/>
          </a:p>
        </p:txBody>
      </p:sp>
      <p:sp>
        <p:nvSpPr>
          <p:cNvPr id="17" name="Rectangle 16"/>
          <p:cNvSpPr/>
          <p:nvPr/>
        </p:nvSpPr>
        <p:spPr>
          <a:xfrm>
            <a:off x="611188" y="4521371"/>
            <a:ext cx="331200" cy="2808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8" name="Rectangle 17"/>
          <p:cNvSpPr/>
          <p:nvPr/>
        </p:nvSpPr>
        <p:spPr>
          <a:xfrm>
            <a:off x="1634420" y="4521364"/>
            <a:ext cx="331863" cy="28080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9" name="Rectangle 18"/>
          <p:cNvSpPr/>
          <p:nvPr/>
        </p:nvSpPr>
        <p:spPr>
          <a:xfrm>
            <a:off x="2033888" y="4521364"/>
            <a:ext cx="331863" cy="280807"/>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20" name="Rectangle 19"/>
          <p:cNvSpPr/>
          <p:nvPr/>
        </p:nvSpPr>
        <p:spPr>
          <a:xfrm>
            <a:off x="1054404" y="4480598"/>
            <a:ext cx="468000" cy="3960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8" name="Rectangle 7"/>
          <p:cNvSpPr/>
          <p:nvPr userDrawn="1"/>
        </p:nvSpPr>
        <p:spPr>
          <a:xfrm>
            <a:off x="611188" y="4521371"/>
            <a:ext cx="331200" cy="2808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9" name="Rectangle 8"/>
          <p:cNvSpPr/>
          <p:nvPr userDrawn="1"/>
        </p:nvSpPr>
        <p:spPr>
          <a:xfrm>
            <a:off x="1634420" y="4521364"/>
            <a:ext cx="331863" cy="28080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0" name="Rectangle 9"/>
          <p:cNvSpPr/>
          <p:nvPr userDrawn="1"/>
        </p:nvSpPr>
        <p:spPr>
          <a:xfrm>
            <a:off x="2033888" y="4521364"/>
            <a:ext cx="331863" cy="280807"/>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1" name="Rectangle 10"/>
          <p:cNvSpPr/>
          <p:nvPr userDrawn="1"/>
        </p:nvSpPr>
        <p:spPr>
          <a:xfrm>
            <a:off x="1054404" y="4480598"/>
            <a:ext cx="468000" cy="3960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cSld>
  <p:clrMapOvr>
    <a:masterClrMapping/>
  </p:clrMapOvr>
  <p:extLst mod="1">
    <p:ext uri="{DCECCB84-F9BA-43D5-87BE-67443E8EF086}">
      <p15:sldGuideLst xmlns:p15="http://schemas.microsoft.com/office/powerpoint/2012/main">
        <p15:guide id="3" orient="horz" pos="3025" userDrawn="1">
          <p15:clr>
            <a:srgbClr val="FBAE40"/>
          </p15:clr>
        </p15:guide>
        <p15:guide id="4" pos="385"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bjective 3 slid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1607574"/>
            <a:ext cx="7886700" cy="2618351"/>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lvl1pPr>
              <a:defRPr baseline="0">
                <a:solidFill>
                  <a:schemeClr val="bg1"/>
                </a:solidFill>
              </a:defRPr>
            </a:lvl1pPr>
          </a:lstStyle>
          <a:p>
            <a:r>
              <a:rPr lang="en-US"/>
              <a:t>Click to edit Master title style</a:t>
            </a:r>
            <a:endParaRPr lang="en-GB" dirty="0"/>
          </a:p>
        </p:txBody>
      </p:sp>
      <p:sp>
        <p:nvSpPr>
          <p:cNvPr id="5" name="Rectangle 4"/>
          <p:cNvSpPr/>
          <p:nvPr/>
        </p:nvSpPr>
        <p:spPr>
          <a:xfrm>
            <a:off x="611188" y="4521388"/>
            <a:ext cx="331200" cy="2808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6" name="Rectangle 5"/>
          <p:cNvSpPr/>
          <p:nvPr/>
        </p:nvSpPr>
        <p:spPr>
          <a:xfrm>
            <a:off x="1473581" y="4480615"/>
            <a:ext cx="456301" cy="3960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7" name="Rectangle 6"/>
          <p:cNvSpPr/>
          <p:nvPr/>
        </p:nvSpPr>
        <p:spPr>
          <a:xfrm>
            <a:off x="2027383" y="4521380"/>
            <a:ext cx="331863" cy="280807"/>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8" name="Rectangle 7"/>
          <p:cNvSpPr/>
          <p:nvPr/>
        </p:nvSpPr>
        <p:spPr>
          <a:xfrm>
            <a:off x="1032517" y="4521381"/>
            <a:ext cx="331863" cy="28080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9" name="Rectangle 8"/>
          <p:cNvSpPr/>
          <p:nvPr userDrawn="1"/>
        </p:nvSpPr>
        <p:spPr>
          <a:xfrm>
            <a:off x="611188" y="4521388"/>
            <a:ext cx="331200" cy="2808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0" name="Rectangle 9"/>
          <p:cNvSpPr/>
          <p:nvPr userDrawn="1"/>
        </p:nvSpPr>
        <p:spPr>
          <a:xfrm>
            <a:off x="1473581" y="4480615"/>
            <a:ext cx="456301" cy="3960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1" name="Rectangle 10"/>
          <p:cNvSpPr/>
          <p:nvPr userDrawn="1"/>
        </p:nvSpPr>
        <p:spPr>
          <a:xfrm>
            <a:off x="2027383" y="4521380"/>
            <a:ext cx="331863" cy="280807"/>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2" name="Rectangle 11"/>
          <p:cNvSpPr/>
          <p:nvPr userDrawn="1"/>
        </p:nvSpPr>
        <p:spPr>
          <a:xfrm>
            <a:off x="1032517" y="4521381"/>
            <a:ext cx="331863" cy="28080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cSld>
  <p:clrMapOvr>
    <a:masterClrMapping/>
  </p:clrMapOvr>
  <p:extLst mod="1">
    <p:ext uri="{DCECCB84-F9BA-43D5-87BE-67443E8EF086}">
      <p15:sldGuideLst xmlns:p15="http://schemas.microsoft.com/office/powerpoint/2012/main">
        <p15:guide id="3" orient="horz" pos="3025" userDrawn="1">
          <p15:clr>
            <a:srgbClr val="FBAE40"/>
          </p15:clr>
        </p15:guide>
        <p15:guide id="4" pos="385"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bjective 4 slid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1607567"/>
            <a:ext cx="7886700" cy="2581839"/>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a:xfrm>
            <a:off x="628650" y="304264"/>
            <a:ext cx="7886700" cy="1104636"/>
          </a:xfrm>
        </p:spPr>
        <p:txBody>
          <a:bodyPr/>
          <a:lstStyle>
            <a:lvl1pPr>
              <a:defRPr baseline="0">
                <a:solidFill>
                  <a:schemeClr val="bg1"/>
                </a:solidFill>
              </a:defRPr>
            </a:lvl1pPr>
          </a:lstStyle>
          <a:p>
            <a:r>
              <a:rPr lang="en-US"/>
              <a:t>Click to edit Master title style</a:t>
            </a:r>
            <a:endParaRPr lang="en-GB" dirty="0"/>
          </a:p>
        </p:txBody>
      </p:sp>
      <p:sp>
        <p:nvSpPr>
          <p:cNvPr id="5" name="Rectangle 4"/>
          <p:cNvSpPr/>
          <p:nvPr/>
        </p:nvSpPr>
        <p:spPr>
          <a:xfrm>
            <a:off x="611188" y="4521370"/>
            <a:ext cx="331200" cy="2808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6" name="Rectangle 5"/>
          <p:cNvSpPr/>
          <p:nvPr/>
        </p:nvSpPr>
        <p:spPr>
          <a:xfrm>
            <a:off x="1032517" y="4521363"/>
            <a:ext cx="331863" cy="28080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7" name="Rectangle 6"/>
          <p:cNvSpPr/>
          <p:nvPr/>
        </p:nvSpPr>
        <p:spPr>
          <a:xfrm>
            <a:off x="1876501" y="4485078"/>
            <a:ext cx="456301" cy="38610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8" name="Rectangle 7"/>
          <p:cNvSpPr/>
          <p:nvPr/>
        </p:nvSpPr>
        <p:spPr>
          <a:xfrm>
            <a:off x="1461573" y="4521363"/>
            <a:ext cx="331863" cy="28080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9" name="Rectangle 8"/>
          <p:cNvSpPr/>
          <p:nvPr userDrawn="1"/>
        </p:nvSpPr>
        <p:spPr>
          <a:xfrm>
            <a:off x="611188" y="4521363"/>
            <a:ext cx="331200" cy="2808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0" name="Rectangle 9"/>
          <p:cNvSpPr/>
          <p:nvPr userDrawn="1"/>
        </p:nvSpPr>
        <p:spPr>
          <a:xfrm>
            <a:off x="1032517" y="4521363"/>
            <a:ext cx="331863" cy="28080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1" name="Rectangle 10"/>
          <p:cNvSpPr/>
          <p:nvPr userDrawn="1"/>
        </p:nvSpPr>
        <p:spPr>
          <a:xfrm>
            <a:off x="1876501" y="4485078"/>
            <a:ext cx="456301" cy="38610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2" name="Rectangle 11"/>
          <p:cNvSpPr/>
          <p:nvPr userDrawn="1"/>
        </p:nvSpPr>
        <p:spPr>
          <a:xfrm>
            <a:off x="1461573" y="4521363"/>
            <a:ext cx="331863" cy="28080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cSld>
  <p:clrMapOvr>
    <a:masterClrMapping/>
  </p:clrMapOvr>
  <p:extLst mod="1">
    <p:ext uri="{DCECCB84-F9BA-43D5-87BE-67443E8EF086}">
      <p15:sldGuideLst xmlns:p15="http://schemas.microsoft.com/office/powerpoint/2012/main">
        <p15:guide id="3" orient="horz" pos="3025" userDrawn="1">
          <p15:clr>
            <a:srgbClr val="FBAE40"/>
          </p15:clr>
        </p15:guide>
        <p15:guide id="4" pos="385"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628650" y="304273"/>
            <a:ext cx="7886700" cy="1104000"/>
          </a:xfrm>
        </p:spPr>
        <p:txBody>
          <a:bodyPr/>
          <a:lstStyle>
            <a:lvl1pPr>
              <a:defRPr baseline="0">
                <a:solidFill>
                  <a:schemeClr val="accent1">
                    <a:lumMod val="50000"/>
                  </a:schemeClr>
                </a:solidFill>
              </a:defRPr>
            </a:lvl1pPr>
          </a:lstStyle>
          <a:p>
            <a:r>
              <a:rPr lang="en-US"/>
              <a:t>Click to edit Master title style</a:t>
            </a:r>
            <a:endParaRPr lang="en-US" dirty="0"/>
          </a:p>
        </p:txBody>
      </p:sp>
      <p:sp>
        <p:nvSpPr>
          <p:cNvPr id="4" name="Content Placeholder 7"/>
          <p:cNvSpPr>
            <a:spLocks noGrp="1"/>
          </p:cNvSpPr>
          <p:nvPr>
            <p:ph sz="quarter" idx="10"/>
          </p:nvPr>
        </p:nvSpPr>
        <p:spPr>
          <a:xfrm>
            <a:off x="614358" y="1612682"/>
            <a:ext cx="7143369" cy="640178"/>
          </a:xfrm>
        </p:spPr>
        <p:txBody>
          <a:bodyPr/>
          <a:lstStyle>
            <a:lvl1pPr marL="0" indent="0">
              <a:buNone/>
              <a:defRPr baseline="0">
                <a:solidFill>
                  <a:schemeClr val="accent1">
                    <a:lumMod val="50000"/>
                  </a:schemeClr>
                </a:solidFill>
              </a:defRPr>
            </a:lvl1pPr>
          </a:lstStyle>
          <a:p>
            <a:pPr lvl="0"/>
            <a:r>
              <a:rPr lang="en-US"/>
              <a:t>Edit Master text styles</a:t>
            </a:r>
          </a:p>
        </p:txBody>
      </p:sp>
      <p:sp>
        <p:nvSpPr>
          <p:cNvPr id="5" name="Content Placeholder 7"/>
          <p:cNvSpPr>
            <a:spLocks noGrp="1"/>
          </p:cNvSpPr>
          <p:nvPr>
            <p:ph sz="quarter" idx="11"/>
          </p:nvPr>
        </p:nvSpPr>
        <p:spPr>
          <a:xfrm>
            <a:off x="614357" y="2338396"/>
            <a:ext cx="7143369" cy="640178"/>
          </a:xfrm>
        </p:spPr>
        <p:txBody>
          <a:bodyPr/>
          <a:lstStyle>
            <a:lvl1pPr marL="0" indent="0">
              <a:buNone/>
              <a:defRPr baseline="0">
                <a:solidFill>
                  <a:schemeClr val="accent1">
                    <a:lumMod val="50000"/>
                  </a:schemeClr>
                </a:solidFill>
              </a:defRPr>
            </a:lvl1pPr>
          </a:lstStyle>
          <a:p>
            <a:pPr lvl="0"/>
            <a:r>
              <a:rPr lang="en-US"/>
              <a:t>Edit Master text styles</a:t>
            </a:r>
          </a:p>
        </p:txBody>
      </p:sp>
      <p:sp>
        <p:nvSpPr>
          <p:cNvPr id="6" name="Content Placeholder 7"/>
          <p:cNvSpPr>
            <a:spLocks noGrp="1"/>
          </p:cNvSpPr>
          <p:nvPr>
            <p:ph sz="quarter" idx="12"/>
          </p:nvPr>
        </p:nvSpPr>
        <p:spPr>
          <a:xfrm>
            <a:off x="614356" y="3064110"/>
            <a:ext cx="7143369" cy="640178"/>
          </a:xfrm>
        </p:spPr>
        <p:txBody>
          <a:bodyPr/>
          <a:lstStyle>
            <a:lvl1pPr marL="0" indent="0">
              <a:buNone/>
              <a:defRPr baseline="0">
                <a:solidFill>
                  <a:schemeClr val="accent1">
                    <a:lumMod val="50000"/>
                  </a:schemeClr>
                </a:solidFill>
              </a:defRPr>
            </a:lvl1pPr>
          </a:lstStyle>
          <a:p>
            <a:pPr lvl="0"/>
            <a:r>
              <a:rPr lang="en-US"/>
              <a:t>Edit Master text styles</a:t>
            </a:r>
          </a:p>
        </p:txBody>
      </p:sp>
      <p:sp>
        <p:nvSpPr>
          <p:cNvPr id="7" name="Content Placeholder 7"/>
          <p:cNvSpPr>
            <a:spLocks noGrp="1"/>
          </p:cNvSpPr>
          <p:nvPr>
            <p:ph sz="quarter" idx="13"/>
          </p:nvPr>
        </p:nvSpPr>
        <p:spPr>
          <a:xfrm>
            <a:off x="614355" y="3797081"/>
            <a:ext cx="7143369" cy="640178"/>
          </a:xfrm>
        </p:spPr>
        <p:txBody>
          <a:bodyPr/>
          <a:lstStyle>
            <a:lvl1pPr marL="0" indent="0">
              <a:buNone/>
              <a:defRPr baseline="0">
                <a:solidFill>
                  <a:schemeClr val="accent1">
                    <a:lumMod val="50000"/>
                  </a:schemeClr>
                </a:solidFill>
              </a:defRPr>
            </a:lvl1pPr>
          </a:lstStyle>
          <a:p>
            <a:pPr lvl="0"/>
            <a:r>
              <a:rPr lang="en-US"/>
              <a:t>Edit Master text styles</a:t>
            </a:r>
          </a:p>
        </p:txBody>
      </p:sp>
      <p:sp>
        <p:nvSpPr>
          <p:cNvPr id="8" name="Rectangle 7"/>
          <p:cNvSpPr/>
          <p:nvPr userDrawn="1"/>
        </p:nvSpPr>
        <p:spPr>
          <a:xfrm>
            <a:off x="7757728" y="1605425"/>
            <a:ext cx="749808" cy="647435"/>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9" name="Rectangle 8"/>
          <p:cNvSpPr/>
          <p:nvPr userDrawn="1"/>
        </p:nvSpPr>
        <p:spPr>
          <a:xfrm>
            <a:off x="7757727" y="2331139"/>
            <a:ext cx="749808" cy="647435"/>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0" name="Rectangle 9"/>
          <p:cNvSpPr/>
          <p:nvPr userDrawn="1"/>
        </p:nvSpPr>
        <p:spPr>
          <a:xfrm>
            <a:off x="7757726" y="3056853"/>
            <a:ext cx="749808" cy="647435"/>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11" name="Rectangle 10"/>
          <p:cNvSpPr/>
          <p:nvPr userDrawn="1"/>
        </p:nvSpPr>
        <p:spPr>
          <a:xfrm>
            <a:off x="7757725" y="3789824"/>
            <a:ext cx="749808" cy="647435"/>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ext uri="{BB962C8B-B14F-4D97-AF65-F5344CB8AC3E}">
        <p14:creationId xmlns:p14="http://schemas.microsoft.com/office/powerpoint/2010/main" val="11455035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628650" y="304271"/>
            <a:ext cx="7886700" cy="1104636"/>
          </a:xfrm>
        </p:spPr>
        <p:txBody>
          <a:bodyPr/>
          <a:lstStyle>
            <a:lvl1pPr>
              <a:defRPr baseline="0">
                <a:solidFill>
                  <a:schemeClr val="accent1">
                    <a:lumMod val="50000"/>
                  </a:schemeClr>
                </a:soli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628650" y="1648743"/>
            <a:ext cx="7886700" cy="2553143"/>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p:nvPr userDrawn="1"/>
        </p:nvSpPr>
        <p:spPr>
          <a:xfrm>
            <a:off x="628650" y="4441722"/>
            <a:ext cx="468000" cy="3960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6" name="Rectangle 5"/>
          <p:cNvSpPr/>
          <p:nvPr userDrawn="1"/>
        </p:nvSpPr>
        <p:spPr>
          <a:xfrm>
            <a:off x="1191987" y="4441722"/>
            <a:ext cx="468000" cy="3960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7" name="Rectangle 6"/>
          <p:cNvSpPr/>
          <p:nvPr userDrawn="1"/>
        </p:nvSpPr>
        <p:spPr>
          <a:xfrm>
            <a:off x="1755324" y="4441722"/>
            <a:ext cx="468000" cy="3960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8" name="Rectangle 7"/>
          <p:cNvSpPr/>
          <p:nvPr userDrawn="1"/>
        </p:nvSpPr>
        <p:spPr>
          <a:xfrm>
            <a:off x="2318662" y="4441722"/>
            <a:ext cx="468000" cy="3960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ext uri="{BB962C8B-B14F-4D97-AF65-F5344CB8AC3E}">
        <p14:creationId xmlns:p14="http://schemas.microsoft.com/office/powerpoint/2010/main" val="13304308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Text Placeholder 3"/>
          <p:cNvSpPr>
            <a:spLocks noGrp="1"/>
          </p:cNvSpPr>
          <p:nvPr>
            <p:ph type="body" sz="quarter" idx="10"/>
          </p:nvPr>
        </p:nvSpPr>
        <p:spPr>
          <a:xfrm>
            <a:off x="628650" y="294969"/>
            <a:ext cx="7886700" cy="3930956"/>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p:nvPr userDrawn="1"/>
        </p:nvSpPr>
        <p:spPr>
          <a:xfrm>
            <a:off x="611188" y="4473127"/>
            <a:ext cx="468000" cy="3960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5" name="Rectangle 4"/>
          <p:cNvSpPr/>
          <p:nvPr userDrawn="1"/>
        </p:nvSpPr>
        <p:spPr>
          <a:xfrm>
            <a:off x="1191204" y="4513893"/>
            <a:ext cx="331863" cy="28080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6" name="Rectangle 5"/>
          <p:cNvSpPr/>
          <p:nvPr userDrawn="1"/>
        </p:nvSpPr>
        <p:spPr>
          <a:xfrm>
            <a:off x="1605186" y="4513893"/>
            <a:ext cx="331863" cy="28080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7" name="Rectangle 6"/>
          <p:cNvSpPr/>
          <p:nvPr userDrawn="1"/>
        </p:nvSpPr>
        <p:spPr>
          <a:xfrm>
            <a:off x="2019168" y="4513893"/>
            <a:ext cx="331863" cy="280807"/>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ext uri="{BB962C8B-B14F-4D97-AF65-F5344CB8AC3E}">
        <p14:creationId xmlns:p14="http://schemas.microsoft.com/office/powerpoint/2010/main" val="1152614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 Constantly Curiou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57601" y="4235715"/>
            <a:ext cx="5150643" cy="1014941"/>
          </a:xfrm>
        </p:spPr>
        <p:txBody>
          <a:bodyPr anchor="t" anchorCtr="0">
            <a:noAutofit/>
          </a:bodyPr>
          <a:lstStyle>
            <a:lvl1pPr algn="l">
              <a:defRPr sz="35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920137" y="2913187"/>
            <a:ext cx="2491277" cy="292833"/>
          </a:xfrm>
        </p:spPr>
        <p:txBody>
          <a:bodyPr>
            <a:normAutofit/>
          </a:bodyPr>
          <a:lstStyle>
            <a:lvl1pPr marL="0" indent="0">
              <a:buNone/>
              <a:defRPr sz="140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920138" y="3112479"/>
            <a:ext cx="2491276" cy="292833"/>
          </a:xfrm>
        </p:spPr>
        <p:txBody>
          <a:bodyPr>
            <a:normAutofit/>
          </a:bodyPr>
          <a:lstStyle>
            <a:lvl1pPr marL="0" indent="0">
              <a:buNone/>
              <a:defRPr sz="140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920138" y="3312015"/>
            <a:ext cx="2491276" cy="292833"/>
          </a:xfrm>
        </p:spPr>
        <p:txBody>
          <a:bodyPr>
            <a:normAutofit/>
          </a:bodyPr>
          <a:lstStyle>
            <a:lvl1pPr marL="0" indent="0">
              <a:buNone/>
              <a:defRPr sz="1400" b="0" i="1">
                <a:solidFill>
                  <a:schemeClr val="bg1"/>
                </a:solidFill>
              </a:defRPr>
            </a:lvl1pPr>
          </a:lstStyle>
          <a:p>
            <a:pPr lvl="0"/>
            <a:r>
              <a:rPr lang="en-US" dirty="0"/>
              <a:t>Date</a:t>
            </a:r>
          </a:p>
        </p:txBody>
      </p:sp>
    </p:spTree>
    <p:extLst/>
  </p:cSld>
  <p:clrMapOvr>
    <a:masterClrMapping/>
  </p:clrMapOvr>
  <p:extLst mod="1">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Text Placeholder 3"/>
          <p:cNvSpPr>
            <a:spLocks noGrp="1"/>
          </p:cNvSpPr>
          <p:nvPr>
            <p:ph type="body" sz="quarter" idx="10"/>
          </p:nvPr>
        </p:nvSpPr>
        <p:spPr>
          <a:xfrm>
            <a:off x="628650" y="1607574"/>
            <a:ext cx="7886700" cy="2618351"/>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1"/>
          <p:cNvSpPr>
            <a:spLocks noGrp="1"/>
          </p:cNvSpPr>
          <p:nvPr>
            <p:ph type="title"/>
          </p:nvPr>
        </p:nvSpPr>
        <p:spPr>
          <a:xfrm>
            <a:off x="628650" y="304271"/>
            <a:ext cx="7886700" cy="1104636"/>
          </a:xfrm>
        </p:spPr>
        <p:txBody>
          <a:bodyPr/>
          <a:lstStyle>
            <a:lvl1pPr>
              <a:defRPr baseline="0">
                <a:solidFill>
                  <a:schemeClr val="accent1">
                    <a:lumMod val="50000"/>
                  </a:schemeClr>
                </a:solidFill>
              </a:defRPr>
            </a:lvl1pPr>
          </a:lstStyle>
          <a:p>
            <a:r>
              <a:rPr lang="en-US"/>
              <a:t>Click to edit Master title style</a:t>
            </a:r>
            <a:endParaRPr lang="en-GB" dirty="0"/>
          </a:p>
        </p:txBody>
      </p:sp>
      <p:sp>
        <p:nvSpPr>
          <p:cNvPr id="5" name="Rectangle 4"/>
          <p:cNvSpPr/>
          <p:nvPr userDrawn="1"/>
        </p:nvSpPr>
        <p:spPr>
          <a:xfrm>
            <a:off x="611188" y="4521371"/>
            <a:ext cx="331200" cy="2808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6" name="Rectangle 5"/>
          <p:cNvSpPr/>
          <p:nvPr userDrawn="1"/>
        </p:nvSpPr>
        <p:spPr>
          <a:xfrm>
            <a:off x="1634420" y="4521364"/>
            <a:ext cx="331863" cy="28080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7" name="Rectangle 6"/>
          <p:cNvSpPr/>
          <p:nvPr userDrawn="1"/>
        </p:nvSpPr>
        <p:spPr>
          <a:xfrm>
            <a:off x="2033888" y="4521364"/>
            <a:ext cx="331863" cy="280807"/>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8" name="Rectangle 7"/>
          <p:cNvSpPr/>
          <p:nvPr userDrawn="1"/>
        </p:nvSpPr>
        <p:spPr>
          <a:xfrm>
            <a:off x="1054404" y="4480598"/>
            <a:ext cx="468000" cy="3960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ext uri="{BB962C8B-B14F-4D97-AF65-F5344CB8AC3E}">
        <p14:creationId xmlns:p14="http://schemas.microsoft.com/office/powerpoint/2010/main" val="15656114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Text Placeholder 3"/>
          <p:cNvSpPr>
            <a:spLocks noGrp="1"/>
          </p:cNvSpPr>
          <p:nvPr>
            <p:ph type="body" sz="quarter" idx="10"/>
          </p:nvPr>
        </p:nvSpPr>
        <p:spPr>
          <a:xfrm>
            <a:off x="628650" y="1607574"/>
            <a:ext cx="7886700" cy="2618351"/>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1"/>
          <p:cNvSpPr>
            <a:spLocks noGrp="1"/>
          </p:cNvSpPr>
          <p:nvPr>
            <p:ph type="title"/>
          </p:nvPr>
        </p:nvSpPr>
        <p:spPr>
          <a:xfrm>
            <a:off x="628650" y="304271"/>
            <a:ext cx="7886700" cy="1104636"/>
          </a:xfrm>
        </p:spPr>
        <p:txBody>
          <a:bodyPr/>
          <a:lstStyle>
            <a:lvl1pPr>
              <a:defRPr baseline="0">
                <a:solidFill>
                  <a:schemeClr val="accent1">
                    <a:lumMod val="50000"/>
                  </a:schemeClr>
                </a:solidFill>
              </a:defRPr>
            </a:lvl1pPr>
          </a:lstStyle>
          <a:p>
            <a:r>
              <a:rPr lang="en-US"/>
              <a:t>Click to edit Master title style</a:t>
            </a:r>
            <a:endParaRPr lang="en-GB" dirty="0"/>
          </a:p>
        </p:txBody>
      </p:sp>
      <p:sp>
        <p:nvSpPr>
          <p:cNvPr id="5" name="Rectangle 4"/>
          <p:cNvSpPr/>
          <p:nvPr userDrawn="1"/>
        </p:nvSpPr>
        <p:spPr>
          <a:xfrm>
            <a:off x="611188" y="4521388"/>
            <a:ext cx="331200" cy="2808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6" name="Rectangle 5"/>
          <p:cNvSpPr/>
          <p:nvPr userDrawn="1"/>
        </p:nvSpPr>
        <p:spPr>
          <a:xfrm>
            <a:off x="1473581" y="4480615"/>
            <a:ext cx="456301" cy="3960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7" name="Rectangle 6"/>
          <p:cNvSpPr/>
          <p:nvPr userDrawn="1"/>
        </p:nvSpPr>
        <p:spPr>
          <a:xfrm>
            <a:off x="2027383" y="4521380"/>
            <a:ext cx="331863" cy="280807"/>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8" name="Rectangle 7"/>
          <p:cNvSpPr/>
          <p:nvPr userDrawn="1"/>
        </p:nvSpPr>
        <p:spPr>
          <a:xfrm>
            <a:off x="1032517" y="4521381"/>
            <a:ext cx="331863" cy="28080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ext uri="{BB962C8B-B14F-4D97-AF65-F5344CB8AC3E}">
        <p14:creationId xmlns:p14="http://schemas.microsoft.com/office/powerpoint/2010/main" val="11802914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Text Placeholder 3"/>
          <p:cNvSpPr>
            <a:spLocks noGrp="1"/>
          </p:cNvSpPr>
          <p:nvPr>
            <p:ph type="body" sz="quarter" idx="10"/>
          </p:nvPr>
        </p:nvSpPr>
        <p:spPr>
          <a:xfrm>
            <a:off x="628650" y="1607567"/>
            <a:ext cx="7886700" cy="2581839"/>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1"/>
          <p:cNvSpPr>
            <a:spLocks noGrp="1"/>
          </p:cNvSpPr>
          <p:nvPr>
            <p:ph type="title"/>
          </p:nvPr>
        </p:nvSpPr>
        <p:spPr>
          <a:xfrm>
            <a:off x="628650" y="304264"/>
            <a:ext cx="7886700" cy="1104636"/>
          </a:xfrm>
        </p:spPr>
        <p:txBody>
          <a:bodyPr/>
          <a:lstStyle>
            <a:lvl1pPr>
              <a:defRPr baseline="0">
                <a:solidFill>
                  <a:schemeClr val="accent1">
                    <a:lumMod val="50000"/>
                  </a:schemeClr>
                </a:solidFill>
              </a:defRPr>
            </a:lvl1pPr>
          </a:lstStyle>
          <a:p>
            <a:r>
              <a:rPr lang="en-US"/>
              <a:t>Click to edit Master title style</a:t>
            </a:r>
            <a:endParaRPr lang="en-GB" dirty="0"/>
          </a:p>
        </p:txBody>
      </p:sp>
      <p:sp>
        <p:nvSpPr>
          <p:cNvPr id="5" name="Rectangle 4"/>
          <p:cNvSpPr/>
          <p:nvPr userDrawn="1"/>
        </p:nvSpPr>
        <p:spPr>
          <a:xfrm>
            <a:off x="611188" y="4521363"/>
            <a:ext cx="331200" cy="2808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6" name="Rectangle 5"/>
          <p:cNvSpPr/>
          <p:nvPr userDrawn="1"/>
        </p:nvSpPr>
        <p:spPr>
          <a:xfrm>
            <a:off x="1032517" y="4521363"/>
            <a:ext cx="331863" cy="28080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7" name="Rectangle 6"/>
          <p:cNvSpPr/>
          <p:nvPr userDrawn="1"/>
        </p:nvSpPr>
        <p:spPr>
          <a:xfrm>
            <a:off x="1876501" y="4485078"/>
            <a:ext cx="456301" cy="38610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
        <p:nvSpPr>
          <p:cNvPr id="8" name="Rectangle 7"/>
          <p:cNvSpPr/>
          <p:nvPr userDrawn="1"/>
        </p:nvSpPr>
        <p:spPr>
          <a:xfrm>
            <a:off x="1461573" y="4521363"/>
            <a:ext cx="331863" cy="28080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p>
        </p:txBody>
      </p:sp>
    </p:spTree>
    <p:extLst>
      <p:ext uri="{BB962C8B-B14F-4D97-AF65-F5344CB8AC3E}">
        <p14:creationId xmlns:p14="http://schemas.microsoft.com/office/powerpoint/2010/main" val="15068167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3887391" y="1714500"/>
            <a:ext cx="4629150" cy="3244850"/>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1714500"/>
            <a:ext cx="2949178" cy="3244850"/>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Title 4"/>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294969"/>
            <a:ext cx="7886700" cy="43704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cSld>
  <p:clrMapOvr>
    <a:masterClrMapping/>
  </p:clrMapOvr>
  <p:extLst>
    <p:ext uri="{DCECCB84-F9BA-43D5-87BE-67443E8EF086}">
      <p15:sldGuideLst xmlns:p15="http://schemas.microsoft.com/office/powerpoint/2012/main">
        <p15:guide id="3" orient="horz" pos="1800" userDrawn="1">
          <p15:clr>
            <a:srgbClr val="FBAE40"/>
          </p15:clr>
        </p15:guide>
        <p15:guide id="4" pos="288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35303"/>
            <a:ext cx="7772400" cy="1989667"/>
          </a:xfrm>
        </p:spPr>
        <p:txBody>
          <a:bodyPr anchor="b"/>
          <a:lstStyle>
            <a:lvl1pPr algn="ctr">
              <a:defRPr sz="5000"/>
            </a:lvl1pPr>
          </a:lstStyle>
          <a:p>
            <a:r>
              <a:rPr lang="en-US"/>
              <a:t>Click to edit Master title style</a:t>
            </a:r>
            <a:endParaRPr lang="en-US" dirty="0"/>
          </a:p>
        </p:txBody>
      </p:sp>
      <p:sp>
        <p:nvSpPr>
          <p:cNvPr id="3" name="Subtitle 2"/>
          <p:cNvSpPr>
            <a:spLocks noGrp="1"/>
          </p:cNvSpPr>
          <p:nvPr>
            <p:ph type="subTitle" idx="1"/>
          </p:nvPr>
        </p:nvSpPr>
        <p:spPr>
          <a:xfrm>
            <a:off x="1143000" y="3001698"/>
            <a:ext cx="6858000" cy="1379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F85F660-A820-451B-B9F2-2D3E9FC331BA}" type="datetimeFigureOut">
              <a:rPr lang="en-GB" smtClean="0"/>
              <a:t>01/07/2019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FCEC70-931C-47F9-8DA5-72FB438DEB63}" type="slidenum">
              <a:rPr lang="en-GB" smtClean="0"/>
              <a:t>‹#›</a:t>
            </a:fld>
            <a:endParaRPr lang="en-GB"/>
          </a:p>
        </p:txBody>
      </p:sp>
    </p:spTree>
    <p:extLst>
      <p:ext uri="{BB962C8B-B14F-4D97-AF65-F5344CB8AC3E}">
        <p14:creationId xmlns:p14="http://schemas.microsoft.com/office/powerpoint/2010/main" val="37306602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pic>
        <p:nvPicPr>
          <p:cNvPr id="5" name="Picture 4" descr="IPCC Log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94376" y="4842439"/>
            <a:ext cx="4553712" cy="589280"/>
          </a:xfrm>
          <a:prstGeom prst="rect">
            <a:avLst/>
          </a:prstGeom>
        </p:spPr>
      </p:pic>
      <p:pic>
        <p:nvPicPr>
          <p:cNvPr id="12" name="Picture 4" descr="slide_syr_image.psd"/>
          <p:cNvPicPr>
            <a:picLocks noChangeAspect="1"/>
          </p:cNvPicPr>
          <p:nvPr userDrawn="1"/>
        </p:nvPicPr>
        <p:blipFill rotWithShape="1">
          <a:blip r:embed="rId3">
            <a:alphaModFix amt="18000"/>
            <a:extLst>
              <a:ext uri="{28A0092B-C50C-407E-A947-70E740481C1C}">
                <a14:useLocalDpi xmlns:a14="http://schemas.microsoft.com/office/drawing/2010/main" val="0"/>
              </a:ext>
            </a:extLst>
          </a:blip>
          <a:srcRect l="29818" t="37119" r="30654" b="29299"/>
          <a:stretch/>
        </p:blipFill>
        <p:spPr bwMode="auto">
          <a:xfrm>
            <a:off x="15301" y="0"/>
            <a:ext cx="9144002" cy="457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ound Single Corner Rectangle 7"/>
          <p:cNvSpPr/>
          <p:nvPr userDrawn="1"/>
        </p:nvSpPr>
        <p:spPr>
          <a:xfrm>
            <a:off x="309246" y="5220052"/>
            <a:ext cx="1960419" cy="217242"/>
          </a:xfrm>
          <a:prstGeom prst="round1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80976">
              <a:defRPr/>
            </a:pPr>
            <a:r>
              <a:rPr lang="en-US" sz="917" dirty="0">
                <a:solidFill>
                  <a:srgbClr val="4577CE"/>
                </a:solidFill>
                <a:ea typeface="Arial Narrow"/>
                <a:cs typeface="Arial"/>
                <a:sym typeface="Arial Narrow"/>
              </a:rPr>
              <a:t>IPCC AR5 Synthesis Report</a:t>
            </a:r>
          </a:p>
        </p:txBody>
      </p:sp>
      <p:sp>
        <p:nvSpPr>
          <p:cNvPr id="6" name="Rectangle 5"/>
          <p:cNvSpPr/>
          <p:nvPr userDrawn="1"/>
        </p:nvSpPr>
        <p:spPr>
          <a:xfrm>
            <a:off x="3" y="234656"/>
            <a:ext cx="8384183" cy="654243"/>
          </a:xfrm>
          <a:prstGeom prst="rect">
            <a:avLst/>
          </a:prstGeom>
          <a:solidFill>
            <a:srgbClr val="4C8CD9"/>
          </a:solidFill>
          <a:ln>
            <a:noFill/>
          </a:ln>
          <a:effectLst/>
        </p:spPr>
        <p:style>
          <a:lnRef idx="1">
            <a:schemeClr val="accent1"/>
          </a:lnRef>
          <a:fillRef idx="3">
            <a:schemeClr val="accent1"/>
          </a:fillRef>
          <a:effectRef idx="2">
            <a:schemeClr val="accent1"/>
          </a:effectRef>
          <a:fontRef idx="minor">
            <a:schemeClr val="lt1"/>
          </a:fontRef>
        </p:style>
        <p:txBody>
          <a:bodyPr/>
          <a:lstStyle/>
          <a:p>
            <a:pPr defTabSz="380976">
              <a:defRPr/>
            </a:pPr>
            <a:endParaRPr lang="fr-FR" sz="1170">
              <a:solidFill>
                <a:srgbClr val="FFFFFF"/>
              </a:solidFill>
            </a:endParaRPr>
          </a:p>
        </p:txBody>
      </p:sp>
      <p:sp>
        <p:nvSpPr>
          <p:cNvPr id="7" name="Titre 1"/>
          <p:cNvSpPr>
            <a:spLocks noGrp="1"/>
          </p:cNvSpPr>
          <p:nvPr>
            <p:ph type="title" hasCustomPrompt="1"/>
          </p:nvPr>
        </p:nvSpPr>
        <p:spPr>
          <a:xfrm>
            <a:off x="457199" y="355903"/>
            <a:ext cx="8229600" cy="425378"/>
          </a:xfrm>
        </p:spPr>
        <p:txBody>
          <a:bodyPr/>
          <a:lstStyle>
            <a:lvl1pPr>
              <a:defRPr sz="1667">
                <a:solidFill>
                  <a:schemeClr val="bg1"/>
                </a:solidFill>
              </a:defRPr>
            </a:lvl1pPr>
          </a:lstStyle>
          <a:p>
            <a:r>
              <a:rPr lang="en-GB" dirty="0"/>
              <a:t>CLICK TO EDIT MASTER TITLE STYLE</a:t>
            </a:r>
            <a:endParaRPr lang="fr-FR" dirty="0"/>
          </a:p>
        </p:txBody>
      </p:sp>
    </p:spTree>
    <p:extLst>
      <p:ext uri="{BB962C8B-B14F-4D97-AF65-F5344CB8AC3E}">
        <p14:creationId xmlns:p14="http://schemas.microsoft.com/office/powerpoint/2010/main" val="3041920710"/>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 Game Changer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57601" y="4235715"/>
            <a:ext cx="5150643" cy="1014941"/>
          </a:xfrm>
        </p:spPr>
        <p:txBody>
          <a:bodyPr anchor="t" anchorCtr="0">
            <a:noAutofit/>
          </a:bodyPr>
          <a:lstStyle>
            <a:lvl1pPr algn="l">
              <a:defRPr sz="35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920137" y="2913187"/>
            <a:ext cx="2491277" cy="292833"/>
          </a:xfrm>
        </p:spPr>
        <p:txBody>
          <a:bodyPr>
            <a:normAutofit/>
          </a:bodyPr>
          <a:lstStyle>
            <a:lvl1pPr marL="0" indent="0">
              <a:buNone/>
              <a:defRPr sz="140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920138" y="3112479"/>
            <a:ext cx="2491276" cy="292833"/>
          </a:xfrm>
        </p:spPr>
        <p:txBody>
          <a:bodyPr>
            <a:normAutofit/>
          </a:bodyPr>
          <a:lstStyle>
            <a:lvl1pPr marL="0" indent="0">
              <a:buNone/>
              <a:defRPr sz="140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920138" y="3312015"/>
            <a:ext cx="2491276" cy="292833"/>
          </a:xfrm>
        </p:spPr>
        <p:txBody>
          <a:bodyPr>
            <a:normAutofit/>
          </a:bodyPr>
          <a:lstStyle>
            <a:lvl1pPr marL="0" indent="0">
              <a:buNone/>
              <a:defRPr sz="1400" b="0" i="1">
                <a:solidFill>
                  <a:schemeClr val="bg1"/>
                </a:solidFill>
              </a:defRPr>
            </a:lvl1pPr>
          </a:lstStyle>
          <a:p>
            <a:pPr lvl="0"/>
            <a:r>
              <a:rPr lang="en-US" dirty="0"/>
              <a:t>Date</a:t>
            </a:r>
          </a:p>
        </p:txBody>
      </p:sp>
    </p:spTree>
    <p:extLst/>
  </p:cSld>
  <p:clrMapOvr>
    <a:masterClrMapping/>
  </p:clrMapOvr>
  <p:extLst mod="1">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 Global Citizen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57601" y="4235715"/>
            <a:ext cx="5150643" cy="1014941"/>
          </a:xfrm>
        </p:spPr>
        <p:txBody>
          <a:bodyPr anchor="t" anchorCtr="0">
            <a:noAutofit/>
          </a:bodyPr>
          <a:lstStyle>
            <a:lvl1pPr algn="l">
              <a:defRPr sz="35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920137" y="2913187"/>
            <a:ext cx="2491277" cy="292833"/>
          </a:xfrm>
        </p:spPr>
        <p:txBody>
          <a:bodyPr>
            <a:normAutofit/>
          </a:bodyPr>
          <a:lstStyle>
            <a:lvl1pPr marL="0" indent="0">
              <a:buNone/>
              <a:defRPr sz="140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920138" y="3112479"/>
            <a:ext cx="2491276" cy="292833"/>
          </a:xfrm>
        </p:spPr>
        <p:txBody>
          <a:bodyPr>
            <a:normAutofit/>
          </a:bodyPr>
          <a:lstStyle>
            <a:lvl1pPr marL="0" indent="0">
              <a:buNone/>
              <a:defRPr sz="140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920138" y="3312015"/>
            <a:ext cx="2491276" cy="292833"/>
          </a:xfrm>
        </p:spPr>
        <p:txBody>
          <a:bodyPr>
            <a:normAutofit/>
          </a:bodyPr>
          <a:lstStyle>
            <a:lvl1pPr marL="0" indent="0">
              <a:buNone/>
              <a:defRPr sz="1400" b="0" i="1">
                <a:solidFill>
                  <a:schemeClr val="bg1"/>
                </a:solidFill>
              </a:defRPr>
            </a:lvl1pPr>
          </a:lstStyle>
          <a:p>
            <a:pPr lvl="0"/>
            <a:r>
              <a:rPr lang="en-US" dirty="0"/>
              <a:t>Date</a:t>
            </a:r>
          </a:p>
        </p:txBody>
      </p:sp>
    </p:spTree>
    <p:extLst/>
  </p:cSld>
  <p:clrMapOvr>
    <a:masterClrMapping/>
  </p:clrMapOvr>
  <p:extLst mod="1">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Slide - Intellectually Restles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57601" y="4235715"/>
            <a:ext cx="5150643" cy="1014941"/>
          </a:xfrm>
        </p:spPr>
        <p:txBody>
          <a:bodyPr anchor="t" anchorCtr="0">
            <a:noAutofit/>
          </a:bodyPr>
          <a:lstStyle>
            <a:lvl1pPr algn="l">
              <a:defRPr sz="35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920137" y="2913187"/>
            <a:ext cx="2491277" cy="292833"/>
          </a:xfrm>
        </p:spPr>
        <p:txBody>
          <a:bodyPr>
            <a:normAutofit/>
          </a:bodyPr>
          <a:lstStyle>
            <a:lvl1pPr marL="0" indent="0">
              <a:buNone/>
              <a:defRPr sz="140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920138" y="3112479"/>
            <a:ext cx="2491276" cy="292833"/>
          </a:xfrm>
        </p:spPr>
        <p:txBody>
          <a:bodyPr>
            <a:normAutofit/>
          </a:bodyPr>
          <a:lstStyle>
            <a:lvl1pPr marL="0" indent="0">
              <a:buNone/>
              <a:defRPr sz="140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920138" y="3312015"/>
            <a:ext cx="2491276" cy="292833"/>
          </a:xfrm>
        </p:spPr>
        <p:txBody>
          <a:bodyPr>
            <a:normAutofit/>
          </a:bodyPr>
          <a:lstStyle>
            <a:lvl1pPr marL="0" indent="0">
              <a:buNone/>
              <a:defRPr sz="1400" b="0" i="1">
                <a:solidFill>
                  <a:schemeClr val="bg1"/>
                </a:solidFill>
              </a:defRPr>
            </a:lvl1pPr>
          </a:lstStyle>
          <a:p>
            <a:pPr lvl="0"/>
            <a:r>
              <a:rPr lang="en-US" dirty="0"/>
              <a:t>Date</a:t>
            </a:r>
          </a:p>
        </p:txBody>
      </p:sp>
    </p:spTree>
    <p:extLst/>
  </p:cSld>
  <p:clrMapOvr>
    <a:masterClrMapping/>
  </p:clrMapOvr>
  <p:extLst mod="1">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lide - Open Minde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57601" y="4235715"/>
            <a:ext cx="5150643" cy="1014941"/>
          </a:xfrm>
        </p:spPr>
        <p:txBody>
          <a:bodyPr anchor="t" anchorCtr="0">
            <a:noAutofit/>
          </a:bodyPr>
          <a:lstStyle>
            <a:lvl1pPr algn="l">
              <a:defRPr sz="35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920137" y="2913187"/>
            <a:ext cx="2491277" cy="292833"/>
          </a:xfrm>
        </p:spPr>
        <p:txBody>
          <a:bodyPr>
            <a:normAutofit/>
          </a:bodyPr>
          <a:lstStyle>
            <a:lvl1pPr marL="0" indent="0">
              <a:buNone/>
              <a:defRPr sz="140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920138" y="3112479"/>
            <a:ext cx="2491276" cy="292833"/>
          </a:xfrm>
        </p:spPr>
        <p:txBody>
          <a:bodyPr>
            <a:normAutofit/>
          </a:bodyPr>
          <a:lstStyle>
            <a:lvl1pPr marL="0" indent="0">
              <a:buNone/>
              <a:defRPr sz="140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920138" y="3312015"/>
            <a:ext cx="2491276" cy="292833"/>
          </a:xfrm>
        </p:spPr>
        <p:txBody>
          <a:bodyPr>
            <a:normAutofit/>
          </a:bodyPr>
          <a:lstStyle>
            <a:lvl1pPr marL="0" indent="0">
              <a:buNone/>
              <a:defRPr sz="1400" b="0" i="1">
                <a:solidFill>
                  <a:schemeClr val="bg1"/>
                </a:solidFill>
              </a:defRPr>
            </a:lvl1pPr>
          </a:lstStyle>
          <a:p>
            <a:pPr lvl="0"/>
            <a:r>
              <a:rPr lang="en-US" dirty="0"/>
              <a:t>Date</a:t>
            </a:r>
          </a:p>
        </p:txBody>
      </p:sp>
    </p:spTree>
    <p:extLst/>
  </p:cSld>
  <p:clrMapOvr>
    <a:masterClrMapping/>
  </p:clrMapOvr>
  <p:extLst mod="1">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 Problem Solver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57601" y="4235715"/>
            <a:ext cx="5150643" cy="1014941"/>
          </a:xfrm>
        </p:spPr>
        <p:txBody>
          <a:bodyPr anchor="t" anchorCtr="0">
            <a:noAutofit/>
          </a:bodyPr>
          <a:lstStyle>
            <a:lvl1pPr algn="l">
              <a:defRPr sz="35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920137" y="2913187"/>
            <a:ext cx="2491277" cy="292833"/>
          </a:xfrm>
        </p:spPr>
        <p:txBody>
          <a:bodyPr>
            <a:normAutofit/>
          </a:bodyPr>
          <a:lstStyle>
            <a:lvl1pPr marL="0" indent="0">
              <a:buNone/>
              <a:defRPr sz="140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920138" y="3112479"/>
            <a:ext cx="2491276" cy="292833"/>
          </a:xfrm>
        </p:spPr>
        <p:txBody>
          <a:bodyPr>
            <a:normAutofit/>
          </a:bodyPr>
          <a:lstStyle>
            <a:lvl1pPr marL="0" indent="0">
              <a:buNone/>
              <a:defRPr sz="140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920138" y="3312015"/>
            <a:ext cx="2491276" cy="292833"/>
          </a:xfrm>
        </p:spPr>
        <p:txBody>
          <a:bodyPr>
            <a:normAutofit/>
          </a:bodyPr>
          <a:lstStyle>
            <a:lvl1pPr marL="0" indent="0">
              <a:buNone/>
              <a:defRPr sz="1400" b="0" i="1">
                <a:solidFill>
                  <a:schemeClr val="bg1"/>
                </a:solidFill>
              </a:defRPr>
            </a:lvl1pPr>
          </a:lstStyle>
          <a:p>
            <a:pPr lvl="0"/>
            <a:r>
              <a:rPr lang="en-US" dirty="0"/>
              <a:t>Date</a:t>
            </a:r>
          </a:p>
        </p:txBody>
      </p:sp>
    </p:spTree>
    <p:extLst/>
  </p:cSld>
  <p:clrMapOvr>
    <a:masterClrMapping/>
  </p:clrMapOvr>
  <p:extLst mod="1">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 World Clas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57601" y="4235715"/>
            <a:ext cx="5150643" cy="1014941"/>
          </a:xfrm>
        </p:spPr>
        <p:txBody>
          <a:bodyPr anchor="t" anchorCtr="0">
            <a:noAutofit/>
          </a:bodyPr>
          <a:lstStyle>
            <a:lvl1pPr algn="l">
              <a:defRPr sz="35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920137" y="2913187"/>
            <a:ext cx="2491277" cy="292833"/>
          </a:xfrm>
        </p:spPr>
        <p:txBody>
          <a:bodyPr>
            <a:normAutofit/>
          </a:bodyPr>
          <a:lstStyle>
            <a:lvl1pPr marL="0" indent="0">
              <a:buNone/>
              <a:defRPr sz="140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920138" y="3112479"/>
            <a:ext cx="2491276" cy="292833"/>
          </a:xfrm>
        </p:spPr>
        <p:txBody>
          <a:bodyPr>
            <a:normAutofit/>
          </a:bodyPr>
          <a:lstStyle>
            <a:lvl1pPr marL="0" indent="0">
              <a:buNone/>
              <a:defRPr sz="140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920138" y="3312015"/>
            <a:ext cx="2491276" cy="292833"/>
          </a:xfrm>
        </p:spPr>
        <p:txBody>
          <a:bodyPr>
            <a:normAutofit/>
          </a:bodyPr>
          <a:lstStyle>
            <a:lvl1pPr marL="0" indent="0">
              <a:buNone/>
              <a:defRPr sz="1400" b="0" i="1">
                <a:solidFill>
                  <a:schemeClr val="bg1"/>
                </a:solidFill>
              </a:defRPr>
            </a:lvl1pPr>
          </a:lstStyle>
          <a:p>
            <a:pPr lvl="0"/>
            <a:r>
              <a:rPr lang="en-US" dirty="0"/>
              <a:t>Date</a:t>
            </a:r>
          </a:p>
        </p:txBody>
      </p:sp>
    </p:spTree>
    <p:extLst/>
  </p:cSld>
  <p:clrMapOvr>
    <a:masterClrMapping/>
  </p:clrMapOvr>
  <p:extLst mod="1">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9"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04271"/>
            <a:ext cx="7886700" cy="110463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521355"/>
            <a:ext cx="7886700" cy="343799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9536136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 id="2147483739" r:id="rId25"/>
    <p:sldLayoutId id="2147483740" r:id="rId26"/>
    <p:sldLayoutId id="2147483744" r:id="rId27"/>
    <p:sldLayoutId id="2147483745" r:id="rId28"/>
    <p:sldLayoutId id="2147483746" r:id="rId29"/>
    <p:sldLayoutId id="2147483747" r:id="rId30"/>
    <p:sldLayoutId id="2147483748" r:id="rId31"/>
    <p:sldLayoutId id="2147483749" r:id="rId32"/>
    <p:sldLayoutId id="2147483741" r:id="rId33"/>
    <p:sldLayoutId id="2147483742" r:id="rId34"/>
    <p:sldLayoutId id="2147483743" r:id="rId35"/>
    <p:sldLayoutId id="2147483750" r:id="rId36"/>
    <p:sldLayoutId id="2147483751" r:id="rId37"/>
  </p:sldLayoutIdLst>
  <p:txStyles>
    <p:titleStyle>
      <a:lvl1pPr algn="l" defTabSz="685800" rtl="0" eaLnBrk="1" latinLnBrk="0" hangingPunct="1">
        <a:lnSpc>
          <a:spcPct val="90000"/>
        </a:lnSpc>
        <a:spcBef>
          <a:spcPct val="0"/>
        </a:spcBef>
        <a:buNone/>
        <a:defRPr sz="3000" b="1" i="0" kern="1200" baseline="0">
          <a:solidFill>
            <a:schemeClr val="accent1">
              <a:lumMod val="50000"/>
            </a:schemeClr>
          </a:solidFill>
          <a:latin typeface="Calibri"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26.png"/><Relationship Id="rId4" Type="http://schemas.openxmlformats.org/officeDocument/2006/relationships/image" Target="../media/image25.JPG"/></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png"/><Relationship Id="rId7" Type="http://schemas.openxmlformats.org/officeDocument/2006/relationships/hyperlink" Target="https://youtu.be/xW8ui54h-ow"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29.png"/><Relationship Id="rId5" Type="http://schemas.openxmlformats.org/officeDocument/2006/relationships/hyperlink" Target="http://www.ft.com/cms/s/0/622de3da-66e6-11e5-97d0-1456a776a4f5.html#axzz3n1gP8lLB" TargetMode="Externa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hyperlink" Target="https://youtu.be/jAt-z4NdDgg" TargetMode="External"/><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16.xml"/><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hyperlink" Target="https://youtu.be/zLpUJqnEHE0" TargetMode="External"/><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hyperlink" Target="http://www.ted.com/talks/christiana_figueres_the_inside_story_of_the_paris_climate_agreement" TargetMode="External"/><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44.jp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16.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3" Type="http://schemas.openxmlformats.org/officeDocument/2006/relationships/hyperlink" Target="https://youtu.be/ZSSuaRIGCUo" TargetMode="External"/><Relationship Id="rId2" Type="http://schemas.openxmlformats.org/officeDocument/2006/relationships/notesSlide" Target="../notesSlides/notesSlide20.xml"/><Relationship Id="rId1" Type="http://schemas.openxmlformats.org/officeDocument/2006/relationships/slideLayout" Target="../slideLayouts/slideLayout16.xml"/><Relationship Id="rId4" Type="http://schemas.openxmlformats.org/officeDocument/2006/relationships/image" Target="../media/image5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file:///d:\settings\mbade\Desktop\WBS_FEB2017NUDGE_FINAL1920.mp4" TargetMode="External"/><Relationship Id="rId1" Type="http://schemas.openxmlformats.org/officeDocument/2006/relationships/slideLayout" Target="../slideLayouts/slideLayout36.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1.xml"/><Relationship Id="rId1" Type="http://schemas.openxmlformats.org/officeDocument/2006/relationships/slideLayout" Target="../slideLayouts/slideLayout16.xml"/><Relationship Id="rId5" Type="http://schemas.openxmlformats.org/officeDocument/2006/relationships/image" Target="../media/image65.jpeg"/><Relationship Id="rId4" Type="http://schemas.openxmlformats.org/officeDocument/2006/relationships/image" Target="../media/image64.jpeg"/></Relationships>
</file>

<file path=ppt/slides/_rels/slide39.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0.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1697148" y="2483757"/>
            <a:ext cx="6245795" cy="838199"/>
          </a:xfrm>
          <a:prstGeom prst="rect">
            <a:avLst/>
          </a:prstGeom>
        </p:spPr>
        <p:txBody>
          <a:bodyPr vert="horz" lIns="76200" tIns="38100" rIns="76200" bIns="38100" rtlCol="0" anchor="ctr">
            <a:normAutofit/>
          </a:bodyPr>
          <a:lstStyle>
            <a:lvl1pPr algn="ctr" defTabSz="457200" rtl="0" eaLnBrk="1" latinLnBrk="0" hangingPunct="1">
              <a:spcBef>
                <a:spcPct val="0"/>
              </a:spcBef>
              <a:buNone/>
              <a:defRPr sz="4200" b="1" i="0" kern="1200">
                <a:solidFill>
                  <a:schemeClr val="bg1"/>
                </a:solidFill>
                <a:latin typeface="+mj-lt"/>
                <a:ea typeface="+mj-ea"/>
                <a:cs typeface="+mj-cs"/>
              </a:defRPr>
            </a:lvl1pPr>
          </a:lstStyle>
          <a:p>
            <a:pPr algn="l"/>
            <a:endParaRPr lang="en-GB" sz="2000" dirty="0">
              <a:latin typeface="Times New Roman" panose="02020603050405020304" pitchFamily="18" charset="0"/>
              <a:cs typeface="Times New Roman" panose="02020603050405020304" pitchFamily="18" charset="0"/>
            </a:endParaRPr>
          </a:p>
        </p:txBody>
      </p:sp>
      <p:sp>
        <p:nvSpPr>
          <p:cNvPr id="9" name="Title 2"/>
          <p:cNvSpPr txBox="1">
            <a:spLocks/>
          </p:cNvSpPr>
          <p:nvPr/>
        </p:nvSpPr>
        <p:spPr>
          <a:xfrm>
            <a:off x="349008" y="4216012"/>
            <a:ext cx="8794991" cy="1409991"/>
          </a:xfrm>
          <a:prstGeom prst="rect">
            <a:avLst/>
          </a:prstGeom>
        </p:spPr>
        <p:txBody>
          <a:bodyPr vert="horz" lIns="91440" tIns="45720" rIns="91440" bIns="45720" rtlCol="0" anchor="t" anchorCtr="0">
            <a:normAutofit/>
          </a:bodyPr>
          <a:lstStyle>
            <a:lvl1pPr algn="l" defTabSz="571454" rtl="0" eaLnBrk="1" latinLnBrk="0" hangingPunct="1">
              <a:lnSpc>
                <a:spcPct val="90000"/>
              </a:lnSpc>
              <a:spcBef>
                <a:spcPct val="0"/>
              </a:spcBef>
              <a:buNone/>
              <a:defRPr sz="2917" b="1" i="0" kern="1200" baseline="0">
                <a:solidFill>
                  <a:schemeClr val="bg1"/>
                </a:solidFill>
                <a:latin typeface="Calibri" charset="0"/>
                <a:ea typeface="+mj-ea"/>
                <a:cs typeface="+mj-cs"/>
              </a:defRPr>
            </a:lvl1pPr>
          </a:lstStyle>
          <a:p>
            <a:r>
              <a:rPr lang="en-GB" sz="2800" dirty="0"/>
              <a:t>Behaviours, Sustainability and Energy</a:t>
            </a:r>
            <a:r>
              <a:rPr lang="en-GB" sz="2800" dirty="0">
                <a:latin typeface="+mn-lt"/>
                <a:cs typeface="Times New Roman" panose="02020603050405020304" pitchFamily="18" charset="0"/>
              </a:rPr>
              <a:t/>
            </a:r>
            <a:br>
              <a:rPr lang="en-GB" sz="2800" dirty="0">
                <a:latin typeface="+mn-lt"/>
                <a:cs typeface="Times New Roman" panose="02020603050405020304" pitchFamily="18" charset="0"/>
              </a:rPr>
            </a:br>
            <a:r>
              <a:rPr lang="en-GB" sz="2400" b="0" dirty="0">
                <a:latin typeface="+mn-lt"/>
                <a:cs typeface="Times New Roman" panose="02020603050405020304" pitchFamily="18" charset="0"/>
              </a:rPr>
              <a:t>WBS </a:t>
            </a:r>
            <a:r>
              <a:rPr lang="en-US" sz="2400" b="0" dirty="0">
                <a:latin typeface="+mn-lt"/>
                <a:cs typeface="Times New Roman" panose="02020603050405020304" pitchFamily="18" charset="0"/>
              </a:rPr>
              <a:t>7th Summer School On Climate Change and </a:t>
            </a:r>
            <a:r>
              <a:rPr lang="en-US" sz="2400" b="0" dirty="0" err="1">
                <a:latin typeface="+mn-lt"/>
                <a:cs typeface="Times New Roman" panose="02020603050405020304" pitchFamily="18" charset="0"/>
              </a:rPr>
              <a:t>Behaviour</a:t>
            </a:r>
            <a:endParaRPr lang="en-GB" sz="2800" b="0" dirty="0">
              <a:latin typeface="+mn-lt"/>
              <a:cs typeface="Times New Roman" panose="02020603050405020304" pitchFamily="18" charset="0"/>
            </a:endParaRPr>
          </a:p>
        </p:txBody>
      </p:sp>
      <p:sp>
        <p:nvSpPr>
          <p:cNvPr id="7" name="Text Placeholder 1"/>
          <p:cNvSpPr>
            <a:spLocks noGrp="1"/>
          </p:cNvSpPr>
          <p:nvPr>
            <p:ph type="body" sz="quarter" idx="10"/>
          </p:nvPr>
        </p:nvSpPr>
        <p:spPr/>
        <p:txBody>
          <a:bodyPr>
            <a:normAutofit/>
          </a:bodyPr>
          <a:lstStyle/>
          <a:p>
            <a:r>
              <a:rPr lang="en-US" dirty="0"/>
              <a:t>Professor David Elmes</a:t>
            </a:r>
          </a:p>
          <a:p>
            <a:endParaRPr lang="en-US" dirty="0"/>
          </a:p>
        </p:txBody>
      </p:sp>
      <p:sp>
        <p:nvSpPr>
          <p:cNvPr id="8" name="Text Placeholder 4"/>
          <p:cNvSpPr>
            <a:spLocks noGrp="1"/>
          </p:cNvSpPr>
          <p:nvPr>
            <p:ph type="body" sz="quarter" idx="11"/>
          </p:nvPr>
        </p:nvSpPr>
        <p:spPr/>
        <p:txBody>
          <a:bodyPr/>
          <a:lstStyle/>
          <a:p>
            <a:r>
              <a:rPr lang="en-US" dirty="0"/>
              <a:t>David.Elmes@wbs.ac.uk</a:t>
            </a:r>
          </a:p>
          <a:p>
            <a:endParaRPr lang="en-US" dirty="0"/>
          </a:p>
        </p:txBody>
      </p:sp>
      <p:sp>
        <p:nvSpPr>
          <p:cNvPr id="3" name="Text Placeholder 2">
            <a:extLst>
              <a:ext uri="{FF2B5EF4-FFF2-40B4-BE49-F238E27FC236}">
                <a16:creationId xmlns:a16="http://schemas.microsoft.com/office/drawing/2014/main" id="{87DC85A8-A916-4A28-A850-84A9E1CB4F33}"/>
              </a:ext>
            </a:extLst>
          </p:cNvPr>
          <p:cNvSpPr>
            <a:spLocks noGrp="1"/>
          </p:cNvSpPr>
          <p:nvPr>
            <p:ph type="body" sz="quarter" idx="12"/>
          </p:nvPr>
        </p:nvSpPr>
        <p:spPr/>
        <p:txBody>
          <a:bodyPr/>
          <a:lstStyle/>
          <a:p>
            <a:r>
              <a:rPr lang="en-GB" dirty="0"/>
              <a:t>27</a:t>
            </a:r>
            <a:r>
              <a:rPr lang="en-GB" baseline="30000" dirty="0"/>
              <a:t>th</a:t>
            </a:r>
            <a:r>
              <a:rPr lang="en-GB" dirty="0"/>
              <a:t> June 2019</a:t>
            </a:r>
          </a:p>
        </p:txBody>
      </p:sp>
    </p:spTree>
    <p:extLst>
      <p:ext uri="{BB962C8B-B14F-4D97-AF65-F5344CB8AC3E}">
        <p14:creationId xmlns:p14="http://schemas.microsoft.com/office/powerpoint/2010/main" val="1324152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B55C7-B840-4312-AEE0-1DF0FBCFAE11}"/>
              </a:ext>
            </a:extLst>
          </p:cNvPr>
          <p:cNvSpPr>
            <a:spLocks noGrp="1"/>
          </p:cNvSpPr>
          <p:nvPr>
            <p:ph type="title"/>
          </p:nvPr>
        </p:nvSpPr>
        <p:spPr/>
        <p:txBody>
          <a:bodyPr/>
          <a:lstStyle/>
          <a:p>
            <a:r>
              <a:rPr lang="en-GB" dirty="0"/>
              <a:t>Disinvestment: from pressure groups to the mainstream</a:t>
            </a:r>
          </a:p>
        </p:txBody>
      </p:sp>
      <p:sp>
        <p:nvSpPr>
          <p:cNvPr id="3" name="Content Placeholder 2">
            <a:extLst>
              <a:ext uri="{FF2B5EF4-FFF2-40B4-BE49-F238E27FC236}">
                <a16:creationId xmlns:a16="http://schemas.microsoft.com/office/drawing/2014/main" id="{866C5D5F-5C59-4FFA-96FC-0755B6A9B94A}"/>
              </a:ext>
            </a:extLst>
          </p:cNvPr>
          <p:cNvSpPr>
            <a:spLocks noGrp="1"/>
          </p:cNvSpPr>
          <p:nvPr>
            <p:ph idx="1"/>
          </p:nvPr>
        </p:nvSpPr>
        <p:spPr/>
        <p:txBody>
          <a:bodyPr>
            <a:normAutofit fontScale="92500" lnSpcReduction="10000"/>
          </a:bodyPr>
          <a:lstStyle/>
          <a:p>
            <a:r>
              <a:rPr lang="en-GB" dirty="0"/>
              <a:t>Early action was through NGOs and pressure groups placing the emphasis on long term environmental damage </a:t>
            </a:r>
          </a:p>
          <a:p>
            <a:r>
              <a:rPr lang="en-GB" dirty="0"/>
              <a:t>This was then successfully targeted at investors more likely to be receptive to a long term, social message</a:t>
            </a:r>
          </a:p>
          <a:p>
            <a:pPr lvl="1"/>
            <a:r>
              <a:rPr lang="en-GB" dirty="0"/>
              <a:t>Foundations, Church investments, University endowment funds</a:t>
            </a:r>
          </a:p>
          <a:p>
            <a:r>
              <a:rPr lang="en-GB" dirty="0"/>
              <a:t>The argument then shifted to the financial value of long term assets</a:t>
            </a:r>
          </a:p>
          <a:p>
            <a:pPr lvl="1"/>
            <a:r>
              <a:rPr lang="en-GB" dirty="0"/>
              <a:t>For example, the value of hydrocarbon reserves or investment in infrastructure requiring long payback periods (30-40 years)</a:t>
            </a:r>
          </a:p>
          <a:p>
            <a:r>
              <a:rPr lang="en-GB" dirty="0"/>
              <a:t>Then it shifted to the duty of investment funds to challenge companies on the basis of investment risk</a:t>
            </a:r>
          </a:p>
          <a:p>
            <a:r>
              <a:rPr lang="en-GB" dirty="0"/>
              <a:t>This expanded to include financial regulators concerned about risks to the financial system</a:t>
            </a:r>
          </a:p>
        </p:txBody>
      </p:sp>
    </p:spTree>
    <p:extLst>
      <p:ext uri="{BB962C8B-B14F-4D97-AF65-F5344CB8AC3E}">
        <p14:creationId xmlns:p14="http://schemas.microsoft.com/office/powerpoint/2010/main" val="863810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333" dirty="0"/>
              <a:t>Influencing investment behaviours: are fossil fuel reserves </a:t>
            </a:r>
            <a:r>
              <a:rPr lang="en-GB" sz="3333" dirty="0" err="1"/>
              <a:t>unburnable</a:t>
            </a:r>
            <a:r>
              <a:rPr lang="en-GB" sz="3333" dirty="0"/>
              <a:t>?</a:t>
            </a:r>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2337" y="1518453"/>
            <a:ext cx="2819266" cy="3199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1895" y="1667826"/>
            <a:ext cx="4532313" cy="1309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12028" y="2977514"/>
            <a:ext cx="2762581" cy="1979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3567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2706"/>
          <a:stretch/>
        </p:blipFill>
        <p:spPr bwMode="auto">
          <a:xfrm>
            <a:off x="396240" y="187569"/>
            <a:ext cx="5042501" cy="2700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9827" y="480661"/>
            <a:ext cx="2364704" cy="2114117"/>
          </a:xfrm>
          <a:prstGeom prst="rect">
            <a:avLst/>
          </a:prstGeom>
        </p:spPr>
      </p:pic>
      <p:pic>
        <p:nvPicPr>
          <p:cNvPr id="5" name="Picture 4"/>
          <p:cNvPicPr>
            <a:picLocks noChangeAspect="1"/>
          </p:cNvPicPr>
          <p:nvPr/>
        </p:nvPicPr>
        <p:blipFill>
          <a:blip r:embed="rId5"/>
          <a:stretch>
            <a:fillRect/>
          </a:stretch>
        </p:blipFill>
        <p:spPr>
          <a:xfrm>
            <a:off x="1379348" y="2782335"/>
            <a:ext cx="6600733" cy="2375084"/>
          </a:xfrm>
          <a:prstGeom prst="rect">
            <a:avLst/>
          </a:prstGeom>
        </p:spPr>
      </p:pic>
    </p:spTree>
    <p:extLst>
      <p:ext uri="{BB962C8B-B14F-4D97-AF65-F5344CB8AC3E}">
        <p14:creationId xmlns:p14="http://schemas.microsoft.com/office/powerpoint/2010/main" val="1786933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Viewing climate risk through an insurance perspective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1736" y="1234201"/>
            <a:ext cx="4200452" cy="3937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00873" y="1242574"/>
            <a:ext cx="1571315" cy="166333"/>
          </a:xfrm>
          <a:prstGeom prst="rect">
            <a:avLst/>
          </a:prstGeom>
        </p:spPr>
      </p:pic>
      <p:pic>
        <p:nvPicPr>
          <p:cNvPr id="4" name="Picture 3">
            <a:hlinkClick r:id="rId5"/>
          </p:cNvPr>
          <p:cNvPicPr>
            <a:picLocks noChangeAspect="1"/>
          </p:cNvPicPr>
          <p:nvPr/>
        </p:nvPicPr>
        <p:blipFill>
          <a:blip r:embed="rId6"/>
          <a:stretch>
            <a:fillRect/>
          </a:stretch>
        </p:blipFill>
        <p:spPr>
          <a:xfrm>
            <a:off x="5412093" y="1223621"/>
            <a:ext cx="2990928" cy="2077300"/>
          </a:xfrm>
          <a:prstGeom prst="rect">
            <a:avLst/>
          </a:prstGeom>
        </p:spPr>
      </p:pic>
      <p:pic>
        <p:nvPicPr>
          <p:cNvPr id="5" name="Picture 4">
            <a:hlinkClick r:id="rId7"/>
          </p:cNvPr>
          <p:cNvPicPr>
            <a:picLocks noChangeAspect="1"/>
          </p:cNvPicPr>
          <p:nvPr/>
        </p:nvPicPr>
        <p:blipFill>
          <a:blip r:embed="rId8"/>
          <a:stretch>
            <a:fillRect/>
          </a:stretch>
        </p:blipFill>
        <p:spPr>
          <a:xfrm>
            <a:off x="5412093" y="3341865"/>
            <a:ext cx="2990928" cy="1829476"/>
          </a:xfrm>
          <a:prstGeom prst="rect">
            <a:avLst/>
          </a:prstGeom>
        </p:spPr>
      </p:pic>
    </p:spTree>
    <p:extLst>
      <p:ext uri="{BB962C8B-B14F-4D97-AF65-F5344CB8AC3E}">
        <p14:creationId xmlns:p14="http://schemas.microsoft.com/office/powerpoint/2010/main" val="2931761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lstStyle/>
          <a:p>
            <a:r>
              <a:rPr lang="en-GB" dirty="0"/>
              <a:t>Major investors have started to see emissions as a factor to influence portfolio mix</a:t>
            </a:r>
          </a:p>
        </p:txBody>
      </p:sp>
      <p:pic>
        <p:nvPicPr>
          <p:cNvPr id="3" name="Picture 2"/>
          <p:cNvPicPr>
            <a:picLocks noChangeAspect="1"/>
          </p:cNvPicPr>
          <p:nvPr/>
        </p:nvPicPr>
        <p:blipFill>
          <a:blip r:embed="rId3"/>
          <a:stretch>
            <a:fillRect/>
          </a:stretch>
        </p:blipFill>
        <p:spPr>
          <a:xfrm>
            <a:off x="1143001" y="1488813"/>
            <a:ext cx="3008699" cy="3468921"/>
          </a:xfrm>
          <a:prstGeom prst="rect">
            <a:avLst/>
          </a:prstGeom>
        </p:spPr>
      </p:pic>
      <p:pic>
        <p:nvPicPr>
          <p:cNvPr id="4" name="Picture 3"/>
          <p:cNvPicPr>
            <a:picLocks noChangeAspect="1"/>
          </p:cNvPicPr>
          <p:nvPr/>
        </p:nvPicPr>
        <p:blipFill>
          <a:blip r:embed="rId4"/>
          <a:stretch>
            <a:fillRect/>
          </a:stretch>
        </p:blipFill>
        <p:spPr>
          <a:xfrm>
            <a:off x="4151700" y="1277470"/>
            <a:ext cx="4123346" cy="3922058"/>
          </a:xfrm>
          <a:prstGeom prst="rect">
            <a:avLst/>
          </a:prstGeom>
        </p:spPr>
      </p:pic>
    </p:spTree>
    <p:extLst>
      <p:ext uri="{BB962C8B-B14F-4D97-AF65-F5344CB8AC3E}">
        <p14:creationId xmlns:p14="http://schemas.microsoft.com/office/powerpoint/2010/main" val="4262180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a:t>This has moved from pressure groups to major investors calling for transparency on climate change</a:t>
            </a:r>
          </a:p>
        </p:txBody>
      </p:sp>
      <p:pic>
        <p:nvPicPr>
          <p:cNvPr id="5" name="Picture 4"/>
          <p:cNvPicPr>
            <a:picLocks noChangeAspect="1"/>
          </p:cNvPicPr>
          <p:nvPr/>
        </p:nvPicPr>
        <p:blipFill>
          <a:blip r:embed="rId3"/>
          <a:stretch>
            <a:fillRect/>
          </a:stretch>
        </p:blipFill>
        <p:spPr>
          <a:xfrm>
            <a:off x="1436346" y="1643606"/>
            <a:ext cx="2675532" cy="3391134"/>
          </a:xfrm>
          <a:prstGeom prst="rect">
            <a:avLst/>
          </a:prstGeom>
        </p:spPr>
      </p:pic>
      <p:pic>
        <p:nvPicPr>
          <p:cNvPr id="6" name="Picture 5"/>
          <p:cNvPicPr>
            <a:picLocks noChangeAspect="1"/>
          </p:cNvPicPr>
          <p:nvPr/>
        </p:nvPicPr>
        <p:blipFill>
          <a:blip r:embed="rId4"/>
          <a:stretch>
            <a:fillRect/>
          </a:stretch>
        </p:blipFill>
        <p:spPr>
          <a:xfrm>
            <a:off x="5048493" y="1643607"/>
            <a:ext cx="2710407" cy="3553427"/>
          </a:xfrm>
          <a:prstGeom prst="rect">
            <a:avLst/>
          </a:prstGeom>
        </p:spPr>
      </p:pic>
    </p:spTree>
    <p:extLst>
      <p:ext uri="{BB962C8B-B14F-4D97-AF65-F5344CB8AC3E}">
        <p14:creationId xmlns:p14="http://schemas.microsoft.com/office/powerpoint/2010/main" val="363149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3"/>
            <a:extLst>
              <a:ext uri="{FF2B5EF4-FFF2-40B4-BE49-F238E27FC236}">
                <a16:creationId xmlns:a16="http://schemas.microsoft.com/office/drawing/2014/main" id="{8E85F4E5-149C-4516-B36E-94177214C18A}"/>
              </a:ext>
            </a:extLst>
          </p:cNvPr>
          <p:cNvPicPr>
            <a:picLocks noChangeAspect="1"/>
          </p:cNvPicPr>
          <p:nvPr/>
        </p:nvPicPr>
        <p:blipFill>
          <a:blip r:embed="rId4"/>
          <a:stretch>
            <a:fillRect/>
          </a:stretch>
        </p:blipFill>
        <p:spPr>
          <a:xfrm>
            <a:off x="1287779" y="129344"/>
            <a:ext cx="6784165" cy="5044635"/>
          </a:xfrm>
          <a:prstGeom prst="rect">
            <a:avLst/>
          </a:prstGeom>
        </p:spPr>
      </p:pic>
    </p:spTree>
    <p:extLst>
      <p:ext uri="{BB962C8B-B14F-4D97-AF65-F5344CB8AC3E}">
        <p14:creationId xmlns:p14="http://schemas.microsoft.com/office/powerpoint/2010/main" val="571369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A30AE2-1BB4-4E06-9AEB-6A20C9805C9F}"/>
              </a:ext>
            </a:extLst>
          </p:cNvPr>
          <p:cNvPicPr>
            <a:picLocks noChangeAspect="1"/>
          </p:cNvPicPr>
          <p:nvPr/>
        </p:nvPicPr>
        <p:blipFill>
          <a:blip r:embed="rId3"/>
          <a:stretch>
            <a:fillRect/>
          </a:stretch>
        </p:blipFill>
        <p:spPr>
          <a:xfrm>
            <a:off x="906780" y="0"/>
            <a:ext cx="7517774" cy="5167238"/>
          </a:xfrm>
          <a:prstGeom prst="rect">
            <a:avLst/>
          </a:prstGeom>
        </p:spPr>
      </p:pic>
    </p:spTree>
    <p:extLst>
      <p:ext uri="{BB962C8B-B14F-4D97-AF65-F5344CB8AC3E}">
        <p14:creationId xmlns:p14="http://schemas.microsoft.com/office/powerpoint/2010/main" val="2435899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8DF29A-3DF8-435F-9E20-B68B9AC958D3}"/>
              </a:ext>
            </a:extLst>
          </p:cNvPr>
          <p:cNvPicPr>
            <a:picLocks noChangeAspect="1"/>
          </p:cNvPicPr>
          <p:nvPr/>
        </p:nvPicPr>
        <p:blipFill>
          <a:blip r:embed="rId2"/>
          <a:stretch>
            <a:fillRect/>
          </a:stretch>
        </p:blipFill>
        <p:spPr>
          <a:xfrm>
            <a:off x="1584731" y="156860"/>
            <a:ext cx="5974538" cy="5014229"/>
          </a:xfrm>
          <a:prstGeom prst="rect">
            <a:avLst/>
          </a:prstGeom>
        </p:spPr>
      </p:pic>
    </p:spTree>
    <p:extLst>
      <p:ext uri="{BB962C8B-B14F-4D97-AF65-F5344CB8AC3E}">
        <p14:creationId xmlns:p14="http://schemas.microsoft.com/office/powerpoint/2010/main" val="3171537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190696" y="0"/>
            <a:ext cx="6831235" cy="1852448"/>
          </a:xfrm>
          <a:prstGeom prst="rect">
            <a:avLst/>
          </a:prstGeom>
        </p:spPr>
      </p:pic>
      <p:pic>
        <p:nvPicPr>
          <p:cNvPr id="4" name="Picture 3"/>
          <p:cNvPicPr>
            <a:picLocks noChangeAspect="1"/>
          </p:cNvPicPr>
          <p:nvPr/>
        </p:nvPicPr>
        <p:blipFill>
          <a:blip r:embed="rId4"/>
          <a:stretch>
            <a:fillRect/>
          </a:stretch>
        </p:blipFill>
        <p:spPr>
          <a:xfrm>
            <a:off x="5200542" y="232732"/>
            <a:ext cx="2185992" cy="1619716"/>
          </a:xfrm>
          <a:prstGeom prst="rect">
            <a:avLst/>
          </a:prstGeom>
        </p:spPr>
      </p:pic>
      <p:pic>
        <p:nvPicPr>
          <p:cNvPr id="5" name="Picture 4"/>
          <p:cNvPicPr>
            <a:picLocks noChangeAspect="1"/>
          </p:cNvPicPr>
          <p:nvPr/>
        </p:nvPicPr>
        <p:blipFill>
          <a:blip r:embed="rId5"/>
          <a:stretch>
            <a:fillRect/>
          </a:stretch>
        </p:blipFill>
        <p:spPr>
          <a:xfrm>
            <a:off x="1993486" y="1887920"/>
            <a:ext cx="4989174" cy="3162780"/>
          </a:xfrm>
          <a:prstGeom prst="rect">
            <a:avLst/>
          </a:prstGeom>
        </p:spPr>
      </p:pic>
    </p:spTree>
    <p:extLst>
      <p:ext uri="{BB962C8B-B14F-4D97-AF65-F5344CB8AC3E}">
        <p14:creationId xmlns:p14="http://schemas.microsoft.com/office/powerpoint/2010/main" val="1973512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 &amp; Agenda</a:t>
            </a:r>
          </a:p>
        </p:txBody>
      </p:sp>
      <p:sp>
        <p:nvSpPr>
          <p:cNvPr id="3" name="Content Placeholder 2"/>
          <p:cNvSpPr>
            <a:spLocks noGrp="1"/>
          </p:cNvSpPr>
          <p:nvPr>
            <p:ph idx="1"/>
          </p:nvPr>
        </p:nvSpPr>
        <p:spPr>
          <a:xfrm>
            <a:off x="628650" y="1232452"/>
            <a:ext cx="7886700" cy="3959750"/>
          </a:xfrm>
        </p:spPr>
        <p:txBody>
          <a:bodyPr>
            <a:normAutofit fontScale="70000" lnSpcReduction="20000"/>
          </a:bodyPr>
          <a:lstStyle/>
          <a:p>
            <a:r>
              <a:rPr lang="en-GB" dirty="0"/>
              <a:t>This session takes a practical look at how behavioural science can help achieve goals for sustainability through the ways we use energy.  </a:t>
            </a:r>
          </a:p>
          <a:p>
            <a:pPr lvl="1"/>
            <a:r>
              <a:rPr lang="en-GB" dirty="0"/>
              <a:t>We will use energy use here on the University of Warwick campus for hands-on examples</a:t>
            </a:r>
          </a:p>
          <a:p>
            <a:r>
              <a:rPr lang="en-GB" dirty="0"/>
              <a:t>Addressing behaviours is an option that can be in competition with using technology to “do it for us” but there are now increasing cases where behavioural change is enabled by technology.  </a:t>
            </a:r>
          </a:p>
          <a:p>
            <a:pPr lvl="1"/>
            <a:r>
              <a:rPr lang="en-GB" dirty="0"/>
              <a:t>So how can technology make it easy to make more sustainable choices</a:t>
            </a:r>
          </a:p>
          <a:p>
            <a:r>
              <a:rPr lang="en-GB" dirty="0"/>
              <a:t>It’s not just the behaviour of you and I as customers and consumers, the energy we use and the emissions that come from it is determined by…</a:t>
            </a:r>
          </a:p>
          <a:p>
            <a:pPr lvl="1"/>
            <a:r>
              <a:rPr lang="en-GB" dirty="0"/>
              <a:t>How architects design buildings, how building engineers run them, how urban planning affects where we go and the transport we use, etc. </a:t>
            </a:r>
          </a:p>
          <a:p>
            <a:pPr lvl="1"/>
            <a:r>
              <a:rPr lang="en-GB" dirty="0"/>
              <a:t>How investors and company executives make investment choices that are more or less sustainable</a:t>
            </a:r>
          </a:p>
          <a:p>
            <a:r>
              <a:rPr lang="en-GB" dirty="0"/>
              <a:t>The session will include a walking tour around the Warwick campus to see and discuss examples, concluding at the </a:t>
            </a:r>
            <a:r>
              <a:rPr lang="en-GB" dirty="0" err="1"/>
              <a:t>Cryfield</a:t>
            </a:r>
            <a:r>
              <a:rPr lang="en-GB" dirty="0"/>
              <a:t> Energy Centre.  </a:t>
            </a:r>
          </a:p>
          <a:p>
            <a:pPr lvl="1"/>
            <a:r>
              <a:rPr lang="en-GB" dirty="0"/>
              <a:t>We will be walking around campus for 60-90 minutes so we have you have appropriate footwear and clothing!</a:t>
            </a:r>
          </a:p>
          <a:p>
            <a:pPr marL="0" indent="0">
              <a:buNone/>
            </a:pPr>
            <a:r>
              <a:rPr lang="en-GB" dirty="0"/>
              <a:t>Agenda</a:t>
            </a:r>
          </a:p>
          <a:p>
            <a:r>
              <a:rPr lang="en-GB" dirty="0"/>
              <a:t>1400-~1500		Presentation by DE in 0.006</a:t>
            </a:r>
          </a:p>
          <a:p>
            <a:r>
              <a:rPr lang="en-GB" dirty="0"/>
              <a:t>~1500-1700      		Walking tour led by DE &amp; David Chapman ending up at the Energy Centre</a:t>
            </a:r>
          </a:p>
          <a:p>
            <a:endParaRPr lang="en-GB" dirty="0"/>
          </a:p>
        </p:txBody>
      </p:sp>
    </p:spTree>
    <p:extLst>
      <p:ext uri="{BB962C8B-B14F-4D97-AF65-F5344CB8AC3E}">
        <p14:creationId xmlns:p14="http://schemas.microsoft.com/office/powerpoint/2010/main" val="3813013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004" y="304271"/>
            <a:ext cx="4776504" cy="1104636"/>
          </a:xfrm>
        </p:spPr>
        <p:txBody>
          <a:bodyPr>
            <a:normAutofit/>
          </a:bodyPr>
          <a:lstStyle/>
          <a:p>
            <a:r>
              <a:rPr lang="en-GB" dirty="0"/>
              <a:t>Influencing the behaviour of companies as consumers</a:t>
            </a:r>
          </a:p>
        </p:txBody>
      </p:sp>
      <p:pic>
        <p:nvPicPr>
          <p:cNvPr id="3" name="Picture 2">
            <a:hlinkClick r:id="rId3"/>
            <a:extLst>
              <a:ext uri="{FF2B5EF4-FFF2-40B4-BE49-F238E27FC236}">
                <a16:creationId xmlns:a16="http://schemas.microsoft.com/office/drawing/2014/main" id="{4211D5D7-9620-4F45-A2FC-13C699D3405B}"/>
              </a:ext>
            </a:extLst>
          </p:cNvPr>
          <p:cNvPicPr>
            <a:picLocks noChangeAspect="1"/>
          </p:cNvPicPr>
          <p:nvPr/>
        </p:nvPicPr>
        <p:blipFill rotWithShape="1">
          <a:blip r:embed="rId4"/>
          <a:srcRect b="17913"/>
          <a:stretch/>
        </p:blipFill>
        <p:spPr>
          <a:xfrm>
            <a:off x="1091536" y="1280161"/>
            <a:ext cx="3414369" cy="3840480"/>
          </a:xfrm>
          <a:prstGeom prst="rect">
            <a:avLst/>
          </a:prstGeom>
        </p:spPr>
      </p:pic>
      <p:pic>
        <p:nvPicPr>
          <p:cNvPr id="6" name="Picture 5">
            <a:extLst>
              <a:ext uri="{FF2B5EF4-FFF2-40B4-BE49-F238E27FC236}">
                <a16:creationId xmlns:a16="http://schemas.microsoft.com/office/drawing/2014/main" id="{6267CDE8-82F3-4EF0-A0B3-B7EFE1377262}"/>
              </a:ext>
            </a:extLst>
          </p:cNvPr>
          <p:cNvPicPr>
            <a:picLocks noChangeAspect="1"/>
          </p:cNvPicPr>
          <p:nvPr/>
        </p:nvPicPr>
        <p:blipFill>
          <a:blip r:embed="rId5"/>
          <a:stretch>
            <a:fillRect/>
          </a:stretch>
        </p:blipFill>
        <p:spPr>
          <a:xfrm>
            <a:off x="5949934" y="0"/>
            <a:ext cx="2448124" cy="5200153"/>
          </a:xfrm>
          <a:prstGeom prst="rect">
            <a:avLst/>
          </a:prstGeom>
        </p:spPr>
      </p:pic>
    </p:spTree>
    <p:extLst>
      <p:ext uri="{BB962C8B-B14F-4D97-AF65-F5344CB8AC3E}">
        <p14:creationId xmlns:p14="http://schemas.microsoft.com/office/powerpoint/2010/main" val="19696759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1FBA8E-392F-4FDC-98B1-9C76CB281E73}"/>
              </a:ext>
            </a:extLst>
          </p:cNvPr>
          <p:cNvSpPr>
            <a:spLocks noGrp="1"/>
          </p:cNvSpPr>
          <p:nvPr>
            <p:ph type="title"/>
          </p:nvPr>
        </p:nvSpPr>
        <p:spPr/>
        <p:txBody>
          <a:bodyPr/>
          <a:lstStyle/>
          <a:p>
            <a:r>
              <a:rPr lang="en-GB" dirty="0"/>
              <a:t>Policy-making Behaviour</a:t>
            </a:r>
          </a:p>
        </p:txBody>
      </p:sp>
      <p:sp>
        <p:nvSpPr>
          <p:cNvPr id="4" name="Text Placeholder 3">
            <a:extLst>
              <a:ext uri="{FF2B5EF4-FFF2-40B4-BE49-F238E27FC236}">
                <a16:creationId xmlns:a16="http://schemas.microsoft.com/office/drawing/2014/main" id="{1A6B6A6E-014D-4102-A484-E11017F8EB1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14848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67" dirty="0"/>
              <a:t>The INDC process and Paris Agreement – a change in political framework</a:t>
            </a:r>
          </a:p>
        </p:txBody>
      </p:sp>
      <p:sp>
        <p:nvSpPr>
          <p:cNvPr id="9" name="Content Placeholder 8"/>
          <p:cNvSpPr>
            <a:spLocks noGrp="1"/>
          </p:cNvSpPr>
          <p:nvPr>
            <p:ph idx="1"/>
          </p:nvPr>
        </p:nvSpPr>
        <p:spPr>
          <a:xfrm>
            <a:off x="5278646" y="1521355"/>
            <a:ext cx="3236703" cy="3437996"/>
          </a:xfrm>
        </p:spPr>
        <p:txBody>
          <a:bodyPr/>
          <a:lstStyle/>
          <a:p>
            <a:r>
              <a:rPr lang="en-GB" dirty="0"/>
              <a:t>A New Approach </a:t>
            </a:r>
            <a:r>
              <a:rPr lang="en-GB" sz="1667" dirty="0"/>
              <a:t>(Falkner, 2016)</a:t>
            </a:r>
          </a:p>
          <a:p>
            <a:pPr lvl="1"/>
            <a:r>
              <a:rPr lang="en-GB" dirty="0"/>
              <a:t>Primacy of domestic politics</a:t>
            </a:r>
          </a:p>
          <a:p>
            <a:pPr lvl="1"/>
            <a:r>
              <a:rPr lang="en-GB" dirty="0"/>
              <a:t>Bottom up</a:t>
            </a:r>
          </a:p>
          <a:p>
            <a:pPr lvl="1"/>
            <a:r>
              <a:rPr lang="en-GB" dirty="0"/>
              <a:t>Voluntary pledges</a:t>
            </a:r>
          </a:p>
          <a:p>
            <a:pPr lvl="1"/>
            <a:r>
              <a:rPr lang="en-GB" dirty="0"/>
              <a:t>Naming &amp; shaming</a:t>
            </a:r>
          </a:p>
          <a:p>
            <a:pPr lvl="1"/>
            <a:r>
              <a:rPr lang="en-GB" dirty="0"/>
              <a:t>Ratchet mechanism</a:t>
            </a:r>
          </a:p>
          <a:p>
            <a:pPr lvl="1"/>
            <a:r>
              <a:rPr lang="en-GB" dirty="0"/>
              <a:t>Avoids distributional conflict</a:t>
            </a:r>
          </a:p>
          <a:p>
            <a:pPr lvl="1"/>
            <a:r>
              <a:rPr lang="en-GB" dirty="0"/>
              <a:t>But will “pledge &amp; review” work?</a:t>
            </a:r>
          </a:p>
          <a:p>
            <a:pPr lvl="1"/>
            <a:endParaRPr lang="en-GB" dirty="0"/>
          </a:p>
        </p:txBody>
      </p:sp>
      <p:pic>
        <p:nvPicPr>
          <p:cNvPr id="5" name="Picture 4">
            <a:hlinkClick r:id="rId3"/>
          </p:cNvPr>
          <p:cNvPicPr>
            <a:picLocks noChangeAspect="1"/>
          </p:cNvPicPr>
          <p:nvPr/>
        </p:nvPicPr>
        <p:blipFill>
          <a:blip r:embed="rId4"/>
          <a:stretch>
            <a:fillRect/>
          </a:stretch>
        </p:blipFill>
        <p:spPr>
          <a:xfrm>
            <a:off x="1151620" y="2838965"/>
            <a:ext cx="3887000" cy="221193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6852" y="1182583"/>
            <a:ext cx="2976563" cy="1651000"/>
          </a:xfrm>
          <a:prstGeom prst="rect">
            <a:avLst/>
          </a:prstGeom>
        </p:spPr>
      </p:pic>
    </p:spTree>
    <p:extLst>
      <p:ext uri="{BB962C8B-B14F-4D97-AF65-F5344CB8AC3E}">
        <p14:creationId xmlns:p14="http://schemas.microsoft.com/office/powerpoint/2010/main" val="406266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680A4A7-E676-405B-BE65-0C968963EA1D}"/>
              </a:ext>
            </a:extLst>
          </p:cNvPr>
          <p:cNvPicPr>
            <a:picLocks noChangeAspect="1"/>
          </p:cNvPicPr>
          <p:nvPr/>
        </p:nvPicPr>
        <p:blipFill>
          <a:blip r:embed="rId2"/>
          <a:stretch>
            <a:fillRect/>
          </a:stretch>
        </p:blipFill>
        <p:spPr>
          <a:xfrm>
            <a:off x="157655" y="0"/>
            <a:ext cx="8828690" cy="5178037"/>
          </a:xfrm>
          <a:prstGeom prst="rect">
            <a:avLst/>
          </a:prstGeom>
        </p:spPr>
      </p:pic>
    </p:spTree>
    <p:extLst>
      <p:ext uri="{BB962C8B-B14F-4D97-AF65-F5344CB8AC3E}">
        <p14:creationId xmlns:p14="http://schemas.microsoft.com/office/powerpoint/2010/main" val="718308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976DCC-5718-4D46-BB9C-9F6A9FC15498}"/>
              </a:ext>
            </a:extLst>
          </p:cNvPr>
          <p:cNvPicPr>
            <a:picLocks noChangeAspect="1"/>
          </p:cNvPicPr>
          <p:nvPr/>
        </p:nvPicPr>
        <p:blipFill>
          <a:blip r:embed="rId3"/>
          <a:stretch>
            <a:fillRect/>
          </a:stretch>
        </p:blipFill>
        <p:spPr>
          <a:xfrm>
            <a:off x="830638" y="125153"/>
            <a:ext cx="7703184" cy="5073316"/>
          </a:xfrm>
          <a:prstGeom prst="rect">
            <a:avLst/>
          </a:prstGeom>
        </p:spPr>
      </p:pic>
      <p:pic>
        <p:nvPicPr>
          <p:cNvPr id="5" name="Picture 4">
            <a:extLst>
              <a:ext uri="{FF2B5EF4-FFF2-40B4-BE49-F238E27FC236}">
                <a16:creationId xmlns:a16="http://schemas.microsoft.com/office/drawing/2014/main" id="{7ECBDF1C-BE25-47EA-8199-069043EDAB3A}"/>
              </a:ext>
            </a:extLst>
          </p:cNvPr>
          <p:cNvPicPr>
            <a:picLocks noChangeAspect="1"/>
          </p:cNvPicPr>
          <p:nvPr/>
        </p:nvPicPr>
        <p:blipFill>
          <a:blip r:embed="rId4"/>
          <a:stretch>
            <a:fillRect/>
          </a:stretch>
        </p:blipFill>
        <p:spPr>
          <a:xfrm>
            <a:off x="5162732" y="2992777"/>
            <a:ext cx="1007724" cy="563956"/>
          </a:xfrm>
          <a:prstGeom prst="rect">
            <a:avLst/>
          </a:prstGeom>
        </p:spPr>
      </p:pic>
    </p:spTree>
    <p:extLst>
      <p:ext uri="{BB962C8B-B14F-4D97-AF65-F5344CB8AC3E}">
        <p14:creationId xmlns:p14="http://schemas.microsoft.com/office/powerpoint/2010/main" val="983459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EC2D65C-2BA5-4907-A727-EAD8D97FE3D5}"/>
              </a:ext>
            </a:extLst>
          </p:cNvPr>
          <p:cNvPicPr>
            <a:picLocks noChangeAspect="1"/>
          </p:cNvPicPr>
          <p:nvPr/>
        </p:nvPicPr>
        <p:blipFill rotWithShape="1">
          <a:blip r:embed="rId2"/>
          <a:srcRect t="5740"/>
          <a:stretch/>
        </p:blipFill>
        <p:spPr>
          <a:xfrm>
            <a:off x="1956850" y="177994"/>
            <a:ext cx="5230300" cy="5004193"/>
          </a:xfrm>
          <a:prstGeom prst="rect">
            <a:avLst/>
          </a:prstGeom>
        </p:spPr>
      </p:pic>
      <p:pic>
        <p:nvPicPr>
          <p:cNvPr id="6" name="Picture 5">
            <a:extLst>
              <a:ext uri="{FF2B5EF4-FFF2-40B4-BE49-F238E27FC236}">
                <a16:creationId xmlns:a16="http://schemas.microsoft.com/office/drawing/2014/main" id="{9D2624B7-09BE-4F90-AA97-D9C510E0A6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7245" y="1177273"/>
            <a:ext cx="2238222" cy="226937"/>
          </a:xfrm>
          <a:prstGeom prst="rect">
            <a:avLst/>
          </a:prstGeom>
        </p:spPr>
      </p:pic>
    </p:spTree>
    <p:extLst>
      <p:ext uri="{BB962C8B-B14F-4D97-AF65-F5344CB8AC3E}">
        <p14:creationId xmlns:p14="http://schemas.microsoft.com/office/powerpoint/2010/main" val="796141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41CD63A-53E5-48D7-8337-5DFAD8AC9201}"/>
              </a:ext>
            </a:extLst>
          </p:cNvPr>
          <p:cNvPicPr>
            <a:picLocks noChangeAspect="1"/>
          </p:cNvPicPr>
          <p:nvPr/>
        </p:nvPicPr>
        <p:blipFill>
          <a:blip r:embed="rId2"/>
          <a:stretch>
            <a:fillRect/>
          </a:stretch>
        </p:blipFill>
        <p:spPr>
          <a:xfrm>
            <a:off x="1704938" y="134659"/>
            <a:ext cx="5734123" cy="4940168"/>
          </a:xfrm>
          <a:prstGeom prst="rect">
            <a:avLst/>
          </a:prstGeom>
        </p:spPr>
      </p:pic>
      <p:pic>
        <p:nvPicPr>
          <p:cNvPr id="3" name="Picture 2">
            <a:extLst>
              <a:ext uri="{FF2B5EF4-FFF2-40B4-BE49-F238E27FC236}">
                <a16:creationId xmlns:a16="http://schemas.microsoft.com/office/drawing/2014/main" id="{072E289E-52BD-48DD-8D60-5D7E9E0F41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9471" y="577353"/>
            <a:ext cx="2238222" cy="226937"/>
          </a:xfrm>
          <a:prstGeom prst="rect">
            <a:avLst/>
          </a:prstGeom>
        </p:spPr>
      </p:pic>
    </p:spTree>
    <p:extLst>
      <p:ext uri="{BB962C8B-B14F-4D97-AF65-F5344CB8AC3E}">
        <p14:creationId xmlns:p14="http://schemas.microsoft.com/office/powerpoint/2010/main" val="795005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2AA81E9-C7E3-40D8-81A2-E6A0F323F98A}"/>
              </a:ext>
            </a:extLst>
          </p:cNvPr>
          <p:cNvPicPr>
            <a:picLocks noChangeAspect="1"/>
          </p:cNvPicPr>
          <p:nvPr/>
        </p:nvPicPr>
        <p:blipFill>
          <a:blip r:embed="rId2"/>
          <a:stretch>
            <a:fillRect/>
          </a:stretch>
        </p:blipFill>
        <p:spPr>
          <a:xfrm>
            <a:off x="488610" y="75029"/>
            <a:ext cx="8362223" cy="5114693"/>
          </a:xfrm>
          <a:prstGeom prst="rect">
            <a:avLst/>
          </a:prstGeom>
        </p:spPr>
      </p:pic>
      <p:sp>
        <p:nvSpPr>
          <p:cNvPr id="3" name="Rectangle 2">
            <a:extLst>
              <a:ext uri="{FF2B5EF4-FFF2-40B4-BE49-F238E27FC236}">
                <a16:creationId xmlns:a16="http://schemas.microsoft.com/office/drawing/2014/main" id="{7DD2A221-F7F3-4157-ACED-250CAE51DC09}"/>
              </a:ext>
            </a:extLst>
          </p:cNvPr>
          <p:cNvSpPr/>
          <p:nvPr/>
        </p:nvSpPr>
        <p:spPr>
          <a:xfrm>
            <a:off x="6344959" y="4425417"/>
            <a:ext cx="2505874" cy="7643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11671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rmAutofit fontScale="90000"/>
          </a:bodyPr>
          <a:lstStyle/>
          <a:p>
            <a:r>
              <a:rPr lang="en-GB" dirty="0"/>
              <a:t>Global capital investment in the supply and use of energy has been persistently focused on more supply</a:t>
            </a:r>
          </a:p>
        </p:txBody>
      </p:sp>
      <p:sp>
        <p:nvSpPr>
          <p:cNvPr id="4" name="TextBox 3"/>
          <p:cNvSpPr txBox="1"/>
          <p:nvPr/>
        </p:nvSpPr>
        <p:spPr>
          <a:xfrm>
            <a:off x="7572336" y="4912558"/>
            <a:ext cx="1571664" cy="297454"/>
          </a:xfrm>
          <a:prstGeom prst="rect">
            <a:avLst/>
          </a:prstGeom>
          <a:noFill/>
        </p:spPr>
        <p:txBody>
          <a:bodyPr wrap="square" rtlCol="0">
            <a:spAutoFit/>
          </a:bodyPr>
          <a:lstStyle/>
          <a:p>
            <a:r>
              <a:rPr lang="en-GB" sz="1333" dirty="0">
                <a:solidFill>
                  <a:srgbClr val="000000"/>
                </a:solidFill>
                <a:latin typeface="Calibri"/>
              </a:rPr>
              <a:t>IEA, WEI (2018)</a:t>
            </a:r>
          </a:p>
        </p:txBody>
      </p:sp>
      <p:pic>
        <p:nvPicPr>
          <p:cNvPr id="5" name="Picture 4"/>
          <p:cNvPicPr>
            <a:picLocks noChangeAspect="1"/>
          </p:cNvPicPr>
          <p:nvPr/>
        </p:nvPicPr>
        <p:blipFill rotWithShape="1">
          <a:blip r:embed="rId3"/>
          <a:srcRect b="25397"/>
          <a:stretch/>
        </p:blipFill>
        <p:spPr>
          <a:xfrm>
            <a:off x="1065757" y="1526589"/>
            <a:ext cx="6444720" cy="3534696"/>
          </a:xfrm>
          <a:prstGeom prst="rect">
            <a:avLst/>
          </a:prstGeom>
        </p:spPr>
      </p:pic>
      <p:sp>
        <p:nvSpPr>
          <p:cNvPr id="3" name="TextBox 2"/>
          <p:cNvSpPr txBox="1"/>
          <p:nvPr/>
        </p:nvSpPr>
        <p:spPr>
          <a:xfrm>
            <a:off x="1248747" y="1188035"/>
            <a:ext cx="6224396" cy="338554"/>
          </a:xfrm>
          <a:prstGeom prst="rect">
            <a:avLst/>
          </a:prstGeom>
          <a:noFill/>
        </p:spPr>
        <p:txBody>
          <a:bodyPr wrap="none" rtlCol="0">
            <a:spAutoFit/>
          </a:bodyPr>
          <a:lstStyle/>
          <a:p>
            <a:r>
              <a:rPr lang="en-GB" sz="1600" dirty="0"/>
              <a:t>Global Capital Investment in the Supply &amp; Use of Energy ($1.8Tn in 2017)</a:t>
            </a:r>
          </a:p>
        </p:txBody>
      </p:sp>
      <p:sp>
        <p:nvSpPr>
          <p:cNvPr id="6" name="Arrow: Right 5">
            <a:extLst>
              <a:ext uri="{FF2B5EF4-FFF2-40B4-BE49-F238E27FC236}">
                <a16:creationId xmlns:a16="http://schemas.microsoft.com/office/drawing/2014/main" id="{BD4633F1-43A1-460B-8345-A3B20DF31F9E}"/>
              </a:ext>
            </a:extLst>
          </p:cNvPr>
          <p:cNvSpPr/>
          <p:nvPr/>
        </p:nvSpPr>
        <p:spPr>
          <a:xfrm rot="10800000">
            <a:off x="7628019" y="2955361"/>
            <a:ext cx="450225" cy="338554"/>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AF8E812-1002-4853-8C28-77137B1AFEE7}"/>
              </a:ext>
            </a:extLst>
          </p:cNvPr>
          <p:cNvSpPr txBox="1"/>
          <p:nvPr/>
        </p:nvSpPr>
        <p:spPr>
          <a:xfrm>
            <a:off x="7877343" y="2771448"/>
            <a:ext cx="1276013" cy="751447"/>
          </a:xfrm>
          <a:prstGeom prst="rect">
            <a:avLst/>
          </a:prstGeom>
          <a:noFill/>
        </p:spPr>
        <p:txBody>
          <a:bodyPr wrap="square" rtlCol="0">
            <a:spAutoFit/>
          </a:bodyPr>
          <a:lstStyle/>
          <a:p>
            <a:pPr algn="ctr"/>
            <a:r>
              <a:rPr lang="en-GB" dirty="0"/>
              <a:t>Only 13% on Energy Efficiency</a:t>
            </a:r>
          </a:p>
        </p:txBody>
      </p:sp>
    </p:spTree>
    <p:extLst>
      <p:ext uri="{BB962C8B-B14F-4D97-AF65-F5344CB8AC3E}">
        <p14:creationId xmlns:p14="http://schemas.microsoft.com/office/powerpoint/2010/main" val="32373351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40B308-3FE5-4C05-8643-7D463F7BA8F5}"/>
              </a:ext>
            </a:extLst>
          </p:cNvPr>
          <p:cNvPicPr>
            <a:picLocks noChangeAspect="1"/>
          </p:cNvPicPr>
          <p:nvPr/>
        </p:nvPicPr>
        <p:blipFill rotWithShape="1">
          <a:blip r:embed="rId3"/>
          <a:srcRect b="25001"/>
          <a:stretch/>
        </p:blipFill>
        <p:spPr>
          <a:xfrm>
            <a:off x="164892" y="1643804"/>
            <a:ext cx="8501634" cy="3550287"/>
          </a:xfrm>
          <a:prstGeom prst="rect">
            <a:avLst/>
          </a:prstGeom>
        </p:spPr>
      </p:pic>
      <p:sp>
        <p:nvSpPr>
          <p:cNvPr id="2" name="Title 1">
            <a:extLst>
              <a:ext uri="{FF2B5EF4-FFF2-40B4-BE49-F238E27FC236}">
                <a16:creationId xmlns:a16="http://schemas.microsoft.com/office/drawing/2014/main" id="{61A49726-AAE7-4AEF-960C-05A57B6ABE0B}"/>
              </a:ext>
            </a:extLst>
          </p:cNvPr>
          <p:cNvSpPr>
            <a:spLocks noGrp="1"/>
          </p:cNvSpPr>
          <p:nvPr>
            <p:ph type="title"/>
          </p:nvPr>
        </p:nvSpPr>
        <p:spPr/>
        <p:txBody>
          <a:bodyPr anchor="t" anchorCtr="0">
            <a:noAutofit/>
          </a:bodyPr>
          <a:lstStyle/>
          <a:p>
            <a:r>
              <a:rPr lang="en-GB" sz="2400" dirty="0"/>
              <a:t>Looking ahead over 20 years, end use efficiency investment needs to rise to 30% or nearly 40% for a 1.5</a:t>
            </a:r>
            <a:r>
              <a:rPr lang="en-GB" sz="2400" dirty="0">
                <a:latin typeface="Calibri" panose="020F0502020204030204" pitchFamily="34" charset="0"/>
                <a:cs typeface="Calibri" panose="020F0502020204030204" pitchFamily="34" charset="0"/>
              </a:rPr>
              <a:t>°C goal</a:t>
            </a:r>
            <a:endParaRPr lang="en-GB" sz="2400" dirty="0"/>
          </a:p>
        </p:txBody>
      </p:sp>
      <p:sp>
        <p:nvSpPr>
          <p:cNvPr id="4" name="TextBox 3">
            <a:extLst>
              <a:ext uri="{FF2B5EF4-FFF2-40B4-BE49-F238E27FC236}">
                <a16:creationId xmlns:a16="http://schemas.microsoft.com/office/drawing/2014/main" id="{7CCEB524-278F-4FC3-9C7E-29C65B57D8F6}"/>
              </a:ext>
            </a:extLst>
          </p:cNvPr>
          <p:cNvSpPr txBox="1"/>
          <p:nvPr/>
        </p:nvSpPr>
        <p:spPr>
          <a:xfrm>
            <a:off x="7572336" y="4912558"/>
            <a:ext cx="1571664" cy="297454"/>
          </a:xfrm>
          <a:prstGeom prst="rect">
            <a:avLst/>
          </a:prstGeom>
          <a:noFill/>
        </p:spPr>
        <p:txBody>
          <a:bodyPr wrap="square" rtlCol="0">
            <a:spAutoFit/>
          </a:bodyPr>
          <a:lstStyle/>
          <a:p>
            <a:r>
              <a:rPr lang="en-GB" sz="1333" dirty="0">
                <a:solidFill>
                  <a:srgbClr val="000000"/>
                </a:solidFill>
                <a:latin typeface="Calibri"/>
              </a:rPr>
              <a:t>IEA, WEO (2018)</a:t>
            </a:r>
          </a:p>
        </p:txBody>
      </p:sp>
      <p:sp>
        <p:nvSpPr>
          <p:cNvPr id="6" name="TextBox 5">
            <a:extLst>
              <a:ext uri="{FF2B5EF4-FFF2-40B4-BE49-F238E27FC236}">
                <a16:creationId xmlns:a16="http://schemas.microsoft.com/office/drawing/2014/main" id="{1BF4D661-367A-4DE3-948F-155A2549F2B9}"/>
              </a:ext>
            </a:extLst>
          </p:cNvPr>
          <p:cNvSpPr txBox="1"/>
          <p:nvPr/>
        </p:nvSpPr>
        <p:spPr>
          <a:xfrm>
            <a:off x="628650" y="1116519"/>
            <a:ext cx="8127818" cy="584775"/>
          </a:xfrm>
          <a:prstGeom prst="rect">
            <a:avLst/>
          </a:prstGeom>
          <a:noFill/>
        </p:spPr>
        <p:txBody>
          <a:bodyPr wrap="square" rtlCol="0">
            <a:spAutoFit/>
          </a:bodyPr>
          <a:lstStyle/>
          <a:p>
            <a:r>
              <a:rPr lang="en-US" sz="1600" dirty="0"/>
              <a:t>Cumulative investment needs by sector in the IEA’s New Policies and Sustainable Development scenarios, 2018-2040</a:t>
            </a:r>
            <a:endParaRPr lang="en-GB" sz="1600" dirty="0"/>
          </a:p>
        </p:txBody>
      </p:sp>
      <p:sp>
        <p:nvSpPr>
          <p:cNvPr id="7" name="Arrow: Right 6">
            <a:extLst>
              <a:ext uri="{FF2B5EF4-FFF2-40B4-BE49-F238E27FC236}">
                <a16:creationId xmlns:a16="http://schemas.microsoft.com/office/drawing/2014/main" id="{C64DE60B-92EC-440A-BB65-AC8A9AF52499}"/>
              </a:ext>
            </a:extLst>
          </p:cNvPr>
          <p:cNvSpPr/>
          <p:nvPr/>
        </p:nvSpPr>
        <p:spPr>
          <a:xfrm>
            <a:off x="5192117" y="2822218"/>
            <a:ext cx="450225" cy="338554"/>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FC5BBC59-EA39-4A5B-8801-E40649D9155B}"/>
              </a:ext>
            </a:extLst>
          </p:cNvPr>
          <p:cNvSpPr txBox="1"/>
          <p:nvPr/>
        </p:nvSpPr>
        <p:spPr>
          <a:xfrm>
            <a:off x="5044192" y="2116913"/>
            <a:ext cx="938746" cy="740587"/>
          </a:xfrm>
          <a:prstGeom prst="rect">
            <a:avLst/>
          </a:prstGeom>
          <a:noFill/>
        </p:spPr>
        <p:txBody>
          <a:bodyPr wrap="square" rtlCol="0">
            <a:spAutoFit/>
          </a:bodyPr>
          <a:lstStyle/>
          <a:p>
            <a:pPr algn="ctr"/>
            <a:r>
              <a:rPr lang="en-GB" dirty="0"/>
              <a:t>39% on Energy Efficiency</a:t>
            </a:r>
          </a:p>
        </p:txBody>
      </p:sp>
      <p:sp>
        <p:nvSpPr>
          <p:cNvPr id="9" name="Arrow: Right 8">
            <a:extLst>
              <a:ext uri="{FF2B5EF4-FFF2-40B4-BE49-F238E27FC236}">
                <a16:creationId xmlns:a16="http://schemas.microsoft.com/office/drawing/2014/main" id="{1F94650F-DAA1-41FC-ACBD-CC7D3696125F}"/>
              </a:ext>
            </a:extLst>
          </p:cNvPr>
          <p:cNvSpPr/>
          <p:nvPr/>
        </p:nvSpPr>
        <p:spPr>
          <a:xfrm>
            <a:off x="340972" y="2857500"/>
            <a:ext cx="450225" cy="338554"/>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19DCBF2-04B8-42A5-A899-F823596D3E15}"/>
              </a:ext>
            </a:extLst>
          </p:cNvPr>
          <p:cNvSpPr txBox="1"/>
          <p:nvPr/>
        </p:nvSpPr>
        <p:spPr>
          <a:xfrm>
            <a:off x="0" y="2153322"/>
            <a:ext cx="1132171" cy="740587"/>
          </a:xfrm>
          <a:prstGeom prst="rect">
            <a:avLst/>
          </a:prstGeom>
          <a:noFill/>
        </p:spPr>
        <p:txBody>
          <a:bodyPr wrap="square" rtlCol="0">
            <a:spAutoFit/>
          </a:bodyPr>
          <a:lstStyle/>
          <a:p>
            <a:pPr algn="ctr"/>
            <a:r>
              <a:rPr lang="en-GB" dirty="0"/>
              <a:t>30% on Energy Efficiency</a:t>
            </a:r>
          </a:p>
        </p:txBody>
      </p:sp>
    </p:spTree>
    <p:extLst>
      <p:ext uri="{BB962C8B-B14F-4D97-AF65-F5344CB8AC3E}">
        <p14:creationId xmlns:p14="http://schemas.microsoft.com/office/powerpoint/2010/main" val="868086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t>Are the parts of the Low Carbon Society falling into place?</a:t>
            </a:r>
            <a:endParaRPr lang="en-GB" dirty="0"/>
          </a:p>
        </p:txBody>
      </p:sp>
      <p:sp>
        <p:nvSpPr>
          <p:cNvPr id="3" name="Content Placeholder 2"/>
          <p:cNvSpPr>
            <a:spLocks noGrp="1"/>
          </p:cNvSpPr>
          <p:nvPr>
            <p:ph idx="1"/>
          </p:nvPr>
        </p:nvSpPr>
        <p:spPr/>
        <p:txBody>
          <a:bodyPr>
            <a:normAutofit/>
          </a:bodyPr>
          <a:lstStyle/>
          <a:p>
            <a:pPr>
              <a:spcBef>
                <a:spcPts val="250"/>
              </a:spcBef>
              <a:spcAft>
                <a:spcPts val="1200"/>
              </a:spcAft>
            </a:pPr>
            <a:r>
              <a:rPr lang="en-GB" sz="2400" dirty="0"/>
              <a:t>Political Frameworks</a:t>
            </a:r>
          </a:p>
          <a:p>
            <a:pPr>
              <a:spcBef>
                <a:spcPts val="250"/>
              </a:spcBef>
              <a:spcAft>
                <a:spcPts val="1200"/>
              </a:spcAft>
            </a:pPr>
            <a:r>
              <a:rPr lang="en-GB" sz="2400" dirty="0"/>
              <a:t>Economic Instruments</a:t>
            </a:r>
          </a:p>
          <a:p>
            <a:pPr>
              <a:spcBef>
                <a:spcPts val="250"/>
              </a:spcBef>
              <a:spcAft>
                <a:spcPts val="1200"/>
              </a:spcAft>
            </a:pPr>
            <a:r>
              <a:rPr lang="en-GB" sz="2400" dirty="0"/>
              <a:t>Technology</a:t>
            </a:r>
          </a:p>
          <a:p>
            <a:pPr>
              <a:spcBef>
                <a:spcPts val="250"/>
              </a:spcBef>
              <a:spcAft>
                <a:spcPts val="1200"/>
              </a:spcAft>
            </a:pPr>
            <a:r>
              <a:rPr lang="en-GB" sz="2400" dirty="0"/>
              <a:t>Behavioural Change</a:t>
            </a:r>
          </a:p>
          <a:p>
            <a:pPr>
              <a:spcBef>
                <a:spcPts val="250"/>
              </a:spcBef>
              <a:spcAft>
                <a:spcPts val="1200"/>
              </a:spcAft>
            </a:pPr>
            <a:r>
              <a:rPr lang="en-GB" sz="2400" dirty="0"/>
              <a:t>Still climbing the hill…. but can we see the crest and imagine the other side?</a:t>
            </a:r>
          </a:p>
        </p:txBody>
      </p:sp>
    </p:spTree>
    <p:extLst>
      <p:ext uri="{BB962C8B-B14F-4D97-AF65-F5344CB8AC3E}">
        <p14:creationId xmlns:p14="http://schemas.microsoft.com/office/powerpoint/2010/main" val="1613233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7332556-E203-4993-A269-A9FBFA0220A4}"/>
              </a:ext>
            </a:extLst>
          </p:cNvPr>
          <p:cNvSpPr>
            <a:spLocks noGrp="1"/>
          </p:cNvSpPr>
          <p:nvPr>
            <p:ph type="title"/>
          </p:nvPr>
        </p:nvSpPr>
        <p:spPr/>
        <p:txBody>
          <a:bodyPr/>
          <a:lstStyle/>
          <a:p>
            <a:r>
              <a:rPr lang="en-US" dirty="0"/>
              <a:t>“Delivery must progress with far greater urgency”</a:t>
            </a:r>
            <a:endParaRPr lang="en-GB" dirty="0"/>
          </a:p>
        </p:txBody>
      </p:sp>
      <p:sp>
        <p:nvSpPr>
          <p:cNvPr id="5" name="Content Placeholder 4">
            <a:extLst>
              <a:ext uri="{FF2B5EF4-FFF2-40B4-BE49-F238E27FC236}">
                <a16:creationId xmlns:a16="http://schemas.microsoft.com/office/drawing/2014/main" id="{5513F68A-7A03-470F-9B75-D77A539DE72F}"/>
              </a:ext>
            </a:extLst>
          </p:cNvPr>
          <p:cNvSpPr>
            <a:spLocks noGrp="1"/>
          </p:cNvSpPr>
          <p:nvPr>
            <p:ph idx="1"/>
          </p:nvPr>
        </p:nvSpPr>
        <p:spPr>
          <a:xfrm>
            <a:off x="3200399" y="1521354"/>
            <a:ext cx="5493895" cy="3605281"/>
          </a:xfrm>
        </p:spPr>
        <p:txBody>
          <a:bodyPr>
            <a:normAutofit fontScale="85000" lnSpcReduction="20000"/>
          </a:bodyPr>
          <a:lstStyle/>
          <a:p>
            <a:r>
              <a:rPr lang="en-US" dirty="0"/>
              <a:t>Many current plans are insufficiently ambitious; others are proceeding too slowly, even for the current 80% target</a:t>
            </a:r>
          </a:p>
          <a:p>
            <a:r>
              <a:rPr lang="en-US" dirty="0"/>
              <a:t>2040 is too late for the phase-out of petrol and diesel cars and vans, and current plans for delivering this are too vague.</a:t>
            </a:r>
          </a:p>
          <a:p>
            <a:r>
              <a:rPr lang="en-US" dirty="0"/>
              <a:t>There is still no serious plan for </a:t>
            </a:r>
            <a:r>
              <a:rPr lang="en-US" dirty="0" err="1"/>
              <a:t>decarbonising</a:t>
            </a:r>
            <a:r>
              <a:rPr lang="en-US" dirty="0"/>
              <a:t> UK heating systems and no large-scale trials have begun for either heat pumps or hydrogen. </a:t>
            </a:r>
          </a:p>
          <a:p>
            <a:r>
              <a:rPr lang="en-US" dirty="0"/>
              <a:t>Carbon capture (usage) and storage, which is crucial to the delivery of zero GHG emissions and strategically important to the UK economy, is yet to get started. </a:t>
            </a:r>
          </a:p>
          <a:p>
            <a:r>
              <a:rPr lang="en-US" dirty="0"/>
              <a:t>Afforestation targets for 20,000 hectares/year across the UK nations (due to increase to 27,000 by 2025), are not being delivered. </a:t>
            </a:r>
            <a:endParaRPr lang="en-GB" dirty="0"/>
          </a:p>
        </p:txBody>
      </p:sp>
      <p:pic>
        <p:nvPicPr>
          <p:cNvPr id="3" name="Picture 2">
            <a:extLst>
              <a:ext uri="{FF2B5EF4-FFF2-40B4-BE49-F238E27FC236}">
                <a16:creationId xmlns:a16="http://schemas.microsoft.com/office/drawing/2014/main" id="{4DDC3337-1DDC-465C-9195-B767E884C883}"/>
              </a:ext>
            </a:extLst>
          </p:cNvPr>
          <p:cNvPicPr>
            <a:picLocks noChangeAspect="1"/>
          </p:cNvPicPr>
          <p:nvPr/>
        </p:nvPicPr>
        <p:blipFill rotWithShape="1">
          <a:blip r:embed="rId2"/>
          <a:srcRect b="1581"/>
          <a:stretch/>
        </p:blipFill>
        <p:spPr>
          <a:xfrm>
            <a:off x="628650" y="1606425"/>
            <a:ext cx="2329972" cy="3267855"/>
          </a:xfrm>
          <a:prstGeom prst="rect">
            <a:avLst/>
          </a:prstGeom>
        </p:spPr>
      </p:pic>
    </p:spTree>
    <p:extLst>
      <p:ext uri="{BB962C8B-B14F-4D97-AF65-F5344CB8AC3E}">
        <p14:creationId xmlns:p14="http://schemas.microsoft.com/office/powerpoint/2010/main" val="8680070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EF7348-6326-40DD-A010-36838698E0B8}"/>
              </a:ext>
            </a:extLst>
          </p:cNvPr>
          <p:cNvPicPr>
            <a:picLocks noChangeAspect="1"/>
          </p:cNvPicPr>
          <p:nvPr/>
        </p:nvPicPr>
        <p:blipFill>
          <a:blip r:embed="rId2"/>
          <a:stretch>
            <a:fillRect/>
          </a:stretch>
        </p:blipFill>
        <p:spPr>
          <a:xfrm>
            <a:off x="0" y="477410"/>
            <a:ext cx="9144000" cy="4475366"/>
          </a:xfrm>
          <a:prstGeom prst="rect">
            <a:avLst/>
          </a:prstGeom>
        </p:spPr>
      </p:pic>
      <p:sp>
        <p:nvSpPr>
          <p:cNvPr id="5" name="Rectangle 4">
            <a:extLst>
              <a:ext uri="{FF2B5EF4-FFF2-40B4-BE49-F238E27FC236}">
                <a16:creationId xmlns:a16="http://schemas.microsoft.com/office/drawing/2014/main" id="{5FF0794C-C4BF-4FA1-AF0C-E6BBD3921254}"/>
              </a:ext>
            </a:extLst>
          </p:cNvPr>
          <p:cNvSpPr/>
          <p:nvPr/>
        </p:nvSpPr>
        <p:spPr>
          <a:xfrm>
            <a:off x="4714407" y="4624466"/>
            <a:ext cx="1506511" cy="3283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256931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EAACB4-2960-49A9-ADC3-84A6788BC6E6}"/>
              </a:ext>
            </a:extLst>
          </p:cNvPr>
          <p:cNvPicPr>
            <a:picLocks noChangeAspect="1"/>
          </p:cNvPicPr>
          <p:nvPr/>
        </p:nvPicPr>
        <p:blipFill>
          <a:blip r:embed="rId2"/>
          <a:stretch>
            <a:fillRect/>
          </a:stretch>
        </p:blipFill>
        <p:spPr>
          <a:xfrm>
            <a:off x="806029" y="0"/>
            <a:ext cx="7531942" cy="5074150"/>
          </a:xfrm>
          <a:prstGeom prst="rect">
            <a:avLst/>
          </a:prstGeom>
        </p:spPr>
      </p:pic>
    </p:spTree>
    <p:extLst>
      <p:ext uri="{BB962C8B-B14F-4D97-AF65-F5344CB8AC3E}">
        <p14:creationId xmlns:p14="http://schemas.microsoft.com/office/powerpoint/2010/main" val="4141984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A0FEC-ED99-4604-9EF8-CADA288ACC6F}"/>
              </a:ext>
            </a:extLst>
          </p:cNvPr>
          <p:cNvSpPr>
            <a:spLocks noGrp="1"/>
          </p:cNvSpPr>
          <p:nvPr>
            <p:ph type="title"/>
          </p:nvPr>
        </p:nvSpPr>
        <p:spPr/>
        <p:txBody>
          <a:bodyPr/>
          <a:lstStyle/>
          <a:p>
            <a:r>
              <a:rPr lang="en-GB" dirty="0"/>
              <a:t>Consumer Behaviour</a:t>
            </a:r>
          </a:p>
        </p:txBody>
      </p:sp>
      <p:sp>
        <p:nvSpPr>
          <p:cNvPr id="3" name="Text Placeholder 2">
            <a:extLst>
              <a:ext uri="{FF2B5EF4-FFF2-40B4-BE49-F238E27FC236}">
                <a16:creationId xmlns:a16="http://schemas.microsoft.com/office/drawing/2014/main" id="{74D77139-8BA7-4629-AA3E-0A61B1443383}"/>
              </a:ext>
            </a:extLst>
          </p:cNvPr>
          <p:cNvSpPr>
            <a:spLocks noGrp="1"/>
          </p:cNvSpPr>
          <p:nvPr>
            <p:ph type="body" idx="1"/>
          </p:nvPr>
        </p:nvSpPr>
        <p:spPr/>
        <p:txBody>
          <a:bodyPr/>
          <a:lstStyle/>
          <a:p>
            <a:r>
              <a:rPr lang="en-GB" dirty="0"/>
              <a:t>A look here at Warwick</a:t>
            </a:r>
          </a:p>
        </p:txBody>
      </p:sp>
    </p:spTree>
    <p:extLst>
      <p:ext uri="{BB962C8B-B14F-4D97-AF65-F5344CB8AC3E}">
        <p14:creationId xmlns:p14="http://schemas.microsoft.com/office/powerpoint/2010/main" val="2225113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46FC394-D339-4DA1-8629-A19C005BD06E}"/>
              </a:ext>
            </a:extLst>
          </p:cNvPr>
          <p:cNvPicPr>
            <a:picLocks noChangeAspect="1"/>
          </p:cNvPicPr>
          <p:nvPr/>
        </p:nvPicPr>
        <p:blipFill>
          <a:blip r:embed="rId3"/>
          <a:stretch>
            <a:fillRect/>
          </a:stretch>
        </p:blipFill>
        <p:spPr>
          <a:xfrm>
            <a:off x="0" y="316465"/>
            <a:ext cx="9144000" cy="4843531"/>
          </a:xfrm>
          <a:prstGeom prst="rect">
            <a:avLst/>
          </a:prstGeom>
        </p:spPr>
      </p:pic>
    </p:spTree>
    <p:extLst>
      <p:ext uri="{BB962C8B-B14F-4D97-AF65-F5344CB8AC3E}">
        <p14:creationId xmlns:p14="http://schemas.microsoft.com/office/powerpoint/2010/main" val="29814781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F8F3A4CC-4ACD-400B-9FE2-9B5AD1BD5A57}"/>
              </a:ext>
            </a:extLst>
          </p:cNvPr>
          <p:cNvPicPr>
            <a:picLocks noChangeAspect="1"/>
          </p:cNvPicPr>
          <p:nvPr/>
        </p:nvPicPr>
        <p:blipFill>
          <a:blip r:embed="rId4"/>
          <a:stretch>
            <a:fillRect/>
          </a:stretch>
        </p:blipFill>
        <p:spPr>
          <a:xfrm>
            <a:off x="0" y="0"/>
            <a:ext cx="9144000" cy="5215631"/>
          </a:xfrm>
          <a:prstGeom prst="rect">
            <a:avLst/>
          </a:prstGeom>
        </p:spPr>
      </p:pic>
    </p:spTree>
    <p:extLst>
      <p:ext uri="{BB962C8B-B14F-4D97-AF65-F5344CB8AC3E}">
        <p14:creationId xmlns:p14="http://schemas.microsoft.com/office/powerpoint/2010/main" val="7618164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EE31D7-B104-402F-9E68-AB612A7409C5}"/>
              </a:ext>
            </a:extLst>
          </p:cNvPr>
          <p:cNvSpPr>
            <a:spLocks noGrp="1"/>
          </p:cNvSpPr>
          <p:nvPr>
            <p:ph type="title"/>
          </p:nvPr>
        </p:nvSpPr>
        <p:spPr/>
        <p:txBody>
          <a:bodyPr>
            <a:normAutofit fontScale="90000"/>
          </a:bodyPr>
          <a:lstStyle/>
          <a:p>
            <a:r>
              <a:rPr lang="en-GB" sz="3200" dirty="0"/>
              <a:t>The University of Warwick’s campus is a nationally recognised local energy system</a:t>
            </a:r>
            <a:br>
              <a:rPr lang="en-GB" sz="3200" dirty="0"/>
            </a:br>
            <a:endParaRPr lang="en-GB" dirty="0"/>
          </a:p>
        </p:txBody>
      </p:sp>
      <p:sp>
        <p:nvSpPr>
          <p:cNvPr id="3" name="Content Placeholder 2">
            <a:extLst>
              <a:ext uri="{FF2B5EF4-FFF2-40B4-BE49-F238E27FC236}">
                <a16:creationId xmlns:a16="http://schemas.microsoft.com/office/drawing/2014/main" id="{37F84831-6255-4554-A8E3-B93E3AFEAB09}"/>
              </a:ext>
            </a:extLst>
          </p:cNvPr>
          <p:cNvSpPr>
            <a:spLocks noGrp="1"/>
          </p:cNvSpPr>
          <p:nvPr>
            <p:ph idx="1"/>
          </p:nvPr>
        </p:nvSpPr>
        <p:spPr/>
        <p:txBody>
          <a:bodyPr>
            <a:normAutofit fontScale="85000" lnSpcReduction="20000"/>
          </a:bodyPr>
          <a:lstStyle/>
          <a:p>
            <a:pPr marL="226771" indent="-226771"/>
            <a:r>
              <a:rPr lang="en-US" sz="2400" dirty="0"/>
              <a:t>A 24/7/365 town of 30,000 people</a:t>
            </a:r>
          </a:p>
          <a:p>
            <a:pPr marL="226771" indent="-226771"/>
            <a:r>
              <a:rPr lang="en-US" sz="2400" dirty="0"/>
              <a:t>290 hectares with over 150 buildings covering 560,000m</a:t>
            </a:r>
            <a:r>
              <a:rPr lang="en-US" sz="2400" baseline="30000" dirty="0"/>
              <a:t>2</a:t>
            </a:r>
            <a:r>
              <a:rPr lang="en-US" sz="2400" dirty="0"/>
              <a:t> </a:t>
            </a:r>
          </a:p>
          <a:p>
            <a:pPr marL="226771" indent="-226771"/>
            <a:r>
              <a:rPr lang="en-US" sz="2400" dirty="0"/>
              <a:t>Mix of residential, offices and light industry</a:t>
            </a:r>
          </a:p>
          <a:p>
            <a:pPr marL="226771" indent="-226771"/>
            <a:r>
              <a:rPr lang="en-US" sz="2400" dirty="0"/>
              <a:t>19km heating/cooling network and we own the 11kV network</a:t>
            </a:r>
          </a:p>
          <a:p>
            <a:pPr marL="226771" indent="-226771"/>
            <a:r>
              <a:rPr lang="en-US" sz="2400" dirty="0"/>
              <a:t>Self-generates at least 50% of heat and power needs with 8.6MWe electricity generation capacity from 6 gas CHP’s</a:t>
            </a:r>
          </a:p>
          <a:p>
            <a:pPr marL="226771" indent="-226771"/>
            <a:r>
              <a:rPr lang="en-US" sz="2400" dirty="0"/>
              <a:t>-46% Carbon emissions per £1,000 income since 2005/6</a:t>
            </a:r>
          </a:p>
          <a:p>
            <a:pPr marL="226771" indent="-226771"/>
            <a:r>
              <a:rPr lang="en-US" sz="2400" dirty="0"/>
              <a:t>54% increase in floorspace since 2005/6: overall emissions down 8%  </a:t>
            </a:r>
          </a:p>
          <a:p>
            <a:pPr marL="226771" indent="-226771"/>
            <a:r>
              <a:rPr lang="en-US" sz="2400" dirty="0"/>
              <a:t>Nominated for the Association of </a:t>
            </a:r>
            <a:r>
              <a:rPr lang="en-US" sz="2400" dirty="0" err="1"/>
              <a:t>Decentralised</a:t>
            </a:r>
            <a:r>
              <a:rPr lang="en-US" sz="2400" dirty="0"/>
              <a:t> Energy’s Public Sector Project of the Decade in 2017</a:t>
            </a:r>
          </a:p>
          <a:p>
            <a:pPr marL="226771" indent="-226771"/>
            <a:r>
              <a:rPr lang="en-US" sz="2400" dirty="0"/>
              <a:t>A BEIS 2019 Heat Network Case Study</a:t>
            </a:r>
          </a:p>
          <a:p>
            <a:endParaRPr lang="en-GB" sz="2282" dirty="0"/>
          </a:p>
        </p:txBody>
      </p:sp>
    </p:spTree>
    <p:extLst>
      <p:ext uri="{BB962C8B-B14F-4D97-AF65-F5344CB8AC3E}">
        <p14:creationId xmlns:p14="http://schemas.microsoft.com/office/powerpoint/2010/main" val="1038811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hlinkClick r:id="rId2" action="ppaction://hlinkfile"/>
            <a:extLst>
              <a:ext uri="{FF2B5EF4-FFF2-40B4-BE49-F238E27FC236}">
                <a16:creationId xmlns:a16="http://schemas.microsoft.com/office/drawing/2014/main" id="{772E341A-B905-4FC5-BB30-DB19B6D6BB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2017" y="2485777"/>
            <a:ext cx="1461066" cy="1156678"/>
          </a:xfrm>
          <a:prstGeom prst="rect">
            <a:avLst/>
          </a:prstGeom>
        </p:spPr>
      </p:pic>
      <p:pic>
        <p:nvPicPr>
          <p:cNvPr id="9" name="Picture 8" descr="A close up of a logo&#10;&#10;Description generated with very high confidence">
            <a:extLst>
              <a:ext uri="{FF2B5EF4-FFF2-40B4-BE49-F238E27FC236}">
                <a16:creationId xmlns:a16="http://schemas.microsoft.com/office/drawing/2014/main" id="{07C042AB-39F6-431A-B67F-3BE07A9A5D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75970" y="1142663"/>
            <a:ext cx="1873163" cy="1156678"/>
          </a:xfrm>
          <a:prstGeom prst="rect">
            <a:avLst/>
          </a:prstGeom>
        </p:spPr>
      </p:pic>
      <p:pic>
        <p:nvPicPr>
          <p:cNvPr id="11" name="Picture 10">
            <a:extLst>
              <a:ext uri="{FF2B5EF4-FFF2-40B4-BE49-F238E27FC236}">
                <a16:creationId xmlns:a16="http://schemas.microsoft.com/office/drawing/2014/main" id="{2C5D1447-5736-483E-9B8E-8A8A088F341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68315" y="335205"/>
            <a:ext cx="2888473" cy="621023"/>
          </a:xfrm>
          <a:prstGeom prst="rect">
            <a:avLst/>
          </a:prstGeom>
        </p:spPr>
      </p:pic>
      <p:pic>
        <p:nvPicPr>
          <p:cNvPr id="7" name="Picture 6">
            <a:extLst>
              <a:ext uri="{FF2B5EF4-FFF2-40B4-BE49-F238E27FC236}">
                <a16:creationId xmlns:a16="http://schemas.microsoft.com/office/drawing/2014/main" id="{6EE10441-EE47-49CA-8238-F10C43ED962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59719" y="4161454"/>
            <a:ext cx="1905662" cy="1000473"/>
          </a:xfrm>
          <a:prstGeom prst="rect">
            <a:avLst/>
          </a:prstGeom>
        </p:spPr>
      </p:pic>
      <p:sp>
        <p:nvSpPr>
          <p:cNvPr id="2" name="Title 1">
            <a:extLst>
              <a:ext uri="{FF2B5EF4-FFF2-40B4-BE49-F238E27FC236}">
                <a16:creationId xmlns:a16="http://schemas.microsoft.com/office/drawing/2014/main" id="{E937310C-6772-425A-A569-9ED59C52022F}"/>
              </a:ext>
            </a:extLst>
          </p:cNvPr>
          <p:cNvSpPr>
            <a:spLocks noGrp="1"/>
          </p:cNvSpPr>
          <p:nvPr>
            <p:ph type="ctrTitle"/>
          </p:nvPr>
        </p:nvSpPr>
        <p:spPr>
          <a:xfrm>
            <a:off x="1303328" y="993769"/>
            <a:ext cx="3307080" cy="3012454"/>
          </a:xfrm>
        </p:spPr>
        <p:txBody>
          <a:bodyPr anchor="t">
            <a:normAutofit fontScale="90000"/>
          </a:bodyPr>
          <a:lstStyle/>
          <a:p>
            <a:pPr algn="l"/>
            <a:r>
              <a:rPr lang="en-GB" sz="3000" dirty="0">
                <a:solidFill>
                  <a:schemeClr val="tx1"/>
                </a:solidFill>
                <a:latin typeface="Rockwell" panose="02060603020205020403" pitchFamily="18" charset="0"/>
              </a:rPr>
              <a:t>Nudgeathon: A behaviour-centred, design thinking approach to solving complex problems and its application to saving energy.</a:t>
            </a:r>
          </a:p>
        </p:txBody>
      </p:sp>
    </p:spTree>
    <p:extLst>
      <p:ext uri="{BB962C8B-B14F-4D97-AF65-F5344CB8AC3E}">
        <p14:creationId xmlns:p14="http://schemas.microsoft.com/office/powerpoint/2010/main" val="10523134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CC60858-D104-4313-B807-55F0C2D886E7}"/>
              </a:ext>
            </a:extLst>
          </p:cNvPr>
          <p:cNvSpPr/>
          <p:nvPr/>
        </p:nvSpPr>
        <p:spPr>
          <a:xfrm rot="21223693">
            <a:off x="1047816" y="887360"/>
            <a:ext cx="2512676" cy="183544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a:ln>
                <a:solidFill>
                  <a:schemeClr val="bg2"/>
                </a:solidFill>
              </a:ln>
              <a:solidFill>
                <a:schemeClr val="bg2"/>
              </a:solidFill>
            </a:endParaRPr>
          </a:p>
        </p:txBody>
      </p:sp>
      <p:pic>
        <p:nvPicPr>
          <p:cNvPr id="6" name="Content Placeholder 4">
            <a:extLst>
              <a:ext uri="{FF2B5EF4-FFF2-40B4-BE49-F238E27FC236}">
                <a16:creationId xmlns:a16="http://schemas.microsoft.com/office/drawing/2014/main" id="{E2F8506E-5176-440F-A83D-16034796C0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rot="21223693">
            <a:off x="1179658" y="990883"/>
            <a:ext cx="2248993" cy="1594971"/>
          </a:xfrm>
          <a:prstGeom prst="rect">
            <a:avLst/>
          </a:prstGeom>
          <a:noFill/>
          <a:ln w="9525">
            <a:noFill/>
            <a:miter lim="800000"/>
            <a:headEnd/>
            <a:tailEnd/>
          </a:ln>
        </p:spPr>
      </p:pic>
      <p:pic>
        <p:nvPicPr>
          <p:cNvPr id="8" name="Picture 7" descr="A group of people sitting at a table&#10;&#10;Description generated with very high confidence">
            <a:extLst>
              <a:ext uri="{FF2B5EF4-FFF2-40B4-BE49-F238E27FC236}">
                <a16:creationId xmlns:a16="http://schemas.microsoft.com/office/drawing/2014/main" id="{35466E62-8471-42C4-BCF3-5B4D4064EE5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51066" y="2802282"/>
            <a:ext cx="1737622" cy="1159073"/>
          </a:xfrm>
          <a:prstGeom prst="rect">
            <a:avLst/>
          </a:prstGeom>
        </p:spPr>
      </p:pic>
      <p:cxnSp>
        <p:nvCxnSpPr>
          <p:cNvPr id="9" name="Straight Arrow Connector 8">
            <a:extLst>
              <a:ext uri="{FF2B5EF4-FFF2-40B4-BE49-F238E27FC236}">
                <a16:creationId xmlns:a16="http://schemas.microsoft.com/office/drawing/2014/main" id="{80179424-078C-44B3-A573-EF592D18CFF9}"/>
              </a:ext>
            </a:extLst>
          </p:cNvPr>
          <p:cNvCxnSpPr>
            <a:cxnSpLocks/>
          </p:cNvCxnSpPr>
          <p:nvPr/>
        </p:nvCxnSpPr>
        <p:spPr>
          <a:xfrm>
            <a:off x="3535052" y="666549"/>
            <a:ext cx="1609485" cy="268781"/>
          </a:xfrm>
          <a:prstGeom prst="straightConnector1">
            <a:avLst/>
          </a:prstGeom>
          <a:ln w="47625">
            <a:solidFill>
              <a:schemeClr val="bg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pic>
        <p:nvPicPr>
          <p:cNvPr id="10" name="Picture 9" descr="A picture containing table, indoor, laptop, person&#10;&#10;Description generated with high confidence">
            <a:extLst>
              <a:ext uri="{FF2B5EF4-FFF2-40B4-BE49-F238E27FC236}">
                <a16:creationId xmlns:a16="http://schemas.microsoft.com/office/drawing/2014/main" id="{EACA8C58-9FD1-413B-B1D2-C6039658F94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87956" y="1668924"/>
            <a:ext cx="1894029" cy="999049"/>
          </a:xfrm>
          <a:prstGeom prst="rect">
            <a:avLst/>
          </a:prstGeom>
          <a:ln w="25400" cmpd="sng">
            <a:solidFill>
              <a:schemeClr val="bg1">
                <a:lumMod val="50000"/>
              </a:schemeClr>
            </a:solidFill>
          </a:ln>
        </p:spPr>
      </p:pic>
      <p:sp>
        <p:nvSpPr>
          <p:cNvPr id="11" name="TextBox 10">
            <a:extLst>
              <a:ext uri="{FF2B5EF4-FFF2-40B4-BE49-F238E27FC236}">
                <a16:creationId xmlns:a16="http://schemas.microsoft.com/office/drawing/2014/main" id="{0502D7AF-21C6-4BE4-9A17-0A2BD5AB7CBB}"/>
              </a:ext>
            </a:extLst>
          </p:cNvPr>
          <p:cNvSpPr txBox="1"/>
          <p:nvPr/>
        </p:nvSpPr>
        <p:spPr>
          <a:xfrm>
            <a:off x="5170546" y="431750"/>
            <a:ext cx="2540427" cy="1118511"/>
          </a:xfrm>
          <a:prstGeom prst="rect">
            <a:avLst/>
          </a:prstGeom>
          <a:noFill/>
          <a:ln w="57150">
            <a:solidFill>
              <a:schemeClr val="bg1">
                <a:lumMod val="50000"/>
              </a:schemeClr>
            </a:solidFill>
            <a:prstDash val="dash"/>
          </a:ln>
        </p:spPr>
        <p:txBody>
          <a:bodyPr wrap="square" rtlCol="0">
            <a:spAutoFit/>
          </a:bodyPr>
          <a:lstStyle/>
          <a:p>
            <a:pPr algn="ctr"/>
            <a:r>
              <a:rPr lang="en-GB" sz="1667" dirty="0">
                <a:latin typeface="Rockwell" panose="02060603020205020403" pitchFamily="18" charset="0"/>
              </a:rPr>
              <a:t>Refining Ideas: Lit Review &amp; Feasibility Modelling </a:t>
            </a:r>
          </a:p>
          <a:p>
            <a:pPr algn="ctr"/>
            <a:r>
              <a:rPr lang="en-GB" sz="1667" i="1" dirty="0">
                <a:latin typeface="Rockwell" panose="02060603020205020403" pitchFamily="18" charset="0"/>
              </a:rPr>
              <a:t>(April-June 2017)</a:t>
            </a:r>
          </a:p>
        </p:txBody>
      </p:sp>
      <p:cxnSp>
        <p:nvCxnSpPr>
          <p:cNvPr id="12" name="Straight Arrow Connector 11">
            <a:extLst>
              <a:ext uri="{FF2B5EF4-FFF2-40B4-BE49-F238E27FC236}">
                <a16:creationId xmlns:a16="http://schemas.microsoft.com/office/drawing/2014/main" id="{7725CD34-6750-4901-95E0-4F796010C503}"/>
              </a:ext>
            </a:extLst>
          </p:cNvPr>
          <p:cNvCxnSpPr>
            <a:cxnSpLocks/>
          </p:cNvCxnSpPr>
          <p:nvPr/>
        </p:nvCxnSpPr>
        <p:spPr>
          <a:xfrm flipH="1">
            <a:off x="4005957" y="1588912"/>
            <a:ext cx="1405348" cy="1159073"/>
          </a:xfrm>
          <a:prstGeom prst="straightConnector1">
            <a:avLst/>
          </a:prstGeom>
          <a:ln w="47625">
            <a:solidFill>
              <a:schemeClr val="bg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4FE17B4-8836-45E2-88CD-B3444608EC97}"/>
              </a:ext>
            </a:extLst>
          </p:cNvPr>
          <p:cNvSpPr txBox="1"/>
          <p:nvPr/>
        </p:nvSpPr>
        <p:spPr>
          <a:xfrm>
            <a:off x="1421726" y="2852495"/>
            <a:ext cx="1711739" cy="861967"/>
          </a:xfrm>
          <a:prstGeom prst="rect">
            <a:avLst/>
          </a:prstGeom>
          <a:noFill/>
          <a:ln w="57150">
            <a:solidFill>
              <a:schemeClr val="bg1">
                <a:lumMod val="50000"/>
              </a:schemeClr>
            </a:solidFill>
            <a:prstDash val="dash"/>
          </a:ln>
        </p:spPr>
        <p:txBody>
          <a:bodyPr wrap="square" rtlCol="0">
            <a:spAutoFit/>
          </a:bodyPr>
          <a:lstStyle/>
          <a:p>
            <a:pPr algn="ctr"/>
            <a:r>
              <a:rPr lang="en-GB" sz="1667" dirty="0">
                <a:latin typeface="Rockwell" panose="02060603020205020403" pitchFamily="18" charset="0"/>
              </a:rPr>
              <a:t>Focus Group Discussions </a:t>
            </a:r>
            <a:r>
              <a:rPr lang="en-GB" sz="1667" i="1" dirty="0">
                <a:latin typeface="Rockwell" panose="02060603020205020403" pitchFamily="18" charset="0"/>
              </a:rPr>
              <a:t>(July 2017)</a:t>
            </a:r>
          </a:p>
        </p:txBody>
      </p:sp>
      <p:sp>
        <p:nvSpPr>
          <p:cNvPr id="14" name="TextBox 13">
            <a:extLst>
              <a:ext uri="{FF2B5EF4-FFF2-40B4-BE49-F238E27FC236}">
                <a16:creationId xmlns:a16="http://schemas.microsoft.com/office/drawing/2014/main" id="{3D89883D-AFEA-4581-A355-A3BD0606AE07}"/>
              </a:ext>
            </a:extLst>
          </p:cNvPr>
          <p:cNvSpPr txBox="1"/>
          <p:nvPr/>
        </p:nvSpPr>
        <p:spPr>
          <a:xfrm>
            <a:off x="6135269" y="2747986"/>
            <a:ext cx="1999402" cy="1733295"/>
          </a:xfrm>
          <a:prstGeom prst="rect">
            <a:avLst/>
          </a:prstGeom>
          <a:noFill/>
          <a:ln w="38100">
            <a:solidFill>
              <a:schemeClr val="bg1">
                <a:lumMod val="50000"/>
              </a:schemeClr>
            </a:solidFill>
            <a:prstDash val="dash"/>
          </a:ln>
        </p:spPr>
        <p:txBody>
          <a:bodyPr wrap="square" rtlCol="0">
            <a:spAutoFit/>
          </a:bodyPr>
          <a:lstStyle/>
          <a:p>
            <a:pPr marL="285728" indent="-285728">
              <a:buFont typeface="Wingdings" panose="05000000000000000000" pitchFamily="2" charset="2"/>
              <a:buChar char="§"/>
            </a:pPr>
            <a:r>
              <a:rPr lang="en-GB" sz="1333" dirty="0">
                <a:latin typeface="Rockwell" panose="02060603020205020403" pitchFamily="18" charset="0"/>
              </a:rPr>
              <a:t>Energy Reports</a:t>
            </a:r>
          </a:p>
          <a:p>
            <a:pPr marL="285728" indent="-285728">
              <a:buFont typeface="Wingdings" panose="05000000000000000000" pitchFamily="2" charset="2"/>
              <a:buChar char="§"/>
            </a:pPr>
            <a:r>
              <a:rPr lang="en-GB" sz="1333" dirty="0">
                <a:latin typeface="Rockwell" panose="02060603020205020403" pitchFamily="18" charset="0"/>
              </a:rPr>
              <a:t>Halls Competitions</a:t>
            </a:r>
          </a:p>
          <a:p>
            <a:pPr marL="285728" indent="-285728">
              <a:buFont typeface="Wingdings" panose="05000000000000000000" pitchFamily="2" charset="2"/>
              <a:buChar char="§"/>
            </a:pPr>
            <a:r>
              <a:rPr lang="en-GB" sz="1333" dirty="0">
                <a:latin typeface="Rockwell" panose="02060603020205020403" pitchFamily="18" charset="0"/>
              </a:rPr>
              <a:t>Signs at Radiators</a:t>
            </a:r>
          </a:p>
          <a:p>
            <a:pPr marL="285728" indent="-285728">
              <a:buFont typeface="Wingdings" panose="05000000000000000000" pitchFamily="2" charset="2"/>
              <a:buChar char="§"/>
            </a:pPr>
            <a:r>
              <a:rPr lang="en-GB" sz="1333" dirty="0">
                <a:latin typeface="Rockwell" panose="02060603020205020403" pitchFamily="18" charset="0"/>
              </a:rPr>
              <a:t>Heat Maps</a:t>
            </a:r>
          </a:p>
          <a:p>
            <a:pPr marL="285728" indent="-285728">
              <a:buFont typeface="Wingdings" panose="05000000000000000000" pitchFamily="2" charset="2"/>
              <a:buChar char="§"/>
            </a:pPr>
            <a:r>
              <a:rPr lang="en-GB" sz="1333" dirty="0">
                <a:latin typeface="Rockwell" panose="02060603020205020403" pitchFamily="18" charset="0"/>
              </a:rPr>
              <a:t>Temperature-Sensitive Plants</a:t>
            </a:r>
          </a:p>
          <a:p>
            <a:pPr marL="285728" indent="-285728">
              <a:buFont typeface="Wingdings" panose="05000000000000000000" pitchFamily="2" charset="2"/>
              <a:buChar char="§"/>
            </a:pPr>
            <a:r>
              <a:rPr lang="en-GB" sz="1333" dirty="0">
                <a:latin typeface="Rockwell" panose="02060603020205020403" pitchFamily="18" charset="0"/>
              </a:rPr>
              <a:t>Shower Timers</a:t>
            </a:r>
          </a:p>
          <a:p>
            <a:pPr marL="285728" indent="-285728">
              <a:buFont typeface="Wingdings" panose="05000000000000000000" pitchFamily="2" charset="2"/>
              <a:buChar char="§"/>
            </a:pPr>
            <a:r>
              <a:rPr lang="en-GB" sz="1333" dirty="0">
                <a:latin typeface="Rockwell" panose="02060603020205020403" pitchFamily="18" charset="0"/>
              </a:rPr>
              <a:t>Free Hoodies</a:t>
            </a:r>
          </a:p>
        </p:txBody>
      </p:sp>
      <p:sp>
        <p:nvSpPr>
          <p:cNvPr id="15" name="TextBox 14">
            <a:extLst>
              <a:ext uri="{FF2B5EF4-FFF2-40B4-BE49-F238E27FC236}">
                <a16:creationId xmlns:a16="http://schemas.microsoft.com/office/drawing/2014/main" id="{BEADFFD0-0461-4C40-AE6E-87681FF5D4C8}"/>
              </a:ext>
            </a:extLst>
          </p:cNvPr>
          <p:cNvSpPr txBox="1"/>
          <p:nvPr/>
        </p:nvSpPr>
        <p:spPr>
          <a:xfrm>
            <a:off x="2490864" y="4001341"/>
            <a:ext cx="3449663" cy="707886"/>
          </a:xfrm>
          <a:prstGeom prst="rect">
            <a:avLst/>
          </a:prstGeom>
          <a:noFill/>
          <a:ln w="57150">
            <a:solidFill>
              <a:schemeClr val="bg1">
                <a:lumMod val="50000"/>
              </a:schemeClr>
            </a:solidFill>
            <a:prstDash val="dash"/>
          </a:ln>
        </p:spPr>
        <p:txBody>
          <a:bodyPr wrap="square" rtlCol="0">
            <a:spAutoFit/>
          </a:bodyPr>
          <a:lstStyle/>
          <a:p>
            <a:pPr algn="ctr"/>
            <a:r>
              <a:rPr lang="en-GB" sz="2000" dirty="0">
                <a:solidFill>
                  <a:srgbClr val="FF0000"/>
                </a:solidFill>
                <a:latin typeface="Rockwell" panose="02060603020205020403" pitchFamily="18" charset="0"/>
              </a:rPr>
              <a:t>Experimental Trial </a:t>
            </a:r>
          </a:p>
          <a:p>
            <a:pPr algn="ctr"/>
            <a:r>
              <a:rPr lang="en-GB" sz="2000" i="1" dirty="0">
                <a:solidFill>
                  <a:srgbClr val="FF0000"/>
                </a:solidFill>
                <a:latin typeface="Rockwell" panose="02060603020205020403" pitchFamily="18" charset="0"/>
              </a:rPr>
              <a:t>(October – December 2017)</a:t>
            </a:r>
          </a:p>
        </p:txBody>
      </p:sp>
      <p:cxnSp>
        <p:nvCxnSpPr>
          <p:cNvPr id="16" name="Straight Arrow Connector 15">
            <a:extLst>
              <a:ext uri="{FF2B5EF4-FFF2-40B4-BE49-F238E27FC236}">
                <a16:creationId xmlns:a16="http://schemas.microsoft.com/office/drawing/2014/main" id="{81E13F62-9ED6-4E2B-BA56-9BDFF52689D3}"/>
              </a:ext>
            </a:extLst>
          </p:cNvPr>
          <p:cNvCxnSpPr>
            <a:cxnSpLocks/>
          </p:cNvCxnSpPr>
          <p:nvPr/>
        </p:nvCxnSpPr>
        <p:spPr>
          <a:xfrm>
            <a:off x="1880964" y="3882035"/>
            <a:ext cx="444218" cy="413792"/>
          </a:xfrm>
          <a:prstGeom prst="straightConnector1">
            <a:avLst/>
          </a:prstGeom>
          <a:ln w="47625">
            <a:solidFill>
              <a:schemeClr val="bg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B78FD5E-CC43-48AE-95E7-D81E16BC1DEB}"/>
              </a:ext>
            </a:extLst>
          </p:cNvPr>
          <p:cNvSpPr txBox="1"/>
          <p:nvPr/>
        </p:nvSpPr>
        <p:spPr>
          <a:xfrm>
            <a:off x="1165756" y="591981"/>
            <a:ext cx="2016568" cy="861967"/>
          </a:xfrm>
          <a:prstGeom prst="rect">
            <a:avLst/>
          </a:prstGeom>
          <a:noFill/>
          <a:ln w="57150">
            <a:solidFill>
              <a:schemeClr val="bg1">
                <a:lumMod val="50000"/>
              </a:schemeClr>
            </a:solidFill>
            <a:prstDash val="dash"/>
          </a:ln>
        </p:spPr>
        <p:txBody>
          <a:bodyPr wrap="square" rtlCol="0">
            <a:spAutoFit/>
          </a:bodyPr>
          <a:lstStyle/>
          <a:p>
            <a:pPr algn="ctr"/>
            <a:r>
              <a:rPr lang="en-GB" sz="1667" dirty="0">
                <a:latin typeface="Rockwell" panose="02060603020205020403" pitchFamily="18" charset="0"/>
              </a:rPr>
              <a:t>Energy Saving Nudgeathon </a:t>
            </a:r>
            <a:r>
              <a:rPr lang="en-GB" sz="1667" i="1" dirty="0">
                <a:latin typeface="Rockwell" panose="02060603020205020403" pitchFamily="18" charset="0"/>
              </a:rPr>
              <a:t>(February 2017)</a:t>
            </a:r>
          </a:p>
        </p:txBody>
      </p:sp>
    </p:spTree>
    <p:extLst>
      <p:ext uri="{BB962C8B-B14F-4D97-AF65-F5344CB8AC3E}">
        <p14:creationId xmlns:p14="http://schemas.microsoft.com/office/powerpoint/2010/main" val="27425160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herbourne-Residences-3.jpg">
            <a:extLst>
              <a:ext uri="{FF2B5EF4-FFF2-40B4-BE49-F238E27FC236}">
                <a16:creationId xmlns:a16="http://schemas.microsoft.com/office/drawing/2014/main" id="{7F643731-2BEB-4B2C-94F8-D0ACB3A01F5E}"/>
              </a:ext>
            </a:extLst>
          </p:cNvPr>
          <p:cNvPicPr>
            <a:picLocks noChangeAspect="1"/>
          </p:cNvPicPr>
          <p:nvPr/>
        </p:nvPicPr>
        <p:blipFill>
          <a:blip r:embed="rId2" cstate="print">
            <a:lum contrast="30000"/>
          </a:blip>
          <a:stretch>
            <a:fillRect/>
          </a:stretch>
        </p:blipFill>
        <p:spPr>
          <a:xfrm>
            <a:off x="506186" y="24492"/>
            <a:ext cx="8384721" cy="5139388"/>
          </a:xfrm>
          <a:prstGeom prst="rect">
            <a:avLst/>
          </a:prstGeom>
          <a:effectLst>
            <a:outerShdw blurRad="1270000" dist="50800" dir="5400000" algn="ctr" rotWithShape="0">
              <a:srgbClr val="000000">
                <a:alpha val="0"/>
              </a:srgbClr>
            </a:outerShdw>
          </a:effectLst>
        </p:spPr>
      </p:pic>
      <p:sp>
        <p:nvSpPr>
          <p:cNvPr id="4" name="Content Placeholder 2">
            <a:extLst>
              <a:ext uri="{FF2B5EF4-FFF2-40B4-BE49-F238E27FC236}">
                <a16:creationId xmlns:a16="http://schemas.microsoft.com/office/drawing/2014/main" id="{FF89010F-040E-42E5-9343-CC00A110C3F7}"/>
              </a:ext>
            </a:extLst>
          </p:cNvPr>
          <p:cNvSpPr txBox="1">
            <a:spLocks/>
          </p:cNvSpPr>
          <p:nvPr/>
        </p:nvSpPr>
        <p:spPr>
          <a:xfrm>
            <a:off x="1571667" y="217207"/>
            <a:ext cx="5340593" cy="1520190"/>
          </a:xfrm>
          <a:prstGeom prst="rect">
            <a:avLst/>
          </a:prstGeom>
          <a:ln w="34925">
            <a:solidFill>
              <a:schemeClr val="bg1">
                <a:lumMod val="50000"/>
              </a:schemeClr>
            </a:solidFill>
            <a:prstDash val="dash"/>
          </a:ln>
        </p:spPr>
        <p:txBody>
          <a:bodyPr vert="horz" lIns="91440" tIns="45720" rIns="91440" bIns="45720" rtlCol="0" anchor="ctr">
            <a:normAutofit/>
          </a:bodyPr>
          <a:lstStyle>
            <a:lvl1pPr marL="142869" indent="-142869" algn="l" defTabSz="571477" rtl="0" eaLnBrk="1" latinLnBrk="0" hangingPunct="1">
              <a:lnSpc>
                <a:spcPct val="90000"/>
              </a:lnSpc>
              <a:spcBef>
                <a:spcPts val="625"/>
              </a:spcBef>
              <a:buFont typeface="Arial" panose="020B0604020202020204" pitchFamily="34" charset="0"/>
              <a:buChar char="•"/>
              <a:defRPr sz="1750" kern="1200">
                <a:solidFill>
                  <a:schemeClr val="tx1"/>
                </a:solidFill>
                <a:latin typeface="+mn-lt"/>
                <a:ea typeface="+mn-ea"/>
                <a:cs typeface="+mn-cs"/>
              </a:defRPr>
            </a:lvl1pPr>
            <a:lvl2pPr marL="428608" indent="-142869" algn="l" defTabSz="571477" rtl="0" eaLnBrk="1" latinLnBrk="0" hangingPunct="1">
              <a:lnSpc>
                <a:spcPct val="90000"/>
              </a:lnSpc>
              <a:spcBef>
                <a:spcPts val="312"/>
              </a:spcBef>
              <a:buFont typeface="Arial" panose="020B0604020202020204" pitchFamily="34" charset="0"/>
              <a:buChar char="•"/>
              <a:defRPr sz="1500" kern="1200">
                <a:solidFill>
                  <a:schemeClr val="tx1"/>
                </a:solidFill>
                <a:latin typeface="+mn-lt"/>
                <a:ea typeface="+mn-ea"/>
                <a:cs typeface="+mn-cs"/>
              </a:defRPr>
            </a:lvl2pPr>
            <a:lvl3pPr marL="714346" indent="-142869" algn="l" defTabSz="571477" rtl="0" eaLnBrk="1" latinLnBrk="0" hangingPunct="1">
              <a:lnSpc>
                <a:spcPct val="90000"/>
              </a:lnSpc>
              <a:spcBef>
                <a:spcPts val="312"/>
              </a:spcBef>
              <a:buFont typeface="Arial" panose="020B0604020202020204" pitchFamily="34" charset="0"/>
              <a:buChar char="•"/>
              <a:defRPr sz="1250" kern="1200">
                <a:solidFill>
                  <a:schemeClr val="tx1"/>
                </a:solidFill>
                <a:latin typeface="+mn-lt"/>
                <a:ea typeface="+mn-ea"/>
                <a:cs typeface="+mn-cs"/>
              </a:defRPr>
            </a:lvl3pPr>
            <a:lvl4pPr marL="1000085"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4pPr>
            <a:lvl5pPr marL="1285824"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5pPr>
            <a:lvl6pPr marL="1571562"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6pPr>
            <a:lvl7pPr marL="1857301"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7pPr>
            <a:lvl8pPr marL="2143039"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8pPr>
            <a:lvl9pPr marL="2428778"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9pPr>
          </a:lstStyle>
          <a:p>
            <a:pPr marL="0" indent="0" algn="ctr">
              <a:buNone/>
            </a:pPr>
            <a:r>
              <a:rPr lang="en-GB" sz="1800" b="1" dirty="0">
                <a:latin typeface="Rockwell" panose="02060603020205020403" pitchFamily="18" charset="0"/>
              </a:rPr>
              <a:t>Sherbourne Halls of Residence</a:t>
            </a:r>
          </a:p>
          <a:p>
            <a:pPr marL="0" indent="0">
              <a:buNone/>
            </a:pPr>
            <a:r>
              <a:rPr lang="en-GB" sz="1800" dirty="0">
                <a:latin typeface="Rockwell" panose="02060603020205020403" pitchFamily="18" charset="0"/>
              </a:rPr>
              <a:t>6 Blocks – 47 Flats – 527 Students</a:t>
            </a:r>
          </a:p>
          <a:p>
            <a:pPr marL="0" indent="0">
              <a:buNone/>
            </a:pPr>
            <a:r>
              <a:rPr lang="en-GB" sz="1800" dirty="0">
                <a:latin typeface="Rockwell" panose="02060603020205020403" pitchFamily="18" charset="0"/>
              </a:rPr>
              <a:t>2 Terms; 4 test periods per term (2 weeks each)</a:t>
            </a:r>
          </a:p>
          <a:p>
            <a:pPr marL="0" indent="0">
              <a:buNone/>
            </a:pPr>
            <a:r>
              <a:rPr lang="en-GB" sz="1800" dirty="0">
                <a:latin typeface="Rockwell" panose="02060603020205020403" pitchFamily="18" charset="0"/>
              </a:rPr>
              <a:t>Randomised at block level</a:t>
            </a:r>
          </a:p>
        </p:txBody>
      </p:sp>
    </p:spTree>
    <p:extLst>
      <p:ext uri="{BB962C8B-B14F-4D97-AF65-F5344CB8AC3E}">
        <p14:creationId xmlns:p14="http://schemas.microsoft.com/office/powerpoint/2010/main" val="2453897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2999" y="313568"/>
            <a:ext cx="6858000" cy="425378"/>
          </a:xfrm>
        </p:spPr>
        <p:txBody>
          <a:bodyPr>
            <a:normAutofit fontScale="90000"/>
          </a:bodyPr>
          <a:lstStyle/>
          <a:p>
            <a:r>
              <a:rPr lang="en-US" sz="2500" dirty="0">
                <a:latin typeface="Arial"/>
                <a:cs typeface="Arial"/>
              </a:rPr>
              <a:t>Sources of emissions</a:t>
            </a:r>
          </a:p>
        </p:txBody>
      </p:sp>
      <p:sp>
        <p:nvSpPr>
          <p:cNvPr id="5" name="Rectangle 4"/>
          <p:cNvSpPr/>
          <p:nvPr/>
        </p:nvSpPr>
        <p:spPr>
          <a:xfrm>
            <a:off x="1090083" y="884280"/>
            <a:ext cx="6678086" cy="348878"/>
          </a:xfrm>
          <a:prstGeom prst="rect">
            <a:avLst/>
          </a:prstGeom>
        </p:spPr>
        <p:txBody>
          <a:bodyPr wrap="square">
            <a:spAutoFit/>
          </a:bodyPr>
          <a:lstStyle/>
          <a:p>
            <a:pPr defTabSz="380976">
              <a:defRPr sz="1800">
                <a:solidFill>
                  <a:srgbClr val="000000"/>
                </a:solidFill>
              </a:defRPr>
            </a:pPr>
            <a:r>
              <a:rPr lang="en-US" sz="1667" b="1" dirty="0">
                <a:solidFill>
                  <a:srgbClr val="505050"/>
                </a:solidFill>
                <a:latin typeface="Arial"/>
                <a:ea typeface="ＭＳ Ｐゴシック" charset="0"/>
                <a:cs typeface="Arial"/>
              </a:rPr>
              <a:t>Energy production remains the primary driver of GHG emissions</a:t>
            </a:r>
          </a:p>
        </p:txBody>
      </p:sp>
      <p:pic>
        <p:nvPicPr>
          <p:cNvPr id="24" name="pasted-image.pdf"/>
          <p:cNvPicPr/>
          <p:nvPr/>
        </p:nvPicPr>
        <p:blipFill>
          <a:blip r:embed="rId3">
            <a:extLst/>
          </a:blip>
          <a:stretch>
            <a:fillRect/>
          </a:stretch>
        </p:blipFill>
        <p:spPr>
          <a:xfrm>
            <a:off x="7302813" y="1627730"/>
            <a:ext cx="353766" cy="666751"/>
          </a:xfrm>
          <a:prstGeom prst="rect">
            <a:avLst/>
          </a:prstGeom>
          <a:ln w="12700">
            <a:miter lim="400000"/>
          </a:ln>
        </p:spPr>
      </p:pic>
      <p:pic>
        <p:nvPicPr>
          <p:cNvPr id="25" name="Picture 24"/>
          <p:cNvPicPr>
            <a:picLocks noChangeAspect="1"/>
          </p:cNvPicPr>
          <p:nvPr/>
        </p:nvPicPr>
        <p:blipFill>
          <a:blip r:embed="rId4"/>
          <a:stretch>
            <a:fillRect/>
          </a:stretch>
        </p:blipFill>
        <p:spPr>
          <a:xfrm>
            <a:off x="7158229" y="2224488"/>
            <a:ext cx="889000" cy="836083"/>
          </a:xfrm>
          <a:prstGeom prst="rect">
            <a:avLst/>
          </a:prstGeom>
        </p:spPr>
      </p:pic>
      <p:pic>
        <p:nvPicPr>
          <p:cNvPr id="26" name="pasted-image.pdf"/>
          <p:cNvPicPr/>
          <p:nvPr/>
        </p:nvPicPr>
        <p:blipFill>
          <a:blip r:embed="rId3">
            <a:extLst/>
          </a:blip>
          <a:stretch>
            <a:fillRect/>
          </a:stretch>
        </p:blipFill>
        <p:spPr>
          <a:xfrm>
            <a:off x="6225863" y="1649421"/>
            <a:ext cx="353766" cy="666751"/>
          </a:xfrm>
          <a:prstGeom prst="rect">
            <a:avLst/>
          </a:prstGeom>
          <a:ln w="12700">
            <a:miter lim="400000"/>
          </a:ln>
        </p:spPr>
      </p:pic>
      <p:pic>
        <p:nvPicPr>
          <p:cNvPr id="27" name="Picture 26"/>
          <p:cNvPicPr>
            <a:picLocks noChangeAspect="1"/>
          </p:cNvPicPr>
          <p:nvPr/>
        </p:nvPicPr>
        <p:blipFill>
          <a:blip r:embed="rId5"/>
          <a:stretch>
            <a:fillRect/>
          </a:stretch>
        </p:blipFill>
        <p:spPr>
          <a:xfrm>
            <a:off x="5951902" y="2265646"/>
            <a:ext cx="1068917" cy="1005417"/>
          </a:xfrm>
          <a:prstGeom prst="rect">
            <a:avLst/>
          </a:prstGeom>
        </p:spPr>
      </p:pic>
      <p:pic>
        <p:nvPicPr>
          <p:cNvPr id="28" name="pasted-image.pdf"/>
          <p:cNvPicPr/>
          <p:nvPr/>
        </p:nvPicPr>
        <p:blipFill>
          <a:blip r:embed="rId3">
            <a:extLst/>
          </a:blip>
          <a:stretch>
            <a:fillRect/>
          </a:stretch>
        </p:blipFill>
        <p:spPr>
          <a:xfrm>
            <a:off x="4917632" y="1647351"/>
            <a:ext cx="353766" cy="666751"/>
          </a:xfrm>
          <a:prstGeom prst="rect">
            <a:avLst/>
          </a:prstGeom>
          <a:ln w="12700">
            <a:miter lim="400000"/>
          </a:ln>
        </p:spPr>
      </p:pic>
      <p:pic>
        <p:nvPicPr>
          <p:cNvPr id="29" name="Picture 28"/>
          <p:cNvPicPr>
            <a:picLocks noChangeAspect="1"/>
          </p:cNvPicPr>
          <p:nvPr/>
        </p:nvPicPr>
        <p:blipFill>
          <a:blip r:embed="rId6"/>
          <a:stretch>
            <a:fillRect/>
          </a:stretch>
        </p:blipFill>
        <p:spPr>
          <a:xfrm>
            <a:off x="4572000" y="2244201"/>
            <a:ext cx="1206500" cy="1143000"/>
          </a:xfrm>
          <a:prstGeom prst="rect">
            <a:avLst/>
          </a:prstGeom>
        </p:spPr>
      </p:pic>
      <p:pic>
        <p:nvPicPr>
          <p:cNvPr id="30" name="pasted-image.pdf"/>
          <p:cNvPicPr/>
          <p:nvPr/>
        </p:nvPicPr>
        <p:blipFill>
          <a:blip r:embed="rId3">
            <a:extLst/>
          </a:blip>
          <a:stretch>
            <a:fillRect/>
          </a:stretch>
        </p:blipFill>
        <p:spPr>
          <a:xfrm>
            <a:off x="3410596" y="1647351"/>
            <a:ext cx="353766" cy="666751"/>
          </a:xfrm>
          <a:prstGeom prst="rect">
            <a:avLst/>
          </a:prstGeom>
          <a:ln w="12700">
            <a:miter lim="400000"/>
          </a:ln>
        </p:spPr>
      </p:pic>
      <p:pic>
        <p:nvPicPr>
          <p:cNvPr id="31" name="Picture 30"/>
          <p:cNvPicPr>
            <a:picLocks noChangeAspect="1"/>
          </p:cNvPicPr>
          <p:nvPr/>
        </p:nvPicPr>
        <p:blipFill>
          <a:blip r:embed="rId7"/>
          <a:stretch>
            <a:fillRect/>
          </a:stretch>
        </p:blipFill>
        <p:spPr>
          <a:xfrm>
            <a:off x="2920933" y="2229619"/>
            <a:ext cx="1492250" cy="1407583"/>
          </a:xfrm>
          <a:prstGeom prst="rect">
            <a:avLst/>
          </a:prstGeom>
        </p:spPr>
      </p:pic>
      <p:pic>
        <p:nvPicPr>
          <p:cNvPr id="32" name="pasted-image.pdf"/>
          <p:cNvPicPr/>
          <p:nvPr/>
        </p:nvPicPr>
        <p:blipFill>
          <a:blip r:embed="rId3">
            <a:extLst/>
          </a:blip>
          <a:stretch>
            <a:fillRect/>
          </a:stretch>
        </p:blipFill>
        <p:spPr>
          <a:xfrm>
            <a:off x="1737957" y="1647351"/>
            <a:ext cx="353766" cy="666751"/>
          </a:xfrm>
          <a:prstGeom prst="rect">
            <a:avLst/>
          </a:prstGeom>
          <a:ln w="12700">
            <a:miter lim="400000"/>
          </a:ln>
        </p:spPr>
      </p:pic>
      <p:pic>
        <p:nvPicPr>
          <p:cNvPr id="33" name="Picture 32"/>
          <p:cNvPicPr>
            <a:picLocks noChangeAspect="1"/>
          </p:cNvPicPr>
          <p:nvPr/>
        </p:nvPicPr>
        <p:blipFill>
          <a:blip r:embed="rId8"/>
          <a:stretch>
            <a:fillRect/>
          </a:stretch>
        </p:blipFill>
        <p:spPr>
          <a:xfrm>
            <a:off x="1139734" y="2194983"/>
            <a:ext cx="1693333" cy="1598083"/>
          </a:xfrm>
          <a:prstGeom prst="rect">
            <a:avLst/>
          </a:prstGeom>
        </p:spPr>
      </p:pic>
      <p:sp>
        <p:nvSpPr>
          <p:cNvPr id="34" name="Shape 83"/>
          <p:cNvSpPr/>
          <p:nvPr/>
        </p:nvSpPr>
        <p:spPr>
          <a:xfrm>
            <a:off x="1309786" y="2614138"/>
            <a:ext cx="1358926" cy="997861"/>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lvl1pPr algn="ctr">
              <a:spcBef>
                <a:spcPts val="4200"/>
              </a:spcBef>
              <a:defRPr sz="5200">
                <a:solidFill>
                  <a:srgbClr val="FFFFFF"/>
                </a:solidFill>
                <a:latin typeface="Arial Bold"/>
                <a:ea typeface="Arial Bold"/>
                <a:cs typeface="Arial Bold"/>
                <a:sym typeface="Arial Bold"/>
              </a:defRPr>
            </a:lvl1pPr>
          </a:lstStyle>
          <a:p>
            <a:pPr defTabSz="380976">
              <a:defRPr sz="1800">
                <a:solidFill>
                  <a:srgbClr val="000000"/>
                </a:solidFill>
              </a:defRPr>
            </a:pPr>
            <a:r>
              <a:rPr sz="1500" dirty="0">
                <a:solidFill>
                  <a:schemeClr val="bg1"/>
                </a:solidFill>
              </a:rPr>
              <a:t>35%</a:t>
            </a:r>
          </a:p>
        </p:txBody>
      </p:sp>
      <p:sp>
        <p:nvSpPr>
          <p:cNvPr id="35" name="Shape 84"/>
          <p:cNvSpPr/>
          <p:nvPr/>
        </p:nvSpPr>
        <p:spPr>
          <a:xfrm>
            <a:off x="3204946" y="2407389"/>
            <a:ext cx="1065527" cy="838201"/>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lvl1pPr algn="ctr">
              <a:spcBef>
                <a:spcPts val="4200"/>
              </a:spcBef>
              <a:defRPr sz="3700">
                <a:solidFill>
                  <a:srgbClr val="FFFFFF"/>
                </a:solidFill>
                <a:latin typeface="Arial Bold"/>
                <a:ea typeface="Arial Bold"/>
                <a:cs typeface="Arial Bold"/>
                <a:sym typeface="Arial Bold"/>
              </a:defRPr>
            </a:lvl1pPr>
          </a:lstStyle>
          <a:p>
            <a:pPr defTabSz="380976">
              <a:defRPr sz="1800">
                <a:solidFill>
                  <a:srgbClr val="000000"/>
                </a:solidFill>
              </a:defRPr>
            </a:pPr>
            <a:r>
              <a:rPr sz="1500">
                <a:solidFill>
                  <a:schemeClr val="bg1"/>
                </a:solidFill>
              </a:rPr>
              <a:t>24%</a:t>
            </a:r>
          </a:p>
        </p:txBody>
      </p:sp>
      <p:sp>
        <p:nvSpPr>
          <p:cNvPr id="36" name="Shape 85"/>
          <p:cNvSpPr/>
          <p:nvPr/>
        </p:nvSpPr>
        <p:spPr>
          <a:xfrm>
            <a:off x="4642353" y="2457721"/>
            <a:ext cx="1065528" cy="838201"/>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lvl1pPr algn="ctr">
              <a:spcBef>
                <a:spcPts val="4200"/>
              </a:spcBef>
              <a:defRPr sz="3500">
                <a:solidFill>
                  <a:srgbClr val="FFFFFF"/>
                </a:solidFill>
                <a:latin typeface="Arial Bold"/>
                <a:ea typeface="Arial Bold"/>
                <a:cs typeface="Arial Bold"/>
                <a:sym typeface="Arial Bold"/>
              </a:defRPr>
            </a:lvl1pPr>
          </a:lstStyle>
          <a:p>
            <a:pPr defTabSz="380976">
              <a:defRPr sz="1800">
                <a:solidFill>
                  <a:srgbClr val="000000"/>
                </a:solidFill>
              </a:defRPr>
            </a:pPr>
            <a:r>
              <a:rPr sz="1500">
                <a:solidFill>
                  <a:schemeClr val="bg1"/>
                </a:solidFill>
              </a:rPr>
              <a:t>21%</a:t>
            </a:r>
          </a:p>
        </p:txBody>
      </p:sp>
      <p:sp>
        <p:nvSpPr>
          <p:cNvPr id="37" name="Shape 86"/>
          <p:cNvSpPr/>
          <p:nvPr/>
        </p:nvSpPr>
        <p:spPr>
          <a:xfrm>
            <a:off x="5951902" y="2435062"/>
            <a:ext cx="1065527" cy="838203"/>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lvl1pPr algn="ctr">
              <a:spcBef>
                <a:spcPts val="4200"/>
              </a:spcBef>
              <a:defRPr sz="3200">
                <a:solidFill>
                  <a:srgbClr val="FFFFFF"/>
                </a:solidFill>
                <a:latin typeface="Arial Bold"/>
                <a:ea typeface="Arial Bold"/>
                <a:cs typeface="Arial Bold"/>
                <a:sym typeface="Arial Bold"/>
              </a:defRPr>
            </a:lvl1pPr>
          </a:lstStyle>
          <a:p>
            <a:pPr defTabSz="380976">
              <a:defRPr sz="1800">
                <a:solidFill>
                  <a:srgbClr val="000000"/>
                </a:solidFill>
              </a:defRPr>
            </a:pPr>
            <a:r>
              <a:rPr sz="1500">
                <a:solidFill>
                  <a:schemeClr val="bg1"/>
                </a:solidFill>
              </a:rPr>
              <a:t>14%</a:t>
            </a:r>
          </a:p>
        </p:txBody>
      </p:sp>
      <p:sp>
        <p:nvSpPr>
          <p:cNvPr id="38" name="Shape 87"/>
          <p:cNvSpPr/>
          <p:nvPr/>
        </p:nvSpPr>
        <p:spPr>
          <a:xfrm>
            <a:off x="7095099" y="2321699"/>
            <a:ext cx="1065528" cy="838201"/>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lvl1pPr algn="ctr">
              <a:spcBef>
                <a:spcPts val="4200"/>
              </a:spcBef>
              <a:defRPr sz="2500">
                <a:solidFill>
                  <a:srgbClr val="FFFFFF"/>
                </a:solidFill>
                <a:latin typeface="Arial Bold"/>
                <a:ea typeface="Arial Bold"/>
                <a:cs typeface="Arial Bold"/>
                <a:sym typeface="Arial Bold"/>
              </a:defRPr>
            </a:lvl1pPr>
          </a:lstStyle>
          <a:p>
            <a:pPr defTabSz="380976">
              <a:defRPr sz="1800">
                <a:solidFill>
                  <a:srgbClr val="000000"/>
                </a:solidFill>
              </a:defRPr>
            </a:pPr>
            <a:r>
              <a:rPr sz="1500">
                <a:solidFill>
                  <a:schemeClr val="bg1"/>
                </a:solidFill>
              </a:rPr>
              <a:t>6.4%</a:t>
            </a:r>
          </a:p>
        </p:txBody>
      </p:sp>
      <p:sp>
        <p:nvSpPr>
          <p:cNvPr id="39" name="Shape 88"/>
          <p:cNvSpPr/>
          <p:nvPr/>
        </p:nvSpPr>
        <p:spPr>
          <a:xfrm>
            <a:off x="2182337" y="3954272"/>
            <a:ext cx="4906327" cy="403696"/>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lvl1pPr algn="ctr">
              <a:spcBef>
                <a:spcPts val="4200"/>
              </a:spcBef>
              <a:defRPr sz="2600">
                <a:solidFill>
                  <a:srgbClr val="335C8A"/>
                </a:solidFill>
                <a:latin typeface="Arial Bold"/>
                <a:ea typeface="Arial Bold"/>
                <a:cs typeface="Arial Bold"/>
                <a:sym typeface="Arial Bold"/>
              </a:defRPr>
            </a:lvl1pPr>
          </a:lstStyle>
          <a:p>
            <a:pPr defTabSz="380976">
              <a:defRPr sz="1800">
                <a:solidFill>
                  <a:srgbClr val="000000"/>
                </a:solidFill>
              </a:defRPr>
            </a:pPr>
            <a:r>
              <a:rPr sz="1500" dirty="0"/>
              <a:t>2010 GHG emissions</a:t>
            </a:r>
          </a:p>
        </p:txBody>
      </p:sp>
      <p:sp>
        <p:nvSpPr>
          <p:cNvPr id="40" name="Shape 89"/>
          <p:cNvSpPr/>
          <p:nvPr/>
        </p:nvSpPr>
        <p:spPr>
          <a:xfrm>
            <a:off x="1189319" y="3202536"/>
            <a:ext cx="1607923" cy="243034"/>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lvl1pPr algn="ctr">
              <a:spcBef>
                <a:spcPts val="4200"/>
              </a:spcBef>
              <a:defRPr sz="1400">
                <a:solidFill>
                  <a:srgbClr val="FFFFFF"/>
                </a:solidFill>
                <a:latin typeface="Arial Bold"/>
                <a:ea typeface="Arial Bold"/>
                <a:cs typeface="Arial Bold"/>
                <a:sym typeface="Arial Bold"/>
              </a:defRPr>
            </a:lvl1pPr>
          </a:lstStyle>
          <a:p>
            <a:pPr defTabSz="380976">
              <a:defRPr sz="1800">
                <a:solidFill>
                  <a:srgbClr val="000000"/>
                </a:solidFill>
              </a:defRPr>
            </a:pPr>
            <a:r>
              <a:rPr sz="1500" dirty="0">
                <a:solidFill>
                  <a:schemeClr val="bg1"/>
                </a:solidFill>
              </a:rPr>
              <a:t>Energy Sector</a:t>
            </a:r>
          </a:p>
        </p:txBody>
      </p:sp>
      <p:sp>
        <p:nvSpPr>
          <p:cNvPr id="41" name="Shape 90"/>
          <p:cNvSpPr/>
          <p:nvPr/>
        </p:nvSpPr>
        <p:spPr>
          <a:xfrm>
            <a:off x="2598702" y="2815705"/>
            <a:ext cx="2132423" cy="733694"/>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p>
            <a:pPr algn="ctr" defTabSz="380976">
              <a:spcBef>
                <a:spcPts val="3500"/>
              </a:spcBef>
              <a:defRPr sz="1800"/>
            </a:pPr>
            <a:r>
              <a:rPr sz="1167">
                <a:solidFill>
                  <a:srgbClr val="FFFFFF"/>
                </a:solidFill>
                <a:latin typeface="Arial Bold"/>
                <a:ea typeface="Arial Bold"/>
                <a:cs typeface="Arial Bold"/>
                <a:sym typeface="Arial Bold"/>
              </a:rPr>
              <a:t>Agriculture, </a:t>
            </a:r>
            <a:br>
              <a:rPr sz="1167">
                <a:solidFill>
                  <a:srgbClr val="FFFFFF"/>
                </a:solidFill>
                <a:latin typeface="Arial Bold"/>
                <a:ea typeface="Arial Bold"/>
                <a:cs typeface="Arial Bold"/>
                <a:sym typeface="Arial Bold"/>
              </a:rPr>
            </a:br>
            <a:r>
              <a:rPr sz="1167">
                <a:solidFill>
                  <a:srgbClr val="FFFFFF"/>
                </a:solidFill>
                <a:latin typeface="Arial Bold"/>
                <a:ea typeface="Arial Bold"/>
                <a:cs typeface="Arial Bold"/>
                <a:sym typeface="Arial Bold"/>
              </a:rPr>
              <a:t>forests and </a:t>
            </a:r>
            <a:br>
              <a:rPr sz="1167">
                <a:solidFill>
                  <a:srgbClr val="FFFFFF"/>
                </a:solidFill>
                <a:latin typeface="Arial Bold"/>
                <a:ea typeface="Arial Bold"/>
                <a:cs typeface="Arial Bold"/>
                <a:sym typeface="Arial Bold"/>
              </a:rPr>
            </a:br>
            <a:r>
              <a:rPr sz="1167">
                <a:solidFill>
                  <a:srgbClr val="FFFFFF"/>
                </a:solidFill>
                <a:latin typeface="Arial Bold"/>
                <a:ea typeface="Arial Bold"/>
                <a:cs typeface="Arial Bold"/>
                <a:sym typeface="Arial Bold"/>
              </a:rPr>
              <a:t>other land uses</a:t>
            </a:r>
          </a:p>
        </p:txBody>
      </p:sp>
      <p:sp>
        <p:nvSpPr>
          <p:cNvPr id="42" name="Shape 91"/>
          <p:cNvSpPr/>
          <p:nvPr/>
        </p:nvSpPr>
        <p:spPr>
          <a:xfrm>
            <a:off x="4345675" y="2873005"/>
            <a:ext cx="1607923" cy="243036"/>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lvl1pPr algn="ctr">
              <a:spcBef>
                <a:spcPts val="4200"/>
              </a:spcBef>
              <a:defRPr sz="1400">
                <a:solidFill>
                  <a:srgbClr val="FFFFFF"/>
                </a:solidFill>
                <a:latin typeface="Arial Bold"/>
                <a:ea typeface="Arial Bold"/>
                <a:cs typeface="Arial Bold"/>
                <a:sym typeface="Arial Bold"/>
              </a:defRPr>
            </a:lvl1pPr>
          </a:lstStyle>
          <a:p>
            <a:pPr defTabSz="380976">
              <a:defRPr sz="1800">
                <a:solidFill>
                  <a:srgbClr val="000000"/>
                </a:solidFill>
              </a:defRPr>
            </a:pPr>
            <a:r>
              <a:rPr sz="1500">
                <a:solidFill>
                  <a:schemeClr val="bg1"/>
                </a:solidFill>
              </a:rPr>
              <a:t>Industry</a:t>
            </a:r>
          </a:p>
        </p:txBody>
      </p:sp>
      <p:sp>
        <p:nvSpPr>
          <p:cNvPr id="43" name="Shape 92"/>
          <p:cNvSpPr/>
          <p:nvPr/>
        </p:nvSpPr>
        <p:spPr>
          <a:xfrm>
            <a:off x="5668974" y="2815702"/>
            <a:ext cx="1607923" cy="243036"/>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lvl1pPr algn="ctr">
              <a:spcBef>
                <a:spcPts val="4200"/>
              </a:spcBef>
              <a:defRPr sz="1400">
                <a:solidFill>
                  <a:srgbClr val="FFFFFF"/>
                </a:solidFill>
                <a:latin typeface="Arial Bold"/>
                <a:ea typeface="Arial Bold"/>
                <a:cs typeface="Arial Bold"/>
                <a:sym typeface="Arial Bold"/>
              </a:defRPr>
            </a:lvl1pPr>
          </a:lstStyle>
          <a:p>
            <a:pPr defTabSz="380976">
              <a:defRPr sz="1800">
                <a:solidFill>
                  <a:srgbClr val="000000"/>
                </a:solidFill>
              </a:defRPr>
            </a:pPr>
            <a:r>
              <a:rPr sz="1500">
                <a:solidFill>
                  <a:schemeClr val="bg1"/>
                </a:solidFill>
              </a:rPr>
              <a:t>Transport</a:t>
            </a:r>
          </a:p>
        </p:txBody>
      </p:sp>
      <p:sp>
        <p:nvSpPr>
          <p:cNvPr id="44" name="Shape 93"/>
          <p:cNvSpPr/>
          <p:nvPr/>
        </p:nvSpPr>
        <p:spPr>
          <a:xfrm>
            <a:off x="6792151" y="2592403"/>
            <a:ext cx="1607923" cy="468167"/>
          </a:xfrm>
          <a:prstGeom prst="rect">
            <a:avLst/>
          </a:prstGeom>
          <a:ln w="12700">
            <a:miter lim="400000"/>
          </a:ln>
          <a:extLst>
            <a:ext uri="{C572A759-6A51-4108-AA02-DFA0A04FC94B}">
              <ma14:wrappingTextBoxFlag xmlns:ma14="http://schemas.microsoft.com/office/mac/drawingml/2011/main" xmlns="" val="1"/>
            </a:ext>
          </a:extLst>
        </p:spPr>
        <p:txBody>
          <a:bodyPr lIns="38099" rIns="38099"/>
          <a:lstStyle/>
          <a:p>
            <a:pPr algn="ctr" defTabSz="380976">
              <a:spcBef>
                <a:spcPts val="3500"/>
              </a:spcBef>
              <a:defRPr sz="1800"/>
            </a:pPr>
            <a:r>
              <a:rPr sz="1167">
                <a:solidFill>
                  <a:srgbClr val="FFFFFF"/>
                </a:solidFill>
                <a:latin typeface="Arial Bold"/>
                <a:ea typeface="Arial Bold"/>
                <a:cs typeface="Arial Bold"/>
                <a:sym typeface="Arial Bold"/>
              </a:rPr>
              <a:t>Building </a:t>
            </a:r>
            <a:br>
              <a:rPr sz="1167">
                <a:solidFill>
                  <a:srgbClr val="FFFFFF"/>
                </a:solidFill>
                <a:latin typeface="Arial Bold"/>
                <a:ea typeface="Arial Bold"/>
                <a:cs typeface="Arial Bold"/>
                <a:sym typeface="Arial Bold"/>
              </a:rPr>
            </a:br>
            <a:r>
              <a:rPr sz="1167">
                <a:solidFill>
                  <a:srgbClr val="FFFFFF"/>
                </a:solidFill>
                <a:latin typeface="Arial Bold"/>
                <a:ea typeface="Arial Bold"/>
                <a:cs typeface="Arial Bold"/>
                <a:sym typeface="Arial Bold"/>
              </a:rPr>
              <a:t>Sector</a:t>
            </a:r>
          </a:p>
        </p:txBody>
      </p:sp>
      <p:sp>
        <p:nvSpPr>
          <p:cNvPr id="45" name="TextBox 44"/>
          <p:cNvSpPr txBox="1"/>
          <p:nvPr/>
        </p:nvSpPr>
        <p:spPr>
          <a:xfrm>
            <a:off x="4370917" y="4318003"/>
            <a:ext cx="3831167" cy="220510"/>
          </a:xfrm>
          <a:prstGeom prst="rect">
            <a:avLst/>
          </a:prstGeom>
          <a:noFill/>
        </p:spPr>
        <p:txBody>
          <a:bodyPr wrap="square" rtlCol="0">
            <a:spAutoFit/>
          </a:bodyPr>
          <a:lstStyle/>
          <a:p>
            <a:pPr algn="r" defTabSz="380976"/>
            <a:r>
              <a:rPr lang="en-US" sz="833" dirty="0">
                <a:solidFill>
                  <a:srgbClr val="515151">
                    <a:lumMod val="50000"/>
                  </a:srgbClr>
                </a:solidFill>
                <a:latin typeface="Arial"/>
                <a:ea typeface="ＭＳ Ｐゴシック" charset="0"/>
              </a:rPr>
              <a:t>AR5 WGIII SPM</a:t>
            </a:r>
          </a:p>
        </p:txBody>
      </p:sp>
    </p:spTree>
    <p:extLst>
      <p:ext uri="{BB962C8B-B14F-4D97-AF65-F5344CB8AC3E}">
        <p14:creationId xmlns:p14="http://schemas.microsoft.com/office/powerpoint/2010/main" val="2301087688"/>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395B3-7E37-472A-81C5-50E887275D44}"/>
              </a:ext>
            </a:extLst>
          </p:cNvPr>
          <p:cNvSpPr>
            <a:spLocks noGrp="1"/>
          </p:cNvSpPr>
          <p:nvPr>
            <p:ph type="title"/>
          </p:nvPr>
        </p:nvSpPr>
        <p:spPr>
          <a:xfrm>
            <a:off x="1163445" y="304273"/>
            <a:ext cx="2575932" cy="732791"/>
          </a:xfrm>
        </p:spPr>
        <p:txBody>
          <a:bodyPr>
            <a:normAutofit/>
          </a:bodyPr>
          <a:lstStyle/>
          <a:p>
            <a:r>
              <a:rPr lang="en-GB" sz="2400" dirty="0">
                <a:latin typeface="Rockwell" panose="02060603020205020403" pitchFamily="18" charset="0"/>
              </a:rPr>
              <a:t>Energy Reports</a:t>
            </a:r>
          </a:p>
        </p:txBody>
      </p:sp>
      <p:sp>
        <p:nvSpPr>
          <p:cNvPr id="3" name="Content Placeholder 2">
            <a:extLst>
              <a:ext uri="{FF2B5EF4-FFF2-40B4-BE49-F238E27FC236}">
                <a16:creationId xmlns:a16="http://schemas.microsoft.com/office/drawing/2014/main" id="{29BE2385-75F1-4A8F-A9C8-721135005CA7}"/>
              </a:ext>
            </a:extLst>
          </p:cNvPr>
          <p:cNvSpPr>
            <a:spLocks noGrp="1"/>
          </p:cNvSpPr>
          <p:nvPr>
            <p:ph idx="1"/>
          </p:nvPr>
        </p:nvSpPr>
        <p:spPr>
          <a:xfrm>
            <a:off x="1285875" y="1194243"/>
            <a:ext cx="6572250" cy="4138428"/>
          </a:xfrm>
        </p:spPr>
        <p:txBody>
          <a:bodyPr>
            <a:normAutofit lnSpcReduction="10000"/>
          </a:bodyPr>
          <a:lstStyle/>
          <a:p>
            <a:r>
              <a:rPr lang="en-GB" sz="1667" dirty="0">
                <a:latin typeface="Rockwell" panose="02060603020205020403" pitchFamily="18" charset="0"/>
              </a:rPr>
              <a:t>Current Usage</a:t>
            </a:r>
          </a:p>
          <a:p>
            <a:endParaRPr lang="en-GB" sz="1667" dirty="0">
              <a:latin typeface="Rockwell" panose="02060603020205020403" pitchFamily="18" charset="0"/>
            </a:endParaRPr>
          </a:p>
          <a:p>
            <a:r>
              <a:rPr lang="en-GB" sz="1667" dirty="0">
                <a:latin typeface="Rockwell" panose="02060603020205020403" pitchFamily="18" charset="0"/>
              </a:rPr>
              <a:t>Social Comparison</a:t>
            </a:r>
          </a:p>
          <a:p>
            <a:endParaRPr lang="en-GB" sz="1667" dirty="0">
              <a:latin typeface="Rockwell" panose="02060603020205020403" pitchFamily="18" charset="0"/>
            </a:endParaRPr>
          </a:p>
          <a:p>
            <a:r>
              <a:rPr lang="en-GB" sz="1667" dirty="0">
                <a:latin typeface="Rockwell" panose="02060603020205020403" pitchFamily="18" charset="0"/>
              </a:rPr>
              <a:t>Historic Comparison</a:t>
            </a:r>
          </a:p>
          <a:p>
            <a:endParaRPr lang="en-GB" sz="1667" dirty="0">
              <a:latin typeface="Rockwell" panose="02060603020205020403" pitchFamily="18" charset="0"/>
            </a:endParaRPr>
          </a:p>
          <a:p>
            <a:r>
              <a:rPr lang="en-GB" sz="1667" dirty="0">
                <a:latin typeface="Rockwell" panose="02060603020205020403" pitchFamily="18" charset="0"/>
              </a:rPr>
              <a:t>Grade</a:t>
            </a:r>
          </a:p>
          <a:p>
            <a:endParaRPr lang="en-GB" sz="1667" dirty="0">
              <a:latin typeface="Rockwell" panose="02060603020205020403" pitchFamily="18" charset="0"/>
            </a:endParaRPr>
          </a:p>
          <a:p>
            <a:r>
              <a:rPr lang="en-GB" sz="1667" dirty="0">
                <a:latin typeface="Rockwell" panose="02060603020205020403" pitchFamily="18" charset="0"/>
              </a:rPr>
              <a:t>Rank</a:t>
            </a:r>
          </a:p>
          <a:p>
            <a:endParaRPr lang="en-GB" sz="1667" dirty="0">
              <a:latin typeface="Rockwell" panose="02060603020205020403" pitchFamily="18" charset="0"/>
            </a:endParaRPr>
          </a:p>
          <a:p>
            <a:r>
              <a:rPr lang="en-GB" sz="1667" dirty="0">
                <a:latin typeface="Rockwell" panose="02060603020205020403" pitchFamily="18" charset="0"/>
              </a:rPr>
              <a:t>Fact</a:t>
            </a:r>
          </a:p>
          <a:p>
            <a:endParaRPr lang="en-GB" sz="1667" dirty="0">
              <a:latin typeface="Rockwell" panose="02060603020205020403" pitchFamily="18" charset="0"/>
            </a:endParaRPr>
          </a:p>
          <a:p>
            <a:r>
              <a:rPr lang="en-GB" sz="1667" dirty="0">
                <a:latin typeface="Rockwell" panose="02060603020205020403" pitchFamily="18" charset="0"/>
              </a:rPr>
              <a:t>Signature of ‘Authority’</a:t>
            </a:r>
          </a:p>
        </p:txBody>
      </p:sp>
      <p:pic>
        <p:nvPicPr>
          <p:cNvPr id="8" name="Picture 7" descr="A screenshot of a cell phone&#10;&#10;Description generated with high confidence">
            <a:extLst>
              <a:ext uri="{FF2B5EF4-FFF2-40B4-BE49-F238E27FC236}">
                <a16:creationId xmlns:a16="http://schemas.microsoft.com/office/drawing/2014/main" id="{765E2A37-1C22-4B72-9D93-7BBF42E6CF3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49696" y="55218"/>
            <a:ext cx="3830848" cy="5107796"/>
          </a:xfrm>
          <a:prstGeom prst="rect">
            <a:avLst/>
          </a:prstGeom>
          <a:ln w="38100">
            <a:solidFill>
              <a:schemeClr val="bg1">
                <a:lumMod val="50000"/>
              </a:schemeClr>
            </a:solidFill>
          </a:ln>
        </p:spPr>
      </p:pic>
    </p:spTree>
    <p:extLst>
      <p:ext uri="{BB962C8B-B14F-4D97-AF65-F5344CB8AC3E}">
        <p14:creationId xmlns:p14="http://schemas.microsoft.com/office/powerpoint/2010/main" val="20585768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4" descr="A close up of a map&#10;&#10;Description generated with high confidence">
            <a:extLst>
              <a:ext uri="{FF2B5EF4-FFF2-40B4-BE49-F238E27FC236}">
                <a16:creationId xmlns:a16="http://schemas.microsoft.com/office/drawing/2014/main" id="{D04C4CCB-E4FE-44E4-8FFF-F74B56CBE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487" y="1128490"/>
            <a:ext cx="7429027" cy="4069270"/>
          </a:xfrm>
          <a:prstGeom prst="rect">
            <a:avLst/>
          </a:prstGeom>
        </p:spPr>
      </p:pic>
      <p:sp>
        <p:nvSpPr>
          <p:cNvPr id="2" name="Title 1">
            <a:extLst>
              <a:ext uri="{FF2B5EF4-FFF2-40B4-BE49-F238E27FC236}">
                <a16:creationId xmlns:a16="http://schemas.microsoft.com/office/drawing/2014/main" id="{9F09BBC0-CD79-4075-A77F-1B6AAE024447}"/>
              </a:ext>
            </a:extLst>
          </p:cNvPr>
          <p:cNvSpPr>
            <a:spLocks noGrp="1"/>
          </p:cNvSpPr>
          <p:nvPr>
            <p:ph type="title"/>
          </p:nvPr>
        </p:nvSpPr>
        <p:spPr/>
        <p:txBody>
          <a:bodyPr vert="horz" wrap="square" lIns="76200" tIns="38100" rIns="76200" bIns="38100" numCol="1" rtlCol="0" anchor="ctr" anchorCtr="0" compatLnSpc="1">
            <a:prstTxWarp prst="textNoShape">
              <a:avLst/>
            </a:prstTxWarp>
            <a:normAutofit/>
          </a:bodyPr>
          <a:lstStyle/>
          <a:p>
            <a:r>
              <a:rPr lang="en-US" dirty="0">
                <a:latin typeface="+mn-lt"/>
              </a:rPr>
              <a:t>Results</a:t>
            </a:r>
          </a:p>
        </p:txBody>
      </p:sp>
    </p:spTree>
    <p:extLst>
      <p:ext uri="{BB962C8B-B14F-4D97-AF65-F5344CB8AC3E}">
        <p14:creationId xmlns:p14="http://schemas.microsoft.com/office/powerpoint/2010/main" val="8390773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8868CCE-4E21-4739-97BB-A05D3479A855}"/>
              </a:ext>
            </a:extLst>
          </p:cNvPr>
          <p:cNvPicPr>
            <a:picLocks noChangeAspect="1"/>
          </p:cNvPicPr>
          <p:nvPr/>
        </p:nvPicPr>
        <p:blipFill>
          <a:blip r:embed="rId2"/>
          <a:stretch>
            <a:fillRect/>
          </a:stretch>
        </p:blipFill>
        <p:spPr>
          <a:xfrm>
            <a:off x="0" y="578174"/>
            <a:ext cx="9144000" cy="4097476"/>
          </a:xfrm>
          <a:prstGeom prst="rect">
            <a:avLst/>
          </a:prstGeom>
        </p:spPr>
      </p:pic>
    </p:spTree>
    <p:extLst>
      <p:ext uri="{BB962C8B-B14F-4D97-AF65-F5344CB8AC3E}">
        <p14:creationId xmlns:p14="http://schemas.microsoft.com/office/powerpoint/2010/main" val="20189836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21805"/>
          <a:stretch/>
        </p:blipFill>
        <p:spPr>
          <a:xfrm>
            <a:off x="628650" y="1228886"/>
            <a:ext cx="7544320" cy="4062642"/>
          </a:xfrm>
          <a:prstGeom prst="rect">
            <a:avLst/>
          </a:prstGeom>
        </p:spPr>
      </p:pic>
      <p:sp>
        <p:nvSpPr>
          <p:cNvPr id="3" name="Title 2">
            <a:extLst>
              <a:ext uri="{FF2B5EF4-FFF2-40B4-BE49-F238E27FC236}">
                <a16:creationId xmlns:a16="http://schemas.microsoft.com/office/drawing/2014/main" id="{0637FB4C-FC5F-4D65-8433-2B50E1253060}"/>
              </a:ext>
            </a:extLst>
          </p:cNvPr>
          <p:cNvSpPr>
            <a:spLocks noGrp="1"/>
          </p:cNvSpPr>
          <p:nvPr>
            <p:ph type="title"/>
          </p:nvPr>
        </p:nvSpPr>
        <p:spPr/>
        <p:txBody>
          <a:bodyPr>
            <a:normAutofit fontScale="90000"/>
          </a:bodyPr>
          <a:lstStyle/>
          <a:p>
            <a:r>
              <a:rPr lang="en-GB" sz="3200" dirty="0"/>
              <a:t>Our ambition to continue developing the campus as a Smart Local Energy System</a:t>
            </a:r>
            <a:br>
              <a:rPr lang="en-GB" sz="3200" dirty="0"/>
            </a:br>
            <a:endParaRPr lang="en-GB" dirty="0"/>
          </a:p>
        </p:txBody>
      </p:sp>
      <p:sp>
        <p:nvSpPr>
          <p:cNvPr id="23" name="AutoShape 2" descr="Image result for uk industrial strategy"/>
          <p:cNvSpPr>
            <a:spLocks noChangeAspect="1" noChangeArrowheads="1"/>
          </p:cNvSpPr>
          <p:nvPr/>
        </p:nvSpPr>
        <p:spPr bwMode="auto">
          <a:xfrm>
            <a:off x="1564029" y="693923"/>
            <a:ext cx="1835590" cy="183559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2946" tIns="6473" rIns="12946" bIns="6473" numCol="1" anchor="t" anchorCtr="0" compatLnSpc="1">
            <a:prstTxWarp prst="textNoShape">
              <a:avLst/>
            </a:prstTxWarp>
          </a:bodyPr>
          <a:lstStyle/>
          <a:p>
            <a:endParaRPr lang="en-GB" sz="1164"/>
          </a:p>
        </p:txBody>
      </p:sp>
    </p:spTree>
    <p:extLst>
      <p:ext uri="{BB962C8B-B14F-4D97-AF65-F5344CB8AC3E}">
        <p14:creationId xmlns:p14="http://schemas.microsoft.com/office/powerpoint/2010/main" val="25075192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0DBD29-07F1-4C6C-B8A5-2B5451290FFE}"/>
              </a:ext>
            </a:extLst>
          </p:cNvPr>
          <p:cNvPicPr>
            <a:picLocks noChangeAspect="1"/>
          </p:cNvPicPr>
          <p:nvPr/>
        </p:nvPicPr>
        <p:blipFill>
          <a:blip r:embed="rId2"/>
          <a:stretch>
            <a:fillRect/>
          </a:stretch>
        </p:blipFill>
        <p:spPr>
          <a:xfrm>
            <a:off x="831941" y="0"/>
            <a:ext cx="7270437" cy="5159886"/>
          </a:xfrm>
          <a:prstGeom prst="rect">
            <a:avLst/>
          </a:prstGeom>
        </p:spPr>
      </p:pic>
    </p:spTree>
    <p:extLst>
      <p:ext uri="{BB962C8B-B14F-4D97-AF65-F5344CB8AC3E}">
        <p14:creationId xmlns:p14="http://schemas.microsoft.com/office/powerpoint/2010/main" val="25645489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D10E9-5A09-4C30-B21F-C28171FBACBC}"/>
              </a:ext>
            </a:extLst>
          </p:cNvPr>
          <p:cNvSpPr>
            <a:spLocks noGrp="1"/>
          </p:cNvSpPr>
          <p:nvPr>
            <p:ph type="title"/>
          </p:nvPr>
        </p:nvSpPr>
        <p:spPr/>
        <p:txBody>
          <a:bodyPr/>
          <a:lstStyle/>
          <a:p>
            <a:r>
              <a:rPr lang="en-GB" dirty="0"/>
              <a:t>Walking the talk: our tour of campus</a:t>
            </a:r>
          </a:p>
        </p:txBody>
      </p:sp>
      <p:sp>
        <p:nvSpPr>
          <p:cNvPr id="3" name="Content Placeholder 2">
            <a:extLst>
              <a:ext uri="{FF2B5EF4-FFF2-40B4-BE49-F238E27FC236}">
                <a16:creationId xmlns:a16="http://schemas.microsoft.com/office/drawing/2014/main" id="{6F9B9FDC-B7E5-43CA-BC40-841DCAC23D8A}"/>
              </a:ext>
            </a:extLst>
          </p:cNvPr>
          <p:cNvSpPr>
            <a:spLocks noGrp="1"/>
          </p:cNvSpPr>
          <p:nvPr>
            <p:ph idx="1"/>
          </p:nvPr>
        </p:nvSpPr>
        <p:spPr/>
        <p:txBody>
          <a:bodyPr>
            <a:normAutofit fontScale="85000" lnSpcReduction="10000"/>
          </a:bodyPr>
          <a:lstStyle/>
          <a:p>
            <a:r>
              <a:rPr lang="en-GB" dirty="0"/>
              <a:t>From WBS past the central energy centre</a:t>
            </a:r>
          </a:p>
          <a:p>
            <a:pPr lvl="1"/>
            <a:r>
              <a:rPr lang="en-GB" dirty="0"/>
              <a:t>CHP, heat networks and the behaviours of estates managers</a:t>
            </a:r>
          </a:p>
          <a:p>
            <a:r>
              <a:rPr lang="en-GB" dirty="0"/>
              <a:t>NAIC’s roof</a:t>
            </a:r>
          </a:p>
          <a:p>
            <a:pPr lvl="1"/>
            <a:r>
              <a:rPr lang="en-GB" dirty="0"/>
              <a:t>Cross laminate timber and the behaviours of architects &amp; the construction industry </a:t>
            </a:r>
          </a:p>
          <a:p>
            <a:r>
              <a:rPr lang="en-GB" dirty="0"/>
              <a:t>The new Kirby Corner car park</a:t>
            </a:r>
          </a:p>
          <a:p>
            <a:pPr lvl="1"/>
            <a:r>
              <a:rPr lang="en-GB" dirty="0"/>
              <a:t>Yes, EV charging some mode transfer but it’s still a car park</a:t>
            </a:r>
          </a:p>
          <a:p>
            <a:r>
              <a:rPr lang="en-GB" dirty="0"/>
              <a:t>Academic Square &amp; the IIPSI/APC Building</a:t>
            </a:r>
          </a:p>
          <a:p>
            <a:pPr lvl="1"/>
            <a:r>
              <a:rPr lang="en-GB" dirty="0"/>
              <a:t>Smart building controls, green walls… the balance between technology and behaviour</a:t>
            </a:r>
          </a:p>
          <a:p>
            <a:r>
              <a:rPr lang="en-GB" dirty="0"/>
              <a:t>Bit of a trek to… Sherbourne Student Accommodation</a:t>
            </a:r>
          </a:p>
          <a:p>
            <a:pPr lvl="1"/>
            <a:r>
              <a:rPr lang="en-GB" dirty="0"/>
              <a:t>Better building design and technology, plus behaviour experiments on energy reporting</a:t>
            </a:r>
          </a:p>
          <a:p>
            <a:r>
              <a:rPr lang="en-GB" dirty="0"/>
              <a:t>Ending up at the </a:t>
            </a:r>
            <a:r>
              <a:rPr lang="en-GB" dirty="0" err="1"/>
              <a:t>Cryfield</a:t>
            </a:r>
            <a:r>
              <a:rPr lang="en-GB" dirty="0"/>
              <a:t> Energy Centre, next to the new Sports Hub</a:t>
            </a:r>
          </a:p>
          <a:p>
            <a:pPr lvl="1"/>
            <a:r>
              <a:rPr lang="en-GB" dirty="0"/>
              <a:t>Inside tour of a CHP system and concluding discussion/Q&amp;A</a:t>
            </a:r>
          </a:p>
          <a:p>
            <a:pPr lvl="1"/>
            <a:endParaRPr lang="en-GB" dirty="0"/>
          </a:p>
        </p:txBody>
      </p:sp>
    </p:spTree>
    <p:extLst>
      <p:ext uri="{BB962C8B-B14F-4D97-AF65-F5344CB8AC3E}">
        <p14:creationId xmlns:p14="http://schemas.microsoft.com/office/powerpoint/2010/main" val="1137345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p:cNvSpPr>
          <p:nvPr>
            <p:ph type="title"/>
          </p:nvPr>
        </p:nvSpPr>
        <p:spPr>
          <a:xfrm>
            <a:off x="628650" y="194533"/>
            <a:ext cx="7886700" cy="1104636"/>
          </a:xfrm>
        </p:spPr>
        <p:txBody>
          <a:bodyPr>
            <a:normAutofit/>
          </a:bodyPr>
          <a:lstStyle/>
          <a:p>
            <a:r>
              <a:rPr lang="en-GB" dirty="0">
                <a:latin typeface="Calibri" pitchFamily="34" charset="0"/>
              </a:rPr>
              <a:t>So here’s a conceptual framework for the “Low Carbon Society” developed in 2010</a:t>
            </a:r>
          </a:p>
        </p:txBody>
      </p:sp>
      <p:sp>
        <p:nvSpPr>
          <p:cNvPr id="22" name="TextBox 21"/>
          <p:cNvSpPr txBox="1"/>
          <p:nvPr/>
        </p:nvSpPr>
        <p:spPr>
          <a:xfrm>
            <a:off x="5051939" y="4881831"/>
            <a:ext cx="4003850" cy="271934"/>
          </a:xfrm>
          <a:prstGeom prst="rect">
            <a:avLst/>
          </a:prstGeom>
          <a:noFill/>
        </p:spPr>
        <p:txBody>
          <a:bodyPr wrap="square" rtlCol="0">
            <a:spAutoFit/>
          </a:bodyPr>
          <a:lstStyle/>
          <a:p>
            <a:pPr algn="r"/>
            <a:r>
              <a:rPr lang="en-GB" sz="1167" dirty="0"/>
              <a:t>Source: Andrew Sentance  (2010), WBS now PwC</a:t>
            </a:r>
          </a:p>
        </p:txBody>
      </p:sp>
      <p:grpSp>
        <p:nvGrpSpPr>
          <p:cNvPr id="38" name="Group 37"/>
          <p:cNvGrpSpPr/>
          <p:nvPr/>
        </p:nvGrpSpPr>
        <p:grpSpPr>
          <a:xfrm>
            <a:off x="858456" y="1148581"/>
            <a:ext cx="7031303" cy="3972719"/>
            <a:chOff x="251520" y="1378296"/>
            <a:chExt cx="8437563" cy="4767263"/>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378296"/>
              <a:ext cx="8437563" cy="476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Straight Connector 14"/>
            <p:cNvCxnSpPr/>
            <p:nvPr/>
          </p:nvCxnSpPr>
          <p:spPr>
            <a:xfrm>
              <a:off x="2555776" y="3761927"/>
              <a:ext cx="93610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4470301" y="2564904"/>
              <a:ext cx="0" cy="576064"/>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H="1">
              <a:off x="5436096" y="3761927"/>
              <a:ext cx="93610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470301" y="4365104"/>
              <a:ext cx="0" cy="576064"/>
            </a:xfrm>
            <a:prstGeom prst="line">
              <a:avLst/>
            </a:prstGeom>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62956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p:cNvSpPr>
          <p:nvPr>
            <p:ph type="title"/>
          </p:nvPr>
        </p:nvSpPr>
        <p:spPr/>
        <p:txBody>
          <a:bodyPr>
            <a:normAutofit/>
          </a:bodyPr>
          <a:lstStyle/>
          <a:p>
            <a:r>
              <a:rPr lang="en-GB" dirty="0">
                <a:latin typeface="Calibri" pitchFamily="34" charset="0"/>
                <a:ea typeface="ＭＳ Ｐゴシック" pitchFamily="34" charset="-128"/>
              </a:rPr>
              <a:t>When proposed in 2010, these were the key steps to a Low Carbon Economy</a:t>
            </a:r>
          </a:p>
        </p:txBody>
      </p:sp>
      <p:sp>
        <p:nvSpPr>
          <p:cNvPr id="133123" name="Rectangle 3"/>
          <p:cNvSpPr>
            <a:spLocks noGrp="1"/>
          </p:cNvSpPr>
          <p:nvPr>
            <p:ph idx="1"/>
          </p:nvPr>
        </p:nvSpPr>
        <p:spPr/>
        <p:txBody>
          <a:bodyPr/>
          <a:lstStyle/>
          <a:p>
            <a:pPr>
              <a:spcBef>
                <a:spcPct val="10000"/>
              </a:spcBef>
              <a:spcAft>
                <a:spcPct val="10000"/>
              </a:spcAft>
            </a:pPr>
            <a:r>
              <a:rPr lang="en-GB" dirty="0">
                <a:latin typeface="Calibri" pitchFamily="34" charset="0"/>
                <a:ea typeface="ＭＳ Ｐゴシック" pitchFamily="34" charset="-128"/>
              </a:rPr>
              <a:t>“</a:t>
            </a:r>
            <a:r>
              <a:rPr lang="en-GB" b="1" dirty="0">
                <a:latin typeface="Calibri" pitchFamily="34" charset="0"/>
                <a:ea typeface="ＭＳ Ｐゴシック" pitchFamily="34" charset="-128"/>
              </a:rPr>
              <a:t>Decarbonisation</a:t>
            </a:r>
            <a:r>
              <a:rPr lang="en-GB" dirty="0">
                <a:latin typeface="Calibri" pitchFamily="34" charset="0"/>
                <a:ea typeface="ＭＳ Ｐゴシック" pitchFamily="34" charset="-128"/>
              </a:rPr>
              <a:t>” of power sector and transport</a:t>
            </a:r>
          </a:p>
          <a:p>
            <a:pPr>
              <a:spcBef>
                <a:spcPct val="10000"/>
              </a:spcBef>
              <a:spcAft>
                <a:spcPct val="10000"/>
              </a:spcAft>
            </a:pPr>
            <a:endParaRPr lang="en-GB" dirty="0">
              <a:latin typeface="Calibri" pitchFamily="34" charset="0"/>
              <a:ea typeface="ＭＳ Ｐゴシック" pitchFamily="34" charset="-128"/>
            </a:endParaRPr>
          </a:p>
          <a:p>
            <a:pPr>
              <a:spcBef>
                <a:spcPct val="10000"/>
              </a:spcBef>
              <a:spcAft>
                <a:spcPct val="10000"/>
              </a:spcAft>
            </a:pPr>
            <a:r>
              <a:rPr lang="en-GB" dirty="0">
                <a:latin typeface="Calibri" pitchFamily="34" charset="0"/>
                <a:ea typeface="ＭＳ Ｐゴシック" pitchFamily="34" charset="-128"/>
              </a:rPr>
              <a:t>Big shift in </a:t>
            </a:r>
            <a:r>
              <a:rPr lang="en-GB" b="1" dirty="0">
                <a:latin typeface="Calibri" pitchFamily="34" charset="0"/>
                <a:ea typeface="ＭＳ Ｐゴシック" pitchFamily="34" charset="-128"/>
              </a:rPr>
              <a:t>energy efficiency </a:t>
            </a:r>
            <a:r>
              <a:rPr lang="en-GB" dirty="0">
                <a:latin typeface="Calibri" pitchFamily="34" charset="0"/>
                <a:ea typeface="ＭＳ Ｐゴシック" pitchFamily="34" charset="-128"/>
              </a:rPr>
              <a:t>of industry, buildings &amp; appliances</a:t>
            </a:r>
          </a:p>
          <a:p>
            <a:pPr>
              <a:spcBef>
                <a:spcPct val="10000"/>
              </a:spcBef>
              <a:spcAft>
                <a:spcPct val="10000"/>
              </a:spcAft>
            </a:pPr>
            <a:endParaRPr lang="en-GB" dirty="0">
              <a:latin typeface="Calibri" pitchFamily="34" charset="0"/>
              <a:ea typeface="ＭＳ Ｐゴシック" pitchFamily="34" charset="-128"/>
            </a:endParaRPr>
          </a:p>
          <a:p>
            <a:pPr>
              <a:spcBef>
                <a:spcPct val="10000"/>
              </a:spcBef>
              <a:spcAft>
                <a:spcPct val="10000"/>
              </a:spcAft>
            </a:pPr>
            <a:r>
              <a:rPr lang="en-GB" b="1" dirty="0">
                <a:latin typeface="Calibri" pitchFamily="34" charset="0"/>
                <a:ea typeface="ＭＳ Ｐゴシック" pitchFamily="34" charset="-128"/>
              </a:rPr>
              <a:t>Cutting non-energy emissions </a:t>
            </a:r>
            <a:r>
              <a:rPr lang="en-GB" dirty="0">
                <a:latin typeface="Calibri" pitchFamily="34" charset="0"/>
                <a:ea typeface="ＭＳ Ｐゴシック" pitchFamily="34" charset="-128"/>
              </a:rPr>
              <a:t>from agriculture, changes in land use &amp; waste</a:t>
            </a:r>
          </a:p>
        </p:txBody>
      </p:sp>
    </p:spTree>
    <p:extLst>
      <p:ext uri="{BB962C8B-B14F-4D97-AF65-F5344CB8AC3E}">
        <p14:creationId xmlns:p14="http://schemas.microsoft.com/office/powerpoint/2010/main" val="2719500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6121651" y="2181089"/>
            <a:ext cx="1620180" cy="99289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7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084" y="684981"/>
            <a:ext cx="7031303" cy="3972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Straight Connector 14"/>
          <p:cNvCxnSpPr/>
          <p:nvPr/>
        </p:nvCxnSpPr>
        <p:spPr>
          <a:xfrm>
            <a:off x="2941297" y="2671340"/>
            <a:ext cx="78008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4536735" y="1673821"/>
            <a:ext cx="0" cy="480053"/>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H="1">
            <a:off x="5341564" y="2671340"/>
            <a:ext cx="78008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536735" y="3173988"/>
            <a:ext cx="0" cy="480053"/>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4296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Influencing behaviours: the greatest challenge?</a:t>
            </a:r>
          </a:p>
        </p:txBody>
      </p:sp>
      <p:sp>
        <p:nvSpPr>
          <p:cNvPr id="3" name="Content Placeholder 2"/>
          <p:cNvSpPr>
            <a:spLocks noGrp="1"/>
          </p:cNvSpPr>
          <p:nvPr>
            <p:ph sz="half" idx="1"/>
          </p:nvPr>
        </p:nvSpPr>
        <p:spPr/>
        <p:txBody>
          <a:bodyPr>
            <a:normAutofit/>
          </a:bodyPr>
          <a:lstStyle/>
          <a:p>
            <a:r>
              <a:rPr lang="en-GB" sz="2000" dirty="0"/>
              <a:t>What will be the role of consumer behaviour?</a:t>
            </a:r>
          </a:p>
          <a:p>
            <a:pPr lvl="1"/>
            <a:r>
              <a:rPr lang="en-GB" dirty="0"/>
              <a:t>Changing attitudes to energy use and energy efficiency</a:t>
            </a:r>
          </a:p>
          <a:p>
            <a:pPr lvl="1"/>
            <a:r>
              <a:rPr lang="en-GB" dirty="0"/>
              <a:t>Offering more sustainable choices for travel</a:t>
            </a:r>
          </a:p>
          <a:p>
            <a:pPr lvl="1"/>
            <a:r>
              <a:rPr lang="en-GB" dirty="0"/>
              <a:t>Role of policy interventions versus attractive market propositions</a:t>
            </a:r>
          </a:p>
        </p:txBody>
      </p:sp>
      <p:sp>
        <p:nvSpPr>
          <p:cNvPr id="4" name="Content Placeholder 3"/>
          <p:cNvSpPr>
            <a:spLocks noGrp="1"/>
          </p:cNvSpPr>
          <p:nvPr>
            <p:ph sz="half" idx="2"/>
          </p:nvPr>
        </p:nvSpPr>
        <p:spPr>
          <a:xfrm>
            <a:off x="4629149" y="1521355"/>
            <a:ext cx="4141139" cy="3437995"/>
          </a:xfrm>
        </p:spPr>
        <p:txBody>
          <a:bodyPr vert="horz" lIns="91440" tIns="45720" rIns="91440" bIns="45720" rtlCol="0">
            <a:normAutofit/>
          </a:bodyPr>
          <a:lstStyle/>
          <a:p>
            <a:r>
              <a:rPr lang="en-GB" sz="2000" dirty="0"/>
              <a:t>How can we influence policy-making and investment behaviours?</a:t>
            </a:r>
          </a:p>
          <a:p>
            <a:pPr lvl="1"/>
            <a:r>
              <a:rPr lang="en-GB" dirty="0"/>
              <a:t>Profitability of investment choices</a:t>
            </a:r>
          </a:p>
          <a:p>
            <a:pPr lvl="1"/>
            <a:r>
              <a:rPr lang="en-GB" dirty="0"/>
              <a:t>Policy support low carbon choices in the market</a:t>
            </a:r>
          </a:p>
          <a:p>
            <a:pPr lvl="1"/>
            <a:r>
              <a:rPr lang="en-GB" dirty="0"/>
              <a:t>Investor risks: Stranded Assets and the Carbon Bubble</a:t>
            </a:r>
          </a:p>
          <a:p>
            <a:pPr lvl="1"/>
            <a:r>
              <a:rPr lang="en-GB" dirty="0"/>
              <a:t>Financial Regulator risks: system risks </a:t>
            </a:r>
          </a:p>
          <a:p>
            <a:pPr lvl="1"/>
            <a:endParaRPr lang="en-GB" dirty="0"/>
          </a:p>
        </p:txBody>
      </p:sp>
    </p:spTree>
    <p:extLst>
      <p:ext uri="{BB962C8B-B14F-4D97-AF65-F5344CB8AC3E}">
        <p14:creationId xmlns:p14="http://schemas.microsoft.com/office/powerpoint/2010/main" val="3986628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9CF82C2-85FF-47A8-98DB-9813EDD3F2A5}"/>
              </a:ext>
            </a:extLst>
          </p:cNvPr>
          <p:cNvSpPr>
            <a:spLocks noGrp="1"/>
          </p:cNvSpPr>
          <p:nvPr>
            <p:ph type="title"/>
          </p:nvPr>
        </p:nvSpPr>
        <p:spPr/>
        <p:txBody>
          <a:bodyPr/>
          <a:lstStyle/>
          <a:p>
            <a:r>
              <a:rPr lang="en-GB" dirty="0"/>
              <a:t>Investor Behaviour</a:t>
            </a:r>
          </a:p>
        </p:txBody>
      </p:sp>
      <p:sp>
        <p:nvSpPr>
          <p:cNvPr id="6" name="Text Placeholder 5">
            <a:extLst>
              <a:ext uri="{FF2B5EF4-FFF2-40B4-BE49-F238E27FC236}">
                <a16:creationId xmlns:a16="http://schemas.microsoft.com/office/drawing/2014/main" id="{B1C42391-A3BA-4C68-91C7-D476577542D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549739293"/>
      </p:ext>
    </p:extLst>
  </p:cSld>
  <p:clrMapOvr>
    <a:masterClrMapping/>
  </p:clrMapOvr>
</p:sld>
</file>

<file path=ppt/theme/theme1.xml><?xml version="1.0" encoding="utf-8"?>
<a:theme xmlns:a="http://schemas.openxmlformats.org/drawingml/2006/main" name="WBS_Sep_2017">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BS-New-Brand-PowerPoint-template-2017-16_10 [Read-Only]" id="{0E8BD058-BE5B-4984-93C2-668A8963191D}" vid="{17A9C0AE-0272-4477-BC3D-BF9F8B07E9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WBS-New-Brand-PowerPoint-template-2017-16_10</Template>
  <TotalTime>4317</TotalTime>
  <Words>1946</Words>
  <Application>Microsoft Office PowerPoint</Application>
  <PresentationFormat>On-screen Show (16:10)</PresentationFormat>
  <Paragraphs>230</Paragraphs>
  <Slides>45</Slides>
  <Notes>21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ＭＳ Ｐゴシック</vt:lpstr>
      <vt:lpstr>Arial</vt:lpstr>
      <vt:lpstr>Arial Bold</vt:lpstr>
      <vt:lpstr>Arial Narrow</vt:lpstr>
      <vt:lpstr>Calibri</vt:lpstr>
      <vt:lpstr>DengXian</vt:lpstr>
      <vt:lpstr>Rockwell</vt:lpstr>
      <vt:lpstr>Times New Roman</vt:lpstr>
      <vt:lpstr>Wingdings</vt:lpstr>
      <vt:lpstr>WBS_Sep_2017</vt:lpstr>
      <vt:lpstr>PowerPoint Presentation</vt:lpstr>
      <vt:lpstr>Introduction &amp; Agenda</vt:lpstr>
      <vt:lpstr>Are the parts of the Low Carbon Society falling into place?</vt:lpstr>
      <vt:lpstr>Sources of emissions</vt:lpstr>
      <vt:lpstr>So here’s a conceptual framework for the “Low Carbon Society” developed in 2010</vt:lpstr>
      <vt:lpstr>When proposed in 2010, these were the key steps to a Low Carbon Economy</vt:lpstr>
      <vt:lpstr>PowerPoint Presentation</vt:lpstr>
      <vt:lpstr>Influencing behaviours: the greatest challenge?</vt:lpstr>
      <vt:lpstr>Investor Behaviour</vt:lpstr>
      <vt:lpstr>Disinvestment: from pressure groups to the mainstream</vt:lpstr>
      <vt:lpstr>Influencing investment behaviours: are fossil fuel reserves unburnable?</vt:lpstr>
      <vt:lpstr>PowerPoint Presentation</vt:lpstr>
      <vt:lpstr>Viewing climate risk through an insurance perspective</vt:lpstr>
      <vt:lpstr>Major investors have started to see emissions as a factor to influence portfolio mix</vt:lpstr>
      <vt:lpstr>This has moved from pressure groups to major investors calling for transparency on climate change</vt:lpstr>
      <vt:lpstr>PowerPoint Presentation</vt:lpstr>
      <vt:lpstr>PowerPoint Presentation</vt:lpstr>
      <vt:lpstr>PowerPoint Presentation</vt:lpstr>
      <vt:lpstr>PowerPoint Presentation</vt:lpstr>
      <vt:lpstr>Influencing the behaviour of companies as consumers</vt:lpstr>
      <vt:lpstr>Policy-making Behaviour</vt:lpstr>
      <vt:lpstr>The INDC process and Paris Agreement – a change in political framework</vt:lpstr>
      <vt:lpstr>PowerPoint Presentation</vt:lpstr>
      <vt:lpstr>PowerPoint Presentation</vt:lpstr>
      <vt:lpstr>PowerPoint Presentation</vt:lpstr>
      <vt:lpstr>PowerPoint Presentation</vt:lpstr>
      <vt:lpstr>PowerPoint Presentation</vt:lpstr>
      <vt:lpstr>Global capital investment in the supply and use of energy has been persistently focused on more supply</vt:lpstr>
      <vt:lpstr>Looking ahead over 20 years, end use efficiency investment needs to rise to 30% or nearly 40% for a 1.5°C goal</vt:lpstr>
      <vt:lpstr>“Delivery must progress with far greater urgency”</vt:lpstr>
      <vt:lpstr>PowerPoint Presentation</vt:lpstr>
      <vt:lpstr>PowerPoint Presentation</vt:lpstr>
      <vt:lpstr>Consumer Behaviour</vt:lpstr>
      <vt:lpstr>PowerPoint Presentation</vt:lpstr>
      <vt:lpstr>PowerPoint Presentation</vt:lpstr>
      <vt:lpstr>The University of Warwick’s campus is a nationally recognised local energy system </vt:lpstr>
      <vt:lpstr>Nudgeathon: A behaviour-centred, design thinking approach to solving complex problems and its application to saving energy.</vt:lpstr>
      <vt:lpstr>PowerPoint Presentation</vt:lpstr>
      <vt:lpstr>PowerPoint Presentation</vt:lpstr>
      <vt:lpstr>Energy Reports</vt:lpstr>
      <vt:lpstr>Results</vt:lpstr>
      <vt:lpstr>PowerPoint Presentation</vt:lpstr>
      <vt:lpstr>Our ambition to continue developing the campus as a Smart Local Energy System </vt:lpstr>
      <vt:lpstr>PowerPoint Presentation</vt:lpstr>
      <vt:lpstr>Walking the talk: our tour of campus</vt:lpstr>
    </vt:vector>
  </TitlesOfParts>
  <Company>WBS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Elmes, David</dc:creator>
  <cp:lastModifiedBy>Tutt, Mandeep</cp:lastModifiedBy>
  <cp:revision>152</cp:revision>
  <cp:lastPrinted>2019-02-11T23:00:36Z</cp:lastPrinted>
  <dcterms:created xsi:type="dcterms:W3CDTF">2018-12-05T21:34:12Z</dcterms:created>
  <dcterms:modified xsi:type="dcterms:W3CDTF">2019-07-01T14:17:14Z</dcterms:modified>
</cp:coreProperties>
</file>