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9" r:id="rId12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9E0"/>
    <a:srgbClr val="020A1E"/>
    <a:srgbClr val="A2C617"/>
    <a:srgbClr val="156082"/>
    <a:srgbClr val="6F84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4BE9FE-F481-CA46-834F-0CB9D59457D6}" v="1" dt="2026-09-20T15:51:32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23"/>
    <p:restoredTop sz="77713" autoAdjust="0"/>
  </p:normalViewPr>
  <p:slideViewPr>
    <p:cSldViewPr snapToGrid="0">
      <p:cViewPr varScale="1">
        <p:scale>
          <a:sx n="90" d="100"/>
          <a:sy n="90" d="100"/>
        </p:scale>
        <p:origin x="11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75778-DBF6-4D86-B4E0-59EEDD4665A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A9C51-2EA2-49B0-99AA-1882A75059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131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A9C51-2EA2-49B0-99AA-1882A75059F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039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4ECDAF-0F3A-8A73-4D6E-93D30178F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A7147-49EC-516B-28D8-36C0897189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3D3B7-DD74-D3A3-A16F-127C12DC7A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70760" r="1"/>
          <a:stretch>
            <a:fillRect/>
          </a:stretch>
        </p:blipFill>
        <p:spPr>
          <a:xfrm>
            <a:off x="8627165" y="0"/>
            <a:ext cx="356483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6D31-AD1B-951D-11A9-3C125A23D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1309815"/>
            <a:ext cx="5178287" cy="22001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05DEC-46BE-C18C-FD64-7129C554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04" y="3699060"/>
            <a:ext cx="5178287" cy="1073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7C629362-4B05-453A-647D-971E1634235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6104" y="470882"/>
            <a:ext cx="1347028" cy="6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99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4ECDAF-0F3A-8A73-4D6E-93D30178F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A7147-49EC-516B-28D8-36C0897189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21848"/>
          <a:stretch>
            <a:fillRect/>
          </a:stretch>
        </p:blipFill>
        <p:spPr>
          <a:xfrm>
            <a:off x="0" y="0"/>
            <a:ext cx="952831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6D31-AD1B-951D-11A9-3C125A23D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820615"/>
            <a:ext cx="4791681" cy="26893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05DEC-46BE-C18C-FD64-7129C554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04" y="3699060"/>
            <a:ext cx="4791681" cy="1073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D0E6EDF4-01E5-FD7E-4FC6-231FC00970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6104" y="470882"/>
            <a:ext cx="1347028" cy="6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2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4ECDAF-0F3A-8A73-4D6E-93D30178F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A7147-49EC-516B-28D8-36C0897189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1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6D31-AD1B-951D-11A9-3C125A23D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1309815"/>
            <a:ext cx="5178287" cy="22001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05DEC-46BE-C18C-FD64-7129C554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04" y="3699060"/>
            <a:ext cx="5178287" cy="1073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7C629362-4B05-453A-647D-971E163423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6104" y="470882"/>
            <a:ext cx="1347028" cy="6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1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4ECDAF-0F3A-8A73-4D6E-93D30178F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A7147-49EC-516B-28D8-36C0897189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" y="0"/>
            <a:ext cx="12191998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3D3B7-DD74-D3A3-A16F-127C12DC7A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5217"/>
          <a:stretch>
            <a:fillRect/>
          </a:stretch>
        </p:blipFill>
        <p:spPr>
          <a:xfrm>
            <a:off x="636103" y="2"/>
            <a:ext cx="11555893" cy="6857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6D31-AD1B-951D-11A9-3C125A23D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1309815"/>
            <a:ext cx="5178287" cy="22001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05DEC-46BE-C18C-FD64-7129C554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04" y="3699060"/>
            <a:ext cx="5178287" cy="1073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FF0D6E21-AB5E-CB9F-6C86-0E96786C15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6104" y="470882"/>
            <a:ext cx="1347028" cy="6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0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4ECDAF-0F3A-8A73-4D6E-93D30178F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A7147-49EC-516B-28D8-36C0897189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3D3B7-DD74-D3A3-A16F-127C12DC7A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5217"/>
          <a:stretch>
            <a:fillRect/>
          </a:stretch>
        </p:blipFill>
        <p:spPr>
          <a:xfrm>
            <a:off x="636104" y="1"/>
            <a:ext cx="11555894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6D31-AD1B-951D-11A9-3C125A23D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1309815"/>
            <a:ext cx="5178287" cy="22001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05DEC-46BE-C18C-FD64-7129C554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04" y="3699060"/>
            <a:ext cx="5178287" cy="1073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F83594B1-D9AF-D91E-319A-897A4D52272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6104" y="470882"/>
            <a:ext cx="1347028" cy="6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72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4ECDAF-0F3A-8A73-4D6E-93D30178F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A7147-49EC-516B-28D8-36C0897189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3D3B7-DD74-D3A3-A16F-127C12DC7A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5217"/>
          <a:stretch>
            <a:fillRect/>
          </a:stretch>
        </p:blipFill>
        <p:spPr>
          <a:xfrm>
            <a:off x="636104" y="2"/>
            <a:ext cx="11555894" cy="6857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6D31-AD1B-951D-11A9-3C125A23D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1309815"/>
            <a:ext cx="5178287" cy="22001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05DEC-46BE-C18C-FD64-7129C554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04" y="3699060"/>
            <a:ext cx="5178287" cy="1073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00CD68FB-0672-F542-598B-0B6D0C69406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6104" y="470882"/>
            <a:ext cx="1347028" cy="6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03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4ECDAF-0F3A-8A73-4D6E-93D30178F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A7147-49EC-516B-28D8-36C0897189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3D3B7-DD74-D3A3-A16F-127C12DC7A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2"/>
            <a:ext cx="12192000" cy="6857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6D31-AD1B-951D-11A9-3C125A23D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1309815"/>
            <a:ext cx="5178287" cy="22001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05DEC-46BE-C18C-FD64-7129C554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04" y="3699060"/>
            <a:ext cx="5178287" cy="1073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EC4865EC-0872-B3F9-037B-ED577FBF5E3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6104" y="470882"/>
            <a:ext cx="1347028" cy="6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9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4ECDAF-0F3A-8A73-4D6E-93D30178F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A7147-49EC-516B-28D8-36C0897189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3D3B7-DD74-D3A3-A16F-127C12DC7A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" r="1"/>
          <a:stretch>
            <a:fillRect/>
          </a:stretch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6D31-AD1B-951D-11A9-3C125A23D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1309815"/>
            <a:ext cx="5178287" cy="22001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05DEC-46BE-C18C-FD64-7129C554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04" y="3699060"/>
            <a:ext cx="5178287" cy="1073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5FB60CA8-1A38-1F55-5A35-4E187F7CC8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6104" y="470882"/>
            <a:ext cx="1347028" cy="6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67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4ECDAF-0F3A-8A73-4D6E-93D30178F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AA7147-49EC-516B-28D8-36C0897189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3D3B7-DD74-D3A3-A16F-127C12DC7A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-1" r="-1"/>
          <a:stretch>
            <a:fillRect/>
          </a:stretch>
        </p:blipFill>
        <p:spPr>
          <a:xfrm>
            <a:off x="1" y="2"/>
            <a:ext cx="12191998" cy="6857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6D31-AD1B-951D-11A9-3C125A23D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1309815"/>
            <a:ext cx="5178287" cy="220014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05DEC-46BE-C18C-FD64-7129C5544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104" y="3699060"/>
            <a:ext cx="5178287" cy="1073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1AF31659-E8C4-ACCA-5730-44B32009A03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6104" y="470882"/>
            <a:ext cx="1347028" cy="6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2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46138D-D508-43B1-AB4A-3C216DEFBE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A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DBDAC8-5213-AE4F-EAD2-ABEF9675AC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099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458C06-E888-F6B5-18E0-2FE717A47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803189"/>
            <a:ext cx="10859530" cy="9144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5A9A3-2CC5-81D6-CEE3-E1E01E43F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270" y="1902941"/>
            <a:ext cx="10859530" cy="427402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30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46138D-D508-43B1-AB4A-3C216DEFBE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A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DBDAC8-5213-AE4F-EAD2-ABEF9675AC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458C06-E888-F6B5-18E0-2FE717A47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803189"/>
            <a:ext cx="10859530" cy="9144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C869F8-F465-B736-1A65-BC5B8B96A0CE}"/>
              </a:ext>
            </a:extLst>
          </p:cNvPr>
          <p:cNvSpPr/>
          <p:nvPr userDrawn="1"/>
        </p:nvSpPr>
        <p:spPr>
          <a:xfrm>
            <a:off x="-1" y="5565913"/>
            <a:ext cx="12191999" cy="1261171"/>
          </a:xfrm>
          <a:prstGeom prst="rect">
            <a:avLst/>
          </a:prstGeom>
          <a:solidFill>
            <a:srgbClr val="020A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5A9A3-2CC5-81D6-CEE3-E1E01E43F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270" y="1902941"/>
            <a:ext cx="10859530" cy="427402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826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8C06-E888-F6B5-18E0-2FE717A47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803189"/>
            <a:ext cx="10859530" cy="9144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5A9A3-2CC5-81D6-CEE3-E1E01E43F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270" y="1902941"/>
            <a:ext cx="10859530" cy="427402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608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8C06-E888-F6B5-18E0-2FE717A47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803189"/>
            <a:ext cx="8281982" cy="91440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5A9A3-2CC5-81D6-CEE3-E1E01E43F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270" y="1902941"/>
            <a:ext cx="8281982" cy="427402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06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74CFE-48E3-BC27-452E-B241C7DE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1BC17-8662-3666-7549-AB435D834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5608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92793-D0F4-F5EB-736A-A095B3DA7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7BD1D-9562-4507-1E7C-CE63D8418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22716-893D-6887-7E8D-DA217321F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65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84E3FC3-4012-D1A0-AB27-8C305BE2E9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A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F15A30-6962-FD1D-4C29-77566247C4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099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792793-D0F4-F5EB-736A-A095B3DA7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7BD1D-9562-4507-1E7C-CE63D8418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22716-893D-6887-7E8D-DA217321F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34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ACDA8-0862-5FC3-CAA4-436528686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54157"/>
            <a:ext cx="10515600" cy="736531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76CB7-ABA9-D4F9-0508-A5DB93E21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67328-A131-E3D5-6229-4C2D980D53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9E2C52-86EA-AB04-BFE1-F1AFB14329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B892B-9CD0-89AC-4F49-9859F79BD8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237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628EB-23C0-FEF7-2A2E-F3D16951E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91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037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55C9-93EE-9E41-D03F-DD598482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5967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2A9C2-BBFA-DE06-C46A-ED89F2C5E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07544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2118C-5C04-8B78-FFED-0CD8C1F9C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33260"/>
            <a:ext cx="3932237" cy="32655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03389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BB15BC-1841-E4C8-9C53-52EFA904D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0853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8A0D40E-1CF8-EDF3-E5FC-11680266B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5967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6200042-A053-4522-D305-AB1AA4470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33260"/>
            <a:ext cx="3932237" cy="3271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8310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72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268B1F-062A-4DF1-1133-04B8E1B9EA62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F39A1A-DD40-E5D2-5314-F10D7D20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914" y="804608"/>
            <a:ext cx="10896600" cy="925340"/>
          </a:xfrm>
          <a:prstGeom prst="rect">
            <a:avLst/>
          </a:prstGeom>
          <a:ln w="15875">
            <a:noFill/>
          </a:ln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D4A62-AFD2-2335-1ABC-FB144062E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1914" y="1902941"/>
            <a:ext cx="10896600" cy="43481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4E1384-FB3E-E1F4-29DB-F33662EB7753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rcRect/>
          <a:stretch/>
        </p:blipFill>
        <p:spPr>
          <a:xfrm>
            <a:off x="481914" y="147555"/>
            <a:ext cx="899625" cy="46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0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71" r:id="rId3"/>
    <p:sldLayoutId id="2147483668" r:id="rId4"/>
    <p:sldLayoutId id="2147483662" r:id="rId5"/>
    <p:sldLayoutId id="2147483666" r:id="rId6"/>
    <p:sldLayoutId id="2147483665" r:id="rId7"/>
    <p:sldLayoutId id="2147483660" r:id="rId8"/>
    <p:sldLayoutId id="2147483667" r:id="rId9"/>
    <p:sldLayoutId id="2147483650" r:id="rId10"/>
    <p:sldLayoutId id="2147483670" r:id="rId11"/>
    <p:sldLayoutId id="2147483663" r:id="rId12"/>
    <p:sldLayoutId id="2147483669" r:id="rId13"/>
    <p:sldLayoutId id="2147483651" r:id="rId14"/>
    <p:sldLayoutId id="2147483652" r:id="rId15"/>
    <p:sldLayoutId id="2147483664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7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A9E0"/>
        </a:buClr>
        <a:buFont typeface="Wingdings" pitchFamily="2" charset="2"/>
        <a:buChar char="§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9E0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9E0"/>
        </a:buClr>
        <a:buFont typeface="Wingdings" pitchFamily="2" charset="2"/>
        <a:buChar char="§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9E0"/>
        </a:buClr>
        <a:buFont typeface="Wingdings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9E0"/>
        </a:buClr>
        <a:buFont typeface="Wingdings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925FD061-E213-54A8-9EAE-1F187908CE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IB9Y90: Financial Reporting and Financial Statement Analysis</a:t>
            </a:r>
          </a:p>
        </p:txBody>
      </p:sp>
      <p:sp>
        <p:nvSpPr>
          <p:cNvPr id="21" name="Subtitle 20">
            <a:extLst>
              <a:ext uri="{FF2B5EF4-FFF2-40B4-BE49-F238E27FC236}">
                <a16:creationId xmlns:a16="http://schemas.microsoft.com/office/drawing/2014/main" id="{D0B3383F-3E29-FFE7-EBCB-84614F16B7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Raffaele Manini, Warwick Business School</a:t>
            </a:r>
          </a:p>
          <a:p>
            <a:endParaRPr lang="en-US" dirty="0"/>
          </a:p>
        </p:txBody>
      </p:sp>
      <p:pic>
        <p:nvPicPr>
          <p:cNvPr id="4" name="Video 3">
            <a:extLst>
              <a:ext uri="{FF2B5EF4-FFF2-40B4-BE49-F238E27FC236}">
                <a16:creationId xmlns:a16="http://schemas.microsoft.com/office/drawing/2014/main" id="{A2EC9582-951B-6C85-C610-82973EAEA7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505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71"/>
    </mc:Choice>
    <mc:Fallback xmlns="">
      <p:transition spd="slow" advTm="42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872060"/>
            <a:ext cx="10566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7200"/>
              </a:lnSpc>
            </a:pPr>
            <a:r>
              <a:rPr lang="en-US" sz="60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Consulting Salary Freeze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3383049" y="3904060"/>
            <a:ext cx="5425803" cy="426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360"/>
              </a:lnSpc>
            </a:pPr>
            <a:r>
              <a:rPr lang="en-US" sz="2400" dirty="0">
                <a:latin typeface="Arial" pitchFamily="34" charset="0"/>
                <a:ea typeface="Arial" pitchFamily="34" charset="-122"/>
                <a:cs typeface="Arial" pitchFamily="34" charset="-120"/>
              </a:rPr>
              <a:t>How AI is Reshaping Entry-Level Hiring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738666" y="4737100"/>
            <a:ext cx="2714572" cy="2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960"/>
              </a:lnSpc>
            </a:pPr>
            <a:r>
              <a:rPr lang="en-US" sz="1400" dirty="0">
                <a:latin typeface="Arial" pitchFamily="34" charset="0"/>
                <a:ea typeface="Arial" pitchFamily="34" charset="-122"/>
                <a:cs typeface="Arial" pitchFamily="34" charset="-120"/>
              </a:rPr>
              <a:t>Financial Times • December 2025</a:t>
            </a:r>
            <a:endParaRPr lang="en-US" sz="1400" dirty="0"/>
          </a:p>
        </p:txBody>
      </p:sp>
      <p:pic>
        <p:nvPicPr>
          <p:cNvPr id="6" name="Video 5">
            <a:extLst>
              <a:ext uri="{FF2B5EF4-FFF2-40B4-BE49-F238E27FC236}">
                <a16:creationId xmlns:a16="http://schemas.microsoft.com/office/drawing/2014/main" id="{937B1438-508A-268E-8C03-873D711A6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72"/>
    </mc:Choice>
    <mc:Fallback xmlns="">
      <p:transition spd="slow" advTm="159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78910" y="1790799"/>
            <a:ext cx="3834181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320"/>
              </a:lnSpc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Core Finding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735044" y="2745780"/>
            <a:ext cx="6721912" cy="426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360"/>
              </a:lnSpc>
            </a:pPr>
            <a:r>
              <a:rPr lang="en-US" sz="2400" dirty="0">
                <a:latin typeface="Arial" pitchFamily="34" charset="0"/>
                <a:ea typeface="Arial" pitchFamily="34" charset="-122"/>
                <a:cs typeface="Arial" pitchFamily="34" charset="-120"/>
              </a:rPr>
              <a:t>Top consulting firms have frozen starting salaries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317659" y="3782020"/>
            <a:ext cx="355668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00"/>
              </a:lnSpc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for the </a:t>
            </a:r>
            <a:r>
              <a:rPr lang="en-US" sz="2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third consecutive year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741600" y="4747221"/>
            <a:ext cx="270870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20"/>
              </a:lnSpc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Why? Artificial Intelligence</a:t>
            </a:r>
            <a:endParaRPr lang="en-US" dirty="0"/>
          </a:p>
        </p:txBody>
      </p:sp>
      <p:pic>
        <p:nvPicPr>
          <p:cNvPr id="7" name="Video 6">
            <a:extLst>
              <a:ext uri="{FF2B5EF4-FFF2-40B4-BE49-F238E27FC236}">
                <a16:creationId xmlns:a16="http://schemas.microsoft.com/office/drawing/2014/main" id="{63817E3B-8AF9-1493-8DB0-BD82E5CA0B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01"/>
    </mc:Choice>
    <mc:Fallback xmlns="">
      <p:transition spd="slow" advTm="16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1"/>
            <a:ext cx="10777728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20"/>
              </a:lnSpc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Firms?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219200" y="1767781"/>
            <a:ext cx="10160000" cy="1539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MBB Strategy Firms:</a:t>
            </a: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 McKinsey, Bain, BCG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Big Four Professional Services:</a:t>
            </a: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 Deloitte, PwC, EY, KPMG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Duration:</a:t>
            </a: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 Salaries frozen since 2022 (Big Four) or 2024–2026 (MBB)</a:t>
            </a:r>
            <a:endParaRPr lang="en-US" dirty="0"/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A69CD070-D4D9-8EF5-6CD8-4DC44EA269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71"/>
    </mc:Choice>
    <mc:Fallback xmlns="">
      <p:transition spd="slow" advTm="442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1"/>
            <a:ext cx="10777728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20"/>
              </a:lnSpc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AI Disrupts the Model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219200" y="1767780"/>
            <a:ext cx="10160000" cy="210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AI automates junior work: data analysis, slide creation, research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Fewer junior hours to bill to clients = reduced economic value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Firms no longer need massive cohorts of new graduates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Premium shifts to senior experts who can manage AI outputs</a:t>
            </a:r>
            <a:endParaRPr lang="en-US" dirty="0"/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189619EB-B9D4-2EBC-4529-A615BD625B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76"/>
    </mc:Choice>
    <mc:Fallback xmlns="">
      <p:transition spd="slow" advTm="90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14399" y="1643559"/>
            <a:ext cx="6763203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320"/>
              </a:lnSpc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Traditional Pyramid Model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948559" y="2598539"/>
            <a:ext cx="2294883" cy="426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360"/>
              </a:lnSpc>
            </a:pPr>
            <a:r>
              <a:rPr lang="en-US" sz="2400" dirty="0">
                <a:latin typeface="Arial" pitchFamily="34" charset="0"/>
                <a:ea typeface="Arial" pitchFamily="34" charset="-122"/>
                <a:cs typeface="Arial" pitchFamily="34" charset="-120"/>
              </a:rPr>
              <a:t>Many juniors 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948559" y="3228380"/>
            <a:ext cx="2294883" cy="426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360"/>
              </a:lnSpc>
            </a:pPr>
            <a:r>
              <a:rPr lang="en-US" sz="2400" dirty="0">
                <a:latin typeface="Arial" pitchFamily="34" charset="0"/>
                <a:ea typeface="Arial" pitchFamily="34" charset="-122"/>
                <a:cs typeface="Arial" pitchFamily="34" charset="-120"/>
              </a:rPr>
              <a:t>Some seniors 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948559" y="3858220"/>
            <a:ext cx="2294883" cy="426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360"/>
              </a:lnSpc>
            </a:pPr>
            <a:r>
              <a:rPr lang="en-US" sz="2400" dirty="0">
                <a:latin typeface="Arial" pitchFamily="34" charset="0"/>
                <a:ea typeface="Arial" pitchFamily="34" charset="-122"/>
                <a:cs typeface="Arial" pitchFamily="34" charset="-120"/>
              </a:rPr>
              <a:t>Few partners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115366" y="4894462"/>
            <a:ext cx="596126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20"/>
              </a:lnSpc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Hire large cohorts → bill client hours → promote internally</a:t>
            </a:r>
            <a:endParaRPr lang="en-US" dirty="0"/>
          </a:p>
        </p:txBody>
      </p:sp>
      <p:pic>
        <p:nvPicPr>
          <p:cNvPr id="8" name="Video 7">
            <a:extLst>
              <a:ext uri="{FF2B5EF4-FFF2-40B4-BE49-F238E27FC236}">
                <a16:creationId xmlns:a16="http://schemas.microsoft.com/office/drawing/2014/main" id="{60696537-A007-8D31-791D-9FF691AA85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76"/>
    </mc:Choice>
    <mc:Fallback xmlns="">
      <p:transition spd="slow" advTm="316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2251" y="1938139"/>
            <a:ext cx="4567399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320"/>
              </a:lnSpc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Replacing It?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3245210" y="2893120"/>
            <a:ext cx="5701581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Obelisk</a:t>
            </a: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 (narrow base) or </a:t>
            </a:r>
            <a:r>
              <a:rPr lang="en-US" sz="2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Diamond</a:t>
            </a: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 (wide middle)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45210" y="3553521"/>
            <a:ext cx="570158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20"/>
              </a:lnSpc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Fewer junior roles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45210" y="4076701"/>
            <a:ext cx="570158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20"/>
              </a:lnSpc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Stronger mid-level (experienced specialists)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45210" y="4599881"/>
            <a:ext cx="570158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20"/>
              </a:lnSpc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Focused senior leadership</a:t>
            </a:r>
            <a:endParaRPr lang="en-US" dirty="0"/>
          </a:p>
        </p:txBody>
      </p:sp>
      <p:pic>
        <p:nvPicPr>
          <p:cNvPr id="8" name="Video 7">
            <a:extLst>
              <a:ext uri="{FF2B5EF4-FFF2-40B4-BE49-F238E27FC236}">
                <a16:creationId xmlns:a16="http://schemas.microsoft.com/office/drawing/2014/main" id="{A5BB1E7A-F342-AA55-0562-FC92354321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70"/>
    </mc:Choice>
    <mc:Fallback xmlns="">
      <p:transition spd="slow" advTm="24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767781"/>
            <a:ext cx="10566400" cy="2219721"/>
          </a:xfrm>
          <a:prstGeom prst="rect">
            <a:avLst/>
          </a:prstGeom>
          <a:solidFill>
            <a:srgbClr val="1E293B"/>
          </a:solidFill>
          <a:ln/>
          <a:effectLst>
            <a:outerShdw blurRad="152400" dist="76200" dir="5400000" algn="bl" rotWithShape="0">
              <a:srgbClr val="000000">
                <a:alpha val="20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12800" y="4292304"/>
            <a:ext cx="10566400" cy="2041921"/>
          </a:xfrm>
          <a:prstGeom prst="rect">
            <a:avLst/>
          </a:prstGeom>
          <a:solidFill>
            <a:srgbClr val="1E293B"/>
          </a:solidFill>
          <a:ln/>
          <a:effectLst>
            <a:outerShdw blurRad="152400" dist="76200" dir="5400000" algn="bl" rotWithShape="0">
              <a:srgbClr val="000000">
                <a:alpha val="20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12800" y="812801"/>
            <a:ext cx="10777728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20"/>
              </a:lnSpc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 Recruitment in Decline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219200" y="2174180"/>
            <a:ext cx="9948672" cy="426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60"/>
              </a:lnSpc>
            </a:pPr>
            <a:r>
              <a:rPr lang="en-US" sz="28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Projection (2026)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219200" y="2804021"/>
            <a:ext cx="9948672" cy="426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60"/>
              </a:lnSpc>
            </a:pPr>
            <a:r>
              <a:rPr lang="en-US" sz="24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–50%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219200" y="3332261"/>
            <a:ext cx="9948672" cy="2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 recruitment drop across major firms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4698703"/>
            <a:ext cx="9948672" cy="426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60"/>
              </a:lnSpc>
            </a:pPr>
            <a:r>
              <a:rPr lang="en-US" sz="28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219200" y="5328543"/>
            <a:ext cx="9948672" cy="2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KPMG: 29% cut (2023)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19200" y="5678984"/>
            <a:ext cx="9948672" cy="2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Deloitte: 18% cut (Australia)</a:t>
            </a:r>
            <a:endParaRPr lang="en-US" sz="1400" dirty="0"/>
          </a:p>
        </p:txBody>
      </p:sp>
      <p:pic>
        <p:nvPicPr>
          <p:cNvPr id="12" name="Video 11">
            <a:extLst>
              <a:ext uri="{FF2B5EF4-FFF2-40B4-BE49-F238E27FC236}">
                <a16:creationId xmlns:a16="http://schemas.microsoft.com/office/drawing/2014/main" id="{25A72DFC-6A17-551A-088B-775B6AE08A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01"/>
    </mc:Choice>
    <mc:Fallback xmlns="">
      <p:transition spd="slow" advTm="166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1"/>
            <a:ext cx="10777728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20"/>
              </a:lnSpc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Consulting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219200" y="1767780"/>
            <a:ext cx="10160000" cy="210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66% of enterprises reducing entry-level hiring due to AI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Tech graduate roles fell 46% in UK (2024)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53% additional drop projected by 2026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Entry-level postings down 31% across all sectors</a:t>
            </a:r>
            <a:endParaRPr lang="en-US" dirty="0"/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F96F4BB8-4F76-BC21-0076-B8A34019B4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36"/>
    </mc:Choice>
    <mc:Fallback xmlns="">
      <p:transition spd="slow" advTm="11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1"/>
            <a:ext cx="10777728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320"/>
              </a:lnSpc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New Consultant Profile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219200" y="1767780"/>
            <a:ext cx="10160000" cy="210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Mid-level experts with deep domain knowledge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Ability to manage and interpret AI outputs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Judgment, not data crunching</a:t>
            </a:r>
            <a:endParaRPr lang="en-US" dirty="0"/>
          </a:p>
          <a:p>
            <a:pPr marL="457189" indent="-457189">
              <a:lnSpc>
                <a:spcPts val="3240"/>
              </a:lnSpc>
              <a:buSzPct val="100000"/>
              <a:buChar char="•"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Strategic thinking + technology fluency</a:t>
            </a:r>
            <a:endParaRPr lang="en-US" dirty="0"/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E63C1942-705A-1E23-67E2-0C69E1D43B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36"/>
    </mc:Choice>
    <mc:Fallback xmlns="">
      <p:transition spd="slow" advTm="27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4028E-4865-0EE6-E79C-FF8430520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IB9Y90?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EBB6A-02EF-472A-0FAD-712F589B4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learn what there is behind the numbers in the financial statements.</a:t>
            </a:r>
          </a:p>
          <a:p>
            <a:r>
              <a:rPr lang="en-US" dirty="0"/>
              <a:t>You will learn how to decompose the financial statements</a:t>
            </a:r>
          </a:p>
          <a:p>
            <a:r>
              <a:rPr lang="en-US" dirty="0"/>
              <a:t>You will learn how to question AI, and how to interpret its outputs</a:t>
            </a:r>
          </a:p>
          <a:p>
            <a:r>
              <a:rPr lang="en-US" dirty="0"/>
              <a:t>You will practice your skills during the course under your instructor guidance</a:t>
            </a:r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F9AC97F4-925A-111F-3616-4BF6B10EE9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234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346"/>
    </mc:Choice>
    <mc:Fallback xmlns="">
      <p:transition spd="slow" advTm="118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38aa19c7-1789-41b6-a863-f532e698ec60"/>
</p:tagLst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1906</TotalTime>
  <Words>343</Words>
  <Application>Microsoft Office PowerPoint</Application>
  <PresentationFormat>Widescreen</PresentationFormat>
  <Paragraphs>60</Paragraphs>
  <Slides>11</Slides>
  <Notes>10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IB9Y90: Financial Reporting and Financial Statement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IB9Y90?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Udall, Mark</dc:creator>
  <cp:lastModifiedBy>Manini, Raffaele</cp:lastModifiedBy>
  <cp:revision>81</cp:revision>
  <dcterms:created xsi:type="dcterms:W3CDTF">2025-04-10T14:37:24Z</dcterms:created>
  <dcterms:modified xsi:type="dcterms:W3CDTF">2026-09-21T08:04:55Z</dcterms:modified>
</cp:coreProperties>
</file>