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Lst>
  <p:notesMasterIdLst>
    <p:notesMasterId r:id="rId42"/>
  </p:notesMasterIdLst>
  <p:handoutMasterIdLst>
    <p:handoutMasterId r:id="rId43"/>
  </p:handoutMasterIdLst>
  <p:sldIdLst>
    <p:sldId id="382" r:id="rId2"/>
    <p:sldId id="327" r:id="rId3"/>
    <p:sldId id="328" r:id="rId4"/>
    <p:sldId id="379" r:id="rId5"/>
    <p:sldId id="361" r:id="rId6"/>
    <p:sldId id="349" r:id="rId7"/>
    <p:sldId id="374" r:id="rId8"/>
    <p:sldId id="355" r:id="rId9"/>
    <p:sldId id="359" r:id="rId10"/>
    <p:sldId id="366" r:id="rId11"/>
    <p:sldId id="357" r:id="rId12"/>
    <p:sldId id="360" r:id="rId13"/>
    <p:sldId id="375" r:id="rId14"/>
    <p:sldId id="365" r:id="rId15"/>
    <p:sldId id="356" r:id="rId16"/>
    <p:sldId id="281" r:id="rId17"/>
    <p:sldId id="345" r:id="rId18"/>
    <p:sldId id="376" r:id="rId19"/>
    <p:sldId id="346" r:id="rId20"/>
    <p:sldId id="354" r:id="rId21"/>
    <p:sldId id="331" r:id="rId22"/>
    <p:sldId id="334" r:id="rId23"/>
    <p:sldId id="335" r:id="rId24"/>
    <p:sldId id="343" r:id="rId25"/>
    <p:sldId id="377" r:id="rId26"/>
    <p:sldId id="362" r:id="rId27"/>
    <p:sldId id="364" r:id="rId28"/>
    <p:sldId id="371" r:id="rId29"/>
    <p:sldId id="373" r:id="rId30"/>
    <p:sldId id="378" r:id="rId31"/>
    <p:sldId id="368" r:id="rId32"/>
    <p:sldId id="370" r:id="rId33"/>
    <p:sldId id="369" r:id="rId34"/>
    <p:sldId id="353" r:id="rId35"/>
    <p:sldId id="367" r:id="rId36"/>
    <p:sldId id="259" r:id="rId37"/>
    <p:sldId id="317" r:id="rId38"/>
    <p:sldId id="277" r:id="rId39"/>
    <p:sldId id="380" r:id="rId40"/>
    <p:sldId id="324" r:id="rId41"/>
  </p:sldIdLst>
  <p:sldSz cx="9144000" cy="6858000" type="screen4x3"/>
  <p:notesSz cx="6797675" cy="9926638"/>
  <p:defaultTextStyle>
    <a:defPPr>
      <a:defRPr lang="en-GB"/>
    </a:defPPr>
    <a:lvl1pPr algn="l" rtl="0" fontAlgn="base">
      <a:spcBef>
        <a:spcPct val="0"/>
      </a:spcBef>
      <a:spcAft>
        <a:spcPct val="0"/>
      </a:spcAft>
      <a:defRPr sz="1400" kern="1200">
        <a:solidFill>
          <a:schemeClr val="tx1"/>
        </a:solidFill>
        <a:latin typeface="Arial" charset="0"/>
        <a:ea typeface="+mn-ea"/>
        <a:cs typeface="Arial" charset="0"/>
      </a:defRPr>
    </a:lvl1pPr>
    <a:lvl2pPr marL="457200" algn="l" rtl="0" fontAlgn="base">
      <a:spcBef>
        <a:spcPct val="0"/>
      </a:spcBef>
      <a:spcAft>
        <a:spcPct val="0"/>
      </a:spcAft>
      <a:defRPr sz="1400" kern="1200">
        <a:solidFill>
          <a:schemeClr val="tx1"/>
        </a:solidFill>
        <a:latin typeface="Arial" charset="0"/>
        <a:ea typeface="+mn-ea"/>
        <a:cs typeface="Arial" charset="0"/>
      </a:defRPr>
    </a:lvl2pPr>
    <a:lvl3pPr marL="914400" algn="l" rtl="0" fontAlgn="base">
      <a:spcBef>
        <a:spcPct val="0"/>
      </a:spcBef>
      <a:spcAft>
        <a:spcPct val="0"/>
      </a:spcAft>
      <a:defRPr sz="1400" kern="1200">
        <a:solidFill>
          <a:schemeClr val="tx1"/>
        </a:solidFill>
        <a:latin typeface="Arial" charset="0"/>
        <a:ea typeface="+mn-ea"/>
        <a:cs typeface="Arial" charset="0"/>
      </a:defRPr>
    </a:lvl3pPr>
    <a:lvl4pPr marL="1371600" algn="l" rtl="0" fontAlgn="base">
      <a:spcBef>
        <a:spcPct val="0"/>
      </a:spcBef>
      <a:spcAft>
        <a:spcPct val="0"/>
      </a:spcAft>
      <a:defRPr sz="1400" kern="1200">
        <a:solidFill>
          <a:schemeClr val="tx1"/>
        </a:solidFill>
        <a:latin typeface="Arial" charset="0"/>
        <a:ea typeface="+mn-ea"/>
        <a:cs typeface="Arial" charset="0"/>
      </a:defRPr>
    </a:lvl4pPr>
    <a:lvl5pPr marL="1828800" algn="l" rtl="0" fontAlgn="base">
      <a:spcBef>
        <a:spcPct val="0"/>
      </a:spcBef>
      <a:spcAft>
        <a:spcPct val="0"/>
      </a:spcAft>
      <a:defRPr sz="1400" kern="1200">
        <a:solidFill>
          <a:schemeClr val="tx1"/>
        </a:solidFill>
        <a:latin typeface="Arial" charset="0"/>
        <a:ea typeface="+mn-ea"/>
        <a:cs typeface="Arial" charset="0"/>
      </a:defRPr>
    </a:lvl5pPr>
    <a:lvl6pPr marL="2286000" algn="l" defTabSz="914400" rtl="0" eaLnBrk="1" latinLnBrk="0" hangingPunct="1">
      <a:defRPr sz="1400" kern="1200">
        <a:solidFill>
          <a:schemeClr val="tx1"/>
        </a:solidFill>
        <a:latin typeface="Arial" charset="0"/>
        <a:ea typeface="+mn-ea"/>
        <a:cs typeface="Arial" charset="0"/>
      </a:defRPr>
    </a:lvl6pPr>
    <a:lvl7pPr marL="2743200" algn="l" defTabSz="914400" rtl="0" eaLnBrk="1" latinLnBrk="0" hangingPunct="1">
      <a:defRPr sz="1400" kern="1200">
        <a:solidFill>
          <a:schemeClr val="tx1"/>
        </a:solidFill>
        <a:latin typeface="Arial" charset="0"/>
        <a:ea typeface="+mn-ea"/>
        <a:cs typeface="Arial" charset="0"/>
      </a:defRPr>
    </a:lvl7pPr>
    <a:lvl8pPr marL="3200400" algn="l" defTabSz="914400" rtl="0" eaLnBrk="1" latinLnBrk="0" hangingPunct="1">
      <a:defRPr sz="1400" kern="1200">
        <a:solidFill>
          <a:schemeClr val="tx1"/>
        </a:solidFill>
        <a:latin typeface="Arial" charset="0"/>
        <a:ea typeface="+mn-ea"/>
        <a:cs typeface="Arial" charset="0"/>
      </a:defRPr>
    </a:lvl8pPr>
    <a:lvl9pPr marL="3657600" algn="l" defTabSz="914400" rtl="0" eaLnBrk="1" latinLnBrk="0" hangingPunct="1">
      <a:defRPr sz="14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8F274"/>
    <a:srgbClr val="B2B2B2"/>
    <a:srgbClr val="FF9900"/>
    <a:srgbClr val="FF6600"/>
    <a:srgbClr val="FF0000"/>
    <a:srgbClr val="969696"/>
    <a:srgbClr val="FFFF99"/>
    <a:srgbClr val="C0C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59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1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pPr>
              <a:defRPr/>
            </a:pPr>
            <a:fld id="{B7125CDA-8E69-4063-87AC-E593B1234B36}" type="datetimeFigureOut">
              <a:rPr lang="en-US"/>
              <a:pPr>
                <a:defRPr/>
              </a:pPr>
              <a:t>4/12/2010</a:t>
            </a:fld>
            <a:endParaRPr lang="en-GB" dirty="0"/>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pPr>
              <a:defRPr/>
            </a:pPr>
            <a:endParaRPr lang="en-GB"/>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pPr>
              <a:defRPr/>
            </a:pPr>
            <a:fld id="{95CE3048-6258-4C35-A021-B3CE519FBE38}" type="slidenum">
              <a:rPr lang="en-GB"/>
              <a:pPr>
                <a:defRPr/>
              </a:pPr>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14339"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14340"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434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14343"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380BFEE-81B3-42A6-B54C-120CA38D0F76}" type="slidenum">
              <a:rPr lang="en-GB"/>
              <a:pPr>
                <a:defRPr/>
              </a:pPr>
              <a:t>‹#›</a:t>
            </a:fld>
            <a:endParaRPr lang="en-GB"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xfrm>
            <a:off x="917575" y="744538"/>
            <a:ext cx="4962525" cy="3722687"/>
          </a:xfrm>
          <a:ln/>
        </p:spPr>
      </p:sp>
      <p:sp>
        <p:nvSpPr>
          <p:cNvPr id="9933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p:spPr>
        <p:txBody>
          <a:bodyPr/>
          <a:lstStyle/>
          <a:p>
            <a:fld id="{C78BB2AA-882C-40EF-805F-8796B317D7B6}" type="slidenum">
              <a:rPr lang="en-GB" smtClean="0"/>
              <a:pPr/>
              <a:t>23</a:t>
            </a:fld>
            <a:endParaRPr lang="en-GB" smtClean="0"/>
          </a:p>
        </p:txBody>
      </p:sp>
      <p:sp>
        <p:nvSpPr>
          <p:cNvPr id="46082" name="Rectangle 2"/>
          <p:cNvSpPr>
            <a:spLocks noGrp="1" noRot="1" noChangeAspect="1" noChangeArrowheads="1" noTextEdit="1"/>
          </p:cNvSpPr>
          <p:nvPr>
            <p:ph type="sldImg"/>
          </p:nvPr>
        </p:nvSpPr>
        <p:spPr>
          <a:xfrm>
            <a:off x="917575" y="744538"/>
            <a:ext cx="4962525" cy="3722687"/>
          </a:xfrm>
          <a:ln/>
        </p:spPr>
      </p:sp>
      <p:sp>
        <p:nvSpPr>
          <p:cNvPr id="46083"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A7E9697-D4ED-484E-8E93-9DDD7D521CC3}"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018F182-0FF1-48A2-A74A-103515A741D7}"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58395EB-6666-42D7-AF36-6A6C506E45D6}"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E254F96-DB02-4F4A-81D2-92A12023CA49}"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D9EF60D-FE7D-4A1C-95AC-60D4ADB43436}"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5B4E41E3-D3B8-42A0-BE68-93FB6F9E94A6}"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a:defRPr/>
            </a:pPr>
            <a:endParaRPr lang="en-GB"/>
          </a:p>
        </p:txBody>
      </p:sp>
      <p:sp>
        <p:nvSpPr>
          <p:cNvPr id="8" name="Footer Placeholder 7"/>
          <p:cNvSpPr>
            <a:spLocks noGrp="1"/>
          </p:cNvSpPr>
          <p:nvPr>
            <p:ph type="ftr" sz="quarter" idx="11"/>
          </p:nvPr>
        </p:nvSpPr>
        <p:spPr/>
        <p:txBody>
          <a:bodyPr/>
          <a:lstStyle>
            <a:lvl1pPr>
              <a:defRPr/>
            </a:lvl1pPr>
          </a:lstStyle>
          <a:p>
            <a:pPr>
              <a:defRPr/>
            </a:pPr>
            <a:endParaRPr lang="en-GB"/>
          </a:p>
        </p:txBody>
      </p:sp>
      <p:sp>
        <p:nvSpPr>
          <p:cNvPr id="9" name="Slide Number Placeholder 8"/>
          <p:cNvSpPr>
            <a:spLocks noGrp="1"/>
          </p:cNvSpPr>
          <p:nvPr>
            <p:ph type="sldNum" sz="quarter" idx="12"/>
          </p:nvPr>
        </p:nvSpPr>
        <p:spPr/>
        <p:txBody>
          <a:bodyPr/>
          <a:lstStyle>
            <a:lvl1pPr>
              <a:defRPr/>
            </a:lvl1pPr>
          </a:lstStyle>
          <a:p>
            <a:pPr>
              <a:defRPr/>
            </a:pPr>
            <a:fld id="{A9708908-A562-45E2-9EA8-04A5F84E6891}"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a:defRPr/>
            </a:pPr>
            <a:endParaRPr lang="en-GB"/>
          </a:p>
        </p:txBody>
      </p:sp>
      <p:sp>
        <p:nvSpPr>
          <p:cNvPr id="4" name="Footer Placeholder 3"/>
          <p:cNvSpPr>
            <a:spLocks noGrp="1"/>
          </p:cNvSpPr>
          <p:nvPr>
            <p:ph type="ftr" sz="quarter" idx="11"/>
          </p:nvPr>
        </p:nvSpPr>
        <p:spPr/>
        <p:txBody>
          <a:bodyPr/>
          <a:lstStyle>
            <a:lvl1pPr>
              <a:defRPr/>
            </a:lvl1pPr>
          </a:lstStyle>
          <a:p>
            <a:pPr>
              <a:defRPr/>
            </a:pPr>
            <a:endParaRPr lang="en-GB"/>
          </a:p>
        </p:txBody>
      </p:sp>
      <p:sp>
        <p:nvSpPr>
          <p:cNvPr id="5" name="Slide Number Placeholder 4"/>
          <p:cNvSpPr>
            <a:spLocks noGrp="1"/>
          </p:cNvSpPr>
          <p:nvPr>
            <p:ph type="sldNum" sz="quarter" idx="12"/>
          </p:nvPr>
        </p:nvSpPr>
        <p:spPr/>
        <p:txBody>
          <a:bodyPr/>
          <a:lstStyle>
            <a:lvl1pPr>
              <a:defRPr/>
            </a:lvl1pPr>
          </a:lstStyle>
          <a:p>
            <a:pPr>
              <a:defRPr/>
            </a:pPr>
            <a:fld id="{D384EC26-22B5-4E31-9597-1AC66DC9B232}"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GB"/>
          </a:p>
        </p:txBody>
      </p:sp>
      <p:sp>
        <p:nvSpPr>
          <p:cNvPr id="3" name="Footer Placeholder 2"/>
          <p:cNvSpPr>
            <a:spLocks noGrp="1"/>
          </p:cNvSpPr>
          <p:nvPr>
            <p:ph type="ftr" sz="quarter" idx="11"/>
          </p:nvPr>
        </p:nvSpPr>
        <p:spPr/>
        <p:txBody>
          <a:bodyPr/>
          <a:lstStyle>
            <a:lvl1pPr>
              <a:defRPr/>
            </a:lvl1pPr>
          </a:lstStyle>
          <a:p>
            <a:pPr>
              <a:defRPr/>
            </a:pPr>
            <a:endParaRPr lang="en-GB"/>
          </a:p>
        </p:txBody>
      </p:sp>
      <p:sp>
        <p:nvSpPr>
          <p:cNvPr id="4" name="Slide Number Placeholder 3"/>
          <p:cNvSpPr>
            <a:spLocks noGrp="1"/>
          </p:cNvSpPr>
          <p:nvPr>
            <p:ph type="sldNum" sz="quarter" idx="12"/>
          </p:nvPr>
        </p:nvSpPr>
        <p:spPr/>
        <p:txBody>
          <a:bodyPr/>
          <a:lstStyle>
            <a:lvl1pPr>
              <a:defRPr/>
            </a:lvl1pPr>
          </a:lstStyle>
          <a:p>
            <a:pPr>
              <a:defRPr/>
            </a:pPr>
            <a:fld id="{1F5F991C-27A7-4087-8241-8967DEA14F37}"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B49756E3-2B73-4105-923F-2C75987AA365}"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7DCEBED9-FA09-4ACA-B9E9-1CD9F335A249}"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9728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cs typeface="+mn-cs"/>
              </a:defRPr>
            </a:lvl1pPr>
          </a:lstStyle>
          <a:p>
            <a:pPr>
              <a:defRPr/>
            </a:pPr>
            <a:fld id="{8286885F-D496-4CCC-A53D-B8E6E07172B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ctr" rtl="0" eaLnBrk="0" fontAlgn="base" hangingPunct="0">
        <a:spcBef>
          <a:spcPct val="0"/>
        </a:spcBef>
        <a:spcAft>
          <a:spcPct val="0"/>
        </a:spcAft>
        <a:defRPr sz="4400" b="1">
          <a:solidFill>
            <a:srgbClr val="09366D"/>
          </a:solidFill>
          <a:latin typeface="+mj-lt"/>
          <a:ea typeface="+mj-ea"/>
          <a:cs typeface="+mj-cs"/>
        </a:defRPr>
      </a:lvl1pPr>
      <a:lvl2pPr algn="ctr" rtl="0" eaLnBrk="0" fontAlgn="base" hangingPunct="0">
        <a:spcBef>
          <a:spcPct val="0"/>
        </a:spcBef>
        <a:spcAft>
          <a:spcPct val="0"/>
        </a:spcAft>
        <a:defRPr sz="4400" b="1">
          <a:solidFill>
            <a:srgbClr val="09366D"/>
          </a:solidFill>
          <a:latin typeface="Arial" charset="0"/>
        </a:defRPr>
      </a:lvl2pPr>
      <a:lvl3pPr algn="ctr" rtl="0" eaLnBrk="0" fontAlgn="base" hangingPunct="0">
        <a:spcBef>
          <a:spcPct val="0"/>
        </a:spcBef>
        <a:spcAft>
          <a:spcPct val="0"/>
        </a:spcAft>
        <a:defRPr sz="4400" b="1">
          <a:solidFill>
            <a:srgbClr val="09366D"/>
          </a:solidFill>
          <a:latin typeface="Arial" charset="0"/>
        </a:defRPr>
      </a:lvl3pPr>
      <a:lvl4pPr algn="ctr" rtl="0" eaLnBrk="0" fontAlgn="base" hangingPunct="0">
        <a:spcBef>
          <a:spcPct val="0"/>
        </a:spcBef>
        <a:spcAft>
          <a:spcPct val="0"/>
        </a:spcAft>
        <a:defRPr sz="4400" b="1">
          <a:solidFill>
            <a:srgbClr val="09366D"/>
          </a:solidFill>
          <a:latin typeface="Arial" charset="0"/>
        </a:defRPr>
      </a:lvl4pPr>
      <a:lvl5pPr algn="ctr" rtl="0" eaLnBrk="0" fontAlgn="base" hangingPunct="0">
        <a:spcBef>
          <a:spcPct val="0"/>
        </a:spcBef>
        <a:spcAft>
          <a:spcPct val="0"/>
        </a:spcAft>
        <a:defRPr sz="4400" b="1">
          <a:solidFill>
            <a:srgbClr val="09366D"/>
          </a:solidFill>
          <a:latin typeface="Arial" charset="0"/>
        </a:defRPr>
      </a:lvl5pPr>
      <a:lvl6pPr marL="457200" algn="ctr" rtl="0" eaLnBrk="0" fontAlgn="base" hangingPunct="0">
        <a:spcBef>
          <a:spcPct val="0"/>
        </a:spcBef>
        <a:spcAft>
          <a:spcPct val="0"/>
        </a:spcAft>
        <a:defRPr sz="4400" b="1">
          <a:solidFill>
            <a:srgbClr val="09366D"/>
          </a:solidFill>
          <a:latin typeface="Arial" charset="0"/>
        </a:defRPr>
      </a:lvl6pPr>
      <a:lvl7pPr marL="914400" algn="ctr" rtl="0" eaLnBrk="0" fontAlgn="base" hangingPunct="0">
        <a:spcBef>
          <a:spcPct val="0"/>
        </a:spcBef>
        <a:spcAft>
          <a:spcPct val="0"/>
        </a:spcAft>
        <a:defRPr sz="4400" b="1">
          <a:solidFill>
            <a:srgbClr val="09366D"/>
          </a:solidFill>
          <a:latin typeface="Arial" charset="0"/>
        </a:defRPr>
      </a:lvl7pPr>
      <a:lvl8pPr marL="1371600" algn="ctr" rtl="0" eaLnBrk="0" fontAlgn="base" hangingPunct="0">
        <a:spcBef>
          <a:spcPct val="0"/>
        </a:spcBef>
        <a:spcAft>
          <a:spcPct val="0"/>
        </a:spcAft>
        <a:defRPr sz="4400" b="1">
          <a:solidFill>
            <a:srgbClr val="09366D"/>
          </a:solidFill>
          <a:latin typeface="Arial" charset="0"/>
        </a:defRPr>
      </a:lvl8pPr>
      <a:lvl9pPr marL="1828800" algn="ctr" rtl="0" eaLnBrk="0" fontAlgn="base" hangingPunct="0">
        <a:spcBef>
          <a:spcPct val="0"/>
        </a:spcBef>
        <a:spcAft>
          <a:spcPct val="0"/>
        </a:spcAft>
        <a:defRPr sz="4400" b="1">
          <a:solidFill>
            <a:srgbClr val="09366D"/>
          </a:solidFill>
          <a:latin typeface="Arial" charset="0"/>
        </a:defRPr>
      </a:lvl9pPr>
    </p:titleStyle>
    <p:bodyStyle>
      <a:lvl1pPr marL="342900" indent="-342900" algn="l" rtl="0" eaLnBrk="0" fontAlgn="base" hangingPunct="0">
        <a:spcBef>
          <a:spcPct val="20000"/>
        </a:spcBef>
        <a:spcAft>
          <a:spcPct val="0"/>
        </a:spcAft>
        <a:buChar char="•"/>
        <a:defRPr sz="3200">
          <a:solidFill>
            <a:srgbClr val="09366D"/>
          </a:solidFill>
          <a:latin typeface="+mn-lt"/>
          <a:ea typeface="+mn-ea"/>
          <a:cs typeface="+mn-cs"/>
        </a:defRPr>
      </a:lvl1pPr>
      <a:lvl2pPr marL="742950" indent="-285750" algn="l" rtl="0" eaLnBrk="0" fontAlgn="base" hangingPunct="0">
        <a:spcBef>
          <a:spcPct val="20000"/>
        </a:spcBef>
        <a:spcAft>
          <a:spcPct val="0"/>
        </a:spcAft>
        <a:buChar char="–"/>
        <a:defRPr sz="2800">
          <a:solidFill>
            <a:srgbClr val="09366D"/>
          </a:solidFill>
          <a:latin typeface="+mn-lt"/>
        </a:defRPr>
      </a:lvl2pPr>
      <a:lvl3pPr marL="1143000" indent="-228600" algn="l" rtl="0" eaLnBrk="0" fontAlgn="base" hangingPunct="0">
        <a:spcBef>
          <a:spcPct val="20000"/>
        </a:spcBef>
        <a:spcAft>
          <a:spcPct val="0"/>
        </a:spcAft>
        <a:buChar char="•"/>
        <a:defRPr sz="2400">
          <a:solidFill>
            <a:srgbClr val="09366D"/>
          </a:solidFill>
          <a:latin typeface="+mn-lt"/>
        </a:defRPr>
      </a:lvl3pPr>
      <a:lvl4pPr marL="1600200" indent="-228600" algn="l" rtl="0" eaLnBrk="0" fontAlgn="base" hangingPunct="0">
        <a:spcBef>
          <a:spcPct val="20000"/>
        </a:spcBef>
        <a:spcAft>
          <a:spcPct val="0"/>
        </a:spcAft>
        <a:buChar char="–"/>
        <a:defRPr sz="2000">
          <a:solidFill>
            <a:srgbClr val="09366D"/>
          </a:solidFill>
          <a:latin typeface="+mn-lt"/>
        </a:defRPr>
      </a:lvl4pPr>
      <a:lvl5pPr marL="2057400" indent="-228600" algn="l" rtl="0" eaLnBrk="0" fontAlgn="base" hangingPunct="0">
        <a:spcBef>
          <a:spcPct val="20000"/>
        </a:spcBef>
        <a:spcAft>
          <a:spcPct val="0"/>
        </a:spcAft>
        <a:buChar char="»"/>
        <a:defRPr sz="2000">
          <a:solidFill>
            <a:srgbClr val="09366D"/>
          </a:solidFill>
          <a:latin typeface="+mn-lt"/>
        </a:defRPr>
      </a:lvl5pPr>
      <a:lvl6pPr marL="2514600" indent="-228600" algn="l" rtl="0" eaLnBrk="0" fontAlgn="base" hangingPunct="0">
        <a:spcBef>
          <a:spcPct val="20000"/>
        </a:spcBef>
        <a:spcAft>
          <a:spcPct val="0"/>
        </a:spcAft>
        <a:buChar char="»"/>
        <a:defRPr sz="2000">
          <a:solidFill>
            <a:srgbClr val="09366D"/>
          </a:solidFill>
          <a:latin typeface="+mn-lt"/>
        </a:defRPr>
      </a:lvl6pPr>
      <a:lvl7pPr marL="2971800" indent="-228600" algn="l" rtl="0" eaLnBrk="0" fontAlgn="base" hangingPunct="0">
        <a:spcBef>
          <a:spcPct val="20000"/>
        </a:spcBef>
        <a:spcAft>
          <a:spcPct val="0"/>
        </a:spcAft>
        <a:buChar char="»"/>
        <a:defRPr sz="2000">
          <a:solidFill>
            <a:srgbClr val="09366D"/>
          </a:solidFill>
          <a:latin typeface="+mn-lt"/>
        </a:defRPr>
      </a:lvl7pPr>
      <a:lvl8pPr marL="3429000" indent="-228600" algn="l" rtl="0" eaLnBrk="0" fontAlgn="base" hangingPunct="0">
        <a:spcBef>
          <a:spcPct val="20000"/>
        </a:spcBef>
        <a:spcAft>
          <a:spcPct val="0"/>
        </a:spcAft>
        <a:buChar char="»"/>
        <a:defRPr sz="2000">
          <a:solidFill>
            <a:srgbClr val="09366D"/>
          </a:solidFill>
          <a:latin typeface="+mn-lt"/>
        </a:defRPr>
      </a:lvl8pPr>
      <a:lvl9pPr marL="3886200" indent="-228600" algn="l" rtl="0" eaLnBrk="0" fontAlgn="base" hangingPunct="0">
        <a:spcBef>
          <a:spcPct val="20000"/>
        </a:spcBef>
        <a:spcAft>
          <a:spcPct val="0"/>
        </a:spcAft>
        <a:buChar char="»"/>
        <a:defRPr sz="2000">
          <a:solidFill>
            <a:srgbClr val="09366D"/>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www.defra.gov.uk/sustainable/government/progress/national/index.htm" TargetMode="External"/><Relationship Id="rId2" Type="http://schemas.openxmlformats.org/officeDocument/2006/relationships/hyperlink" Target="http://www.iea.org/co2highlights/" TargetMode="Externa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www.energysavingtrust.org.uk/corporate/Corporate-and-media-site/Media-centre/Latest-news/500-homes-to-pilot-Pay-As-You-Save-PAYS" TargetMode="External"/><Relationship Id="rId2" Type="http://schemas.openxmlformats.org/officeDocument/2006/relationships/hyperlink" Target="http://www.decc.gov.uk/en/content/cms/consultations/rhi/rhi.aspx"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www.esru.strath.ac.uk/EandE/Web_sites/01-02/RE_info/hec.htm" TargetMode="External"/><Relationship Id="rId2" Type="http://schemas.openxmlformats.org/officeDocument/2006/relationships/hyperlink" Target="http://www.carbonfootprint.com/energyconsumption.html"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www.uswitch.com/" TargetMode="External"/><Relationship Id="rId2" Type="http://schemas.openxmlformats.org/officeDocument/2006/relationships/hyperlink" Target="http://www.whichswitch.co.uk/" TargetMode="External"/><Relationship Id="rId1" Type="http://schemas.openxmlformats.org/officeDocument/2006/relationships/slideLayout" Target="../slideLayouts/slideLayout7.xml"/><Relationship Id="rId5" Type="http://schemas.openxmlformats.org/officeDocument/2006/relationships/hyperlink" Target="http://www.gocompare.com/gas-and-electricity" TargetMode="External"/><Relationship Id="rId4" Type="http://schemas.openxmlformats.org/officeDocument/2006/relationships/hyperlink" Target="http://www.utilityswitch.com/" TargetMode="External"/></Relationships>
</file>

<file path=ppt/slides/_rels/slide22.xml.rels><?xml version="1.0" encoding="UTF-8" standalone="yes"?>
<Relationships xmlns="http://schemas.openxmlformats.org/package/2006/relationships"><Relationship Id="rId2" Type="http://schemas.openxmlformats.org/officeDocument/2006/relationships/hyperlink" Target="http://www.energysavingtrust.org.uk/"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Microsoft_Office_Excel_97-2003_Worksheet2.xls"/></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hyperlink" Target="http://ethicalandgreen.com/2007/10/10/top-tips-to-reduce-co2-emissions/" TargetMode="External"/><Relationship Id="rId7" Type="http://schemas.openxmlformats.org/officeDocument/2006/relationships/image" Target="../media/image28.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hyperlink" Target="http://www.wwf.org.uk/filelibrary/pdf/eco_debt_day.pdf" TargetMode="External"/><Relationship Id="rId5" Type="http://schemas.openxmlformats.org/officeDocument/2006/relationships/hyperlink" Target="http://www.carbonfootprint.com/minimisecfp.html" TargetMode="External"/><Relationship Id="rId10" Type="http://schemas.openxmlformats.org/officeDocument/2006/relationships/image" Target="../media/image31.png"/><Relationship Id="rId4" Type="http://schemas.openxmlformats.org/officeDocument/2006/relationships/image" Target="../media/image27.png"/><Relationship Id="rId9" Type="http://schemas.openxmlformats.org/officeDocument/2006/relationships/image" Target="../media/image3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hyperlink" Target="http://www.uow-infodisplay.co.uk/" TargetMode="External"/><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2844" y="142852"/>
            <a:ext cx="8858312" cy="5643602"/>
          </a:xfrm>
          <a:prstGeom prst="rect">
            <a:avLst/>
          </a:prstGeom>
          <a:solidFill>
            <a:srgbClr val="92D050"/>
          </a:solidFill>
        </p:spPr>
        <p:txBody>
          <a:bodyPr wrap="square" rtlCol="0">
            <a:noAutofit/>
          </a:bodyPr>
          <a:lstStyle/>
          <a:p>
            <a:pPr algn="ctr"/>
            <a:endParaRPr lang="en-GB" sz="5400" b="1" dirty="0" smtClean="0"/>
          </a:p>
          <a:p>
            <a:pPr algn="ctr"/>
            <a:endParaRPr lang="en-GB" sz="5400" b="1" dirty="0" smtClean="0"/>
          </a:p>
          <a:p>
            <a:pPr algn="ctr"/>
            <a:r>
              <a:rPr lang="en-GB" sz="5400" b="1" dirty="0" smtClean="0"/>
              <a:t>It’s not easy</a:t>
            </a:r>
          </a:p>
          <a:p>
            <a:pPr algn="ctr"/>
            <a:r>
              <a:rPr lang="en-GB" sz="5400" b="1" dirty="0" smtClean="0"/>
              <a:t> being</a:t>
            </a:r>
          </a:p>
          <a:p>
            <a:pPr algn="ctr"/>
            <a:r>
              <a:rPr lang="en-GB" sz="5400" b="1" dirty="0" smtClean="0"/>
              <a:t> Green</a:t>
            </a:r>
            <a:endParaRPr lang="en-GB" sz="5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4"/>
          <p:cNvSpPr txBox="1">
            <a:spLocks noGrp="1"/>
          </p:cNvSpPr>
          <p:nvPr/>
        </p:nvSpPr>
        <p:spPr bwMode="auto">
          <a:xfrm>
            <a:off x="5791200" y="6248400"/>
            <a:ext cx="2897188" cy="474663"/>
          </a:xfrm>
          <a:prstGeom prst="rect">
            <a:avLst/>
          </a:prstGeom>
          <a:noFill/>
          <a:ln w="9525">
            <a:noFill/>
            <a:miter lim="800000"/>
            <a:headEnd/>
            <a:tailEnd/>
          </a:ln>
        </p:spPr>
        <p:txBody>
          <a:bodyPr anchor="b"/>
          <a:lstStyle/>
          <a:p>
            <a:pPr algn="ctr"/>
            <a:r>
              <a:rPr lang="en-GB"/>
              <a:t>Joel Cardinal </a:t>
            </a:r>
          </a:p>
        </p:txBody>
      </p:sp>
      <p:sp>
        <p:nvSpPr>
          <p:cNvPr id="29699"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D27643F-0257-4F72-A789-5438B6040ED6}" type="slidenum">
              <a:rPr lang="en-GB" sz="2600" b="1">
                <a:solidFill>
                  <a:schemeClr val="bg1"/>
                </a:solidFill>
              </a:rPr>
              <a:pPr/>
              <a:t>10</a:t>
            </a:fld>
            <a:endParaRPr lang="en-GB" sz="2600" b="1">
              <a:solidFill>
                <a:schemeClr val="bg1"/>
              </a:solidFill>
            </a:endParaRPr>
          </a:p>
        </p:txBody>
      </p:sp>
      <p:sp>
        <p:nvSpPr>
          <p:cNvPr id="29700" name="AutoShape 2"/>
          <p:cNvSpPr>
            <a:spLocks noGrp="1" noChangeArrowheads="1"/>
          </p:cNvSpPr>
          <p:nvPr>
            <p:ph type="title" idx="4294967295"/>
          </p:nvPr>
        </p:nvSpPr>
        <p:spPr>
          <a:xfrm>
            <a:off x="457200" y="260350"/>
            <a:ext cx="8229600" cy="792163"/>
          </a:xfrm>
          <a:noFill/>
          <a:ln/>
        </p:spPr>
        <p:txBody>
          <a:bodyPr anchor="b"/>
          <a:lstStyle/>
          <a:p>
            <a:pPr eaLnBrk="1" hangingPunct="1"/>
            <a:r>
              <a:rPr lang="en-GB"/>
              <a:t>Benchmark - Energy</a:t>
            </a:r>
            <a:endParaRPr lang="en-GB" sz="2800"/>
          </a:p>
        </p:txBody>
      </p:sp>
      <p:sp>
        <p:nvSpPr>
          <p:cNvPr id="29703"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
        <p:nvSpPr>
          <p:cNvPr id="29704" name="Rectangle 5"/>
          <p:cNvSpPr>
            <a:spLocks noChangeArrowheads="1"/>
          </p:cNvSpPr>
          <p:nvPr/>
        </p:nvSpPr>
        <p:spPr bwMode="auto">
          <a:xfrm>
            <a:off x="468313" y="1628775"/>
            <a:ext cx="7667625" cy="809625"/>
          </a:xfrm>
          <a:prstGeom prst="rect">
            <a:avLst/>
          </a:prstGeom>
          <a:noFill/>
          <a:ln w="9525">
            <a:noFill/>
            <a:miter lim="800000"/>
            <a:headEnd/>
            <a:tailEnd/>
          </a:ln>
        </p:spPr>
        <p:txBody>
          <a:bodyPr/>
          <a:lstStyle/>
          <a:p>
            <a:pPr marL="342900" indent="-342900" algn="ctr">
              <a:lnSpc>
                <a:spcPct val="80000"/>
              </a:lnSpc>
              <a:spcBef>
                <a:spcPct val="20000"/>
              </a:spcBef>
              <a:buClr>
                <a:schemeClr val="tx1"/>
              </a:buClr>
              <a:buSzPct val="75000"/>
              <a:buFont typeface="Wingdings" pitchFamily="2" charset="2"/>
              <a:buNone/>
            </a:pPr>
            <a:r>
              <a:rPr lang="en-GB" sz="2800">
                <a:solidFill>
                  <a:srgbClr val="09366D"/>
                </a:solidFill>
              </a:rPr>
              <a:t>Best in class houses achieve very low heating demand</a:t>
            </a:r>
            <a:endParaRPr lang="en-US" sz="2800">
              <a:solidFill>
                <a:srgbClr val="09366D"/>
              </a:solidFill>
            </a:endParaRPr>
          </a:p>
        </p:txBody>
      </p:sp>
      <p:sp>
        <p:nvSpPr>
          <p:cNvPr id="29706" name="Rectangle 5"/>
          <p:cNvSpPr>
            <a:spLocks noChangeArrowheads="1"/>
          </p:cNvSpPr>
          <p:nvPr/>
        </p:nvSpPr>
        <p:spPr bwMode="auto">
          <a:xfrm>
            <a:off x="395288" y="3284538"/>
            <a:ext cx="3384550" cy="1225550"/>
          </a:xfrm>
          <a:prstGeom prst="rect">
            <a:avLst/>
          </a:prstGeom>
          <a:noFill/>
          <a:ln w="9525">
            <a:solidFill>
              <a:srgbClr val="FF6600"/>
            </a:solidFill>
            <a:miter lim="800000"/>
            <a:headEnd/>
            <a:tailEnd/>
          </a:ln>
        </p:spPr>
        <p:txBody>
          <a:bodyPr/>
          <a:lstStyle/>
          <a:p>
            <a:pPr marL="185738" indent="-185738" defTabSz="1073150">
              <a:spcBef>
                <a:spcPct val="20000"/>
              </a:spcBef>
              <a:buClr>
                <a:schemeClr val="tx1"/>
              </a:buClr>
              <a:buSzPct val="75000"/>
              <a:buFont typeface="Wingdings" pitchFamily="2" charset="2"/>
              <a:buNone/>
            </a:pPr>
            <a:r>
              <a:rPr lang="en-US" sz="1600">
                <a:solidFill>
                  <a:srgbClr val="09366D"/>
                </a:solidFill>
              </a:rPr>
              <a:t>Typical UK house</a:t>
            </a:r>
          </a:p>
          <a:p>
            <a:pPr marL="185738" indent="-185738" defTabSz="1073150">
              <a:lnSpc>
                <a:spcPct val="80000"/>
              </a:lnSpc>
              <a:spcBef>
                <a:spcPct val="20000"/>
              </a:spcBef>
              <a:buClr>
                <a:schemeClr val="tx1"/>
              </a:buClr>
              <a:buSzPct val="75000"/>
              <a:buFontTx/>
              <a:buChar char="–"/>
            </a:pPr>
            <a:r>
              <a:rPr lang="en-GB" sz="1600">
                <a:solidFill>
                  <a:srgbClr val="09366D"/>
                </a:solidFill>
              </a:rPr>
              <a:t>Good 	100 </a:t>
            </a:r>
            <a:r>
              <a:rPr lang="en-US" sz="1600">
                <a:solidFill>
                  <a:srgbClr val="09366D"/>
                </a:solidFill>
              </a:rPr>
              <a:t>KWh/m²/year</a:t>
            </a:r>
          </a:p>
          <a:p>
            <a:pPr marL="185738" indent="-185738" defTabSz="1073150">
              <a:lnSpc>
                <a:spcPct val="80000"/>
              </a:lnSpc>
              <a:spcBef>
                <a:spcPct val="20000"/>
              </a:spcBef>
              <a:buClr>
                <a:schemeClr val="tx1"/>
              </a:buClr>
              <a:buSzPct val="75000"/>
              <a:buFontTx/>
              <a:buChar char="–"/>
            </a:pPr>
            <a:r>
              <a:rPr lang="en-US" sz="1600">
                <a:solidFill>
                  <a:srgbClr val="09366D"/>
                </a:solidFill>
              </a:rPr>
              <a:t>Typical 	250 KWh/m²/year</a:t>
            </a:r>
          </a:p>
          <a:p>
            <a:pPr marL="185738" indent="-185738" defTabSz="1073150">
              <a:lnSpc>
                <a:spcPct val="80000"/>
              </a:lnSpc>
              <a:spcBef>
                <a:spcPct val="20000"/>
              </a:spcBef>
              <a:buClr>
                <a:schemeClr val="tx1"/>
              </a:buClr>
              <a:buSzPct val="75000"/>
              <a:buFontTx/>
              <a:buChar char="–"/>
            </a:pPr>
            <a:r>
              <a:rPr lang="en-US" sz="1600">
                <a:solidFill>
                  <a:srgbClr val="09366D"/>
                </a:solidFill>
              </a:rPr>
              <a:t>Bad 	450 KWh/m²/year</a:t>
            </a:r>
            <a:endParaRPr lang="en-GB" sz="1600">
              <a:solidFill>
                <a:srgbClr val="09366D"/>
              </a:solidFill>
            </a:endParaRPr>
          </a:p>
        </p:txBody>
      </p:sp>
      <p:sp>
        <p:nvSpPr>
          <p:cNvPr id="29707" name="Rectangle 5"/>
          <p:cNvSpPr>
            <a:spLocks noChangeArrowheads="1"/>
          </p:cNvSpPr>
          <p:nvPr/>
        </p:nvSpPr>
        <p:spPr bwMode="auto">
          <a:xfrm>
            <a:off x="4641850" y="2781300"/>
            <a:ext cx="4033838" cy="2449513"/>
          </a:xfrm>
          <a:prstGeom prst="rect">
            <a:avLst/>
          </a:prstGeom>
          <a:noFill/>
          <a:ln w="9525">
            <a:solidFill>
              <a:srgbClr val="00FF00"/>
            </a:solidFill>
            <a:miter lim="800000"/>
            <a:headEnd/>
            <a:tailEnd/>
          </a:ln>
        </p:spPr>
        <p:txBody>
          <a:bodyPr/>
          <a:lstStyle/>
          <a:p>
            <a:pPr marL="342900" indent="-342900">
              <a:lnSpc>
                <a:spcPct val="80000"/>
              </a:lnSpc>
              <a:spcBef>
                <a:spcPct val="20000"/>
              </a:spcBef>
              <a:buClr>
                <a:schemeClr val="tx1"/>
              </a:buClr>
              <a:buSzPct val="75000"/>
              <a:buFont typeface="Wingdings" pitchFamily="2" charset="2"/>
              <a:buNone/>
            </a:pPr>
            <a:r>
              <a:rPr lang="en-US" sz="1600">
                <a:solidFill>
                  <a:srgbClr val="09366D"/>
                </a:solidFill>
              </a:rPr>
              <a:t>Minergie®</a:t>
            </a:r>
          </a:p>
          <a:p>
            <a:pPr marL="342900" indent="-342900">
              <a:lnSpc>
                <a:spcPct val="80000"/>
              </a:lnSpc>
              <a:spcBef>
                <a:spcPct val="20000"/>
              </a:spcBef>
              <a:buClr>
                <a:schemeClr val="tx1"/>
              </a:buClr>
              <a:buSzPct val="75000"/>
              <a:buFont typeface="Symbol" pitchFamily="18" charset="2"/>
              <a:buChar char="¾"/>
            </a:pPr>
            <a:r>
              <a:rPr lang="en-US" sz="1600">
                <a:solidFill>
                  <a:srgbClr val="09366D"/>
                </a:solidFill>
              </a:rPr>
              <a:t>Heating demand &lt; 42 KWh/m²/year</a:t>
            </a:r>
          </a:p>
          <a:p>
            <a:pPr marL="342900" indent="-342900">
              <a:lnSpc>
                <a:spcPct val="80000"/>
              </a:lnSpc>
              <a:spcBef>
                <a:spcPct val="20000"/>
              </a:spcBef>
              <a:buClr>
                <a:schemeClr val="tx1"/>
              </a:buClr>
              <a:buSzPct val="75000"/>
              <a:buFont typeface="Symbol" pitchFamily="18" charset="2"/>
              <a:buChar char="¾"/>
            </a:pPr>
            <a:r>
              <a:rPr lang="en-US" sz="1600">
                <a:solidFill>
                  <a:srgbClr val="09366D"/>
                </a:solidFill>
              </a:rPr>
              <a:t>Electrical demand &lt; 15 KWh/m²/year</a:t>
            </a:r>
          </a:p>
          <a:p>
            <a:pPr marL="342900" indent="-342900">
              <a:lnSpc>
                <a:spcPct val="80000"/>
              </a:lnSpc>
              <a:spcBef>
                <a:spcPct val="20000"/>
              </a:spcBef>
              <a:buClr>
                <a:schemeClr val="tx1"/>
              </a:buClr>
              <a:buSzPct val="75000"/>
              <a:buFont typeface="Wingdings" pitchFamily="2" charset="2"/>
              <a:buNone/>
            </a:pPr>
            <a:r>
              <a:rPr lang="en-GB" sz="1600">
                <a:solidFill>
                  <a:srgbClr val="09366D"/>
                </a:solidFill>
              </a:rPr>
              <a:t>Minergy P</a:t>
            </a:r>
            <a:r>
              <a:rPr lang="en-US" sz="1600">
                <a:solidFill>
                  <a:srgbClr val="09366D"/>
                </a:solidFill>
              </a:rPr>
              <a:t>®</a:t>
            </a:r>
            <a:r>
              <a:rPr lang="en-GB" sz="1600">
                <a:solidFill>
                  <a:srgbClr val="09366D"/>
                </a:solidFill>
              </a:rPr>
              <a:t> </a:t>
            </a:r>
            <a:r>
              <a:rPr lang="en-US" sz="1600">
                <a:solidFill>
                  <a:srgbClr val="09366D"/>
                </a:solidFill>
              </a:rPr>
              <a:t>require</a:t>
            </a:r>
          </a:p>
          <a:p>
            <a:pPr marL="342900" indent="-342900">
              <a:lnSpc>
                <a:spcPct val="80000"/>
              </a:lnSpc>
              <a:spcBef>
                <a:spcPct val="20000"/>
              </a:spcBef>
              <a:buClr>
                <a:schemeClr val="tx1"/>
              </a:buClr>
              <a:buSzPct val="75000"/>
              <a:buFont typeface="Symbol" pitchFamily="18" charset="2"/>
              <a:buChar char="¾"/>
            </a:pPr>
            <a:r>
              <a:rPr lang="en-US" sz="1600">
                <a:solidFill>
                  <a:srgbClr val="09366D"/>
                </a:solidFill>
              </a:rPr>
              <a:t>Heating demand &lt; 30 KWh/m²/year</a:t>
            </a:r>
          </a:p>
          <a:p>
            <a:pPr marL="342900" indent="-342900">
              <a:lnSpc>
                <a:spcPct val="80000"/>
              </a:lnSpc>
              <a:spcBef>
                <a:spcPct val="20000"/>
              </a:spcBef>
              <a:buClr>
                <a:schemeClr val="tx1"/>
              </a:buClr>
              <a:buSzPct val="75000"/>
              <a:buFont typeface="Symbol" pitchFamily="18" charset="2"/>
              <a:buChar char="¾"/>
            </a:pPr>
            <a:r>
              <a:rPr lang="en-US" sz="1600">
                <a:solidFill>
                  <a:srgbClr val="09366D"/>
                </a:solidFill>
              </a:rPr>
              <a:t>Electrical demand &lt; 15 KWh/m²/year</a:t>
            </a:r>
          </a:p>
          <a:p>
            <a:pPr marL="342900" indent="-342900">
              <a:spcBef>
                <a:spcPct val="20000"/>
              </a:spcBef>
              <a:buClr>
                <a:schemeClr val="tx1"/>
              </a:buClr>
              <a:buSzPct val="75000"/>
              <a:buFont typeface="Wingdings" pitchFamily="2" charset="2"/>
              <a:buNone/>
            </a:pPr>
            <a:r>
              <a:rPr lang="en-GB" sz="1600">
                <a:solidFill>
                  <a:srgbClr val="09366D"/>
                </a:solidFill>
              </a:rPr>
              <a:t>Passive House</a:t>
            </a:r>
          </a:p>
          <a:p>
            <a:pPr marL="342900" indent="-342900">
              <a:lnSpc>
                <a:spcPct val="80000"/>
              </a:lnSpc>
              <a:spcBef>
                <a:spcPct val="20000"/>
              </a:spcBef>
              <a:buClr>
                <a:schemeClr val="tx1"/>
              </a:buClr>
              <a:buSzPct val="75000"/>
              <a:buFontTx/>
              <a:buChar char="–"/>
            </a:pPr>
            <a:r>
              <a:rPr lang="en-US" sz="1600">
                <a:solidFill>
                  <a:srgbClr val="09366D"/>
                </a:solidFill>
              </a:rPr>
              <a:t>Heating demand &lt; 15 KWh/m²/year</a:t>
            </a:r>
            <a:endParaRPr lang="en-GB" sz="1600">
              <a:solidFill>
                <a:srgbClr val="09366D"/>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AutoShape 136"/>
          <p:cNvSpPr>
            <a:spLocks noGrp="1" noChangeArrowheads="1"/>
          </p:cNvSpPr>
          <p:nvPr>
            <p:ph type="title" idx="4294967295"/>
          </p:nvPr>
        </p:nvSpPr>
        <p:spPr>
          <a:xfrm>
            <a:off x="457200" y="274638"/>
            <a:ext cx="8229600" cy="777875"/>
          </a:xfrm>
        </p:spPr>
        <p:txBody>
          <a:bodyPr anchor="b"/>
          <a:lstStyle/>
          <a:p>
            <a:r>
              <a:rPr lang="en-GB"/>
              <a:t>Benchmark - Energy</a:t>
            </a:r>
          </a:p>
        </p:txBody>
      </p:sp>
      <p:graphicFrame>
        <p:nvGraphicFramePr>
          <p:cNvPr id="69513" name="Group 1929"/>
          <p:cNvGraphicFramePr>
            <a:graphicFrameLocks noGrp="1"/>
          </p:cNvGraphicFramePr>
          <p:nvPr>
            <p:ph idx="4294967295"/>
          </p:nvPr>
        </p:nvGraphicFramePr>
        <p:xfrm>
          <a:off x="457200" y="1165225"/>
          <a:ext cx="8229600" cy="4525963"/>
        </p:xfrm>
        <a:graphic>
          <a:graphicData uri="http://schemas.openxmlformats.org/drawingml/2006/table">
            <a:tbl>
              <a:tblPr/>
              <a:tblGrid>
                <a:gridCol w="1982788"/>
                <a:gridCol w="801687"/>
                <a:gridCol w="817563"/>
                <a:gridCol w="901700"/>
                <a:gridCol w="884237"/>
                <a:gridCol w="912813"/>
                <a:gridCol w="963612"/>
                <a:gridCol w="965200"/>
              </a:tblGrid>
              <a:tr h="6064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09366D"/>
                          </a:solidFill>
                          <a:effectLst/>
                          <a:latin typeface="Arial" charset="0"/>
                        </a:rPr>
                        <a:t>United Kingdom</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r>
              <a:tr h="523875">
                <a:tc gridSpan="5">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09366D"/>
                          </a:solidFill>
                          <a:effectLst/>
                          <a:latin typeface="Arial" charset="0"/>
                        </a:rPr>
                        <a:t>Domestic energy consumption per household: by final use</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Joel's bill</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Passive House  design</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323850">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KWh</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1971</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1981</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1991</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2001</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2009</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80</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900" b="0" i="0" u="none" strike="noStrike" cap="none" normalizeH="0" baseline="0" smtClean="0">
                          <a:ln>
                            <a:noFill/>
                          </a:ln>
                          <a:solidFill>
                            <a:srgbClr val="09366D"/>
                          </a:solidFill>
                          <a:effectLst/>
                          <a:latin typeface="Arial" charset="0"/>
                        </a:rPr>
                        <a:t>m2</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r>
              <a:tr h="3270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Space heating</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12,675</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13,372</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13,837</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14,070</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r" defTabSz="914400" rtl="0" eaLnBrk="0" fontAlgn="ctr"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13,179</a:t>
                      </a:r>
                      <a:endParaRPr kumimoji="0" lang="en-GB" sz="1600" b="0" i="0" u="none" strike="noStrike" cap="none" normalizeH="0" baseline="0" smtClean="0">
                        <a:ln>
                          <a:noFill/>
                        </a:ln>
                        <a:solidFill>
                          <a:srgbClr val="09366D"/>
                        </a:solidFill>
                        <a:effectLst/>
                        <a:latin typeface="Arial" charset="0"/>
                      </a:endParaRP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ctr"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1,200</a:t>
                      </a:r>
                      <a:endParaRPr kumimoji="0" lang="en-GB" sz="1600" b="0" i="0" u="none" strike="noStrike" cap="none" normalizeH="0" baseline="0" smtClean="0">
                        <a:ln>
                          <a:noFill/>
                        </a:ln>
                        <a:solidFill>
                          <a:srgbClr val="09366D"/>
                        </a:solidFill>
                        <a:effectLst/>
                        <a:latin typeface="Arial" charset="0"/>
                      </a:endParaRP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900" b="0" i="0" u="none" strike="noStrike" cap="none" normalizeH="0" baseline="0" smtClean="0">
                          <a:ln>
                            <a:noFill/>
                          </a:ln>
                          <a:solidFill>
                            <a:srgbClr val="09366D"/>
                          </a:solidFill>
                          <a:effectLst/>
                          <a:latin typeface="Arial" charset="0"/>
                        </a:rPr>
                        <a:t>15 KWh/m2/a</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r>
              <a:tr h="3238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Water</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6,047</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5,581</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5,349</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5,233</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r>
              <a:tr h="6048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Cooking</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1,279</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1,047</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814</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581</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r" defTabSz="914400" rtl="0" eaLnBrk="0" fontAlgn="ctr"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1,605</a:t>
                      </a:r>
                      <a:endParaRPr kumimoji="0" lang="en-GB" sz="1600" b="0" i="0" u="none" strike="noStrike" cap="none" normalizeH="0" baseline="0" smtClean="0">
                        <a:ln>
                          <a:noFill/>
                        </a:ln>
                        <a:solidFill>
                          <a:srgbClr val="09366D"/>
                        </a:solidFill>
                        <a:effectLst/>
                        <a:latin typeface="Arial" charset="0"/>
                      </a:endParaRP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ctr"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3,488</a:t>
                      </a:r>
                      <a:endParaRPr kumimoji="0" lang="en-GB" sz="1600" b="0" i="0" u="none" strike="noStrike" cap="none" normalizeH="0" baseline="0" smtClean="0">
                        <a:ln>
                          <a:noFill/>
                        </a:ln>
                        <a:solidFill>
                          <a:srgbClr val="09366D"/>
                        </a:solidFill>
                        <a:effectLst/>
                        <a:latin typeface="Arial" charset="0"/>
                      </a:endParaRP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r>
              <a:tr h="6064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Lighting and appliances</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1,744</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2,442</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2,791</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2,907</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r>
              <a:tr h="6032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Total</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21,744</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22,326</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22,675</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22,791</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14,784</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4,688</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r>
              <a:tr h="606425">
                <a:tc gridSpan="3">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1" i="1" u="none" strike="noStrike" cap="none" normalizeH="0" baseline="0" smtClean="0">
                          <a:ln>
                            <a:noFill/>
                          </a:ln>
                          <a:solidFill>
                            <a:srgbClr val="09366D"/>
                          </a:solidFill>
                          <a:effectLst/>
                          <a:latin typeface="Arial" charset="0"/>
                        </a:rPr>
                        <a:t>Source: Building Research Establishment</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-79%</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r>
            </a:tbl>
          </a:graphicData>
        </a:graphic>
      </p:graphicFrame>
      <p:sp>
        <p:nvSpPr>
          <p:cNvPr id="30788" name="Oval 69"/>
          <p:cNvSpPr>
            <a:spLocks noChangeArrowheads="1"/>
          </p:cNvSpPr>
          <p:nvPr/>
        </p:nvSpPr>
        <p:spPr bwMode="auto">
          <a:xfrm>
            <a:off x="5148263" y="5114925"/>
            <a:ext cx="863600" cy="935038"/>
          </a:xfrm>
          <a:prstGeom prst="ellipse">
            <a:avLst/>
          </a:prstGeom>
          <a:solidFill>
            <a:schemeClr val="accent1"/>
          </a:solidFill>
          <a:ln w="9525">
            <a:solidFill>
              <a:schemeClr val="tx1"/>
            </a:solidFill>
            <a:round/>
            <a:headEnd/>
            <a:tailEnd/>
          </a:ln>
        </p:spPr>
        <p:txBody>
          <a:bodyPr anchor="ctr"/>
          <a:lstStyle/>
          <a:p>
            <a:pPr algn="ctr"/>
            <a:r>
              <a:rPr lang="en-GB" sz="900"/>
              <a:t>£1,300 to £1,500 /annum</a:t>
            </a:r>
          </a:p>
        </p:txBody>
      </p:sp>
      <p:sp>
        <p:nvSpPr>
          <p:cNvPr id="30789" name="Oval 70"/>
          <p:cNvSpPr>
            <a:spLocks noChangeArrowheads="1"/>
          </p:cNvSpPr>
          <p:nvPr/>
        </p:nvSpPr>
        <p:spPr bwMode="auto">
          <a:xfrm>
            <a:off x="6948488" y="5114925"/>
            <a:ext cx="863600" cy="935038"/>
          </a:xfrm>
          <a:prstGeom prst="ellipse">
            <a:avLst/>
          </a:prstGeom>
          <a:solidFill>
            <a:schemeClr val="accent1"/>
          </a:solidFill>
          <a:ln w="9525">
            <a:solidFill>
              <a:schemeClr val="tx1"/>
            </a:solidFill>
            <a:round/>
            <a:headEnd/>
            <a:tailEnd/>
          </a:ln>
        </p:spPr>
        <p:txBody>
          <a:bodyPr anchor="ctr"/>
          <a:lstStyle/>
          <a:p>
            <a:pPr algn="ctr"/>
            <a:r>
              <a:rPr lang="en-GB" sz="900"/>
              <a:t>£480 /annum</a:t>
            </a:r>
          </a:p>
        </p:txBody>
      </p:sp>
      <p:sp>
        <p:nvSpPr>
          <p:cNvPr id="30790" name="Oval 71"/>
          <p:cNvSpPr>
            <a:spLocks noChangeArrowheads="1"/>
          </p:cNvSpPr>
          <p:nvPr/>
        </p:nvSpPr>
        <p:spPr bwMode="auto">
          <a:xfrm>
            <a:off x="5076825" y="4538663"/>
            <a:ext cx="2663825" cy="908050"/>
          </a:xfrm>
          <a:prstGeom prst="ellipse">
            <a:avLst/>
          </a:prstGeom>
          <a:noFill/>
          <a:ln w="19050">
            <a:solidFill>
              <a:srgbClr val="FF9900"/>
            </a:solidFill>
            <a:round/>
            <a:headEnd/>
            <a:tailEnd/>
          </a:ln>
        </p:spPr>
        <p:txBody>
          <a:bodyPr wrap="none" anchor="ctr"/>
          <a:lstStyle/>
          <a:p>
            <a:endParaRPr lang="en-US"/>
          </a:p>
        </p:txBody>
      </p:sp>
      <p:sp>
        <p:nvSpPr>
          <p:cNvPr id="30791" name="Oval 72"/>
          <p:cNvSpPr>
            <a:spLocks noChangeArrowheads="1"/>
          </p:cNvSpPr>
          <p:nvPr/>
        </p:nvSpPr>
        <p:spPr bwMode="auto">
          <a:xfrm>
            <a:off x="5148263" y="5114925"/>
            <a:ext cx="863600" cy="935038"/>
          </a:xfrm>
          <a:prstGeom prst="ellipse">
            <a:avLst/>
          </a:prstGeom>
          <a:solidFill>
            <a:schemeClr val="accent1"/>
          </a:solidFill>
          <a:ln w="9525">
            <a:solidFill>
              <a:schemeClr val="tx1"/>
            </a:solidFill>
            <a:round/>
            <a:headEnd/>
            <a:tailEnd/>
          </a:ln>
        </p:spPr>
        <p:txBody>
          <a:bodyPr anchor="ctr"/>
          <a:lstStyle/>
          <a:p>
            <a:pPr algn="ctr"/>
            <a:r>
              <a:rPr lang="en-GB" sz="900"/>
              <a:t>£1,300 to £1,500 /annum</a:t>
            </a:r>
          </a:p>
        </p:txBody>
      </p:sp>
      <p:sp>
        <p:nvSpPr>
          <p:cNvPr id="30792" name="Oval 73"/>
          <p:cNvSpPr>
            <a:spLocks noChangeArrowheads="1"/>
          </p:cNvSpPr>
          <p:nvPr/>
        </p:nvSpPr>
        <p:spPr bwMode="auto">
          <a:xfrm>
            <a:off x="6948488" y="5114925"/>
            <a:ext cx="863600" cy="935038"/>
          </a:xfrm>
          <a:prstGeom prst="ellipse">
            <a:avLst/>
          </a:prstGeom>
          <a:solidFill>
            <a:schemeClr val="accent1"/>
          </a:solidFill>
          <a:ln w="9525">
            <a:solidFill>
              <a:schemeClr val="tx1"/>
            </a:solidFill>
            <a:round/>
            <a:headEnd/>
            <a:tailEnd/>
          </a:ln>
        </p:spPr>
        <p:txBody>
          <a:bodyPr anchor="ctr"/>
          <a:lstStyle/>
          <a:p>
            <a:pPr algn="ctr"/>
            <a:r>
              <a:rPr lang="en-GB" sz="900"/>
              <a:t>£480 /annum</a:t>
            </a:r>
          </a:p>
        </p:txBody>
      </p:sp>
      <p:sp>
        <p:nvSpPr>
          <p:cNvPr id="30794"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AutoShape 2"/>
          <p:cNvSpPr>
            <a:spLocks noGrp="1" noChangeArrowheads="1"/>
          </p:cNvSpPr>
          <p:nvPr>
            <p:ph type="title" idx="4294967295"/>
          </p:nvPr>
        </p:nvSpPr>
        <p:spPr>
          <a:xfrm>
            <a:off x="457200" y="274638"/>
            <a:ext cx="8229600" cy="706437"/>
          </a:xfrm>
        </p:spPr>
        <p:txBody>
          <a:bodyPr anchor="b"/>
          <a:lstStyle/>
          <a:p>
            <a:r>
              <a:rPr lang="en-GB" sz="4000"/>
              <a:t>Benchmark – CO</a:t>
            </a:r>
            <a:r>
              <a:rPr lang="en-GB" sz="4000" baseline="-25000"/>
              <a:t>2</a:t>
            </a:r>
          </a:p>
        </p:txBody>
      </p:sp>
      <p:graphicFrame>
        <p:nvGraphicFramePr>
          <p:cNvPr id="31836" name="Group 92"/>
          <p:cNvGraphicFramePr>
            <a:graphicFrameLocks noGrp="1"/>
          </p:cNvGraphicFramePr>
          <p:nvPr>
            <p:ph idx="4294967295"/>
          </p:nvPr>
        </p:nvGraphicFramePr>
        <p:xfrm>
          <a:off x="725488" y="1341438"/>
          <a:ext cx="7693025" cy="4450080"/>
        </p:xfrm>
        <a:graphic>
          <a:graphicData uri="http://schemas.openxmlformats.org/drawingml/2006/table">
            <a:tbl>
              <a:tblPr/>
              <a:tblGrid>
                <a:gridCol w="1854200"/>
                <a:gridCol w="182562"/>
                <a:gridCol w="566738"/>
                <a:gridCol w="763587"/>
                <a:gridCol w="842963"/>
                <a:gridCol w="827087"/>
                <a:gridCol w="852488"/>
                <a:gridCol w="901700"/>
                <a:gridCol w="901700"/>
              </a:tblGrid>
              <a:tr h="1619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09366D"/>
                          </a:solidFill>
                          <a:effectLst/>
                          <a:latin typeface="Arial" charset="0"/>
                        </a:rPr>
                        <a:t>United Kingdom</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r>
              <a:tr h="244475">
                <a:tc gridSpan="5">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09366D"/>
                          </a:solidFill>
                          <a:effectLst/>
                          <a:latin typeface="Arial" charset="0"/>
                        </a:rPr>
                        <a:t>Domestic CO2 emissions per household: by final use</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Joel's bill</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Passive House  design</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207963">
                <a:tc grid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KgCO2</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1971</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1981</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1991</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2001</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2009</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80</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900" b="0" i="0" u="none" strike="noStrike" cap="none" normalizeH="0" baseline="0" smtClean="0">
                          <a:ln>
                            <a:noFill/>
                          </a:ln>
                          <a:solidFill>
                            <a:srgbClr val="09366D"/>
                          </a:solidFill>
                          <a:effectLst/>
                          <a:latin typeface="Arial" charset="0"/>
                        </a:rPr>
                        <a:t>m2</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r>
              <a:tr h="207963">
                <a:tc gridSpan="2">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Space heating</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2,345</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2,474</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2,560</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2,603</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r" defTabSz="914400" rtl="0" eaLnBrk="0" fontAlgn="ctr"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2,438</a:t>
                      </a:r>
                      <a:endParaRPr kumimoji="0" lang="en-GB" sz="1600" b="0" i="0" u="none" strike="noStrike" cap="none" normalizeH="0" baseline="0" smtClean="0">
                        <a:ln>
                          <a:noFill/>
                        </a:ln>
                        <a:solidFill>
                          <a:srgbClr val="09366D"/>
                        </a:solidFill>
                        <a:effectLst/>
                        <a:latin typeface="Arial" charset="0"/>
                      </a:endParaRP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ctr"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222</a:t>
                      </a:r>
                      <a:endParaRPr kumimoji="0" lang="en-GB" sz="1600" b="0" i="0" u="none" strike="noStrike" cap="none" normalizeH="0" baseline="0" smtClean="0">
                        <a:ln>
                          <a:noFill/>
                        </a:ln>
                        <a:solidFill>
                          <a:srgbClr val="09366D"/>
                        </a:solidFill>
                        <a:effectLst/>
                        <a:latin typeface="Arial" charset="0"/>
                      </a:endParaRP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900" b="0" i="0" u="none" strike="noStrike" cap="none" normalizeH="0" baseline="0" smtClean="0">
                          <a:ln>
                            <a:noFill/>
                          </a:ln>
                          <a:solidFill>
                            <a:srgbClr val="09366D"/>
                          </a:solidFill>
                          <a:effectLst/>
                          <a:latin typeface="Arial" charset="0"/>
                        </a:rPr>
                        <a:t>15 KWh/m2/a</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r>
              <a:tr h="207963">
                <a:tc gridSpan="2">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Water</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1,119</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1,033</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990</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968</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r>
              <a:tr h="244475">
                <a:tc gridSpan="2">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Cooking</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687</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562</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437</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312</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r" defTabSz="914400" rtl="0" eaLnBrk="0" fontAlgn="ctr"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862</a:t>
                      </a:r>
                      <a:endParaRPr kumimoji="0" lang="en-GB" sz="1600" b="0" i="0" u="none" strike="noStrike" cap="none" normalizeH="0" baseline="0" smtClean="0">
                        <a:ln>
                          <a:noFill/>
                        </a:ln>
                        <a:solidFill>
                          <a:srgbClr val="09366D"/>
                        </a:solidFill>
                        <a:effectLst/>
                        <a:latin typeface="Arial" charset="0"/>
                      </a:endParaRP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ctr"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1,873</a:t>
                      </a:r>
                      <a:endParaRPr kumimoji="0" lang="en-GB" sz="1600" b="0" i="0" u="none" strike="noStrike" cap="none" normalizeH="0" baseline="0" smtClean="0">
                        <a:ln>
                          <a:noFill/>
                        </a:ln>
                        <a:solidFill>
                          <a:srgbClr val="09366D"/>
                        </a:solidFill>
                        <a:effectLst/>
                        <a:latin typeface="Arial" charset="0"/>
                      </a:endParaRP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r>
              <a:tr h="244475">
                <a:tc gridSpan="2">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Lighting and appliances</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937</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1,311</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1,499</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1,561</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r>
              <a:tr h="244475">
                <a:tc gridSpan="2">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Total</a:t>
                      </a:r>
                      <a:r>
                        <a:rPr kumimoji="0" lang="en-GB" sz="900" b="0" i="0" u="none" strike="noStrike" cap="none" normalizeH="0" baseline="0" smtClean="0">
                          <a:ln>
                            <a:noFill/>
                          </a:ln>
                          <a:solidFill>
                            <a:srgbClr val="09366D"/>
                          </a:solidFill>
                          <a:effectLst/>
                          <a:latin typeface="Arial" charset="0"/>
                        </a:rPr>
                        <a:t> (KgCO2/annum)</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5,087</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5,380</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5,485</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5,444</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3,300</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2,095</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r>
              <a:tr h="244475">
                <a:tc gridSpan="2">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Total</a:t>
                      </a:r>
                      <a:r>
                        <a:rPr kumimoji="0" lang="en-GB" sz="900" b="0" i="0" u="none" strike="noStrike" cap="none" normalizeH="0" baseline="0" smtClean="0">
                          <a:ln>
                            <a:noFill/>
                          </a:ln>
                          <a:solidFill>
                            <a:srgbClr val="09366D"/>
                          </a:solidFill>
                          <a:effectLst/>
                          <a:latin typeface="Arial" charset="0"/>
                        </a:rPr>
                        <a:t> (tonnes CO2/annum)</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5.1</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5.4</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5.5</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5.4</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3.3</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2</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r>
              <a:tr h="244475">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9366D"/>
                          </a:solidFill>
                          <a:effectLst/>
                          <a:latin typeface="Arial" charset="0"/>
                        </a:rPr>
                        <a:t>-62%</a:t>
                      </a:r>
                      <a:endParaRPr kumimoji="0" lang="en-GB" sz="1600" b="0" i="0" u="none" strike="noStrike" cap="none" normalizeH="0" baseline="0" smtClean="0">
                        <a:ln>
                          <a:noFill/>
                        </a:ln>
                        <a:solidFill>
                          <a:srgbClr val="09366D"/>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09366D"/>
                        </a:solidFill>
                        <a:effectLst/>
                        <a:latin typeface="Arial" charset="0"/>
                      </a:endParaRPr>
                    </a:p>
                  </a:txBody>
                  <a:tcPr anchor="b" horzOverflow="overflow">
                    <a:lnL>
                      <a:noFill/>
                    </a:lnL>
                    <a:lnR>
                      <a:noFill/>
                    </a:lnR>
                    <a:lnT>
                      <a:noFill/>
                    </a:lnT>
                    <a:lnB>
                      <a:noFill/>
                    </a:lnB>
                    <a:lnTlToBr>
                      <a:noFill/>
                    </a:lnTlToBr>
                    <a:lnBlToTr>
                      <a:noFill/>
                    </a:lnBlToTr>
                    <a:noFill/>
                  </a:tcPr>
                </a:tc>
              </a:tr>
            </a:tbl>
          </a:graphicData>
        </a:graphic>
      </p:graphicFrame>
      <p:sp>
        <p:nvSpPr>
          <p:cNvPr id="31832" name="Oval 89"/>
          <p:cNvSpPr>
            <a:spLocks noChangeArrowheads="1"/>
          </p:cNvSpPr>
          <p:nvPr/>
        </p:nvSpPr>
        <p:spPr bwMode="auto">
          <a:xfrm>
            <a:off x="5076825" y="4797425"/>
            <a:ext cx="2808288" cy="1152525"/>
          </a:xfrm>
          <a:prstGeom prst="ellipse">
            <a:avLst/>
          </a:prstGeom>
          <a:noFill/>
          <a:ln w="19050">
            <a:solidFill>
              <a:srgbClr val="FF9900"/>
            </a:solidFill>
            <a:round/>
            <a:headEnd/>
            <a:tailEnd/>
          </a:ln>
        </p:spPr>
        <p:txBody>
          <a:bodyPr wrap="none" anchor="ctr"/>
          <a:lstStyle/>
          <a:p>
            <a:endParaRPr lang="en-US"/>
          </a:p>
        </p:txBody>
      </p:sp>
      <p:sp>
        <p:nvSpPr>
          <p:cNvPr id="31835"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
        <p:nvSpPr>
          <p:cNvPr id="31837" name="Text Box 93"/>
          <p:cNvSpPr txBox="1">
            <a:spLocks noChangeArrowheads="1"/>
          </p:cNvSpPr>
          <p:nvPr/>
        </p:nvSpPr>
        <p:spPr bwMode="auto">
          <a:xfrm>
            <a:off x="250825" y="5734050"/>
            <a:ext cx="3384550" cy="623888"/>
          </a:xfrm>
          <a:prstGeom prst="rect">
            <a:avLst/>
          </a:prstGeom>
          <a:solidFill>
            <a:schemeClr val="bg1"/>
          </a:solidFill>
          <a:ln w="9525">
            <a:noFill/>
            <a:miter lim="800000"/>
            <a:headEnd/>
            <a:tailEnd/>
          </a:ln>
          <a:effectLst/>
        </p:spPr>
        <p:txBody>
          <a:bodyPr>
            <a:spAutoFit/>
          </a:bodyPr>
          <a:lstStyle/>
          <a:p>
            <a:pPr>
              <a:spcBef>
                <a:spcPct val="50000"/>
              </a:spcBef>
            </a:pPr>
            <a:r>
              <a:rPr lang="en-GB">
                <a:solidFill>
                  <a:srgbClr val="09366D"/>
                </a:solidFill>
              </a:rPr>
              <a:t>1KWh electrical = 0.537 KgCO2</a:t>
            </a:r>
          </a:p>
          <a:p>
            <a:pPr>
              <a:spcBef>
                <a:spcPct val="50000"/>
              </a:spcBef>
            </a:pPr>
            <a:r>
              <a:rPr lang="en-GB">
                <a:solidFill>
                  <a:srgbClr val="09366D"/>
                </a:solidFill>
              </a:rPr>
              <a:t>1KWh heat = 0.185 KgCO2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oter Placeholder 4"/>
          <p:cNvSpPr txBox="1">
            <a:spLocks noGrp="1"/>
          </p:cNvSpPr>
          <p:nvPr/>
        </p:nvSpPr>
        <p:spPr bwMode="auto">
          <a:xfrm>
            <a:off x="5791200" y="6248400"/>
            <a:ext cx="2897188" cy="474663"/>
          </a:xfrm>
          <a:prstGeom prst="rect">
            <a:avLst/>
          </a:prstGeom>
          <a:noFill/>
          <a:ln w="9525">
            <a:noFill/>
            <a:miter lim="800000"/>
            <a:headEnd/>
            <a:tailEnd/>
          </a:ln>
        </p:spPr>
        <p:txBody>
          <a:bodyPr anchor="b"/>
          <a:lstStyle/>
          <a:p>
            <a:pPr algn="ctr"/>
            <a:r>
              <a:rPr lang="en-GB"/>
              <a:t>Joel Cardinal </a:t>
            </a:r>
          </a:p>
        </p:txBody>
      </p:sp>
      <p:sp>
        <p:nvSpPr>
          <p:cNvPr id="32771"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906A88AF-A045-4907-A523-E948B37A320C}" type="slidenum">
              <a:rPr lang="en-GB" sz="2600" b="1">
                <a:solidFill>
                  <a:schemeClr val="bg1"/>
                </a:solidFill>
              </a:rPr>
              <a:pPr/>
              <a:t>13</a:t>
            </a:fld>
            <a:endParaRPr lang="en-GB" sz="2600" b="1">
              <a:solidFill>
                <a:schemeClr val="bg1"/>
              </a:solidFill>
            </a:endParaRPr>
          </a:p>
        </p:txBody>
      </p:sp>
      <p:sp>
        <p:nvSpPr>
          <p:cNvPr id="32772" name="AutoShape 2"/>
          <p:cNvSpPr>
            <a:spLocks noGrp="1" noChangeArrowheads="1"/>
          </p:cNvSpPr>
          <p:nvPr>
            <p:ph type="title" idx="4294967295"/>
          </p:nvPr>
        </p:nvSpPr>
        <p:spPr>
          <a:xfrm>
            <a:off x="457200" y="274638"/>
            <a:ext cx="8229600" cy="633412"/>
          </a:xfrm>
          <a:noFill/>
          <a:ln/>
        </p:spPr>
        <p:txBody>
          <a:bodyPr anchor="b"/>
          <a:lstStyle/>
          <a:p>
            <a:pPr eaLnBrk="1" hangingPunct="1"/>
            <a:r>
              <a:rPr lang="en-GB" sz="4000"/>
              <a:t>Agenda</a:t>
            </a:r>
          </a:p>
        </p:txBody>
      </p:sp>
      <p:sp>
        <p:nvSpPr>
          <p:cNvPr id="32773" name="Rectangle 3"/>
          <p:cNvSpPr>
            <a:spLocks noGrp="1" noChangeArrowheads="1"/>
          </p:cNvSpPr>
          <p:nvPr>
            <p:ph type="body" idx="4294967295"/>
          </p:nvPr>
        </p:nvSpPr>
        <p:spPr/>
        <p:txBody>
          <a:bodyPr/>
          <a:lstStyle/>
          <a:p>
            <a:pPr eaLnBrk="1" hangingPunct="1">
              <a:lnSpc>
                <a:spcPct val="80000"/>
              </a:lnSpc>
            </a:pPr>
            <a:r>
              <a:rPr lang="en-GB" sz="1400">
                <a:solidFill>
                  <a:srgbClr val="C0C0C0"/>
                </a:solidFill>
              </a:rPr>
              <a:t>Understand your home Energy bills</a:t>
            </a:r>
          </a:p>
          <a:p>
            <a:pPr lvl="1" eaLnBrk="1" hangingPunct="1">
              <a:lnSpc>
                <a:spcPct val="80000"/>
              </a:lnSpc>
            </a:pPr>
            <a:r>
              <a:rPr lang="en-GB" sz="1200">
                <a:solidFill>
                  <a:srgbClr val="C0C0C0"/>
                </a:solidFill>
              </a:rPr>
              <a:t>Why do we use Energy ? – What is comfort ?</a:t>
            </a:r>
          </a:p>
          <a:p>
            <a:pPr lvl="1" eaLnBrk="1" hangingPunct="1">
              <a:lnSpc>
                <a:spcPct val="80000"/>
              </a:lnSpc>
            </a:pPr>
            <a:r>
              <a:rPr lang="en-GB" sz="1200">
                <a:solidFill>
                  <a:srgbClr val="C0C0C0"/>
                </a:solidFill>
              </a:rPr>
              <a:t>Is my bill double Dutch?</a:t>
            </a:r>
          </a:p>
          <a:p>
            <a:pPr eaLnBrk="1" hangingPunct="1">
              <a:lnSpc>
                <a:spcPct val="80000"/>
              </a:lnSpc>
            </a:pPr>
            <a:r>
              <a:rPr lang="en-GB" sz="1400">
                <a:solidFill>
                  <a:srgbClr val="C0C0C0"/>
                </a:solidFill>
              </a:rPr>
              <a:t>Benchmarks</a:t>
            </a:r>
          </a:p>
          <a:p>
            <a:pPr lvl="1" eaLnBrk="1" hangingPunct="1">
              <a:lnSpc>
                <a:spcPct val="80000"/>
              </a:lnSpc>
            </a:pPr>
            <a:r>
              <a:rPr lang="en-GB" sz="1200">
                <a:solidFill>
                  <a:srgbClr val="C0C0C0"/>
                </a:solidFill>
              </a:rPr>
              <a:t>How am I doing compared to others?</a:t>
            </a:r>
          </a:p>
          <a:p>
            <a:pPr lvl="1" eaLnBrk="1" hangingPunct="1">
              <a:lnSpc>
                <a:spcPct val="80000"/>
              </a:lnSpc>
            </a:pPr>
            <a:r>
              <a:rPr lang="en-GB" sz="1200">
                <a:solidFill>
                  <a:srgbClr val="C0C0C0"/>
                </a:solidFill>
              </a:rPr>
              <a:t>What is best in class?</a:t>
            </a:r>
          </a:p>
          <a:p>
            <a:pPr eaLnBrk="1" hangingPunct="1">
              <a:lnSpc>
                <a:spcPct val="80000"/>
              </a:lnSpc>
            </a:pPr>
            <a:r>
              <a:rPr lang="en-GB" sz="1400"/>
              <a:t>Government targets</a:t>
            </a:r>
          </a:p>
          <a:p>
            <a:pPr lvl="1" eaLnBrk="1" hangingPunct="1">
              <a:lnSpc>
                <a:spcPct val="80000"/>
              </a:lnSpc>
            </a:pPr>
            <a:r>
              <a:rPr lang="en-GB" sz="1200"/>
              <a:t>Government Climate Change Act</a:t>
            </a:r>
          </a:p>
          <a:p>
            <a:pPr lvl="1" eaLnBrk="1" hangingPunct="1">
              <a:lnSpc>
                <a:spcPct val="80000"/>
              </a:lnSpc>
            </a:pPr>
            <a:r>
              <a:rPr lang="en-GB" sz="1200"/>
              <a:t>Housing regulations</a:t>
            </a:r>
          </a:p>
          <a:p>
            <a:pPr lvl="1" eaLnBrk="1" hangingPunct="1">
              <a:lnSpc>
                <a:spcPct val="80000"/>
              </a:lnSpc>
            </a:pPr>
            <a:r>
              <a:rPr lang="en-GB" sz="1200"/>
              <a:t>Energy efficiency and CO2 emissions reductions schemes </a:t>
            </a:r>
          </a:p>
          <a:p>
            <a:pPr eaLnBrk="1" hangingPunct="1">
              <a:lnSpc>
                <a:spcPct val="80000"/>
              </a:lnSpc>
            </a:pPr>
            <a:r>
              <a:rPr lang="en-GB" sz="1400">
                <a:solidFill>
                  <a:srgbClr val="C0C0C0"/>
                </a:solidFill>
              </a:rPr>
              <a:t>Home improvements</a:t>
            </a:r>
          </a:p>
          <a:p>
            <a:pPr lvl="1" eaLnBrk="1" hangingPunct="1">
              <a:lnSpc>
                <a:spcPct val="80000"/>
              </a:lnSpc>
            </a:pPr>
            <a:r>
              <a:rPr lang="en-GB" sz="1200">
                <a:solidFill>
                  <a:srgbClr val="C0C0C0"/>
                </a:solidFill>
              </a:rPr>
              <a:t>Buy wise</a:t>
            </a:r>
          </a:p>
          <a:p>
            <a:pPr lvl="1" eaLnBrk="1" hangingPunct="1">
              <a:lnSpc>
                <a:spcPct val="80000"/>
              </a:lnSpc>
            </a:pPr>
            <a:r>
              <a:rPr lang="en-GB" sz="1200">
                <a:solidFill>
                  <a:srgbClr val="C0C0C0"/>
                </a:solidFill>
              </a:rPr>
              <a:t>Reduce consumptions</a:t>
            </a:r>
          </a:p>
          <a:p>
            <a:pPr eaLnBrk="1" hangingPunct="1">
              <a:lnSpc>
                <a:spcPct val="80000"/>
              </a:lnSpc>
            </a:pPr>
            <a:r>
              <a:rPr lang="en-GB" sz="1400">
                <a:solidFill>
                  <a:srgbClr val="C0C0C0"/>
                </a:solidFill>
              </a:rPr>
              <a:t>University of Warwick Utilities budget</a:t>
            </a:r>
          </a:p>
          <a:p>
            <a:pPr lvl="1" eaLnBrk="1" hangingPunct="1">
              <a:lnSpc>
                <a:spcPct val="80000"/>
              </a:lnSpc>
            </a:pPr>
            <a:r>
              <a:rPr lang="en-GB" sz="1200">
                <a:solidFill>
                  <a:srgbClr val="C0C0C0"/>
                </a:solidFill>
              </a:rPr>
              <a:t>How does the University compare to others?</a:t>
            </a:r>
          </a:p>
          <a:p>
            <a:pPr lvl="1" eaLnBrk="1" hangingPunct="1">
              <a:lnSpc>
                <a:spcPct val="80000"/>
              </a:lnSpc>
            </a:pPr>
            <a:r>
              <a:rPr lang="en-GB" sz="1200">
                <a:solidFill>
                  <a:srgbClr val="C0C0C0"/>
                </a:solidFill>
              </a:rPr>
              <a:t>What is your department paying for?</a:t>
            </a:r>
          </a:p>
          <a:p>
            <a:pPr eaLnBrk="1" hangingPunct="1">
              <a:lnSpc>
                <a:spcPct val="80000"/>
              </a:lnSpc>
            </a:pPr>
            <a:r>
              <a:rPr lang="en-GB" sz="1400">
                <a:solidFill>
                  <a:srgbClr val="C0C0C0"/>
                </a:solidFill>
              </a:rPr>
              <a:t>We can make a difference</a:t>
            </a:r>
          </a:p>
          <a:p>
            <a:pPr lvl="1" eaLnBrk="1" hangingPunct="1">
              <a:lnSpc>
                <a:spcPct val="80000"/>
              </a:lnSpc>
            </a:pPr>
            <a:r>
              <a:rPr lang="en-GB" sz="1400">
                <a:solidFill>
                  <a:srgbClr val="C0C0C0"/>
                </a:solidFill>
              </a:rPr>
              <a:t>Estates Office</a:t>
            </a:r>
          </a:p>
          <a:p>
            <a:pPr lvl="1" eaLnBrk="1" hangingPunct="1">
              <a:lnSpc>
                <a:spcPct val="80000"/>
              </a:lnSpc>
            </a:pPr>
            <a:r>
              <a:rPr lang="en-GB" sz="1400">
                <a:solidFill>
                  <a:srgbClr val="C0C0C0"/>
                </a:solidFill>
              </a:rPr>
              <a:t>At home</a:t>
            </a:r>
          </a:p>
          <a:p>
            <a:pPr lvl="1" eaLnBrk="1" hangingPunct="1">
              <a:lnSpc>
                <a:spcPct val="80000"/>
              </a:lnSpc>
            </a:pPr>
            <a:r>
              <a:rPr lang="en-GB" sz="1400">
                <a:solidFill>
                  <a:srgbClr val="C0C0C0"/>
                </a:solidFill>
              </a:rPr>
              <a:t>At the University</a:t>
            </a:r>
          </a:p>
        </p:txBody>
      </p:sp>
      <p:sp>
        <p:nvSpPr>
          <p:cNvPr id="32775"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idx="4294967295"/>
          </p:nvPr>
        </p:nvSpPr>
        <p:spPr>
          <a:xfrm>
            <a:off x="457200" y="274638"/>
            <a:ext cx="8229600" cy="706437"/>
          </a:xfrm>
          <a:noFill/>
          <a:ln/>
        </p:spPr>
        <p:txBody>
          <a:bodyPr anchor="b"/>
          <a:lstStyle/>
          <a:p>
            <a:pPr eaLnBrk="1" hangingPunct="1"/>
            <a:r>
              <a:rPr lang="en-GB" sz="4000"/>
              <a:t>Government Target – CO2</a:t>
            </a:r>
          </a:p>
        </p:txBody>
      </p:sp>
      <p:sp>
        <p:nvSpPr>
          <p:cNvPr id="33795" name="Footer Placeholder 4"/>
          <p:cNvSpPr txBox="1">
            <a:spLocks noGrp="1"/>
          </p:cNvSpPr>
          <p:nvPr/>
        </p:nvSpPr>
        <p:spPr bwMode="auto">
          <a:xfrm>
            <a:off x="5791200" y="6248400"/>
            <a:ext cx="2897188" cy="474663"/>
          </a:xfrm>
          <a:prstGeom prst="rect">
            <a:avLst/>
          </a:prstGeom>
          <a:noFill/>
          <a:ln w="9525">
            <a:noFill/>
            <a:miter lim="800000"/>
            <a:headEnd/>
            <a:tailEnd/>
          </a:ln>
        </p:spPr>
        <p:txBody>
          <a:bodyPr anchor="b"/>
          <a:lstStyle/>
          <a:p>
            <a:pPr algn="ctr"/>
            <a:r>
              <a:rPr lang="en-GB"/>
              <a:t>Joel Cardinal </a:t>
            </a:r>
          </a:p>
        </p:txBody>
      </p:sp>
      <p:sp>
        <p:nvSpPr>
          <p:cNvPr id="33796"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600BE9E7-2D3A-4CDE-BC1A-09B64625E120}" type="slidenum">
              <a:rPr lang="en-GB" sz="2600" b="1">
                <a:solidFill>
                  <a:schemeClr val="bg1"/>
                </a:solidFill>
              </a:rPr>
              <a:pPr/>
              <a:t>14</a:t>
            </a:fld>
            <a:endParaRPr lang="en-GB" sz="2600" b="1">
              <a:solidFill>
                <a:schemeClr val="bg1"/>
              </a:solidFill>
            </a:endParaRPr>
          </a:p>
        </p:txBody>
      </p:sp>
      <p:pic>
        <p:nvPicPr>
          <p:cNvPr id="33797" name="Picture 10"/>
          <p:cNvPicPr>
            <a:picLocks noChangeAspect="1" noChangeArrowheads="1"/>
          </p:cNvPicPr>
          <p:nvPr/>
        </p:nvPicPr>
        <p:blipFill>
          <a:blip r:embed="rId2" cstate="print"/>
          <a:srcRect l="24609" t="31104" r="16914" b="6250"/>
          <a:stretch>
            <a:fillRect/>
          </a:stretch>
        </p:blipFill>
        <p:spPr bwMode="auto">
          <a:xfrm>
            <a:off x="250825" y="1985963"/>
            <a:ext cx="5402263" cy="3617912"/>
          </a:xfrm>
          <a:prstGeom prst="rect">
            <a:avLst/>
          </a:prstGeom>
          <a:noFill/>
          <a:ln w="9525">
            <a:noFill/>
            <a:miter lim="800000"/>
            <a:headEnd/>
            <a:tailEnd/>
          </a:ln>
        </p:spPr>
      </p:pic>
      <p:sp>
        <p:nvSpPr>
          <p:cNvPr id="33799" name="Text Box 12"/>
          <p:cNvSpPr txBox="1">
            <a:spLocks noChangeArrowheads="1"/>
          </p:cNvSpPr>
          <p:nvPr/>
        </p:nvSpPr>
        <p:spPr bwMode="auto">
          <a:xfrm>
            <a:off x="5724525" y="4149725"/>
            <a:ext cx="2735263" cy="730250"/>
          </a:xfrm>
          <a:prstGeom prst="rect">
            <a:avLst/>
          </a:prstGeom>
          <a:solidFill>
            <a:srgbClr val="FF9900"/>
          </a:solidFill>
          <a:ln w="9525">
            <a:noFill/>
            <a:miter lim="800000"/>
            <a:headEnd/>
            <a:tailEnd/>
          </a:ln>
        </p:spPr>
        <p:txBody>
          <a:bodyPr>
            <a:spAutoFit/>
          </a:bodyPr>
          <a:lstStyle/>
          <a:p>
            <a:pPr algn="ctr">
              <a:spcBef>
                <a:spcPct val="50000"/>
              </a:spcBef>
            </a:pPr>
            <a:r>
              <a:rPr lang="en-GB"/>
              <a:t>UK domestic emissions are not reducing as per Kyoto protocol targets</a:t>
            </a:r>
          </a:p>
        </p:txBody>
      </p:sp>
      <p:sp>
        <p:nvSpPr>
          <p:cNvPr id="33800" name="AutoShape 9"/>
          <p:cNvSpPr>
            <a:spLocks noChangeArrowheads="1"/>
          </p:cNvSpPr>
          <p:nvPr/>
        </p:nvSpPr>
        <p:spPr bwMode="auto">
          <a:xfrm>
            <a:off x="5148263" y="2565400"/>
            <a:ext cx="3095625" cy="576263"/>
          </a:xfrm>
          <a:prstGeom prst="cloudCallout">
            <a:avLst>
              <a:gd name="adj1" fmla="val -60870"/>
              <a:gd name="adj2" fmla="val 67907"/>
            </a:avLst>
          </a:prstGeom>
          <a:solidFill>
            <a:schemeClr val="accent1"/>
          </a:solidFill>
          <a:ln w="9525">
            <a:solidFill>
              <a:schemeClr val="tx1"/>
            </a:solidFill>
            <a:round/>
            <a:headEnd/>
            <a:tailEnd/>
          </a:ln>
        </p:spPr>
        <p:txBody>
          <a:bodyPr/>
          <a:lstStyle/>
          <a:p>
            <a:pPr algn="ctr"/>
            <a:r>
              <a:rPr lang="en-GB"/>
              <a:t>Kyoto protocol is the driver</a:t>
            </a:r>
          </a:p>
        </p:txBody>
      </p:sp>
      <p:sp>
        <p:nvSpPr>
          <p:cNvPr id="33802"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idx="4294967295"/>
          </p:nvPr>
        </p:nvSpPr>
        <p:spPr>
          <a:xfrm>
            <a:off x="457200" y="274638"/>
            <a:ext cx="8229600" cy="706437"/>
          </a:xfrm>
          <a:noFill/>
          <a:ln/>
        </p:spPr>
        <p:txBody>
          <a:bodyPr anchor="b"/>
          <a:lstStyle/>
          <a:p>
            <a:pPr eaLnBrk="1" hangingPunct="1"/>
            <a:r>
              <a:rPr lang="en-GB" sz="4000"/>
              <a:t>Government Target – CO2</a:t>
            </a:r>
          </a:p>
        </p:txBody>
      </p:sp>
      <p:sp>
        <p:nvSpPr>
          <p:cNvPr id="34819" name="Footer Placeholder 4"/>
          <p:cNvSpPr txBox="1">
            <a:spLocks noGrp="1"/>
          </p:cNvSpPr>
          <p:nvPr/>
        </p:nvSpPr>
        <p:spPr bwMode="auto">
          <a:xfrm>
            <a:off x="5791200" y="6248400"/>
            <a:ext cx="2897188" cy="474663"/>
          </a:xfrm>
          <a:prstGeom prst="rect">
            <a:avLst/>
          </a:prstGeom>
          <a:noFill/>
          <a:ln w="9525">
            <a:noFill/>
            <a:miter lim="800000"/>
            <a:headEnd/>
            <a:tailEnd/>
          </a:ln>
        </p:spPr>
        <p:txBody>
          <a:bodyPr anchor="b"/>
          <a:lstStyle/>
          <a:p>
            <a:pPr algn="ctr"/>
            <a:r>
              <a:rPr lang="en-GB"/>
              <a:t>Joel Cardinal </a:t>
            </a:r>
          </a:p>
        </p:txBody>
      </p:sp>
      <p:sp>
        <p:nvSpPr>
          <p:cNvPr id="34820"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F21A6FF8-CDA6-4943-A011-16C86ED6AD21}" type="slidenum">
              <a:rPr lang="en-GB" sz="2600" b="1">
                <a:solidFill>
                  <a:schemeClr val="bg1"/>
                </a:solidFill>
              </a:rPr>
              <a:pPr/>
              <a:t>15</a:t>
            </a:fld>
            <a:endParaRPr lang="en-GB" sz="2600" b="1">
              <a:solidFill>
                <a:schemeClr val="bg1"/>
              </a:solidFill>
            </a:endParaRPr>
          </a:p>
        </p:txBody>
      </p:sp>
      <p:sp>
        <p:nvSpPr>
          <p:cNvPr id="34821" name="Text Box 8"/>
          <p:cNvSpPr txBox="1">
            <a:spLocks noChangeArrowheads="1"/>
          </p:cNvSpPr>
          <p:nvPr/>
        </p:nvSpPr>
        <p:spPr bwMode="auto">
          <a:xfrm>
            <a:off x="900113" y="5876925"/>
            <a:ext cx="8064500" cy="625475"/>
          </a:xfrm>
          <a:prstGeom prst="rect">
            <a:avLst/>
          </a:prstGeom>
          <a:noFill/>
          <a:ln w="9525">
            <a:noFill/>
            <a:miter lim="800000"/>
            <a:headEnd/>
            <a:tailEnd/>
          </a:ln>
        </p:spPr>
        <p:txBody>
          <a:bodyPr>
            <a:spAutoFit/>
          </a:bodyPr>
          <a:lstStyle/>
          <a:p>
            <a:pPr>
              <a:spcBef>
                <a:spcPct val="50000"/>
              </a:spcBef>
            </a:pPr>
            <a:r>
              <a:rPr lang="en-GB" sz="1000"/>
              <a:t>Acronyms / list of countries; refer to </a:t>
            </a:r>
            <a:r>
              <a:rPr lang="en-GB" sz="1000">
                <a:hlinkClick r:id="rId2"/>
              </a:rPr>
              <a:t>http://www.iea.org/co2highlights/</a:t>
            </a:r>
            <a:r>
              <a:rPr lang="en-GB" sz="1000"/>
              <a:t> p42/124 of downloadable file</a:t>
            </a:r>
          </a:p>
          <a:p>
            <a:pPr>
              <a:spcBef>
                <a:spcPct val="50000"/>
              </a:spcBef>
            </a:pPr>
            <a:endParaRPr lang="en-GB" sz="1000"/>
          </a:p>
          <a:p>
            <a:pPr>
              <a:lnSpc>
                <a:spcPct val="80000"/>
              </a:lnSpc>
              <a:spcBef>
                <a:spcPct val="20000"/>
              </a:spcBef>
              <a:buClr>
                <a:schemeClr val="tx1"/>
              </a:buClr>
              <a:buSzPct val="75000"/>
              <a:buFont typeface="Wingdings" pitchFamily="2" charset="2"/>
              <a:buNone/>
            </a:pPr>
            <a:r>
              <a:rPr lang="en-GB" sz="1000">
                <a:hlinkClick r:id="rId3"/>
              </a:rPr>
              <a:t>http://www.defra.gov.uk/sustainable/government/progress/national/index.htm</a:t>
            </a:r>
            <a:endParaRPr lang="en-GB" sz="1000"/>
          </a:p>
        </p:txBody>
      </p:sp>
      <p:pic>
        <p:nvPicPr>
          <p:cNvPr id="34822" name="Picture 10"/>
          <p:cNvPicPr>
            <a:picLocks noChangeAspect="1" noChangeArrowheads="1"/>
          </p:cNvPicPr>
          <p:nvPr/>
        </p:nvPicPr>
        <p:blipFill>
          <a:blip r:embed="rId4" cstate="print"/>
          <a:srcRect l="58464" t="10396" r="3346" b="26375"/>
          <a:stretch>
            <a:fillRect/>
          </a:stretch>
        </p:blipFill>
        <p:spPr bwMode="auto">
          <a:xfrm>
            <a:off x="4932363" y="1916113"/>
            <a:ext cx="3341687" cy="3457575"/>
          </a:xfrm>
          <a:prstGeom prst="rect">
            <a:avLst/>
          </a:prstGeom>
          <a:noFill/>
          <a:ln w="9525">
            <a:noFill/>
            <a:miter lim="800000"/>
            <a:headEnd/>
            <a:tailEnd/>
          </a:ln>
        </p:spPr>
      </p:pic>
      <p:pic>
        <p:nvPicPr>
          <p:cNvPr id="34823" name="Picture 12"/>
          <p:cNvPicPr>
            <a:picLocks noChangeAspect="1" noChangeArrowheads="1"/>
          </p:cNvPicPr>
          <p:nvPr/>
        </p:nvPicPr>
        <p:blipFill>
          <a:blip r:embed="rId5" cstate="print"/>
          <a:srcRect l="43112" t="28354" r="15547" b="7375"/>
          <a:stretch>
            <a:fillRect/>
          </a:stretch>
        </p:blipFill>
        <p:spPr bwMode="auto">
          <a:xfrm>
            <a:off x="900113" y="1700213"/>
            <a:ext cx="3384550" cy="3287712"/>
          </a:xfrm>
          <a:prstGeom prst="rect">
            <a:avLst/>
          </a:prstGeom>
          <a:noFill/>
          <a:ln w="9525">
            <a:noFill/>
            <a:miter lim="800000"/>
            <a:headEnd/>
            <a:tailEnd/>
          </a:ln>
        </p:spPr>
      </p:pic>
      <p:sp>
        <p:nvSpPr>
          <p:cNvPr id="34824" name="AutoShape 11"/>
          <p:cNvSpPr>
            <a:spLocks noChangeArrowheads="1"/>
          </p:cNvSpPr>
          <p:nvPr/>
        </p:nvSpPr>
        <p:spPr bwMode="auto">
          <a:xfrm>
            <a:off x="3563938" y="3500438"/>
            <a:ext cx="504825" cy="288925"/>
          </a:xfrm>
          <a:prstGeom prst="cloudCallout">
            <a:avLst>
              <a:gd name="adj1" fmla="val -166667"/>
              <a:gd name="adj2" fmla="val -82968"/>
            </a:avLst>
          </a:prstGeom>
          <a:solidFill>
            <a:schemeClr val="accent1"/>
          </a:solidFill>
          <a:ln w="9525">
            <a:solidFill>
              <a:schemeClr val="tx1"/>
            </a:solidFill>
            <a:round/>
            <a:headEnd/>
            <a:tailEnd/>
          </a:ln>
        </p:spPr>
        <p:txBody>
          <a:bodyPr wrap="none" anchor="ctr"/>
          <a:lstStyle/>
          <a:p>
            <a:pPr algn="ctr"/>
            <a:r>
              <a:rPr lang="en-GB" sz="900"/>
              <a:t>Incl. UK</a:t>
            </a:r>
          </a:p>
        </p:txBody>
      </p:sp>
      <p:sp>
        <p:nvSpPr>
          <p:cNvPr id="34826"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4"/>
          <p:cNvSpPr>
            <a:spLocks noGrp="1"/>
          </p:cNvSpPr>
          <p:nvPr>
            <p:ph type="ftr" sz="quarter" idx="11"/>
          </p:nvPr>
        </p:nvSpPr>
        <p:spPr>
          <a:xfrm>
            <a:off x="5791200" y="6248400"/>
            <a:ext cx="2897188" cy="474663"/>
          </a:xfrm>
          <a:noFill/>
        </p:spPr>
        <p:txBody>
          <a:bodyPr anchor="b"/>
          <a:lstStyle/>
          <a:p>
            <a:r>
              <a:rPr lang="en-GB">
                <a:cs typeface="Arial" charset="0"/>
              </a:rPr>
              <a:t>Joel Cardinal </a:t>
            </a:r>
          </a:p>
        </p:txBody>
      </p:sp>
      <p:sp>
        <p:nvSpPr>
          <p:cNvPr id="36867" name="Slide Number Placeholder 5"/>
          <p:cNvSpPr>
            <a:spLocks noGrp="1"/>
          </p:cNvSpPr>
          <p:nvPr>
            <p:ph type="sldNum" sz="quarter" idx="12"/>
          </p:nvPr>
        </p:nvSpPr>
        <p:spPr>
          <a:xfrm>
            <a:off x="84138" y="6242050"/>
            <a:ext cx="587375" cy="488950"/>
          </a:xfrm>
          <a:noFill/>
        </p:spPr>
        <p:txBody>
          <a:bodyPr anchor="b" anchorCtr="1"/>
          <a:lstStyle/>
          <a:p>
            <a:pPr algn="l"/>
            <a:fld id="{CBF4B417-46C0-480A-8B78-7E3F3F5DE420}" type="slidenum">
              <a:rPr lang="en-GB" sz="2600" b="1">
                <a:solidFill>
                  <a:schemeClr val="bg1"/>
                </a:solidFill>
                <a:cs typeface="Arial" charset="0"/>
              </a:rPr>
              <a:pPr algn="l"/>
              <a:t>16</a:t>
            </a:fld>
            <a:endParaRPr lang="en-GB" sz="2600" b="1">
              <a:solidFill>
                <a:schemeClr val="bg1"/>
              </a:solidFill>
              <a:cs typeface="Arial" charset="0"/>
            </a:endParaRPr>
          </a:p>
        </p:txBody>
      </p:sp>
      <p:sp>
        <p:nvSpPr>
          <p:cNvPr id="36868" name="AutoShape 2"/>
          <p:cNvSpPr>
            <a:spLocks noGrp="1" noChangeArrowheads="1"/>
          </p:cNvSpPr>
          <p:nvPr>
            <p:ph type="title" idx="4294967295"/>
          </p:nvPr>
        </p:nvSpPr>
        <p:spPr>
          <a:xfrm>
            <a:off x="457200" y="274638"/>
            <a:ext cx="8229600" cy="633412"/>
          </a:xfrm>
        </p:spPr>
        <p:txBody>
          <a:bodyPr anchor="b"/>
          <a:lstStyle/>
          <a:p>
            <a:pPr eaLnBrk="1" hangingPunct="1"/>
            <a:r>
              <a:rPr lang="en-GB"/>
              <a:t>Government targets</a:t>
            </a:r>
            <a:endParaRPr lang="en-GB" sz="2800"/>
          </a:p>
        </p:txBody>
      </p:sp>
      <p:pic>
        <p:nvPicPr>
          <p:cNvPr id="36870" name="Picture 340" descr="CLG_2_COL"/>
          <p:cNvPicPr>
            <a:picLocks noChangeAspect="1" noChangeArrowheads="1"/>
          </p:cNvPicPr>
          <p:nvPr/>
        </p:nvPicPr>
        <p:blipFill>
          <a:blip r:embed="rId2" cstate="print"/>
          <a:srcRect/>
          <a:stretch>
            <a:fillRect/>
          </a:stretch>
        </p:blipFill>
        <p:spPr bwMode="auto">
          <a:xfrm>
            <a:off x="0" y="4941888"/>
            <a:ext cx="1152525" cy="493712"/>
          </a:xfrm>
          <a:prstGeom prst="rect">
            <a:avLst/>
          </a:prstGeom>
          <a:noFill/>
          <a:ln w="9525">
            <a:noFill/>
            <a:miter lim="800000"/>
            <a:headEnd/>
            <a:tailEnd/>
          </a:ln>
        </p:spPr>
      </p:pic>
      <p:sp>
        <p:nvSpPr>
          <p:cNvPr id="36871" name="Rectangle 341"/>
          <p:cNvSpPr>
            <a:spLocks noChangeArrowheads="1"/>
          </p:cNvSpPr>
          <p:nvPr/>
        </p:nvSpPr>
        <p:spPr bwMode="auto">
          <a:xfrm>
            <a:off x="587375" y="1484313"/>
            <a:ext cx="8556625" cy="3529012"/>
          </a:xfrm>
          <a:prstGeom prst="rect">
            <a:avLst/>
          </a:prstGeom>
          <a:noFill/>
          <a:ln w="9525" algn="ctr">
            <a:noFill/>
            <a:miter lim="800000"/>
            <a:headEnd/>
            <a:tailEnd/>
          </a:ln>
          <a:effectLst/>
        </p:spPr>
        <p:txBody>
          <a:bodyPr/>
          <a:lstStyle/>
          <a:p>
            <a:pPr marL="342900" indent="-342900">
              <a:lnSpc>
                <a:spcPct val="80000"/>
              </a:lnSpc>
              <a:spcBef>
                <a:spcPct val="20000"/>
              </a:spcBef>
              <a:buClr>
                <a:schemeClr val="tx1"/>
              </a:buClr>
              <a:buSzPct val="75000"/>
              <a:buFont typeface="Wingdings" pitchFamily="2" charset="2"/>
              <a:buNone/>
            </a:pPr>
            <a:r>
              <a:rPr lang="en-US" sz="2800">
                <a:solidFill>
                  <a:srgbClr val="09366D"/>
                </a:solidFill>
              </a:rPr>
              <a:t>Government’s call for all homes to be zero carbon by 2016</a:t>
            </a:r>
          </a:p>
          <a:p>
            <a:pPr marL="742950" lvl="1" indent="-285750">
              <a:lnSpc>
                <a:spcPct val="80000"/>
              </a:lnSpc>
              <a:spcBef>
                <a:spcPct val="20000"/>
              </a:spcBef>
              <a:buClr>
                <a:schemeClr val="tx1"/>
              </a:buClr>
              <a:buSzPct val="75000"/>
              <a:buFontTx/>
              <a:buChar char="–"/>
            </a:pPr>
            <a:r>
              <a:rPr lang="en-GB" sz="1600">
                <a:solidFill>
                  <a:srgbClr val="09366D"/>
                </a:solidFill>
              </a:rPr>
              <a:t>Building Regulations, Energy efficiency requirements for new dwellings</a:t>
            </a:r>
          </a:p>
          <a:p>
            <a:pPr marL="1143000" lvl="2" indent="-228600">
              <a:lnSpc>
                <a:spcPct val="80000"/>
              </a:lnSpc>
              <a:spcBef>
                <a:spcPct val="20000"/>
              </a:spcBef>
              <a:buClr>
                <a:schemeClr val="tx1"/>
              </a:buClr>
              <a:buSzPct val="75000"/>
              <a:buFont typeface="Wingdings" pitchFamily="2" charset="2"/>
              <a:buChar char="l"/>
            </a:pPr>
            <a:r>
              <a:rPr lang="en-GB" sz="1600">
                <a:solidFill>
                  <a:srgbClr val="09366D"/>
                </a:solidFill>
              </a:rPr>
              <a:t>A forward look at what standards may be in 2010 and 2013 document</a:t>
            </a:r>
          </a:p>
          <a:p>
            <a:pPr marL="1143000" lvl="2" indent="-228600">
              <a:lnSpc>
                <a:spcPct val="80000"/>
              </a:lnSpc>
              <a:spcBef>
                <a:spcPct val="20000"/>
              </a:spcBef>
              <a:buClr>
                <a:schemeClr val="tx1"/>
              </a:buClr>
              <a:buSzPct val="75000"/>
              <a:buFont typeface="Wingdings" pitchFamily="2" charset="2"/>
              <a:buChar char="l"/>
            </a:pPr>
            <a:r>
              <a:rPr lang="en-US" sz="1600">
                <a:solidFill>
                  <a:srgbClr val="09366D"/>
                </a:solidFill>
              </a:rPr>
              <a:t>Improvement on energy/carbon performance compared with Building Regulations 2006</a:t>
            </a:r>
          </a:p>
          <a:p>
            <a:pPr marL="742950" lvl="1" indent="-285750">
              <a:lnSpc>
                <a:spcPct val="80000"/>
              </a:lnSpc>
              <a:spcBef>
                <a:spcPct val="20000"/>
              </a:spcBef>
              <a:buClr>
                <a:schemeClr val="tx1"/>
              </a:buClr>
              <a:buSzPct val="75000"/>
              <a:buFontTx/>
              <a:buChar char="–"/>
            </a:pPr>
            <a:r>
              <a:rPr lang="en-US" sz="1600">
                <a:solidFill>
                  <a:srgbClr val="09366D"/>
                </a:solidFill>
              </a:rPr>
              <a:t>2010 = 25%</a:t>
            </a:r>
          </a:p>
          <a:p>
            <a:pPr marL="1143000" lvl="2" indent="-228600">
              <a:lnSpc>
                <a:spcPct val="80000"/>
              </a:lnSpc>
              <a:spcBef>
                <a:spcPct val="20000"/>
              </a:spcBef>
              <a:buClr>
                <a:schemeClr val="tx1"/>
              </a:buClr>
              <a:buSzPct val="75000"/>
              <a:buFont typeface="Wingdings" pitchFamily="2" charset="2"/>
              <a:buChar char="l"/>
            </a:pPr>
            <a:r>
              <a:rPr lang="en-US" sz="1600">
                <a:solidFill>
                  <a:srgbClr val="09366D"/>
                </a:solidFill>
              </a:rPr>
              <a:t>This is level 3 in the Code for Sustainable Homes and can be achieved, the government says, through improving the building fabric and through heating and lighting efficiency.</a:t>
            </a:r>
          </a:p>
          <a:p>
            <a:pPr marL="742950" lvl="1" indent="-285750">
              <a:lnSpc>
                <a:spcPct val="80000"/>
              </a:lnSpc>
              <a:spcBef>
                <a:spcPct val="20000"/>
              </a:spcBef>
              <a:buClr>
                <a:schemeClr val="tx1"/>
              </a:buClr>
              <a:buSzPct val="75000"/>
              <a:buFontTx/>
              <a:buChar char="–"/>
            </a:pPr>
            <a:r>
              <a:rPr lang="en-US" sz="1600">
                <a:solidFill>
                  <a:srgbClr val="09366D"/>
                </a:solidFill>
              </a:rPr>
              <a:t>2013 = of 44%</a:t>
            </a:r>
          </a:p>
          <a:p>
            <a:pPr marL="1143000" lvl="2" indent="-228600">
              <a:lnSpc>
                <a:spcPct val="80000"/>
              </a:lnSpc>
              <a:spcBef>
                <a:spcPct val="20000"/>
              </a:spcBef>
              <a:buClr>
                <a:schemeClr val="tx1"/>
              </a:buClr>
              <a:buSzPct val="75000"/>
              <a:buFont typeface="Wingdings" pitchFamily="2" charset="2"/>
              <a:buChar char="l"/>
            </a:pPr>
            <a:r>
              <a:rPr lang="en-US" sz="1600">
                <a:solidFill>
                  <a:srgbClr val="09366D"/>
                </a:solidFill>
              </a:rPr>
              <a:t>This is level 4 in the Code for Sustainable Homes and can be achieved through CHP at development level or solar hot water heating at the building level.</a:t>
            </a:r>
          </a:p>
          <a:p>
            <a:pPr marL="742950" lvl="1" indent="-285750">
              <a:lnSpc>
                <a:spcPct val="80000"/>
              </a:lnSpc>
              <a:spcBef>
                <a:spcPct val="20000"/>
              </a:spcBef>
              <a:buClr>
                <a:schemeClr val="tx1"/>
              </a:buClr>
              <a:buSzPct val="75000"/>
              <a:buFontTx/>
              <a:buChar char="–"/>
            </a:pPr>
            <a:r>
              <a:rPr lang="en-US" sz="1600" b="1">
                <a:solidFill>
                  <a:schemeClr val="folHlink"/>
                </a:solidFill>
              </a:rPr>
              <a:t>2016 = Zero carbon</a:t>
            </a:r>
          </a:p>
          <a:p>
            <a:pPr marL="1143000" lvl="2" indent="-228600">
              <a:lnSpc>
                <a:spcPct val="80000"/>
              </a:lnSpc>
              <a:spcBef>
                <a:spcPct val="20000"/>
              </a:spcBef>
              <a:buClr>
                <a:schemeClr val="tx1"/>
              </a:buClr>
              <a:buSzPct val="75000"/>
              <a:buFont typeface="Wingdings" pitchFamily="2" charset="2"/>
              <a:buChar char="l"/>
            </a:pPr>
            <a:r>
              <a:rPr lang="en-US" sz="1600">
                <a:solidFill>
                  <a:srgbClr val="09366D"/>
                </a:solidFill>
              </a:rPr>
              <a:t>This is level 6 in the Code for Sustainable Homes and will have to deliver net zero carbon over the year for all energy use in the home, including cooking, electric appliances, space heating, cooling, ventilation and hot water.</a:t>
            </a:r>
          </a:p>
        </p:txBody>
      </p:sp>
      <p:pic>
        <p:nvPicPr>
          <p:cNvPr id="36872" name="Picture 342"/>
          <p:cNvPicPr>
            <a:picLocks noChangeAspect="1" noChangeArrowheads="1"/>
          </p:cNvPicPr>
          <p:nvPr/>
        </p:nvPicPr>
        <p:blipFill>
          <a:blip r:embed="rId3" cstate="print"/>
          <a:srcRect l="82683" t="74646" r="7864" b="9271"/>
          <a:stretch>
            <a:fillRect/>
          </a:stretch>
        </p:blipFill>
        <p:spPr bwMode="auto">
          <a:xfrm>
            <a:off x="0" y="5445125"/>
            <a:ext cx="611188" cy="649288"/>
          </a:xfrm>
          <a:prstGeom prst="rect">
            <a:avLst/>
          </a:prstGeom>
          <a:noFill/>
          <a:ln w="9525">
            <a:noFill/>
            <a:miter lim="800000"/>
            <a:headEnd/>
            <a:tailEnd/>
          </a:ln>
        </p:spPr>
      </p:pic>
      <p:sp>
        <p:nvSpPr>
          <p:cNvPr id="36874"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4"/>
          <p:cNvSpPr>
            <a:spLocks noGrp="1"/>
          </p:cNvSpPr>
          <p:nvPr>
            <p:ph type="ftr" sz="quarter" idx="11"/>
          </p:nvPr>
        </p:nvSpPr>
        <p:spPr>
          <a:xfrm>
            <a:off x="5791200" y="6248400"/>
            <a:ext cx="2897188" cy="474663"/>
          </a:xfrm>
          <a:noFill/>
        </p:spPr>
        <p:txBody>
          <a:bodyPr anchor="b"/>
          <a:lstStyle/>
          <a:p>
            <a:r>
              <a:rPr lang="en-GB">
                <a:cs typeface="Arial" charset="0"/>
              </a:rPr>
              <a:t>Joel Cardinal </a:t>
            </a:r>
          </a:p>
        </p:txBody>
      </p:sp>
      <p:sp>
        <p:nvSpPr>
          <p:cNvPr id="37891" name="Slide Number Placeholder 5"/>
          <p:cNvSpPr>
            <a:spLocks noGrp="1"/>
          </p:cNvSpPr>
          <p:nvPr>
            <p:ph type="sldNum" sz="quarter" idx="12"/>
          </p:nvPr>
        </p:nvSpPr>
        <p:spPr>
          <a:xfrm>
            <a:off x="84138" y="6242050"/>
            <a:ext cx="587375" cy="488950"/>
          </a:xfrm>
          <a:noFill/>
        </p:spPr>
        <p:txBody>
          <a:bodyPr anchor="b" anchorCtr="1"/>
          <a:lstStyle/>
          <a:p>
            <a:pPr algn="l"/>
            <a:fld id="{B60836DC-D5C7-46E8-9AED-82EC76834596}" type="slidenum">
              <a:rPr lang="en-GB" sz="2600" b="1">
                <a:solidFill>
                  <a:schemeClr val="bg1"/>
                </a:solidFill>
                <a:cs typeface="Arial" charset="0"/>
              </a:rPr>
              <a:pPr algn="l"/>
              <a:t>17</a:t>
            </a:fld>
            <a:endParaRPr lang="en-GB" sz="2600" b="1">
              <a:solidFill>
                <a:schemeClr val="bg1"/>
              </a:solidFill>
              <a:cs typeface="Arial" charset="0"/>
            </a:endParaRPr>
          </a:p>
        </p:txBody>
      </p:sp>
      <p:sp>
        <p:nvSpPr>
          <p:cNvPr id="37892" name="AutoShape 2"/>
          <p:cNvSpPr>
            <a:spLocks noGrp="1" noChangeArrowheads="1"/>
          </p:cNvSpPr>
          <p:nvPr>
            <p:ph type="title" idx="4294967295"/>
          </p:nvPr>
        </p:nvSpPr>
        <p:spPr>
          <a:xfrm>
            <a:off x="457200" y="274638"/>
            <a:ext cx="8229600" cy="633412"/>
          </a:xfrm>
        </p:spPr>
        <p:txBody>
          <a:bodyPr anchor="b"/>
          <a:lstStyle/>
          <a:p>
            <a:pPr eaLnBrk="1" hangingPunct="1"/>
            <a:r>
              <a:rPr lang="en-GB"/>
              <a:t>Government targets</a:t>
            </a:r>
            <a:endParaRPr lang="en-GB" sz="2800"/>
          </a:p>
        </p:txBody>
      </p:sp>
      <p:sp>
        <p:nvSpPr>
          <p:cNvPr id="37893" name="Rectangle 3"/>
          <p:cNvSpPr>
            <a:spLocks noGrp="1" noChangeArrowheads="1"/>
          </p:cNvSpPr>
          <p:nvPr>
            <p:ph type="body" idx="4294967295"/>
          </p:nvPr>
        </p:nvSpPr>
        <p:spPr/>
        <p:txBody>
          <a:bodyPr/>
          <a:lstStyle/>
          <a:p>
            <a:pPr eaLnBrk="1" hangingPunct="1">
              <a:lnSpc>
                <a:spcPct val="80000"/>
              </a:lnSpc>
              <a:buFontTx/>
              <a:buNone/>
            </a:pPr>
            <a:r>
              <a:rPr lang="en-GB" sz="1400" b="1"/>
              <a:t>Water consumption</a:t>
            </a:r>
            <a:r>
              <a:rPr lang="en-GB" sz="1400"/>
              <a:t>: </a:t>
            </a:r>
          </a:p>
          <a:p>
            <a:pPr eaLnBrk="1" hangingPunct="1">
              <a:lnSpc>
                <a:spcPct val="80000"/>
              </a:lnSpc>
            </a:pPr>
            <a:r>
              <a:rPr lang="en-GB" sz="1400"/>
              <a:t>Government target is 130 litre/person/day (current UK average is 150 litre/person/day )</a:t>
            </a:r>
          </a:p>
          <a:p>
            <a:pPr eaLnBrk="1" hangingPunct="1">
              <a:lnSpc>
                <a:spcPct val="80000"/>
              </a:lnSpc>
            </a:pPr>
            <a:endParaRPr lang="en-GB" sz="1400"/>
          </a:p>
          <a:p>
            <a:pPr eaLnBrk="1" hangingPunct="1">
              <a:lnSpc>
                <a:spcPct val="80000"/>
              </a:lnSpc>
            </a:pPr>
            <a:endParaRPr lang="en-GB" sz="1400"/>
          </a:p>
          <a:p>
            <a:pPr eaLnBrk="1" hangingPunct="1">
              <a:lnSpc>
                <a:spcPct val="80000"/>
              </a:lnSpc>
              <a:buFontTx/>
              <a:buNone/>
            </a:pPr>
            <a:r>
              <a:rPr lang="en-GB" sz="1400" b="1"/>
              <a:t>Electricity consumption</a:t>
            </a:r>
            <a:r>
              <a:rPr lang="en-GB" sz="1400"/>
              <a:t>: Government to deploy 100% smart meters by 2020</a:t>
            </a:r>
          </a:p>
          <a:p>
            <a:pPr lvl="1" eaLnBrk="1" hangingPunct="1">
              <a:lnSpc>
                <a:spcPct val="80000"/>
              </a:lnSpc>
            </a:pPr>
            <a:endParaRPr lang="en-GB" sz="1200"/>
          </a:p>
          <a:p>
            <a:pPr lvl="1" eaLnBrk="1" hangingPunct="1">
              <a:lnSpc>
                <a:spcPct val="80000"/>
              </a:lnSpc>
            </a:pPr>
            <a:endParaRPr lang="en-GB" sz="1200"/>
          </a:p>
          <a:p>
            <a:pPr eaLnBrk="1" hangingPunct="1">
              <a:lnSpc>
                <a:spcPct val="80000"/>
              </a:lnSpc>
              <a:buFontTx/>
              <a:buNone/>
            </a:pPr>
            <a:r>
              <a:rPr lang="en-GB" sz="1400" b="1"/>
              <a:t>Home</a:t>
            </a:r>
          </a:p>
          <a:p>
            <a:pPr eaLnBrk="1" hangingPunct="1">
              <a:lnSpc>
                <a:spcPct val="80000"/>
              </a:lnSpc>
            </a:pPr>
            <a:r>
              <a:rPr lang="en-GB" sz="1400" u="sng"/>
              <a:t>HIP</a:t>
            </a:r>
            <a:r>
              <a:rPr lang="en-GB" sz="1400"/>
              <a:t>: all house sale to have home information pack including Energy Performance</a:t>
            </a:r>
          </a:p>
          <a:p>
            <a:pPr eaLnBrk="1" hangingPunct="1">
              <a:lnSpc>
                <a:spcPct val="80000"/>
              </a:lnSpc>
            </a:pPr>
            <a:r>
              <a:rPr lang="en-GB" sz="1400" u="sng"/>
              <a:t>RHI</a:t>
            </a:r>
            <a:r>
              <a:rPr lang="en-GB" sz="1400"/>
              <a:t> – Renewable Heat Incentive; support a range of technologies including for households with a  rate of return of 12% on the additional cost of renewable. From April 2011. </a:t>
            </a:r>
            <a:r>
              <a:rPr lang="en-GB" sz="900">
                <a:hlinkClick r:id="rId2"/>
              </a:rPr>
              <a:t>http://www.decc.gov.uk/en/content/cms/consultations/rhi/rhi.aspx</a:t>
            </a:r>
            <a:endParaRPr lang="en-GB" sz="1400"/>
          </a:p>
          <a:p>
            <a:pPr eaLnBrk="1" hangingPunct="1">
              <a:lnSpc>
                <a:spcPct val="80000"/>
              </a:lnSpc>
            </a:pPr>
            <a:r>
              <a:rPr lang="en-GB" sz="1400" u="sng"/>
              <a:t>Insulation</a:t>
            </a:r>
          </a:p>
          <a:p>
            <a:pPr eaLnBrk="1" hangingPunct="1">
              <a:lnSpc>
                <a:spcPct val="80000"/>
              </a:lnSpc>
            </a:pPr>
            <a:r>
              <a:rPr lang="en-GB" sz="1400" u="sng"/>
              <a:t>Pay as you save</a:t>
            </a:r>
            <a:r>
              <a:rPr lang="en-GB" sz="1400"/>
              <a:t>; being tested in 500 household in the country; </a:t>
            </a:r>
            <a:r>
              <a:rPr lang="en-GB" sz="900">
                <a:hlinkClick r:id="rId3"/>
              </a:rPr>
              <a:t>http://www.energysavingtrust.org.uk/corporate/Corporate-and-media-site/Media-centre/Latest-news/500-homes-to-pilot-Pay-As-You-Save-PAYS</a:t>
            </a:r>
            <a:endParaRPr lang="en-GB" sz="900"/>
          </a:p>
          <a:p>
            <a:pPr eaLnBrk="1" hangingPunct="1">
              <a:lnSpc>
                <a:spcPct val="80000"/>
              </a:lnSpc>
            </a:pPr>
            <a:endParaRPr lang="en-GB" sz="900"/>
          </a:p>
          <a:p>
            <a:pPr eaLnBrk="1" hangingPunct="1">
              <a:lnSpc>
                <a:spcPct val="80000"/>
              </a:lnSpc>
              <a:buFontTx/>
              <a:buNone/>
            </a:pPr>
            <a:r>
              <a:rPr lang="en-GB" sz="1400" b="1"/>
              <a:t>Generate your energy</a:t>
            </a:r>
          </a:p>
          <a:p>
            <a:pPr eaLnBrk="1" hangingPunct="1">
              <a:lnSpc>
                <a:spcPct val="80000"/>
              </a:lnSpc>
            </a:pPr>
            <a:r>
              <a:rPr lang="en-GB" sz="1400"/>
              <a:t>FIT (Feed In Tariff)</a:t>
            </a:r>
          </a:p>
          <a:p>
            <a:pPr eaLnBrk="1" hangingPunct="1">
              <a:lnSpc>
                <a:spcPct val="80000"/>
              </a:lnSpc>
            </a:pPr>
            <a:r>
              <a:rPr lang="en-GB" sz="1400"/>
              <a:t>ROC (Renewable Obligation Certificate)</a:t>
            </a:r>
          </a:p>
          <a:p>
            <a:pPr eaLnBrk="1" hangingPunct="1">
              <a:lnSpc>
                <a:spcPct val="80000"/>
              </a:lnSpc>
            </a:pPr>
            <a:r>
              <a:rPr lang="en-GB" sz="1400"/>
              <a:t>Micro CHP (micro Combined Heat and Power)</a:t>
            </a:r>
          </a:p>
          <a:p>
            <a:pPr eaLnBrk="1" hangingPunct="1">
              <a:lnSpc>
                <a:spcPct val="80000"/>
              </a:lnSpc>
            </a:pPr>
            <a:endParaRPr lang="en-GB" sz="1400"/>
          </a:p>
        </p:txBody>
      </p:sp>
      <p:sp>
        <p:nvSpPr>
          <p:cNvPr id="37895"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4"/>
          <p:cNvSpPr txBox="1">
            <a:spLocks noGrp="1"/>
          </p:cNvSpPr>
          <p:nvPr/>
        </p:nvSpPr>
        <p:spPr bwMode="auto">
          <a:xfrm>
            <a:off x="5791200" y="6248400"/>
            <a:ext cx="2897188" cy="474663"/>
          </a:xfrm>
          <a:prstGeom prst="rect">
            <a:avLst/>
          </a:prstGeom>
          <a:noFill/>
          <a:ln w="9525">
            <a:noFill/>
            <a:miter lim="800000"/>
            <a:headEnd/>
            <a:tailEnd/>
          </a:ln>
        </p:spPr>
        <p:txBody>
          <a:bodyPr anchor="b"/>
          <a:lstStyle/>
          <a:p>
            <a:pPr algn="ctr"/>
            <a:r>
              <a:rPr lang="en-GB"/>
              <a:t>Joel Cardinal </a:t>
            </a:r>
          </a:p>
        </p:txBody>
      </p:sp>
      <p:sp>
        <p:nvSpPr>
          <p:cNvPr id="39939"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A43DD559-6504-4D21-93C0-C2F997D390A5}" type="slidenum">
              <a:rPr lang="en-GB" sz="2600" b="1">
                <a:solidFill>
                  <a:schemeClr val="bg1"/>
                </a:solidFill>
              </a:rPr>
              <a:pPr/>
              <a:t>18</a:t>
            </a:fld>
            <a:endParaRPr lang="en-GB" sz="2600" b="1">
              <a:solidFill>
                <a:schemeClr val="bg1"/>
              </a:solidFill>
            </a:endParaRPr>
          </a:p>
        </p:txBody>
      </p:sp>
      <p:sp>
        <p:nvSpPr>
          <p:cNvPr id="39940" name="AutoShape 2"/>
          <p:cNvSpPr>
            <a:spLocks noGrp="1" noChangeArrowheads="1"/>
          </p:cNvSpPr>
          <p:nvPr>
            <p:ph type="title" idx="4294967295"/>
          </p:nvPr>
        </p:nvSpPr>
        <p:spPr>
          <a:xfrm>
            <a:off x="457200" y="274638"/>
            <a:ext cx="8229600" cy="706437"/>
          </a:xfrm>
          <a:noFill/>
          <a:ln/>
        </p:spPr>
        <p:txBody>
          <a:bodyPr anchor="b"/>
          <a:lstStyle/>
          <a:p>
            <a:pPr eaLnBrk="1" hangingPunct="1"/>
            <a:r>
              <a:rPr lang="en-GB" sz="4000"/>
              <a:t>Agenda</a:t>
            </a:r>
          </a:p>
        </p:txBody>
      </p:sp>
      <p:sp>
        <p:nvSpPr>
          <p:cNvPr id="39941" name="Rectangle 3"/>
          <p:cNvSpPr>
            <a:spLocks noGrp="1" noChangeArrowheads="1"/>
          </p:cNvSpPr>
          <p:nvPr>
            <p:ph type="body" idx="4294967295"/>
          </p:nvPr>
        </p:nvSpPr>
        <p:spPr/>
        <p:txBody>
          <a:bodyPr/>
          <a:lstStyle/>
          <a:p>
            <a:pPr eaLnBrk="1" hangingPunct="1">
              <a:lnSpc>
                <a:spcPct val="80000"/>
              </a:lnSpc>
            </a:pPr>
            <a:r>
              <a:rPr lang="en-GB" sz="1400">
                <a:solidFill>
                  <a:srgbClr val="C0C0C0"/>
                </a:solidFill>
              </a:rPr>
              <a:t>Understand your home Energy bills</a:t>
            </a:r>
          </a:p>
          <a:p>
            <a:pPr lvl="1" eaLnBrk="1" hangingPunct="1">
              <a:lnSpc>
                <a:spcPct val="80000"/>
              </a:lnSpc>
            </a:pPr>
            <a:r>
              <a:rPr lang="en-GB" sz="1200">
                <a:solidFill>
                  <a:srgbClr val="C0C0C0"/>
                </a:solidFill>
              </a:rPr>
              <a:t>Why do we use Energy ? – What is comfort ?</a:t>
            </a:r>
          </a:p>
          <a:p>
            <a:pPr lvl="1" eaLnBrk="1" hangingPunct="1">
              <a:lnSpc>
                <a:spcPct val="80000"/>
              </a:lnSpc>
            </a:pPr>
            <a:r>
              <a:rPr lang="en-GB" sz="1200">
                <a:solidFill>
                  <a:srgbClr val="C0C0C0"/>
                </a:solidFill>
              </a:rPr>
              <a:t>Is my bill double Dutch?</a:t>
            </a:r>
          </a:p>
          <a:p>
            <a:pPr eaLnBrk="1" hangingPunct="1">
              <a:lnSpc>
                <a:spcPct val="80000"/>
              </a:lnSpc>
            </a:pPr>
            <a:r>
              <a:rPr lang="en-GB" sz="1400">
                <a:solidFill>
                  <a:srgbClr val="C0C0C0"/>
                </a:solidFill>
              </a:rPr>
              <a:t>Benchmarks</a:t>
            </a:r>
          </a:p>
          <a:p>
            <a:pPr lvl="1" eaLnBrk="1" hangingPunct="1">
              <a:lnSpc>
                <a:spcPct val="80000"/>
              </a:lnSpc>
            </a:pPr>
            <a:r>
              <a:rPr lang="en-GB" sz="1200">
                <a:solidFill>
                  <a:srgbClr val="C0C0C0"/>
                </a:solidFill>
              </a:rPr>
              <a:t>How am I doing compared to others?</a:t>
            </a:r>
          </a:p>
          <a:p>
            <a:pPr lvl="1" eaLnBrk="1" hangingPunct="1">
              <a:lnSpc>
                <a:spcPct val="80000"/>
              </a:lnSpc>
            </a:pPr>
            <a:r>
              <a:rPr lang="en-GB" sz="1200">
                <a:solidFill>
                  <a:srgbClr val="C0C0C0"/>
                </a:solidFill>
              </a:rPr>
              <a:t>What is best in class?</a:t>
            </a:r>
          </a:p>
          <a:p>
            <a:pPr eaLnBrk="1" hangingPunct="1">
              <a:lnSpc>
                <a:spcPct val="80000"/>
              </a:lnSpc>
            </a:pPr>
            <a:r>
              <a:rPr lang="en-GB" sz="1400">
                <a:solidFill>
                  <a:srgbClr val="C0C0C0"/>
                </a:solidFill>
              </a:rPr>
              <a:t>Government targets</a:t>
            </a:r>
          </a:p>
          <a:p>
            <a:pPr lvl="1" eaLnBrk="1" hangingPunct="1">
              <a:lnSpc>
                <a:spcPct val="80000"/>
              </a:lnSpc>
            </a:pPr>
            <a:r>
              <a:rPr lang="en-GB" sz="1200">
                <a:solidFill>
                  <a:srgbClr val="C0C0C0"/>
                </a:solidFill>
              </a:rPr>
              <a:t>Government Climate Change Act</a:t>
            </a:r>
          </a:p>
          <a:p>
            <a:pPr lvl="1" eaLnBrk="1" hangingPunct="1">
              <a:lnSpc>
                <a:spcPct val="80000"/>
              </a:lnSpc>
            </a:pPr>
            <a:r>
              <a:rPr lang="en-GB" sz="1200">
                <a:solidFill>
                  <a:srgbClr val="C0C0C0"/>
                </a:solidFill>
              </a:rPr>
              <a:t>Housing regulations</a:t>
            </a:r>
          </a:p>
          <a:p>
            <a:pPr lvl="1" eaLnBrk="1" hangingPunct="1">
              <a:lnSpc>
                <a:spcPct val="80000"/>
              </a:lnSpc>
            </a:pPr>
            <a:r>
              <a:rPr lang="en-GB" sz="1200">
                <a:solidFill>
                  <a:srgbClr val="C0C0C0"/>
                </a:solidFill>
              </a:rPr>
              <a:t>Energy efficiency and CO2 emissions reductions schemes </a:t>
            </a:r>
          </a:p>
          <a:p>
            <a:pPr eaLnBrk="1" hangingPunct="1">
              <a:lnSpc>
                <a:spcPct val="80000"/>
              </a:lnSpc>
            </a:pPr>
            <a:r>
              <a:rPr lang="en-GB" sz="1400"/>
              <a:t>Home improvements</a:t>
            </a:r>
          </a:p>
          <a:p>
            <a:pPr lvl="1" eaLnBrk="1" hangingPunct="1">
              <a:lnSpc>
                <a:spcPct val="80000"/>
              </a:lnSpc>
            </a:pPr>
            <a:r>
              <a:rPr lang="en-GB" sz="1200"/>
              <a:t>Buy wise</a:t>
            </a:r>
          </a:p>
          <a:p>
            <a:pPr lvl="1" eaLnBrk="1" hangingPunct="1">
              <a:lnSpc>
                <a:spcPct val="80000"/>
              </a:lnSpc>
            </a:pPr>
            <a:r>
              <a:rPr lang="en-GB" sz="1200"/>
              <a:t>Reduce consumptions</a:t>
            </a:r>
          </a:p>
          <a:p>
            <a:pPr eaLnBrk="1" hangingPunct="1">
              <a:lnSpc>
                <a:spcPct val="80000"/>
              </a:lnSpc>
            </a:pPr>
            <a:r>
              <a:rPr lang="en-GB" sz="1400">
                <a:solidFill>
                  <a:srgbClr val="C0C0C0"/>
                </a:solidFill>
              </a:rPr>
              <a:t>University of Warwick Utilities budget</a:t>
            </a:r>
          </a:p>
          <a:p>
            <a:pPr lvl="1" eaLnBrk="1" hangingPunct="1">
              <a:lnSpc>
                <a:spcPct val="80000"/>
              </a:lnSpc>
            </a:pPr>
            <a:r>
              <a:rPr lang="en-GB" sz="1200">
                <a:solidFill>
                  <a:srgbClr val="C0C0C0"/>
                </a:solidFill>
              </a:rPr>
              <a:t>How does the University compare to others?</a:t>
            </a:r>
          </a:p>
          <a:p>
            <a:pPr lvl="1" eaLnBrk="1" hangingPunct="1">
              <a:lnSpc>
                <a:spcPct val="80000"/>
              </a:lnSpc>
            </a:pPr>
            <a:r>
              <a:rPr lang="en-GB" sz="1200">
                <a:solidFill>
                  <a:srgbClr val="C0C0C0"/>
                </a:solidFill>
              </a:rPr>
              <a:t>What is your department paying for?</a:t>
            </a:r>
          </a:p>
          <a:p>
            <a:pPr eaLnBrk="1" hangingPunct="1">
              <a:lnSpc>
                <a:spcPct val="80000"/>
              </a:lnSpc>
            </a:pPr>
            <a:r>
              <a:rPr lang="en-GB" sz="1400">
                <a:solidFill>
                  <a:srgbClr val="C0C0C0"/>
                </a:solidFill>
              </a:rPr>
              <a:t>We can make a difference</a:t>
            </a:r>
          </a:p>
          <a:p>
            <a:pPr lvl="1" eaLnBrk="1" hangingPunct="1">
              <a:lnSpc>
                <a:spcPct val="80000"/>
              </a:lnSpc>
            </a:pPr>
            <a:r>
              <a:rPr lang="en-GB" sz="1400">
                <a:solidFill>
                  <a:srgbClr val="C0C0C0"/>
                </a:solidFill>
              </a:rPr>
              <a:t>Estates Office</a:t>
            </a:r>
          </a:p>
          <a:p>
            <a:pPr lvl="1" eaLnBrk="1" hangingPunct="1">
              <a:lnSpc>
                <a:spcPct val="80000"/>
              </a:lnSpc>
            </a:pPr>
            <a:r>
              <a:rPr lang="en-GB" sz="1400">
                <a:solidFill>
                  <a:srgbClr val="C0C0C0"/>
                </a:solidFill>
              </a:rPr>
              <a:t>At home</a:t>
            </a:r>
          </a:p>
          <a:p>
            <a:pPr lvl="1" eaLnBrk="1" hangingPunct="1">
              <a:lnSpc>
                <a:spcPct val="80000"/>
              </a:lnSpc>
            </a:pPr>
            <a:r>
              <a:rPr lang="en-GB" sz="1400">
                <a:solidFill>
                  <a:srgbClr val="C0C0C0"/>
                </a:solidFill>
              </a:rPr>
              <a:t>At the University</a:t>
            </a:r>
          </a:p>
        </p:txBody>
      </p:sp>
      <p:sp>
        <p:nvSpPr>
          <p:cNvPr id="39943"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4"/>
          <p:cNvSpPr>
            <a:spLocks noGrp="1"/>
          </p:cNvSpPr>
          <p:nvPr>
            <p:ph type="ftr" sz="quarter" idx="11"/>
          </p:nvPr>
        </p:nvSpPr>
        <p:spPr>
          <a:xfrm>
            <a:off x="5791200" y="6248400"/>
            <a:ext cx="2897188" cy="474663"/>
          </a:xfrm>
          <a:noFill/>
        </p:spPr>
        <p:txBody>
          <a:bodyPr anchor="b"/>
          <a:lstStyle/>
          <a:p>
            <a:r>
              <a:rPr lang="en-GB">
                <a:cs typeface="Arial" charset="0"/>
              </a:rPr>
              <a:t>Joel Cardinal </a:t>
            </a:r>
          </a:p>
        </p:txBody>
      </p:sp>
      <p:sp>
        <p:nvSpPr>
          <p:cNvPr id="40963" name="Slide Number Placeholder 5"/>
          <p:cNvSpPr>
            <a:spLocks noGrp="1"/>
          </p:cNvSpPr>
          <p:nvPr>
            <p:ph type="sldNum" sz="quarter" idx="12"/>
          </p:nvPr>
        </p:nvSpPr>
        <p:spPr>
          <a:xfrm>
            <a:off x="84138" y="6242050"/>
            <a:ext cx="587375" cy="488950"/>
          </a:xfrm>
          <a:noFill/>
        </p:spPr>
        <p:txBody>
          <a:bodyPr anchor="b" anchorCtr="1"/>
          <a:lstStyle/>
          <a:p>
            <a:pPr algn="l"/>
            <a:fld id="{6CD37E71-3BF2-46E1-AA61-CCD960D4AB9E}" type="slidenum">
              <a:rPr lang="en-GB" sz="2600" b="1">
                <a:solidFill>
                  <a:schemeClr val="bg1"/>
                </a:solidFill>
                <a:cs typeface="Arial" charset="0"/>
              </a:rPr>
              <a:pPr algn="l"/>
              <a:t>19</a:t>
            </a:fld>
            <a:endParaRPr lang="en-GB" sz="2600" b="1">
              <a:solidFill>
                <a:schemeClr val="bg1"/>
              </a:solidFill>
              <a:cs typeface="Arial" charset="0"/>
            </a:endParaRPr>
          </a:p>
        </p:txBody>
      </p:sp>
      <p:sp>
        <p:nvSpPr>
          <p:cNvPr id="40964" name="AutoShape 2"/>
          <p:cNvSpPr>
            <a:spLocks noGrp="1" noChangeArrowheads="1"/>
          </p:cNvSpPr>
          <p:nvPr>
            <p:ph type="title" idx="4294967295"/>
          </p:nvPr>
        </p:nvSpPr>
        <p:spPr>
          <a:xfrm>
            <a:off x="457200" y="274638"/>
            <a:ext cx="8229600" cy="633412"/>
          </a:xfrm>
        </p:spPr>
        <p:txBody>
          <a:bodyPr anchor="b"/>
          <a:lstStyle/>
          <a:p>
            <a:pPr eaLnBrk="1" hangingPunct="1"/>
            <a:r>
              <a:rPr lang="en-GB" sz="4000"/>
              <a:t>Home Improvements</a:t>
            </a:r>
          </a:p>
        </p:txBody>
      </p:sp>
      <p:sp>
        <p:nvSpPr>
          <p:cNvPr id="40965" name="Rectangle 3"/>
          <p:cNvSpPr>
            <a:spLocks noGrp="1" noChangeArrowheads="1"/>
          </p:cNvSpPr>
          <p:nvPr>
            <p:ph type="body" idx="4294967295"/>
          </p:nvPr>
        </p:nvSpPr>
        <p:spPr>
          <a:xfrm>
            <a:off x="755650" y="1557338"/>
            <a:ext cx="7764463" cy="3724275"/>
          </a:xfrm>
        </p:spPr>
        <p:txBody>
          <a:bodyPr/>
          <a:lstStyle/>
          <a:p>
            <a:pPr marL="457200" indent="-457200" eaLnBrk="1" hangingPunct="1">
              <a:lnSpc>
                <a:spcPct val="90000"/>
              </a:lnSpc>
            </a:pPr>
            <a:r>
              <a:rPr lang="en-GB" sz="2400"/>
              <a:t>How to improve?</a:t>
            </a:r>
          </a:p>
          <a:p>
            <a:pPr marL="838200" lvl="1" indent="-381000" eaLnBrk="1" hangingPunct="1">
              <a:lnSpc>
                <a:spcPct val="90000"/>
              </a:lnSpc>
              <a:buFontTx/>
              <a:buAutoNum type="arabicPeriod"/>
            </a:pPr>
            <a:r>
              <a:rPr lang="en-GB" sz="2000"/>
              <a:t>Reduce consumption</a:t>
            </a:r>
          </a:p>
          <a:p>
            <a:pPr marL="838200" lvl="1" indent="-381000" eaLnBrk="1" hangingPunct="1">
              <a:lnSpc>
                <a:spcPct val="90000"/>
              </a:lnSpc>
              <a:buFontTx/>
              <a:buAutoNum type="arabicPeriod"/>
            </a:pPr>
            <a:r>
              <a:rPr lang="en-GB" sz="2000"/>
              <a:t>Improve building</a:t>
            </a:r>
          </a:p>
          <a:p>
            <a:pPr marL="457200" indent="-457200" eaLnBrk="1" hangingPunct="1">
              <a:lnSpc>
                <a:spcPct val="90000"/>
              </a:lnSpc>
            </a:pPr>
            <a:endParaRPr lang="en-GB" sz="2400"/>
          </a:p>
          <a:p>
            <a:pPr marL="457200" indent="-457200" eaLnBrk="1" hangingPunct="1">
              <a:lnSpc>
                <a:spcPct val="90000"/>
              </a:lnSpc>
            </a:pPr>
            <a:r>
              <a:rPr lang="en-GB" sz="2400"/>
              <a:t>Why are the papers full of “smart meters”?</a:t>
            </a:r>
          </a:p>
          <a:p>
            <a:pPr marL="838200" lvl="1" indent="-381000" eaLnBrk="1" hangingPunct="1">
              <a:lnSpc>
                <a:spcPct val="90000"/>
              </a:lnSpc>
            </a:pPr>
            <a:r>
              <a:rPr lang="en-GB" sz="2000"/>
              <a:t>You understand better what you can measure</a:t>
            </a:r>
          </a:p>
          <a:p>
            <a:pPr marL="838200" lvl="1" indent="-381000" eaLnBrk="1" hangingPunct="1">
              <a:lnSpc>
                <a:spcPct val="90000"/>
              </a:lnSpc>
            </a:pPr>
            <a:r>
              <a:rPr lang="en-GB" sz="2000"/>
              <a:t>You can accept / reject exceptions and anomalies.</a:t>
            </a:r>
          </a:p>
          <a:p>
            <a:pPr marL="457200" indent="-457200" eaLnBrk="1" hangingPunct="1">
              <a:lnSpc>
                <a:spcPct val="90000"/>
              </a:lnSpc>
            </a:pPr>
            <a:r>
              <a:rPr lang="en-GB" sz="2400"/>
              <a:t>Some links to find out how to do it:</a:t>
            </a:r>
          </a:p>
          <a:p>
            <a:pPr marL="838200" lvl="1" indent="-381000" eaLnBrk="1" hangingPunct="1">
              <a:lnSpc>
                <a:spcPct val="90000"/>
              </a:lnSpc>
            </a:pPr>
            <a:r>
              <a:rPr lang="en-GB" sz="2000">
                <a:hlinkClick r:id="rId2"/>
              </a:rPr>
              <a:t>http://www.carbonfootprint.com/energyconsumption.html</a:t>
            </a:r>
            <a:endParaRPr lang="en-GB" sz="2000"/>
          </a:p>
          <a:p>
            <a:pPr marL="838200" lvl="1" indent="-381000" eaLnBrk="1" hangingPunct="1">
              <a:lnSpc>
                <a:spcPct val="90000"/>
              </a:lnSpc>
            </a:pPr>
            <a:r>
              <a:rPr lang="en-GB" sz="2000"/>
              <a:t>Other example &amp; explanations for electricity: </a:t>
            </a:r>
            <a:r>
              <a:rPr lang="en-GB" sz="2000">
                <a:hlinkClick r:id="rId3"/>
              </a:rPr>
              <a:t>http://www.esru.strath.ac.uk/EandE/Web_sites/01-02/RE_info/hec.htm</a:t>
            </a:r>
            <a:endParaRPr lang="en-GB" sz="2000"/>
          </a:p>
        </p:txBody>
      </p:sp>
      <p:sp>
        <p:nvSpPr>
          <p:cNvPr id="40967"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AutoShape 4"/>
          <p:cNvSpPr>
            <a:spLocks noGrp="1" noChangeArrowheads="1"/>
          </p:cNvSpPr>
          <p:nvPr>
            <p:ph type="ctrTitle" idx="4294967295"/>
          </p:nvPr>
        </p:nvSpPr>
        <p:spPr>
          <a:xfrm>
            <a:off x="684213" y="981075"/>
            <a:ext cx="8229600" cy="1905000"/>
          </a:xfrm>
          <a:prstGeom prst="roundRect">
            <a:avLst>
              <a:gd name="adj" fmla="val 50000"/>
            </a:avLst>
          </a:prstGeom>
        </p:spPr>
        <p:txBody>
          <a:bodyPr/>
          <a:lstStyle/>
          <a:p>
            <a:pPr eaLnBrk="1" hangingPunct="1"/>
            <a:r>
              <a:rPr lang="en-GB" sz="4000">
                <a:solidFill>
                  <a:schemeClr val="tx1"/>
                </a:solidFill>
              </a:rPr>
              <a:t>Understand your Energy Bill</a:t>
            </a:r>
            <a:br>
              <a:rPr lang="en-GB" sz="4000">
                <a:solidFill>
                  <a:schemeClr val="tx1"/>
                </a:solidFill>
              </a:rPr>
            </a:br>
            <a:r>
              <a:rPr lang="en-GB" sz="4000">
                <a:solidFill>
                  <a:schemeClr val="tx1"/>
                </a:solidFill>
              </a:rPr>
              <a:t>&amp;</a:t>
            </a:r>
            <a:br>
              <a:rPr lang="en-GB" sz="4000">
                <a:solidFill>
                  <a:schemeClr val="tx1"/>
                </a:solidFill>
              </a:rPr>
            </a:br>
            <a:r>
              <a:rPr lang="en-GB" sz="4000">
                <a:solidFill>
                  <a:schemeClr val="tx1"/>
                </a:solidFill>
              </a:rPr>
              <a:t>Reflect on the Campus Cost of Utilities</a:t>
            </a:r>
          </a:p>
        </p:txBody>
      </p:sp>
      <p:sp>
        <p:nvSpPr>
          <p:cNvPr id="16386" name="Rectangle 5"/>
          <p:cNvSpPr>
            <a:spLocks noGrp="1" noChangeArrowheads="1"/>
          </p:cNvSpPr>
          <p:nvPr>
            <p:ph type="subTitle" idx="4294967295"/>
          </p:nvPr>
        </p:nvSpPr>
        <p:spPr>
          <a:xfrm>
            <a:off x="4673600" y="2927350"/>
            <a:ext cx="4013200" cy="1822450"/>
          </a:xfrm>
        </p:spPr>
        <p:txBody>
          <a:bodyPr anchor="b"/>
          <a:lstStyle/>
          <a:p>
            <a:pPr marL="0" indent="0" algn="ctr" eaLnBrk="1" hangingPunct="1">
              <a:buFontTx/>
              <a:buNone/>
            </a:pPr>
            <a:r>
              <a:rPr lang="en-GB">
                <a:solidFill>
                  <a:schemeClr val="tx2"/>
                </a:solidFill>
              </a:rPr>
              <a:t>Warwick Network</a:t>
            </a:r>
          </a:p>
          <a:p>
            <a:pPr marL="0" indent="0" algn="ctr" eaLnBrk="1" hangingPunct="1">
              <a:buFontTx/>
              <a:buNone/>
            </a:pPr>
            <a:r>
              <a:rPr lang="en-GB">
                <a:solidFill>
                  <a:schemeClr val="tx2"/>
                </a:solidFill>
              </a:rPr>
              <a:t>12</a:t>
            </a:r>
            <a:r>
              <a:rPr lang="en-GB" baseline="30000">
                <a:solidFill>
                  <a:schemeClr val="tx2"/>
                </a:solidFill>
              </a:rPr>
              <a:t>th</a:t>
            </a:r>
            <a:r>
              <a:rPr lang="en-GB">
                <a:solidFill>
                  <a:schemeClr val="tx2"/>
                </a:solidFill>
              </a:rPr>
              <a:t> April 2010</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4"/>
          <p:cNvSpPr>
            <a:spLocks noGrp="1"/>
          </p:cNvSpPr>
          <p:nvPr>
            <p:ph type="ftr" sz="quarter" idx="11"/>
          </p:nvPr>
        </p:nvSpPr>
        <p:spPr>
          <a:xfrm>
            <a:off x="5791200" y="6248400"/>
            <a:ext cx="2897188" cy="474663"/>
          </a:xfrm>
          <a:noFill/>
        </p:spPr>
        <p:txBody>
          <a:bodyPr anchor="b"/>
          <a:lstStyle/>
          <a:p>
            <a:r>
              <a:rPr lang="en-GB">
                <a:cs typeface="Arial" charset="0"/>
              </a:rPr>
              <a:t>Joel Cardinal </a:t>
            </a:r>
          </a:p>
        </p:txBody>
      </p:sp>
      <p:sp>
        <p:nvSpPr>
          <p:cNvPr id="41987" name="Slide Number Placeholder 5"/>
          <p:cNvSpPr>
            <a:spLocks noGrp="1"/>
          </p:cNvSpPr>
          <p:nvPr>
            <p:ph type="sldNum" sz="quarter" idx="12"/>
          </p:nvPr>
        </p:nvSpPr>
        <p:spPr>
          <a:xfrm>
            <a:off x="84138" y="6242050"/>
            <a:ext cx="587375" cy="488950"/>
          </a:xfrm>
          <a:noFill/>
        </p:spPr>
        <p:txBody>
          <a:bodyPr anchor="b" anchorCtr="1"/>
          <a:lstStyle/>
          <a:p>
            <a:pPr algn="l"/>
            <a:fld id="{491CC135-79F1-4447-A0C3-4559E100D776}" type="slidenum">
              <a:rPr lang="en-GB" sz="2600" b="1">
                <a:solidFill>
                  <a:schemeClr val="bg1"/>
                </a:solidFill>
                <a:cs typeface="Arial" charset="0"/>
              </a:rPr>
              <a:pPr algn="l"/>
              <a:t>20</a:t>
            </a:fld>
            <a:endParaRPr lang="en-GB" sz="2600" b="1">
              <a:solidFill>
                <a:schemeClr val="bg1"/>
              </a:solidFill>
              <a:cs typeface="Arial" charset="0"/>
            </a:endParaRPr>
          </a:p>
        </p:txBody>
      </p:sp>
      <p:sp>
        <p:nvSpPr>
          <p:cNvPr id="41988" name="AutoShape 2"/>
          <p:cNvSpPr>
            <a:spLocks noGrp="1" noChangeArrowheads="1"/>
          </p:cNvSpPr>
          <p:nvPr>
            <p:ph type="title" idx="4294967295"/>
          </p:nvPr>
        </p:nvSpPr>
        <p:spPr>
          <a:xfrm>
            <a:off x="457200" y="274638"/>
            <a:ext cx="8229600" cy="561975"/>
          </a:xfrm>
        </p:spPr>
        <p:txBody>
          <a:bodyPr anchor="b"/>
          <a:lstStyle/>
          <a:p>
            <a:pPr eaLnBrk="1" hangingPunct="1"/>
            <a:r>
              <a:rPr lang="en-GB" sz="4000"/>
              <a:t>Home Improvements</a:t>
            </a:r>
          </a:p>
        </p:txBody>
      </p:sp>
      <p:pic>
        <p:nvPicPr>
          <p:cNvPr id="41989" name="Picture 2"/>
          <p:cNvPicPr>
            <a:picLocks noChangeAspect="1" noChangeArrowheads="1"/>
          </p:cNvPicPr>
          <p:nvPr/>
        </p:nvPicPr>
        <p:blipFill>
          <a:blip r:embed="rId2" cstate="print"/>
          <a:srcRect l="33482" t="7857" r="24434" b="31844"/>
          <a:stretch>
            <a:fillRect/>
          </a:stretch>
        </p:blipFill>
        <p:spPr bwMode="auto">
          <a:xfrm>
            <a:off x="395288" y="1285875"/>
            <a:ext cx="4786312" cy="4286250"/>
          </a:xfrm>
          <a:prstGeom prst="rect">
            <a:avLst/>
          </a:prstGeom>
          <a:noFill/>
          <a:ln w="9525">
            <a:noFill/>
            <a:miter lim="800000"/>
            <a:headEnd/>
            <a:tailEnd/>
          </a:ln>
        </p:spPr>
      </p:pic>
      <p:pic>
        <p:nvPicPr>
          <p:cNvPr id="41990" name="Picture 3"/>
          <p:cNvPicPr>
            <a:picLocks noChangeAspect="1" noChangeArrowheads="1"/>
          </p:cNvPicPr>
          <p:nvPr/>
        </p:nvPicPr>
        <p:blipFill>
          <a:blip r:embed="rId3" cstate="print"/>
          <a:srcRect l="34821" t="32143" r="25893" b="22142"/>
          <a:stretch>
            <a:fillRect/>
          </a:stretch>
        </p:blipFill>
        <p:spPr bwMode="auto">
          <a:xfrm>
            <a:off x="5143500" y="2492375"/>
            <a:ext cx="4000500" cy="2909888"/>
          </a:xfrm>
          <a:prstGeom prst="rect">
            <a:avLst/>
          </a:prstGeom>
          <a:noFill/>
          <a:ln w="9525">
            <a:noFill/>
            <a:miter lim="800000"/>
            <a:headEnd/>
            <a:tailEnd/>
          </a:ln>
        </p:spPr>
      </p:pic>
      <p:sp>
        <p:nvSpPr>
          <p:cNvPr id="41992"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4"/>
          <p:cNvSpPr>
            <a:spLocks noGrp="1"/>
          </p:cNvSpPr>
          <p:nvPr>
            <p:ph type="ftr" sz="quarter" idx="11"/>
          </p:nvPr>
        </p:nvSpPr>
        <p:spPr>
          <a:xfrm>
            <a:off x="5791200" y="6248400"/>
            <a:ext cx="2897188" cy="474663"/>
          </a:xfrm>
          <a:noFill/>
        </p:spPr>
        <p:txBody>
          <a:bodyPr anchor="b"/>
          <a:lstStyle/>
          <a:p>
            <a:r>
              <a:rPr lang="en-GB">
                <a:cs typeface="Arial" charset="0"/>
              </a:rPr>
              <a:t>Joel Cardinal </a:t>
            </a:r>
          </a:p>
        </p:txBody>
      </p:sp>
      <p:sp>
        <p:nvSpPr>
          <p:cNvPr id="43011" name="Slide Number Placeholder 5"/>
          <p:cNvSpPr>
            <a:spLocks noGrp="1"/>
          </p:cNvSpPr>
          <p:nvPr>
            <p:ph type="sldNum" sz="quarter" idx="12"/>
          </p:nvPr>
        </p:nvSpPr>
        <p:spPr>
          <a:xfrm>
            <a:off x="84138" y="6242050"/>
            <a:ext cx="587375" cy="488950"/>
          </a:xfrm>
          <a:noFill/>
        </p:spPr>
        <p:txBody>
          <a:bodyPr anchor="b" anchorCtr="1"/>
          <a:lstStyle/>
          <a:p>
            <a:pPr algn="l"/>
            <a:fld id="{ADCC2D3D-7F80-4BA5-AC8F-1E65DA34CF11}" type="slidenum">
              <a:rPr lang="en-GB" sz="2600" b="1">
                <a:solidFill>
                  <a:schemeClr val="bg1"/>
                </a:solidFill>
                <a:cs typeface="Arial" charset="0"/>
              </a:rPr>
              <a:pPr algn="l"/>
              <a:t>21</a:t>
            </a:fld>
            <a:endParaRPr lang="en-GB" sz="2600" b="1">
              <a:solidFill>
                <a:schemeClr val="bg1"/>
              </a:solidFill>
              <a:cs typeface="Arial" charset="0"/>
            </a:endParaRPr>
          </a:p>
        </p:txBody>
      </p:sp>
      <p:sp>
        <p:nvSpPr>
          <p:cNvPr id="43012" name="AutoShape 2"/>
          <p:cNvSpPr>
            <a:spLocks noGrp="1" noChangeArrowheads="1"/>
          </p:cNvSpPr>
          <p:nvPr>
            <p:ph type="title" idx="4294967295"/>
          </p:nvPr>
        </p:nvSpPr>
        <p:spPr>
          <a:xfrm>
            <a:off x="457200" y="274638"/>
            <a:ext cx="8229600" cy="706437"/>
          </a:xfrm>
        </p:spPr>
        <p:txBody>
          <a:bodyPr anchor="b"/>
          <a:lstStyle/>
          <a:p>
            <a:pPr eaLnBrk="1" hangingPunct="1"/>
            <a:r>
              <a:rPr lang="en-GB" sz="4000"/>
              <a:t>Home Improvements</a:t>
            </a:r>
          </a:p>
        </p:txBody>
      </p:sp>
      <p:sp>
        <p:nvSpPr>
          <p:cNvPr id="43013" name="Rectangle 3"/>
          <p:cNvSpPr>
            <a:spLocks noGrp="1" noChangeArrowheads="1"/>
          </p:cNvSpPr>
          <p:nvPr>
            <p:ph type="body" idx="4294967295"/>
          </p:nvPr>
        </p:nvSpPr>
        <p:spPr>
          <a:xfrm>
            <a:off x="1042988" y="1566863"/>
            <a:ext cx="7548562" cy="3724275"/>
          </a:xfrm>
        </p:spPr>
        <p:txBody>
          <a:bodyPr/>
          <a:lstStyle/>
          <a:p>
            <a:pPr eaLnBrk="1" hangingPunct="1">
              <a:lnSpc>
                <a:spcPct val="90000"/>
              </a:lnSpc>
            </a:pPr>
            <a:r>
              <a:rPr lang="en-GB" sz="2400"/>
              <a:t>Always check that readings are accurate</a:t>
            </a:r>
          </a:p>
          <a:p>
            <a:pPr lvl="1" eaLnBrk="1" hangingPunct="1">
              <a:lnSpc>
                <a:spcPct val="90000"/>
              </a:lnSpc>
            </a:pPr>
            <a:r>
              <a:rPr lang="en-GB" sz="2000"/>
              <a:t>Avoid Estimates</a:t>
            </a:r>
          </a:p>
          <a:p>
            <a:pPr lvl="1" eaLnBrk="1" hangingPunct="1">
              <a:lnSpc>
                <a:spcPct val="90000"/>
              </a:lnSpc>
            </a:pPr>
            <a:r>
              <a:rPr lang="en-GB" sz="2000"/>
              <a:t>Provide your own read</a:t>
            </a:r>
          </a:p>
          <a:p>
            <a:pPr eaLnBrk="1" hangingPunct="1">
              <a:lnSpc>
                <a:spcPct val="90000"/>
              </a:lnSpc>
            </a:pPr>
            <a:r>
              <a:rPr lang="en-GB" sz="2400"/>
              <a:t>You may not have the choice for your water supplier</a:t>
            </a:r>
          </a:p>
          <a:p>
            <a:pPr lvl="1" eaLnBrk="1" hangingPunct="1">
              <a:lnSpc>
                <a:spcPct val="90000"/>
              </a:lnSpc>
            </a:pPr>
            <a:r>
              <a:rPr lang="en-GB" sz="2000"/>
              <a:t>Market is liberalised in theory but there may be no offer.</a:t>
            </a:r>
          </a:p>
          <a:p>
            <a:pPr eaLnBrk="1" hangingPunct="1">
              <a:lnSpc>
                <a:spcPct val="90000"/>
              </a:lnSpc>
            </a:pPr>
            <a:r>
              <a:rPr lang="en-GB" sz="2400"/>
              <a:t>Challenge your Gas and Electricity contracts</a:t>
            </a:r>
          </a:p>
          <a:p>
            <a:pPr lvl="1" eaLnBrk="1" hangingPunct="1">
              <a:lnSpc>
                <a:spcPct val="90000"/>
              </a:lnSpc>
            </a:pPr>
            <a:r>
              <a:rPr lang="en-GB" sz="2000"/>
              <a:t>Consult comparison sites such as :</a:t>
            </a:r>
          </a:p>
          <a:p>
            <a:pPr lvl="1" eaLnBrk="1" hangingPunct="1">
              <a:lnSpc>
                <a:spcPct val="90000"/>
              </a:lnSpc>
            </a:pPr>
            <a:r>
              <a:rPr lang="en-GB" sz="2000">
                <a:hlinkClick r:id="rId2"/>
              </a:rPr>
              <a:t>www.whichswitch.co.uk</a:t>
            </a:r>
            <a:endParaRPr lang="en-GB" sz="2000"/>
          </a:p>
          <a:p>
            <a:pPr lvl="1" eaLnBrk="1" hangingPunct="1">
              <a:lnSpc>
                <a:spcPct val="90000"/>
              </a:lnSpc>
            </a:pPr>
            <a:r>
              <a:rPr lang="en-GB" sz="2000">
                <a:hlinkClick r:id="rId3"/>
              </a:rPr>
              <a:t>www.uswitch.com</a:t>
            </a:r>
            <a:endParaRPr lang="en-GB" sz="2000"/>
          </a:p>
          <a:p>
            <a:pPr lvl="1" eaLnBrk="1" hangingPunct="1">
              <a:lnSpc>
                <a:spcPct val="90000"/>
              </a:lnSpc>
            </a:pPr>
            <a:r>
              <a:rPr lang="en-GB" sz="2000">
                <a:hlinkClick r:id="rId4"/>
              </a:rPr>
              <a:t>www.utilityswitch.com/</a:t>
            </a:r>
            <a:endParaRPr lang="en-GB" sz="2000"/>
          </a:p>
          <a:p>
            <a:pPr lvl="1" eaLnBrk="1" hangingPunct="1">
              <a:lnSpc>
                <a:spcPct val="90000"/>
              </a:lnSpc>
            </a:pPr>
            <a:r>
              <a:rPr lang="en-GB" sz="2000">
                <a:hlinkClick r:id="rId5"/>
              </a:rPr>
              <a:t>www.gocompare.com/gas-and-electricity</a:t>
            </a:r>
            <a:endParaRPr lang="en-GB" sz="2000"/>
          </a:p>
          <a:p>
            <a:pPr lvl="1" eaLnBrk="1" hangingPunct="1">
              <a:lnSpc>
                <a:spcPct val="90000"/>
              </a:lnSpc>
            </a:pPr>
            <a:endParaRPr lang="en-GB" sz="2000"/>
          </a:p>
        </p:txBody>
      </p:sp>
      <p:sp>
        <p:nvSpPr>
          <p:cNvPr id="43015"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4"/>
          <p:cNvSpPr>
            <a:spLocks noGrp="1"/>
          </p:cNvSpPr>
          <p:nvPr>
            <p:ph type="ftr" sz="quarter" idx="11"/>
          </p:nvPr>
        </p:nvSpPr>
        <p:spPr>
          <a:xfrm>
            <a:off x="5791200" y="6248400"/>
            <a:ext cx="2897188" cy="474663"/>
          </a:xfrm>
          <a:noFill/>
        </p:spPr>
        <p:txBody>
          <a:bodyPr anchor="b"/>
          <a:lstStyle/>
          <a:p>
            <a:r>
              <a:rPr lang="en-GB">
                <a:cs typeface="Arial" charset="0"/>
              </a:rPr>
              <a:t>Joel Cardinal </a:t>
            </a:r>
          </a:p>
        </p:txBody>
      </p:sp>
      <p:sp>
        <p:nvSpPr>
          <p:cNvPr id="44035" name="Slide Number Placeholder 5"/>
          <p:cNvSpPr>
            <a:spLocks noGrp="1"/>
          </p:cNvSpPr>
          <p:nvPr>
            <p:ph type="sldNum" sz="quarter" idx="12"/>
          </p:nvPr>
        </p:nvSpPr>
        <p:spPr>
          <a:xfrm>
            <a:off x="84138" y="6242050"/>
            <a:ext cx="587375" cy="488950"/>
          </a:xfrm>
          <a:noFill/>
        </p:spPr>
        <p:txBody>
          <a:bodyPr anchor="b" anchorCtr="1"/>
          <a:lstStyle/>
          <a:p>
            <a:pPr algn="l"/>
            <a:fld id="{A14D8A98-A7A5-4035-BC9A-962D5D76E8BD}" type="slidenum">
              <a:rPr lang="en-GB" sz="2600" b="1">
                <a:solidFill>
                  <a:schemeClr val="bg1"/>
                </a:solidFill>
                <a:cs typeface="Arial" charset="0"/>
              </a:rPr>
              <a:pPr algn="l"/>
              <a:t>22</a:t>
            </a:fld>
            <a:endParaRPr lang="en-GB" sz="2600" b="1">
              <a:solidFill>
                <a:schemeClr val="bg1"/>
              </a:solidFill>
              <a:cs typeface="Arial" charset="0"/>
            </a:endParaRPr>
          </a:p>
        </p:txBody>
      </p:sp>
      <p:sp>
        <p:nvSpPr>
          <p:cNvPr id="44036" name="AutoShape 2"/>
          <p:cNvSpPr>
            <a:spLocks noGrp="1" noChangeArrowheads="1"/>
          </p:cNvSpPr>
          <p:nvPr>
            <p:ph type="title" idx="4294967295"/>
          </p:nvPr>
        </p:nvSpPr>
        <p:spPr>
          <a:xfrm>
            <a:off x="457200" y="274638"/>
            <a:ext cx="8229600" cy="633412"/>
          </a:xfrm>
        </p:spPr>
        <p:txBody>
          <a:bodyPr anchor="b"/>
          <a:lstStyle/>
          <a:p>
            <a:pPr eaLnBrk="1" hangingPunct="1"/>
            <a:r>
              <a:rPr lang="en-GB" sz="4000"/>
              <a:t>Home Improvements</a:t>
            </a:r>
          </a:p>
        </p:txBody>
      </p:sp>
      <p:sp>
        <p:nvSpPr>
          <p:cNvPr id="44037" name="Rectangle 3"/>
          <p:cNvSpPr>
            <a:spLocks noGrp="1" noChangeArrowheads="1"/>
          </p:cNvSpPr>
          <p:nvPr>
            <p:ph type="body" idx="4294967295"/>
          </p:nvPr>
        </p:nvSpPr>
        <p:spPr>
          <a:xfrm>
            <a:off x="796925" y="1566863"/>
            <a:ext cx="7548563" cy="3724275"/>
          </a:xfrm>
        </p:spPr>
        <p:txBody>
          <a:bodyPr/>
          <a:lstStyle/>
          <a:p>
            <a:pPr eaLnBrk="1" hangingPunct="1">
              <a:lnSpc>
                <a:spcPct val="90000"/>
              </a:lnSpc>
            </a:pPr>
            <a:r>
              <a:rPr lang="en-GB" sz="2800"/>
              <a:t>Reduce water costs</a:t>
            </a:r>
          </a:p>
          <a:p>
            <a:pPr lvl="1" eaLnBrk="1" hangingPunct="1">
              <a:lnSpc>
                <a:spcPct val="90000"/>
              </a:lnSpc>
            </a:pPr>
            <a:r>
              <a:rPr lang="en-GB" sz="2400"/>
              <a:t>Rates reductions apply when sufficient rain water are spread on site (not in foul)</a:t>
            </a:r>
          </a:p>
          <a:p>
            <a:pPr lvl="1" eaLnBrk="1" hangingPunct="1">
              <a:lnSpc>
                <a:spcPct val="90000"/>
              </a:lnSpc>
            </a:pPr>
            <a:r>
              <a:rPr lang="en-GB" sz="2400"/>
              <a:t>Water harvesting would reduce water supply charges but may not reduce sewage.</a:t>
            </a:r>
          </a:p>
          <a:p>
            <a:pPr eaLnBrk="1" hangingPunct="1">
              <a:lnSpc>
                <a:spcPct val="90000"/>
              </a:lnSpc>
            </a:pPr>
            <a:r>
              <a:rPr lang="en-GB" sz="2800"/>
              <a:t>Improve insulation</a:t>
            </a:r>
          </a:p>
          <a:p>
            <a:pPr lvl="1" eaLnBrk="1" hangingPunct="1">
              <a:lnSpc>
                <a:spcPct val="90000"/>
              </a:lnSpc>
            </a:pPr>
            <a:r>
              <a:rPr lang="en-GB" sz="2400"/>
              <a:t>Check available grants</a:t>
            </a:r>
          </a:p>
          <a:p>
            <a:pPr lvl="1" eaLnBrk="1" hangingPunct="1">
              <a:lnSpc>
                <a:spcPct val="90000"/>
              </a:lnSpc>
            </a:pPr>
            <a:r>
              <a:rPr lang="en-GB" sz="2400">
                <a:hlinkClick r:id="rId2"/>
              </a:rPr>
              <a:t>www.energysavingtrust.org.uk</a:t>
            </a:r>
            <a:endParaRPr lang="en-GB" sz="2400"/>
          </a:p>
          <a:p>
            <a:pPr lvl="1" eaLnBrk="1" hangingPunct="1">
              <a:lnSpc>
                <a:spcPct val="90000"/>
              </a:lnSpc>
            </a:pPr>
            <a:r>
              <a:rPr lang="en-GB" sz="2400"/>
              <a:t>The carbon trust</a:t>
            </a:r>
          </a:p>
          <a:p>
            <a:pPr lvl="1" eaLnBrk="1" hangingPunct="1">
              <a:lnSpc>
                <a:spcPct val="90000"/>
              </a:lnSpc>
            </a:pPr>
            <a:r>
              <a:rPr lang="en-GB" sz="2400"/>
              <a:t>Greenspec.co.uk</a:t>
            </a:r>
          </a:p>
          <a:p>
            <a:pPr lvl="1" eaLnBrk="1" hangingPunct="1">
              <a:lnSpc>
                <a:spcPct val="90000"/>
              </a:lnSpc>
            </a:pPr>
            <a:r>
              <a:rPr lang="en-GB" sz="2400"/>
              <a:t>The national Energy Foundation</a:t>
            </a:r>
          </a:p>
        </p:txBody>
      </p:sp>
      <p:sp>
        <p:nvSpPr>
          <p:cNvPr id="44039"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3"/>
          <p:cNvSpPr>
            <a:spLocks noGrp="1"/>
          </p:cNvSpPr>
          <p:nvPr>
            <p:ph type="ftr" sz="quarter" idx="11"/>
          </p:nvPr>
        </p:nvSpPr>
        <p:spPr>
          <a:xfrm>
            <a:off x="5791200" y="6248400"/>
            <a:ext cx="2897188" cy="474663"/>
          </a:xfrm>
          <a:noFill/>
        </p:spPr>
        <p:txBody>
          <a:bodyPr anchor="b"/>
          <a:lstStyle/>
          <a:p>
            <a:r>
              <a:rPr lang="en-GB">
                <a:cs typeface="Arial" charset="0"/>
              </a:rPr>
              <a:t>Joel Cardinal </a:t>
            </a:r>
          </a:p>
        </p:txBody>
      </p:sp>
      <p:sp>
        <p:nvSpPr>
          <p:cNvPr id="45059" name="Slide Number Placeholder 4"/>
          <p:cNvSpPr>
            <a:spLocks noGrp="1"/>
          </p:cNvSpPr>
          <p:nvPr>
            <p:ph type="sldNum" sz="quarter" idx="12"/>
          </p:nvPr>
        </p:nvSpPr>
        <p:spPr>
          <a:xfrm>
            <a:off x="84138" y="6242050"/>
            <a:ext cx="587375" cy="488950"/>
          </a:xfrm>
          <a:noFill/>
        </p:spPr>
        <p:txBody>
          <a:bodyPr anchor="b" anchorCtr="1"/>
          <a:lstStyle/>
          <a:p>
            <a:pPr algn="l"/>
            <a:fld id="{C83D9B29-0DED-45E5-8C7A-436A428C33C8}" type="slidenum">
              <a:rPr lang="en-GB" sz="2600" b="1">
                <a:solidFill>
                  <a:schemeClr val="bg1"/>
                </a:solidFill>
                <a:cs typeface="Arial" charset="0"/>
              </a:rPr>
              <a:pPr algn="l"/>
              <a:t>23</a:t>
            </a:fld>
            <a:endParaRPr lang="en-GB" sz="2600" b="1">
              <a:solidFill>
                <a:schemeClr val="bg1"/>
              </a:solidFill>
              <a:cs typeface="Arial" charset="0"/>
            </a:endParaRPr>
          </a:p>
        </p:txBody>
      </p:sp>
      <p:pic>
        <p:nvPicPr>
          <p:cNvPr id="45060" name="Picture 2"/>
          <p:cNvPicPr>
            <a:picLocks noChangeAspect="1" noChangeArrowheads="1"/>
          </p:cNvPicPr>
          <p:nvPr/>
        </p:nvPicPr>
        <p:blipFill>
          <a:blip r:embed="rId3" cstate="print"/>
          <a:srcRect/>
          <a:stretch>
            <a:fillRect/>
          </a:stretch>
        </p:blipFill>
        <p:spPr bwMode="auto">
          <a:xfrm>
            <a:off x="323850" y="1341438"/>
            <a:ext cx="3097213" cy="2324100"/>
          </a:xfrm>
          <a:prstGeom prst="rect">
            <a:avLst/>
          </a:prstGeom>
          <a:noFill/>
          <a:ln w="9525">
            <a:noFill/>
            <a:miter lim="800000"/>
            <a:headEnd/>
            <a:tailEnd/>
          </a:ln>
        </p:spPr>
      </p:pic>
      <p:sp>
        <p:nvSpPr>
          <p:cNvPr id="45061" name="Line 3"/>
          <p:cNvSpPr>
            <a:spLocks noChangeShapeType="1"/>
          </p:cNvSpPr>
          <p:nvPr/>
        </p:nvSpPr>
        <p:spPr bwMode="auto">
          <a:xfrm>
            <a:off x="762000" y="5943600"/>
            <a:ext cx="7848600" cy="0"/>
          </a:xfrm>
          <a:prstGeom prst="line">
            <a:avLst/>
          </a:prstGeom>
          <a:noFill/>
          <a:ln w="19050">
            <a:solidFill>
              <a:schemeClr val="accent2"/>
            </a:solidFill>
            <a:round/>
            <a:headEnd/>
            <a:tailEnd/>
          </a:ln>
        </p:spPr>
        <p:txBody>
          <a:bodyPr/>
          <a:lstStyle/>
          <a:p>
            <a:endParaRPr lang="en-US"/>
          </a:p>
        </p:txBody>
      </p:sp>
      <p:sp>
        <p:nvSpPr>
          <p:cNvPr id="45062" name="AutoShape 4"/>
          <p:cNvSpPr>
            <a:spLocks noGrp="1" noChangeArrowheads="1"/>
          </p:cNvSpPr>
          <p:nvPr>
            <p:ph type="title" idx="4294967295"/>
          </p:nvPr>
        </p:nvSpPr>
        <p:spPr>
          <a:xfrm>
            <a:off x="457200" y="274638"/>
            <a:ext cx="8229600" cy="777875"/>
          </a:xfrm>
        </p:spPr>
        <p:txBody>
          <a:bodyPr anchor="b"/>
          <a:lstStyle/>
          <a:p>
            <a:pPr eaLnBrk="1" hangingPunct="1"/>
            <a:r>
              <a:rPr lang="en-GB"/>
              <a:t>Home Improvements</a:t>
            </a:r>
          </a:p>
        </p:txBody>
      </p:sp>
      <p:grpSp>
        <p:nvGrpSpPr>
          <p:cNvPr id="45063" name="Group 6"/>
          <p:cNvGrpSpPr>
            <a:grpSpLocks/>
          </p:cNvGrpSpPr>
          <p:nvPr/>
        </p:nvGrpSpPr>
        <p:grpSpPr bwMode="auto">
          <a:xfrm>
            <a:off x="4429125" y="2420938"/>
            <a:ext cx="2663825" cy="2016125"/>
            <a:chOff x="3936" y="2342"/>
            <a:chExt cx="1470" cy="1201"/>
          </a:xfrm>
        </p:grpSpPr>
        <p:grpSp>
          <p:nvGrpSpPr>
            <p:cNvPr id="45067" name="Group 7"/>
            <p:cNvGrpSpPr>
              <a:grpSpLocks/>
            </p:cNvGrpSpPr>
            <p:nvPr/>
          </p:nvGrpSpPr>
          <p:grpSpPr bwMode="auto">
            <a:xfrm>
              <a:off x="3936" y="2352"/>
              <a:ext cx="1470" cy="1191"/>
              <a:chOff x="10696" y="7280"/>
              <a:chExt cx="3676" cy="2977"/>
            </a:xfrm>
          </p:grpSpPr>
          <p:pic>
            <p:nvPicPr>
              <p:cNvPr id="45069" name="Picture 8"/>
              <p:cNvPicPr>
                <a:picLocks noChangeAspect="1" noChangeArrowheads="1"/>
              </p:cNvPicPr>
              <p:nvPr/>
            </p:nvPicPr>
            <p:blipFill>
              <a:blip r:embed="rId4" cstate="print"/>
              <a:srcRect t="2902"/>
              <a:stretch>
                <a:fillRect/>
              </a:stretch>
            </p:blipFill>
            <p:spPr bwMode="auto">
              <a:xfrm>
                <a:off x="10696" y="7280"/>
                <a:ext cx="3600" cy="2811"/>
              </a:xfrm>
              <a:prstGeom prst="rect">
                <a:avLst/>
              </a:prstGeom>
              <a:noFill/>
              <a:ln w="9525">
                <a:noFill/>
                <a:miter lim="800000"/>
                <a:headEnd/>
                <a:tailEnd/>
              </a:ln>
            </p:spPr>
          </p:pic>
          <p:sp>
            <p:nvSpPr>
              <p:cNvPr id="45070" name="Text Box 9"/>
              <p:cNvSpPr txBox="1">
                <a:spLocks noChangeArrowheads="1"/>
              </p:cNvSpPr>
              <p:nvPr/>
            </p:nvSpPr>
            <p:spPr bwMode="auto">
              <a:xfrm>
                <a:off x="12348" y="9884"/>
                <a:ext cx="901" cy="373"/>
              </a:xfrm>
              <a:prstGeom prst="rect">
                <a:avLst/>
              </a:prstGeom>
              <a:noFill/>
              <a:ln w="9525">
                <a:noFill/>
                <a:miter lim="800000"/>
                <a:headEnd/>
                <a:tailEnd/>
              </a:ln>
            </p:spPr>
            <p:txBody>
              <a:bodyPr/>
              <a:lstStyle/>
              <a:p>
                <a:pPr algn="ctr"/>
                <a:r>
                  <a:rPr lang="en-US" altLang="zh-CN" sz="800">
                    <a:ea typeface="PMingLiU" pitchFamily="18" charset="-120"/>
                  </a:rPr>
                  <a:t>today</a:t>
                </a:r>
                <a:endParaRPr lang="lv-LV" sz="2000"/>
              </a:p>
            </p:txBody>
          </p:sp>
          <p:sp>
            <p:nvSpPr>
              <p:cNvPr id="45071" name="Text Box 10"/>
              <p:cNvSpPr txBox="1">
                <a:spLocks noChangeArrowheads="1"/>
              </p:cNvSpPr>
              <p:nvPr/>
            </p:nvSpPr>
            <p:spPr bwMode="auto">
              <a:xfrm>
                <a:off x="13384" y="9576"/>
                <a:ext cx="988" cy="459"/>
              </a:xfrm>
              <a:prstGeom prst="rect">
                <a:avLst/>
              </a:prstGeom>
              <a:noFill/>
              <a:ln w="9525">
                <a:noFill/>
                <a:miter lim="800000"/>
                <a:headEnd/>
                <a:tailEnd/>
              </a:ln>
            </p:spPr>
            <p:txBody>
              <a:bodyPr/>
              <a:lstStyle/>
              <a:p>
                <a:pPr algn="ctr"/>
                <a:r>
                  <a:rPr lang="en-US" altLang="zh-CN" sz="800">
                    <a:ea typeface="PMingLiU" pitchFamily="18" charset="-120"/>
                  </a:rPr>
                  <a:t>tomorrow</a:t>
                </a:r>
                <a:endParaRPr lang="lv-LV" sz="2000"/>
              </a:p>
            </p:txBody>
          </p:sp>
        </p:grpSp>
        <p:sp>
          <p:nvSpPr>
            <p:cNvPr id="45068" name="Rectangle 11"/>
            <p:cNvSpPr>
              <a:spLocks noChangeArrowheads="1"/>
            </p:cNvSpPr>
            <p:nvPr/>
          </p:nvSpPr>
          <p:spPr bwMode="auto">
            <a:xfrm>
              <a:off x="3936" y="2342"/>
              <a:ext cx="757" cy="146"/>
            </a:xfrm>
            <a:prstGeom prst="rect">
              <a:avLst/>
            </a:prstGeom>
            <a:noFill/>
            <a:ln w="9525">
              <a:noFill/>
              <a:miter lim="800000"/>
              <a:headEnd/>
              <a:tailEnd/>
            </a:ln>
          </p:spPr>
          <p:txBody>
            <a:bodyPr wrap="none">
              <a:spAutoFit/>
            </a:bodyPr>
            <a:lstStyle/>
            <a:p>
              <a:r>
                <a:rPr lang="en-US" sz="1000"/>
                <a:t>kWh per m</a:t>
              </a:r>
              <a:r>
                <a:rPr lang="en-US" sz="1000" baseline="30000"/>
                <a:t>2</a:t>
              </a:r>
              <a:r>
                <a:rPr lang="en-US" sz="1000"/>
                <a:t> and year</a:t>
              </a:r>
              <a:endParaRPr lang="lv-LV" sz="1000"/>
            </a:p>
          </p:txBody>
        </p:sp>
      </p:grpSp>
      <p:sp>
        <p:nvSpPr>
          <p:cNvPr id="45064" name="Text Box 12"/>
          <p:cNvSpPr txBox="1">
            <a:spLocks noChangeArrowheads="1"/>
          </p:cNvSpPr>
          <p:nvPr/>
        </p:nvSpPr>
        <p:spPr bwMode="auto">
          <a:xfrm>
            <a:off x="325438" y="3709988"/>
            <a:ext cx="4464050" cy="942975"/>
          </a:xfrm>
          <a:prstGeom prst="rect">
            <a:avLst/>
          </a:prstGeom>
          <a:noFill/>
          <a:ln w="9525">
            <a:noFill/>
            <a:miter lim="800000"/>
            <a:headEnd/>
            <a:tailEnd/>
          </a:ln>
        </p:spPr>
        <p:txBody>
          <a:bodyPr>
            <a:spAutoFit/>
          </a:bodyPr>
          <a:lstStyle/>
          <a:p>
            <a:r>
              <a:rPr lang="en-GB"/>
              <a:t>Assume 80m2 floor area</a:t>
            </a:r>
          </a:p>
          <a:p>
            <a:r>
              <a:rPr lang="en-GB"/>
              <a:t>Assume 12p/KWh unit of electricity</a:t>
            </a:r>
          </a:p>
          <a:p>
            <a:r>
              <a:rPr lang="en-GB"/>
              <a:t>Assume 4p/KWh unit of gas</a:t>
            </a:r>
          </a:p>
          <a:p>
            <a:r>
              <a:rPr lang="en-GB"/>
              <a:t>Assume 80% energy used for heating (gas)</a:t>
            </a:r>
          </a:p>
        </p:txBody>
      </p:sp>
      <p:sp>
        <p:nvSpPr>
          <p:cNvPr id="45065" name="Rectangle 13"/>
          <p:cNvSpPr>
            <a:spLocks noChangeArrowheads="1"/>
          </p:cNvSpPr>
          <p:nvPr/>
        </p:nvSpPr>
        <p:spPr bwMode="auto">
          <a:xfrm rot="-1090758">
            <a:off x="66675" y="1341438"/>
            <a:ext cx="2411413" cy="712787"/>
          </a:xfrm>
          <a:prstGeom prst="rect">
            <a:avLst/>
          </a:prstGeom>
          <a:solidFill>
            <a:schemeClr val="accent1"/>
          </a:solidFill>
          <a:ln w="9525">
            <a:solidFill>
              <a:schemeClr val="tx1"/>
            </a:solidFill>
            <a:miter lim="800000"/>
            <a:headEnd/>
            <a:tailEnd/>
          </a:ln>
        </p:spPr>
        <p:txBody>
          <a:bodyPr/>
          <a:lstStyle/>
          <a:p>
            <a:pPr marL="342900" indent="-342900" algn="ctr">
              <a:lnSpc>
                <a:spcPct val="90000"/>
              </a:lnSpc>
              <a:spcBef>
                <a:spcPct val="20000"/>
              </a:spcBef>
              <a:buClr>
                <a:schemeClr val="tx1"/>
              </a:buClr>
              <a:buSzPct val="75000"/>
              <a:buFont typeface="Wingdings" pitchFamily="2" charset="2"/>
              <a:buNone/>
            </a:pPr>
            <a:r>
              <a:rPr lang="en-GB" sz="1800"/>
              <a:t>Example of a</a:t>
            </a:r>
          </a:p>
          <a:p>
            <a:pPr marL="342900" indent="-342900" algn="ctr">
              <a:lnSpc>
                <a:spcPct val="90000"/>
              </a:lnSpc>
              <a:spcBef>
                <a:spcPct val="20000"/>
              </a:spcBef>
              <a:buClr>
                <a:schemeClr val="tx1"/>
              </a:buClr>
              <a:buSzPct val="75000"/>
              <a:buFont typeface="Wingdings" pitchFamily="2" charset="2"/>
              <a:buNone/>
            </a:pPr>
            <a:r>
              <a:rPr lang="en-GB" sz="1800"/>
              <a:t>successful renovation</a:t>
            </a:r>
          </a:p>
        </p:txBody>
      </p:sp>
      <p:sp>
        <p:nvSpPr>
          <p:cNvPr id="45066" name="Text Box 20"/>
          <p:cNvSpPr txBox="1">
            <a:spLocks noChangeArrowheads="1"/>
          </p:cNvSpPr>
          <p:nvPr/>
        </p:nvSpPr>
        <p:spPr bwMode="auto">
          <a:xfrm>
            <a:off x="4211638" y="1412875"/>
            <a:ext cx="2881312" cy="779463"/>
          </a:xfrm>
          <a:prstGeom prst="rect">
            <a:avLst/>
          </a:prstGeom>
          <a:noFill/>
          <a:ln w="9525">
            <a:noFill/>
            <a:miter lim="800000"/>
            <a:headEnd/>
            <a:tailEnd/>
          </a:ln>
        </p:spPr>
        <p:txBody>
          <a:bodyPr>
            <a:spAutoFit/>
          </a:bodyPr>
          <a:lstStyle/>
          <a:p>
            <a:pPr>
              <a:spcBef>
                <a:spcPct val="50000"/>
              </a:spcBef>
            </a:pPr>
            <a:r>
              <a:rPr lang="en-GB" sz="1800"/>
              <a:t>Before	£1,635 / annum</a:t>
            </a:r>
          </a:p>
          <a:p>
            <a:pPr>
              <a:spcBef>
                <a:spcPct val="50000"/>
              </a:spcBef>
            </a:pPr>
            <a:r>
              <a:rPr lang="en-GB" sz="1800"/>
              <a:t>After	£ 358 /annum</a:t>
            </a:r>
          </a:p>
        </p:txBody>
      </p:sp>
      <p:sp>
        <p:nvSpPr>
          <p:cNvPr id="45073"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pic>
        <p:nvPicPr>
          <p:cNvPr id="45074" name="Picture 5"/>
          <p:cNvPicPr>
            <a:picLocks noChangeAspect="1" noChangeArrowheads="1"/>
          </p:cNvPicPr>
          <p:nvPr/>
        </p:nvPicPr>
        <p:blipFill>
          <a:blip r:embed="rId5" cstate="print"/>
          <a:srcRect/>
          <a:stretch>
            <a:fillRect/>
          </a:stretch>
        </p:blipFill>
        <p:spPr bwMode="auto">
          <a:xfrm>
            <a:off x="7399338" y="1557338"/>
            <a:ext cx="1744662" cy="2447925"/>
          </a:xfrm>
          <a:prstGeom prst="rect">
            <a:avLst/>
          </a:prstGeom>
          <a:noFill/>
          <a:ln w="9525">
            <a:noFill/>
            <a:miter lim="800000"/>
            <a:headEnd/>
            <a:tailEnd/>
          </a:ln>
        </p:spPr>
      </p:pic>
      <p:pic>
        <p:nvPicPr>
          <p:cNvPr id="45075" name="Picture 3" descr="Kellerdecke"/>
          <p:cNvPicPr>
            <a:picLocks noChangeAspect="1" noChangeArrowheads="1"/>
          </p:cNvPicPr>
          <p:nvPr/>
        </p:nvPicPr>
        <p:blipFill>
          <a:blip r:embed="rId6" cstate="print"/>
          <a:srcRect/>
          <a:stretch>
            <a:fillRect/>
          </a:stretch>
        </p:blipFill>
        <p:spPr bwMode="auto">
          <a:xfrm>
            <a:off x="6645275" y="4149725"/>
            <a:ext cx="2498725" cy="1652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oter Placeholder 2"/>
          <p:cNvSpPr>
            <a:spLocks noGrp="1"/>
          </p:cNvSpPr>
          <p:nvPr>
            <p:ph type="ftr" sz="quarter" idx="11"/>
          </p:nvPr>
        </p:nvSpPr>
        <p:spPr>
          <a:xfrm>
            <a:off x="5791200" y="6248400"/>
            <a:ext cx="2897188" cy="474663"/>
          </a:xfrm>
          <a:noFill/>
        </p:spPr>
        <p:txBody>
          <a:bodyPr anchor="b"/>
          <a:lstStyle/>
          <a:p>
            <a:r>
              <a:rPr lang="en-GB">
                <a:cs typeface="Arial" charset="0"/>
              </a:rPr>
              <a:t>Joel Cardinal </a:t>
            </a:r>
          </a:p>
        </p:txBody>
      </p:sp>
      <p:sp>
        <p:nvSpPr>
          <p:cNvPr id="54275" name="Slide Number Placeholder 3"/>
          <p:cNvSpPr>
            <a:spLocks noGrp="1"/>
          </p:cNvSpPr>
          <p:nvPr>
            <p:ph type="sldNum" sz="quarter" idx="12"/>
          </p:nvPr>
        </p:nvSpPr>
        <p:spPr>
          <a:xfrm>
            <a:off x="84138" y="6242050"/>
            <a:ext cx="587375" cy="488950"/>
          </a:xfrm>
          <a:noFill/>
        </p:spPr>
        <p:txBody>
          <a:bodyPr anchor="b" anchorCtr="1"/>
          <a:lstStyle/>
          <a:p>
            <a:pPr algn="l"/>
            <a:fld id="{5CE32DD0-420D-4016-975F-ADFC891A9DC4}" type="slidenum">
              <a:rPr lang="en-GB" sz="2600" b="1">
                <a:solidFill>
                  <a:schemeClr val="bg1"/>
                </a:solidFill>
                <a:cs typeface="Arial" charset="0"/>
              </a:rPr>
              <a:pPr algn="l"/>
              <a:t>24</a:t>
            </a:fld>
            <a:endParaRPr lang="en-GB" sz="2600" b="1">
              <a:solidFill>
                <a:schemeClr val="bg1"/>
              </a:solidFill>
              <a:cs typeface="Arial" charset="0"/>
            </a:endParaRPr>
          </a:p>
        </p:txBody>
      </p:sp>
      <p:sp>
        <p:nvSpPr>
          <p:cNvPr id="54276" name="Rectangle 2"/>
          <p:cNvSpPr>
            <a:spLocks noChangeArrowheads="1"/>
          </p:cNvSpPr>
          <p:nvPr/>
        </p:nvSpPr>
        <p:spPr bwMode="auto">
          <a:xfrm>
            <a:off x="1752600" y="762000"/>
            <a:ext cx="5464175" cy="396875"/>
          </a:xfrm>
          <a:prstGeom prst="rect">
            <a:avLst/>
          </a:prstGeom>
          <a:noFill/>
          <a:ln w="9525">
            <a:noFill/>
            <a:miter lim="800000"/>
            <a:headEnd/>
            <a:tailEnd/>
          </a:ln>
        </p:spPr>
        <p:txBody>
          <a:bodyPr wrap="none" anchor="ctr">
            <a:spAutoFit/>
          </a:bodyPr>
          <a:lstStyle/>
          <a:p>
            <a:r>
              <a:rPr lang="en-GB" sz="2000" b="1">
                <a:solidFill>
                  <a:srgbClr val="FF0000"/>
                </a:solidFill>
              </a:rPr>
              <a:t>Example of renovation: 1950s building</a:t>
            </a:r>
            <a:r>
              <a:rPr lang="en-GB" sz="2000">
                <a:solidFill>
                  <a:srgbClr val="FF0000"/>
                </a:solidFill>
              </a:rPr>
              <a:t> </a:t>
            </a:r>
          </a:p>
        </p:txBody>
      </p:sp>
      <p:grpSp>
        <p:nvGrpSpPr>
          <p:cNvPr id="54277" name="Group 3"/>
          <p:cNvGrpSpPr>
            <a:grpSpLocks/>
          </p:cNvGrpSpPr>
          <p:nvPr/>
        </p:nvGrpSpPr>
        <p:grpSpPr bwMode="auto">
          <a:xfrm>
            <a:off x="827088" y="1341438"/>
            <a:ext cx="7953375" cy="4648200"/>
            <a:chOff x="462" y="864"/>
            <a:chExt cx="5010" cy="2928"/>
          </a:xfrm>
        </p:grpSpPr>
        <p:sp>
          <p:nvSpPr>
            <p:cNvPr id="54278" name="Rectangle 4"/>
            <p:cNvSpPr>
              <a:spLocks noChangeArrowheads="1"/>
            </p:cNvSpPr>
            <p:nvPr/>
          </p:nvSpPr>
          <p:spPr bwMode="auto">
            <a:xfrm>
              <a:off x="4215" y="906"/>
              <a:ext cx="1257" cy="2810"/>
            </a:xfrm>
            <a:prstGeom prst="rect">
              <a:avLst/>
            </a:prstGeom>
            <a:noFill/>
            <a:ln w="9525">
              <a:noFill/>
              <a:miter lim="800000"/>
              <a:headEnd/>
              <a:tailEnd/>
            </a:ln>
          </p:spPr>
          <p:txBody>
            <a:bodyPr anchor="ctr">
              <a:spAutoFit/>
            </a:bodyPr>
            <a:lstStyle/>
            <a:p>
              <a:r>
                <a:rPr lang="en-GB" sz="900" b="1"/>
                <a:t>external walls</a:t>
              </a:r>
              <a:endParaRPr lang="lv-LV" sz="900"/>
            </a:p>
            <a:p>
              <a:r>
                <a:rPr lang="lv-LV" sz="900"/>
                <a:t>pumice blockwork plastered on both sides</a:t>
              </a:r>
            </a:p>
            <a:p>
              <a:endParaRPr lang="en-US" sz="900" b="1"/>
            </a:p>
            <a:p>
              <a:r>
                <a:rPr lang="lv-LV" sz="900" b="1"/>
                <a:t>u = 1.3</a:t>
              </a:r>
            </a:p>
            <a:p>
              <a:endParaRPr lang="en-US" sz="900" b="1"/>
            </a:p>
            <a:p>
              <a:endParaRPr lang="en-US" sz="900" b="1"/>
            </a:p>
            <a:p>
              <a:endParaRPr lang="en-US" sz="900" b="1"/>
            </a:p>
            <a:p>
              <a:endParaRPr lang="en-US" sz="900" b="1"/>
            </a:p>
            <a:p>
              <a:r>
                <a:rPr lang="lv-LV" sz="900" b="1"/>
                <a:t>window</a:t>
              </a:r>
              <a:endParaRPr lang="lv-LV" sz="900"/>
            </a:p>
            <a:p>
              <a:r>
                <a:rPr lang="en-GB" sz="900"/>
                <a:t>wooden window single glazing</a:t>
              </a:r>
              <a:endParaRPr lang="lv-LV" sz="900"/>
            </a:p>
            <a:p>
              <a:endParaRPr lang="en-GB" sz="900" b="1"/>
            </a:p>
            <a:p>
              <a:r>
                <a:rPr lang="en-GB" sz="900" b="1"/>
                <a:t>u = 5.2</a:t>
              </a:r>
              <a:endParaRPr lang="lv-LV" sz="900" b="1"/>
            </a:p>
            <a:p>
              <a:endParaRPr lang="en-US" sz="900" b="1"/>
            </a:p>
            <a:p>
              <a:endParaRPr lang="en-US" sz="900" b="1"/>
            </a:p>
            <a:p>
              <a:endParaRPr lang="en-US" sz="900" b="1"/>
            </a:p>
            <a:p>
              <a:endParaRPr lang="en-US" sz="900" b="1"/>
            </a:p>
            <a:p>
              <a:r>
                <a:rPr lang="lv-LV" sz="900" b="1"/>
                <a:t>top floor ceiling </a:t>
              </a:r>
              <a:endParaRPr lang="lv-LV" sz="900"/>
            </a:p>
            <a:p>
              <a:r>
                <a:rPr lang="lv-LV" sz="900"/>
                <a:t>concrete ceiling</a:t>
              </a:r>
            </a:p>
            <a:p>
              <a:r>
                <a:rPr lang="en-GB" sz="900"/>
                <a:t>no thermal insulation</a:t>
              </a:r>
              <a:endParaRPr lang="lv-LV" sz="900"/>
            </a:p>
            <a:p>
              <a:r>
                <a:rPr lang="en-GB" sz="900"/>
                <a:t>plastered on underside</a:t>
              </a:r>
              <a:endParaRPr lang="lv-LV" sz="900"/>
            </a:p>
            <a:p>
              <a:endParaRPr lang="en-US" sz="900" b="1"/>
            </a:p>
            <a:p>
              <a:r>
                <a:rPr lang="lv-LV" sz="900" b="1"/>
                <a:t>u = 3.0</a:t>
              </a:r>
            </a:p>
            <a:p>
              <a:endParaRPr lang="en-US" sz="900" b="1"/>
            </a:p>
            <a:p>
              <a:endParaRPr lang="en-US" sz="900" b="1"/>
            </a:p>
            <a:p>
              <a:endParaRPr lang="en-US" sz="900" b="1"/>
            </a:p>
            <a:p>
              <a:r>
                <a:rPr lang="lv-LV" sz="900" b="1"/>
                <a:t>basement ceiling</a:t>
              </a:r>
              <a:endParaRPr lang="lv-LV" sz="900"/>
            </a:p>
            <a:p>
              <a:r>
                <a:rPr lang="lv-LV" sz="900"/>
                <a:t>fitted carpet</a:t>
              </a:r>
            </a:p>
            <a:p>
              <a:r>
                <a:rPr lang="en-GB" sz="900"/>
                <a:t>  flooring bonded screed</a:t>
              </a:r>
              <a:endParaRPr lang="lv-LV" sz="900"/>
            </a:p>
            <a:p>
              <a:r>
                <a:rPr lang="lv-LV" sz="900"/>
                <a:t>concrete ceiling</a:t>
              </a:r>
            </a:p>
            <a:p>
              <a:endParaRPr lang="en-US" sz="900" b="1"/>
            </a:p>
            <a:p>
              <a:r>
                <a:rPr lang="lv-LV" sz="900" b="1"/>
                <a:t>u = 2.0</a:t>
              </a:r>
            </a:p>
          </p:txBody>
        </p:sp>
        <p:grpSp>
          <p:nvGrpSpPr>
            <p:cNvPr id="54279" name="Group 5"/>
            <p:cNvGrpSpPr>
              <a:grpSpLocks/>
            </p:cNvGrpSpPr>
            <p:nvPr/>
          </p:nvGrpSpPr>
          <p:grpSpPr bwMode="auto">
            <a:xfrm>
              <a:off x="462" y="864"/>
              <a:ext cx="3750" cy="2928"/>
              <a:chOff x="462" y="864"/>
              <a:chExt cx="3750" cy="2928"/>
            </a:xfrm>
          </p:grpSpPr>
          <p:pic>
            <p:nvPicPr>
              <p:cNvPr id="54280" name="Picture 6"/>
              <p:cNvPicPr>
                <a:picLocks noChangeAspect="1" noChangeArrowheads="1"/>
              </p:cNvPicPr>
              <p:nvPr/>
            </p:nvPicPr>
            <p:blipFill>
              <a:blip r:embed="rId2" cstate="print"/>
              <a:srcRect/>
              <a:stretch>
                <a:fillRect/>
              </a:stretch>
            </p:blipFill>
            <p:spPr bwMode="auto">
              <a:xfrm>
                <a:off x="3408" y="864"/>
                <a:ext cx="804" cy="2928"/>
              </a:xfrm>
              <a:prstGeom prst="rect">
                <a:avLst/>
              </a:prstGeom>
              <a:noFill/>
              <a:ln w="9525">
                <a:noFill/>
                <a:miter lim="800000"/>
                <a:headEnd/>
                <a:tailEnd/>
              </a:ln>
            </p:spPr>
          </p:pic>
          <p:grpSp>
            <p:nvGrpSpPr>
              <p:cNvPr id="54281" name="Group 7"/>
              <p:cNvGrpSpPr>
                <a:grpSpLocks/>
              </p:cNvGrpSpPr>
              <p:nvPr/>
            </p:nvGrpSpPr>
            <p:grpSpPr bwMode="auto">
              <a:xfrm>
                <a:off x="462" y="1104"/>
                <a:ext cx="2658" cy="2304"/>
                <a:chOff x="462" y="1104"/>
                <a:chExt cx="2658" cy="2304"/>
              </a:xfrm>
            </p:grpSpPr>
            <p:grpSp>
              <p:nvGrpSpPr>
                <p:cNvPr id="54282" name="Group 8"/>
                <p:cNvGrpSpPr>
                  <a:grpSpLocks/>
                </p:cNvGrpSpPr>
                <p:nvPr/>
              </p:nvGrpSpPr>
              <p:grpSpPr bwMode="auto">
                <a:xfrm>
                  <a:off x="462" y="1104"/>
                  <a:ext cx="2658" cy="2304"/>
                  <a:chOff x="462" y="1104"/>
                  <a:chExt cx="2658" cy="2304"/>
                </a:xfrm>
              </p:grpSpPr>
              <p:grpSp>
                <p:nvGrpSpPr>
                  <p:cNvPr id="54284" name="Group 9"/>
                  <p:cNvGrpSpPr>
                    <a:grpSpLocks/>
                  </p:cNvGrpSpPr>
                  <p:nvPr/>
                </p:nvGrpSpPr>
                <p:grpSpPr bwMode="auto">
                  <a:xfrm>
                    <a:off x="462" y="1104"/>
                    <a:ext cx="2203" cy="2304"/>
                    <a:chOff x="462" y="1104"/>
                    <a:chExt cx="2203" cy="2304"/>
                  </a:xfrm>
                </p:grpSpPr>
                <p:grpSp>
                  <p:nvGrpSpPr>
                    <p:cNvPr id="54286" name="Group 10"/>
                    <p:cNvGrpSpPr>
                      <a:grpSpLocks/>
                    </p:cNvGrpSpPr>
                    <p:nvPr/>
                  </p:nvGrpSpPr>
                  <p:grpSpPr bwMode="auto">
                    <a:xfrm>
                      <a:off x="480" y="1104"/>
                      <a:ext cx="2185" cy="2304"/>
                      <a:chOff x="480" y="1104"/>
                      <a:chExt cx="2185" cy="2304"/>
                    </a:xfrm>
                  </p:grpSpPr>
                  <p:grpSp>
                    <p:nvGrpSpPr>
                      <p:cNvPr id="54288" name="Group 11"/>
                      <p:cNvGrpSpPr>
                        <a:grpSpLocks/>
                      </p:cNvGrpSpPr>
                      <p:nvPr/>
                    </p:nvGrpSpPr>
                    <p:grpSpPr bwMode="auto">
                      <a:xfrm>
                        <a:off x="624" y="1104"/>
                        <a:ext cx="2041" cy="2304"/>
                        <a:chOff x="624" y="1104"/>
                        <a:chExt cx="2041" cy="2304"/>
                      </a:xfrm>
                    </p:grpSpPr>
                    <p:grpSp>
                      <p:nvGrpSpPr>
                        <p:cNvPr id="54290" name="Group 12"/>
                        <p:cNvGrpSpPr>
                          <a:grpSpLocks/>
                        </p:cNvGrpSpPr>
                        <p:nvPr/>
                      </p:nvGrpSpPr>
                      <p:grpSpPr bwMode="auto">
                        <a:xfrm>
                          <a:off x="624" y="1104"/>
                          <a:ext cx="2041" cy="2304"/>
                          <a:chOff x="624" y="1104"/>
                          <a:chExt cx="2041" cy="2304"/>
                        </a:xfrm>
                      </p:grpSpPr>
                      <p:pic>
                        <p:nvPicPr>
                          <p:cNvPr id="54292" name="Picture 13"/>
                          <p:cNvPicPr>
                            <a:picLocks noChangeAspect="1" noChangeArrowheads="1"/>
                          </p:cNvPicPr>
                          <p:nvPr/>
                        </p:nvPicPr>
                        <p:blipFill>
                          <a:blip r:embed="rId3" cstate="print"/>
                          <a:srcRect/>
                          <a:stretch>
                            <a:fillRect/>
                          </a:stretch>
                        </p:blipFill>
                        <p:spPr bwMode="auto">
                          <a:xfrm>
                            <a:off x="624" y="1104"/>
                            <a:ext cx="2041" cy="2304"/>
                          </a:xfrm>
                          <a:prstGeom prst="rect">
                            <a:avLst/>
                          </a:prstGeom>
                          <a:noFill/>
                          <a:ln w="9525">
                            <a:noFill/>
                            <a:miter lim="800000"/>
                            <a:headEnd/>
                            <a:tailEnd/>
                          </a:ln>
                        </p:spPr>
                      </p:pic>
                      <p:sp>
                        <p:nvSpPr>
                          <p:cNvPr id="54293" name="Rectangle 14"/>
                          <p:cNvSpPr>
                            <a:spLocks noChangeArrowheads="1"/>
                          </p:cNvSpPr>
                          <p:nvPr/>
                        </p:nvSpPr>
                        <p:spPr bwMode="auto">
                          <a:xfrm>
                            <a:off x="1728" y="1152"/>
                            <a:ext cx="621" cy="403"/>
                          </a:xfrm>
                          <a:prstGeom prst="rect">
                            <a:avLst/>
                          </a:prstGeom>
                          <a:noFill/>
                          <a:ln w="9525">
                            <a:noFill/>
                            <a:miter lim="800000"/>
                            <a:headEnd/>
                            <a:tailEnd/>
                          </a:ln>
                        </p:spPr>
                        <p:txBody>
                          <a:bodyPr wrap="none" anchor="ctr">
                            <a:spAutoFit/>
                          </a:bodyPr>
                          <a:lstStyle/>
                          <a:p>
                            <a:pPr algn="ctr"/>
                            <a:r>
                              <a:rPr lang="de-DE" sz="1200"/>
                              <a:t>Unused </a:t>
                            </a:r>
                          </a:p>
                          <a:p>
                            <a:pPr algn="ctr"/>
                            <a:r>
                              <a:rPr lang="de-DE" sz="1200"/>
                              <a:t>heat energy</a:t>
                            </a:r>
                            <a:endParaRPr lang="lv-LV" sz="1200"/>
                          </a:p>
                          <a:p>
                            <a:pPr algn="ctr"/>
                            <a:r>
                              <a:rPr lang="de-DE" sz="1200"/>
                              <a:t>28%</a:t>
                            </a:r>
                          </a:p>
                        </p:txBody>
                      </p:sp>
                    </p:grpSp>
                    <p:sp>
                      <p:nvSpPr>
                        <p:cNvPr id="54291" name="Rectangle 15"/>
                        <p:cNvSpPr>
                          <a:spLocks noChangeArrowheads="1"/>
                        </p:cNvSpPr>
                        <p:nvPr/>
                      </p:nvSpPr>
                      <p:spPr bwMode="auto">
                        <a:xfrm>
                          <a:off x="1579" y="1920"/>
                          <a:ext cx="581" cy="173"/>
                        </a:xfrm>
                        <a:prstGeom prst="rect">
                          <a:avLst/>
                        </a:prstGeom>
                        <a:noFill/>
                        <a:ln w="9525">
                          <a:noFill/>
                          <a:miter lim="800000"/>
                          <a:headEnd/>
                          <a:tailEnd/>
                        </a:ln>
                      </p:spPr>
                      <p:txBody>
                        <a:bodyPr anchor="ctr">
                          <a:spAutoFit/>
                        </a:bodyPr>
                        <a:lstStyle/>
                        <a:p>
                          <a:pPr algn="ctr"/>
                          <a:r>
                            <a:rPr lang="de-DE" sz="1200"/>
                            <a:t>Roof  17%</a:t>
                          </a:r>
                        </a:p>
                      </p:txBody>
                    </p:sp>
                  </p:grpSp>
                  <p:sp>
                    <p:nvSpPr>
                      <p:cNvPr id="54289" name="Rectangle 16"/>
                      <p:cNvSpPr>
                        <a:spLocks noChangeArrowheads="1"/>
                      </p:cNvSpPr>
                      <p:nvPr/>
                    </p:nvSpPr>
                    <p:spPr bwMode="auto">
                      <a:xfrm>
                        <a:off x="480" y="2064"/>
                        <a:ext cx="482" cy="288"/>
                      </a:xfrm>
                      <a:prstGeom prst="rect">
                        <a:avLst/>
                      </a:prstGeom>
                      <a:noFill/>
                      <a:ln w="9525">
                        <a:noFill/>
                        <a:miter lim="800000"/>
                        <a:headEnd/>
                        <a:tailEnd/>
                      </a:ln>
                    </p:spPr>
                    <p:txBody>
                      <a:bodyPr wrap="none" anchor="ctr">
                        <a:spAutoFit/>
                      </a:bodyPr>
                      <a:lstStyle/>
                      <a:p>
                        <a:pPr algn="ctr"/>
                        <a:r>
                          <a:rPr lang="en-US" sz="1200"/>
                          <a:t>windows</a:t>
                        </a:r>
                        <a:endParaRPr lang="lv-LV" sz="1200"/>
                      </a:p>
                      <a:p>
                        <a:pPr algn="ctr"/>
                        <a:r>
                          <a:rPr lang="en-US" sz="1200"/>
                          <a:t>12%</a:t>
                        </a:r>
                      </a:p>
                    </p:txBody>
                  </p:sp>
                </p:grpSp>
                <p:sp>
                  <p:nvSpPr>
                    <p:cNvPr id="54287" name="Rectangle 17"/>
                    <p:cNvSpPr>
                      <a:spLocks noChangeArrowheads="1"/>
                    </p:cNvSpPr>
                    <p:nvPr/>
                  </p:nvSpPr>
                  <p:spPr bwMode="auto">
                    <a:xfrm>
                      <a:off x="462" y="2592"/>
                      <a:ext cx="546" cy="288"/>
                    </a:xfrm>
                    <a:prstGeom prst="rect">
                      <a:avLst/>
                    </a:prstGeom>
                    <a:noFill/>
                    <a:ln w="9525">
                      <a:noFill/>
                      <a:miter lim="800000"/>
                      <a:headEnd/>
                      <a:tailEnd/>
                    </a:ln>
                  </p:spPr>
                  <p:txBody>
                    <a:bodyPr wrap="none" anchor="ctr">
                      <a:spAutoFit/>
                    </a:bodyPr>
                    <a:lstStyle/>
                    <a:p>
                      <a:pPr algn="ctr"/>
                      <a:r>
                        <a:rPr lang="de-DE" sz="1200"/>
                        <a:t>ventilation</a:t>
                      </a:r>
                      <a:endParaRPr lang="lv-LV" sz="1200"/>
                    </a:p>
                    <a:p>
                      <a:pPr algn="ctr"/>
                      <a:r>
                        <a:rPr lang="de-DE" sz="1200"/>
                        <a:t>20%</a:t>
                      </a:r>
                    </a:p>
                  </p:txBody>
                </p:sp>
              </p:grpSp>
              <p:sp>
                <p:nvSpPr>
                  <p:cNvPr id="54285" name="Rectangle 18"/>
                  <p:cNvSpPr>
                    <a:spLocks noChangeArrowheads="1"/>
                  </p:cNvSpPr>
                  <p:nvPr/>
                </p:nvSpPr>
                <p:spPr bwMode="auto">
                  <a:xfrm>
                    <a:off x="2547" y="2467"/>
                    <a:ext cx="573" cy="173"/>
                  </a:xfrm>
                  <a:prstGeom prst="rect">
                    <a:avLst/>
                  </a:prstGeom>
                  <a:noFill/>
                  <a:ln w="9525">
                    <a:noFill/>
                    <a:miter lim="800000"/>
                    <a:headEnd/>
                    <a:tailEnd/>
                  </a:ln>
                </p:spPr>
                <p:txBody>
                  <a:bodyPr wrap="none" anchor="ctr">
                    <a:spAutoFit/>
                  </a:bodyPr>
                  <a:lstStyle/>
                  <a:p>
                    <a:pPr algn="ctr"/>
                    <a:r>
                      <a:rPr lang="de-DE" sz="1200"/>
                      <a:t>walls  16%</a:t>
                    </a:r>
                  </a:p>
                </p:txBody>
              </p:sp>
            </p:grpSp>
            <p:sp>
              <p:nvSpPr>
                <p:cNvPr id="54283" name="Rectangle 19"/>
                <p:cNvSpPr>
                  <a:spLocks noChangeArrowheads="1"/>
                </p:cNvSpPr>
                <p:nvPr/>
              </p:nvSpPr>
              <p:spPr bwMode="auto">
                <a:xfrm>
                  <a:off x="1152" y="3120"/>
                  <a:ext cx="833" cy="288"/>
                </a:xfrm>
                <a:prstGeom prst="rect">
                  <a:avLst/>
                </a:prstGeom>
                <a:noFill/>
                <a:ln w="9525">
                  <a:noFill/>
                  <a:miter lim="800000"/>
                  <a:headEnd/>
                  <a:tailEnd/>
                </a:ln>
              </p:spPr>
              <p:txBody>
                <a:bodyPr wrap="none" anchor="ctr">
                  <a:spAutoFit/>
                </a:bodyPr>
                <a:lstStyle/>
                <a:p>
                  <a:pPr algn="ctr"/>
                  <a:r>
                    <a:rPr lang="de-DE" sz="1200"/>
                    <a:t>basement ceiling</a:t>
                  </a:r>
                  <a:endParaRPr lang="lv-LV" sz="1200"/>
                </a:p>
                <a:p>
                  <a:pPr algn="ctr"/>
                  <a:r>
                    <a:rPr lang="de-DE" sz="1200"/>
                    <a:t>7%</a:t>
                  </a:r>
                </a:p>
              </p:txBody>
            </p:sp>
          </p:grpSp>
        </p:grpSp>
      </p:grpSp>
      <p:sp>
        <p:nvSpPr>
          <p:cNvPr id="54295"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oter Placeholder 4"/>
          <p:cNvSpPr txBox="1">
            <a:spLocks noGrp="1"/>
          </p:cNvSpPr>
          <p:nvPr/>
        </p:nvSpPr>
        <p:spPr bwMode="auto">
          <a:xfrm>
            <a:off x="5791200" y="6248400"/>
            <a:ext cx="2897188" cy="474663"/>
          </a:xfrm>
          <a:prstGeom prst="rect">
            <a:avLst/>
          </a:prstGeom>
          <a:noFill/>
          <a:ln w="9525">
            <a:noFill/>
            <a:miter lim="800000"/>
            <a:headEnd/>
            <a:tailEnd/>
          </a:ln>
        </p:spPr>
        <p:txBody>
          <a:bodyPr anchor="b"/>
          <a:lstStyle/>
          <a:p>
            <a:pPr algn="ctr"/>
            <a:r>
              <a:rPr lang="en-GB"/>
              <a:t>Joel Cardinal </a:t>
            </a:r>
          </a:p>
        </p:txBody>
      </p:sp>
      <p:sp>
        <p:nvSpPr>
          <p:cNvPr id="5734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B570A741-06F9-4656-942A-9A925BB1DBE8}" type="slidenum">
              <a:rPr lang="en-GB" sz="2600" b="1">
                <a:solidFill>
                  <a:schemeClr val="bg1"/>
                </a:solidFill>
              </a:rPr>
              <a:pPr/>
              <a:t>25</a:t>
            </a:fld>
            <a:endParaRPr lang="en-GB" sz="2600" b="1">
              <a:solidFill>
                <a:schemeClr val="bg1"/>
              </a:solidFill>
            </a:endParaRPr>
          </a:p>
        </p:txBody>
      </p:sp>
      <p:sp>
        <p:nvSpPr>
          <p:cNvPr id="57348" name="AutoShape 2"/>
          <p:cNvSpPr>
            <a:spLocks noGrp="1" noChangeArrowheads="1"/>
          </p:cNvSpPr>
          <p:nvPr>
            <p:ph type="title" idx="4294967295"/>
          </p:nvPr>
        </p:nvSpPr>
        <p:spPr>
          <a:noFill/>
          <a:ln/>
        </p:spPr>
        <p:txBody>
          <a:bodyPr anchor="b"/>
          <a:lstStyle/>
          <a:p>
            <a:pPr eaLnBrk="1" hangingPunct="1"/>
            <a:r>
              <a:rPr lang="en-GB"/>
              <a:t>Agenda</a:t>
            </a:r>
          </a:p>
        </p:txBody>
      </p:sp>
      <p:sp>
        <p:nvSpPr>
          <p:cNvPr id="57349" name="Rectangle 3"/>
          <p:cNvSpPr>
            <a:spLocks noGrp="1" noChangeArrowheads="1"/>
          </p:cNvSpPr>
          <p:nvPr>
            <p:ph type="body" idx="4294967295"/>
          </p:nvPr>
        </p:nvSpPr>
        <p:spPr/>
        <p:txBody>
          <a:bodyPr/>
          <a:lstStyle/>
          <a:p>
            <a:pPr eaLnBrk="1" hangingPunct="1">
              <a:lnSpc>
                <a:spcPct val="80000"/>
              </a:lnSpc>
            </a:pPr>
            <a:r>
              <a:rPr lang="en-GB" sz="1400">
                <a:solidFill>
                  <a:srgbClr val="C0C0C0"/>
                </a:solidFill>
              </a:rPr>
              <a:t>Understand your home Energy bills</a:t>
            </a:r>
          </a:p>
          <a:p>
            <a:pPr lvl="1" eaLnBrk="1" hangingPunct="1">
              <a:lnSpc>
                <a:spcPct val="80000"/>
              </a:lnSpc>
            </a:pPr>
            <a:r>
              <a:rPr lang="en-GB" sz="1200">
                <a:solidFill>
                  <a:srgbClr val="C0C0C0"/>
                </a:solidFill>
              </a:rPr>
              <a:t>Why do we use Energy ? – What is comfort ?</a:t>
            </a:r>
          </a:p>
          <a:p>
            <a:pPr lvl="1" eaLnBrk="1" hangingPunct="1">
              <a:lnSpc>
                <a:spcPct val="80000"/>
              </a:lnSpc>
            </a:pPr>
            <a:r>
              <a:rPr lang="en-GB" sz="1200">
                <a:solidFill>
                  <a:srgbClr val="C0C0C0"/>
                </a:solidFill>
              </a:rPr>
              <a:t>Is my bill double Dutch?</a:t>
            </a:r>
          </a:p>
          <a:p>
            <a:pPr eaLnBrk="1" hangingPunct="1">
              <a:lnSpc>
                <a:spcPct val="80000"/>
              </a:lnSpc>
            </a:pPr>
            <a:r>
              <a:rPr lang="en-GB" sz="1400">
                <a:solidFill>
                  <a:srgbClr val="C0C0C0"/>
                </a:solidFill>
              </a:rPr>
              <a:t>Benchmarks</a:t>
            </a:r>
          </a:p>
          <a:p>
            <a:pPr lvl="1" eaLnBrk="1" hangingPunct="1">
              <a:lnSpc>
                <a:spcPct val="80000"/>
              </a:lnSpc>
            </a:pPr>
            <a:r>
              <a:rPr lang="en-GB" sz="1200">
                <a:solidFill>
                  <a:srgbClr val="C0C0C0"/>
                </a:solidFill>
              </a:rPr>
              <a:t>How am I doing compared to others?</a:t>
            </a:r>
          </a:p>
          <a:p>
            <a:pPr lvl="1" eaLnBrk="1" hangingPunct="1">
              <a:lnSpc>
                <a:spcPct val="80000"/>
              </a:lnSpc>
            </a:pPr>
            <a:r>
              <a:rPr lang="en-GB" sz="1200">
                <a:solidFill>
                  <a:srgbClr val="C0C0C0"/>
                </a:solidFill>
              </a:rPr>
              <a:t>What is best in class?</a:t>
            </a:r>
          </a:p>
          <a:p>
            <a:pPr eaLnBrk="1" hangingPunct="1">
              <a:lnSpc>
                <a:spcPct val="80000"/>
              </a:lnSpc>
            </a:pPr>
            <a:r>
              <a:rPr lang="en-GB" sz="1400">
                <a:solidFill>
                  <a:srgbClr val="C0C0C0"/>
                </a:solidFill>
              </a:rPr>
              <a:t>Government targets</a:t>
            </a:r>
          </a:p>
          <a:p>
            <a:pPr lvl="1" eaLnBrk="1" hangingPunct="1">
              <a:lnSpc>
                <a:spcPct val="80000"/>
              </a:lnSpc>
            </a:pPr>
            <a:r>
              <a:rPr lang="en-GB" sz="1200">
                <a:solidFill>
                  <a:srgbClr val="C0C0C0"/>
                </a:solidFill>
              </a:rPr>
              <a:t>Government Climate Change Act</a:t>
            </a:r>
          </a:p>
          <a:p>
            <a:pPr lvl="1" eaLnBrk="1" hangingPunct="1">
              <a:lnSpc>
                <a:spcPct val="80000"/>
              </a:lnSpc>
            </a:pPr>
            <a:r>
              <a:rPr lang="en-GB" sz="1200">
                <a:solidFill>
                  <a:srgbClr val="C0C0C0"/>
                </a:solidFill>
              </a:rPr>
              <a:t>Housing regulations</a:t>
            </a:r>
          </a:p>
          <a:p>
            <a:pPr lvl="1" eaLnBrk="1" hangingPunct="1">
              <a:lnSpc>
                <a:spcPct val="80000"/>
              </a:lnSpc>
            </a:pPr>
            <a:r>
              <a:rPr lang="en-GB" sz="1200">
                <a:solidFill>
                  <a:srgbClr val="C0C0C0"/>
                </a:solidFill>
              </a:rPr>
              <a:t>Energy efficiency and CO2 emissions reductions schemes </a:t>
            </a:r>
          </a:p>
          <a:p>
            <a:pPr eaLnBrk="1" hangingPunct="1">
              <a:lnSpc>
                <a:spcPct val="80000"/>
              </a:lnSpc>
            </a:pPr>
            <a:r>
              <a:rPr lang="en-GB" sz="1400">
                <a:solidFill>
                  <a:srgbClr val="C0C0C0"/>
                </a:solidFill>
              </a:rPr>
              <a:t>Home improvements</a:t>
            </a:r>
          </a:p>
          <a:p>
            <a:pPr lvl="1" eaLnBrk="1" hangingPunct="1">
              <a:lnSpc>
                <a:spcPct val="80000"/>
              </a:lnSpc>
            </a:pPr>
            <a:r>
              <a:rPr lang="en-GB" sz="1200">
                <a:solidFill>
                  <a:srgbClr val="C0C0C0"/>
                </a:solidFill>
              </a:rPr>
              <a:t>Buy wise</a:t>
            </a:r>
          </a:p>
          <a:p>
            <a:pPr lvl="1" eaLnBrk="1" hangingPunct="1">
              <a:lnSpc>
                <a:spcPct val="80000"/>
              </a:lnSpc>
            </a:pPr>
            <a:r>
              <a:rPr lang="en-GB" sz="1200">
                <a:solidFill>
                  <a:srgbClr val="C0C0C0"/>
                </a:solidFill>
              </a:rPr>
              <a:t>Reduce consumptions</a:t>
            </a:r>
          </a:p>
          <a:p>
            <a:pPr eaLnBrk="1" hangingPunct="1">
              <a:lnSpc>
                <a:spcPct val="80000"/>
              </a:lnSpc>
            </a:pPr>
            <a:r>
              <a:rPr lang="en-GB" sz="1400"/>
              <a:t>University of Warwick Utilities budget</a:t>
            </a:r>
          </a:p>
          <a:p>
            <a:pPr lvl="1" eaLnBrk="1" hangingPunct="1">
              <a:lnSpc>
                <a:spcPct val="80000"/>
              </a:lnSpc>
            </a:pPr>
            <a:r>
              <a:rPr lang="en-GB" sz="1200"/>
              <a:t>How does the University compare to others?</a:t>
            </a:r>
          </a:p>
          <a:p>
            <a:pPr lvl="1" eaLnBrk="1" hangingPunct="1">
              <a:lnSpc>
                <a:spcPct val="80000"/>
              </a:lnSpc>
            </a:pPr>
            <a:r>
              <a:rPr lang="en-GB" sz="1200"/>
              <a:t>What is your department paying for?</a:t>
            </a:r>
          </a:p>
          <a:p>
            <a:pPr eaLnBrk="1" hangingPunct="1">
              <a:lnSpc>
                <a:spcPct val="80000"/>
              </a:lnSpc>
            </a:pPr>
            <a:r>
              <a:rPr lang="en-GB" sz="1400">
                <a:solidFill>
                  <a:srgbClr val="C0C0C0"/>
                </a:solidFill>
              </a:rPr>
              <a:t>We can make a difference</a:t>
            </a:r>
          </a:p>
          <a:p>
            <a:pPr lvl="1" eaLnBrk="1" hangingPunct="1">
              <a:lnSpc>
                <a:spcPct val="80000"/>
              </a:lnSpc>
            </a:pPr>
            <a:r>
              <a:rPr lang="en-GB" sz="1400">
                <a:solidFill>
                  <a:srgbClr val="C0C0C0"/>
                </a:solidFill>
              </a:rPr>
              <a:t>Estates Office</a:t>
            </a:r>
          </a:p>
          <a:p>
            <a:pPr lvl="1" eaLnBrk="1" hangingPunct="1">
              <a:lnSpc>
                <a:spcPct val="80000"/>
              </a:lnSpc>
            </a:pPr>
            <a:r>
              <a:rPr lang="en-GB" sz="1400">
                <a:solidFill>
                  <a:srgbClr val="C0C0C0"/>
                </a:solidFill>
              </a:rPr>
              <a:t>At home</a:t>
            </a:r>
          </a:p>
          <a:p>
            <a:pPr lvl="1" eaLnBrk="1" hangingPunct="1">
              <a:lnSpc>
                <a:spcPct val="80000"/>
              </a:lnSpc>
            </a:pPr>
            <a:r>
              <a:rPr lang="en-GB" sz="1400">
                <a:solidFill>
                  <a:srgbClr val="C0C0C0"/>
                </a:solidFill>
              </a:rPr>
              <a:t>At the University</a:t>
            </a:r>
          </a:p>
        </p:txBody>
      </p:sp>
      <p:sp>
        <p:nvSpPr>
          <p:cNvPr id="57351"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9" name="AutoShape 2"/>
          <p:cNvSpPr>
            <a:spLocks noGrp="1" noChangeArrowheads="1"/>
          </p:cNvSpPr>
          <p:nvPr>
            <p:ph type="title" idx="4294967295"/>
          </p:nvPr>
        </p:nvSpPr>
        <p:spPr>
          <a:xfrm>
            <a:off x="457200" y="274638"/>
            <a:ext cx="8229600" cy="490537"/>
          </a:xfrm>
        </p:spPr>
        <p:txBody>
          <a:bodyPr anchor="b"/>
          <a:lstStyle/>
          <a:p>
            <a:r>
              <a:rPr lang="en-GB" sz="3200"/>
              <a:t>University of Warwick Utilities budget</a:t>
            </a:r>
          </a:p>
        </p:txBody>
      </p:sp>
      <p:graphicFrame>
        <p:nvGraphicFramePr>
          <p:cNvPr id="74756" name="Object 4"/>
          <p:cNvGraphicFramePr>
            <a:graphicFrameLocks noChangeAspect="1"/>
          </p:cNvGraphicFramePr>
          <p:nvPr>
            <p:ph sz="half" idx="4294967295"/>
          </p:nvPr>
        </p:nvGraphicFramePr>
        <p:xfrm>
          <a:off x="250825" y="1087438"/>
          <a:ext cx="5006975" cy="2846387"/>
        </p:xfrm>
        <a:graphic>
          <a:graphicData uri="http://schemas.openxmlformats.org/presentationml/2006/ole">
            <p:oleObj spid="_x0000_s74756" name="Chart" r:id="rId3" imgW="4876800" imgH="2438400" progId="Excel.Sheet.8">
              <p:embed/>
            </p:oleObj>
          </a:graphicData>
        </a:graphic>
      </p:graphicFrame>
      <p:graphicFrame>
        <p:nvGraphicFramePr>
          <p:cNvPr id="74758" name="Object 6"/>
          <p:cNvGraphicFramePr>
            <a:graphicFrameLocks noChangeAspect="1"/>
          </p:cNvGraphicFramePr>
          <p:nvPr>
            <p:ph sz="half" idx="4294967295"/>
          </p:nvPr>
        </p:nvGraphicFramePr>
        <p:xfrm>
          <a:off x="4140200" y="2565400"/>
          <a:ext cx="4824413" cy="2743200"/>
        </p:xfrm>
        <a:graphic>
          <a:graphicData uri="http://schemas.openxmlformats.org/presentationml/2006/ole">
            <p:oleObj spid="_x0000_s74758" name="Chart" r:id="rId4" imgW="4857649" imgH="2762385" progId="Excel.Sheet.8">
              <p:embed/>
            </p:oleObj>
          </a:graphicData>
        </a:graphic>
      </p:graphicFrame>
      <p:sp>
        <p:nvSpPr>
          <p:cNvPr id="74760" name="Text Box 8"/>
          <p:cNvSpPr txBox="1">
            <a:spLocks noChangeArrowheads="1"/>
          </p:cNvSpPr>
          <p:nvPr/>
        </p:nvSpPr>
        <p:spPr bwMode="auto">
          <a:xfrm>
            <a:off x="1187450" y="3933825"/>
            <a:ext cx="2735263" cy="836613"/>
          </a:xfrm>
          <a:prstGeom prst="rect">
            <a:avLst/>
          </a:prstGeom>
          <a:solidFill>
            <a:srgbClr val="FF9900"/>
          </a:solidFill>
          <a:ln w="9525">
            <a:noFill/>
            <a:miter lim="800000"/>
            <a:headEnd/>
            <a:tailEnd/>
          </a:ln>
        </p:spPr>
        <p:txBody>
          <a:bodyPr>
            <a:spAutoFit/>
          </a:bodyPr>
          <a:lstStyle/>
          <a:p>
            <a:pPr algn="ctr">
              <a:spcBef>
                <a:spcPct val="50000"/>
              </a:spcBef>
            </a:pPr>
            <a:r>
              <a:rPr lang="en-GB"/>
              <a:t>University of Warwick Utilities budget 2008-9 = </a:t>
            </a:r>
          </a:p>
          <a:p>
            <a:pPr algn="ctr">
              <a:spcBef>
                <a:spcPct val="50000"/>
              </a:spcBef>
            </a:pPr>
            <a:r>
              <a:rPr lang="en-GB"/>
              <a:t>£8,732,216</a:t>
            </a:r>
          </a:p>
        </p:txBody>
      </p:sp>
      <p:sp>
        <p:nvSpPr>
          <p:cNvPr id="74761" name="Text Box 9"/>
          <p:cNvSpPr txBox="1">
            <a:spLocks noChangeArrowheads="1"/>
          </p:cNvSpPr>
          <p:nvPr/>
        </p:nvSpPr>
        <p:spPr bwMode="auto">
          <a:xfrm>
            <a:off x="1187450" y="4797425"/>
            <a:ext cx="2735263" cy="304800"/>
          </a:xfrm>
          <a:prstGeom prst="rect">
            <a:avLst/>
          </a:prstGeom>
          <a:solidFill>
            <a:srgbClr val="FF9900"/>
          </a:solidFill>
          <a:ln w="9525">
            <a:noFill/>
            <a:miter lim="800000"/>
            <a:headEnd/>
            <a:tailEnd/>
          </a:ln>
        </p:spPr>
        <p:txBody>
          <a:bodyPr>
            <a:spAutoFit/>
          </a:bodyPr>
          <a:lstStyle/>
          <a:p>
            <a:pPr algn="ctr">
              <a:spcBef>
                <a:spcPct val="50000"/>
              </a:spcBef>
            </a:pPr>
            <a:r>
              <a:rPr lang="en-GB"/>
              <a:t>~ £350 / person (FTE + staff)</a:t>
            </a:r>
          </a:p>
        </p:txBody>
      </p:sp>
      <p:sp>
        <p:nvSpPr>
          <p:cNvPr id="74762" name="Text Box 10"/>
          <p:cNvSpPr txBox="1">
            <a:spLocks noChangeArrowheads="1"/>
          </p:cNvSpPr>
          <p:nvPr/>
        </p:nvSpPr>
        <p:spPr bwMode="auto">
          <a:xfrm>
            <a:off x="1187450" y="3933825"/>
            <a:ext cx="2735263" cy="836613"/>
          </a:xfrm>
          <a:prstGeom prst="rect">
            <a:avLst/>
          </a:prstGeom>
          <a:solidFill>
            <a:srgbClr val="FF9900"/>
          </a:solidFill>
          <a:ln w="9525">
            <a:noFill/>
            <a:miter lim="800000"/>
            <a:headEnd/>
            <a:tailEnd/>
          </a:ln>
        </p:spPr>
        <p:txBody>
          <a:bodyPr>
            <a:spAutoFit/>
          </a:bodyPr>
          <a:lstStyle/>
          <a:p>
            <a:pPr algn="ctr">
              <a:spcBef>
                <a:spcPct val="50000"/>
              </a:spcBef>
            </a:pPr>
            <a:r>
              <a:rPr lang="en-GB"/>
              <a:t>University of Warwick Utilities budget 2008-9 = </a:t>
            </a:r>
          </a:p>
          <a:p>
            <a:pPr algn="ctr">
              <a:spcBef>
                <a:spcPct val="50000"/>
              </a:spcBef>
            </a:pPr>
            <a:r>
              <a:rPr lang="en-GB"/>
              <a:t>£8,732,216</a:t>
            </a:r>
          </a:p>
        </p:txBody>
      </p:sp>
      <p:sp>
        <p:nvSpPr>
          <p:cNvPr id="74763" name="Text Box 11"/>
          <p:cNvSpPr txBox="1">
            <a:spLocks noChangeArrowheads="1"/>
          </p:cNvSpPr>
          <p:nvPr/>
        </p:nvSpPr>
        <p:spPr bwMode="auto">
          <a:xfrm>
            <a:off x="1187450" y="4797425"/>
            <a:ext cx="2735263" cy="304800"/>
          </a:xfrm>
          <a:prstGeom prst="rect">
            <a:avLst/>
          </a:prstGeom>
          <a:solidFill>
            <a:srgbClr val="FF9900"/>
          </a:solidFill>
          <a:ln w="9525">
            <a:noFill/>
            <a:miter lim="800000"/>
            <a:headEnd/>
            <a:tailEnd/>
          </a:ln>
        </p:spPr>
        <p:txBody>
          <a:bodyPr>
            <a:spAutoFit/>
          </a:bodyPr>
          <a:lstStyle/>
          <a:p>
            <a:pPr algn="ctr">
              <a:spcBef>
                <a:spcPct val="50000"/>
              </a:spcBef>
            </a:pPr>
            <a:r>
              <a:rPr lang="en-GB"/>
              <a:t>~ £350 / person (FTE + staff)</a:t>
            </a:r>
          </a:p>
        </p:txBody>
      </p:sp>
      <p:sp>
        <p:nvSpPr>
          <p:cNvPr id="74765"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
        <p:nvSpPr>
          <p:cNvPr id="74766" name="Text Box 14"/>
          <p:cNvSpPr txBox="1">
            <a:spLocks noChangeArrowheads="1"/>
          </p:cNvSpPr>
          <p:nvPr/>
        </p:nvSpPr>
        <p:spPr bwMode="auto">
          <a:xfrm>
            <a:off x="1187450" y="5157788"/>
            <a:ext cx="2736850" cy="623887"/>
          </a:xfrm>
          <a:prstGeom prst="rect">
            <a:avLst/>
          </a:prstGeom>
          <a:solidFill>
            <a:srgbClr val="FF9900"/>
          </a:solidFill>
          <a:ln w="9525" algn="ctr">
            <a:noFill/>
            <a:miter lim="800000"/>
            <a:headEnd/>
            <a:tailEnd/>
          </a:ln>
          <a:effectLst/>
        </p:spPr>
        <p:txBody>
          <a:bodyPr>
            <a:spAutoFit/>
          </a:bodyPr>
          <a:lstStyle/>
          <a:p>
            <a:pPr algn="ctr">
              <a:spcBef>
                <a:spcPct val="50000"/>
              </a:spcBef>
            </a:pPr>
            <a:r>
              <a:rPr lang="en-GB"/>
              <a:t>~ 1.5 tonne CO2 / person </a:t>
            </a:r>
          </a:p>
          <a:p>
            <a:pPr algn="ctr">
              <a:spcBef>
                <a:spcPct val="50000"/>
              </a:spcBef>
            </a:pPr>
            <a:r>
              <a:rPr lang="en-GB"/>
              <a:t>(FTE + staff)</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AutoShape 2"/>
          <p:cNvSpPr>
            <a:spLocks noGrp="1" noChangeArrowheads="1"/>
          </p:cNvSpPr>
          <p:nvPr>
            <p:ph type="title" idx="4294967295"/>
          </p:nvPr>
        </p:nvSpPr>
        <p:spPr>
          <a:xfrm>
            <a:off x="457200" y="274638"/>
            <a:ext cx="8229600" cy="490537"/>
          </a:xfrm>
          <a:noFill/>
          <a:ln/>
        </p:spPr>
        <p:txBody>
          <a:bodyPr anchor="b"/>
          <a:lstStyle/>
          <a:p>
            <a:r>
              <a:rPr lang="en-GB" sz="3200"/>
              <a:t>University of Warwick – CO2 emissions</a:t>
            </a:r>
          </a:p>
        </p:txBody>
      </p:sp>
      <p:sp>
        <p:nvSpPr>
          <p:cNvPr id="78850" name="Rectangle 3"/>
          <p:cNvSpPr>
            <a:spLocks noGrp="1" noChangeArrowheads="1"/>
          </p:cNvSpPr>
          <p:nvPr>
            <p:ph type="body" idx="4294967295"/>
          </p:nvPr>
        </p:nvSpPr>
        <p:spPr>
          <a:xfrm>
            <a:off x="457200" y="1687513"/>
            <a:ext cx="7062788" cy="1658937"/>
          </a:xfrm>
        </p:spPr>
        <p:txBody>
          <a:bodyPr/>
          <a:lstStyle/>
          <a:p>
            <a:pPr>
              <a:lnSpc>
                <a:spcPct val="80000"/>
              </a:lnSpc>
              <a:buFontTx/>
              <a:buNone/>
            </a:pPr>
            <a:r>
              <a:rPr lang="en-GB" sz="1800"/>
              <a:t>Thanks to the UoW large Combined Heat &amp; Power associated with a large district heating network the emissions are largely reduced.</a:t>
            </a:r>
          </a:p>
          <a:p>
            <a:pPr>
              <a:lnSpc>
                <a:spcPct val="80000"/>
              </a:lnSpc>
            </a:pPr>
            <a:r>
              <a:rPr lang="en-GB" sz="1800"/>
              <a:t>Cost saving 20% (£1.8m)</a:t>
            </a:r>
          </a:p>
          <a:p>
            <a:pPr>
              <a:lnSpc>
                <a:spcPct val="80000"/>
              </a:lnSpc>
            </a:pPr>
            <a:r>
              <a:rPr lang="en-GB" sz="1800"/>
              <a:t>CO2 saved by 36%</a:t>
            </a:r>
          </a:p>
        </p:txBody>
      </p:sp>
      <p:pic>
        <p:nvPicPr>
          <p:cNvPr id="78851" name="Picture 223"/>
          <p:cNvPicPr>
            <a:picLocks noChangeAspect="1" noChangeArrowheads="1"/>
          </p:cNvPicPr>
          <p:nvPr/>
        </p:nvPicPr>
        <p:blipFill>
          <a:blip r:embed="rId2" cstate="print"/>
          <a:srcRect/>
          <a:stretch>
            <a:fillRect/>
          </a:stretch>
        </p:blipFill>
        <p:spPr bwMode="auto">
          <a:xfrm>
            <a:off x="971550" y="3575050"/>
            <a:ext cx="5880100" cy="2159000"/>
          </a:xfrm>
          <a:prstGeom prst="rect">
            <a:avLst/>
          </a:prstGeom>
          <a:noFill/>
          <a:ln w="9525">
            <a:noFill/>
            <a:miter lim="800000"/>
            <a:headEnd/>
            <a:tailEnd/>
          </a:ln>
        </p:spPr>
      </p:pic>
      <p:sp>
        <p:nvSpPr>
          <p:cNvPr id="7" name="Oval 6"/>
          <p:cNvSpPr/>
          <p:nvPr/>
        </p:nvSpPr>
        <p:spPr>
          <a:xfrm>
            <a:off x="4143375" y="4660900"/>
            <a:ext cx="1143000" cy="1285875"/>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pic>
        <p:nvPicPr>
          <p:cNvPr id="78853" name="Picture 11" descr="clip_image001"/>
          <p:cNvPicPr>
            <a:picLocks noChangeAspect="1" noChangeArrowheads="1"/>
          </p:cNvPicPr>
          <p:nvPr/>
        </p:nvPicPr>
        <p:blipFill>
          <a:blip r:embed="rId3" cstate="print"/>
          <a:srcRect/>
          <a:stretch>
            <a:fillRect/>
          </a:stretch>
        </p:blipFill>
        <p:spPr bwMode="auto">
          <a:xfrm>
            <a:off x="4572000" y="2205038"/>
            <a:ext cx="4383088" cy="1566862"/>
          </a:xfrm>
          <a:prstGeom prst="rect">
            <a:avLst/>
          </a:prstGeom>
          <a:noFill/>
          <a:ln w="9525">
            <a:noFill/>
            <a:miter lim="800000"/>
            <a:headEnd/>
            <a:tailEnd/>
          </a:ln>
        </p:spPr>
      </p:pic>
      <p:sp>
        <p:nvSpPr>
          <p:cNvPr id="78854" name="TextBox 8"/>
          <p:cNvSpPr txBox="1">
            <a:spLocks noChangeArrowheads="1"/>
          </p:cNvSpPr>
          <p:nvPr/>
        </p:nvSpPr>
        <p:spPr bwMode="auto">
          <a:xfrm>
            <a:off x="4859338" y="2349500"/>
            <a:ext cx="2857500" cy="230188"/>
          </a:xfrm>
          <a:prstGeom prst="rect">
            <a:avLst/>
          </a:prstGeom>
          <a:noFill/>
          <a:ln w="9525">
            <a:noFill/>
            <a:miter lim="800000"/>
            <a:headEnd/>
            <a:tailEnd/>
          </a:ln>
        </p:spPr>
        <p:txBody>
          <a:bodyPr>
            <a:spAutoFit/>
          </a:bodyPr>
          <a:lstStyle/>
          <a:p>
            <a:r>
              <a:rPr lang="en-GB" sz="900"/>
              <a:t>Energy costs (D31) psm GIA (D11) C1 (All data)</a:t>
            </a:r>
            <a:endParaRPr lang="en-GB">
              <a:latin typeface="Times New Roman" pitchFamily="18" charset="0"/>
            </a:endParaRPr>
          </a:p>
        </p:txBody>
      </p:sp>
      <p:sp>
        <p:nvSpPr>
          <p:cNvPr id="78855" name="TextBox 9"/>
          <p:cNvSpPr txBox="1">
            <a:spLocks noChangeArrowheads="1"/>
          </p:cNvSpPr>
          <p:nvPr/>
        </p:nvSpPr>
        <p:spPr bwMode="auto">
          <a:xfrm>
            <a:off x="7429500" y="4143375"/>
            <a:ext cx="1500188" cy="200025"/>
          </a:xfrm>
          <a:prstGeom prst="rect">
            <a:avLst/>
          </a:prstGeom>
          <a:noFill/>
          <a:ln w="9525">
            <a:noFill/>
            <a:miter lim="800000"/>
            <a:headEnd/>
            <a:tailEnd/>
          </a:ln>
        </p:spPr>
        <p:txBody>
          <a:bodyPr>
            <a:spAutoFit/>
          </a:bodyPr>
          <a:lstStyle/>
          <a:p>
            <a:r>
              <a:rPr lang="en-GB" sz="700"/>
              <a:t>Source: EMS statistics 2007-8</a:t>
            </a:r>
          </a:p>
        </p:txBody>
      </p:sp>
      <p:sp>
        <p:nvSpPr>
          <p:cNvPr id="78857" name="Date Placeholder 3"/>
          <p:cNvSpPr txBox="1">
            <a:spLocks noGrp="1"/>
          </p:cNvSpPr>
          <p:nvPr/>
        </p:nvSpPr>
        <p:spPr bwMode="auto">
          <a:xfrm>
            <a:off x="2268538" y="6237288"/>
            <a:ext cx="2130425" cy="474662"/>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AutoShape 2"/>
          <p:cNvSpPr>
            <a:spLocks noGrp="1" noChangeArrowheads="1"/>
          </p:cNvSpPr>
          <p:nvPr>
            <p:ph type="title" idx="4294967295"/>
          </p:nvPr>
        </p:nvSpPr>
        <p:spPr>
          <a:xfrm>
            <a:off x="457200" y="274638"/>
            <a:ext cx="8229600" cy="561975"/>
          </a:xfrm>
          <a:noFill/>
          <a:ln/>
        </p:spPr>
        <p:txBody>
          <a:bodyPr anchor="b"/>
          <a:lstStyle/>
          <a:p>
            <a:r>
              <a:rPr lang="en-GB" sz="3200"/>
              <a:t>University of Warwick Utilities budget</a:t>
            </a:r>
          </a:p>
        </p:txBody>
      </p:sp>
      <p:pic>
        <p:nvPicPr>
          <p:cNvPr id="79874" name="Picture 12" descr="clip_image001"/>
          <p:cNvPicPr>
            <a:picLocks noChangeAspect="1" noChangeArrowheads="1"/>
          </p:cNvPicPr>
          <p:nvPr/>
        </p:nvPicPr>
        <p:blipFill>
          <a:blip r:embed="rId2" cstate="print"/>
          <a:srcRect/>
          <a:stretch>
            <a:fillRect/>
          </a:stretch>
        </p:blipFill>
        <p:spPr bwMode="auto">
          <a:xfrm>
            <a:off x="500063" y="3167063"/>
            <a:ext cx="5286375" cy="2119312"/>
          </a:xfrm>
          <a:prstGeom prst="rect">
            <a:avLst/>
          </a:prstGeom>
          <a:noFill/>
          <a:ln w="9525">
            <a:noFill/>
            <a:miter lim="800000"/>
            <a:headEnd/>
            <a:tailEnd/>
          </a:ln>
        </p:spPr>
      </p:pic>
      <p:sp>
        <p:nvSpPr>
          <p:cNvPr id="79875" name="TextBox 5"/>
          <p:cNvSpPr txBox="1">
            <a:spLocks noChangeArrowheads="1"/>
          </p:cNvSpPr>
          <p:nvPr/>
        </p:nvSpPr>
        <p:spPr bwMode="auto">
          <a:xfrm>
            <a:off x="928688" y="3309938"/>
            <a:ext cx="3500437" cy="230187"/>
          </a:xfrm>
          <a:prstGeom prst="rect">
            <a:avLst/>
          </a:prstGeom>
          <a:noFill/>
          <a:ln w="9525">
            <a:noFill/>
            <a:miter lim="800000"/>
            <a:headEnd/>
            <a:tailEnd/>
          </a:ln>
        </p:spPr>
        <p:txBody>
          <a:bodyPr>
            <a:spAutoFit/>
          </a:bodyPr>
          <a:lstStyle/>
          <a:p>
            <a:r>
              <a:rPr lang="en-GB" sz="900"/>
              <a:t>Energy consumption kW/h (D38A) psm GIA (D11) C1 (All data)</a:t>
            </a:r>
            <a:endParaRPr lang="en-GB">
              <a:latin typeface="Times New Roman" pitchFamily="18" charset="0"/>
            </a:endParaRPr>
          </a:p>
        </p:txBody>
      </p:sp>
      <p:sp>
        <p:nvSpPr>
          <p:cNvPr id="79876" name="TextBox 6"/>
          <p:cNvSpPr txBox="1">
            <a:spLocks noChangeArrowheads="1"/>
          </p:cNvSpPr>
          <p:nvPr/>
        </p:nvSpPr>
        <p:spPr bwMode="auto">
          <a:xfrm>
            <a:off x="3929063" y="4881563"/>
            <a:ext cx="1785937" cy="230187"/>
          </a:xfrm>
          <a:prstGeom prst="rect">
            <a:avLst/>
          </a:prstGeom>
          <a:noFill/>
          <a:ln w="9525">
            <a:noFill/>
            <a:miter lim="800000"/>
            <a:headEnd/>
            <a:tailEnd/>
          </a:ln>
        </p:spPr>
        <p:txBody>
          <a:bodyPr>
            <a:spAutoFit/>
          </a:bodyPr>
          <a:lstStyle/>
          <a:p>
            <a:r>
              <a:rPr lang="en-GB" sz="900"/>
              <a:t>Source: EMS statistics 2007-8</a:t>
            </a:r>
          </a:p>
        </p:txBody>
      </p:sp>
      <p:sp>
        <p:nvSpPr>
          <p:cNvPr id="79877" name="Content Placeholder 2"/>
          <p:cNvSpPr>
            <a:spLocks noGrp="1"/>
          </p:cNvSpPr>
          <p:nvPr>
            <p:ph idx="4294967295"/>
          </p:nvPr>
        </p:nvSpPr>
        <p:spPr>
          <a:xfrm>
            <a:off x="857250" y="2500313"/>
            <a:ext cx="7959725" cy="793750"/>
          </a:xfrm>
        </p:spPr>
        <p:txBody>
          <a:bodyPr/>
          <a:lstStyle/>
          <a:p>
            <a:pPr eaLnBrk="1" hangingPunct="1"/>
            <a:r>
              <a:rPr lang="en-GB" sz="2400"/>
              <a:t>UoW does not make efficient use of Energy generated - produced</a:t>
            </a:r>
          </a:p>
        </p:txBody>
      </p:sp>
      <p:sp>
        <p:nvSpPr>
          <p:cNvPr id="79878" name="Rectangle 224"/>
          <p:cNvSpPr>
            <a:spLocks noChangeArrowheads="1"/>
          </p:cNvSpPr>
          <p:nvPr/>
        </p:nvSpPr>
        <p:spPr bwMode="auto">
          <a:xfrm>
            <a:off x="5686425" y="4437063"/>
            <a:ext cx="3278188" cy="1368425"/>
          </a:xfrm>
          <a:prstGeom prst="rect">
            <a:avLst/>
          </a:prstGeom>
          <a:solidFill>
            <a:srgbClr val="FF9900"/>
          </a:solidFill>
          <a:ln w="9525">
            <a:noFill/>
            <a:miter lim="800000"/>
            <a:headEnd/>
            <a:tailEnd/>
          </a:ln>
        </p:spPr>
        <p:txBody>
          <a:bodyPr/>
          <a:lstStyle/>
          <a:p>
            <a:pPr eaLnBrk="0" hangingPunct="0">
              <a:lnSpc>
                <a:spcPct val="80000"/>
              </a:lnSpc>
              <a:spcBef>
                <a:spcPct val="20000"/>
              </a:spcBef>
              <a:buClr>
                <a:schemeClr val="tx1"/>
              </a:buClr>
              <a:buSzPct val="75000"/>
              <a:buFont typeface="Wingdings" pitchFamily="2" charset="2"/>
              <a:buNone/>
            </a:pPr>
            <a:r>
              <a:rPr lang="en-GB" sz="1200"/>
              <a:t>UoW emissions are larger than UK household in proportion of floor space</a:t>
            </a:r>
          </a:p>
          <a:p>
            <a:pPr eaLnBrk="0" hangingPunct="0">
              <a:lnSpc>
                <a:spcPct val="80000"/>
              </a:lnSpc>
              <a:spcBef>
                <a:spcPct val="20000"/>
              </a:spcBef>
              <a:buClr>
                <a:schemeClr val="tx1"/>
              </a:buClr>
              <a:buSzPct val="75000"/>
              <a:buFont typeface="Wingdings" pitchFamily="2" charset="2"/>
              <a:buChar char="l"/>
            </a:pPr>
            <a:r>
              <a:rPr lang="en-GB" sz="1200"/>
              <a:t>38,499 tonnes CO2 emitted over 417,000m2</a:t>
            </a:r>
          </a:p>
          <a:p>
            <a:pPr eaLnBrk="0" hangingPunct="0">
              <a:spcBef>
                <a:spcPct val="20000"/>
              </a:spcBef>
              <a:buClr>
                <a:schemeClr val="tx1"/>
              </a:buClr>
              <a:buSzPct val="75000"/>
              <a:buFont typeface="Wingdings" pitchFamily="2" charset="2"/>
              <a:buChar char="l"/>
            </a:pPr>
            <a:r>
              <a:rPr lang="en-GB" sz="1200"/>
              <a:t>Floor space as large as 5,200 UK households</a:t>
            </a:r>
          </a:p>
          <a:p>
            <a:pPr eaLnBrk="0" hangingPunct="0">
              <a:spcBef>
                <a:spcPct val="20000"/>
              </a:spcBef>
              <a:buClr>
                <a:schemeClr val="tx1"/>
              </a:buClr>
              <a:buSzPct val="75000"/>
              <a:buFont typeface="Wingdings" pitchFamily="2" charset="2"/>
              <a:buChar char="l"/>
            </a:pPr>
            <a:r>
              <a:rPr lang="en-GB" sz="1200"/>
              <a:t>Emits as much CO2 as 7,100 UK household (+37%)</a:t>
            </a:r>
          </a:p>
        </p:txBody>
      </p:sp>
      <p:cxnSp>
        <p:nvCxnSpPr>
          <p:cNvPr id="11" name="Straight Connector 10"/>
          <p:cNvCxnSpPr/>
          <p:nvPr/>
        </p:nvCxnSpPr>
        <p:spPr>
          <a:xfrm>
            <a:off x="5072063" y="3641725"/>
            <a:ext cx="1214437" cy="1588"/>
          </a:xfrm>
          <a:prstGeom prst="line">
            <a:avLst/>
          </a:prstGeom>
        </p:spPr>
        <p:style>
          <a:lnRef idx="1">
            <a:schemeClr val="accent1"/>
          </a:lnRef>
          <a:fillRef idx="0">
            <a:schemeClr val="accent1"/>
          </a:fillRef>
          <a:effectRef idx="0">
            <a:schemeClr val="accent1"/>
          </a:effectRef>
          <a:fontRef idx="minor">
            <a:schemeClr val="tx1"/>
          </a:fontRef>
        </p:style>
      </p:cxnSp>
      <p:sp>
        <p:nvSpPr>
          <p:cNvPr id="79880" name="TextBox 12"/>
          <p:cNvSpPr txBox="1">
            <a:spLocks noChangeArrowheads="1"/>
          </p:cNvSpPr>
          <p:nvPr/>
        </p:nvSpPr>
        <p:spPr bwMode="auto">
          <a:xfrm>
            <a:off x="5643563" y="3429000"/>
            <a:ext cx="1500187" cy="230188"/>
          </a:xfrm>
          <a:prstGeom prst="rect">
            <a:avLst/>
          </a:prstGeom>
          <a:noFill/>
          <a:ln w="9525">
            <a:noFill/>
            <a:miter lim="800000"/>
            <a:headEnd/>
            <a:tailEnd/>
          </a:ln>
        </p:spPr>
        <p:txBody>
          <a:bodyPr>
            <a:spAutoFit/>
          </a:bodyPr>
          <a:lstStyle/>
          <a:p>
            <a:r>
              <a:rPr lang="en-GB" sz="900"/>
              <a:t>387 KWh/m2/annum</a:t>
            </a:r>
          </a:p>
        </p:txBody>
      </p:sp>
      <p:sp>
        <p:nvSpPr>
          <p:cNvPr id="79881" name="AutoShape 10"/>
          <p:cNvSpPr>
            <a:spLocks noChangeArrowheads="1"/>
          </p:cNvSpPr>
          <p:nvPr/>
        </p:nvSpPr>
        <p:spPr bwMode="auto">
          <a:xfrm>
            <a:off x="6877050" y="3357563"/>
            <a:ext cx="1727200" cy="1008062"/>
          </a:xfrm>
          <a:prstGeom prst="cloudCallout">
            <a:avLst>
              <a:gd name="adj1" fmla="val -87500"/>
              <a:gd name="adj2" fmla="val -20866"/>
            </a:avLst>
          </a:prstGeom>
          <a:solidFill>
            <a:schemeClr val="accent1"/>
          </a:solidFill>
          <a:ln w="9525">
            <a:solidFill>
              <a:schemeClr val="tx1"/>
            </a:solidFill>
            <a:round/>
            <a:headEnd/>
            <a:tailEnd/>
          </a:ln>
        </p:spPr>
        <p:txBody>
          <a:bodyPr/>
          <a:lstStyle/>
          <a:p>
            <a:pPr algn="ctr"/>
            <a:r>
              <a:rPr lang="en-GB" sz="900"/>
              <a:t>Remember, UK typical household = 250 KWh/m2/ammum</a:t>
            </a:r>
          </a:p>
        </p:txBody>
      </p:sp>
      <p:sp>
        <p:nvSpPr>
          <p:cNvPr id="79883"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AutoShape 2"/>
          <p:cNvSpPr>
            <a:spLocks noGrp="1" noChangeArrowheads="1"/>
          </p:cNvSpPr>
          <p:nvPr>
            <p:ph type="title" idx="4294967295"/>
          </p:nvPr>
        </p:nvSpPr>
        <p:spPr>
          <a:xfrm>
            <a:off x="457200" y="274638"/>
            <a:ext cx="8229600" cy="490537"/>
          </a:xfrm>
          <a:noFill/>
          <a:ln/>
        </p:spPr>
        <p:txBody>
          <a:bodyPr anchor="b"/>
          <a:lstStyle/>
          <a:p>
            <a:r>
              <a:rPr lang="en-GB" sz="3200"/>
              <a:t>University of Warwick Utilities budget</a:t>
            </a:r>
          </a:p>
        </p:txBody>
      </p:sp>
      <p:sp>
        <p:nvSpPr>
          <p:cNvPr id="80898" name="Content Placeholder 2"/>
          <p:cNvSpPr>
            <a:spLocks noGrp="1"/>
          </p:cNvSpPr>
          <p:nvPr>
            <p:ph idx="4294967295"/>
          </p:nvPr>
        </p:nvSpPr>
        <p:spPr>
          <a:xfrm>
            <a:off x="857250" y="2016125"/>
            <a:ext cx="7959725" cy="793750"/>
          </a:xfrm>
        </p:spPr>
        <p:txBody>
          <a:bodyPr/>
          <a:lstStyle/>
          <a:p>
            <a:pPr eaLnBrk="1" hangingPunct="1"/>
            <a:r>
              <a:rPr lang="en-GB" sz="2400"/>
              <a:t>UoW is not on track to reduce its carbon emissions</a:t>
            </a:r>
          </a:p>
        </p:txBody>
      </p:sp>
      <p:pic>
        <p:nvPicPr>
          <p:cNvPr id="80899" name="Picture 2"/>
          <p:cNvPicPr>
            <a:picLocks noChangeAspect="1" noChangeArrowheads="1"/>
          </p:cNvPicPr>
          <p:nvPr/>
        </p:nvPicPr>
        <p:blipFill>
          <a:blip r:embed="rId2" cstate="print"/>
          <a:srcRect l="36607" t="35715" r="21428" b="20714"/>
          <a:stretch>
            <a:fillRect/>
          </a:stretch>
        </p:blipFill>
        <p:spPr bwMode="auto">
          <a:xfrm>
            <a:off x="642938" y="2587625"/>
            <a:ext cx="3962400" cy="2571750"/>
          </a:xfrm>
          <a:prstGeom prst="rect">
            <a:avLst/>
          </a:prstGeom>
          <a:noFill/>
          <a:ln w="9525">
            <a:noFill/>
            <a:miter lim="800000"/>
            <a:headEnd/>
            <a:tailEnd/>
          </a:ln>
        </p:spPr>
      </p:pic>
      <p:pic>
        <p:nvPicPr>
          <p:cNvPr id="80900" name="Picture 3"/>
          <p:cNvPicPr>
            <a:picLocks noChangeAspect="1" noChangeArrowheads="1"/>
          </p:cNvPicPr>
          <p:nvPr/>
        </p:nvPicPr>
        <p:blipFill>
          <a:blip r:embed="rId3" cstate="print"/>
          <a:srcRect l="36607" t="23572" r="21428" b="26428"/>
          <a:stretch>
            <a:fillRect/>
          </a:stretch>
        </p:blipFill>
        <p:spPr bwMode="auto">
          <a:xfrm>
            <a:off x="5000625" y="2730500"/>
            <a:ext cx="3741738" cy="2786063"/>
          </a:xfrm>
          <a:prstGeom prst="rect">
            <a:avLst/>
          </a:prstGeom>
          <a:noFill/>
          <a:ln w="9525">
            <a:noFill/>
            <a:miter lim="800000"/>
            <a:headEnd/>
            <a:tailEnd/>
          </a:ln>
        </p:spPr>
      </p:pic>
      <p:sp>
        <p:nvSpPr>
          <p:cNvPr id="80902"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Date Placeholder 3"/>
          <p:cNvSpPr>
            <a:spLocks noGrp="1"/>
          </p:cNvSpPr>
          <p:nvPr>
            <p:ph type="dt" sz="quarter" idx="10"/>
          </p:nvPr>
        </p:nvSpPr>
        <p:spPr>
          <a:xfrm>
            <a:off x="2438400" y="6248400"/>
            <a:ext cx="2130425" cy="474663"/>
          </a:xfrm>
          <a:noFill/>
        </p:spPr>
        <p:txBody>
          <a:bodyPr anchor="b"/>
          <a:lstStyle/>
          <a:p>
            <a:pPr algn="r"/>
            <a:r>
              <a:rPr lang="en-GB">
                <a:cs typeface="Arial" charset="0"/>
              </a:rPr>
              <a:t>Warwick Network 2010</a:t>
            </a:r>
          </a:p>
        </p:txBody>
      </p:sp>
      <p:sp>
        <p:nvSpPr>
          <p:cNvPr id="17410" name="Footer Placeholder 4"/>
          <p:cNvSpPr>
            <a:spLocks noGrp="1"/>
          </p:cNvSpPr>
          <p:nvPr>
            <p:ph type="ftr" sz="quarter" idx="11"/>
          </p:nvPr>
        </p:nvSpPr>
        <p:spPr>
          <a:xfrm>
            <a:off x="5791200" y="6248400"/>
            <a:ext cx="2897188" cy="474663"/>
          </a:xfrm>
          <a:noFill/>
        </p:spPr>
        <p:txBody>
          <a:bodyPr anchor="b"/>
          <a:lstStyle/>
          <a:p>
            <a:r>
              <a:rPr lang="en-GB">
                <a:cs typeface="Arial" charset="0"/>
              </a:rPr>
              <a:t>Joel Cardinal </a:t>
            </a:r>
          </a:p>
        </p:txBody>
      </p:sp>
      <p:sp>
        <p:nvSpPr>
          <p:cNvPr id="17411" name="Slide Number Placeholder 5"/>
          <p:cNvSpPr>
            <a:spLocks noGrp="1"/>
          </p:cNvSpPr>
          <p:nvPr>
            <p:ph type="sldNum" sz="quarter" idx="12"/>
          </p:nvPr>
        </p:nvSpPr>
        <p:spPr>
          <a:xfrm>
            <a:off x="84138" y="6242050"/>
            <a:ext cx="587375" cy="488950"/>
          </a:xfrm>
          <a:noFill/>
        </p:spPr>
        <p:txBody>
          <a:bodyPr anchor="b" anchorCtr="1"/>
          <a:lstStyle/>
          <a:p>
            <a:pPr algn="l"/>
            <a:fld id="{06804175-8893-400C-9C31-A995DEE39D4C}" type="slidenum">
              <a:rPr lang="en-GB" sz="2600" b="1">
                <a:solidFill>
                  <a:schemeClr val="bg1"/>
                </a:solidFill>
                <a:cs typeface="Arial" charset="0"/>
              </a:rPr>
              <a:pPr algn="l"/>
              <a:t>3</a:t>
            </a:fld>
            <a:endParaRPr lang="en-GB" sz="2600" b="1">
              <a:solidFill>
                <a:schemeClr val="bg1"/>
              </a:solidFill>
              <a:cs typeface="Arial" charset="0"/>
            </a:endParaRPr>
          </a:p>
        </p:txBody>
      </p:sp>
      <p:sp>
        <p:nvSpPr>
          <p:cNvPr id="17412" name="AutoShape 2"/>
          <p:cNvSpPr>
            <a:spLocks noGrp="1" noChangeArrowheads="1"/>
          </p:cNvSpPr>
          <p:nvPr>
            <p:ph type="title" idx="4294967295"/>
          </p:nvPr>
        </p:nvSpPr>
        <p:spPr>
          <a:xfrm>
            <a:off x="457200" y="333375"/>
            <a:ext cx="8229600" cy="576263"/>
          </a:xfrm>
        </p:spPr>
        <p:txBody>
          <a:bodyPr anchor="b"/>
          <a:lstStyle/>
          <a:p>
            <a:pPr eaLnBrk="1" hangingPunct="1"/>
            <a:r>
              <a:rPr lang="en-GB" sz="4000"/>
              <a:t>Agenda</a:t>
            </a:r>
          </a:p>
        </p:txBody>
      </p:sp>
      <p:sp>
        <p:nvSpPr>
          <p:cNvPr id="17413" name="Rectangle 3"/>
          <p:cNvSpPr>
            <a:spLocks noGrp="1" noChangeArrowheads="1"/>
          </p:cNvSpPr>
          <p:nvPr>
            <p:ph type="body" idx="4294967295"/>
          </p:nvPr>
        </p:nvSpPr>
        <p:spPr>
          <a:xfrm>
            <a:off x="457200" y="1279525"/>
            <a:ext cx="8229600" cy="4525963"/>
          </a:xfrm>
        </p:spPr>
        <p:txBody>
          <a:bodyPr/>
          <a:lstStyle/>
          <a:p>
            <a:pPr eaLnBrk="1" hangingPunct="1">
              <a:lnSpc>
                <a:spcPct val="80000"/>
              </a:lnSpc>
            </a:pPr>
            <a:r>
              <a:rPr lang="en-GB" sz="1600"/>
              <a:t>Understand your home Energy bills</a:t>
            </a:r>
          </a:p>
          <a:p>
            <a:pPr lvl="1" eaLnBrk="1" hangingPunct="1">
              <a:lnSpc>
                <a:spcPct val="80000"/>
              </a:lnSpc>
            </a:pPr>
            <a:r>
              <a:rPr lang="en-GB" sz="1400"/>
              <a:t>Why do we use Energy ? – What is comfort ?</a:t>
            </a:r>
          </a:p>
          <a:p>
            <a:pPr lvl="1" eaLnBrk="1" hangingPunct="1">
              <a:lnSpc>
                <a:spcPct val="80000"/>
              </a:lnSpc>
            </a:pPr>
            <a:r>
              <a:rPr lang="en-GB" sz="1400"/>
              <a:t>Is my bill double Dutch?</a:t>
            </a:r>
          </a:p>
          <a:p>
            <a:pPr eaLnBrk="1" hangingPunct="1">
              <a:lnSpc>
                <a:spcPct val="80000"/>
              </a:lnSpc>
            </a:pPr>
            <a:r>
              <a:rPr lang="en-GB" sz="1600"/>
              <a:t>Benchmarks</a:t>
            </a:r>
          </a:p>
          <a:p>
            <a:pPr lvl="1" eaLnBrk="1" hangingPunct="1">
              <a:lnSpc>
                <a:spcPct val="80000"/>
              </a:lnSpc>
            </a:pPr>
            <a:r>
              <a:rPr lang="en-GB" sz="1400"/>
              <a:t>How am I doing compared to others?</a:t>
            </a:r>
          </a:p>
          <a:p>
            <a:pPr lvl="1" eaLnBrk="1" hangingPunct="1">
              <a:lnSpc>
                <a:spcPct val="80000"/>
              </a:lnSpc>
            </a:pPr>
            <a:r>
              <a:rPr lang="en-GB" sz="1400"/>
              <a:t>What is best in class?</a:t>
            </a:r>
          </a:p>
          <a:p>
            <a:pPr eaLnBrk="1" hangingPunct="1">
              <a:lnSpc>
                <a:spcPct val="80000"/>
              </a:lnSpc>
            </a:pPr>
            <a:r>
              <a:rPr lang="en-GB" sz="1600"/>
              <a:t>Government targets</a:t>
            </a:r>
          </a:p>
          <a:p>
            <a:pPr lvl="1" eaLnBrk="1" hangingPunct="1">
              <a:lnSpc>
                <a:spcPct val="80000"/>
              </a:lnSpc>
            </a:pPr>
            <a:r>
              <a:rPr lang="en-GB" sz="1400"/>
              <a:t>Government Climate Change Act</a:t>
            </a:r>
          </a:p>
          <a:p>
            <a:pPr lvl="1" eaLnBrk="1" hangingPunct="1">
              <a:lnSpc>
                <a:spcPct val="80000"/>
              </a:lnSpc>
            </a:pPr>
            <a:r>
              <a:rPr lang="en-GB" sz="1400"/>
              <a:t>Housing regulations</a:t>
            </a:r>
          </a:p>
          <a:p>
            <a:pPr lvl="1" eaLnBrk="1" hangingPunct="1">
              <a:lnSpc>
                <a:spcPct val="80000"/>
              </a:lnSpc>
            </a:pPr>
            <a:r>
              <a:rPr lang="en-GB" sz="1400"/>
              <a:t>Energy efficiency and CO2 emissions reductions schemes </a:t>
            </a:r>
          </a:p>
          <a:p>
            <a:pPr eaLnBrk="1" hangingPunct="1">
              <a:lnSpc>
                <a:spcPct val="80000"/>
              </a:lnSpc>
            </a:pPr>
            <a:r>
              <a:rPr lang="en-GB" sz="1600"/>
              <a:t>Home improvements</a:t>
            </a:r>
          </a:p>
          <a:p>
            <a:pPr lvl="1" eaLnBrk="1" hangingPunct="1">
              <a:lnSpc>
                <a:spcPct val="80000"/>
              </a:lnSpc>
            </a:pPr>
            <a:r>
              <a:rPr lang="en-GB" sz="1400"/>
              <a:t>Buy wise</a:t>
            </a:r>
          </a:p>
          <a:p>
            <a:pPr lvl="1" eaLnBrk="1" hangingPunct="1">
              <a:lnSpc>
                <a:spcPct val="80000"/>
              </a:lnSpc>
            </a:pPr>
            <a:r>
              <a:rPr lang="en-GB" sz="1400"/>
              <a:t>Reduce consumptions</a:t>
            </a:r>
          </a:p>
          <a:p>
            <a:pPr eaLnBrk="1" hangingPunct="1">
              <a:lnSpc>
                <a:spcPct val="80000"/>
              </a:lnSpc>
            </a:pPr>
            <a:r>
              <a:rPr lang="en-GB" sz="1600"/>
              <a:t>University of Warwick Utilities budget</a:t>
            </a:r>
          </a:p>
          <a:p>
            <a:pPr lvl="1" eaLnBrk="1" hangingPunct="1">
              <a:lnSpc>
                <a:spcPct val="80000"/>
              </a:lnSpc>
            </a:pPr>
            <a:r>
              <a:rPr lang="en-GB" sz="1400"/>
              <a:t>How does the University compare to others?</a:t>
            </a:r>
          </a:p>
          <a:p>
            <a:pPr lvl="1" eaLnBrk="1" hangingPunct="1">
              <a:lnSpc>
                <a:spcPct val="80000"/>
              </a:lnSpc>
            </a:pPr>
            <a:r>
              <a:rPr lang="en-GB" sz="1400"/>
              <a:t>What is your department paying for?</a:t>
            </a:r>
          </a:p>
          <a:p>
            <a:pPr eaLnBrk="1" hangingPunct="1">
              <a:lnSpc>
                <a:spcPct val="80000"/>
              </a:lnSpc>
            </a:pPr>
            <a:r>
              <a:rPr lang="en-GB" sz="1600"/>
              <a:t>We can make a difference</a:t>
            </a:r>
          </a:p>
          <a:p>
            <a:pPr lvl="1" eaLnBrk="1" hangingPunct="1">
              <a:lnSpc>
                <a:spcPct val="80000"/>
              </a:lnSpc>
            </a:pPr>
            <a:r>
              <a:rPr lang="en-GB" sz="1400"/>
              <a:t>Estates Office</a:t>
            </a:r>
          </a:p>
          <a:p>
            <a:pPr lvl="1" eaLnBrk="1" hangingPunct="1">
              <a:lnSpc>
                <a:spcPct val="80000"/>
              </a:lnSpc>
            </a:pPr>
            <a:r>
              <a:rPr lang="en-GB" sz="1400"/>
              <a:t>At home</a:t>
            </a:r>
          </a:p>
          <a:p>
            <a:pPr lvl="1" eaLnBrk="1" hangingPunct="1">
              <a:lnSpc>
                <a:spcPct val="80000"/>
              </a:lnSpc>
            </a:pPr>
            <a:r>
              <a:rPr lang="en-GB" sz="1400"/>
              <a:t>At the University</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Footer Placeholder 4"/>
          <p:cNvSpPr txBox="1">
            <a:spLocks noGrp="1"/>
          </p:cNvSpPr>
          <p:nvPr/>
        </p:nvSpPr>
        <p:spPr bwMode="auto">
          <a:xfrm>
            <a:off x="5791200" y="6248400"/>
            <a:ext cx="2897188" cy="474663"/>
          </a:xfrm>
          <a:prstGeom prst="rect">
            <a:avLst/>
          </a:prstGeom>
          <a:noFill/>
          <a:ln w="9525">
            <a:noFill/>
            <a:miter lim="800000"/>
            <a:headEnd/>
            <a:tailEnd/>
          </a:ln>
        </p:spPr>
        <p:txBody>
          <a:bodyPr anchor="b"/>
          <a:lstStyle/>
          <a:p>
            <a:pPr algn="ctr"/>
            <a:r>
              <a:rPr lang="en-GB"/>
              <a:t>Joel Cardinal </a:t>
            </a:r>
          </a:p>
        </p:txBody>
      </p:sp>
      <p:sp>
        <p:nvSpPr>
          <p:cNvPr id="8294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975F2F05-512F-44FC-A076-AAE339C7A605}" type="slidenum">
              <a:rPr lang="en-GB" sz="2600" b="1">
                <a:solidFill>
                  <a:schemeClr val="bg1"/>
                </a:solidFill>
              </a:rPr>
              <a:pPr/>
              <a:t>30</a:t>
            </a:fld>
            <a:endParaRPr lang="en-GB" sz="2600" b="1">
              <a:solidFill>
                <a:schemeClr val="bg1"/>
              </a:solidFill>
            </a:endParaRPr>
          </a:p>
        </p:txBody>
      </p:sp>
      <p:sp>
        <p:nvSpPr>
          <p:cNvPr id="82948" name="AutoShape 2"/>
          <p:cNvSpPr>
            <a:spLocks noGrp="1" noChangeArrowheads="1"/>
          </p:cNvSpPr>
          <p:nvPr>
            <p:ph type="title" idx="4294967295"/>
          </p:nvPr>
        </p:nvSpPr>
        <p:spPr>
          <a:xfrm>
            <a:off x="457200" y="274638"/>
            <a:ext cx="8229600" cy="561975"/>
          </a:xfrm>
          <a:noFill/>
          <a:ln/>
        </p:spPr>
        <p:txBody>
          <a:bodyPr anchor="b"/>
          <a:lstStyle/>
          <a:p>
            <a:r>
              <a:rPr lang="en-GB" sz="2800"/>
              <a:t>Agenda</a:t>
            </a:r>
          </a:p>
        </p:txBody>
      </p:sp>
      <p:sp>
        <p:nvSpPr>
          <p:cNvPr id="82949" name="Rectangle 3"/>
          <p:cNvSpPr>
            <a:spLocks noGrp="1" noChangeArrowheads="1"/>
          </p:cNvSpPr>
          <p:nvPr>
            <p:ph type="body" idx="4294967295"/>
          </p:nvPr>
        </p:nvSpPr>
        <p:spPr>
          <a:xfrm>
            <a:off x="457200" y="1341438"/>
            <a:ext cx="8229600" cy="4525962"/>
          </a:xfrm>
        </p:spPr>
        <p:txBody>
          <a:bodyPr/>
          <a:lstStyle/>
          <a:p>
            <a:pPr eaLnBrk="1" hangingPunct="1">
              <a:lnSpc>
                <a:spcPct val="80000"/>
              </a:lnSpc>
            </a:pPr>
            <a:r>
              <a:rPr lang="en-GB" sz="1600">
                <a:solidFill>
                  <a:srgbClr val="C0C0C0"/>
                </a:solidFill>
              </a:rPr>
              <a:t>Understand your home Energy bills</a:t>
            </a:r>
          </a:p>
          <a:p>
            <a:pPr lvl="1" eaLnBrk="1" hangingPunct="1">
              <a:lnSpc>
                <a:spcPct val="80000"/>
              </a:lnSpc>
            </a:pPr>
            <a:r>
              <a:rPr lang="en-GB" sz="1400">
                <a:solidFill>
                  <a:srgbClr val="C0C0C0"/>
                </a:solidFill>
              </a:rPr>
              <a:t>Why do we use Energy ? – What is comfort ?</a:t>
            </a:r>
          </a:p>
          <a:p>
            <a:pPr lvl="1" eaLnBrk="1" hangingPunct="1">
              <a:lnSpc>
                <a:spcPct val="80000"/>
              </a:lnSpc>
            </a:pPr>
            <a:r>
              <a:rPr lang="en-GB" sz="1400">
                <a:solidFill>
                  <a:srgbClr val="C0C0C0"/>
                </a:solidFill>
              </a:rPr>
              <a:t>Is my bill double Dutch?</a:t>
            </a:r>
          </a:p>
          <a:p>
            <a:pPr eaLnBrk="1" hangingPunct="1">
              <a:lnSpc>
                <a:spcPct val="80000"/>
              </a:lnSpc>
            </a:pPr>
            <a:r>
              <a:rPr lang="en-GB" sz="1600">
                <a:solidFill>
                  <a:srgbClr val="C0C0C0"/>
                </a:solidFill>
              </a:rPr>
              <a:t>Benchmarks</a:t>
            </a:r>
          </a:p>
          <a:p>
            <a:pPr lvl="1" eaLnBrk="1" hangingPunct="1">
              <a:lnSpc>
                <a:spcPct val="80000"/>
              </a:lnSpc>
            </a:pPr>
            <a:r>
              <a:rPr lang="en-GB" sz="1400">
                <a:solidFill>
                  <a:srgbClr val="C0C0C0"/>
                </a:solidFill>
              </a:rPr>
              <a:t>How am I doing compared to others?</a:t>
            </a:r>
          </a:p>
          <a:p>
            <a:pPr lvl="1" eaLnBrk="1" hangingPunct="1">
              <a:lnSpc>
                <a:spcPct val="80000"/>
              </a:lnSpc>
            </a:pPr>
            <a:r>
              <a:rPr lang="en-GB" sz="1400">
                <a:solidFill>
                  <a:srgbClr val="C0C0C0"/>
                </a:solidFill>
              </a:rPr>
              <a:t>What is best in class?</a:t>
            </a:r>
          </a:p>
          <a:p>
            <a:pPr eaLnBrk="1" hangingPunct="1">
              <a:lnSpc>
                <a:spcPct val="80000"/>
              </a:lnSpc>
            </a:pPr>
            <a:r>
              <a:rPr lang="en-GB" sz="1600">
                <a:solidFill>
                  <a:srgbClr val="C0C0C0"/>
                </a:solidFill>
              </a:rPr>
              <a:t>Government targets</a:t>
            </a:r>
          </a:p>
          <a:p>
            <a:pPr lvl="1" eaLnBrk="1" hangingPunct="1">
              <a:lnSpc>
                <a:spcPct val="80000"/>
              </a:lnSpc>
            </a:pPr>
            <a:r>
              <a:rPr lang="en-GB" sz="1400">
                <a:solidFill>
                  <a:srgbClr val="C0C0C0"/>
                </a:solidFill>
              </a:rPr>
              <a:t>Government Climate Change Act</a:t>
            </a:r>
          </a:p>
          <a:p>
            <a:pPr lvl="1" eaLnBrk="1" hangingPunct="1">
              <a:lnSpc>
                <a:spcPct val="80000"/>
              </a:lnSpc>
            </a:pPr>
            <a:r>
              <a:rPr lang="en-GB" sz="1400">
                <a:solidFill>
                  <a:srgbClr val="C0C0C0"/>
                </a:solidFill>
              </a:rPr>
              <a:t>Housing regulations</a:t>
            </a:r>
          </a:p>
          <a:p>
            <a:pPr lvl="1" eaLnBrk="1" hangingPunct="1">
              <a:lnSpc>
                <a:spcPct val="80000"/>
              </a:lnSpc>
            </a:pPr>
            <a:r>
              <a:rPr lang="en-GB" sz="1400">
                <a:solidFill>
                  <a:srgbClr val="C0C0C0"/>
                </a:solidFill>
              </a:rPr>
              <a:t>Energy efficiency and CO2 emissions reductions schemes </a:t>
            </a:r>
          </a:p>
          <a:p>
            <a:pPr eaLnBrk="1" hangingPunct="1">
              <a:lnSpc>
                <a:spcPct val="80000"/>
              </a:lnSpc>
            </a:pPr>
            <a:r>
              <a:rPr lang="en-GB" sz="1600">
                <a:solidFill>
                  <a:srgbClr val="C0C0C0"/>
                </a:solidFill>
              </a:rPr>
              <a:t>Home improvements</a:t>
            </a:r>
          </a:p>
          <a:p>
            <a:pPr lvl="1" eaLnBrk="1" hangingPunct="1">
              <a:lnSpc>
                <a:spcPct val="80000"/>
              </a:lnSpc>
            </a:pPr>
            <a:r>
              <a:rPr lang="en-GB" sz="1400">
                <a:solidFill>
                  <a:srgbClr val="C0C0C0"/>
                </a:solidFill>
              </a:rPr>
              <a:t>Buy wise</a:t>
            </a:r>
          </a:p>
          <a:p>
            <a:pPr lvl="1" eaLnBrk="1" hangingPunct="1">
              <a:lnSpc>
                <a:spcPct val="80000"/>
              </a:lnSpc>
            </a:pPr>
            <a:r>
              <a:rPr lang="en-GB" sz="1400">
                <a:solidFill>
                  <a:srgbClr val="C0C0C0"/>
                </a:solidFill>
              </a:rPr>
              <a:t>Reduce consumptions</a:t>
            </a:r>
          </a:p>
          <a:p>
            <a:pPr eaLnBrk="1" hangingPunct="1">
              <a:lnSpc>
                <a:spcPct val="80000"/>
              </a:lnSpc>
            </a:pPr>
            <a:r>
              <a:rPr lang="en-GB" sz="1600">
                <a:solidFill>
                  <a:srgbClr val="C0C0C0"/>
                </a:solidFill>
              </a:rPr>
              <a:t>University of Warwick Utilities budget</a:t>
            </a:r>
          </a:p>
          <a:p>
            <a:pPr lvl="1" eaLnBrk="1" hangingPunct="1">
              <a:lnSpc>
                <a:spcPct val="80000"/>
              </a:lnSpc>
            </a:pPr>
            <a:r>
              <a:rPr lang="en-GB" sz="1400">
                <a:solidFill>
                  <a:srgbClr val="C0C0C0"/>
                </a:solidFill>
              </a:rPr>
              <a:t>What is your department paying for?</a:t>
            </a:r>
          </a:p>
          <a:p>
            <a:pPr lvl="1" eaLnBrk="1" hangingPunct="1">
              <a:lnSpc>
                <a:spcPct val="80000"/>
              </a:lnSpc>
            </a:pPr>
            <a:r>
              <a:rPr lang="en-GB" sz="1400">
                <a:solidFill>
                  <a:srgbClr val="C0C0C0"/>
                </a:solidFill>
              </a:rPr>
              <a:t>How does the University compare to others?</a:t>
            </a:r>
          </a:p>
          <a:p>
            <a:pPr eaLnBrk="1" hangingPunct="1">
              <a:lnSpc>
                <a:spcPct val="80000"/>
              </a:lnSpc>
            </a:pPr>
            <a:r>
              <a:rPr lang="en-GB" sz="1600"/>
              <a:t>We can make a difference</a:t>
            </a:r>
          </a:p>
          <a:p>
            <a:pPr lvl="1" eaLnBrk="1" hangingPunct="1">
              <a:lnSpc>
                <a:spcPct val="80000"/>
              </a:lnSpc>
            </a:pPr>
            <a:r>
              <a:rPr lang="en-GB" sz="1400"/>
              <a:t>Estates Office</a:t>
            </a:r>
          </a:p>
          <a:p>
            <a:pPr lvl="1" eaLnBrk="1" hangingPunct="1">
              <a:lnSpc>
                <a:spcPct val="80000"/>
              </a:lnSpc>
            </a:pPr>
            <a:r>
              <a:rPr lang="en-GB" sz="1400"/>
              <a:t>At home</a:t>
            </a:r>
          </a:p>
          <a:p>
            <a:pPr lvl="1" eaLnBrk="1" hangingPunct="1">
              <a:lnSpc>
                <a:spcPct val="80000"/>
              </a:lnSpc>
            </a:pPr>
            <a:r>
              <a:rPr lang="en-GB" sz="1400"/>
              <a:t>At the University</a:t>
            </a:r>
          </a:p>
        </p:txBody>
      </p:sp>
      <p:sp>
        <p:nvSpPr>
          <p:cNvPr id="82951"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AutoShape 2"/>
          <p:cNvSpPr>
            <a:spLocks noGrp="1" noChangeArrowheads="1"/>
          </p:cNvSpPr>
          <p:nvPr>
            <p:ph type="title" idx="4294967295"/>
          </p:nvPr>
        </p:nvSpPr>
        <p:spPr>
          <a:xfrm>
            <a:off x="457200" y="274638"/>
            <a:ext cx="8229600" cy="490537"/>
          </a:xfrm>
          <a:noFill/>
          <a:ln/>
        </p:spPr>
        <p:txBody>
          <a:bodyPr anchor="b"/>
          <a:lstStyle/>
          <a:p>
            <a:r>
              <a:rPr lang="en-GB" sz="3200"/>
              <a:t>The Estates Office contribution</a:t>
            </a:r>
          </a:p>
        </p:txBody>
      </p:sp>
      <p:sp>
        <p:nvSpPr>
          <p:cNvPr id="81922" name="Rectangle 3"/>
          <p:cNvSpPr>
            <a:spLocks noGrp="1" noChangeArrowheads="1"/>
          </p:cNvSpPr>
          <p:nvPr>
            <p:ph type="body" idx="4294967295"/>
          </p:nvPr>
        </p:nvSpPr>
        <p:spPr>
          <a:xfrm>
            <a:off x="857250" y="1368425"/>
            <a:ext cx="7693025" cy="579438"/>
          </a:xfrm>
        </p:spPr>
        <p:txBody>
          <a:bodyPr/>
          <a:lstStyle/>
          <a:p>
            <a:r>
              <a:rPr lang="en-US"/>
              <a:t>CTU building is “A” rated for E</a:t>
            </a:r>
            <a:r>
              <a:rPr lang="en-US" sz="1200"/>
              <a:t>nergy</a:t>
            </a:r>
            <a:r>
              <a:rPr lang="en-US"/>
              <a:t> P</a:t>
            </a:r>
            <a:r>
              <a:rPr lang="en-US" sz="1000"/>
              <a:t>erformance</a:t>
            </a:r>
            <a:r>
              <a:rPr lang="en-US"/>
              <a:t> C</a:t>
            </a:r>
            <a:r>
              <a:rPr lang="en-US" sz="1300"/>
              <a:t>ertificate</a:t>
            </a:r>
            <a:endParaRPr lang="en-US"/>
          </a:p>
        </p:txBody>
      </p:sp>
      <p:pic>
        <p:nvPicPr>
          <p:cNvPr id="81923" name="Picture 3"/>
          <p:cNvPicPr>
            <a:picLocks noChangeAspect="1" noChangeArrowheads="1"/>
          </p:cNvPicPr>
          <p:nvPr/>
        </p:nvPicPr>
        <p:blipFill>
          <a:blip r:embed="rId2" cstate="print"/>
          <a:srcRect l="15179" t="11429" r="50446" b="10715"/>
          <a:stretch>
            <a:fillRect/>
          </a:stretch>
        </p:blipFill>
        <p:spPr bwMode="auto">
          <a:xfrm>
            <a:off x="928688" y="1939925"/>
            <a:ext cx="2573337" cy="3643313"/>
          </a:xfrm>
          <a:prstGeom prst="rect">
            <a:avLst/>
          </a:prstGeom>
          <a:noFill/>
          <a:ln w="9525">
            <a:noFill/>
            <a:miter lim="800000"/>
            <a:headEnd/>
            <a:tailEnd/>
          </a:ln>
        </p:spPr>
      </p:pic>
      <p:pic>
        <p:nvPicPr>
          <p:cNvPr id="81924" name="Picture 7"/>
          <p:cNvPicPr>
            <a:picLocks noChangeAspect="1" noChangeArrowheads="1"/>
          </p:cNvPicPr>
          <p:nvPr/>
        </p:nvPicPr>
        <p:blipFill>
          <a:blip r:embed="rId3" cstate="print"/>
          <a:srcRect/>
          <a:stretch>
            <a:fillRect/>
          </a:stretch>
        </p:blipFill>
        <p:spPr bwMode="auto">
          <a:xfrm>
            <a:off x="3643313" y="1939925"/>
            <a:ext cx="5349875" cy="3214688"/>
          </a:xfrm>
          <a:prstGeom prst="rect">
            <a:avLst/>
          </a:prstGeom>
          <a:noFill/>
          <a:ln w="9525">
            <a:noFill/>
            <a:miter lim="800000"/>
            <a:headEnd/>
            <a:tailEnd/>
          </a:ln>
        </p:spPr>
      </p:pic>
      <p:sp>
        <p:nvSpPr>
          <p:cNvPr id="11" name="Oval 10"/>
          <p:cNvSpPr/>
          <p:nvPr/>
        </p:nvSpPr>
        <p:spPr>
          <a:xfrm>
            <a:off x="8643938" y="3368675"/>
            <a:ext cx="428625" cy="714375"/>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12" name="Oval 11"/>
          <p:cNvSpPr/>
          <p:nvPr/>
        </p:nvSpPr>
        <p:spPr>
          <a:xfrm>
            <a:off x="8643938" y="4011613"/>
            <a:ext cx="428625" cy="1285875"/>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81928" name="Date Placeholder 3"/>
          <p:cNvSpPr txBox="1">
            <a:spLocks noGrp="1"/>
          </p:cNvSpPr>
          <p:nvPr/>
        </p:nvSpPr>
        <p:spPr bwMode="auto">
          <a:xfrm>
            <a:off x="2441575" y="616585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Footer Placeholder 4"/>
          <p:cNvSpPr txBox="1">
            <a:spLocks noGrp="1"/>
          </p:cNvSpPr>
          <p:nvPr/>
        </p:nvSpPr>
        <p:spPr bwMode="auto">
          <a:xfrm>
            <a:off x="5791200" y="6248400"/>
            <a:ext cx="2897188" cy="474663"/>
          </a:xfrm>
          <a:prstGeom prst="rect">
            <a:avLst/>
          </a:prstGeom>
          <a:noFill/>
          <a:ln w="9525">
            <a:noFill/>
            <a:miter lim="800000"/>
            <a:headEnd/>
            <a:tailEnd/>
          </a:ln>
        </p:spPr>
        <p:txBody>
          <a:bodyPr anchor="b"/>
          <a:lstStyle/>
          <a:p>
            <a:pPr algn="ctr"/>
            <a:r>
              <a:rPr lang="en-GB"/>
              <a:t>Joel Cardinal </a:t>
            </a:r>
          </a:p>
        </p:txBody>
      </p:sp>
      <p:sp>
        <p:nvSpPr>
          <p:cNvPr id="8499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1004FF02-5949-4932-A4BA-AB203D586195}" type="slidenum">
              <a:rPr lang="en-GB" sz="2600" b="1">
                <a:solidFill>
                  <a:schemeClr val="bg1"/>
                </a:solidFill>
              </a:rPr>
              <a:pPr/>
              <a:t>32</a:t>
            </a:fld>
            <a:endParaRPr lang="en-GB" sz="2600" b="1">
              <a:solidFill>
                <a:schemeClr val="bg1"/>
              </a:solidFill>
            </a:endParaRPr>
          </a:p>
        </p:txBody>
      </p:sp>
      <p:sp>
        <p:nvSpPr>
          <p:cNvPr id="84996" name="AutoShape 2"/>
          <p:cNvSpPr>
            <a:spLocks noGrp="1" noChangeArrowheads="1"/>
          </p:cNvSpPr>
          <p:nvPr>
            <p:ph type="title" idx="4294967295"/>
          </p:nvPr>
        </p:nvSpPr>
        <p:spPr>
          <a:xfrm>
            <a:off x="457200" y="274638"/>
            <a:ext cx="8229600" cy="633412"/>
          </a:xfrm>
          <a:noFill/>
          <a:ln/>
        </p:spPr>
        <p:txBody>
          <a:bodyPr anchor="b"/>
          <a:lstStyle/>
          <a:p>
            <a:pPr eaLnBrk="1" hangingPunct="1"/>
            <a:r>
              <a:rPr lang="en-GB" sz="3600"/>
              <a:t>You can make a difference – at home</a:t>
            </a:r>
          </a:p>
        </p:txBody>
      </p:sp>
      <p:sp>
        <p:nvSpPr>
          <p:cNvPr id="84997" name="Rectangle 3"/>
          <p:cNvSpPr>
            <a:spLocks noGrp="1" noChangeArrowheads="1"/>
          </p:cNvSpPr>
          <p:nvPr>
            <p:ph type="body" idx="4294967295"/>
          </p:nvPr>
        </p:nvSpPr>
        <p:spPr>
          <a:xfrm>
            <a:off x="457200" y="1196975"/>
            <a:ext cx="8229600" cy="3921125"/>
          </a:xfrm>
        </p:spPr>
        <p:txBody>
          <a:bodyPr/>
          <a:lstStyle/>
          <a:p>
            <a:pPr marL="0" indent="0" eaLnBrk="1" hangingPunct="1">
              <a:buFontTx/>
              <a:buNone/>
            </a:pPr>
            <a:r>
              <a:rPr lang="en-GB"/>
              <a:t>10 tips for home actions</a:t>
            </a:r>
            <a:endParaRPr lang="en-GB" sz="2800"/>
          </a:p>
        </p:txBody>
      </p:sp>
      <p:pic>
        <p:nvPicPr>
          <p:cNvPr id="84998" name="Picture 2"/>
          <p:cNvPicPr>
            <a:picLocks noChangeAspect="1" noChangeArrowheads="1"/>
          </p:cNvPicPr>
          <p:nvPr/>
        </p:nvPicPr>
        <p:blipFill>
          <a:blip r:embed="rId2" cstate="print"/>
          <a:srcRect l="27232" t="7857" r="54910" b="37143"/>
          <a:stretch>
            <a:fillRect/>
          </a:stretch>
        </p:blipFill>
        <p:spPr bwMode="auto">
          <a:xfrm>
            <a:off x="1258888" y="2205038"/>
            <a:ext cx="1500187" cy="1728787"/>
          </a:xfrm>
          <a:prstGeom prst="rect">
            <a:avLst/>
          </a:prstGeom>
          <a:noFill/>
          <a:ln w="9525">
            <a:noFill/>
            <a:miter lim="800000"/>
            <a:headEnd/>
            <a:tailEnd/>
          </a:ln>
        </p:spPr>
      </p:pic>
      <p:sp>
        <p:nvSpPr>
          <p:cNvPr id="84999" name="TextBox 8"/>
          <p:cNvSpPr txBox="1">
            <a:spLocks noChangeArrowheads="1"/>
          </p:cNvSpPr>
          <p:nvPr/>
        </p:nvSpPr>
        <p:spPr bwMode="auto">
          <a:xfrm>
            <a:off x="857250" y="1920875"/>
            <a:ext cx="2071688" cy="458788"/>
          </a:xfrm>
          <a:prstGeom prst="rect">
            <a:avLst/>
          </a:prstGeom>
          <a:noFill/>
          <a:ln w="9525">
            <a:noFill/>
            <a:miter lim="800000"/>
            <a:headEnd/>
            <a:tailEnd/>
          </a:ln>
        </p:spPr>
        <p:txBody>
          <a:bodyPr>
            <a:spAutoFit/>
          </a:bodyPr>
          <a:lstStyle/>
          <a:p>
            <a:pPr algn="ctr"/>
            <a:r>
              <a:rPr lang="en-GB" sz="800">
                <a:hlinkClick r:id="rId3"/>
              </a:rPr>
              <a:t>http://ethicalandgreen.com/2007/10/10/top-tips-to-reduce-co2-emissions/</a:t>
            </a:r>
            <a:endParaRPr lang="en-GB" sz="800"/>
          </a:p>
          <a:p>
            <a:pPr algn="ctr"/>
            <a:endParaRPr lang="en-GB" sz="800"/>
          </a:p>
        </p:txBody>
      </p:sp>
      <p:pic>
        <p:nvPicPr>
          <p:cNvPr id="85000" name="Picture 3"/>
          <p:cNvPicPr>
            <a:picLocks noChangeAspect="1" noChangeArrowheads="1"/>
          </p:cNvPicPr>
          <p:nvPr/>
        </p:nvPicPr>
        <p:blipFill>
          <a:blip r:embed="rId4" cstate="print"/>
          <a:srcRect l="22768" t="8571" r="48215" b="26428"/>
          <a:stretch>
            <a:fillRect/>
          </a:stretch>
        </p:blipFill>
        <p:spPr bwMode="auto">
          <a:xfrm>
            <a:off x="2916238" y="2205038"/>
            <a:ext cx="2092325" cy="1728787"/>
          </a:xfrm>
          <a:prstGeom prst="rect">
            <a:avLst/>
          </a:prstGeom>
          <a:noFill/>
          <a:ln w="9525">
            <a:noFill/>
            <a:miter lim="800000"/>
            <a:headEnd/>
            <a:tailEnd/>
          </a:ln>
        </p:spPr>
      </p:pic>
      <p:sp>
        <p:nvSpPr>
          <p:cNvPr id="85001" name="TextBox 10"/>
          <p:cNvSpPr txBox="1">
            <a:spLocks noChangeArrowheads="1"/>
          </p:cNvSpPr>
          <p:nvPr/>
        </p:nvSpPr>
        <p:spPr bwMode="auto">
          <a:xfrm>
            <a:off x="2928938" y="1920875"/>
            <a:ext cx="2071687" cy="458788"/>
          </a:xfrm>
          <a:prstGeom prst="rect">
            <a:avLst/>
          </a:prstGeom>
          <a:noFill/>
          <a:ln w="9525">
            <a:noFill/>
            <a:miter lim="800000"/>
            <a:headEnd/>
            <a:tailEnd/>
          </a:ln>
        </p:spPr>
        <p:txBody>
          <a:bodyPr>
            <a:spAutoFit/>
          </a:bodyPr>
          <a:lstStyle/>
          <a:p>
            <a:pPr algn="ctr"/>
            <a:r>
              <a:rPr lang="en-GB" sz="800">
                <a:hlinkClick r:id="rId5"/>
              </a:rPr>
              <a:t>http://www.carbonfootprint.com/minimisecfp.html</a:t>
            </a:r>
            <a:endParaRPr lang="en-GB" sz="800"/>
          </a:p>
          <a:p>
            <a:pPr algn="ctr"/>
            <a:endParaRPr lang="en-GB" sz="800"/>
          </a:p>
        </p:txBody>
      </p:sp>
      <p:sp>
        <p:nvSpPr>
          <p:cNvPr id="85003" name="TextBox 12"/>
          <p:cNvSpPr txBox="1">
            <a:spLocks noChangeArrowheads="1"/>
          </p:cNvSpPr>
          <p:nvPr/>
        </p:nvSpPr>
        <p:spPr bwMode="auto">
          <a:xfrm>
            <a:off x="5143500" y="1920875"/>
            <a:ext cx="3500438" cy="338138"/>
          </a:xfrm>
          <a:prstGeom prst="rect">
            <a:avLst/>
          </a:prstGeom>
          <a:noFill/>
          <a:ln w="9525">
            <a:noFill/>
            <a:miter lim="800000"/>
            <a:headEnd/>
            <a:tailEnd/>
          </a:ln>
        </p:spPr>
        <p:txBody>
          <a:bodyPr>
            <a:spAutoFit/>
          </a:bodyPr>
          <a:lstStyle/>
          <a:p>
            <a:pPr algn="ctr"/>
            <a:r>
              <a:rPr lang="en-GB" sz="800">
                <a:hlinkClick r:id="rId6"/>
              </a:rPr>
              <a:t>www.wwf.org.uk/filelibrary/pdf/eco_debt_day.pdf</a:t>
            </a:r>
            <a:endParaRPr lang="en-GB" sz="800"/>
          </a:p>
          <a:p>
            <a:pPr algn="ctr"/>
            <a:endParaRPr lang="en-GB" sz="800"/>
          </a:p>
        </p:txBody>
      </p:sp>
      <p:pic>
        <p:nvPicPr>
          <p:cNvPr id="85004" name="Picture 4"/>
          <p:cNvPicPr>
            <a:picLocks noChangeAspect="1" noChangeArrowheads="1"/>
          </p:cNvPicPr>
          <p:nvPr/>
        </p:nvPicPr>
        <p:blipFill>
          <a:blip r:embed="rId7" cstate="print"/>
          <a:srcRect l="32590" t="14285" r="39731" b="9285"/>
          <a:stretch>
            <a:fillRect/>
          </a:stretch>
        </p:blipFill>
        <p:spPr bwMode="auto">
          <a:xfrm>
            <a:off x="5292725" y="2276475"/>
            <a:ext cx="1365250" cy="1657350"/>
          </a:xfrm>
          <a:prstGeom prst="rect">
            <a:avLst/>
          </a:prstGeom>
          <a:noFill/>
          <a:ln w="9525">
            <a:noFill/>
            <a:miter lim="800000"/>
            <a:headEnd/>
            <a:tailEnd/>
          </a:ln>
        </p:spPr>
      </p:pic>
      <p:pic>
        <p:nvPicPr>
          <p:cNvPr id="85005" name="Picture 5"/>
          <p:cNvPicPr>
            <a:picLocks noChangeAspect="1" noChangeArrowheads="1"/>
          </p:cNvPicPr>
          <p:nvPr/>
        </p:nvPicPr>
        <p:blipFill>
          <a:blip r:embed="rId8" cstate="print"/>
          <a:srcRect l="35715" t="22144" r="41518" b="31429"/>
          <a:stretch>
            <a:fillRect/>
          </a:stretch>
        </p:blipFill>
        <p:spPr bwMode="auto">
          <a:xfrm>
            <a:off x="6516688" y="2276475"/>
            <a:ext cx="2298700" cy="1728788"/>
          </a:xfrm>
          <a:prstGeom prst="rect">
            <a:avLst/>
          </a:prstGeom>
          <a:noFill/>
          <a:ln w="9525">
            <a:noFill/>
            <a:miter lim="800000"/>
            <a:headEnd/>
            <a:tailEnd/>
          </a:ln>
        </p:spPr>
      </p:pic>
      <p:sp>
        <p:nvSpPr>
          <p:cNvPr id="85007"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pic>
        <p:nvPicPr>
          <p:cNvPr id="85008" name="Picture 2"/>
          <p:cNvPicPr>
            <a:picLocks noChangeAspect="1" noChangeArrowheads="1"/>
          </p:cNvPicPr>
          <p:nvPr/>
        </p:nvPicPr>
        <p:blipFill>
          <a:blip r:embed="rId9" cstate="print"/>
          <a:srcRect l="16518" t="7143" r="44643" b="9999"/>
          <a:stretch>
            <a:fillRect/>
          </a:stretch>
        </p:blipFill>
        <p:spPr bwMode="auto">
          <a:xfrm>
            <a:off x="2627313" y="4797425"/>
            <a:ext cx="1062037" cy="1458913"/>
          </a:xfrm>
          <a:prstGeom prst="rect">
            <a:avLst/>
          </a:prstGeom>
          <a:noFill/>
          <a:ln w="9525">
            <a:noFill/>
            <a:miter lim="800000"/>
            <a:headEnd/>
            <a:tailEnd/>
          </a:ln>
        </p:spPr>
      </p:pic>
      <p:sp>
        <p:nvSpPr>
          <p:cNvPr id="85009" name="Rectangle 3"/>
          <p:cNvSpPr>
            <a:spLocks noChangeArrowheads="1"/>
          </p:cNvSpPr>
          <p:nvPr/>
        </p:nvSpPr>
        <p:spPr bwMode="auto">
          <a:xfrm>
            <a:off x="684213" y="4149725"/>
            <a:ext cx="7848600" cy="438150"/>
          </a:xfrm>
          <a:prstGeom prst="rect">
            <a:avLst/>
          </a:prstGeom>
          <a:noFill/>
          <a:ln w="9525">
            <a:noFill/>
            <a:miter lim="800000"/>
            <a:headEnd/>
            <a:tailEnd/>
          </a:ln>
        </p:spPr>
        <p:txBody>
          <a:bodyPr/>
          <a:lstStyle/>
          <a:p>
            <a:pPr>
              <a:spcBef>
                <a:spcPct val="20000"/>
              </a:spcBef>
            </a:pPr>
            <a:r>
              <a:rPr lang="en-GB" sz="2800">
                <a:solidFill>
                  <a:srgbClr val="09366D"/>
                </a:solidFill>
              </a:rPr>
              <a:t>Buy local food </a:t>
            </a:r>
            <a:r>
              <a:rPr lang="en-GB" sz="2000">
                <a:solidFill>
                  <a:srgbClr val="09366D"/>
                </a:solidFill>
              </a:rPr>
              <a:t>(farmers markets – farm shops)</a:t>
            </a:r>
          </a:p>
        </p:txBody>
      </p:sp>
      <p:pic>
        <p:nvPicPr>
          <p:cNvPr id="85010" name="Picture 3"/>
          <p:cNvPicPr>
            <a:picLocks noChangeAspect="1" noChangeArrowheads="1"/>
          </p:cNvPicPr>
          <p:nvPr/>
        </p:nvPicPr>
        <p:blipFill>
          <a:blip r:embed="rId10" cstate="print"/>
          <a:srcRect l="62054" t="8572" r="1649" b="17856"/>
          <a:stretch>
            <a:fillRect/>
          </a:stretch>
        </p:blipFill>
        <p:spPr bwMode="auto">
          <a:xfrm>
            <a:off x="971550" y="4724400"/>
            <a:ext cx="1106488" cy="1401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Footer Placeholder 4"/>
          <p:cNvSpPr txBox="1">
            <a:spLocks noGrp="1"/>
          </p:cNvSpPr>
          <p:nvPr/>
        </p:nvSpPr>
        <p:spPr bwMode="auto">
          <a:xfrm>
            <a:off x="5791200" y="6248400"/>
            <a:ext cx="2897188" cy="474663"/>
          </a:xfrm>
          <a:prstGeom prst="rect">
            <a:avLst/>
          </a:prstGeom>
          <a:noFill/>
          <a:ln w="9525">
            <a:noFill/>
            <a:miter lim="800000"/>
            <a:headEnd/>
            <a:tailEnd/>
          </a:ln>
        </p:spPr>
        <p:txBody>
          <a:bodyPr anchor="b"/>
          <a:lstStyle/>
          <a:p>
            <a:pPr algn="ctr"/>
            <a:r>
              <a:rPr lang="en-GB"/>
              <a:t>Joel Cardinal </a:t>
            </a:r>
          </a:p>
        </p:txBody>
      </p:sp>
      <p:sp>
        <p:nvSpPr>
          <p:cNvPr id="87043"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179FF10-C53E-479A-941D-B498143DE4EE}" type="slidenum">
              <a:rPr lang="en-GB" sz="2600" b="1">
                <a:solidFill>
                  <a:schemeClr val="bg1"/>
                </a:solidFill>
              </a:rPr>
              <a:pPr/>
              <a:t>33</a:t>
            </a:fld>
            <a:endParaRPr lang="en-GB" sz="2600" b="1">
              <a:solidFill>
                <a:schemeClr val="bg1"/>
              </a:solidFill>
            </a:endParaRPr>
          </a:p>
        </p:txBody>
      </p:sp>
      <p:sp>
        <p:nvSpPr>
          <p:cNvPr id="87044" name="AutoShape 2"/>
          <p:cNvSpPr>
            <a:spLocks noGrp="1" noChangeArrowheads="1"/>
          </p:cNvSpPr>
          <p:nvPr>
            <p:ph type="title" idx="4294967295"/>
          </p:nvPr>
        </p:nvSpPr>
        <p:spPr>
          <a:xfrm>
            <a:off x="457200" y="274638"/>
            <a:ext cx="8229600" cy="490537"/>
          </a:xfrm>
          <a:noFill/>
          <a:ln/>
        </p:spPr>
        <p:txBody>
          <a:bodyPr anchor="b"/>
          <a:lstStyle/>
          <a:p>
            <a:pPr eaLnBrk="1" hangingPunct="1"/>
            <a:r>
              <a:rPr lang="en-GB" sz="3600"/>
              <a:t>You can make a difference – at work</a:t>
            </a:r>
          </a:p>
        </p:txBody>
      </p:sp>
      <p:sp>
        <p:nvSpPr>
          <p:cNvPr id="87045" name="Rectangle 3"/>
          <p:cNvSpPr>
            <a:spLocks noGrp="1" noChangeArrowheads="1"/>
          </p:cNvSpPr>
          <p:nvPr>
            <p:ph type="body" idx="4294967295"/>
          </p:nvPr>
        </p:nvSpPr>
        <p:spPr/>
        <p:txBody>
          <a:bodyPr/>
          <a:lstStyle/>
          <a:p>
            <a:pPr eaLnBrk="1" hangingPunct="1">
              <a:buFontTx/>
              <a:buNone/>
            </a:pPr>
            <a:r>
              <a:rPr lang="en-GB" sz="3600"/>
              <a:t>Vote with your feet</a:t>
            </a:r>
          </a:p>
          <a:p>
            <a:pPr eaLnBrk="1" hangingPunct="1"/>
            <a:r>
              <a:rPr lang="en-GB" sz="2800"/>
              <a:t>Would all of us accept larger tolerances?</a:t>
            </a:r>
          </a:p>
          <a:p>
            <a:pPr lvl="1" eaLnBrk="1" hangingPunct="1"/>
            <a:r>
              <a:rPr lang="en-GB" sz="2400"/>
              <a:t>UK aim &gt;= 19 in winter and &lt;=26 in summer</a:t>
            </a:r>
          </a:p>
          <a:p>
            <a:pPr lvl="1" eaLnBrk="1" hangingPunct="1"/>
            <a:r>
              <a:rPr lang="en-GB" sz="2400"/>
              <a:t>Then the University could adapt the settings for heating and cooling “get your jumper on”</a:t>
            </a:r>
          </a:p>
          <a:p>
            <a:pPr lvl="1" eaLnBrk="1" hangingPunct="1"/>
            <a:r>
              <a:rPr lang="en-GB" sz="2400"/>
              <a:t>A/C is not always comfortable; cold spots and dry air</a:t>
            </a:r>
          </a:p>
          <a:p>
            <a:pPr eaLnBrk="1" hangingPunct="1"/>
            <a:r>
              <a:rPr lang="en-GB" sz="2800"/>
              <a:t>Most important</a:t>
            </a:r>
          </a:p>
          <a:p>
            <a:pPr lvl="1" eaLnBrk="1" hangingPunct="1"/>
            <a:r>
              <a:rPr lang="en-GB" sz="2400"/>
              <a:t>Identify anomalies (drafts, leaks)</a:t>
            </a:r>
          </a:p>
          <a:p>
            <a:pPr lvl="1" eaLnBrk="1" hangingPunct="1"/>
            <a:r>
              <a:rPr lang="en-GB" sz="2400"/>
              <a:t>Use less energy where possible</a:t>
            </a:r>
          </a:p>
        </p:txBody>
      </p:sp>
      <p:sp>
        <p:nvSpPr>
          <p:cNvPr id="87047"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7"/>
          <p:cNvSpPr>
            <a:spLocks noGrp="1"/>
          </p:cNvSpPr>
          <p:nvPr>
            <p:ph type="title" idx="4294967295"/>
          </p:nvPr>
        </p:nvSpPr>
        <p:spPr>
          <a:xfrm>
            <a:off x="457200" y="274638"/>
            <a:ext cx="8229600" cy="490537"/>
          </a:xfrm>
          <a:noFill/>
          <a:ln/>
        </p:spPr>
        <p:txBody>
          <a:bodyPr anchor="b"/>
          <a:lstStyle/>
          <a:p>
            <a:pPr eaLnBrk="1" hangingPunct="1"/>
            <a:r>
              <a:rPr lang="en-GB" sz="3600"/>
              <a:t>You can make a difference – at work</a:t>
            </a:r>
          </a:p>
        </p:txBody>
      </p:sp>
      <p:sp>
        <p:nvSpPr>
          <p:cNvPr id="88067" name="Footer Placeholder 5"/>
          <p:cNvSpPr>
            <a:spLocks noGrp="1"/>
          </p:cNvSpPr>
          <p:nvPr>
            <p:ph type="ftr" sz="quarter" idx="11"/>
          </p:nvPr>
        </p:nvSpPr>
        <p:spPr>
          <a:xfrm>
            <a:off x="5791200" y="5159375"/>
            <a:ext cx="2897188" cy="474663"/>
          </a:xfrm>
          <a:noFill/>
        </p:spPr>
        <p:txBody>
          <a:bodyPr anchor="b"/>
          <a:lstStyle/>
          <a:p>
            <a:r>
              <a:rPr lang="en-GB">
                <a:cs typeface="Arial" charset="0"/>
              </a:rPr>
              <a:t>Joel Cardinal </a:t>
            </a:r>
          </a:p>
        </p:txBody>
      </p:sp>
      <p:sp>
        <p:nvSpPr>
          <p:cNvPr id="88068" name="Slide Number Placeholder 6"/>
          <p:cNvSpPr>
            <a:spLocks noGrp="1"/>
          </p:cNvSpPr>
          <p:nvPr>
            <p:ph type="sldNum" sz="quarter" idx="12"/>
          </p:nvPr>
        </p:nvSpPr>
        <p:spPr>
          <a:xfrm>
            <a:off x="84138" y="6242050"/>
            <a:ext cx="587375" cy="488950"/>
          </a:xfrm>
          <a:noFill/>
        </p:spPr>
        <p:txBody>
          <a:bodyPr anchor="b" anchorCtr="1"/>
          <a:lstStyle/>
          <a:p>
            <a:pPr algn="l"/>
            <a:fld id="{7BBB086D-FF1A-486F-901D-809A8C496FE6}" type="slidenum">
              <a:rPr lang="en-GB" sz="2600" b="1">
                <a:solidFill>
                  <a:schemeClr val="bg1"/>
                </a:solidFill>
                <a:cs typeface="Arial" charset="0"/>
              </a:rPr>
              <a:pPr algn="l"/>
              <a:t>34</a:t>
            </a:fld>
            <a:endParaRPr lang="en-GB" sz="2600" b="1">
              <a:solidFill>
                <a:schemeClr val="bg1"/>
              </a:solidFill>
              <a:cs typeface="Arial" charset="0"/>
            </a:endParaRPr>
          </a:p>
        </p:txBody>
      </p:sp>
      <p:pic>
        <p:nvPicPr>
          <p:cNvPr id="88069" name="Picture 2"/>
          <p:cNvPicPr>
            <a:picLocks noChangeAspect="1" noChangeArrowheads="1"/>
          </p:cNvPicPr>
          <p:nvPr/>
        </p:nvPicPr>
        <p:blipFill>
          <a:blip r:embed="rId2" cstate="print"/>
          <a:srcRect/>
          <a:stretch>
            <a:fillRect/>
          </a:stretch>
        </p:blipFill>
        <p:spPr bwMode="auto">
          <a:xfrm>
            <a:off x="928688" y="1268413"/>
            <a:ext cx="3000375" cy="4064000"/>
          </a:xfrm>
          <a:prstGeom prst="rect">
            <a:avLst/>
          </a:prstGeom>
          <a:noFill/>
          <a:ln w="9525">
            <a:noFill/>
            <a:miter lim="800000"/>
            <a:headEnd/>
            <a:tailEnd/>
          </a:ln>
        </p:spPr>
      </p:pic>
      <p:pic>
        <p:nvPicPr>
          <p:cNvPr id="88070" name="Picture 3"/>
          <p:cNvPicPr>
            <a:picLocks noChangeAspect="1" noChangeArrowheads="1"/>
          </p:cNvPicPr>
          <p:nvPr/>
        </p:nvPicPr>
        <p:blipFill>
          <a:blip r:embed="rId3" cstate="print"/>
          <a:srcRect/>
          <a:stretch>
            <a:fillRect/>
          </a:stretch>
        </p:blipFill>
        <p:spPr bwMode="auto">
          <a:xfrm>
            <a:off x="5076825" y="1255713"/>
            <a:ext cx="3071813" cy="4344987"/>
          </a:xfrm>
          <a:prstGeom prst="rect">
            <a:avLst/>
          </a:prstGeom>
          <a:noFill/>
          <a:ln w="9525">
            <a:noFill/>
            <a:miter lim="800000"/>
            <a:headEnd/>
            <a:tailEnd/>
          </a:ln>
        </p:spPr>
      </p:pic>
      <p:sp>
        <p:nvSpPr>
          <p:cNvPr id="11" name="Rounded Rectangular Callout 10"/>
          <p:cNvSpPr>
            <a:spLocks noChangeArrowheads="1"/>
          </p:cNvSpPr>
          <p:nvPr/>
        </p:nvSpPr>
        <p:spPr bwMode="auto">
          <a:xfrm>
            <a:off x="1928813" y="4268788"/>
            <a:ext cx="785812" cy="500062"/>
          </a:xfrm>
          <a:prstGeom prst="wedgeRoundRectCallout">
            <a:avLst>
              <a:gd name="adj1" fmla="val 145958"/>
              <a:gd name="adj2" fmla="val -62699"/>
              <a:gd name="adj3" fmla="val 16667"/>
            </a:avLst>
          </a:prstGeom>
          <a:solidFill>
            <a:schemeClr val="accent1"/>
          </a:solidFill>
          <a:ln w="25400" algn="ctr">
            <a:solidFill>
              <a:srgbClr val="239595"/>
            </a:solidFill>
            <a:miter lim="800000"/>
            <a:headEnd/>
            <a:tailEnd/>
          </a:ln>
        </p:spPr>
        <p:txBody>
          <a:bodyPr anchor="ctr"/>
          <a:lstStyle/>
          <a:p>
            <a:pPr algn="ctr">
              <a:defRPr/>
            </a:pPr>
            <a:r>
              <a:rPr lang="en-GB" sz="1200" dirty="0">
                <a:solidFill>
                  <a:schemeClr val="lt1"/>
                </a:solidFill>
                <a:latin typeface="+mn-lt"/>
                <a:cs typeface="+mn-cs"/>
              </a:rPr>
              <a:t>19 degrees</a:t>
            </a:r>
          </a:p>
        </p:txBody>
      </p:sp>
      <p:sp>
        <p:nvSpPr>
          <p:cNvPr id="12" name="Rounded Rectangular Callout 11"/>
          <p:cNvSpPr>
            <a:spLocks noChangeArrowheads="1"/>
          </p:cNvSpPr>
          <p:nvPr/>
        </p:nvSpPr>
        <p:spPr bwMode="auto">
          <a:xfrm>
            <a:off x="7572375" y="3340100"/>
            <a:ext cx="1428750" cy="928688"/>
          </a:xfrm>
          <a:prstGeom prst="wedgeRoundRectCallout">
            <a:avLst>
              <a:gd name="adj1" fmla="val -61111"/>
              <a:gd name="adj2" fmla="val 73759"/>
              <a:gd name="adj3" fmla="val 16667"/>
            </a:avLst>
          </a:prstGeom>
          <a:solidFill>
            <a:schemeClr val="accent1"/>
          </a:solidFill>
          <a:ln w="25400" algn="ctr">
            <a:solidFill>
              <a:srgbClr val="239595"/>
            </a:solidFill>
            <a:miter lim="800000"/>
            <a:headEnd/>
            <a:tailEnd/>
          </a:ln>
        </p:spPr>
        <p:txBody>
          <a:bodyPr anchor="ctr"/>
          <a:lstStyle/>
          <a:p>
            <a:pPr algn="ctr">
              <a:defRPr/>
            </a:pPr>
            <a:r>
              <a:rPr lang="en-GB" sz="1200" dirty="0">
                <a:solidFill>
                  <a:schemeClr val="lt1"/>
                </a:solidFill>
                <a:latin typeface="+mn-lt"/>
                <a:cs typeface="+mn-cs"/>
              </a:rPr>
              <a:t>Prohibit the use of fuel to heat premises above 19 degrees</a:t>
            </a:r>
          </a:p>
        </p:txBody>
      </p:sp>
      <p:sp>
        <p:nvSpPr>
          <p:cNvPr id="88074" name="Date Placeholder 3"/>
          <p:cNvSpPr txBox="1">
            <a:spLocks noGrp="1"/>
          </p:cNvSpPr>
          <p:nvPr/>
        </p:nvSpPr>
        <p:spPr bwMode="auto">
          <a:xfrm>
            <a:off x="2441575" y="6092825"/>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AutoShape 2"/>
          <p:cNvSpPr>
            <a:spLocks noGrp="1" noChangeArrowheads="1"/>
          </p:cNvSpPr>
          <p:nvPr>
            <p:ph type="title" idx="4294967295"/>
          </p:nvPr>
        </p:nvSpPr>
        <p:spPr>
          <a:xfrm>
            <a:off x="457200" y="274638"/>
            <a:ext cx="8229600" cy="561975"/>
          </a:xfrm>
          <a:noFill/>
          <a:ln/>
        </p:spPr>
        <p:txBody>
          <a:bodyPr anchor="b"/>
          <a:lstStyle/>
          <a:p>
            <a:pPr eaLnBrk="1" hangingPunct="1"/>
            <a:r>
              <a:rPr lang="en-GB" sz="3600"/>
              <a:t>You can make a difference – at work</a:t>
            </a:r>
          </a:p>
        </p:txBody>
      </p:sp>
      <p:sp>
        <p:nvSpPr>
          <p:cNvPr id="89090" name="Rectangle 3"/>
          <p:cNvSpPr>
            <a:spLocks noGrp="1" noChangeArrowheads="1"/>
          </p:cNvSpPr>
          <p:nvPr>
            <p:ph type="body" idx="4294967295"/>
          </p:nvPr>
        </p:nvSpPr>
        <p:spPr>
          <a:xfrm>
            <a:off x="457200" y="908050"/>
            <a:ext cx="8229600" cy="1050925"/>
          </a:xfrm>
        </p:spPr>
        <p:txBody>
          <a:bodyPr/>
          <a:lstStyle/>
          <a:p>
            <a:pPr eaLnBrk="1" hangingPunct="1"/>
            <a:r>
              <a:rPr lang="en-GB" sz="2400"/>
              <a:t>Be an actor of behavioural change</a:t>
            </a:r>
          </a:p>
          <a:p>
            <a:pPr eaLnBrk="1" hangingPunct="1"/>
            <a:r>
              <a:rPr lang="en-GB" sz="2400"/>
              <a:t>Switch off computer at evening and week end &amp; day meeting can unlock large savings on electricity and cooling</a:t>
            </a:r>
          </a:p>
          <a:p>
            <a:endParaRPr lang="en-GB"/>
          </a:p>
        </p:txBody>
      </p:sp>
      <p:pic>
        <p:nvPicPr>
          <p:cNvPr id="89091" name="Picture 4" descr="Picture1.png"/>
          <p:cNvPicPr>
            <a:picLocks noChangeAspect="1"/>
          </p:cNvPicPr>
          <p:nvPr/>
        </p:nvPicPr>
        <p:blipFill>
          <a:blip r:embed="rId2" cstate="print"/>
          <a:srcRect/>
          <a:stretch>
            <a:fillRect/>
          </a:stretch>
        </p:blipFill>
        <p:spPr bwMode="auto">
          <a:xfrm>
            <a:off x="4910138" y="2819400"/>
            <a:ext cx="4090987" cy="3132138"/>
          </a:xfrm>
          <a:prstGeom prst="rect">
            <a:avLst/>
          </a:prstGeom>
          <a:noFill/>
          <a:ln w="9525">
            <a:noFill/>
            <a:miter lim="800000"/>
            <a:headEnd/>
            <a:tailEnd/>
          </a:ln>
        </p:spPr>
      </p:pic>
      <p:pic>
        <p:nvPicPr>
          <p:cNvPr id="89092" name="Picture 5" descr="Picture2.png"/>
          <p:cNvPicPr>
            <a:picLocks noChangeAspect="1"/>
          </p:cNvPicPr>
          <p:nvPr/>
        </p:nvPicPr>
        <p:blipFill>
          <a:blip r:embed="rId3" cstate="print"/>
          <a:srcRect/>
          <a:stretch>
            <a:fillRect/>
          </a:stretch>
        </p:blipFill>
        <p:spPr bwMode="auto">
          <a:xfrm>
            <a:off x="539750" y="2376488"/>
            <a:ext cx="4314825" cy="2841625"/>
          </a:xfrm>
          <a:prstGeom prst="rect">
            <a:avLst/>
          </a:prstGeom>
          <a:solidFill>
            <a:schemeClr val="bg1"/>
          </a:solidFill>
          <a:ln w="9525">
            <a:noFill/>
            <a:miter lim="800000"/>
            <a:headEnd/>
            <a:tailEnd/>
          </a:ln>
        </p:spPr>
      </p:pic>
      <p:sp>
        <p:nvSpPr>
          <p:cNvPr id="89093" name="TextBox 6"/>
          <p:cNvSpPr txBox="1">
            <a:spLocks noChangeArrowheads="1"/>
          </p:cNvSpPr>
          <p:nvPr/>
        </p:nvSpPr>
        <p:spPr bwMode="auto">
          <a:xfrm>
            <a:off x="642938" y="5257800"/>
            <a:ext cx="3929062" cy="430213"/>
          </a:xfrm>
          <a:prstGeom prst="rect">
            <a:avLst/>
          </a:prstGeom>
          <a:noFill/>
          <a:ln w="9525">
            <a:noFill/>
            <a:miter lim="800000"/>
            <a:headEnd/>
            <a:tailEnd/>
          </a:ln>
        </p:spPr>
        <p:txBody>
          <a:bodyPr>
            <a:spAutoFit/>
          </a:bodyPr>
          <a:lstStyle/>
          <a:p>
            <a:r>
              <a:rPr lang="en-GB" sz="1100"/>
              <a:t>Industry figures say 5-10% of staff PC remains on at night and weekend = up to £5,000 could be saved</a:t>
            </a:r>
          </a:p>
        </p:txBody>
      </p:sp>
      <p:sp>
        <p:nvSpPr>
          <p:cNvPr id="89094" name="TextBox 7"/>
          <p:cNvSpPr txBox="1">
            <a:spLocks noChangeArrowheads="1"/>
          </p:cNvSpPr>
          <p:nvPr/>
        </p:nvSpPr>
        <p:spPr bwMode="auto">
          <a:xfrm>
            <a:off x="5214938" y="3165475"/>
            <a:ext cx="3571875" cy="304800"/>
          </a:xfrm>
          <a:prstGeom prst="rect">
            <a:avLst/>
          </a:prstGeom>
          <a:solidFill>
            <a:schemeClr val="bg1"/>
          </a:solidFill>
          <a:ln w="9525">
            <a:noFill/>
            <a:miter lim="800000"/>
            <a:headEnd/>
            <a:tailEnd/>
          </a:ln>
        </p:spPr>
        <p:txBody>
          <a:bodyPr>
            <a:spAutoFit/>
          </a:bodyPr>
          <a:lstStyle/>
          <a:p>
            <a:endParaRPr lang="en-US"/>
          </a:p>
        </p:txBody>
      </p:sp>
      <p:sp>
        <p:nvSpPr>
          <p:cNvPr id="89096" name="Date Placeholder 3"/>
          <p:cNvSpPr txBox="1">
            <a:spLocks noGrp="1"/>
          </p:cNvSpPr>
          <p:nvPr/>
        </p:nvSpPr>
        <p:spPr bwMode="auto">
          <a:xfrm>
            <a:off x="2441575" y="616585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Footer Placeholder 4"/>
          <p:cNvSpPr>
            <a:spLocks noGrp="1"/>
          </p:cNvSpPr>
          <p:nvPr>
            <p:ph type="ftr" sz="quarter" idx="11"/>
          </p:nvPr>
        </p:nvSpPr>
        <p:spPr>
          <a:xfrm>
            <a:off x="5791200" y="6248400"/>
            <a:ext cx="2897188" cy="474663"/>
          </a:xfrm>
          <a:noFill/>
        </p:spPr>
        <p:txBody>
          <a:bodyPr anchor="b"/>
          <a:lstStyle/>
          <a:p>
            <a:r>
              <a:rPr lang="en-GB">
                <a:cs typeface="Arial" charset="0"/>
              </a:rPr>
              <a:t>Joel Cardinal </a:t>
            </a:r>
          </a:p>
        </p:txBody>
      </p:sp>
      <p:sp>
        <p:nvSpPr>
          <p:cNvPr id="90115" name="Slide Number Placeholder 5"/>
          <p:cNvSpPr>
            <a:spLocks noGrp="1"/>
          </p:cNvSpPr>
          <p:nvPr>
            <p:ph type="sldNum" sz="quarter" idx="12"/>
          </p:nvPr>
        </p:nvSpPr>
        <p:spPr>
          <a:xfrm>
            <a:off x="84138" y="6242050"/>
            <a:ext cx="587375" cy="488950"/>
          </a:xfrm>
          <a:noFill/>
        </p:spPr>
        <p:txBody>
          <a:bodyPr anchor="b" anchorCtr="1"/>
          <a:lstStyle/>
          <a:p>
            <a:pPr algn="l"/>
            <a:fld id="{E1196A49-C0B9-4D64-B8B8-ECCBF2F59FDD}" type="slidenum">
              <a:rPr lang="en-GB" sz="2600" b="1">
                <a:solidFill>
                  <a:schemeClr val="bg1"/>
                </a:solidFill>
                <a:cs typeface="Arial" charset="0"/>
              </a:rPr>
              <a:pPr algn="l"/>
              <a:t>36</a:t>
            </a:fld>
            <a:endParaRPr lang="en-GB" sz="2600" b="1">
              <a:solidFill>
                <a:schemeClr val="bg1"/>
              </a:solidFill>
              <a:cs typeface="Arial" charset="0"/>
            </a:endParaRPr>
          </a:p>
        </p:txBody>
      </p:sp>
      <p:sp>
        <p:nvSpPr>
          <p:cNvPr id="90116" name="AutoShape 2"/>
          <p:cNvSpPr>
            <a:spLocks noGrp="1" noChangeArrowheads="1"/>
          </p:cNvSpPr>
          <p:nvPr>
            <p:ph type="title" idx="4294967295"/>
          </p:nvPr>
        </p:nvSpPr>
        <p:spPr>
          <a:xfrm>
            <a:off x="457200" y="274638"/>
            <a:ext cx="8229600" cy="490537"/>
          </a:xfrm>
          <a:noFill/>
          <a:ln/>
        </p:spPr>
        <p:txBody>
          <a:bodyPr anchor="b"/>
          <a:lstStyle/>
          <a:p>
            <a:pPr eaLnBrk="1" hangingPunct="1"/>
            <a:r>
              <a:rPr lang="en-GB" sz="3600"/>
              <a:t>You can make a difference - Campus</a:t>
            </a:r>
          </a:p>
        </p:txBody>
      </p:sp>
      <p:sp>
        <p:nvSpPr>
          <p:cNvPr id="90117" name="Rectangle 3"/>
          <p:cNvSpPr>
            <a:spLocks noGrp="1" noChangeArrowheads="1"/>
          </p:cNvSpPr>
          <p:nvPr>
            <p:ph type="body" idx="4294967295"/>
          </p:nvPr>
        </p:nvSpPr>
        <p:spPr>
          <a:xfrm>
            <a:off x="725488" y="1412875"/>
            <a:ext cx="7693025" cy="4032250"/>
          </a:xfrm>
        </p:spPr>
        <p:txBody>
          <a:bodyPr/>
          <a:lstStyle/>
          <a:p>
            <a:pPr lvl="1" eaLnBrk="1" hangingPunct="1">
              <a:lnSpc>
                <a:spcPct val="80000"/>
              </a:lnSpc>
              <a:spcBef>
                <a:spcPct val="80000"/>
              </a:spcBef>
            </a:pPr>
            <a:r>
              <a:rPr lang="en-GB" sz="1600"/>
              <a:t>“6.” “To make the Warwick campus into a representation of the University’s strength of ambition and </a:t>
            </a:r>
            <a:r>
              <a:rPr lang="en-GB" sz="1600" b="1"/>
              <a:t>quality of imagination</a:t>
            </a:r>
            <a:r>
              <a:rPr lang="en-GB" sz="1600"/>
              <a:t>, distinguished by </a:t>
            </a:r>
            <a:r>
              <a:rPr lang="en-GB" sz="1600" b="1"/>
              <a:t>environmental quality</a:t>
            </a:r>
            <a:r>
              <a:rPr lang="en-GB" sz="1600"/>
              <a:t>, the highest standards of design, and a supportive collegial atmosphere.</a:t>
            </a:r>
          </a:p>
          <a:p>
            <a:pPr lvl="1" eaLnBrk="1" hangingPunct="1">
              <a:lnSpc>
                <a:spcPct val="80000"/>
              </a:lnSpc>
              <a:spcBef>
                <a:spcPct val="80000"/>
              </a:spcBef>
            </a:pPr>
            <a:r>
              <a:rPr lang="en-GB" sz="1600"/>
              <a:t>“2.15. 2005 THES student poll”  “…non-descript and low-key design, … failing both to create a sense of place and to declare its presence….” “The University … wishes to…</a:t>
            </a:r>
            <a:r>
              <a:rPr lang="en-GB" sz="1600" b="1"/>
              <a:t>create a better place to live</a:t>
            </a:r>
            <a:r>
              <a:rPr lang="en-GB" sz="1600"/>
              <a:t>, study and work…” a </a:t>
            </a:r>
            <a:r>
              <a:rPr lang="en-GB" sz="1600" b="1"/>
              <a:t>genuine campus community</a:t>
            </a:r>
            <a:r>
              <a:rPr lang="en-GB" sz="1600"/>
              <a:t>”</a:t>
            </a:r>
          </a:p>
          <a:p>
            <a:pPr lvl="1" eaLnBrk="1" hangingPunct="1">
              <a:lnSpc>
                <a:spcPct val="80000"/>
              </a:lnSpc>
              <a:spcBef>
                <a:spcPct val="80000"/>
              </a:spcBef>
            </a:pPr>
            <a:r>
              <a:rPr lang="en-GB" sz="1600"/>
              <a:t>“2.17” “Warwick is a socially responsible … to take an environmental lead by </a:t>
            </a:r>
            <a:r>
              <a:rPr lang="en-GB" sz="1600" b="1"/>
              <a:t>creating a “green” campus </a:t>
            </a:r>
            <a:r>
              <a:rPr lang="en-GB" sz="1600"/>
              <a:t>… All new </a:t>
            </a:r>
            <a:r>
              <a:rPr lang="en-GB" sz="1600" b="1"/>
              <a:t>buildings</a:t>
            </a:r>
            <a:r>
              <a:rPr lang="en-GB" sz="1600"/>
              <a:t> will be </a:t>
            </a:r>
            <a:r>
              <a:rPr lang="en-GB" sz="1600" b="1"/>
              <a:t>designed to the highest standards</a:t>
            </a:r>
            <a:r>
              <a:rPr lang="en-GB" sz="1600"/>
              <a:t>, including </a:t>
            </a:r>
            <a:r>
              <a:rPr lang="en-GB" sz="1600" b="1"/>
              <a:t>whole life cycle costing</a:t>
            </a:r>
            <a:r>
              <a:rPr lang="en-GB" sz="1600"/>
              <a:t>. </a:t>
            </a:r>
            <a:r>
              <a:rPr lang="en-GB" sz="1600" b="1"/>
              <a:t>Recycling</a:t>
            </a:r>
            <a:r>
              <a:rPr lang="en-GB" sz="1600"/>
              <a:t> and </a:t>
            </a:r>
            <a:r>
              <a:rPr lang="en-GB" sz="1600" b="1"/>
              <a:t>energy management</a:t>
            </a:r>
            <a:r>
              <a:rPr lang="en-GB" sz="1600"/>
              <a:t> will become </a:t>
            </a:r>
            <a:r>
              <a:rPr lang="en-GB" sz="1600" b="1"/>
              <a:t>even higher priorities</a:t>
            </a:r>
            <a:r>
              <a:rPr lang="en-GB" sz="1600"/>
              <a:t>. </a:t>
            </a:r>
            <a:r>
              <a:rPr lang="en-GB" sz="1600" b="1"/>
              <a:t>Sustainable transport</a:t>
            </a:r>
            <a:r>
              <a:rPr lang="en-GB" sz="1600"/>
              <a:t> … will be fostered.</a:t>
            </a:r>
          </a:p>
          <a:p>
            <a:pPr lvl="1" eaLnBrk="1" hangingPunct="1">
              <a:lnSpc>
                <a:spcPct val="80000"/>
              </a:lnSpc>
              <a:spcBef>
                <a:spcPct val="80000"/>
              </a:spcBef>
            </a:pPr>
            <a:r>
              <a:rPr lang="en-GB" sz="1600"/>
              <a:t>Functional and flexible </a:t>
            </a:r>
            <a:r>
              <a:rPr lang="en-GB" sz="1600" b="1"/>
              <a:t>low carbon developments</a:t>
            </a:r>
          </a:p>
          <a:p>
            <a:pPr lvl="1" eaLnBrk="1" hangingPunct="1">
              <a:lnSpc>
                <a:spcPct val="80000"/>
              </a:lnSpc>
              <a:spcBef>
                <a:spcPct val="80000"/>
              </a:spcBef>
            </a:pPr>
            <a:r>
              <a:rPr lang="en-GB" sz="1600" b="1"/>
              <a:t>Minimise environmental impact</a:t>
            </a:r>
          </a:p>
          <a:p>
            <a:pPr lvl="1" eaLnBrk="1" hangingPunct="1">
              <a:lnSpc>
                <a:spcPct val="80000"/>
              </a:lnSpc>
              <a:spcBef>
                <a:spcPct val="80000"/>
              </a:spcBef>
            </a:pPr>
            <a:r>
              <a:rPr lang="en-GB" sz="1600"/>
              <a:t>“7:” to </a:t>
            </a:r>
            <a:r>
              <a:rPr lang="en-GB" sz="1600" b="1"/>
              <a:t>pursue a sustainable future</a:t>
            </a:r>
            <a:r>
              <a:rPr lang="en-GB" sz="1600"/>
              <a:t> for the university and demonstrate long term </a:t>
            </a:r>
            <a:r>
              <a:rPr lang="en-GB" sz="1600" b="1"/>
              <a:t>stewardship of the environment</a:t>
            </a:r>
            <a:r>
              <a:rPr lang="en-GB" sz="1600"/>
              <a:t> by </a:t>
            </a:r>
            <a:r>
              <a:rPr lang="en-GB" sz="1600" b="1"/>
              <a:t>protecting and enhancing landscape</a:t>
            </a:r>
            <a:endParaRPr lang="en-GB" sz="1600"/>
          </a:p>
        </p:txBody>
      </p:sp>
      <p:pic>
        <p:nvPicPr>
          <p:cNvPr id="90118" name="Picture 7"/>
          <p:cNvPicPr>
            <a:picLocks noChangeAspect="1" noChangeArrowheads="1"/>
          </p:cNvPicPr>
          <p:nvPr/>
        </p:nvPicPr>
        <p:blipFill>
          <a:blip r:embed="rId2" cstate="print"/>
          <a:srcRect l="32278" t="10312" r="30508" b="4625"/>
          <a:stretch>
            <a:fillRect/>
          </a:stretch>
        </p:blipFill>
        <p:spPr bwMode="auto">
          <a:xfrm>
            <a:off x="179388" y="2997200"/>
            <a:ext cx="1058862" cy="1512888"/>
          </a:xfrm>
          <a:prstGeom prst="rect">
            <a:avLst/>
          </a:prstGeom>
          <a:noFill/>
          <a:ln w="9525">
            <a:noFill/>
            <a:miter lim="800000"/>
            <a:headEnd/>
            <a:tailEnd/>
          </a:ln>
        </p:spPr>
      </p:pic>
      <p:sp>
        <p:nvSpPr>
          <p:cNvPr id="90120"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Footer Placeholder 4"/>
          <p:cNvSpPr>
            <a:spLocks noGrp="1"/>
          </p:cNvSpPr>
          <p:nvPr>
            <p:ph type="ftr" sz="quarter" idx="11"/>
          </p:nvPr>
        </p:nvSpPr>
        <p:spPr>
          <a:xfrm>
            <a:off x="5791200" y="6248400"/>
            <a:ext cx="2897188" cy="474663"/>
          </a:xfrm>
          <a:noFill/>
        </p:spPr>
        <p:txBody>
          <a:bodyPr anchor="b"/>
          <a:lstStyle/>
          <a:p>
            <a:r>
              <a:rPr lang="en-GB">
                <a:cs typeface="Arial" charset="0"/>
              </a:rPr>
              <a:t>Joel Cardinal </a:t>
            </a:r>
          </a:p>
        </p:txBody>
      </p:sp>
      <p:sp>
        <p:nvSpPr>
          <p:cNvPr id="91139" name="Slide Number Placeholder 5"/>
          <p:cNvSpPr>
            <a:spLocks noGrp="1"/>
          </p:cNvSpPr>
          <p:nvPr>
            <p:ph type="sldNum" sz="quarter" idx="12"/>
          </p:nvPr>
        </p:nvSpPr>
        <p:spPr>
          <a:xfrm>
            <a:off x="84138" y="6242050"/>
            <a:ext cx="587375" cy="488950"/>
          </a:xfrm>
          <a:noFill/>
        </p:spPr>
        <p:txBody>
          <a:bodyPr anchor="b" anchorCtr="1"/>
          <a:lstStyle/>
          <a:p>
            <a:pPr algn="l"/>
            <a:fld id="{556F9F6F-047A-41C3-B136-704C13814C91}" type="slidenum">
              <a:rPr lang="en-GB" sz="2600" b="1">
                <a:solidFill>
                  <a:schemeClr val="bg1"/>
                </a:solidFill>
                <a:cs typeface="Arial" charset="0"/>
              </a:rPr>
              <a:pPr algn="l"/>
              <a:t>37</a:t>
            </a:fld>
            <a:endParaRPr lang="en-GB" sz="2600" b="1">
              <a:solidFill>
                <a:schemeClr val="bg1"/>
              </a:solidFill>
              <a:cs typeface="Arial" charset="0"/>
            </a:endParaRPr>
          </a:p>
        </p:txBody>
      </p:sp>
      <p:sp>
        <p:nvSpPr>
          <p:cNvPr id="91140" name="AutoShape 2"/>
          <p:cNvSpPr>
            <a:spLocks noGrp="1" noChangeArrowheads="1"/>
          </p:cNvSpPr>
          <p:nvPr>
            <p:ph type="title" idx="4294967295"/>
          </p:nvPr>
        </p:nvSpPr>
        <p:spPr/>
        <p:txBody>
          <a:bodyPr anchor="b"/>
          <a:lstStyle/>
          <a:p>
            <a:pPr eaLnBrk="1" hangingPunct="1"/>
            <a:r>
              <a:rPr lang="en-GB" sz="4000"/>
              <a:t>You can make a difference - Campus</a:t>
            </a:r>
          </a:p>
        </p:txBody>
      </p:sp>
      <p:sp>
        <p:nvSpPr>
          <p:cNvPr id="91141" name="Rectangle 3"/>
          <p:cNvSpPr>
            <a:spLocks noGrp="1" noChangeArrowheads="1"/>
          </p:cNvSpPr>
          <p:nvPr>
            <p:ph type="body" idx="4294967295"/>
          </p:nvPr>
        </p:nvSpPr>
        <p:spPr>
          <a:xfrm>
            <a:off x="250825" y="1341438"/>
            <a:ext cx="4541838" cy="3135312"/>
          </a:xfrm>
        </p:spPr>
        <p:txBody>
          <a:bodyPr/>
          <a:lstStyle/>
          <a:p>
            <a:pPr eaLnBrk="1" hangingPunct="1">
              <a:lnSpc>
                <a:spcPct val="80000"/>
              </a:lnSpc>
              <a:buFontTx/>
              <a:buNone/>
            </a:pPr>
            <a:r>
              <a:rPr lang="en-GB" altLang="ja-JP" sz="1600">
                <a:ea typeface="MS PGothic" pitchFamily="34" charset="-128"/>
              </a:rPr>
              <a:t>Engage with staff and students</a:t>
            </a:r>
          </a:p>
          <a:p>
            <a:pPr eaLnBrk="1" hangingPunct="1">
              <a:lnSpc>
                <a:spcPct val="80000"/>
              </a:lnSpc>
            </a:pPr>
            <a:endParaRPr lang="en-GB" altLang="ja-JP" sz="1600">
              <a:ea typeface="MS PGothic" pitchFamily="34" charset="-128"/>
            </a:endParaRPr>
          </a:p>
          <a:p>
            <a:pPr eaLnBrk="1" hangingPunct="1">
              <a:lnSpc>
                <a:spcPct val="80000"/>
              </a:lnSpc>
            </a:pPr>
            <a:r>
              <a:rPr lang="en-GB" altLang="ja-JP" sz="1600">
                <a:ea typeface="MS PGothic" pitchFamily="34" charset="-128"/>
              </a:rPr>
              <a:t>Energy Champion network</a:t>
            </a:r>
          </a:p>
          <a:p>
            <a:pPr lvl="1" eaLnBrk="1" hangingPunct="1">
              <a:lnSpc>
                <a:spcPct val="80000"/>
              </a:lnSpc>
            </a:pPr>
            <a:r>
              <a:rPr lang="en-GB" altLang="ja-JP" sz="1400">
                <a:ea typeface="MS PGothic" pitchFamily="34" charset="-128"/>
              </a:rPr>
              <a:t>Opportunities identified</a:t>
            </a:r>
          </a:p>
          <a:p>
            <a:pPr lvl="1" eaLnBrk="1" hangingPunct="1">
              <a:lnSpc>
                <a:spcPct val="80000"/>
              </a:lnSpc>
            </a:pPr>
            <a:r>
              <a:rPr lang="en-GB" altLang="ja-JP" sz="1400">
                <a:ea typeface="MS PGothic" pitchFamily="34" charset="-128"/>
              </a:rPr>
              <a:t>Last meeting request targets assignments to departments</a:t>
            </a:r>
          </a:p>
          <a:p>
            <a:pPr lvl="2" eaLnBrk="1" hangingPunct="1">
              <a:lnSpc>
                <a:spcPct val="80000"/>
              </a:lnSpc>
            </a:pPr>
            <a:r>
              <a:rPr lang="en-GB" altLang="ja-JP" sz="1300">
                <a:ea typeface="MS PGothic" pitchFamily="34" charset="-128"/>
              </a:rPr>
              <a:t>Papers are submitted for Energy Committee at board level </a:t>
            </a:r>
          </a:p>
          <a:p>
            <a:pPr eaLnBrk="1" hangingPunct="1">
              <a:lnSpc>
                <a:spcPct val="80000"/>
              </a:lnSpc>
            </a:pPr>
            <a:r>
              <a:rPr lang="en-GB" altLang="ja-JP" sz="1600">
                <a:ea typeface="MS PGothic" pitchFamily="34" charset="-128"/>
              </a:rPr>
              <a:t>Build on students engagement</a:t>
            </a:r>
          </a:p>
          <a:p>
            <a:pPr lvl="1" eaLnBrk="1" hangingPunct="1">
              <a:lnSpc>
                <a:spcPct val="80000"/>
              </a:lnSpc>
            </a:pPr>
            <a:r>
              <a:rPr lang="en-GB" altLang="ja-JP" sz="1400">
                <a:ea typeface="MS PGothic" pitchFamily="34" charset="-128"/>
              </a:rPr>
              <a:t>Seek opportunities to travel and visit projects (not limited to buildings) such as WISE </a:t>
            </a:r>
          </a:p>
          <a:p>
            <a:pPr lvl="1" eaLnBrk="1" hangingPunct="1">
              <a:lnSpc>
                <a:spcPct val="80000"/>
              </a:lnSpc>
            </a:pPr>
            <a:r>
              <a:rPr lang="en-GB" altLang="ja-JP" sz="1400">
                <a:ea typeface="MS PGothic" pitchFamily="34" charset="-128"/>
              </a:rPr>
              <a:t>Benefit from international origin of students</a:t>
            </a:r>
          </a:p>
          <a:p>
            <a:pPr lvl="1" eaLnBrk="1" hangingPunct="1">
              <a:lnSpc>
                <a:spcPct val="80000"/>
              </a:lnSpc>
            </a:pPr>
            <a:r>
              <a:rPr lang="en-GB" altLang="ja-JP" sz="1400">
                <a:ea typeface="MS PGothic" pitchFamily="34" charset="-128"/>
              </a:rPr>
              <a:t>Run “sustainable council” to collect ideas and benchmark</a:t>
            </a:r>
          </a:p>
        </p:txBody>
      </p:sp>
      <p:pic>
        <p:nvPicPr>
          <p:cNvPr id="91142" name="Picture 2"/>
          <p:cNvPicPr>
            <a:picLocks noChangeAspect="1" noChangeArrowheads="1"/>
          </p:cNvPicPr>
          <p:nvPr/>
        </p:nvPicPr>
        <p:blipFill>
          <a:blip r:embed="rId2" cstate="print"/>
          <a:srcRect l="8482" r="8481" b="-2"/>
          <a:stretch>
            <a:fillRect/>
          </a:stretch>
        </p:blipFill>
        <p:spPr bwMode="auto">
          <a:xfrm>
            <a:off x="5437188" y="1925638"/>
            <a:ext cx="2847975" cy="2143125"/>
          </a:xfrm>
          <a:prstGeom prst="rect">
            <a:avLst/>
          </a:prstGeom>
          <a:noFill/>
          <a:ln w="9525">
            <a:noFill/>
            <a:miter lim="800000"/>
            <a:headEnd/>
            <a:tailEnd/>
          </a:ln>
        </p:spPr>
      </p:pic>
      <p:sp>
        <p:nvSpPr>
          <p:cNvPr id="10" name="Rectangle 3"/>
          <p:cNvSpPr txBox="1">
            <a:spLocks noChangeArrowheads="1"/>
          </p:cNvSpPr>
          <p:nvPr/>
        </p:nvSpPr>
        <p:spPr bwMode="auto">
          <a:xfrm>
            <a:off x="323850" y="4437063"/>
            <a:ext cx="7693025" cy="1357312"/>
          </a:xfrm>
          <a:prstGeom prst="rect">
            <a:avLst/>
          </a:prstGeom>
          <a:noFill/>
          <a:ln w="9525">
            <a:noFill/>
            <a:miter lim="800000"/>
            <a:headEnd/>
            <a:tailEnd/>
          </a:ln>
        </p:spPr>
        <p:txBody>
          <a:bodyPr/>
          <a:lstStyle/>
          <a:p>
            <a:pPr marL="342900" indent="-342900">
              <a:lnSpc>
                <a:spcPct val="80000"/>
              </a:lnSpc>
              <a:spcBef>
                <a:spcPct val="20000"/>
              </a:spcBef>
            </a:pPr>
            <a:r>
              <a:rPr lang="en-GB" altLang="ja-JP" sz="1600">
                <a:solidFill>
                  <a:srgbClr val="09366D"/>
                </a:solidFill>
                <a:ea typeface="MS PGothic" pitchFamily="34" charset="-128"/>
              </a:rPr>
              <a:t>Foster Warwick University leadership and reputation</a:t>
            </a:r>
          </a:p>
          <a:p>
            <a:pPr marL="742950" lvl="1" indent="-285750">
              <a:lnSpc>
                <a:spcPct val="80000"/>
              </a:lnSpc>
              <a:spcBef>
                <a:spcPct val="20000"/>
              </a:spcBef>
              <a:buFontTx/>
              <a:buChar char="–"/>
            </a:pPr>
            <a:r>
              <a:rPr lang="en-GB" altLang="ja-JP">
                <a:solidFill>
                  <a:srgbClr val="09366D"/>
                </a:solidFill>
                <a:ea typeface="MS PGothic" pitchFamily="34" charset="-128"/>
              </a:rPr>
              <a:t>Use students skills and imagination power to develop innovative sustainable solutions</a:t>
            </a:r>
          </a:p>
          <a:p>
            <a:pPr marL="742950" lvl="1" indent="-285750">
              <a:lnSpc>
                <a:spcPct val="80000"/>
              </a:lnSpc>
              <a:spcBef>
                <a:spcPct val="20000"/>
              </a:spcBef>
              <a:buFontTx/>
              <a:buChar char="–"/>
            </a:pPr>
            <a:r>
              <a:rPr lang="en-GB" altLang="ja-JP">
                <a:solidFill>
                  <a:srgbClr val="09366D"/>
                </a:solidFill>
                <a:ea typeface="MS PGothic" pitchFamily="34" charset="-128"/>
              </a:rPr>
              <a:t>Launch research and experiments projects from “sustainable council” </a:t>
            </a:r>
          </a:p>
          <a:p>
            <a:pPr marL="1143000" lvl="2" indent="-228600">
              <a:lnSpc>
                <a:spcPct val="80000"/>
              </a:lnSpc>
              <a:spcBef>
                <a:spcPct val="20000"/>
              </a:spcBef>
              <a:buFontTx/>
              <a:buChar char="•"/>
            </a:pPr>
            <a:r>
              <a:rPr lang="en-GB" altLang="ja-JP" sz="1300">
                <a:solidFill>
                  <a:srgbClr val="09366D"/>
                </a:solidFill>
                <a:ea typeface="MS PGothic" pitchFamily="34" charset="-128"/>
              </a:rPr>
              <a:t>I.e. : Inter seasonal heat storage project</a:t>
            </a:r>
          </a:p>
          <a:p>
            <a:pPr marL="742950" lvl="1" indent="-285750">
              <a:lnSpc>
                <a:spcPct val="80000"/>
              </a:lnSpc>
              <a:spcBef>
                <a:spcPct val="20000"/>
              </a:spcBef>
              <a:buFontTx/>
              <a:buChar char="–"/>
            </a:pPr>
            <a:r>
              <a:rPr lang="en-GB" altLang="ja-JP">
                <a:solidFill>
                  <a:srgbClr val="09366D"/>
                </a:solidFill>
                <a:ea typeface="MS PGothic" pitchFamily="34" charset="-128"/>
              </a:rPr>
              <a:t>Seed new businesses, publish research results</a:t>
            </a:r>
          </a:p>
          <a:p>
            <a:pPr marL="1143000" lvl="2" indent="-228600">
              <a:lnSpc>
                <a:spcPct val="80000"/>
              </a:lnSpc>
              <a:spcBef>
                <a:spcPct val="20000"/>
              </a:spcBef>
              <a:buFontTx/>
              <a:buChar char="•"/>
            </a:pPr>
            <a:r>
              <a:rPr lang="en-US" sz="1300">
                <a:solidFill>
                  <a:srgbClr val="09366D"/>
                </a:solidFill>
                <a:ea typeface="MS PGothic" pitchFamily="34" charset="-128"/>
              </a:rPr>
              <a:t>Warwick University should be the right place for good fun and save the planet</a:t>
            </a:r>
          </a:p>
        </p:txBody>
      </p:sp>
      <p:sp>
        <p:nvSpPr>
          <p:cNvPr id="11" name="TextBox 10"/>
          <p:cNvSpPr txBox="1"/>
          <p:nvPr/>
        </p:nvSpPr>
        <p:spPr>
          <a:xfrm>
            <a:off x="6794500" y="3997325"/>
            <a:ext cx="2143125" cy="579438"/>
          </a:xfrm>
          <a:prstGeom prst="rect">
            <a:avLst/>
          </a:prstGeom>
          <a:noFill/>
        </p:spPr>
        <p:txBody>
          <a:bodyPr>
            <a:spAutoFit/>
          </a:bodyPr>
          <a:lstStyle/>
          <a:p>
            <a:pPr marL="1143000" lvl="2" indent="-228600">
              <a:lnSpc>
                <a:spcPct val="80000"/>
              </a:lnSpc>
              <a:spcBef>
                <a:spcPct val="20000"/>
              </a:spcBef>
              <a:buClr>
                <a:schemeClr val="tx1"/>
              </a:buClr>
              <a:buSzPct val="75000"/>
              <a:buFont typeface="Wingdings" pitchFamily="2" charset="2"/>
              <a:buChar char="l"/>
              <a:defRPr/>
            </a:pPr>
            <a:endParaRPr lang="en-US" sz="1000" kern="0" dirty="0"/>
          </a:p>
          <a:p>
            <a:pPr marL="228600" indent="-228600">
              <a:lnSpc>
                <a:spcPct val="80000"/>
              </a:lnSpc>
              <a:spcBef>
                <a:spcPct val="20000"/>
              </a:spcBef>
              <a:buClr>
                <a:schemeClr val="tx1"/>
              </a:buClr>
              <a:buSzPct val="75000"/>
              <a:defRPr/>
            </a:pPr>
            <a:r>
              <a:rPr lang="en-GB" sz="1000" u="sng" kern="0" dirty="0">
                <a:hlinkClick r:id="rId3"/>
              </a:rPr>
              <a:t>http://www.uow-infodisplay.co.uk</a:t>
            </a:r>
            <a:endParaRPr lang="en-US" sz="1000" kern="0" dirty="0"/>
          </a:p>
          <a:p>
            <a:pPr>
              <a:defRPr/>
            </a:pPr>
            <a:endParaRPr lang="en-GB" dirty="0"/>
          </a:p>
        </p:txBody>
      </p:sp>
      <p:sp>
        <p:nvSpPr>
          <p:cNvPr id="91146"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Footer Placeholder 4"/>
          <p:cNvSpPr>
            <a:spLocks noGrp="1"/>
          </p:cNvSpPr>
          <p:nvPr>
            <p:ph type="ftr" sz="quarter" idx="11"/>
          </p:nvPr>
        </p:nvSpPr>
        <p:spPr>
          <a:xfrm>
            <a:off x="5791200" y="6248400"/>
            <a:ext cx="2897188" cy="474663"/>
          </a:xfrm>
          <a:noFill/>
        </p:spPr>
        <p:txBody>
          <a:bodyPr anchor="b"/>
          <a:lstStyle/>
          <a:p>
            <a:r>
              <a:rPr lang="en-GB">
                <a:cs typeface="Arial" charset="0"/>
              </a:rPr>
              <a:t>Joel Cardinal </a:t>
            </a:r>
          </a:p>
        </p:txBody>
      </p:sp>
      <p:sp>
        <p:nvSpPr>
          <p:cNvPr id="92163" name="Slide Number Placeholder 5"/>
          <p:cNvSpPr>
            <a:spLocks noGrp="1"/>
          </p:cNvSpPr>
          <p:nvPr>
            <p:ph type="sldNum" sz="quarter" idx="12"/>
          </p:nvPr>
        </p:nvSpPr>
        <p:spPr>
          <a:xfrm>
            <a:off x="84138" y="6242050"/>
            <a:ext cx="587375" cy="488950"/>
          </a:xfrm>
          <a:noFill/>
        </p:spPr>
        <p:txBody>
          <a:bodyPr anchor="b" anchorCtr="1"/>
          <a:lstStyle/>
          <a:p>
            <a:pPr algn="l"/>
            <a:fld id="{95A89BC6-0FD4-435B-A896-780B19C97AD9}" type="slidenum">
              <a:rPr lang="en-GB" sz="2600" b="1">
                <a:solidFill>
                  <a:schemeClr val="bg1"/>
                </a:solidFill>
                <a:cs typeface="Arial" charset="0"/>
              </a:rPr>
              <a:pPr algn="l"/>
              <a:t>38</a:t>
            </a:fld>
            <a:endParaRPr lang="en-GB" sz="2600" b="1">
              <a:solidFill>
                <a:schemeClr val="bg1"/>
              </a:solidFill>
              <a:cs typeface="Arial" charset="0"/>
            </a:endParaRPr>
          </a:p>
        </p:txBody>
      </p:sp>
      <p:sp>
        <p:nvSpPr>
          <p:cNvPr id="92164" name="AutoShape 2"/>
          <p:cNvSpPr>
            <a:spLocks noGrp="1" noChangeArrowheads="1"/>
          </p:cNvSpPr>
          <p:nvPr>
            <p:ph type="title" idx="4294967295"/>
          </p:nvPr>
        </p:nvSpPr>
        <p:spPr/>
        <p:txBody>
          <a:bodyPr anchor="b"/>
          <a:lstStyle/>
          <a:p>
            <a:pPr eaLnBrk="1" hangingPunct="1"/>
            <a:r>
              <a:rPr lang="en-GB" sz="4000"/>
              <a:t>Tomorrow’s reality?</a:t>
            </a:r>
          </a:p>
        </p:txBody>
      </p:sp>
      <p:sp>
        <p:nvSpPr>
          <p:cNvPr id="92165" name="Rectangle 3"/>
          <p:cNvSpPr>
            <a:spLocks noGrp="1" noChangeArrowheads="1"/>
          </p:cNvSpPr>
          <p:nvPr>
            <p:ph type="body" idx="4294967295"/>
          </p:nvPr>
        </p:nvSpPr>
        <p:spPr/>
        <p:txBody>
          <a:bodyPr/>
          <a:lstStyle/>
          <a:p>
            <a:pPr eaLnBrk="1" hangingPunct="1">
              <a:lnSpc>
                <a:spcPct val="80000"/>
              </a:lnSpc>
            </a:pPr>
            <a:r>
              <a:rPr lang="en-US" sz="1600"/>
              <a:t>Encouraging green attitude</a:t>
            </a:r>
          </a:p>
          <a:p>
            <a:pPr lvl="1" eaLnBrk="1" hangingPunct="1">
              <a:lnSpc>
                <a:spcPct val="80000"/>
              </a:lnSpc>
            </a:pPr>
            <a:r>
              <a:rPr lang="en-US" sz="1400"/>
              <a:t>Best way to learn sustainable &amp; responsible life style</a:t>
            </a:r>
          </a:p>
          <a:p>
            <a:pPr lvl="1" eaLnBrk="1" hangingPunct="1">
              <a:lnSpc>
                <a:spcPct val="80000"/>
              </a:lnSpc>
            </a:pPr>
            <a:r>
              <a:rPr lang="en-GB" sz="1400"/>
              <a:t>Create a “green bonus scheme” to promote sustainable attitude</a:t>
            </a:r>
          </a:p>
          <a:p>
            <a:pPr lvl="2" eaLnBrk="1" hangingPunct="1">
              <a:lnSpc>
                <a:spcPct val="80000"/>
              </a:lnSpc>
            </a:pPr>
            <a:r>
              <a:rPr lang="en-GB" sz="1200"/>
              <a:t>carbon footprint per staff - student  &amp; flat with innovative “green” reward…</a:t>
            </a:r>
          </a:p>
          <a:p>
            <a:pPr lvl="2" eaLnBrk="1" hangingPunct="1">
              <a:lnSpc>
                <a:spcPct val="80000"/>
              </a:lnSpc>
            </a:pPr>
            <a:r>
              <a:rPr lang="en-US" sz="1200"/>
              <a:t>Electricity and water meter per department / room</a:t>
            </a:r>
          </a:p>
          <a:p>
            <a:pPr lvl="2" eaLnBrk="1" hangingPunct="1">
              <a:lnSpc>
                <a:spcPct val="80000"/>
              </a:lnSpc>
            </a:pPr>
            <a:r>
              <a:rPr lang="en-US" sz="1200"/>
              <a:t>Communicate a “per staff” “per student” energy usage via personal homepage + link to “Green bonus” to raise awareness and good practices.</a:t>
            </a:r>
          </a:p>
          <a:p>
            <a:pPr eaLnBrk="1" hangingPunct="1">
              <a:lnSpc>
                <a:spcPct val="80000"/>
              </a:lnSpc>
            </a:pPr>
            <a:r>
              <a:rPr lang="en-US" sz="1600"/>
              <a:t>Define and agree code of Living</a:t>
            </a:r>
          </a:p>
          <a:p>
            <a:pPr lvl="1" eaLnBrk="1" hangingPunct="1">
              <a:lnSpc>
                <a:spcPct val="80000"/>
              </a:lnSpc>
            </a:pPr>
            <a:r>
              <a:rPr lang="en-US" sz="1400"/>
              <a:t>Use “Green Bonus” to create opportunities</a:t>
            </a:r>
          </a:p>
          <a:p>
            <a:pPr lvl="1" eaLnBrk="1" hangingPunct="1">
              <a:lnSpc>
                <a:spcPct val="80000"/>
              </a:lnSpc>
            </a:pPr>
            <a:r>
              <a:rPr lang="en-US" sz="1400"/>
              <a:t>New sustainable equipments</a:t>
            </a:r>
          </a:p>
          <a:p>
            <a:pPr lvl="1" eaLnBrk="1" hangingPunct="1">
              <a:lnSpc>
                <a:spcPct val="80000"/>
              </a:lnSpc>
            </a:pPr>
            <a:r>
              <a:rPr lang="en-US" sz="1400"/>
              <a:t>New research / experiences</a:t>
            </a:r>
          </a:p>
          <a:p>
            <a:pPr eaLnBrk="1" hangingPunct="1">
              <a:lnSpc>
                <a:spcPct val="80000"/>
              </a:lnSpc>
            </a:pPr>
            <a:r>
              <a:rPr lang="en-US" sz="1600"/>
              <a:t>Sustainability awareness </a:t>
            </a:r>
          </a:p>
          <a:p>
            <a:pPr lvl="1" eaLnBrk="1" hangingPunct="1">
              <a:lnSpc>
                <a:spcPct val="80000"/>
              </a:lnSpc>
            </a:pPr>
            <a:r>
              <a:rPr lang="en-US" sz="1400"/>
              <a:t>Recommend / propose supply of organic food (agreement with local suppliers, cooking courses…)</a:t>
            </a:r>
          </a:p>
          <a:p>
            <a:pPr lvl="1" eaLnBrk="1" hangingPunct="1">
              <a:lnSpc>
                <a:spcPct val="80000"/>
              </a:lnSpc>
            </a:pPr>
            <a:r>
              <a:rPr lang="en-US" sz="1400"/>
              <a:t>Support use of bicycle – Propose a rent &amp; maintenance scheme (objective 6)</a:t>
            </a:r>
          </a:p>
          <a:p>
            <a:pPr lvl="1" eaLnBrk="1" hangingPunct="1">
              <a:lnSpc>
                <a:spcPct val="80000"/>
              </a:lnSpc>
            </a:pPr>
            <a:r>
              <a:rPr lang="en-US" sz="1400"/>
              <a:t>Implement “green” transport scheme between city and university (objective 6)</a:t>
            </a:r>
          </a:p>
          <a:p>
            <a:pPr lvl="2" eaLnBrk="1" hangingPunct="1">
              <a:lnSpc>
                <a:spcPct val="80000"/>
              </a:lnSpc>
            </a:pPr>
            <a:r>
              <a:rPr lang="en-US" sz="1200"/>
              <a:t>Biodiesel and or electrical buses</a:t>
            </a:r>
          </a:p>
          <a:p>
            <a:pPr lvl="2" eaLnBrk="1" hangingPunct="1">
              <a:lnSpc>
                <a:spcPct val="80000"/>
              </a:lnSpc>
            </a:pPr>
            <a:r>
              <a:rPr lang="en-US" sz="1200"/>
              <a:t>Make ground for innovative transport research application (fuel cell)</a:t>
            </a:r>
          </a:p>
          <a:p>
            <a:pPr lvl="1" eaLnBrk="1" hangingPunct="1">
              <a:lnSpc>
                <a:spcPct val="80000"/>
              </a:lnSpc>
            </a:pPr>
            <a:r>
              <a:rPr lang="en-US" sz="1400"/>
              <a:t>Propose Energy and “sustainable” lectures to residents / students – staff – public</a:t>
            </a:r>
          </a:p>
          <a:p>
            <a:pPr lvl="1" eaLnBrk="1" hangingPunct="1">
              <a:lnSpc>
                <a:spcPct val="80000"/>
              </a:lnSpc>
            </a:pPr>
            <a:r>
              <a:rPr lang="en-US" sz="1400"/>
              <a:t>Extend offer to staff and members of the public</a:t>
            </a:r>
          </a:p>
          <a:p>
            <a:pPr eaLnBrk="1" hangingPunct="1">
              <a:lnSpc>
                <a:spcPct val="80000"/>
              </a:lnSpc>
            </a:pPr>
            <a:endParaRPr lang="en-US" sz="1600"/>
          </a:p>
        </p:txBody>
      </p:sp>
      <p:sp>
        <p:nvSpPr>
          <p:cNvPr id="92167"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noFill/>
          <a:ln/>
        </p:spPr>
        <p:txBody>
          <a:bodyPr/>
          <a:lstStyle/>
          <a:p>
            <a:r>
              <a:rPr lang="en-GB"/>
              <a:t>What about your office?</a:t>
            </a:r>
          </a:p>
        </p:txBody>
      </p:sp>
      <p:sp>
        <p:nvSpPr>
          <p:cNvPr id="103427" name="Rectangle 3"/>
          <p:cNvSpPr>
            <a:spLocks noGrp="1" noChangeArrowheads="1"/>
          </p:cNvSpPr>
          <p:nvPr>
            <p:ph type="body" idx="1"/>
          </p:nvPr>
        </p:nvSpPr>
        <p:spPr/>
        <p:txBody>
          <a:bodyPr/>
          <a:lstStyle/>
          <a:p>
            <a:pPr>
              <a:lnSpc>
                <a:spcPct val="90000"/>
              </a:lnSpc>
            </a:pPr>
            <a:r>
              <a:rPr lang="en-GB"/>
              <a:t>Calculate your footprint</a:t>
            </a:r>
          </a:p>
          <a:p>
            <a:pPr lvl="1">
              <a:lnSpc>
                <a:spcPct val="90000"/>
              </a:lnSpc>
            </a:pPr>
            <a:r>
              <a:rPr lang="en-GB"/>
              <a:t>University consumptions</a:t>
            </a:r>
          </a:p>
          <a:p>
            <a:pPr lvl="1">
              <a:lnSpc>
                <a:spcPct val="90000"/>
              </a:lnSpc>
            </a:pPr>
            <a:r>
              <a:rPr lang="en-GB"/>
              <a:t>Industry benchmarks</a:t>
            </a:r>
          </a:p>
          <a:p>
            <a:pPr>
              <a:lnSpc>
                <a:spcPct val="90000"/>
              </a:lnSpc>
            </a:pPr>
            <a:r>
              <a:rPr lang="en-GB"/>
              <a:t>Adapt with your own behaviour</a:t>
            </a:r>
          </a:p>
          <a:p>
            <a:pPr lvl="1">
              <a:lnSpc>
                <a:spcPct val="90000"/>
              </a:lnSpc>
            </a:pPr>
            <a:r>
              <a:rPr lang="en-GB"/>
              <a:t>Do you switch off your computer?</a:t>
            </a:r>
          </a:p>
          <a:p>
            <a:pPr lvl="1">
              <a:lnSpc>
                <a:spcPct val="90000"/>
              </a:lnSpc>
            </a:pPr>
            <a:r>
              <a:rPr lang="en-GB"/>
              <a:t>Do you switch off light (office, corridor, meeting room)</a:t>
            </a:r>
          </a:p>
          <a:p>
            <a:pPr lvl="1">
              <a:lnSpc>
                <a:spcPct val="90000"/>
              </a:lnSpc>
            </a:pPr>
            <a:r>
              <a:rPr lang="en-GB"/>
              <a:t>Do you let the water running when going to kitchen / toilets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4"/>
          <p:cNvSpPr txBox="1">
            <a:spLocks noGrp="1"/>
          </p:cNvSpPr>
          <p:nvPr/>
        </p:nvSpPr>
        <p:spPr bwMode="auto">
          <a:xfrm>
            <a:off x="5791200" y="6248400"/>
            <a:ext cx="2897188" cy="474663"/>
          </a:xfrm>
          <a:prstGeom prst="rect">
            <a:avLst/>
          </a:prstGeom>
          <a:noFill/>
          <a:ln w="9525">
            <a:noFill/>
            <a:miter lim="800000"/>
            <a:headEnd/>
            <a:tailEnd/>
          </a:ln>
        </p:spPr>
        <p:txBody>
          <a:bodyPr anchor="b"/>
          <a:lstStyle/>
          <a:p>
            <a:pPr algn="ctr"/>
            <a:r>
              <a:rPr lang="en-GB"/>
              <a:t>Joel Cardinal </a:t>
            </a: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AA08B156-F541-4BC0-8D1E-C905C237C698}" type="slidenum">
              <a:rPr lang="en-GB" sz="2600" b="1">
                <a:solidFill>
                  <a:schemeClr val="bg1"/>
                </a:solidFill>
              </a:rPr>
              <a:pPr/>
              <a:t>4</a:t>
            </a:fld>
            <a:endParaRPr lang="en-GB" sz="2600" b="1">
              <a:solidFill>
                <a:schemeClr val="bg1"/>
              </a:solidFill>
            </a:endParaRPr>
          </a:p>
        </p:txBody>
      </p:sp>
      <p:sp>
        <p:nvSpPr>
          <p:cNvPr id="18436" name="AutoShape 2"/>
          <p:cNvSpPr>
            <a:spLocks noGrp="1" noChangeArrowheads="1"/>
          </p:cNvSpPr>
          <p:nvPr>
            <p:ph type="title" idx="4294967295"/>
          </p:nvPr>
        </p:nvSpPr>
        <p:spPr>
          <a:xfrm>
            <a:off x="457200" y="333375"/>
            <a:ext cx="8229600" cy="796925"/>
          </a:xfrm>
          <a:noFill/>
          <a:ln/>
        </p:spPr>
        <p:txBody>
          <a:bodyPr anchor="b"/>
          <a:lstStyle/>
          <a:p>
            <a:pPr eaLnBrk="1" hangingPunct="1"/>
            <a:r>
              <a:rPr lang="en-GB" sz="4000"/>
              <a:t>Age</a:t>
            </a:r>
            <a:r>
              <a:rPr lang="en-GB"/>
              <a:t>nda</a:t>
            </a:r>
          </a:p>
        </p:txBody>
      </p:sp>
      <p:sp>
        <p:nvSpPr>
          <p:cNvPr id="18437" name="Rectangle 3"/>
          <p:cNvSpPr>
            <a:spLocks noGrp="1" noChangeArrowheads="1"/>
          </p:cNvSpPr>
          <p:nvPr>
            <p:ph type="body" idx="4294967295"/>
          </p:nvPr>
        </p:nvSpPr>
        <p:spPr>
          <a:xfrm>
            <a:off x="457200" y="1341438"/>
            <a:ext cx="8229600" cy="4525962"/>
          </a:xfrm>
        </p:spPr>
        <p:txBody>
          <a:bodyPr/>
          <a:lstStyle/>
          <a:p>
            <a:pPr eaLnBrk="1" hangingPunct="1">
              <a:lnSpc>
                <a:spcPct val="80000"/>
              </a:lnSpc>
            </a:pPr>
            <a:r>
              <a:rPr lang="en-GB" sz="1600"/>
              <a:t>Understand your home Energy bills</a:t>
            </a:r>
          </a:p>
          <a:p>
            <a:pPr lvl="1" eaLnBrk="1" hangingPunct="1">
              <a:lnSpc>
                <a:spcPct val="80000"/>
              </a:lnSpc>
            </a:pPr>
            <a:r>
              <a:rPr lang="en-GB" sz="1400"/>
              <a:t>Why do we use Energy ? – What is comfort ?</a:t>
            </a:r>
          </a:p>
          <a:p>
            <a:pPr lvl="1" eaLnBrk="1" hangingPunct="1">
              <a:lnSpc>
                <a:spcPct val="80000"/>
              </a:lnSpc>
            </a:pPr>
            <a:r>
              <a:rPr lang="en-GB" sz="1400"/>
              <a:t>Is my bill double Dutch?</a:t>
            </a:r>
          </a:p>
          <a:p>
            <a:pPr eaLnBrk="1" hangingPunct="1">
              <a:lnSpc>
                <a:spcPct val="80000"/>
              </a:lnSpc>
            </a:pPr>
            <a:r>
              <a:rPr lang="en-GB" sz="1600">
                <a:solidFill>
                  <a:srgbClr val="C0C0C0"/>
                </a:solidFill>
              </a:rPr>
              <a:t>Benchmarks</a:t>
            </a:r>
          </a:p>
          <a:p>
            <a:pPr lvl="1" eaLnBrk="1" hangingPunct="1">
              <a:lnSpc>
                <a:spcPct val="80000"/>
              </a:lnSpc>
            </a:pPr>
            <a:r>
              <a:rPr lang="en-GB" sz="1400">
                <a:solidFill>
                  <a:srgbClr val="C0C0C0"/>
                </a:solidFill>
              </a:rPr>
              <a:t>How am I doing compared to others?</a:t>
            </a:r>
          </a:p>
          <a:p>
            <a:pPr lvl="1" eaLnBrk="1" hangingPunct="1">
              <a:lnSpc>
                <a:spcPct val="80000"/>
              </a:lnSpc>
            </a:pPr>
            <a:r>
              <a:rPr lang="en-GB" sz="1400">
                <a:solidFill>
                  <a:srgbClr val="C0C0C0"/>
                </a:solidFill>
              </a:rPr>
              <a:t>What is best in class?</a:t>
            </a:r>
          </a:p>
          <a:p>
            <a:pPr eaLnBrk="1" hangingPunct="1">
              <a:lnSpc>
                <a:spcPct val="80000"/>
              </a:lnSpc>
            </a:pPr>
            <a:r>
              <a:rPr lang="en-GB" sz="1600">
                <a:solidFill>
                  <a:srgbClr val="C0C0C0"/>
                </a:solidFill>
              </a:rPr>
              <a:t>Government targets</a:t>
            </a:r>
          </a:p>
          <a:p>
            <a:pPr lvl="1" eaLnBrk="1" hangingPunct="1">
              <a:lnSpc>
                <a:spcPct val="80000"/>
              </a:lnSpc>
            </a:pPr>
            <a:r>
              <a:rPr lang="en-GB" sz="1400">
                <a:solidFill>
                  <a:srgbClr val="C0C0C0"/>
                </a:solidFill>
              </a:rPr>
              <a:t>Government Climate Change Act</a:t>
            </a:r>
          </a:p>
          <a:p>
            <a:pPr lvl="1" eaLnBrk="1" hangingPunct="1">
              <a:lnSpc>
                <a:spcPct val="80000"/>
              </a:lnSpc>
            </a:pPr>
            <a:r>
              <a:rPr lang="en-GB" sz="1400">
                <a:solidFill>
                  <a:srgbClr val="C0C0C0"/>
                </a:solidFill>
              </a:rPr>
              <a:t>Housing regulations</a:t>
            </a:r>
          </a:p>
          <a:p>
            <a:pPr lvl="1" eaLnBrk="1" hangingPunct="1">
              <a:lnSpc>
                <a:spcPct val="80000"/>
              </a:lnSpc>
            </a:pPr>
            <a:r>
              <a:rPr lang="en-GB" sz="1400">
                <a:solidFill>
                  <a:srgbClr val="C0C0C0"/>
                </a:solidFill>
              </a:rPr>
              <a:t>Energy efficiency and CO2 emissions reductions schemes </a:t>
            </a:r>
          </a:p>
          <a:p>
            <a:pPr eaLnBrk="1" hangingPunct="1">
              <a:lnSpc>
                <a:spcPct val="80000"/>
              </a:lnSpc>
            </a:pPr>
            <a:r>
              <a:rPr lang="en-GB" sz="1600">
                <a:solidFill>
                  <a:srgbClr val="C0C0C0"/>
                </a:solidFill>
              </a:rPr>
              <a:t>Home improvements</a:t>
            </a:r>
          </a:p>
          <a:p>
            <a:pPr lvl="1" eaLnBrk="1" hangingPunct="1">
              <a:lnSpc>
                <a:spcPct val="80000"/>
              </a:lnSpc>
            </a:pPr>
            <a:r>
              <a:rPr lang="en-GB" sz="1400">
                <a:solidFill>
                  <a:srgbClr val="C0C0C0"/>
                </a:solidFill>
              </a:rPr>
              <a:t>Buy wise</a:t>
            </a:r>
          </a:p>
          <a:p>
            <a:pPr lvl="1" eaLnBrk="1" hangingPunct="1">
              <a:lnSpc>
                <a:spcPct val="80000"/>
              </a:lnSpc>
            </a:pPr>
            <a:r>
              <a:rPr lang="en-GB" sz="1400">
                <a:solidFill>
                  <a:srgbClr val="C0C0C0"/>
                </a:solidFill>
              </a:rPr>
              <a:t>Reduce consumptions</a:t>
            </a:r>
          </a:p>
          <a:p>
            <a:pPr eaLnBrk="1" hangingPunct="1">
              <a:lnSpc>
                <a:spcPct val="80000"/>
              </a:lnSpc>
            </a:pPr>
            <a:r>
              <a:rPr lang="en-GB" sz="1600">
                <a:solidFill>
                  <a:srgbClr val="C0C0C0"/>
                </a:solidFill>
              </a:rPr>
              <a:t>University of Warwick Utilities budget</a:t>
            </a:r>
          </a:p>
          <a:p>
            <a:pPr lvl="1" eaLnBrk="1" hangingPunct="1">
              <a:lnSpc>
                <a:spcPct val="80000"/>
              </a:lnSpc>
            </a:pPr>
            <a:r>
              <a:rPr lang="en-GB" sz="1400">
                <a:solidFill>
                  <a:srgbClr val="C0C0C0"/>
                </a:solidFill>
              </a:rPr>
              <a:t>How does the University compare to others?</a:t>
            </a:r>
          </a:p>
          <a:p>
            <a:pPr lvl="1" eaLnBrk="1" hangingPunct="1">
              <a:lnSpc>
                <a:spcPct val="80000"/>
              </a:lnSpc>
            </a:pPr>
            <a:r>
              <a:rPr lang="en-GB" sz="1400">
                <a:solidFill>
                  <a:srgbClr val="C0C0C0"/>
                </a:solidFill>
              </a:rPr>
              <a:t>What is your department paying for?</a:t>
            </a:r>
          </a:p>
          <a:p>
            <a:pPr eaLnBrk="1" hangingPunct="1">
              <a:lnSpc>
                <a:spcPct val="80000"/>
              </a:lnSpc>
            </a:pPr>
            <a:r>
              <a:rPr lang="en-GB" sz="1400">
                <a:solidFill>
                  <a:srgbClr val="C0C0C0"/>
                </a:solidFill>
              </a:rPr>
              <a:t>We can make a difference</a:t>
            </a:r>
          </a:p>
          <a:p>
            <a:pPr lvl="1" eaLnBrk="1" hangingPunct="1">
              <a:lnSpc>
                <a:spcPct val="80000"/>
              </a:lnSpc>
            </a:pPr>
            <a:r>
              <a:rPr lang="en-GB" sz="1400">
                <a:solidFill>
                  <a:srgbClr val="C0C0C0"/>
                </a:solidFill>
              </a:rPr>
              <a:t>Estates Office</a:t>
            </a:r>
          </a:p>
          <a:p>
            <a:pPr lvl="1" eaLnBrk="1" hangingPunct="1">
              <a:lnSpc>
                <a:spcPct val="80000"/>
              </a:lnSpc>
            </a:pPr>
            <a:r>
              <a:rPr lang="en-GB" sz="1400">
                <a:solidFill>
                  <a:srgbClr val="C0C0C0"/>
                </a:solidFill>
              </a:rPr>
              <a:t>At home</a:t>
            </a:r>
          </a:p>
          <a:p>
            <a:pPr lvl="1" eaLnBrk="1" hangingPunct="1">
              <a:lnSpc>
                <a:spcPct val="80000"/>
              </a:lnSpc>
            </a:pPr>
            <a:r>
              <a:rPr lang="en-GB" sz="1400">
                <a:solidFill>
                  <a:srgbClr val="C0C0C0"/>
                </a:solidFill>
              </a:rPr>
              <a:t>At the University</a:t>
            </a:r>
          </a:p>
        </p:txBody>
      </p:sp>
      <p:sp>
        <p:nvSpPr>
          <p:cNvPr id="18439"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AutoShape 4"/>
          <p:cNvSpPr>
            <a:spLocks noGrp="1" noChangeArrowheads="1"/>
          </p:cNvSpPr>
          <p:nvPr>
            <p:ph type="ctrTitle" idx="4294967295"/>
          </p:nvPr>
        </p:nvSpPr>
        <p:spPr>
          <a:xfrm>
            <a:off x="684213" y="981075"/>
            <a:ext cx="8229600" cy="1905000"/>
          </a:xfrm>
          <a:prstGeom prst="roundRect">
            <a:avLst>
              <a:gd name="adj" fmla="val 50000"/>
            </a:avLst>
          </a:prstGeom>
        </p:spPr>
        <p:txBody>
          <a:bodyPr/>
          <a:lstStyle/>
          <a:p>
            <a:pPr eaLnBrk="1" hangingPunct="1"/>
            <a:r>
              <a:rPr lang="en-GB"/>
              <a:t>Thank You</a:t>
            </a:r>
          </a:p>
        </p:txBody>
      </p:sp>
      <p:sp>
        <p:nvSpPr>
          <p:cNvPr id="93186" name="Rectangle 5"/>
          <p:cNvSpPr>
            <a:spLocks noGrp="1" noChangeArrowheads="1"/>
          </p:cNvSpPr>
          <p:nvPr>
            <p:ph type="subTitle" idx="4294967295"/>
          </p:nvPr>
        </p:nvSpPr>
        <p:spPr>
          <a:xfrm>
            <a:off x="4673600" y="2927350"/>
            <a:ext cx="4013200" cy="1822450"/>
          </a:xfrm>
        </p:spPr>
        <p:txBody>
          <a:bodyPr anchor="b"/>
          <a:lstStyle/>
          <a:p>
            <a:pPr marL="0" indent="0" algn="ctr" eaLnBrk="1" hangingPunct="1">
              <a:lnSpc>
                <a:spcPct val="90000"/>
              </a:lnSpc>
              <a:buFontTx/>
              <a:buNone/>
            </a:pPr>
            <a:r>
              <a:rPr lang="en-US" sz="2800" b="1"/>
              <a:t>Presentation will be available on Intranet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idx="4294967295"/>
          </p:nvPr>
        </p:nvSpPr>
        <p:spPr>
          <a:xfrm>
            <a:off x="457200" y="476250"/>
            <a:ext cx="8229600" cy="638175"/>
          </a:xfrm>
          <a:noFill/>
          <a:ln/>
        </p:spPr>
        <p:txBody>
          <a:bodyPr anchor="b"/>
          <a:lstStyle/>
          <a:p>
            <a:pPr eaLnBrk="1" hangingPunct="1"/>
            <a:r>
              <a:rPr lang="en-GB" sz="3600"/>
              <a:t>0 carbon is not  0 energy</a:t>
            </a:r>
          </a:p>
        </p:txBody>
      </p:sp>
      <p:sp>
        <p:nvSpPr>
          <p:cNvPr id="38914" name="Content Placeholder 2"/>
          <p:cNvSpPr>
            <a:spLocks noGrp="1"/>
          </p:cNvSpPr>
          <p:nvPr>
            <p:ph idx="4294967295"/>
          </p:nvPr>
        </p:nvSpPr>
        <p:spPr>
          <a:xfrm>
            <a:off x="457200" y="1412875"/>
            <a:ext cx="8229600" cy="4525963"/>
          </a:xfrm>
        </p:spPr>
        <p:txBody>
          <a:bodyPr/>
          <a:lstStyle/>
          <a:p>
            <a:pPr eaLnBrk="1" hangingPunct="1"/>
            <a:r>
              <a:rPr lang="en-GB" sz="2000"/>
              <a:t>Zero Carbon ~ zero Co2 emissions</a:t>
            </a:r>
          </a:p>
          <a:p>
            <a:pPr lvl="1" eaLnBrk="1" hangingPunct="1"/>
            <a:r>
              <a:rPr lang="en-GB" sz="1800"/>
              <a:t>Do not confuse 0 carbon and 0 energy</a:t>
            </a:r>
          </a:p>
          <a:p>
            <a:pPr lvl="1" eaLnBrk="1" hangingPunct="1"/>
            <a:r>
              <a:rPr lang="en-GB" sz="1800"/>
              <a:t>Green electricity can be “0 carbon”</a:t>
            </a:r>
          </a:p>
          <a:p>
            <a:pPr lvl="2" eaLnBrk="1" hangingPunct="1"/>
            <a:r>
              <a:rPr lang="en-GB" sz="1600"/>
              <a:t>Wind turbines</a:t>
            </a:r>
          </a:p>
          <a:p>
            <a:pPr lvl="2" eaLnBrk="1" hangingPunct="1"/>
            <a:r>
              <a:rPr lang="en-GB" sz="1600"/>
              <a:t>Wave energy</a:t>
            </a:r>
          </a:p>
          <a:p>
            <a:pPr lvl="2" eaLnBrk="1" hangingPunct="1"/>
            <a:r>
              <a:rPr lang="en-GB" sz="1600"/>
              <a:t>Solar energy</a:t>
            </a:r>
          </a:p>
          <a:p>
            <a:pPr eaLnBrk="1" hangingPunct="1"/>
            <a:r>
              <a:rPr lang="en-GB" sz="2000"/>
              <a:t>Biomass</a:t>
            </a:r>
          </a:p>
          <a:p>
            <a:pPr lvl="1" eaLnBrk="1" hangingPunct="1"/>
            <a:r>
              <a:rPr lang="en-GB" sz="1800"/>
              <a:t>Carbon emissions emitted by combustion are consumed again by re-growth of the plant</a:t>
            </a:r>
          </a:p>
          <a:p>
            <a:pPr lvl="2" eaLnBrk="1" hangingPunct="1"/>
            <a:r>
              <a:rPr lang="en-GB" sz="1600"/>
              <a:t>Wood fuel (logs, chips, pellets)</a:t>
            </a:r>
          </a:p>
          <a:p>
            <a:pPr lvl="2" eaLnBrk="1" hangingPunct="1"/>
            <a:r>
              <a:rPr lang="en-GB" sz="1600"/>
              <a:t>Plants (algae, straw…)</a:t>
            </a:r>
          </a:p>
          <a:p>
            <a:pPr eaLnBrk="1" hangingPunct="1"/>
            <a:r>
              <a:rPr lang="en-GB" sz="2000"/>
              <a:t>Note: nuclear power is “low” CO2 emissions but extraction of the Uranium and the entire process is complex and bears long term risks.</a:t>
            </a:r>
          </a:p>
        </p:txBody>
      </p:sp>
      <p:sp>
        <p:nvSpPr>
          <p:cNvPr id="38916" name="Footer Placeholder 4"/>
          <p:cNvSpPr txBox="1">
            <a:spLocks noGrp="1"/>
          </p:cNvSpPr>
          <p:nvPr/>
        </p:nvSpPr>
        <p:spPr bwMode="auto">
          <a:xfrm>
            <a:off x="5791200" y="6248400"/>
            <a:ext cx="2897188" cy="474663"/>
          </a:xfrm>
          <a:prstGeom prst="rect">
            <a:avLst/>
          </a:prstGeom>
          <a:noFill/>
          <a:ln w="9525">
            <a:noFill/>
            <a:miter lim="800000"/>
            <a:headEnd/>
            <a:tailEnd/>
          </a:ln>
        </p:spPr>
        <p:txBody>
          <a:bodyPr anchor="b"/>
          <a:lstStyle/>
          <a:p>
            <a:pPr algn="ctr"/>
            <a:r>
              <a:rPr lang="en-GB"/>
              <a:t>Joel Cardinal </a:t>
            </a:r>
          </a:p>
        </p:txBody>
      </p:sp>
      <p:sp>
        <p:nvSpPr>
          <p:cNvPr id="3891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A2CEC59-686B-458B-A79F-710A66F1AA7B}" type="slidenum">
              <a:rPr lang="en-GB" sz="2600" b="1">
                <a:solidFill>
                  <a:schemeClr val="bg1"/>
                </a:solidFill>
              </a:rPr>
              <a:pPr/>
              <a:t>5</a:t>
            </a:fld>
            <a:endParaRPr lang="en-GB" sz="2600" b="1">
              <a:solidFill>
                <a:schemeClr val="bg1"/>
              </a:solidFill>
            </a:endParaRPr>
          </a:p>
        </p:txBody>
      </p:sp>
      <p:sp>
        <p:nvSpPr>
          <p:cNvPr id="38919"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5"/>
          <p:cNvSpPr>
            <a:spLocks noGrp="1"/>
          </p:cNvSpPr>
          <p:nvPr>
            <p:ph type="ftr" sz="quarter" idx="11"/>
          </p:nvPr>
        </p:nvSpPr>
        <p:spPr>
          <a:xfrm>
            <a:off x="5791200" y="6248400"/>
            <a:ext cx="2897188" cy="474663"/>
          </a:xfrm>
          <a:noFill/>
        </p:spPr>
        <p:txBody>
          <a:bodyPr anchor="b"/>
          <a:lstStyle/>
          <a:p>
            <a:r>
              <a:rPr lang="en-GB">
                <a:cs typeface="Arial" charset="0"/>
              </a:rPr>
              <a:t>Joel Cardinal </a:t>
            </a:r>
          </a:p>
        </p:txBody>
      </p:sp>
      <p:sp>
        <p:nvSpPr>
          <p:cNvPr id="21507" name="Slide Number Placeholder 6"/>
          <p:cNvSpPr>
            <a:spLocks noGrp="1"/>
          </p:cNvSpPr>
          <p:nvPr>
            <p:ph type="sldNum" sz="quarter" idx="12"/>
          </p:nvPr>
        </p:nvSpPr>
        <p:spPr>
          <a:xfrm>
            <a:off x="84138" y="6242050"/>
            <a:ext cx="587375" cy="488950"/>
          </a:xfrm>
          <a:noFill/>
        </p:spPr>
        <p:txBody>
          <a:bodyPr anchor="b" anchorCtr="1"/>
          <a:lstStyle/>
          <a:p>
            <a:pPr algn="l"/>
            <a:fld id="{36ADBE47-8E3F-4EB7-B5F6-F0EA9E1118A2}" type="slidenum">
              <a:rPr lang="en-GB" sz="2600" b="1">
                <a:solidFill>
                  <a:schemeClr val="bg1"/>
                </a:solidFill>
                <a:cs typeface="Arial" charset="0"/>
              </a:rPr>
              <a:pPr algn="l"/>
              <a:t>6</a:t>
            </a:fld>
            <a:endParaRPr lang="en-GB" sz="2600" b="1">
              <a:solidFill>
                <a:schemeClr val="bg1"/>
              </a:solidFill>
              <a:cs typeface="Arial" charset="0"/>
            </a:endParaRPr>
          </a:p>
        </p:txBody>
      </p:sp>
      <p:sp>
        <p:nvSpPr>
          <p:cNvPr id="21508" name="AutoShape 2"/>
          <p:cNvSpPr>
            <a:spLocks noGrp="1" noChangeArrowheads="1"/>
          </p:cNvSpPr>
          <p:nvPr>
            <p:ph type="title" idx="4294967295"/>
          </p:nvPr>
        </p:nvSpPr>
        <p:spPr>
          <a:xfrm>
            <a:off x="457200" y="404813"/>
            <a:ext cx="8229600" cy="652462"/>
          </a:xfrm>
        </p:spPr>
        <p:txBody>
          <a:bodyPr anchor="b"/>
          <a:lstStyle/>
          <a:p>
            <a:pPr eaLnBrk="1" hangingPunct="1"/>
            <a:r>
              <a:rPr lang="en-GB" sz="4000"/>
              <a:t>Energy bills and comfort factors</a:t>
            </a:r>
          </a:p>
        </p:txBody>
      </p:sp>
      <p:sp>
        <p:nvSpPr>
          <p:cNvPr id="21509" name="Rectangle 3"/>
          <p:cNvSpPr>
            <a:spLocks noGrp="1" noChangeArrowheads="1"/>
          </p:cNvSpPr>
          <p:nvPr>
            <p:ph type="body" sz="half" idx="4294967295"/>
          </p:nvPr>
        </p:nvSpPr>
        <p:spPr>
          <a:xfrm>
            <a:off x="468313" y="1628775"/>
            <a:ext cx="3775075" cy="2354263"/>
          </a:xfrm>
        </p:spPr>
        <p:txBody>
          <a:bodyPr/>
          <a:lstStyle/>
          <a:p>
            <a:pPr eaLnBrk="1" hangingPunct="1">
              <a:lnSpc>
                <a:spcPct val="90000"/>
              </a:lnSpc>
            </a:pPr>
            <a:r>
              <a:rPr lang="en-GB" sz="2000"/>
              <a:t>Comfort expectation has a direct impact on consumption</a:t>
            </a:r>
          </a:p>
          <a:p>
            <a:pPr eaLnBrk="1" hangingPunct="1">
              <a:lnSpc>
                <a:spcPct val="90000"/>
              </a:lnSpc>
            </a:pPr>
            <a:r>
              <a:rPr lang="en-GB" sz="2000"/>
              <a:t>Heating the air is expensive</a:t>
            </a:r>
          </a:p>
          <a:p>
            <a:pPr lvl="1" eaLnBrk="1" hangingPunct="1">
              <a:lnSpc>
                <a:spcPct val="90000"/>
              </a:lnSpc>
            </a:pPr>
            <a:r>
              <a:rPr lang="en-GB" sz="1600"/>
              <a:t>because of the air leaks (air drafts – air infiltration)</a:t>
            </a:r>
          </a:p>
          <a:p>
            <a:pPr eaLnBrk="1" hangingPunct="1">
              <a:lnSpc>
                <a:spcPct val="90000"/>
              </a:lnSpc>
            </a:pPr>
            <a:r>
              <a:rPr lang="en-GB" sz="2000"/>
              <a:t>Physiology for thermal comfort</a:t>
            </a:r>
          </a:p>
        </p:txBody>
      </p:sp>
      <p:sp>
        <p:nvSpPr>
          <p:cNvPr id="21510" name="Rectangle 4"/>
          <p:cNvSpPr>
            <a:spLocks noGrp="1" noChangeArrowheads="1"/>
          </p:cNvSpPr>
          <p:nvPr>
            <p:ph type="body" sz="half" idx="4294967295"/>
          </p:nvPr>
        </p:nvSpPr>
        <p:spPr>
          <a:xfrm>
            <a:off x="4578350" y="1633538"/>
            <a:ext cx="4083050" cy="4462462"/>
          </a:xfrm>
        </p:spPr>
        <p:txBody>
          <a:bodyPr/>
          <a:lstStyle/>
          <a:p>
            <a:pPr eaLnBrk="1" hangingPunct="1">
              <a:lnSpc>
                <a:spcPct val="90000"/>
              </a:lnSpc>
            </a:pPr>
            <a:endParaRPr lang="en-GB" sz="2800"/>
          </a:p>
          <a:p>
            <a:pPr eaLnBrk="1" hangingPunct="1">
              <a:lnSpc>
                <a:spcPct val="90000"/>
              </a:lnSpc>
            </a:pPr>
            <a:endParaRPr lang="en-GB" sz="2800"/>
          </a:p>
          <a:p>
            <a:pPr eaLnBrk="1" hangingPunct="1">
              <a:lnSpc>
                <a:spcPct val="90000"/>
              </a:lnSpc>
            </a:pPr>
            <a:endParaRPr lang="en-GB" sz="2800"/>
          </a:p>
          <a:p>
            <a:pPr eaLnBrk="1" hangingPunct="1">
              <a:lnSpc>
                <a:spcPct val="90000"/>
              </a:lnSpc>
            </a:pPr>
            <a:endParaRPr lang="en-GB" sz="2800"/>
          </a:p>
        </p:txBody>
      </p:sp>
      <p:pic>
        <p:nvPicPr>
          <p:cNvPr id="21511" name="Picture 21" descr="5"/>
          <p:cNvPicPr>
            <a:picLocks noChangeAspect="1" noChangeArrowheads="1"/>
          </p:cNvPicPr>
          <p:nvPr/>
        </p:nvPicPr>
        <p:blipFill>
          <a:blip r:embed="rId2" cstate="print"/>
          <a:srcRect/>
          <a:stretch>
            <a:fillRect/>
          </a:stretch>
        </p:blipFill>
        <p:spPr bwMode="auto">
          <a:xfrm>
            <a:off x="5268913" y="1916113"/>
            <a:ext cx="3406775" cy="3384550"/>
          </a:xfrm>
          <a:prstGeom prst="rect">
            <a:avLst/>
          </a:prstGeom>
          <a:noFill/>
          <a:ln w="9525">
            <a:noFill/>
            <a:miter lim="800000"/>
            <a:headEnd/>
            <a:tailEnd/>
          </a:ln>
        </p:spPr>
      </p:pic>
      <p:sp>
        <p:nvSpPr>
          <p:cNvPr id="21512" name="Text Box 22"/>
          <p:cNvSpPr txBox="1">
            <a:spLocks noChangeArrowheads="1"/>
          </p:cNvSpPr>
          <p:nvPr/>
        </p:nvSpPr>
        <p:spPr bwMode="auto">
          <a:xfrm>
            <a:off x="5219700" y="2203450"/>
            <a:ext cx="865188" cy="217488"/>
          </a:xfrm>
          <a:prstGeom prst="rect">
            <a:avLst/>
          </a:prstGeom>
          <a:noFill/>
          <a:ln w="9525">
            <a:noFill/>
            <a:miter lim="800000"/>
            <a:headEnd/>
            <a:tailEnd/>
          </a:ln>
        </p:spPr>
        <p:txBody>
          <a:bodyPr/>
          <a:lstStyle/>
          <a:p>
            <a:r>
              <a:rPr lang="de-DE" altLang="zh-CN" sz="1100">
                <a:solidFill>
                  <a:srgbClr val="000000"/>
                </a:solidFill>
                <a:ea typeface="PMingLiU" pitchFamily="18" charset="-120"/>
              </a:rPr>
              <a:t>Outsid</a:t>
            </a:r>
            <a:r>
              <a:rPr lang="de-DE" altLang="zh-CN" sz="1100">
                <a:solidFill>
                  <a:srgbClr val="000000"/>
                </a:solidFill>
                <a:ea typeface="SimSun" pitchFamily="2" charset="-122"/>
              </a:rPr>
              <a:t>e air:</a:t>
            </a:r>
            <a:endParaRPr lang="lv-LV" sz="1800"/>
          </a:p>
        </p:txBody>
      </p:sp>
      <p:sp>
        <p:nvSpPr>
          <p:cNvPr id="21513" name="Text Box 23"/>
          <p:cNvSpPr txBox="1">
            <a:spLocks noChangeArrowheads="1"/>
          </p:cNvSpPr>
          <p:nvPr/>
        </p:nvSpPr>
        <p:spPr bwMode="auto">
          <a:xfrm>
            <a:off x="7380288" y="2133600"/>
            <a:ext cx="792162" cy="360363"/>
          </a:xfrm>
          <a:prstGeom prst="rect">
            <a:avLst/>
          </a:prstGeom>
          <a:noFill/>
          <a:ln w="9525">
            <a:noFill/>
            <a:miter lim="800000"/>
            <a:headEnd/>
            <a:tailEnd/>
          </a:ln>
        </p:spPr>
        <p:txBody>
          <a:bodyPr/>
          <a:lstStyle/>
          <a:p>
            <a:r>
              <a:rPr lang="de-DE" altLang="zh-CN" sz="1100">
                <a:solidFill>
                  <a:srgbClr val="000000"/>
                </a:solidFill>
                <a:ea typeface="PMingLiU" pitchFamily="18" charset="-120"/>
              </a:rPr>
              <a:t>Inside air</a:t>
            </a:r>
            <a:r>
              <a:rPr lang="de-DE" altLang="zh-CN" sz="1200">
                <a:solidFill>
                  <a:srgbClr val="000000"/>
                </a:solidFill>
                <a:ea typeface="PMingLiU" pitchFamily="18" charset="-120"/>
              </a:rPr>
              <a:t>:</a:t>
            </a:r>
            <a:endParaRPr lang="lv-LV" sz="1800"/>
          </a:p>
        </p:txBody>
      </p:sp>
      <p:sp>
        <p:nvSpPr>
          <p:cNvPr id="21514" name="Text Box 24"/>
          <p:cNvSpPr txBox="1">
            <a:spLocks noChangeArrowheads="1"/>
          </p:cNvSpPr>
          <p:nvPr/>
        </p:nvSpPr>
        <p:spPr bwMode="auto">
          <a:xfrm>
            <a:off x="6865938" y="4367213"/>
            <a:ext cx="1019175" cy="430212"/>
          </a:xfrm>
          <a:prstGeom prst="rect">
            <a:avLst/>
          </a:prstGeom>
          <a:noFill/>
          <a:ln w="9525">
            <a:noFill/>
            <a:miter lim="800000"/>
            <a:headEnd/>
            <a:tailEnd/>
          </a:ln>
        </p:spPr>
        <p:txBody>
          <a:bodyPr/>
          <a:lstStyle/>
          <a:p>
            <a:pPr algn="ctr"/>
            <a:r>
              <a:rPr lang="de-DE" altLang="zh-CN" sz="1000">
                <a:solidFill>
                  <a:srgbClr val="000000"/>
                </a:solidFill>
                <a:ea typeface="PMingLiU" pitchFamily="18" charset="-120"/>
              </a:rPr>
              <a:t>uncomfortably cold</a:t>
            </a:r>
            <a:endParaRPr lang="lv-LV" sz="1800"/>
          </a:p>
        </p:txBody>
      </p:sp>
      <p:sp>
        <p:nvSpPr>
          <p:cNvPr id="21515" name="Text Box 25"/>
          <p:cNvSpPr txBox="1">
            <a:spLocks noChangeArrowheads="1"/>
          </p:cNvSpPr>
          <p:nvPr/>
        </p:nvSpPr>
        <p:spPr bwMode="auto">
          <a:xfrm>
            <a:off x="7400925" y="3987800"/>
            <a:ext cx="915988" cy="233363"/>
          </a:xfrm>
          <a:prstGeom prst="rect">
            <a:avLst/>
          </a:prstGeom>
          <a:noFill/>
          <a:ln w="9525">
            <a:noFill/>
            <a:miter lim="800000"/>
            <a:headEnd/>
            <a:tailEnd/>
          </a:ln>
        </p:spPr>
        <p:txBody>
          <a:bodyPr/>
          <a:lstStyle/>
          <a:p>
            <a:pPr algn="ctr"/>
            <a:r>
              <a:rPr lang="de-DE" altLang="zh-CN" sz="1000">
                <a:solidFill>
                  <a:srgbClr val="000000"/>
                </a:solidFill>
                <a:ea typeface="PMingLiU" pitchFamily="18" charset="-120"/>
              </a:rPr>
              <a:t>comfortable</a:t>
            </a:r>
            <a:endParaRPr lang="lv-LV" sz="1800"/>
          </a:p>
        </p:txBody>
      </p:sp>
      <p:sp>
        <p:nvSpPr>
          <p:cNvPr id="21516" name="Text Box 26"/>
          <p:cNvSpPr txBox="1">
            <a:spLocks noChangeArrowheads="1"/>
          </p:cNvSpPr>
          <p:nvPr/>
        </p:nvSpPr>
        <p:spPr bwMode="auto">
          <a:xfrm>
            <a:off x="6732588" y="3046413"/>
            <a:ext cx="1008062" cy="527050"/>
          </a:xfrm>
          <a:prstGeom prst="rect">
            <a:avLst/>
          </a:prstGeom>
          <a:noFill/>
          <a:ln w="9525">
            <a:noFill/>
            <a:miter lim="800000"/>
            <a:headEnd/>
            <a:tailEnd/>
          </a:ln>
        </p:spPr>
        <p:txBody>
          <a:bodyPr/>
          <a:lstStyle/>
          <a:p>
            <a:pPr algn="ctr"/>
            <a:r>
              <a:rPr lang="de-DE" altLang="zh-CN" sz="1000">
                <a:solidFill>
                  <a:srgbClr val="000000"/>
                </a:solidFill>
                <a:ea typeface="PMingLiU" pitchFamily="18" charset="-120"/>
              </a:rPr>
              <a:t>still comfortable</a:t>
            </a:r>
            <a:endParaRPr lang="lv-LV" sz="1800"/>
          </a:p>
        </p:txBody>
      </p:sp>
      <p:sp>
        <p:nvSpPr>
          <p:cNvPr id="21517" name="Text Box 27"/>
          <p:cNvSpPr txBox="1">
            <a:spLocks noChangeArrowheads="1"/>
          </p:cNvSpPr>
          <p:nvPr/>
        </p:nvSpPr>
        <p:spPr bwMode="auto">
          <a:xfrm>
            <a:off x="7527925" y="2997200"/>
            <a:ext cx="1076325" cy="346075"/>
          </a:xfrm>
          <a:prstGeom prst="rect">
            <a:avLst/>
          </a:prstGeom>
          <a:noFill/>
          <a:ln w="9525">
            <a:noFill/>
            <a:miter lim="800000"/>
            <a:headEnd/>
            <a:tailEnd/>
          </a:ln>
        </p:spPr>
        <p:txBody>
          <a:bodyPr/>
          <a:lstStyle/>
          <a:p>
            <a:pPr algn="ctr"/>
            <a:r>
              <a:rPr lang="de-DE" altLang="zh-CN" sz="1000">
                <a:solidFill>
                  <a:srgbClr val="000000"/>
                </a:solidFill>
                <a:ea typeface="PMingLiU" pitchFamily="18" charset="-120"/>
              </a:rPr>
              <a:t>Uncomfortably warm</a:t>
            </a:r>
            <a:endParaRPr lang="lv-LV" sz="1800"/>
          </a:p>
        </p:txBody>
      </p:sp>
      <p:sp>
        <p:nvSpPr>
          <p:cNvPr id="21518" name="Text Box 28"/>
          <p:cNvSpPr txBox="1">
            <a:spLocks noChangeArrowheads="1"/>
          </p:cNvSpPr>
          <p:nvPr/>
        </p:nvSpPr>
        <p:spPr bwMode="auto">
          <a:xfrm rot="10800000">
            <a:off x="6300788" y="2636838"/>
            <a:ext cx="309562" cy="2166937"/>
          </a:xfrm>
          <a:prstGeom prst="rect">
            <a:avLst/>
          </a:prstGeom>
          <a:noFill/>
          <a:ln w="9525">
            <a:noFill/>
            <a:miter lim="800000"/>
            <a:headEnd/>
            <a:tailEnd/>
          </a:ln>
        </p:spPr>
        <p:txBody>
          <a:bodyPr vert="eaVert"/>
          <a:lstStyle/>
          <a:p>
            <a:pPr algn="ctr"/>
            <a:r>
              <a:rPr lang="en-US"/>
              <a:t>surface temperature</a:t>
            </a:r>
            <a:endParaRPr lang="lv-LV"/>
          </a:p>
        </p:txBody>
      </p:sp>
      <p:sp>
        <p:nvSpPr>
          <p:cNvPr id="21519" name="TextBox 15"/>
          <p:cNvSpPr txBox="1">
            <a:spLocks noChangeArrowheads="1"/>
          </p:cNvSpPr>
          <p:nvPr/>
        </p:nvSpPr>
        <p:spPr bwMode="auto">
          <a:xfrm>
            <a:off x="857250" y="4357688"/>
            <a:ext cx="4643438" cy="1046162"/>
          </a:xfrm>
          <a:prstGeom prst="rect">
            <a:avLst/>
          </a:prstGeom>
          <a:noFill/>
          <a:ln w="38100">
            <a:solidFill>
              <a:srgbClr val="FF9900"/>
            </a:solidFill>
            <a:miter lim="800000"/>
            <a:headEnd/>
            <a:tailEnd/>
          </a:ln>
        </p:spPr>
        <p:txBody>
          <a:bodyPr>
            <a:spAutoFit/>
          </a:bodyPr>
          <a:lstStyle/>
          <a:p>
            <a:pPr marL="0" lvl="1" algn="ctr"/>
            <a:r>
              <a:rPr lang="en-GB"/>
              <a:t>Radiant surfaces at 21</a:t>
            </a:r>
            <a:r>
              <a:rPr lang="en-US"/>
              <a:t>ºC </a:t>
            </a:r>
            <a:r>
              <a:rPr lang="en-GB"/>
              <a:t>+ at </a:t>
            </a:r>
            <a:r>
              <a:rPr lang="en-US"/>
              <a:t>17ºC air achieve same comfort than air at </a:t>
            </a:r>
            <a:r>
              <a:rPr lang="en-GB" sz="1600"/>
              <a:t>20</a:t>
            </a:r>
            <a:r>
              <a:rPr lang="en-US" sz="1600"/>
              <a:t>ºC</a:t>
            </a:r>
          </a:p>
          <a:p>
            <a:pPr marL="0" lvl="1" algn="ctr"/>
            <a:r>
              <a:rPr lang="en-US" sz="1600"/>
              <a:t>BUT</a:t>
            </a:r>
          </a:p>
          <a:p>
            <a:pPr marL="0" lvl="1" algn="ctr"/>
            <a:r>
              <a:rPr lang="en-US" sz="1600"/>
              <a:t>1ºC less can save 10% of heating</a:t>
            </a:r>
            <a:r>
              <a:rPr lang="en-US"/>
              <a:t> </a:t>
            </a:r>
            <a:r>
              <a:rPr lang="en-GB"/>
              <a:t> </a:t>
            </a:r>
          </a:p>
        </p:txBody>
      </p:sp>
      <p:sp>
        <p:nvSpPr>
          <p:cNvPr id="21520" name="TextBox 16"/>
          <p:cNvSpPr txBox="1">
            <a:spLocks noChangeArrowheads="1"/>
          </p:cNvSpPr>
          <p:nvPr/>
        </p:nvSpPr>
        <p:spPr bwMode="auto">
          <a:xfrm>
            <a:off x="1357313" y="5715000"/>
            <a:ext cx="6858000" cy="338138"/>
          </a:xfrm>
          <a:prstGeom prst="rect">
            <a:avLst/>
          </a:prstGeom>
          <a:solidFill>
            <a:srgbClr val="FF9900"/>
          </a:solidFill>
          <a:ln w="9525">
            <a:noFill/>
            <a:miter lim="800000"/>
            <a:headEnd/>
            <a:tailEnd/>
          </a:ln>
        </p:spPr>
        <p:txBody>
          <a:bodyPr>
            <a:spAutoFit/>
          </a:bodyPr>
          <a:lstStyle/>
          <a:p>
            <a:pPr marL="0" lvl="1"/>
            <a:r>
              <a:rPr lang="en-US" sz="1600"/>
              <a:t>Select “warm touch” material such as Wood, hemp, not metal</a:t>
            </a:r>
            <a:endParaRPr lang="en-GB"/>
          </a:p>
        </p:txBody>
      </p:sp>
      <p:sp>
        <p:nvSpPr>
          <p:cNvPr id="21522"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4"/>
          <p:cNvSpPr txBox="1">
            <a:spLocks noGrp="1"/>
          </p:cNvSpPr>
          <p:nvPr/>
        </p:nvSpPr>
        <p:spPr bwMode="auto">
          <a:xfrm>
            <a:off x="5791200" y="6248400"/>
            <a:ext cx="2897188" cy="474663"/>
          </a:xfrm>
          <a:prstGeom prst="rect">
            <a:avLst/>
          </a:prstGeom>
          <a:noFill/>
          <a:ln w="9525">
            <a:noFill/>
            <a:miter lim="800000"/>
            <a:headEnd/>
            <a:tailEnd/>
          </a:ln>
        </p:spPr>
        <p:txBody>
          <a:bodyPr anchor="b"/>
          <a:lstStyle/>
          <a:p>
            <a:pPr algn="ctr"/>
            <a:r>
              <a:rPr lang="en-GB"/>
              <a:t>Joel Cardinal </a:t>
            </a:r>
          </a:p>
        </p:txBody>
      </p:sp>
      <p:sp>
        <p:nvSpPr>
          <p:cNvPr id="2662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3011449-AADE-4766-952E-F8104FC2DB2E}" type="slidenum">
              <a:rPr lang="en-GB" sz="2600" b="1">
                <a:solidFill>
                  <a:schemeClr val="bg1"/>
                </a:solidFill>
              </a:rPr>
              <a:pPr/>
              <a:t>7</a:t>
            </a:fld>
            <a:endParaRPr lang="en-GB" sz="2600" b="1">
              <a:solidFill>
                <a:schemeClr val="bg1"/>
              </a:solidFill>
            </a:endParaRPr>
          </a:p>
        </p:txBody>
      </p:sp>
      <p:sp>
        <p:nvSpPr>
          <p:cNvPr id="26628" name="AutoShape 2"/>
          <p:cNvSpPr>
            <a:spLocks noGrp="1" noChangeArrowheads="1"/>
          </p:cNvSpPr>
          <p:nvPr>
            <p:ph type="title" idx="4294967295"/>
          </p:nvPr>
        </p:nvSpPr>
        <p:spPr>
          <a:xfrm>
            <a:off x="457200" y="274638"/>
            <a:ext cx="8229600" cy="633412"/>
          </a:xfrm>
          <a:noFill/>
          <a:ln/>
        </p:spPr>
        <p:txBody>
          <a:bodyPr anchor="b"/>
          <a:lstStyle/>
          <a:p>
            <a:pPr eaLnBrk="1" hangingPunct="1"/>
            <a:r>
              <a:rPr lang="en-GB" sz="4000"/>
              <a:t>Agenda</a:t>
            </a:r>
          </a:p>
        </p:txBody>
      </p:sp>
      <p:sp>
        <p:nvSpPr>
          <p:cNvPr id="26629" name="Rectangle 3"/>
          <p:cNvSpPr>
            <a:spLocks noGrp="1" noChangeArrowheads="1"/>
          </p:cNvSpPr>
          <p:nvPr>
            <p:ph type="body" idx="4294967295"/>
          </p:nvPr>
        </p:nvSpPr>
        <p:spPr>
          <a:xfrm>
            <a:off x="457200" y="1412875"/>
            <a:ext cx="8229600" cy="4525963"/>
          </a:xfrm>
        </p:spPr>
        <p:txBody>
          <a:bodyPr/>
          <a:lstStyle/>
          <a:p>
            <a:pPr eaLnBrk="1" hangingPunct="1">
              <a:lnSpc>
                <a:spcPct val="80000"/>
              </a:lnSpc>
            </a:pPr>
            <a:r>
              <a:rPr lang="en-GB" sz="1600">
                <a:solidFill>
                  <a:srgbClr val="C0C0C0"/>
                </a:solidFill>
              </a:rPr>
              <a:t>Understand your home Energy bills</a:t>
            </a:r>
          </a:p>
          <a:p>
            <a:pPr lvl="1" eaLnBrk="1" hangingPunct="1">
              <a:lnSpc>
                <a:spcPct val="80000"/>
              </a:lnSpc>
            </a:pPr>
            <a:r>
              <a:rPr lang="en-GB" sz="1400">
                <a:solidFill>
                  <a:srgbClr val="C0C0C0"/>
                </a:solidFill>
              </a:rPr>
              <a:t>Why do we use Energy ? – What is comfort ?</a:t>
            </a:r>
          </a:p>
          <a:p>
            <a:pPr lvl="1" eaLnBrk="1" hangingPunct="1">
              <a:lnSpc>
                <a:spcPct val="80000"/>
              </a:lnSpc>
            </a:pPr>
            <a:r>
              <a:rPr lang="en-GB" sz="1400">
                <a:solidFill>
                  <a:srgbClr val="C0C0C0"/>
                </a:solidFill>
              </a:rPr>
              <a:t>Is my bill double Dutch?</a:t>
            </a:r>
          </a:p>
          <a:p>
            <a:pPr eaLnBrk="1" hangingPunct="1">
              <a:lnSpc>
                <a:spcPct val="80000"/>
              </a:lnSpc>
            </a:pPr>
            <a:r>
              <a:rPr lang="en-GB" sz="1600"/>
              <a:t>Benchmarks</a:t>
            </a:r>
          </a:p>
          <a:p>
            <a:pPr lvl="1" eaLnBrk="1" hangingPunct="1">
              <a:lnSpc>
                <a:spcPct val="80000"/>
              </a:lnSpc>
            </a:pPr>
            <a:r>
              <a:rPr lang="en-GB" sz="1400"/>
              <a:t>How am I doing compared to others?</a:t>
            </a:r>
          </a:p>
          <a:p>
            <a:pPr lvl="1" eaLnBrk="1" hangingPunct="1">
              <a:lnSpc>
                <a:spcPct val="80000"/>
              </a:lnSpc>
            </a:pPr>
            <a:r>
              <a:rPr lang="en-GB" sz="1400"/>
              <a:t>What is best in class?</a:t>
            </a:r>
          </a:p>
          <a:p>
            <a:pPr eaLnBrk="1" hangingPunct="1">
              <a:lnSpc>
                <a:spcPct val="80000"/>
              </a:lnSpc>
            </a:pPr>
            <a:r>
              <a:rPr lang="en-GB" sz="1600">
                <a:solidFill>
                  <a:srgbClr val="C0C0C0"/>
                </a:solidFill>
              </a:rPr>
              <a:t>Government targets</a:t>
            </a:r>
          </a:p>
          <a:p>
            <a:pPr lvl="1" eaLnBrk="1" hangingPunct="1">
              <a:lnSpc>
                <a:spcPct val="80000"/>
              </a:lnSpc>
            </a:pPr>
            <a:r>
              <a:rPr lang="en-GB" sz="1400">
                <a:solidFill>
                  <a:srgbClr val="C0C0C0"/>
                </a:solidFill>
              </a:rPr>
              <a:t>Government Climate Change Act</a:t>
            </a:r>
          </a:p>
          <a:p>
            <a:pPr lvl="1" eaLnBrk="1" hangingPunct="1">
              <a:lnSpc>
                <a:spcPct val="80000"/>
              </a:lnSpc>
            </a:pPr>
            <a:r>
              <a:rPr lang="en-GB" sz="1400">
                <a:solidFill>
                  <a:srgbClr val="C0C0C0"/>
                </a:solidFill>
              </a:rPr>
              <a:t>Housing regulations</a:t>
            </a:r>
          </a:p>
          <a:p>
            <a:pPr lvl="1" eaLnBrk="1" hangingPunct="1">
              <a:lnSpc>
                <a:spcPct val="80000"/>
              </a:lnSpc>
            </a:pPr>
            <a:r>
              <a:rPr lang="en-GB" sz="1400">
                <a:solidFill>
                  <a:srgbClr val="C0C0C0"/>
                </a:solidFill>
              </a:rPr>
              <a:t>Energy efficiency and CO2 emissions reductions schemes </a:t>
            </a:r>
          </a:p>
          <a:p>
            <a:pPr eaLnBrk="1" hangingPunct="1">
              <a:lnSpc>
                <a:spcPct val="80000"/>
              </a:lnSpc>
            </a:pPr>
            <a:r>
              <a:rPr lang="en-GB" sz="1600">
                <a:solidFill>
                  <a:srgbClr val="C0C0C0"/>
                </a:solidFill>
              </a:rPr>
              <a:t>Home improvements</a:t>
            </a:r>
          </a:p>
          <a:p>
            <a:pPr lvl="1" eaLnBrk="1" hangingPunct="1">
              <a:lnSpc>
                <a:spcPct val="80000"/>
              </a:lnSpc>
            </a:pPr>
            <a:r>
              <a:rPr lang="en-GB" sz="1400">
                <a:solidFill>
                  <a:srgbClr val="C0C0C0"/>
                </a:solidFill>
              </a:rPr>
              <a:t>Buy wise</a:t>
            </a:r>
          </a:p>
          <a:p>
            <a:pPr lvl="1" eaLnBrk="1" hangingPunct="1">
              <a:lnSpc>
                <a:spcPct val="80000"/>
              </a:lnSpc>
            </a:pPr>
            <a:r>
              <a:rPr lang="en-GB" sz="1400">
                <a:solidFill>
                  <a:srgbClr val="C0C0C0"/>
                </a:solidFill>
              </a:rPr>
              <a:t>Reduce consumptions</a:t>
            </a:r>
          </a:p>
          <a:p>
            <a:pPr eaLnBrk="1" hangingPunct="1">
              <a:lnSpc>
                <a:spcPct val="80000"/>
              </a:lnSpc>
            </a:pPr>
            <a:r>
              <a:rPr lang="en-GB" sz="1600">
                <a:solidFill>
                  <a:srgbClr val="C0C0C0"/>
                </a:solidFill>
              </a:rPr>
              <a:t>University of Warwick Utilities budget</a:t>
            </a:r>
          </a:p>
          <a:p>
            <a:pPr lvl="1" eaLnBrk="1" hangingPunct="1">
              <a:lnSpc>
                <a:spcPct val="80000"/>
              </a:lnSpc>
            </a:pPr>
            <a:r>
              <a:rPr lang="en-GB" sz="1400">
                <a:solidFill>
                  <a:srgbClr val="C0C0C0"/>
                </a:solidFill>
              </a:rPr>
              <a:t>How does the University compare to others?</a:t>
            </a:r>
          </a:p>
          <a:p>
            <a:pPr lvl="1" eaLnBrk="1" hangingPunct="1">
              <a:lnSpc>
                <a:spcPct val="80000"/>
              </a:lnSpc>
            </a:pPr>
            <a:r>
              <a:rPr lang="en-GB" sz="1400">
                <a:solidFill>
                  <a:srgbClr val="C0C0C0"/>
                </a:solidFill>
              </a:rPr>
              <a:t>What is your department paying for?</a:t>
            </a:r>
          </a:p>
          <a:p>
            <a:pPr eaLnBrk="1" hangingPunct="1">
              <a:lnSpc>
                <a:spcPct val="80000"/>
              </a:lnSpc>
            </a:pPr>
            <a:r>
              <a:rPr lang="en-GB" sz="1400">
                <a:solidFill>
                  <a:srgbClr val="C0C0C0"/>
                </a:solidFill>
              </a:rPr>
              <a:t>We can make a difference</a:t>
            </a:r>
          </a:p>
          <a:p>
            <a:pPr lvl="1" eaLnBrk="1" hangingPunct="1">
              <a:lnSpc>
                <a:spcPct val="80000"/>
              </a:lnSpc>
            </a:pPr>
            <a:r>
              <a:rPr lang="en-GB" sz="1400">
                <a:solidFill>
                  <a:srgbClr val="C0C0C0"/>
                </a:solidFill>
              </a:rPr>
              <a:t>Estates Office</a:t>
            </a:r>
          </a:p>
          <a:p>
            <a:pPr lvl="1" eaLnBrk="1" hangingPunct="1">
              <a:lnSpc>
                <a:spcPct val="80000"/>
              </a:lnSpc>
            </a:pPr>
            <a:r>
              <a:rPr lang="en-GB" sz="1400">
                <a:solidFill>
                  <a:srgbClr val="C0C0C0"/>
                </a:solidFill>
              </a:rPr>
              <a:t>At home</a:t>
            </a:r>
          </a:p>
          <a:p>
            <a:pPr lvl="1" eaLnBrk="1" hangingPunct="1">
              <a:lnSpc>
                <a:spcPct val="80000"/>
              </a:lnSpc>
            </a:pPr>
            <a:r>
              <a:rPr lang="en-GB" sz="1400">
                <a:solidFill>
                  <a:srgbClr val="C0C0C0"/>
                </a:solidFill>
              </a:rPr>
              <a:t>At the University</a:t>
            </a:r>
          </a:p>
        </p:txBody>
      </p:sp>
      <p:sp>
        <p:nvSpPr>
          <p:cNvPr id="26631"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idx="4294967295"/>
          </p:nvPr>
        </p:nvSpPr>
        <p:spPr>
          <a:xfrm>
            <a:off x="457200" y="274638"/>
            <a:ext cx="8229600" cy="777875"/>
          </a:xfrm>
        </p:spPr>
        <p:txBody>
          <a:bodyPr anchor="b"/>
          <a:lstStyle/>
          <a:p>
            <a:pPr eaLnBrk="1" hangingPunct="1"/>
            <a:r>
              <a:rPr lang="en-GB"/>
              <a:t>Benchmark - Energy</a:t>
            </a:r>
          </a:p>
        </p:txBody>
      </p:sp>
      <p:sp>
        <p:nvSpPr>
          <p:cNvPr id="25602" name="Content Placeholder 2"/>
          <p:cNvSpPr>
            <a:spLocks noGrp="1"/>
          </p:cNvSpPr>
          <p:nvPr>
            <p:ph idx="4294967295"/>
          </p:nvPr>
        </p:nvSpPr>
        <p:spPr/>
        <p:txBody>
          <a:bodyPr/>
          <a:lstStyle/>
          <a:p>
            <a:pPr eaLnBrk="1" hangingPunct="1">
              <a:buFontTx/>
              <a:buNone/>
            </a:pPr>
            <a:r>
              <a:rPr lang="en-GB"/>
              <a:t>Typical dwelling energy consumption</a:t>
            </a:r>
          </a:p>
          <a:p>
            <a:pPr lvl="1" eaLnBrk="1" hangingPunct="1"/>
            <a:r>
              <a:rPr lang="en-GB"/>
              <a:t>For reference only. A detached facing winds will use more energy than a terraced house</a:t>
            </a:r>
          </a:p>
          <a:p>
            <a:pPr lvl="1" eaLnBrk="1" hangingPunct="1"/>
            <a:r>
              <a:rPr lang="en-GB"/>
              <a:t>Floor area is a key factor</a:t>
            </a:r>
          </a:p>
        </p:txBody>
      </p:sp>
      <p:sp>
        <p:nvSpPr>
          <p:cNvPr id="25604" name="Footer Placeholder 4"/>
          <p:cNvSpPr>
            <a:spLocks noGrp="1"/>
          </p:cNvSpPr>
          <p:nvPr>
            <p:ph type="ftr" sz="quarter" idx="11"/>
          </p:nvPr>
        </p:nvSpPr>
        <p:spPr>
          <a:xfrm>
            <a:off x="5791200" y="6248400"/>
            <a:ext cx="2897188" cy="474663"/>
          </a:xfrm>
          <a:noFill/>
        </p:spPr>
        <p:txBody>
          <a:bodyPr anchor="b"/>
          <a:lstStyle/>
          <a:p>
            <a:r>
              <a:rPr lang="en-GB">
                <a:cs typeface="Arial" charset="0"/>
              </a:rPr>
              <a:t>Joel Cardinal </a:t>
            </a:r>
          </a:p>
        </p:txBody>
      </p:sp>
      <p:sp>
        <p:nvSpPr>
          <p:cNvPr id="25605" name="Slide Number Placeholder 5"/>
          <p:cNvSpPr>
            <a:spLocks noGrp="1"/>
          </p:cNvSpPr>
          <p:nvPr>
            <p:ph type="sldNum" sz="quarter" idx="12"/>
          </p:nvPr>
        </p:nvSpPr>
        <p:spPr>
          <a:xfrm>
            <a:off x="84138" y="6242050"/>
            <a:ext cx="587375" cy="488950"/>
          </a:xfrm>
          <a:noFill/>
        </p:spPr>
        <p:txBody>
          <a:bodyPr anchor="b" anchorCtr="1"/>
          <a:lstStyle/>
          <a:p>
            <a:pPr algn="l"/>
            <a:fld id="{92AD2D46-137D-4707-A3C9-7B0F1EE953BD}" type="slidenum">
              <a:rPr lang="en-GB" sz="2600" b="1">
                <a:solidFill>
                  <a:schemeClr val="bg1"/>
                </a:solidFill>
                <a:cs typeface="Arial" charset="0"/>
              </a:rPr>
              <a:pPr algn="l"/>
              <a:t>8</a:t>
            </a:fld>
            <a:endParaRPr lang="en-GB" sz="2600" b="1">
              <a:solidFill>
                <a:schemeClr val="bg1"/>
              </a:solidFill>
              <a:cs typeface="Arial" charset="0"/>
            </a:endParaRPr>
          </a:p>
        </p:txBody>
      </p:sp>
      <p:sp>
        <p:nvSpPr>
          <p:cNvPr id="25607"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17"/>
          <p:cNvPicPr>
            <a:picLocks noChangeAspect="1" noChangeArrowheads="1"/>
          </p:cNvPicPr>
          <p:nvPr/>
        </p:nvPicPr>
        <p:blipFill>
          <a:blip r:embed="rId2" cstate="print"/>
          <a:srcRect l="38487" t="43480" r="24986" b="9271"/>
          <a:stretch>
            <a:fillRect/>
          </a:stretch>
        </p:blipFill>
        <p:spPr bwMode="auto">
          <a:xfrm>
            <a:off x="3635375" y="1477963"/>
            <a:ext cx="4824413" cy="3900487"/>
          </a:xfrm>
          <a:prstGeom prst="rect">
            <a:avLst/>
          </a:prstGeom>
          <a:noFill/>
          <a:ln w="9525">
            <a:noFill/>
            <a:miter lim="800000"/>
            <a:headEnd/>
            <a:tailEnd/>
          </a:ln>
        </p:spPr>
      </p:pic>
      <p:sp>
        <p:nvSpPr>
          <p:cNvPr id="28674" name="Title 1"/>
          <p:cNvSpPr>
            <a:spLocks noGrp="1"/>
          </p:cNvSpPr>
          <p:nvPr>
            <p:ph type="title" idx="4294967295"/>
          </p:nvPr>
        </p:nvSpPr>
        <p:spPr>
          <a:xfrm>
            <a:off x="457200" y="274638"/>
            <a:ext cx="8229600" cy="706437"/>
          </a:xfrm>
          <a:noFill/>
          <a:ln/>
        </p:spPr>
        <p:txBody>
          <a:bodyPr anchor="b"/>
          <a:lstStyle/>
          <a:p>
            <a:pPr eaLnBrk="1" hangingPunct="1"/>
            <a:r>
              <a:rPr lang="en-GB" sz="4000"/>
              <a:t>Benchmark - Energy</a:t>
            </a:r>
          </a:p>
        </p:txBody>
      </p:sp>
      <p:sp>
        <p:nvSpPr>
          <p:cNvPr id="28676" name="Footer Placeholder 4"/>
          <p:cNvSpPr txBox="1">
            <a:spLocks noGrp="1"/>
          </p:cNvSpPr>
          <p:nvPr/>
        </p:nvSpPr>
        <p:spPr bwMode="auto">
          <a:xfrm>
            <a:off x="5795963" y="6383338"/>
            <a:ext cx="2897187" cy="474662"/>
          </a:xfrm>
          <a:prstGeom prst="rect">
            <a:avLst/>
          </a:prstGeom>
          <a:noFill/>
          <a:ln w="9525">
            <a:noFill/>
            <a:miter lim="800000"/>
            <a:headEnd/>
            <a:tailEnd/>
          </a:ln>
        </p:spPr>
        <p:txBody>
          <a:bodyPr anchor="b"/>
          <a:lstStyle/>
          <a:p>
            <a:pPr algn="ctr"/>
            <a:r>
              <a:rPr lang="en-GB"/>
              <a:t>Joel Cardinal </a:t>
            </a:r>
          </a:p>
        </p:txBody>
      </p:sp>
      <p:sp>
        <p:nvSpPr>
          <p:cNvPr id="2867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56E07D4-6B4F-4E5D-945E-46E4FAA13752}" type="slidenum">
              <a:rPr lang="en-GB" sz="2600" b="1">
                <a:solidFill>
                  <a:schemeClr val="bg1"/>
                </a:solidFill>
              </a:rPr>
              <a:pPr/>
              <a:t>9</a:t>
            </a:fld>
            <a:endParaRPr lang="en-GB" sz="2600" b="1">
              <a:solidFill>
                <a:schemeClr val="bg1"/>
              </a:solidFill>
            </a:endParaRPr>
          </a:p>
        </p:txBody>
      </p:sp>
      <p:sp>
        <p:nvSpPr>
          <p:cNvPr id="28683" name="Oval 23"/>
          <p:cNvSpPr>
            <a:spLocks noChangeArrowheads="1"/>
          </p:cNvSpPr>
          <p:nvPr/>
        </p:nvSpPr>
        <p:spPr bwMode="auto">
          <a:xfrm>
            <a:off x="7451725" y="2997200"/>
            <a:ext cx="684213" cy="576263"/>
          </a:xfrm>
          <a:prstGeom prst="ellipse">
            <a:avLst/>
          </a:prstGeom>
          <a:noFill/>
          <a:ln w="28575">
            <a:solidFill>
              <a:srgbClr val="FFFF00"/>
            </a:solidFill>
            <a:round/>
            <a:headEnd/>
            <a:tailEnd/>
          </a:ln>
        </p:spPr>
        <p:txBody>
          <a:bodyPr wrap="none" anchor="ctr"/>
          <a:lstStyle/>
          <a:p>
            <a:endParaRPr lang="en-US"/>
          </a:p>
        </p:txBody>
      </p:sp>
      <p:sp>
        <p:nvSpPr>
          <p:cNvPr id="28684" name="Oval 24"/>
          <p:cNvSpPr>
            <a:spLocks noChangeArrowheads="1"/>
          </p:cNvSpPr>
          <p:nvPr/>
        </p:nvSpPr>
        <p:spPr bwMode="auto">
          <a:xfrm>
            <a:off x="7812088" y="3644900"/>
            <a:ext cx="684212" cy="576263"/>
          </a:xfrm>
          <a:prstGeom prst="ellipse">
            <a:avLst/>
          </a:prstGeom>
          <a:noFill/>
          <a:ln w="28575">
            <a:solidFill>
              <a:srgbClr val="FFFF00"/>
            </a:solidFill>
            <a:round/>
            <a:headEnd/>
            <a:tailEnd/>
          </a:ln>
        </p:spPr>
        <p:txBody>
          <a:bodyPr wrap="none" anchor="ctr"/>
          <a:lstStyle/>
          <a:p>
            <a:endParaRPr lang="en-US"/>
          </a:p>
        </p:txBody>
      </p:sp>
      <p:sp>
        <p:nvSpPr>
          <p:cNvPr id="28685" name="Oval 25"/>
          <p:cNvSpPr>
            <a:spLocks noChangeArrowheads="1"/>
          </p:cNvSpPr>
          <p:nvPr/>
        </p:nvSpPr>
        <p:spPr bwMode="auto">
          <a:xfrm>
            <a:off x="5219700" y="2349500"/>
            <a:ext cx="684213" cy="576263"/>
          </a:xfrm>
          <a:prstGeom prst="ellipse">
            <a:avLst/>
          </a:prstGeom>
          <a:noFill/>
          <a:ln w="28575">
            <a:solidFill>
              <a:srgbClr val="FFFF00"/>
            </a:solidFill>
            <a:round/>
            <a:headEnd/>
            <a:tailEnd/>
          </a:ln>
        </p:spPr>
        <p:txBody>
          <a:bodyPr wrap="none" anchor="ctr"/>
          <a:lstStyle/>
          <a:p>
            <a:endParaRPr lang="en-US"/>
          </a:p>
        </p:txBody>
      </p:sp>
      <p:sp>
        <p:nvSpPr>
          <p:cNvPr id="28686" name="Text Box 26"/>
          <p:cNvSpPr txBox="1">
            <a:spLocks noChangeArrowheads="1"/>
          </p:cNvSpPr>
          <p:nvPr/>
        </p:nvSpPr>
        <p:spPr bwMode="auto">
          <a:xfrm>
            <a:off x="468313" y="4581525"/>
            <a:ext cx="2159000" cy="952500"/>
          </a:xfrm>
          <a:prstGeom prst="rect">
            <a:avLst/>
          </a:prstGeom>
          <a:noFill/>
          <a:ln w="9525">
            <a:solidFill>
              <a:schemeClr val="tx1"/>
            </a:solidFill>
            <a:miter lim="800000"/>
            <a:headEnd/>
            <a:tailEnd/>
          </a:ln>
        </p:spPr>
        <p:txBody>
          <a:bodyPr>
            <a:spAutoFit/>
          </a:bodyPr>
          <a:lstStyle/>
          <a:p>
            <a:pPr>
              <a:spcBef>
                <a:spcPct val="50000"/>
              </a:spcBef>
            </a:pPr>
            <a:r>
              <a:rPr lang="en-GB"/>
              <a:t>Fresh air intake = -15ºC</a:t>
            </a:r>
          </a:p>
          <a:p>
            <a:pPr>
              <a:spcBef>
                <a:spcPct val="50000"/>
              </a:spcBef>
            </a:pPr>
            <a:r>
              <a:rPr lang="en-GB"/>
              <a:t>Extraction = 20ºC</a:t>
            </a:r>
          </a:p>
          <a:p>
            <a:pPr>
              <a:spcBef>
                <a:spcPct val="50000"/>
              </a:spcBef>
            </a:pPr>
            <a:r>
              <a:rPr lang="en-GB"/>
              <a:t>Fresh air inflow = 18ºC</a:t>
            </a:r>
          </a:p>
        </p:txBody>
      </p:sp>
      <p:sp>
        <p:nvSpPr>
          <p:cNvPr id="28687" name="Content Placeholder 2"/>
          <p:cNvSpPr>
            <a:spLocks noGrp="1"/>
          </p:cNvSpPr>
          <p:nvPr>
            <p:ph idx="4294967295"/>
          </p:nvPr>
        </p:nvSpPr>
        <p:spPr>
          <a:xfrm>
            <a:off x="395288" y="1773238"/>
            <a:ext cx="3024187" cy="2592387"/>
          </a:xfrm>
        </p:spPr>
        <p:txBody>
          <a:bodyPr/>
          <a:lstStyle/>
          <a:p>
            <a:pPr algn="ctr" eaLnBrk="1" hangingPunct="1">
              <a:buFontTx/>
              <a:buNone/>
            </a:pPr>
            <a:r>
              <a:rPr lang="en-GB" sz="2800"/>
              <a:t>Best in class houses are super insulated and well ventilated</a:t>
            </a:r>
          </a:p>
        </p:txBody>
      </p:sp>
      <p:sp>
        <p:nvSpPr>
          <p:cNvPr id="28689" name="Date Placeholder 3"/>
          <p:cNvSpPr txBox="1">
            <a:spLocks noGrp="1"/>
          </p:cNvSpPr>
          <p:nvPr/>
        </p:nvSpPr>
        <p:spPr bwMode="auto">
          <a:xfrm>
            <a:off x="2438400" y="6248400"/>
            <a:ext cx="2130425" cy="474663"/>
          </a:xfrm>
          <a:prstGeom prst="rect">
            <a:avLst/>
          </a:prstGeom>
          <a:noFill/>
          <a:ln w="9525">
            <a:noFill/>
            <a:miter lim="800000"/>
            <a:headEnd/>
            <a:tailEnd/>
          </a:ln>
        </p:spPr>
        <p:txBody>
          <a:bodyPr anchor="b"/>
          <a:lstStyle/>
          <a:p>
            <a:pPr algn="r"/>
            <a:r>
              <a:rPr lang="en-GB"/>
              <a:t>Warwick Network 2010</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ew_slides_download">
  <a:themeElements>
    <a:clrScheme name="new_slides_downl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ew_slides_downloa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w_slides_downl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_slides_downl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ew_slides_downloa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ew_slides_downloa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ew_slides_downloa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ew_slides_downloa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ew_slides_download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ew_slides_downloa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ew_slides_downloa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ew_slides_downloa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ew_slides_downloa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ew_slides_downloa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7458</TotalTime>
  <Words>2884</Words>
  <Application>Microsoft Office PowerPoint</Application>
  <PresentationFormat>On-screen Show (4:3)</PresentationFormat>
  <Paragraphs>639</Paragraphs>
  <Slides>40</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2" baseType="lpstr">
      <vt:lpstr>new_slides_download</vt:lpstr>
      <vt:lpstr>Chart</vt:lpstr>
      <vt:lpstr>Slide 1</vt:lpstr>
      <vt:lpstr>Understand your Energy Bill &amp; Reflect on the Campus Cost of Utilities</vt:lpstr>
      <vt:lpstr>Agenda</vt:lpstr>
      <vt:lpstr>Agenda</vt:lpstr>
      <vt:lpstr>0 carbon is not  0 energy</vt:lpstr>
      <vt:lpstr>Energy bills and comfort factors</vt:lpstr>
      <vt:lpstr>Agenda</vt:lpstr>
      <vt:lpstr>Benchmark - Energy</vt:lpstr>
      <vt:lpstr>Benchmark - Energy</vt:lpstr>
      <vt:lpstr>Benchmark - Energy</vt:lpstr>
      <vt:lpstr>Benchmark - Energy</vt:lpstr>
      <vt:lpstr>Benchmark – CO2</vt:lpstr>
      <vt:lpstr>Agenda</vt:lpstr>
      <vt:lpstr>Government Target – CO2</vt:lpstr>
      <vt:lpstr>Government Target – CO2</vt:lpstr>
      <vt:lpstr>Government targets</vt:lpstr>
      <vt:lpstr>Government targets</vt:lpstr>
      <vt:lpstr>Agenda</vt:lpstr>
      <vt:lpstr>Home Improvements</vt:lpstr>
      <vt:lpstr>Home Improvements</vt:lpstr>
      <vt:lpstr>Home Improvements</vt:lpstr>
      <vt:lpstr>Home Improvements</vt:lpstr>
      <vt:lpstr>Home Improvements</vt:lpstr>
      <vt:lpstr>Slide 24</vt:lpstr>
      <vt:lpstr>Agenda</vt:lpstr>
      <vt:lpstr>University of Warwick Utilities budget</vt:lpstr>
      <vt:lpstr>University of Warwick – CO2 emissions</vt:lpstr>
      <vt:lpstr>University of Warwick Utilities budget</vt:lpstr>
      <vt:lpstr>University of Warwick Utilities budget</vt:lpstr>
      <vt:lpstr>Agenda</vt:lpstr>
      <vt:lpstr>The Estates Office contribution</vt:lpstr>
      <vt:lpstr>You can make a difference – at home</vt:lpstr>
      <vt:lpstr>You can make a difference – at work</vt:lpstr>
      <vt:lpstr>You can make a difference – at work</vt:lpstr>
      <vt:lpstr>You can make a difference – at work</vt:lpstr>
      <vt:lpstr>You can make a difference - Campus</vt:lpstr>
      <vt:lpstr>You can make a difference - Campus</vt:lpstr>
      <vt:lpstr>Tomorrow’s reality?</vt:lpstr>
      <vt:lpstr>What about your office?</vt:lpstr>
      <vt:lpstr>Thank You</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veronique</dc:creator>
  <cp:lastModifiedBy>hohat</cp:lastModifiedBy>
  <cp:revision>589</cp:revision>
  <dcterms:created xsi:type="dcterms:W3CDTF">2008-09-15T12:01:59Z</dcterms:created>
  <dcterms:modified xsi:type="dcterms:W3CDTF">2010-04-12T11:08:06Z</dcterms:modified>
</cp:coreProperties>
</file>