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  <p:sldMasterId id="2147483666" r:id="rId4"/>
    <p:sldMasterId id="2147483668" r:id="rId5"/>
  </p:sldMasterIdLst>
  <p:notesMasterIdLst>
    <p:notesMasterId r:id="rId24"/>
  </p:notesMasterIdLst>
  <p:handoutMasterIdLst>
    <p:handoutMasterId r:id="rId25"/>
  </p:handoutMasterIdLst>
  <p:sldIdLst>
    <p:sldId id="256" r:id="rId6"/>
    <p:sldId id="257" r:id="rId7"/>
    <p:sldId id="263" r:id="rId8"/>
    <p:sldId id="258" r:id="rId9"/>
    <p:sldId id="279" r:id="rId10"/>
    <p:sldId id="272" r:id="rId11"/>
    <p:sldId id="280" r:id="rId12"/>
    <p:sldId id="281" r:id="rId13"/>
    <p:sldId id="262" r:id="rId14"/>
    <p:sldId id="260" r:id="rId15"/>
    <p:sldId id="265" r:id="rId16"/>
    <p:sldId id="267" r:id="rId17"/>
    <p:sldId id="268" r:id="rId18"/>
    <p:sldId id="269" r:id="rId19"/>
    <p:sldId id="261" r:id="rId20"/>
    <p:sldId id="274" r:id="rId21"/>
    <p:sldId id="276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73509" autoAdjust="0"/>
  </p:normalViewPr>
  <p:slideViewPr>
    <p:cSldViewPr>
      <p:cViewPr varScale="1">
        <p:scale>
          <a:sx n="54" d="100"/>
          <a:sy n="54" d="100"/>
        </p:scale>
        <p:origin x="-5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1CBB50-49C1-44D2-987F-7413EBBBE11F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04C19-4758-4BDC-BF2D-5756D5DC929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1FFD04-31F4-433D-BCB4-9E14BBDDC74A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02EED-D8BD-49A5-8D69-C8CAE5F12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Started</a:t>
            </a:r>
            <a:r>
              <a:rPr lang="en-GB" baseline="0" dirty="0" smtClean="0"/>
              <a:t> in Engineering</a:t>
            </a:r>
          </a:p>
          <a:p>
            <a:endParaRPr lang="en-GB" baseline="0" dirty="0" smtClean="0"/>
          </a:p>
          <a:p>
            <a:r>
              <a:rPr lang="en-GB" baseline="0" dirty="0" smtClean="0"/>
              <a:t>Used increasingly  in service sectors</a:t>
            </a:r>
          </a:p>
          <a:p>
            <a:endParaRPr lang="en-GB" baseline="0" dirty="0" smtClean="0"/>
          </a:p>
          <a:p>
            <a:r>
              <a:rPr lang="en-GB" baseline="0" dirty="0" smtClean="0"/>
              <a:t>Called many different things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02EED-D8BD-49A5-8D69-C8CAE5F12A31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 improvement journey happens at the start of a BPR event (the inner circle).</a:t>
            </a:r>
          </a:p>
          <a:p>
            <a:endParaRPr lang="en-GB" dirty="0" smtClean="0"/>
          </a:p>
          <a:p>
            <a:r>
              <a:rPr lang="en-GB" dirty="0" smtClean="0"/>
              <a:t>It maps the ‘as is’ process and defines the ‘to be’ process.</a:t>
            </a:r>
          </a:p>
          <a:p>
            <a:endParaRPr lang="en-GB" dirty="0" smtClean="0"/>
          </a:p>
          <a:p>
            <a:r>
              <a:rPr lang="en-GB" dirty="0" smtClean="0"/>
              <a:t>Requires operational staff participation and buy-in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02EED-D8BD-49A5-8D69-C8CAE5F12A31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02EED-D8BD-49A5-8D69-C8CAE5F12A31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Approved course open for applications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02EED-D8BD-49A5-8D69-C8CAE5F12A31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Seven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forms of waste that exist in a process: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· Waiting Time –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time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spent waiting between activities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· Transport – movement between activities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· Component design – effectiveness of the tool in meeting its intended purpose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· Inventory – number of items of work at each activity step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· Over Production – any effort or output that exceeds the customer expectation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· Motion – movement within each activity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· Defective goods – outputs that do not meet the customer expectation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continuous identification and removal of waste is at the heart of continual improvement and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operational excellence. </a:t>
            </a:r>
            <a:r>
              <a:rPr lang="en-GB" u="sng" dirty="0" smtClean="0"/>
              <a:t>7 wastes example of ‘transport’ waste</a:t>
            </a:r>
          </a:p>
          <a:p>
            <a:endParaRPr lang="en-GB" dirty="0" smtClean="0"/>
          </a:p>
          <a:p>
            <a:r>
              <a:rPr lang="en-GB" dirty="0" smtClean="0"/>
              <a:t>Take a ball of string</a:t>
            </a:r>
            <a:r>
              <a:rPr lang="en-GB" baseline="0" dirty="0" smtClean="0"/>
              <a:t> and physically map out a process…</a:t>
            </a:r>
          </a:p>
          <a:p>
            <a:endParaRPr lang="en-GB" baseline="0" dirty="0" smtClean="0"/>
          </a:p>
          <a:p>
            <a:r>
              <a:rPr lang="en-GB" baseline="0" dirty="0" smtClean="0"/>
              <a:t>5 volunteers (just pick 5 people)</a:t>
            </a:r>
          </a:p>
          <a:p>
            <a:r>
              <a:rPr lang="en-GB" baseline="0" dirty="0" smtClean="0"/>
              <a:t>Process = Approval to appoint (in ARO)</a:t>
            </a:r>
          </a:p>
          <a:p>
            <a:endParaRPr lang="en-GB" baseline="0" dirty="0" smtClean="0"/>
          </a:p>
          <a:p>
            <a:r>
              <a:rPr lang="en-GB" baseline="0" dirty="0" smtClean="0"/>
              <a:t>FIRST PERSON DOESN’T LET GO!!</a:t>
            </a:r>
          </a:p>
          <a:p>
            <a:endParaRPr lang="en-GB" baseline="0" dirty="0" smtClean="0"/>
          </a:p>
          <a:p>
            <a:r>
              <a:rPr lang="en-GB" baseline="0" dirty="0" smtClean="0"/>
              <a:t>Person 1 = Person writing the spec and job description</a:t>
            </a:r>
          </a:p>
          <a:p>
            <a:r>
              <a:rPr lang="en-GB" baseline="0" dirty="0" smtClean="0"/>
              <a:t>Person 2 = Team leader</a:t>
            </a:r>
          </a:p>
          <a:p>
            <a:r>
              <a:rPr lang="en-GB" baseline="0" dirty="0" smtClean="0"/>
              <a:t>Person 3 = Finance link officer</a:t>
            </a:r>
          </a:p>
          <a:p>
            <a:r>
              <a:rPr lang="en-GB" baseline="0" dirty="0" smtClean="0"/>
              <a:t>Person 4 = Academic Registrar</a:t>
            </a:r>
          </a:p>
          <a:p>
            <a:r>
              <a:rPr lang="en-GB" baseline="0" dirty="0" smtClean="0"/>
              <a:t>Person 5 = Registrar</a:t>
            </a:r>
          </a:p>
          <a:p>
            <a:endParaRPr lang="en-GB" baseline="0" dirty="0" smtClean="0"/>
          </a:p>
          <a:p>
            <a:r>
              <a:rPr lang="en-GB" baseline="0" dirty="0" smtClean="0"/>
              <a:t>First person in the process takes the end of the piece of string and hands it on to person 2, who keeps hold and hands it to person 4 who hands it back to Person 2, who hands it to Person 3</a:t>
            </a:r>
            <a:r>
              <a:rPr lang="en-GB" baseline="0" dirty="0" smtClean="0"/>
              <a:t>, </a:t>
            </a:r>
            <a:r>
              <a:rPr lang="en-GB" baseline="0" dirty="0" smtClean="0"/>
              <a:t>then to 4 and then to 5 etc </a:t>
            </a:r>
            <a:r>
              <a:rPr lang="en-GB" baseline="0" dirty="0" err="1" smtClean="0"/>
              <a:t>etc</a:t>
            </a:r>
            <a:r>
              <a:rPr lang="en-GB" baseline="0" dirty="0" smtClean="0"/>
              <a:t>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This would help identify that the Academic Registrar seeing it before and after Finance is a weak link….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02EED-D8BD-49A5-8D69-C8CAE5F12A31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Requires participants in improvement</a:t>
            </a:r>
          </a:p>
          <a:p>
            <a:r>
              <a:rPr lang="en-GB" dirty="0" smtClean="0"/>
              <a:t>At the end of a BPR, the team identifies commitments as on-going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02EED-D8BD-49A5-8D69-C8CAE5F12A31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8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E542-3581-4009-A816-B6F02F3A2CA7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A9D9-D419-4EF4-BBE3-73A829611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E542-3581-4009-A816-B6F02F3A2CA7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A9D9-D419-4EF4-BBE3-73A829611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9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E542-3581-4009-A816-B6F02F3A2CA7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A9D9-D419-4EF4-BBE3-73A829611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 userDrawn="1"/>
        </p:nvSpPr>
        <p:spPr>
          <a:xfrm>
            <a:off x="31" y="0"/>
            <a:ext cx="91439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782" tIns="47891" rIns="95782" bIns="47891" anchor="ctr"/>
          <a:lstStyle/>
          <a:p>
            <a:pPr algn="ctr" defTabSz="478908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5" name="Picture 11" descr="wbs-logo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8500" y="0"/>
            <a:ext cx="14097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oe-log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32188"/>
            <a:ext cx="9144000" cy="332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905000" y="1962000"/>
            <a:ext cx="6591000" cy="2225040"/>
          </a:xfrm>
        </p:spPr>
        <p:txBody>
          <a:bodyPr anchor="t">
            <a:normAutofit/>
          </a:bodyPr>
          <a:lstStyle>
            <a:lvl1pPr algn="r">
              <a:defRPr lang="en-US" sz="4200" b="1" cap="none" baseline="0" dirty="0">
                <a:ln w="5000" cmpd="sng">
                  <a:noFill/>
                  <a:prstDash val="solid"/>
                </a:ln>
                <a:solidFill>
                  <a:schemeClr val="accent1"/>
                </a:solidFill>
                <a:effectLst>
                  <a:outerShdw blurRad="38100" dist="12700" dir="2700000">
                    <a:srgbClr val="000000">
                      <a:alpha val="30000"/>
                    </a:srgbClr>
                  </a:outerShdw>
                </a:effectLst>
                <a:latin typeface="+mj-lt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905000" y="900000"/>
            <a:ext cx="6591000" cy="1011412"/>
          </a:xfrm>
        </p:spPr>
        <p:txBody>
          <a:bodyPr tIns="0" rIns="47891" bIns="0" anchor="b">
            <a:normAutofit/>
          </a:bodyPr>
          <a:lstStyle>
            <a:lvl1pPr marL="0" indent="0" algn="r">
              <a:buNone/>
              <a:defRPr sz="2100">
                <a:solidFill>
                  <a:schemeClr val="accent1"/>
                </a:solidFill>
                <a:effectLst/>
              </a:defRPr>
            </a:lvl1pPr>
            <a:lvl2pPr marL="478908" indent="0" algn="ctr">
              <a:buNone/>
            </a:lvl2pPr>
            <a:lvl3pPr marL="957816" indent="0" algn="ctr">
              <a:buNone/>
            </a:lvl3pPr>
            <a:lvl4pPr marL="1436724" indent="0" algn="ctr">
              <a:buNone/>
            </a:lvl4pPr>
            <a:lvl5pPr marL="1915631" indent="0" algn="ctr">
              <a:buNone/>
            </a:lvl5pPr>
            <a:lvl6pPr marL="2394539" indent="0" algn="ctr">
              <a:buNone/>
            </a:lvl6pPr>
            <a:lvl7pPr marL="2873447" indent="0" algn="ctr">
              <a:buNone/>
            </a:lvl7pPr>
            <a:lvl8pPr marL="3352355" indent="0" algn="ctr">
              <a:buNone/>
            </a:lvl8pPr>
            <a:lvl9pPr marL="3831263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buFont typeface="Wingdings 2" charset="2"/>
              <a:buChar char=""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algn="l" defTabSz="478908" rtl="0">
              <a:defRPr/>
            </a:pPr>
            <a:r>
              <a:rPr lang="en-US" sz="1000" kern="1200" dirty="0">
                <a:solidFill>
                  <a:srgbClr val="529FA8"/>
                </a:solidFill>
                <a:latin typeface="Calibri"/>
                <a:ea typeface="+mn-ea"/>
                <a:cs typeface="+mn-cs"/>
              </a:rPr>
              <a:t>Operational Excellence or BPR @ Warwick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78908" rtl="0">
              <a:defRPr/>
            </a:pPr>
            <a:fld id="{F532C105-629E-403D-829D-6B4EE8031384}" type="slidenum">
              <a:rPr lang="en-US" sz="1000" kern="1200">
                <a:solidFill>
                  <a:srgbClr val="529FA8"/>
                </a:solidFill>
                <a:latin typeface="Calibri"/>
                <a:ea typeface="+mn-ea"/>
                <a:cs typeface="+mn-cs"/>
              </a:rPr>
              <a:pPr algn="r" defTabSz="478908" rtl="0">
                <a:defRPr/>
              </a:pPr>
              <a:t>‹#›</a:t>
            </a:fld>
            <a:endParaRPr lang="en-US" sz="1000" kern="1200" dirty="0">
              <a:solidFill>
                <a:srgbClr val="529FA8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000" smtClean="0">
                <a:solidFill>
                  <a:srgbClr val="6EA0B0"/>
                </a:solidFill>
                <a:latin typeface="+mn-lt"/>
              </a:defRPr>
            </a:lvl1pPr>
          </a:lstStyle>
          <a:p>
            <a:pPr defTabSz="478908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dirty="0">
                <a:latin typeface="Calibri"/>
                <a:ea typeface="ＭＳ Ｐゴシック" pitchFamily="-106" charset="-128"/>
              </a:rPr>
              <a:t>12</a:t>
            </a:r>
            <a:r>
              <a:rPr lang="en-US" kern="1200" baseline="30000" dirty="0">
                <a:latin typeface="Calibri"/>
                <a:ea typeface="ＭＳ Ｐゴシック" pitchFamily="-106" charset="-128"/>
              </a:rPr>
              <a:t>th</a:t>
            </a:r>
            <a:r>
              <a:rPr lang="en-US" kern="1200" dirty="0">
                <a:latin typeface="Calibri"/>
                <a:ea typeface="ＭＳ Ｐゴシック" pitchFamily="-106" charset="-128"/>
              </a:rPr>
              <a:t> April  2010 </a:t>
            </a:r>
            <a:endParaRPr lang="en-GB" kern="1200" dirty="0">
              <a:latin typeface="Calibri"/>
              <a:ea typeface="ＭＳ Ｐゴシック" pitchFamily="-10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buFont typeface="Wingdings 2" charset="2"/>
              <a:buChar char=""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algn="l" defTabSz="478908" rtl="0">
              <a:defRPr/>
            </a:pPr>
            <a:r>
              <a:rPr lang="en-US" sz="1000" kern="1200" dirty="0">
                <a:solidFill>
                  <a:srgbClr val="529FA8"/>
                </a:solidFill>
                <a:latin typeface="Calibri"/>
                <a:ea typeface="+mn-ea"/>
                <a:cs typeface="+mn-cs"/>
              </a:rPr>
              <a:t>Operational Excellence or BPR @ Warwick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78908" rtl="0">
              <a:defRPr/>
            </a:pPr>
            <a:fld id="{F532C105-629E-403D-829D-6B4EE8031384}" type="slidenum">
              <a:rPr lang="en-US" sz="1000" kern="1200">
                <a:solidFill>
                  <a:srgbClr val="529FA8"/>
                </a:solidFill>
                <a:latin typeface="Calibri"/>
                <a:ea typeface="+mn-ea"/>
                <a:cs typeface="+mn-cs"/>
              </a:rPr>
              <a:pPr algn="r" defTabSz="478908" rtl="0">
                <a:defRPr/>
              </a:pPr>
              <a:t>‹#›</a:t>
            </a:fld>
            <a:endParaRPr lang="en-US" sz="1000" kern="1200" dirty="0">
              <a:solidFill>
                <a:srgbClr val="529FA8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000" smtClean="0">
                <a:solidFill>
                  <a:srgbClr val="6EA0B0"/>
                </a:solidFill>
                <a:latin typeface="+mn-lt"/>
              </a:defRPr>
            </a:lvl1pPr>
          </a:lstStyle>
          <a:p>
            <a:pPr defTabSz="478908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dirty="0">
                <a:latin typeface="Calibri"/>
                <a:ea typeface="ＭＳ Ｐゴシック" pitchFamily="-106" charset="-128"/>
              </a:rPr>
              <a:t>12</a:t>
            </a:r>
            <a:r>
              <a:rPr lang="en-US" kern="1200" baseline="30000" dirty="0">
                <a:latin typeface="Calibri"/>
                <a:ea typeface="ＭＳ Ｐゴシック" pitchFamily="-106" charset="-128"/>
              </a:rPr>
              <a:t>th</a:t>
            </a:r>
            <a:r>
              <a:rPr lang="en-US" kern="1200" dirty="0">
                <a:latin typeface="Calibri"/>
                <a:ea typeface="ＭＳ Ｐゴシック" pitchFamily="-106" charset="-128"/>
              </a:rPr>
              <a:t> April  2010 </a:t>
            </a:r>
            <a:endParaRPr lang="en-GB" kern="1200" dirty="0">
              <a:latin typeface="Calibri"/>
              <a:ea typeface="ＭＳ Ｐゴシック" pitchFamily="-10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buFont typeface="Wingdings 2" charset="2"/>
              <a:buChar char=""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algn="l" defTabSz="478908" rtl="0">
              <a:defRPr/>
            </a:pPr>
            <a:r>
              <a:rPr lang="en-US" sz="1000" kern="1200" dirty="0">
                <a:solidFill>
                  <a:srgbClr val="529FA8"/>
                </a:solidFill>
                <a:latin typeface="Calibri"/>
                <a:ea typeface="+mn-ea"/>
                <a:cs typeface="+mn-cs"/>
              </a:rPr>
              <a:t>Operational Excellence or BPR @ Warwick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defTabSz="478908" rtl="0">
              <a:defRPr/>
            </a:pPr>
            <a:fld id="{F532C105-629E-403D-829D-6B4EE8031384}" type="slidenum">
              <a:rPr lang="en-US" sz="1000" kern="1200">
                <a:solidFill>
                  <a:srgbClr val="529FA8"/>
                </a:solidFill>
                <a:latin typeface="Calibri"/>
                <a:ea typeface="+mn-ea"/>
                <a:cs typeface="+mn-cs"/>
              </a:rPr>
              <a:pPr algn="r" defTabSz="478908" rtl="0">
                <a:defRPr/>
              </a:pPr>
              <a:t>‹#›</a:t>
            </a:fld>
            <a:endParaRPr lang="en-US" sz="1000" kern="1200" dirty="0">
              <a:solidFill>
                <a:srgbClr val="529FA8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000" smtClean="0">
                <a:solidFill>
                  <a:srgbClr val="6EA0B0"/>
                </a:solidFill>
                <a:latin typeface="+mn-lt"/>
              </a:defRPr>
            </a:lvl1pPr>
          </a:lstStyle>
          <a:p>
            <a:pPr defTabSz="478908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dirty="0">
                <a:latin typeface="Calibri"/>
                <a:ea typeface="ＭＳ Ｐゴシック" pitchFamily="-106" charset="-128"/>
              </a:rPr>
              <a:t>12</a:t>
            </a:r>
            <a:r>
              <a:rPr lang="en-US" kern="1200" baseline="30000" dirty="0">
                <a:latin typeface="Calibri"/>
                <a:ea typeface="ＭＳ Ｐゴシック" pitchFamily="-106" charset="-128"/>
              </a:rPr>
              <a:t>th</a:t>
            </a:r>
            <a:r>
              <a:rPr lang="en-US" kern="1200" dirty="0">
                <a:latin typeface="Calibri"/>
                <a:ea typeface="ＭＳ Ｐゴシック" pitchFamily="-106" charset="-128"/>
              </a:rPr>
              <a:t> April  2010 </a:t>
            </a:r>
            <a:endParaRPr lang="en-GB" kern="1200" dirty="0">
              <a:latin typeface="Calibri"/>
              <a:ea typeface="ＭＳ Ｐゴシック" pitchFamily="-10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E542-3581-4009-A816-B6F02F3A2CA7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A9D9-D419-4EF4-BBE3-73A829611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E542-3581-4009-A816-B6F02F3A2CA7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A9D9-D419-4EF4-BBE3-73A829611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E542-3581-4009-A816-B6F02F3A2CA7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A9D9-D419-4EF4-BBE3-73A829611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E542-3581-4009-A816-B6F02F3A2CA7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A9D9-D419-4EF4-BBE3-73A829611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E542-3581-4009-A816-B6F02F3A2CA7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A9D9-D419-4EF4-BBE3-73A829611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E542-3581-4009-A816-B6F02F3A2CA7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A9D9-D419-4EF4-BBE3-73A829611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0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E542-3581-4009-A816-B6F02F3A2CA7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A9D9-D419-4EF4-BBE3-73A829611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E542-3581-4009-A816-B6F02F3A2CA7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5A9D9-D419-4EF4-BBE3-73A829611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FE542-3581-4009-A816-B6F02F3A2CA7}" type="datetimeFigureOut">
              <a:rPr lang="en-US" smtClean="0"/>
              <a:pPr/>
              <a:t>4/12/2010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0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5A9D9-D419-4EF4-BBE3-73A829611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accent6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oe-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9562" y="6027738"/>
            <a:ext cx="2286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891" tIns="47891" rIns="47891" bIns="478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57200" y="6248457"/>
            <a:ext cx="2895600" cy="365125"/>
          </a:xfrm>
          <a:prstGeom prst="rect">
            <a:avLst/>
          </a:prstGeom>
        </p:spPr>
        <p:txBody>
          <a:bodyPr vert="horz" lIns="0" tIns="47891" rIns="0" bIns="0" anchor="b"/>
          <a:lstStyle>
            <a:lvl1pPr algn="l" defTabSz="478908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>
              <a:defRPr/>
            </a:pPr>
            <a:r>
              <a:rPr lang="en-US" kern="1200" dirty="0">
                <a:solidFill>
                  <a:srgbClr val="529FA8"/>
                </a:solidFill>
                <a:latin typeface="Calibri"/>
              </a:rPr>
              <a:t>Operational Excellence or BPR @ Warwick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24845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478908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>
              <a:defRPr/>
            </a:pPr>
            <a:fld id="{7CC9F52D-3392-4A34-82A7-053EE5A52CEA}" type="slidenum">
              <a:rPr lang="en-US" kern="1200">
                <a:solidFill>
                  <a:srgbClr val="529FA8"/>
                </a:solidFill>
                <a:latin typeface="Calibri"/>
              </a:rPr>
              <a:pPr rtl="0">
                <a:defRPr/>
              </a:pPr>
              <a:t>‹#›</a:t>
            </a:fld>
            <a:endParaRPr lang="en-US" kern="1200" dirty="0">
              <a:solidFill>
                <a:srgbClr val="529FA8"/>
              </a:solidFill>
              <a:latin typeface="Calibri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3505200" y="6248457"/>
            <a:ext cx="2133600" cy="365125"/>
          </a:xfrm>
          <a:prstGeom prst="rect">
            <a:avLst/>
          </a:prstGeom>
        </p:spPr>
        <p:txBody>
          <a:bodyPr vert="horz" lIns="0" tIns="47891" rIns="0" bIns="0" rtlCol="0" anchor="b"/>
          <a:lstStyle>
            <a:lvl1pPr algn="l" defTabSz="478908">
              <a:defRPr sz="1000" smtClean="0">
                <a:solidFill>
                  <a:schemeClr val="accent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dirty="0">
                <a:solidFill>
                  <a:srgbClr val="529FA8"/>
                </a:solidFill>
                <a:latin typeface="Calibri"/>
              </a:rPr>
              <a:t>12</a:t>
            </a:r>
            <a:r>
              <a:rPr lang="en-US" kern="1200" baseline="30000" dirty="0">
                <a:solidFill>
                  <a:srgbClr val="529FA8"/>
                </a:solidFill>
                <a:latin typeface="Calibri"/>
              </a:rPr>
              <a:t>th</a:t>
            </a:r>
            <a:r>
              <a:rPr lang="en-US" kern="1200" dirty="0">
                <a:solidFill>
                  <a:srgbClr val="529FA8"/>
                </a:solidFill>
                <a:latin typeface="Calibri"/>
              </a:rPr>
              <a:t> April 2010  </a:t>
            </a:r>
            <a:endParaRPr lang="en-GB" kern="1200" dirty="0">
              <a:solidFill>
                <a:srgbClr val="529FA8"/>
              </a:solidFill>
              <a:latin typeface="Calibri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 kern="1200">
          <a:solidFill>
            <a:schemeClr val="accent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78908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6pPr>
      <a:lvl7pPr marL="957816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7pPr>
      <a:lvl8pPr marL="1436724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8pPr>
      <a:lvl9pPr marL="1915631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438150" indent="-400050" algn="l" rtl="0" eaLnBrk="1" fontAlgn="base" hangingPunct="1">
        <a:spcBef>
          <a:spcPct val="20000"/>
        </a:spcBef>
        <a:spcAft>
          <a:spcPct val="0"/>
        </a:spcAft>
        <a:buSzPct val="80000"/>
        <a:buFont typeface="Wingdings 2" pitchFamily="18" charset="2"/>
        <a:buChar char=""/>
        <a:defRPr sz="3100" kern="1200">
          <a:solidFill>
            <a:schemeClr val="bg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556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Wingdings 2" pitchFamily="18" charset="2"/>
        <a:buChar char=""/>
        <a:defRPr sz="27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2pPr>
      <a:lvl3pPr marL="1052513" indent="-266700" algn="l" rtl="0" eaLnBrk="1" fontAlgn="base" hangingPunct="1">
        <a:spcBef>
          <a:spcPct val="20000"/>
        </a:spcBef>
        <a:spcAft>
          <a:spcPct val="0"/>
        </a:spcAft>
        <a:buSzPct val="85000"/>
        <a:buFont typeface="Arial" pitchFamily="34" charset="0"/>
        <a:buChar char="○"/>
        <a:defRPr sz="25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3pPr>
      <a:lvl4pPr marL="1339850" indent="-247650" algn="l" rtl="0" eaLnBrk="1" fontAlgn="base" hangingPunct="1">
        <a:spcBef>
          <a:spcPct val="20000"/>
        </a:spcBef>
        <a:spcAft>
          <a:spcPct val="0"/>
        </a:spcAft>
        <a:buSzPct val="90000"/>
        <a:buFont typeface="Wingdings 2" pitchFamily="18" charset="2"/>
        <a:buChar char=""/>
        <a:defRPr sz="21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4pPr>
      <a:lvl5pPr marL="1558925" indent="-190500" algn="l" rtl="0" eaLnBrk="1" fontAlgn="base" hangingPunct="1">
        <a:spcBef>
          <a:spcPct val="20000"/>
        </a:spcBef>
        <a:spcAft>
          <a:spcPct val="0"/>
        </a:spcAft>
        <a:buSzPct val="100000"/>
        <a:buFont typeface="Arial" pitchFamily="34" charset="0"/>
        <a:buChar char="-"/>
        <a:defRPr sz="21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5pPr>
      <a:lvl6pPr marL="1781538" indent="-191563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1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11413" indent="-191563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41288" indent="-191563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42430" indent="-191563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accent6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oe-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9562" y="6027738"/>
            <a:ext cx="2286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891" tIns="47891" rIns="47891" bIns="478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57200" y="6248455"/>
            <a:ext cx="2895600" cy="365125"/>
          </a:xfrm>
          <a:prstGeom prst="rect">
            <a:avLst/>
          </a:prstGeom>
        </p:spPr>
        <p:txBody>
          <a:bodyPr vert="horz" lIns="0" tIns="47891" rIns="0" bIns="0" anchor="b"/>
          <a:lstStyle>
            <a:lvl1pPr algn="l" defTabSz="478908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>
              <a:defRPr/>
            </a:pPr>
            <a:r>
              <a:rPr lang="en-US" kern="1200" dirty="0">
                <a:solidFill>
                  <a:srgbClr val="529FA8"/>
                </a:solidFill>
                <a:latin typeface="Calibri"/>
              </a:rPr>
              <a:t>Operational Excellence or BPR @ Warwick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248455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478908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>
              <a:defRPr/>
            </a:pPr>
            <a:fld id="{7CC9F52D-3392-4A34-82A7-053EE5A52CEA}" type="slidenum">
              <a:rPr lang="en-US" kern="1200">
                <a:solidFill>
                  <a:srgbClr val="529FA8"/>
                </a:solidFill>
                <a:latin typeface="Calibri"/>
              </a:rPr>
              <a:pPr rtl="0">
                <a:defRPr/>
              </a:pPr>
              <a:t>‹#›</a:t>
            </a:fld>
            <a:endParaRPr lang="en-US" kern="1200" dirty="0">
              <a:solidFill>
                <a:srgbClr val="529FA8"/>
              </a:solidFill>
              <a:latin typeface="Calibri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3505200" y="6248455"/>
            <a:ext cx="2133600" cy="365125"/>
          </a:xfrm>
          <a:prstGeom prst="rect">
            <a:avLst/>
          </a:prstGeom>
        </p:spPr>
        <p:txBody>
          <a:bodyPr vert="horz" lIns="0" tIns="47891" rIns="0" bIns="0" rtlCol="0" anchor="b"/>
          <a:lstStyle>
            <a:lvl1pPr algn="l" defTabSz="478908">
              <a:defRPr sz="1000" smtClean="0">
                <a:solidFill>
                  <a:schemeClr val="accent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dirty="0">
                <a:solidFill>
                  <a:srgbClr val="529FA8"/>
                </a:solidFill>
                <a:latin typeface="Calibri"/>
              </a:rPr>
              <a:t>12</a:t>
            </a:r>
            <a:r>
              <a:rPr lang="en-US" kern="1200" baseline="30000" dirty="0">
                <a:solidFill>
                  <a:srgbClr val="529FA8"/>
                </a:solidFill>
                <a:latin typeface="Calibri"/>
              </a:rPr>
              <a:t>th</a:t>
            </a:r>
            <a:r>
              <a:rPr lang="en-US" kern="1200" dirty="0">
                <a:solidFill>
                  <a:srgbClr val="529FA8"/>
                </a:solidFill>
                <a:latin typeface="Calibri"/>
              </a:rPr>
              <a:t> April 2010  </a:t>
            </a:r>
            <a:endParaRPr lang="en-GB" kern="1200" dirty="0">
              <a:solidFill>
                <a:srgbClr val="529FA8"/>
              </a:solidFill>
              <a:latin typeface="Calibri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 kern="1200">
          <a:solidFill>
            <a:schemeClr val="accent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78908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6pPr>
      <a:lvl7pPr marL="957816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7pPr>
      <a:lvl8pPr marL="1436724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8pPr>
      <a:lvl9pPr marL="1915631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438150" indent="-400050" algn="l" rtl="0" eaLnBrk="1" fontAlgn="base" hangingPunct="1">
        <a:spcBef>
          <a:spcPct val="20000"/>
        </a:spcBef>
        <a:spcAft>
          <a:spcPct val="0"/>
        </a:spcAft>
        <a:buSzPct val="80000"/>
        <a:buFont typeface="Wingdings 2" pitchFamily="18" charset="2"/>
        <a:buChar char=""/>
        <a:defRPr sz="3100" kern="1200">
          <a:solidFill>
            <a:schemeClr val="bg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556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Wingdings 2" pitchFamily="18" charset="2"/>
        <a:buChar char=""/>
        <a:defRPr sz="27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2pPr>
      <a:lvl3pPr marL="1052513" indent="-266700" algn="l" rtl="0" eaLnBrk="1" fontAlgn="base" hangingPunct="1">
        <a:spcBef>
          <a:spcPct val="20000"/>
        </a:spcBef>
        <a:spcAft>
          <a:spcPct val="0"/>
        </a:spcAft>
        <a:buSzPct val="85000"/>
        <a:buFont typeface="Arial" pitchFamily="34" charset="0"/>
        <a:buChar char="○"/>
        <a:defRPr sz="25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3pPr>
      <a:lvl4pPr marL="1339850" indent="-247650" algn="l" rtl="0" eaLnBrk="1" fontAlgn="base" hangingPunct="1">
        <a:spcBef>
          <a:spcPct val="20000"/>
        </a:spcBef>
        <a:spcAft>
          <a:spcPct val="0"/>
        </a:spcAft>
        <a:buSzPct val="90000"/>
        <a:buFont typeface="Wingdings 2" pitchFamily="18" charset="2"/>
        <a:buChar char=""/>
        <a:defRPr sz="21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4pPr>
      <a:lvl5pPr marL="1558925" indent="-190500" algn="l" rtl="0" eaLnBrk="1" fontAlgn="base" hangingPunct="1">
        <a:spcBef>
          <a:spcPct val="20000"/>
        </a:spcBef>
        <a:spcAft>
          <a:spcPct val="0"/>
        </a:spcAft>
        <a:buSzPct val="100000"/>
        <a:buFont typeface="Arial" pitchFamily="34" charset="0"/>
        <a:buChar char="-"/>
        <a:defRPr sz="21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5pPr>
      <a:lvl6pPr marL="1781538" indent="-191563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1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11413" indent="-191563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41288" indent="-191563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42430" indent="-191563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accent6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oe-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9562" y="6027738"/>
            <a:ext cx="2286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891" tIns="47891" rIns="47891" bIns="478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57200" y="6248451"/>
            <a:ext cx="2895600" cy="365125"/>
          </a:xfrm>
          <a:prstGeom prst="rect">
            <a:avLst/>
          </a:prstGeom>
        </p:spPr>
        <p:txBody>
          <a:bodyPr vert="horz" lIns="0" tIns="47891" rIns="0" bIns="0" anchor="b"/>
          <a:lstStyle>
            <a:lvl1pPr algn="l" defTabSz="478908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>
              <a:defRPr/>
            </a:pPr>
            <a:r>
              <a:rPr lang="en-US" kern="1200" dirty="0">
                <a:solidFill>
                  <a:srgbClr val="529FA8"/>
                </a:solidFill>
                <a:latin typeface="Calibri"/>
              </a:rPr>
              <a:t>Operational Excellence or BPR @ Warwick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2484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478908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>
              <a:defRPr/>
            </a:pPr>
            <a:fld id="{7CC9F52D-3392-4A34-82A7-053EE5A52CEA}" type="slidenum">
              <a:rPr lang="en-US" kern="1200">
                <a:solidFill>
                  <a:srgbClr val="529FA8"/>
                </a:solidFill>
                <a:latin typeface="Calibri"/>
              </a:rPr>
              <a:pPr rtl="0">
                <a:defRPr/>
              </a:pPr>
              <a:t>‹#›</a:t>
            </a:fld>
            <a:endParaRPr lang="en-US" kern="1200" dirty="0">
              <a:solidFill>
                <a:srgbClr val="529FA8"/>
              </a:solidFill>
              <a:latin typeface="Calibri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3505200" y="6248451"/>
            <a:ext cx="2133600" cy="365125"/>
          </a:xfrm>
          <a:prstGeom prst="rect">
            <a:avLst/>
          </a:prstGeom>
        </p:spPr>
        <p:txBody>
          <a:bodyPr vert="horz" lIns="0" tIns="47891" rIns="0" bIns="0" rtlCol="0" anchor="b"/>
          <a:lstStyle>
            <a:lvl1pPr algn="l" defTabSz="478908">
              <a:defRPr sz="1000" smtClean="0">
                <a:solidFill>
                  <a:schemeClr val="accent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dirty="0">
                <a:solidFill>
                  <a:srgbClr val="529FA8"/>
                </a:solidFill>
                <a:latin typeface="Calibri"/>
              </a:rPr>
              <a:t>12</a:t>
            </a:r>
            <a:r>
              <a:rPr lang="en-US" kern="1200" baseline="30000" dirty="0">
                <a:solidFill>
                  <a:srgbClr val="529FA8"/>
                </a:solidFill>
                <a:latin typeface="Calibri"/>
              </a:rPr>
              <a:t>th</a:t>
            </a:r>
            <a:r>
              <a:rPr lang="en-US" kern="1200" dirty="0">
                <a:solidFill>
                  <a:srgbClr val="529FA8"/>
                </a:solidFill>
                <a:latin typeface="Calibri"/>
              </a:rPr>
              <a:t> April 2010  </a:t>
            </a:r>
            <a:endParaRPr lang="en-GB" kern="1200" dirty="0">
              <a:solidFill>
                <a:srgbClr val="529FA8"/>
              </a:solidFill>
              <a:latin typeface="Calibri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 kern="1200">
          <a:solidFill>
            <a:schemeClr val="accent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78908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6pPr>
      <a:lvl7pPr marL="957816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7pPr>
      <a:lvl8pPr marL="1436724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8pPr>
      <a:lvl9pPr marL="1915631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438150" indent="-400050" algn="l" rtl="0" eaLnBrk="1" fontAlgn="base" hangingPunct="1">
        <a:spcBef>
          <a:spcPct val="20000"/>
        </a:spcBef>
        <a:spcAft>
          <a:spcPct val="0"/>
        </a:spcAft>
        <a:buSzPct val="80000"/>
        <a:buFont typeface="Wingdings 2" pitchFamily="18" charset="2"/>
        <a:buChar char=""/>
        <a:defRPr sz="3100" kern="1200">
          <a:solidFill>
            <a:schemeClr val="bg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556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Wingdings 2" pitchFamily="18" charset="2"/>
        <a:buChar char=""/>
        <a:defRPr sz="27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2pPr>
      <a:lvl3pPr marL="1052513" indent="-266700" algn="l" rtl="0" eaLnBrk="1" fontAlgn="base" hangingPunct="1">
        <a:spcBef>
          <a:spcPct val="20000"/>
        </a:spcBef>
        <a:spcAft>
          <a:spcPct val="0"/>
        </a:spcAft>
        <a:buSzPct val="85000"/>
        <a:buFont typeface="Arial" pitchFamily="34" charset="0"/>
        <a:buChar char="○"/>
        <a:defRPr sz="25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3pPr>
      <a:lvl4pPr marL="1339850" indent="-247650" algn="l" rtl="0" eaLnBrk="1" fontAlgn="base" hangingPunct="1">
        <a:spcBef>
          <a:spcPct val="20000"/>
        </a:spcBef>
        <a:spcAft>
          <a:spcPct val="0"/>
        </a:spcAft>
        <a:buSzPct val="90000"/>
        <a:buFont typeface="Wingdings 2" pitchFamily="18" charset="2"/>
        <a:buChar char=""/>
        <a:defRPr sz="21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4pPr>
      <a:lvl5pPr marL="1558925" indent="-190500" algn="l" rtl="0" eaLnBrk="1" fontAlgn="base" hangingPunct="1">
        <a:spcBef>
          <a:spcPct val="20000"/>
        </a:spcBef>
        <a:spcAft>
          <a:spcPct val="0"/>
        </a:spcAft>
        <a:buSzPct val="100000"/>
        <a:buFont typeface="Arial" pitchFamily="34" charset="0"/>
        <a:buChar char="-"/>
        <a:defRPr sz="21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5pPr>
      <a:lvl6pPr marL="1781538" indent="-191563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1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11413" indent="-191563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41288" indent="-191563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42430" indent="-191563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accent6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oe-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9562" y="6027738"/>
            <a:ext cx="2286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891" tIns="47891" rIns="47891" bIns="478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57200" y="6248445"/>
            <a:ext cx="2895600" cy="365125"/>
          </a:xfrm>
          <a:prstGeom prst="rect">
            <a:avLst/>
          </a:prstGeom>
        </p:spPr>
        <p:txBody>
          <a:bodyPr vert="horz" lIns="0" tIns="47891" rIns="0" bIns="0" anchor="b"/>
          <a:lstStyle>
            <a:lvl1pPr algn="l" defTabSz="478908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>
              <a:defRPr/>
            </a:pPr>
            <a:r>
              <a:rPr lang="en-US" kern="1200" dirty="0">
                <a:solidFill>
                  <a:srgbClr val="529FA8"/>
                </a:solidFill>
                <a:latin typeface="Calibri"/>
              </a:rPr>
              <a:t>Operational Excellence or BPR @ Warwick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248445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478908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>
              <a:defRPr/>
            </a:pPr>
            <a:fld id="{7CC9F52D-3392-4A34-82A7-053EE5A52CEA}" type="slidenum">
              <a:rPr lang="en-US" kern="1200">
                <a:solidFill>
                  <a:srgbClr val="529FA8"/>
                </a:solidFill>
                <a:latin typeface="Calibri"/>
              </a:rPr>
              <a:pPr rtl="0">
                <a:defRPr/>
              </a:pPr>
              <a:t>‹#›</a:t>
            </a:fld>
            <a:endParaRPr lang="en-US" kern="1200" dirty="0">
              <a:solidFill>
                <a:srgbClr val="529FA8"/>
              </a:solidFill>
              <a:latin typeface="Calibri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3505200" y="6248445"/>
            <a:ext cx="2133600" cy="365125"/>
          </a:xfrm>
          <a:prstGeom prst="rect">
            <a:avLst/>
          </a:prstGeom>
        </p:spPr>
        <p:txBody>
          <a:bodyPr vert="horz" lIns="0" tIns="47891" rIns="0" bIns="0" rtlCol="0" anchor="b"/>
          <a:lstStyle>
            <a:lvl1pPr algn="l" defTabSz="478908">
              <a:defRPr sz="1000" smtClean="0">
                <a:solidFill>
                  <a:schemeClr val="accent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dirty="0">
                <a:solidFill>
                  <a:srgbClr val="529FA8"/>
                </a:solidFill>
                <a:latin typeface="Calibri"/>
              </a:rPr>
              <a:t>12</a:t>
            </a:r>
            <a:r>
              <a:rPr lang="en-US" kern="1200" baseline="30000" dirty="0">
                <a:solidFill>
                  <a:srgbClr val="529FA8"/>
                </a:solidFill>
                <a:latin typeface="Calibri"/>
              </a:rPr>
              <a:t>th</a:t>
            </a:r>
            <a:r>
              <a:rPr lang="en-US" kern="1200" dirty="0">
                <a:solidFill>
                  <a:srgbClr val="529FA8"/>
                </a:solidFill>
                <a:latin typeface="Calibri"/>
              </a:rPr>
              <a:t> April 2010  </a:t>
            </a:r>
            <a:endParaRPr lang="en-GB" kern="1200" dirty="0">
              <a:solidFill>
                <a:srgbClr val="529FA8"/>
              </a:solidFill>
              <a:latin typeface="Calibri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 kern="1200">
          <a:solidFill>
            <a:schemeClr val="accent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78908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6pPr>
      <a:lvl7pPr marL="957816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7pPr>
      <a:lvl8pPr marL="1436724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8pPr>
      <a:lvl9pPr marL="1915631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438150" indent="-400050" algn="l" rtl="0" eaLnBrk="1" fontAlgn="base" hangingPunct="1">
        <a:spcBef>
          <a:spcPct val="20000"/>
        </a:spcBef>
        <a:spcAft>
          <a:spcPct val="0"/>
        </a:spcAft>
        <a:buSzPct val="80000"/>
        <a:buFont typeface="Wingdings 2" pitchFamily="18" charset="2"/>
        <a:buChar char=""/>
        <a:defRPr sz="3100" kern="1200">
          <a:solidFill>
            <a:schemeClr val="bg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556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Wingdings 2" pitchFamily="18" charset="2"/>
        <a:buChar char=""/>
        <a:defRPr sz="27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2pPr>
      <a:lvl3pPr marL="1052513" indent="-266700" algn="l" rtl="0" eaLnBrk="1" fontAlgn="base" hangingPunct="1">
        <a:spcBef>
          <a:spcPct val="20000"/>
        </a:spcBef>
        <a:spcAft>
          <a:spcPct val="0"/>
        </a:spcAft>
        <a:buSzPct val="85000"/>
        <a:buFont typeface="Arial" pitchFamily="34" charset="0"/>
        <a:buChar char="○"/>
        <a:defRPr sz="25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3pPr>
      <a:lvl4pPr marL="1339850" indent="-247650" algn="l" rtl="0" eaLnBrk="1" fontAlgn="base" hangingPunct="1">
        <a:spcBef>
          <a:spcPct val="20000"/>
        </a:spcBef>
        <a:spcAft>
          <a:spcPct val="0"/>
        </a:spcAft>
        <a:buSzPct val="90000"/>
        <a:buFont typeface="Wingdings 2" pitchFamily="18" charset="2"/>
        <a:buChar char=""/>
        <a:defRPr sz="21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4pPr>
      <a:lvl5pPr marL="1558925" indent="-190500" algn="l" rtl="0" eaLnBrk="1" fontAlgn="base" hangingPunct="1">
        <a:spcBef>
          <a:spcPct val="20000"/>
        </a:spcBef>
        <a:spcAft>
          <a:spcPct val="0"/>
        </a:spcAft>
        <a:buSzPct val="100000"/>
        <a:buFont typeface="Arial" pitchFamily="34" charset="0"/>
        <a:buChar char="-"/>
        <a:defRPr sz="2100" kern="1200">
          <a:solidFill>
            <a:schemeClr val="bg2"/>
          </a:solidFill>
          <a:latin typeface="+mn-lt"/>
          <a:ea typeface="ＭＳ Ｐゴシック" pitchFamily="-112" charset="-128"/>
          <a:cs typeface="ＭＳ Ｐゴシック"/>
        </a:defRPr>
      </a:lvl5pPr>
      <a:lvl6pPr marL="1781538" indent="-191563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1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11413" indent="-191563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41288" indent="-191563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42430" indent="-191563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4413"/>
            <a:ext cx="7772400" cy="1500197"/>
          </a:xfrm>
        </p:spPr>
        <p:txBody>
          <a:bodyPr>
            <a:normAutofit/>
          </a:bodyPr>
          <a:lstStyle/>
          <a:p>
            <a:r>
              <a:rPr lang="en-GB" dirty="0" smtClean="0"/>
              <a:t>Business </a:t>
            </a:r>
            <a:r>
              <a:rPr lang="en-GB" dirty="0"/>
              <a:t>P</a:t>
            </a:r>
            <a:r>
              <a:rPr lang="en-GB" dirty="0" smtClean="0"/>
              <a:t>rocess Review at Warwick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57496"/>
            <a:ext cx="6400800" cy="1143008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Nicola Owen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Academic Registrar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3" descr="warwick flags.jpg"/>
          <p:cNvPicPr>
            <a:picLocks noChangeAspect="1"/>
          </p:cNvPicPr>
          <p:nvPr/>
        </p:nvPicPr>
        <p:blipFill>
          <a:blip r:embed="rId2" cstate="print">
            <a:lum/>
          </a:blip>
          <a:srcRect b="15789"/>
          <a:stretch>
            <a:fillRect/>
          </a:stretch>
        </p:blipFill>
        <p:spPr>
          <a:xfrm>
            <a:off x="-142908" y="4714884"/>
            <a:ext cx="9501254" cy="228601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Wider benefits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Release </a:t>
            </a:r>
            <a:r>
              <a:rPr lang="en-GB" b="1" dirty="0" smtClean="0">
                <a:solidFill>
                  <a:schemeClr val="accent5"/>
                </a:solidFill>
              </a:rPr>
              <a:t>capacity</a:t>
            </a:r>
            <a:r>
              <a:rPr lang="en-GB" dirty="0" smtClean="0"/>
              <a:t> for staff development and innovation</a:t>
            </a:r>
          </a:p>
          <a:p>
            <a:r>
              <a:rPr lang="en-GB" dirty="0" smtClean="0"/>
              <a:t>Informs </a:t>
            </a:r>
            <a:r>
              <a:rPr lang="en-GB" dirty="0" smtClean="0"/>
              <a:t>decision-making</a:t>
            </a:r>
          </a:p>
          <a:p>
            <a:r>
              <a:rPr lang="en-GB" dirty="0" smtClean="0"/>
              <a:t>Empowers </a:t>
            </a:r>
            <a:r>
              <a:rPr lang="en-GB" dirty="0" smtClean="0"/>
              <a:t>staff to control workloads</a:t>
            </a:r>
          </a:p>
          <a:p>
            <a:r>
              <a:rPr lang="en-GB" dirty="0" smtClean="0"/>
              <a:t>Challenge received wisdom on major operational processes</a:t>
            </a:r>
          </a:p>
          <a:p>
            <a:r>
              <a:rPr lang="en-GB" dirty="0" smtClean="0"/>
              <a:t>Improve job satisfaction</a:t>
            </a:r>
            <a:endParaRPr lang="en-GB" dirty="0" smtClean="0"/>
          </a:p>
          <a:p>
            <a:r>
              <a:rPr lang="en-GB" dirty="0" smtClean="0"/>
              <a:t>Please customers and grow market share</a:t>
            </a:r>
          </a:p>
          <a:p>
            <a:r>
              <a:rPr lang="en-GB" dirty="0" smtClean="0"/>
              <a:t>Engage staff more widely across the institution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69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appyStaff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00894" y="0"/>
            <a:ext cx="1643106" cy="1643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1962209"/>
            <a:ext cx="6591300" cy="22256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/>
              <a:t>Operational Excellence</a:t>
            </a:r>
            <a:br>
              <a:rPr lang="en-GB" dirty="0" smtClean="0"/>
            </a:br>
            <a:r>
              <a:rPr lang="en-GB" dirty="0" smtClean="0"/>
              <a:t>WBS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have we done?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7467600" cy="4525963"/>
          </a:xfrm>
        </p:spPr>
        <p:txBody>
          <a:bodyPr/>
          <a:lstStyle/>
          <a:p>
            <a:r>
              <a:rPr lang="en-GB" sz="2800" dirty="0" smtClean="0"/>
              <a:t>Secured Senior Management Team buy-in</a:t>
            </a:r>
          </a:p>
          <a:p>
            <a:r>
              <a:rPr lang="en-GB" sz="2800" dirty="0" smtClean="0"/>
              <a:t>Created a Steering Group (inclusive volunteers)</a:t>
            </a:r>
          </a:p>
          <a:p>
            <a:r>
              <a:rPr lang="en-GB" sz="2800" dirty="0" smtClean="0"/>
              <a:t>Sought expert advice/input</a:t>
            </a:r>
          </a:p>
          <a:p>
            <a:r>
              <a:rPr lang="en-GB" sz="2800" dirty="0" smtClean="0"/>
              <a:t>Trained our own internal facilitators</a:t>
            </a:r>
          </a:p>
          <a:p>
            <a:r>
              <a:rPr lang="en-GB" sz="2800" dirty="0" smtClean="0"/>
              <a:t>Run strategic ‘rapid improvement workshops’</a:t>
            </a:r>
          </a:p>
          <a:p>
            <a:r>
              <a:rPr lang="en-GB" sz="2800" dirty="0" smtClean="0"/>
              <a:t>Run tactical mini process improvement workshops</a:t>
            </a:r>
          </a:p>
          <a:p>
            <a:r>
              <a:rPr lang="en-GB" sz="2800" dirty="0" smtClean="0"/>
              <a:t>Developed communications strategy (website and visual management)</a:t>
            </a:r>
          </a:p>
          <a:p>
            <a:r>
              <a:rPr lang="en-GB" sz="2800" dirty="0" smtClean="0"/>
              <a:t>Created facilitator network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 defTabSz="478908" rtl="0">
              <a:defRPr/>
            </a:pPr>
            <a:r>
              <a:rPr lang="en-US" sz="1000" kern="1200" dirty="0">
                <a:solidFill>
                  <a:srgbClr val="529FA8"/>
                </a:solidFill>
                <a:latin typeface="Calibri"/>
                <a:ea typeface="+mn-ea"/>
                <a:cs typeface="+mn-cs"/>
              </a:rPr>
              <a:t>Operational Excellence or BPR @ Warwick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defTabSz="478908" rtl="0">
              <a:defRPr/>
            </a:pPr>
            <a:fld id="{F532C105-629E-403D-829D-6B4EE8031384}" type="slidenum">
              <a:rPr lang="en-US" sz="1000" kern="1200">
                <a:solidFill>
                  <a:srgbClr val="529FA8"/>
                </a:solidFill>
                <a:latin typeface="Calibri"/>
                <a:ea typeface="+mn-ea"/>
                <a:cs typeface="+mn-cs"/>
              </a:rPr>
              <a:pPr algn="r" defTabSz="478908" rtl="0">
                <a:defRPr/>
              </a:pPr>
              <a:t>12</a:t>
            </a:fld>
            <a:endParaRPr lang="en-US" sz="1000" kern="1200" dirty="0">
              <a:solidFill>
                <a:srgbClr val="529FA8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l" defTabSz="478908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1200" dirty="0">
                <a:solidFill>
                  <a:srgbClr val="6EA0B0"/>
                </a:solidFill>
                <a:latin typeface="Calibri"/>
                <a:ea typeface="ＭＳ Ｐゴシック" pitchFamily="-106" charset="-128"/>
              </a:rPr>
              <a:t>12</a:t>
            </a:r>
            <a:r>
              <a:rPr lang="en-US" sz="1000" kern="1200" baseline="30000" dirty="0">
                <a:solidFill>
                  <a:srgbClr val="6EA0B0"/>
                </a:solidFill>
                <a:latin typeface="Calibri"/>
                <a:ea typeface="ＭＳ Ｐゴシック" pitchFamily="-106" charset="-128"/>
              </a:rPr>
              <a:t>th</a:t>
            </a:r>
            <a:r>
              <a:rPr lang="en-US" sz="1000" kern="1200" dirty="0">
                <a:solidFill>
                  <a:srgbClr val="6EA0B0"/>
                </a:solidFill>
                <a:latin typeface="Calibri"/>
                <a:ea typeface="ＭＳ Ｐゴシック" pitchFamily="-106" charset="-128"/>
              </a:rPr>
              <a:t> April  2010 </a:t>
            </a:r>
            <a:endParaRPr lang="en-GB" sz="1000" kern="1200" dirty="0">
              <a:solidFill>
                <a:srgbClr val="6EA0B0"/>
              </a:solidFill>
              <a:latin typeface="Calibri"/>
              <a:ea typeface="ＭＳ Ｐゴシック" pitchFamily="-10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OE Successes– Examples of Process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Char char=""/>
            </a:pPr>
            <a:r>
              <a:rPr lang="en-GB" b="1" dirty="0" smtClean="0">
                <a:ea typeface="ＭＳ Ｐゴシック"/>
                <a:cs typeface="ＭＳ Ｐゴシック"/>
              </a:rPr>
              <a:t>Staff Appointment Process </a:t>
            </a:r>
          </a:p>
          <a:p>
            <a:pPr lvl="1"/>
            <a:r>
              <a:rPr lang="en-GB" sz="2400" dirty="0" smtClean="0">
                <a:ea typeface="ＭＳ Ｐゴシック"/>
              </a:rPr>
              <a:t>Average lead time interview to offer reduced by 42%.</a:t>
            </a:r>
          </a:p>
          <a:p>
            <a:pPr>
              <a:buFont typeface="Wingdings 2" pitchFamily="18" charset="2"/>
              <a:buChar char=""/>
            </a:pPr>
            <a:r>
              <a:rPr lang="en-GB" b="1" dirty="0" smtClean="0">
                <a:ea typeface="ＭＳ Ｐゴシック"/>
                <a:cs typeface="ＭＳ Ｐゴシック"/>
              </a:rPr>
              <a:t>Invigilation</a:t>
            </a:r>
          </a:p>
          <a:p>
            <a:pPr lvl="1"/>
            <a:r>
              <a:rPr lang="en-US" sz="2400" dirty="0" smtClean="0">
                <a:ea typeface="ＭＳ Ｐゴシック"/>
              </a:rPr>
              <a:t>33% reduction in faculty invigilation sessions in 2009; predicted 50% reduction in 2010;</a:t>
            </a:r>
          </a:p>
          <a:p>
            <a:pPr>
              <a:buFont typeface="Wingdings 2" pitchFamily="18" charset="2"/>
              <a:buChar char=""/>
            </a:pPr>
            <a:r>
              <a:rPr lang="en-GB" b="1" dirty="0" smtClean="0">
                <a:ea typeface="ＭＳ Ｐゴシック"/>
                <a:cs typeface="ＭＳ Ｐゴシック"/>
              </a:rPr>
              <a:t>External Projects for PGs</a:t>
            </a:r>
          </a:p>
          <a:p>
            <a:pPr lvl="1"/>
            <a:r>
              <a:rPr lang="en-US" sz="2400" dirty="0" smtClean="0">
                <a:ea typeface="ＭＳ Ｐゴシック"/>
              </a:rPr>
              <a:t>&gt;100% increase in external projects for </a:t>
            </a:r>
            <a:r>
              <a:rPr lang="en-US" sz="2400" dirty="0" err="1" smtClean="0">
                <a:ea typeface="ＭＳ Ｐゴシック"/>
              </a:rPr>
              <a:t>postgrads</a:t>
            </a:r>
            <a:r>
              <a:rPr lang="en-US" sz="2400" dirty="0" smtClean="0">
                <a:ea typeface="ＭＳ Ｐゴシック"/>
              </a:rPr>
              <a:t>; </a:t>
            </a:r>
            <a:endParaRPr lang="en-GB" sz="3600" dirty="0" smtClean="0">
              <a:ea typeface="ＭＳ Ｐゴシック"/>
            </a:endParaRPr>
          </a:p>
          <a:p>
            <a:pPr lvl="1"/>
            <a:r>
              <a:rPr lang="en-GB" sz="2400" dirty="0" smtClean="0">
                <a:ea typeface="ＭＳ Ｐゴシック"/>
              </a:rPr>
              <a:t>62% increase in external projects take-up</a:t>
            </a:r>
          </a:p>
          <a:p>
            <a:pPr>
              <a:buNone/>
            </a:pPr>
            <a:endParaRPr lang="en-GB" sz="2800" b="1" dirty="0" smtClean="0">
              <a:ea typeface="ＭＳ Ｐゴシック"/>
            </a:endParaRPr>
          </a:p>
          <a:p>
            <a:endParaRPr lang="en-GB" sz="2800" dirty="0" smtClean="0">
              <a:ea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 defTabSz="478908" rtl="0">
              <a:defRPr/>
            </a:pPr>
            <a:r>
              <a:rPr lang="en-US" sz="1000" kern="1200" dirty="0">
                <a:solidFill>
                  <a:srgbClr val="529FA8"/>
                </a:solidFill>
                <a:latin typeface="Calibri"/>
                <a:ea typeface="+mn-ea"/>
                <a:cs typeface="+mn-cs"/>
              </a:rPr>
              <a:t>Operational Excellence or BPR @ Warwick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defTabSz="478908" rtl="0">
              <a:defRPr/>
            </a:pPr>
            <a:fld id="{F532C105-629E-403D-829D-6B4EE8031384}" type="slidenum">
              <a:rPr lang="en-US" sz="1000" kern="1200">
                <a:solidFill>
                  <a:srgbClr val="529FA8"/>
                </a:solidFill>
                <a:latin typeface="Calibri"/>
                <a:ea typeface="+mn-ea"/>
                <a:cs typeface="+mn-cs"/>
              </a:rPr>
              <a:pPr algn="r" defTabSz="478908" rtl="0">
                <a:defRPr/>
              </a:pPr>
              <a:t>13</a:t>
            </a:fld>
            <a:endParaRPr lang="en-US" sz="1000" kern="1200" dirty="0">
              <a:solidFill>
                <a:srgbClr val="529FA8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l" defTabSz="478908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1200" dirty="0">
                <a:solidFill>
                  <a:srgbClr val="6EA0B0"/>
                </a:solidFill>
                <a:latin typeface="Calibri"/>
                <a:ea typeface="ＭＳ Ｐゴシック" pitchFamily="-106" charset="-128"/>
              </a:rPr>
              <a:t>12th April, 2010</a:t>
            </a:r>
            <a:endParaRPr lang="en-GB" sz="1000" kern="1200" dirty="0">
              <a:solidFill>
                <a:srgbClr val="6EA0B0"/>
              </a:solidFill>
              <a:latin typeface="Calibri"/>
              <a:ea typeface="ＭＳ Ｐゴシック" pitchFamily="-10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OE, managers &amp; organisational change - Achievements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7467600" cy="4525963"/>
          </a:xfrm>
        </p:spPr>
        <p:txBody>
          <a:bodyPr/>
          <a:lstStyle/>
          <a:p>
            <a:r>
              <a:rPr lang="en-GB" sz="2800" dirty="0" smtClean="0"/>
              <a:t>Engagement</a:t>
            </a:r>
          </a:p>
          <a:p>
            <a:pPr lvl="1"/>
            <a:r>
              <a:rPr lang="en-GB" sz="2400" dirty="0" smtClean="0"/>
              <a:t>29% staff participating (50% of non-academics)</a:t>
            </a:r>
          </a:p>
          <a:p>
            <a:pPr lvl="1"/>
            <a:r>
              <a:rPr lang="en-GB" sz="2400" dirty="0" smtClean="0"/>
              <a:t>11 process reviews so far</a:t>
            </a:r>
          </a:p>
          <a:p>
            <a:pPr lvl="1"/>
            <a:r>
              <a:rPr lang="en-GB" sz="2400" dirty="0" smtClean="0"/>
              <a:t>30 facilitators trained (50% in WBS)</a:t>
            </a:r>
          </a:p>
          <a:p>
            <a:pPr lvl="1"/>
            <a:r>
              <a:rPr lang="en-GB" sz="2400" dirty="0" smtClean="0"/>
              <a:t>Heads and Directors now ‘own’ process improvement</a:t>
            </a:r>
          </a:p>
          <a:p>
            <a:r>
              <a:rPr lang="en-GB" sz="2800" dirty="0" smtClean="0"/>
              <a:t>Organisational Performance Benefits</a:t>
            </a:r>
          </a:p>
          <a:p>
            <a:pPr lvl="1"/>
            <a:r>
              <a:rPr lang="en-GB" sz="2400" dirty="0" smtClean="0"/>
              <a:t>Cross-functional ownership of processes</a:t>
            </a:r>
          </a:p>
          <a:p>
            <a:pPr lvl="1"/>
            <a:r>
              <a:rPr lang="en-GB" sz="2400" dirty="0" smtClean="0"/>
              <a:t>Facilitators as champions &amp; catalysts</a:t>
            </a:r>
          </a:p>
          <a:p>
            <a:pPr lvl="1"/>
            <a:r>
              <a:rPr lang="en-GB" sz="2400" dirty="0" smtClean="0"/>
              <a:t>Erosion of silos, better institutional collabor</a:t>
            </a:r>
            <a:r>
              <a:rPr lang="en-GB" dirty="0" smtClean="0"/>
              <a:t>ation</a:t>
            </a:r>
          </a:p>
          <a:p>
            <a:pPr lvl="1"/>
            <a:r>
              <a:rPr lang="en-GB" sz="2400" dirty="0" smtClean="0"/>
              <a:t>We can absorb product growth &amp; support development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 defTabSz="478908" rtl="0">
              <a:defRPr/>
            </a:pPr>
            <a:r>
              <a:rPr lang="en-US" sz="1000" kern="1200" dirty="0">
                <a:solidFill>
                  <a:srgbClr val="529FA8"/>
                </a:solidFill>
                <a:latin typeface="Calibri"/>
                <a:ea typeface="+mn-ea"/>
                <a:cs typeface="+mn-cs"/>
              </a:rPr>
              <a:t>Operational Excellence or BPR @ Warwick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defTabSz="478908" rtl="0">
              <a:defRPr/>
            </a:pPr>
            <a:fld id="{F532C105-629E-403D-829D-6B4EE8031384}" type="slidenum">
              <a:rPr lang="en-US" sz="1000" kern="1200">
                <a:solidFill>
                  <a:srgbClr val="529FA8"/>
                </a:solidFill>
                <a:latin typeface="Calibri"/>
                <a:ea typeface="+mn-ea"/>
                <a:cs typeface="+mn-cs"/>
              </a:rPr>
              <a:pPr algn="r" defTabSz="478908" rtl="0">
                <a:defRPr/>
              </a:pPr>
              <a:t>14</a:t>
            </a:fld>
            <a:endParaRPr lang="en-US" sz="1000" kern="1200" dirty="0">
              <a:solidFill>
                <a:srgbClr val="529FA8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l" defTabSz="478908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1200" dirty="0">
                <a:solidFill>
                  <a:srgbClr val="6EA0B0"/>
                </a:solidFill>
                <a:latin typeface="Calibri"/>
                <a:ea typeface="ＭＳ Ｐゴシック" pitchFamily="-106" charset="-128"/>
              </a:rPr>
              <a:t>12th April, 2010</a:t>
            </a:r>
            <a:endParaRPr lang="en-GB" sz="1000" kern="1200" dirty="0">
              <a:solidFill>
                <a:srgbClr val="6EA0B0"/>
              </a:solidFill>
              <a:latin typeface="Calibri"/>
              <a:ea typeface="ＭＳ Ｐゴシック" pitchFamily="-10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Poster Sessions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b="1" u="sng" dirty="0" smtClean="0"/>
              <a:t>Postgraduate Admissions</a:t>
            </a:r>
          </a:p>
          <a:p>
            <a:pPr>
              <a:buNone/>
            </a:pPr>
            <a:r>
              <a:rPr lang="en-GB" dirty="0" smtClean="0"/>
              <a:t>Submission of application – creation of student record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Before</a:t>
            </a:r>
            <a:r>
              <a:rPr lang="en-GB" dirty="0" smtClean="0"/>
              <a:t>: 6% same day</a:t>
            </a:r>
          </a:p>
          <a:p>
            <a:pPr>
              <a:buNone/>
            </a:pPr>
            <a:r>
              <a:rPr lang="en-GB" b="1" dirty="0" smtClean="0">
                <a:solidFill>
                  <a:srgbClr val="00B050"/>
                </a:solidFill>
              </a:rPr>
              <a:t>After</a:t>
            </a:r>
            <a:r>
              <a:rPr lang="en-GB" dirty="0" smtClean="0"/>
              <a:t>:    99% in 2 hours</a:t>
            </a:r>
          </a:p>
          <a:p>
            <a:pPr>
              <a:buNone/>
            </a:pPr>
            <a:endParaRPr lang="en-GB" b="1" u="sng" dirty="0" smtClean="0"/>
          </a:p>
          <a:p>
            <a:pPr>
              <a:buNone/>
            </a:pPr>
            <a:r>
              <a:rPr lang="en-GB" b="1" u="sng" dirty="0" smtClean="0"/>
              <a:t>WBS: Using OE tools locally</a:t>
            </a:r>
          </a:p>
          <a:p>
            <a:pPr>
              <a:buNone/>
            </a:pPr>
            <a:r>
              <a:rPr lang="en-US" dirty="0" smtClean="0">
                <a:ea typeface="ＭＳ Ｐゴシック"/>
              </a:rPr>
              <a:t>Reduction in faculty invigilation sessions </a:t>
            </a:r>
            <a:endParaRPr lang="en-GB" dirty="0" smtClean="0"/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Before</a:t>
            </a:r>
            <a:r>
              <a:rPr lang="en-GB" dirty="0" smtClean="0"/>
              <a:t>: </a:t>
            </a:r>
            <a:r>
              <a:rPr lang="en-US" dirty="0" smtClean="0">
                <a:ea typeface="ＭＳ Ｐゴシック"/>
              </a:rPr>
              <a:t>33% in 2009</a:t>
            </a:r>
            <a:endParaRPr lang="en-GB" dirty="0" smtClean="0"/>
          </a:p>
          <a:p>
            <a:pPr>
              <a:buNone/>
            </a:pPr>
            <a:r>
              <a:rPr lang="en-GB" b="1" dirty="0" smtClean="0">
                <a:solidFill>
                  <a:srgbClr val="00B050"/>
                </a:solidFill>
              </a:rPr>
              <a:t>After</a:t>
            </a:r>
            <a:r>
              <a:rPr lang="en-GB" dirty="0" smtClean="0"/>
              <a:t>:    </a:t>
            </a:r>
            <a:r>
              <a:rPr lang="en-US" dirty="0" smtClean="0">
                <a:ea typeface="ＭＳ Ｐゴシック"/>
              </a:rPr>
              <a:t>50% predicted reduction for 2010</a:t>
            </a:r>
            <a:endParaRPr lang="en-GB" b="1" u="sng" dirty="0" smtClean="0"/>
          </a:p>
          <a:p>
            <a:pPr>
              <a:buNone/>
            </a:pPr>
            <a:endParaRPr lang="en-GB" b="1" u="sng" dirty="0" smtClean="0"/>
          </a:p>
          <a:p>
            <a:pPr>
              <a:buNone/>
            </a:pPr>
            <a:r>
              <a:rPr lang="en-GB" b="1" u="sng" dirty="0" smtClean="0"/>
              <a:t>Library: Re-shelving Revolution</a:t>
            </a:r>
          </a:p>
          <a:p>
            <a:pPr>
              <a:buNone/>
            </a:pPr>
            <a:r>
              <a:rPr lang="en-GB" dirty="0" smtClean="0"/>
              <a:t>Average time to re-shelve a book (March term) </a:t>
            </a:r>
          </a:p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Before</a:t>
            </a:r>
            <a:r>
              <a:rPr lang="en-GB" dirty="0" smtClean="0"/>
              <a:t>: 61:53</a:t>
            </a:r>
          </a:p>
          <a:p>
            <a:pPr>
              <a:buNone/>
            </a:pPr>
            <a:r>
              <a:rPr lang="en-GB" b="1" dirty="0" smtClean="0">
                <a:solidFill>
                  <a:srgbClr val="00B050"/>
                </a:solidFill>
              </a:rPr>
              <a:t>After</a:t>
            </a:r>
            <a:r>
              <a:rPr lang="en-GB" dirty="0" smtClean="0"/>
              <a:t>:    5:14</a:t>
            </a:r>
            <a:endParaRPr lang="en-GB" b="1" u="sng" dirty="0" smtClean="0"/>
          </a:p>
          <a:p>
            <a:pPr>
              <a:buNone/>
            </a:pPr>
            <a:endParaRPr lang="en-GB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69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large_size_troll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357166"/>
            <a:ext cx="1714502" cy="2017397"/>
          </a:xfrm>
          <a:prstGeom prst="rect">
            <a:avLst/>
          </a:prstGeom>
        </p:spPr>
      </p:pic>
      <p:pic>
        <p:nvPicPr>
          <p:cNvPr id="11" name="Picture 10" descr="satisfi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3429000"/>
            <a:ext cx="2539828" cy="16917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Learning Points from Poster Sessions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Over to you…</a:t>
            </a:r>
          </a:p>
          <a:p>
            <a:r>
              <a:rPr lang="en-GB" dirty="0" smtClean="0"/>
              <a:t>What did you find out?</a:t>
            </a:r>
          </a:p>
          <a:p>
            <a:r>
              <a:rPr lang="en-GB" dirty="0" smtClean="0"/>
              <a:t>Did you hear what you expected?</a:t>
            </a:r>
          </a:p>
          <a:p>
            <a:r>
              <a:rPr lang="en-GB" dirty="0" smtClean="0"/>
              <a:t>Any </a:t>
            </a:r>
            <a:r>
              <a:rPr lang="en-GB" b="1" dirty="0" smtClean="0">
                <a:solidFill>
                  <a:schemeClr val="accent3"/>
                </a:solidFill>
              </a:rPr>
              <a:t>surprises</a:t>
            </a:r>
            <a:r>
              <a:rPr lang="en-GB" dirty="0" smtClean="0"/>
              <a:t>?</a:t>
            </a:r>
          </a:p>
          <a:p>
            <a:r>
              <a:rPr lang="en-GB" dirty="0" smtClean="0"/>
              <a:t>Can you think of any areas where a BPR might be useful?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69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ear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2500306"/>
            <a:ext cx="2714644" cy="2035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Want to find out more?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Visit the OE website@ </a:t>
            </a:r>
          </a:p>
          <a:p>
            <a:pPr algn="ctr">
              <a:buNone/>
            </a:pPr>
            <a:r>
              <a:rPr lang="en-GB" sz="2800" b="1" u="sng" dirty="0" smtClean="0">
                <a:solidFill>
                  <a:schemeClr val="accent5"/>
                </a:solidFill>
              </a:rPr>
              <a:t>http://www2.warwick.ac.uk/fac/soc/wbs/central/oe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Visit the BPR pages @</a:t>
            </a:r>
          </a:p>
          <a:p>
            <a:pPr algn="ctr">
              <a:buNone/>
            </a:pPr>
            <a:r>
              <a:rPr lang="en-GB" sz="2800" b="1" u="sng" dirty="0" smtClean="0">
                <a:solidFill>
                  <a:srgbClr val="00B050"/>
                </a:solidFill>
              </a:rPr>
              <a:t>http://www2.warwick.ac.uk/services/aro/bpr/</a:t>
            </a:r>
          </a:p>
          <a:p>
            <a:pPr algn="ctr">
              <a:buNone/>
            </a:pPr>
            <a:endParaRPr lang="en-GB" sz="2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GB" dirty="0" smtClean="0"/>
              <a:t>        Nicola Owen (</a:t>
            </a:r>
            <a:r>
              <a:rPr lang="en-GB" b="1" dirty="0" smtClean="0">
                <a:solidFill>
                  <a:srgbClr val="C00000"/>
                </a:solidFill>
              </a:rPr>
              <a:t>nicola.owen@warwick.ac.uk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69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mou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714884"/>
            <a:ext cx="1042014" cy="878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70C0"/>
                </a:solidFill>
              </a:rPr>
              <a:t>Questions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69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green_question_ma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1428736"/>
            <a:ext cx="1982387" cy="2643182"/>
          </a:xfrm>
          <a:prstGeom prst="rect">
            <a:avLst/>
          </a:prstGeom>
        </p:spPr>
      </p:pic>
      <p:pic>
        <p:nvPicPr>
          <p:cNvPr id="6" name="Picture 5" descr="green_question_ma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1428736"/>
            <a:ext cx="1982387" cy="264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What is BPR/OE?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/>
              <a:t>Business Process Review (BPR) or Operational </a:t>
            </a:r>
          </a:p>
          <a:p>
            <a:pPr>
              <a:buNone/>
            </a:pPr>
            <a:r>
              <a:rPr lang="en-GB" dirty="0" smtClean="0"/>
              <a:t>Excellence (OE) is a </a:t>
            </a:r>
            <a:r>
              <a:rPr lang="en-GB" b="1" dirty="0" smtClean="0">
                <a:solidFill>
                  <a:srgbClr val="00B050"/>
                </a:solidFill>
              </a:rPr>
              <a:t>journey</a:t>
            </a:r>
            <a:r>
              <a:rPr lang="en-GB" dirty="0" smtClean="0"/>
              <a:t> towards</a:t>
            </a:r>
            <a:endParaRPr lang="en-GB" dirty="0"/>
          </a:p>
          <a:p>
            <a:pPr>
              <a:buNone/>
            </a:pPr>
            <a:endParaRPr lang="en-GB" sz="1700" dirty="0" smtClean="0"/>
          </a:p>
          <a:p>
            <a:pPr>
              <a:buNone/>
            </a:pPr>
            <a:r>
              <a:rPr lang="en-GB" dirty="0" smtClean="0"/>
              <a:t>	‘…a philosophy, which aims to develop good practice in process/operations improvement based on a reduction of waste, improvement of flow and a better concept of customer and process, though a culture of continuous improvement involving everyone in the organisation.’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69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han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214290"/>
            <a:ext cx="2329227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BPR Objectives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GB" dirty="0" smtClean="0"/>
              <a:t>Objectives of BPR </a:t>
            </a:r>
            <a:r>
              <a:rPr lang="en-GB" dirty="0" smtClean="0"/>
              <a:t>at Warwick are</a:t>
            </a:r>
            <a:r>
              <a:rPr lang="en-GB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To improve the customer experience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To reduce reliance on new staff posts and new IT systems implementation to resolve workload issues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To </a:t>
            </a:r>
            <a:r>
              <a:rPr lang="en-GB" dirty="0" smtClean="0"/>
              <a:t>help </a:t>
            </a:r>
            <a:r>
              <a:rPr lang="en-GB" b="1" dirty="0" smtClean="0">
                <a:solidFill>
                  <a:schemeClr val="accent4"/>
                </a:solidFill>
              </a:rPr>
              <a:t>improve job satisfaction </a:t>
            </a:r>
            <a:r>
              <a:rPr lang="en-GB" dirty="0" smtClean="0"/>
              <a:t>in the long term by:</a:t>
            </a:r>
            <a:endParaRPr lang="en-GB" dirty="0" smtClean="0"/>
          </a:p>
          <a:p>
            <a:pPr marL="914400" lvl="1" indent="-514350"/>
            <a:r>
              <a:rPr lang="en-GB" dirty="0" smtClean="0"/>
              <a:t>Focussing processes on the customer and streamlining them</a:t>
            </a:r>
          </a:p>
          <a:p>
            <a:pPr marL="914400" lvl="1" indent="-514350"/>
            <a:r>
              <a:rPr lang="en-GB" dirty="0" smtClean="0"/>
              <a:t>Putting operational staff back in control by giving them a set of techniques and tools to improve processes</a:t>
            </a:r>
          </a:p>
          <a:p>
            <a:pPr marL="514350" indent="-514350">
              <a:buNone/>
            </a:pPr>
            <a:r>
              <a:rPr lang="en-GB" dirty="0" smtClean="0"/>
              <a:t>4.	To  embed BPR as a tool for achieving Vision 2015 objectives.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69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when are we going to cha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214290"/>
            <a:ext cx="2071702" cy="144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Where should I start?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69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Any process!</a:t>
            </a:r>
          </a:p>
          <a:p>
            <a:r>
              <a:rPr lang="en-GB" dirty="0" smtClean="0"/>
              <a:t>Pool of trained </a:t>
            </a:r>
            <a:r>
              <a:rPr lang="en-GB" b="1" dirty="0" smtClean="0">
                <a:solidFill>
                  <a:srgbClr val="FFC000"/>
                </a:solidFill>
              </a:rPr>
              <a:t>facilitators</a:t>
            </a:r>
            <a:r>
              <a:rPr lang="en-GB" dirty="0" smtClean="0"/>
              <a:t> across the University</a:t>
            </a:r>
          </a:p>
          <a:p>
            <a:r>
              <a:rPr lang="en-GB" dirty="0" smtClean="0"/>
              <a:t>Rapid Improvement Workshops</a:t>
            </a:r>
          </a:p>
          <a:p>
            <a:pPr lvl="1"/>
            <a:r>
              <a:rPr lang="en-GB" dirty="0" smtClean="0"/>
              <a:t>1 day (shorter process = quick wins)</a:t>
            </a:r>
          </a:p>
          <a:p>
            <a:pPr lvl="1"/>
            <a:r>
              <a:rPr lang="en-GB" dirty="0" smtClean="0"/>
              <a:t>3 days </a:t>
            </a:r>
          </a:p>
          <a:p>
            <a:r>
              <a:rPr lang="en-GB" dirty="0" smtClean="0"/>
              <a:t>Over 50 ‘tools’ to help review any process</a:t>
            </a:r>
          </a:p>
          <a:p>
            <a:r>
              <a:rPr lang="en-GB" dirty="0" smtClean="0"/>
              <a:t>Team building and developing culture amongst operational staff</a:t>
            </a:r>
          </a:p>
          <a:p>
            <a:pPr lvl="1">
              <a:buNone/>
            </a:pPr>
            <a:endParaRPr lang="en-GB" dirty="0" smtClean="0"/>
          </a:p>
        </p:txBody>
      </p:sp>
      <p:pic>
        <p:nvPicPr>
          <p:cNvPr id="7" name="Picture 6" descr="train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5206" y="214290"/>
            <a:ext cx="1742830" cy="1188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Improvement  Journey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731654" y="1483000"/>
            <a:ext cx="5393341" cy="499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Typical tools?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69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b="1" dirty="0" smtClean="0"/>
              <a:t>SIPOC</a:t>
            </a:r>
          </a:p>
          <a:p>
            <a:pPr marL="514350" indent="-514350">
              <a:buNone/>
            </a:pPr>
            <a:r>
              <a:rPr lang="en-GB" b="1" dirty="0" smtClean="0">
                <a:solidFill>
                  <a:schemeClr val="accent6"/>
                </a:solidFill>
              </a:rPr>
              <a:t>(S)</a:t>
            </a:r>
            <a:r>
              <a:rPr lang="en-GB" b="1" dirty="0" err="1" smtClean="0">
                <a:solidFill>
                  <a:schemeClr val="accent6"/>
                </a:solidFill>
              </a:rPr>
              <a:t>upplier</a:t>
            </a:r>
            <a:r>
              <a:rPr lang="en-GB" b="1" dirty="0" smtClean="0">
                <a:solidFill>
                  <a:schemeClr val="accent6"/>
                </a:solidFill>
              </a:rPr>
              <a:t> </a:t>
            </a:r>
            <a:r>
              <a:rPr lang="en-GB" b="1" dirty="0" smtClean="0">
                <a:solidFill>
                  <a:schemeClr val="accent5"/>
                </a:solidFill>
              </a:rPr>
              <a:t>(I)</a:t>
            </a:r>
            <a:r>
              <a:rPr lang="en-GB" b="1" dirty="0" err="1" smtClean="0">
                <a:solidFill>
                  <a:schemeClr val="accent5"/>
                </a:solidFill>
              </a:rPr>
              <a:t>nput</a:t>
            </a:r>
            <a:r>
              <a:rPr lang="en-GB" b="1" dirty="0" smtClean="0">
                <a:solidFill>
                  <a:schemeClr val="accent5"/>
                </a:solidFill>
              </a:rPr>
              <a:t> </a:t>
            </a:r>
            <a:r>
              <a:rPr lang="en-GB" b="1" dirty="0" smtClean="0">
                <a:solidFill>
                  <a:schemeClr val="accent4"/>
                </a:solidFill>
              </a:rPr>
              <a:t>(P)</a:t>
            </a:r>
            <a:r>
              <a:rPr lang="en-GB" b="1" dirty="0" err="1" smtClean="0">
                <a:solidFill>
                  <a:schemeClr val="accent4"/>
                </a:solidFill>
              </a:rPr>
              <a:t>rocess</a:t>
            </a:r>
            <a:r>
              <a:rPr lang="en-GB" b="1" dirty="0" smtClean="0">
                <a:solidFill>
                  <a:schemeClr val="accent4"/>
                </a:solidFill>
              </a:rPr>
              <a:t> </a:t>
            </a:r>
            <a:r>
              <a:rPr lang="en-GB" b="1" dirty="0" smtClean="0">
                <a:solidFill>
                  <a:schemeClr val="accent2"/>
                </a:solidFill>
              </a:rPr>
              <a:t>(O)</a:t>
            </a:r>
            <a:r>
              <a:rPr lang="en-GB" b="1" dirty="0" err="1" smtClean="0">
                <a:solidFill>
                  <a:schemeClr val="accent2"/>
                </a:solidFill>
              </a:rPr>
              <a:t>utput</a:t>
            </a:r>
            <a:r>
              <a:rPr lang="en-GB" b="1" dirty="0" smtClean="0">
                <a:solidFill>
                  <a:schemeClr val="accent2"/>
                </a:solidFill>
              </a:rPr>
              <a:t> </a:t>
            </a:r>
            <a:r>
              <a:rPr lang="en-GB" b="1" dirty="0" smtClean="0">
                <a:solidFill>
                  <a:srgbClr val="00B050"/>
                </a:solidFill>
              </a:rPr>
              <a:t>(C)</a:t>
            </a:r>
            <a:r>
              <a:rPr lang="en-GB" b="1" dirty="0" err="1" smtClean="0">
                <a:solidFill>
                  <a:srgbClr val="00B050"/>
                </a:solidFill>
              </a:rPr>
              <a:t>ustomer</a:t>
            </a:r>
            <a:endParaRPr lang="en-GB" b="1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en-GB" b="1" dirty="0" smtClean="0">
                <a:solidFill>
                  <a:srgbClr val="00B050"/>
                </a:solidFill>
              </a:rPr>
              <a:t> 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</a:p>
          <a:p>
            <a:pPr marL="514350" indent="-514350">
              <a:buFontTx/>
              <a:buChar char="-"/>
            </a:pPr>
            <a:r>
              <a:rPr lang="en-GB" dirty="0" smtClean="0"/>
              <a:t>A ‘must have’ for any review and stands apart from all others in the toolbox</a:t>
            </a:r>
          </a:p>
          <a:p>
            <a:pPr marL="514350" indent="-514350">
              <a:buFontTx/>
              <a:buChar char="-"/>
            </a:pPr>
            <a:r>
              <a:rPr lang="en-GB" dirty="0" smtClean="0"/>
              <a:t>Helps define boundaries of process under review by identifying start and end points </a:t>
            </a:r>
          </a:p>
          <a:p>
            <a:pPr marL="514350" indent="-514350">
              <a:buFontTx/>
              <a:buChar char="-"/>
            </a:pPr>
            <a:r>
              <a:rPr lang="en-GB" dirty="0" smtClean="0"/>
              <a:t>Service definition</a:t>
            </a:r>
          </a:p>
        </p:txBody>
      </p:sp>
      <p:pic>
        <p:nvPicPr>
          <p:cNvPr id="7" name="Content Placeholder 4" descr="tool k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214290"/>
            <a:ext cx="1762124" cy="1897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E.g. SIPOC: New Course Approval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85785" y="1142985"/>
          <a:ext cx="7572430" cy="492922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14486"/>
                <a:gridCol w="1514486"/>
                <a:gridCol w="1514486"/>
                <a:gridCol w="1514486"/>
                <a:gridCol w="1514486"/>
              </a:tblGrid>
              <a:tr h="367395">
                <a:tc>
                  <a:txBody>
                    <a:bodyPr/>
                    <a:lstStyle/>
                    <a:p>
                      <a:r>
                        <a:rPr lang="en-GB" dirty="0" smtClean="0"/>
                        <a:t>Supplier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Process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Output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Customer</a:t>
                      </a:r>
                      <a:endParaRPr lang="en-GB" dirty="0"/>
                    </a:p>
                  </a:txBody>
                  <a:tcPr/>
                </a:tc>
              </a:tr>
              <a:tr h="107157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Lead academic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Academic proposal – Content and structure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Generate proposal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Course approved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Academic depts.</a:t>
                      </a:r>
                      <a:endParaRPr lang="en-GB" sz="1600" dirty="0"/>
                    </a:p>
                  </a:txBody>
                  <a:tcPr/>
                </a:tc>
              </a:tr>
              <a:tr h="8266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External academic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Course approval form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Consultation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Course spec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Potential students/ sponsors</a:t>
                      </a:r>
                      <a:endParaRPr lang="en-GB" sz="1600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Academic Registrar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Market research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Non-academic approval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SITS code and OMR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Academic Registrar teams</a:t>
                      </a:r>
                      <a:endParaRPr lang="en-GB" sz="1600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Department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Academic expertise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Academic approval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Application forms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Committees</a:t>
                      </a:r>
                      <a:endParaRPr lang="en-GB" sz="1600" dirty="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Committees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Financial</a:t>
                      </a:r>
                      <a:r>
                        <a:rPr lang="en-GB" sz="1600" baseline="0" dirty="0" smtClean="0"/>
                        <a:t> plan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Create code on SITS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Regs</a:t>
                      </a:r>
                      <a:r>
                        <a:rPr lang="en-GB" sz="1600" dirty="0" smtClean="0"/>
                        <a:t> update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</a:tr>
              <a:tr h="5817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Finance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Admissions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Open course for applications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Fee structure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3677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BUGS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Planning 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Site visit report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69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Typical tools (2)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en-GB" b="1" dirty="0" smtClean="0"/>
              <a:t>Seven Wastes (physically mapping)</a:t>
            </a:r>
          </a:p>
          <a:p>
            <a:pPr marL="514350" indent="-514350">
              <a:buFontTx/>
              <a:buChar char="-"/>
            </a:pPr>
            <a:r>
              <a:rPr lang="en-GB" dirty="0" smtClean="0"/>
              <a:t>Helps calculate efficiency</a:t>
            </a:r>
          </a:p>
          <a:p>
            <a:pPr marL="514350" indent="-514350">
              <a:buFontTx/>
              <a:buChar char="-"/>
            </a:pPr>
            <a:r>
              <a:rPr lang="en-GB" dirty="0" smtClean="0"/>
              <a:t>Understand the process</a:t>
            </a:r>
          </a:p>
          <a:p>
            <a:pPr marL="514350" indent="-514350">
              <a:buFontTx/>
              <a:buChar char="-"/>
            </a:pPr>
            <a:r>
              <a:rPr lang="en-GB" dirty="0" smtClean="0"/>
              <a:t>Scope out the process</a:t>
            </a:r>
          </a:p>
          <a:p>
            <a:pPr marL="514350" indent="-514350">
              <a:buFontTx/>
              <a:buChar char="-"/>
            </a:pPr>
            <a:r>
              <a:rPr lang="en-GB" dirty="0" smtClean="0"/>
              <a:t>Optimise layout</a:t>
            </a:r>
          </a:p>
          <a:p>
            <a:pPr marL="514350" indent="-514350">
              <a:buNone/>
            </a:pPr>
            <a:endParaRPr lang="en-GB" b="1" dirty="0" smtClean="0"/>
          </a:p>
          <a:p>
            <a:pPr marL="514350" indent="-514350">
              <a:buNone/>
            </a:pPr>
            <a:r>
              <a:rPr lang="en-GB" b="1" dirty="0" smtClean="0"/>
              <a:t>Voice of customer</a:t>
            </a:r>
          </a:p>
          <a:p>
            <a:pPr marL="514350" indent="-514350">
              <a:buFontTx/>
              <a:buChar char="-"/>
            </a:pPr>
            <a:r>
              <a:rPr lang="en-GB" dirty="0" smtClean="0"/>
              <a:t>Identifies needs</a:t>
            </a:r>
          </a:p>
          <a:p>
            <a:pPr marL="514350" indent="-514350">
              <a:buFontTx/>
              <a:buChar char="-"/>
            </a:pPr>
            <a:r>
              <a:rPr lang="en-GB" dirty="0" smtClean="0"/>
              <a:t>Develops customer perspective</a:t>
            </a:r>
          </a:p>
          <a:p>
            <a:pPr marL="514350" indent="-514350">
              <a:buFontTx/>
              <a:buChar char="-"/>
            </a:pPr>
            <a:r>
              <a:rPr lang="en-GB" dirty="0" smtClean="0"/>
              <a:t>Classifies expectations</a:t>
            </a:r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69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Too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285728"/>
            <a:ext cx="2005449" cy="1833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 smtClean="0">
                <a:solidFill>
                  <a:srgbClr val="0070C0"/>
                </a:solidFill>
              </a:rPr>
              <a:t>Challenges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Staff engagement and </a:t>
            </a:r>
            <a:r>
              <a:rPr lang="en-GB" b="1" dirty="0" smtClean="0">
                <a:solidFill>
                  <a:srgbClr val="FF0000"/>
                </a:solidFill>
              </a:rPr>
              <a:t>buy-in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Administrative</a:t>
            </a:r>
          </a:p>
          <a:p>
            <a:pPr lvl="1"/>
            <a:r>
              <a:rPr lang="en-GB" dirty="0" smtClean="0"/>
              <a:t>Academic </a:t>
            </a:r>
          </a:p>
          <a:p>
            <a:r>
              <a:rPr lang="en-GB" dirty="0" smtClean="0"/>
              <a:t>Staff commitment for 3 whole days</a:t>
            </a:r>
          </a:p>
          <a:p>
            <a:r>
              <a:rPr lang="en-GB" dirty="0" smtClean="0"/>
              <a:t>Exhausting process</a:t>
            </a:r>
          </a:p>
          <a:p>
            <a:r>
              <a:rPr lang="en-GB" dirty="0" smtClean="0"/>
              <a:t>Review itself is only the beginning of a much longer implementation process</a:t>
            </a:r>
          </a:p>
        </p:txBody>
      </p:sp>
      <p:pic>
        <p:nvPicPr>
          <p:cNvPr id="7" name="Content Placeholder 6" descr="WomanClimbingFile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3504" y="1357298"/>
            <a:ext cx="3215652" cy="3724963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69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E Presentations Template">
  <a:themeElements>
    <a:clrScheme name="wbsOE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529FA8"/>
      </a:accent1>
      <a:accent2>
        <a:srgbClr val="7DA444"/>
      </a:accent2>
      <a:accent3>
        <a:srgbClr val="A5225A"/>
      </a:accent3>
      <a:accent4>
        <a:srgbClr val="9054BF"/>
      </a:accent4>
      <a:accent5>
        <a:srgbClr val="B58B4F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E Presentations Template">
  <a:themeElements>
    <a:clrScheme name="wbsOE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529FA8"/>
      </a:accent1>
      <a:accent2>
        <a:srgbClr val="7DA444"/>
      </a:accent2>
      <a:accent3>
        <a:srgbClr val="A5225A"/>
      </a:accent3>
      <a:accent4>
        <a:srgbClr val="9054BF"/>
      </a:accent4>
      <a:accent5>
        <a:srgbClr val="B58B4F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E Presentations Template">
  <a:themeElements>
    <a:clrScheme name="wbsOE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529FA8"/>
      </a:accent1>
      <a:accent2>
        <a:srgbClr val="7DA444"/>
      </a:accent2>
      <a:accent3>
        <a:srgbClr val="A5225A"/>
      </a:accent3>
      <a:accent4>
        <a:srgbClr val="9054BF"/>
      </a:accent4>
      <a:accent5>
        <a:srgbClr val="B58B4F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E Presentations Template">
  <a:themeElements>
    <a:clrScheme name="wbsOE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529FA8"/>
      </a:accent1>
      <a:accent2>
        <a:srgbClr val="7DA444"/>
      </a:accent2>
      <a:accent3>
        <a:srgbClr val="A5225A"/>
      </a:accent3>
      <a:accent4>
        <a:srgbClr val="9054BF"/>
      </a:accent4>
      <a:accent5>
        <a:srgbClr val="B58B4F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1054</Words>
  <Application>Microsoft Office PowerPoint</Application>
  <PresentationFormat>On-screen Show (4:3)</PresentationFormat>
  <Paragraphs>209</Paragraphs>
  <Slides>18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Office Theme</vt:lpstr>
      <vt:lpstr>OE Presentations Template</vt:lpstr>
      <vt:lpstr>2_OE Presentations Template</vt:lpstr>
      <vt:lpstr>3_OE Presentations Template</vt:lpstr>
      <vt:lpstr>4_OE Presentations Template</vt:lpstr>
      <vt:lpstr>Business Process Review at Warwick</vt:lpstr>
      <vt:lpstr>What is BPR/OE?</vt:lpstr>
      <vt:lpstr>BPR Objectives</vt:lpstr>
      <vt:lpstr>Where should I start?</vt:lpstr>
      <vt:lpstr>Improvement  Journey</vt:lpstr>
      <vt:lpstr>Typical tools?</vt:lpstr>
      <vt:lpstr>E.g. SIPOC: New Course Approval</vt:lpstr>
      <vt:lpstr>Typical tools (2)</vt:lpstr>
      <vt:lpstr>Challenges</vt:lpstr>
      <vt:lpstr>Wider benefits</vt:lpstr>
      <vt:lpstr>Operational Excellence WBS   </vt:lpstr>
      <vt:lpstr>What have we done?</vt:lpstr>
      <vt:lpstr>OE Successes– Examples of Process Improvements</vt:lpstr>
      <vt:lpstr>OE, managers &amp; organisational change - Achievements</vt:lpstr>
      <vt:lpstr>Poster Sessions</vt:lpstr>
      <vt:lpstr>Learning Points from Poster Sessions</vt:lpstr>
      <vt:lpstr>Want to find out more?</vt:lpstr>
      <vt:lpstr>Questions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Operational Excellence and Business Process Review at Warwick</dc:title>
  <dc:creator>IT Services</dc:creator>
  <cp:lastModifiedBy>IT Services</cp:lastModifiedBy>
  <cp:revision>60</cp:revision>
  <dcterms:created xsi:type="dcterms:W3CDTF">2010-03-23T16:00:03Z</dcterms:created>
  <dcterms:modified xsi:type="dcterms:W3CDTF">2010-04-12T08:10:59Z</dcterms:modified>
</cp:coreProperties>
</file>