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4"/>
  </p:handoutMasterIdLst>
  <p:sldIdLst>
    <p:sldId id="258" r:id="rId2"/>
    <p:sldId id="257" r:id="rId3"/>
    <p:sldId id="259" r:id="rId4"/>
    <p:sldId id="260" r:id="rId5"/>
    <p:sldId id="269" r:id="rId6"/>
    <p:sldId id="261" r:id="rId7"/>
    <p:sldId id="262" r:id="rId8"/>
    <p:sldId id="268" r:id="rId9"/>
    <p:sldId id="264" r:id="rId10"/>
    <p:sldId id="265" r:id="rId11"/>
    <p:sldId id="267" r:id="rId12"/>
    <p:sldId id="270" r:id="rId13"/>
  </p:sldIdLst>
  <p:sldSz cx="9144000" cy="6858000" type="screen4x3"/>
  <p:notesSz cx="6669088" cy="9928225"/>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49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pPr>
              <a:defRPr/>
            </a:pPr>
            <a:endParaRPr lang="en-GB" dirty="0"/>
          </a:p>
        </p:txBody>
      </p:sp>
      <p:sp>
        <p:nvSpPr>
          <p:cNvPr id="3" name="Date Placeholder 2"/>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pPr>
              <a:defRPr/>
            </a:pPr>
            <a:fld id="{95E93151-9A38-464B-8D3F-C1167CDCB58E}" type="datetimeFigureOut">
              <a:rPr lang="en-US"/>
              <a:pPr>
                <a:defRPr/>
              </a:pPr>
              <a:t>4/13/2010</a:t>
            </a:fld>
            <a:endParaRPr lang="en-GB" dirty="0"/>
          </a:p>
        </p:txBody>
      </p:sp>
      <p:sp>
        <p:nvSpPr>
          <p:cNvPr id="4" name="Footer Placeholder 3"/>
          <p:cNvSpPr>
            <a:spLocks noGrp="1"/>
          </p:cNvSpPr>
          <p:nvPr>
            <p:ph type="ftr" sz="quarter" idx="2"/>
          </p:nvPr>
        </p:nvSpPr>
        <p:spPr>
          <a:xfrm>
            <a:off x="0" y="9429750"/>
            <a:ext cx="2889250" cy="496888"/>
          </a:xfrm>
          <a:prstGeom prst="rect">
            <a:avLst/>
          </a:prstGeom>
        </p:spPr>
        <p:txBody>
          <a:bodyPr vert="horz" lIns="91440" tIns="45720" rIns="91440" bIns="45720" rtlCol="0" anchor="b"/>
          <a:lstStyle>
            <a:lvl1pPr algn="l">
              <a:defRPr sz="1200"/>
            </a:lvl1pPr>
          </a:lstStyle>
          <a:p>
            <a:pPr>
              <a:defRPr/>
            </a:pPr>
            <a:endParaRPr lang="en-GB" dirty="0"/>
          </a:p>
        </p:txBody>
      </p:sp>
      <p:sp>
        <p:nvSpPr>
          <p:cNvPr id="5" name="Slide Number Placeholder 4"/>
          <p:cNvSpPr>
            <a:spLocks noGrp="1"/>
          </p:cNvSpPr>
          <p:nvPr>
            <p:ph type="sldNum" sz="quarter" idx="3"/>
          </p:nvPr>
        </p:nvSpPr>
        <p:spPr>
          <a:xfrm>
            <a:off x="3778250" y="9429750"/>
            <a:ext cx="2889250" cy="496888"/>
          </a:xfrm>
          <a:prstGeom prst="rect">
            <a:avLst/>
          </a:prstGeom>
        </p:spPr>
        <p:txBody>
          <a:bodyPr vert="horz" lIns="91440" tIns="45720" rIns="91440" bIns="45720" rtlCol="0" anchor="b"/>
          <a:lstStyle>
            <a:lvl1pPr algn="r">
              <a:defRPr sz="1200"/>
            </a:lvl1pPr>
          </a:lstStyle>
          <a:p>
            <a:pPr>
              <a:defRPr/>
            </a:pPr>
            <a:fld id="{8EC76678-856D-4B96-969A-8D44B7E03AF6}" type="slidenum">
              <a:rPr lang="en-GB"/>
              <a:pPr>
                <a:defRPr/>
              </a:pPr>
              <a:t>‹#›</a:t>
            </a:fld>
            <a:endParaRPr lang="en-GB" dirty="0"/>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atin typeface="Arial" pitchFamily="34" charset="0"/>
                <a:cs typeface="Arial" pitchFamily="34"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FontTx/>
              <a:buBlip>
                <a:blip r:embed="rId2"/>
              </a:buBlip>
              <a:defRPr baseline="0">
                <a:solidFill>
                  <a:schemeClr val="tx1">
                    <a:tint val="75000"/>
                  </a:schemeClr>
                </a:solidFill>
                <a:latin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583254"/>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9"/>
            <a:ext cx="6019800" cy="55832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baseline="0">
                <a:latin typeface="Arial" pitchFamily="34" charset="0"/>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lvl1pPr>
              <a:defRPr baseline="0">
                <a:latin typeface="Arial" pitchFamily="34" charset="0"/>
              </a:defRPr>
            </a:lvl1pPr>
            <a:lvl2pPr>
              <a:defRPr baseline="0">
                <a:latin typeface="Arial" pitchFamily="34" charset="0"/>
              </a:defRPr>
            </a:lvl2pPr>
            <a:lvl3pPr>
              <a:defRPr baseline="0">
                <a:latin typeface="Arial" pitchFamily="34" charset="0"/>
              </a:defRPr>
            </a:lvl3pPr>
            <a:lvl4pPr>
              <a:defRPr baseline="0">
                <a:latin typeface="Arial" pitchFamily="34" charset="0"/>
              </a:defRPr>
            </a:lvl4pPr>
            <a:lvl5pPr>
              <a:defRPr baseline="0">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500813"/>
            <a:ext cx="2133600" cy="220662"/>
          </a:xfrm>
          <a:prstGeom prst="rect">
            <a:avLst/>
          </a:prstGeom>
        </p:spPr>
        <p:txBody>
          <a:bodyPr/>
          <a:lstStyle>
            <a:lvl1pPr fontAlgn="auto">
              <a:spcBef>
                <a:spcPts val="0"/>
              </a:spcBef>
              <a:spcAft>
                <a:spcPts val="0"/>
              </a:spcAft>
              <a:defRPr>
                <a:latin typeface="+mn-lt"/>
              </a:defRPr>
            </a:lvl1pPr>
          </a:lstStyle>
          <a:p>
            <a:pPr>
              <a:defRPr/>
            </a:pPr>
            <a:fld id="{9CBB53B0-D035-4C2F-9F47-88B765A3D7F0}" type="datetimeFigureOut">
              <a:rPr lang="en-US"/>
              <a:pPr>
                <a:defRPr/>
              </a:pPr>
              <a:t>4/13/2010</a:t>
            </a:fld>
            <a:endParaRPr lang="en-GB" dirty="0"/>
          </a:p>
        </p:txBody>
      </p:sp>
      <p:sp>
        <p:nvSpPr>
          <p:cNvPr id="4" name="Footer Placeholder 3"/>
          <p:cNvSpPr>
            <a:spLocks noGrp="1"/>
          </p:cNvSpPr>
          <p:nvPr>
            <p:ph type="ftr" sz="quarter" idx="11"/>
          </p:nvPr>
        </p:nvSpPr>
        <p:spPr>
          <a:xfrm>
            <a:off x="3124200" y="6500813"/>
            <a:ext cx="2895600" cy="220662"/>
          </a:xfrm>
          <a:prstGeom prst="rect">
            <a:avLst/>
          </a:prstGeom>
        </p:spPr>
        <p:txBody>
          <a:bodyPr/>
          <a:lstStyle>
            <a:lvl1pPr fontAlgn="auto">
              <a:spcBef>
                <a:spcPts val="0"/>
              </a:spcBef>
              <a:spcAft>
                <a:spcPts val="0"/>
              </a:spcAft>
              <a:defRPr>
                <a:latin typeface="+mn-lt"/>
              </a:defRPr>
            </a:lvl1pPr>
          </a:lstStyle>
          <a:p>
            <a:pPr>
              <a:defRPr/>
            </a:pPr>
            <a:endParaRPr lang="en-GB" dirty="0"/>
          </a:p>
        </p:txBody>
      </p:sp>
      <p:sp>
        <p:nvSpPr>
          <p:cNvPr id="5" name="Slide Number Placeholder 4"/>
          <p:cNvSpPr>
            <a:spLocks noGrp="1"/>
          </p:cNvSpPr>
          <p:nvPr>
            <p:ph type="sldNum" sz="quarter" idx="12"/>
          </p:nvPr>
        </p:nvSpPr>
        <p:spPr>
          <a:xfrm>
            <a:off x="6553200" y="6500813"/>
            <a:ext cx="2133600" cy="220662"/>
          </a:xfrm>
          <a:prstGeom prst="rect">
            <a:avLst/>
          </a:prstGeom>
        </p:spPr>
        <p:txBody>
          <a:bodyPr/>
          <a:lstStyle>
            <a:lvl1pPr fontAlgn="auto">
              <a:spcBef>
                <a:spcPts val="0"/>
              </a:spcBef>
              <a:spcAft>
                <a:spcPts val="0"/>
              </a:spcAft>
              <a:defRPr>
                <a:latin typeface="+mn-lt"/>
              </a:defRPr>
            </a:lvl1pPr>
          </a:lstStyle>
          <a:p>
            <a:pPr>
              <a:defRPr/>
            </a:pPr>
            <a:fld id="{883B4022-DC59-40DA-9693-D64F678325E6}"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1"/>
            <a:ext cx="5111750" cy="558484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1"/>
            <a:ext cx="3008313" cy="442279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500570"/>
            <a:ext cx="5486400" cy="566738"/>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357166"/>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dirty="0" smtClean="0"/>
          </a:p>
        </p:txBody>
      </p:sp>
      <p:sp>
        <p:nvSpPr>
          <p:cNvPr id="4" name="Text Placeholder 3"/>
          <p:cNvSpPr>
            <a:spLocks noGrp="1"/>
          </p:cNvSpPr>
          <p:nvPr>
            <p:ph type="body" sz="half" idx="2"/>
          </p:nvPr>
        </p:nvSpPr>
        <p:spPr>
          <a:xfrm>
            <a:off x="1792288" y="5072074"/>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17" Type="http://schemas.openxmlformats.org/officeDocument/2006/relationships/image" Target="../media/image6.jpeg"/><Relationship Id="rId2" Type="http://schemas.openxmlformats.org/officeDocument/2006/relationships/slideLayout" Target="../slideLayouts/slideLayout2.xml"/><Relationship Id="rId16"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Careers-&amp;-Skills-Banner-text-fedra.jpg"/>
          <p:cNvPicPr>
            <a:picLocks noChangeAspect="1"/>
          </p:cNvPicPr>
          <p:nvPr/>
        </p:nvPicPr>
        <p:blipFill>
          <a:blip r:embed="rId12" cstate="print"/>
          <a:stretch>
            <a:fillRect/>
          </a:stretch>
        </p:blipFill>
        <p:spPr>
          <a:xfrm>
            <a:off x="0" y="5943624"/>
            <a:ext cx="9144000" cy="914400"/>
          </a:xfrm>
          <a:prstGeom prst="rect">
            <a:avLst/>
          </a:prstGeom>
        </p:spPr>
      </p:pic>
      <p:sp>
        <p:nvSpPr>
          <p:cNvPr id="1027" name="Title Placeholder 1"/>
          <p:cNvSpPr>
            <a:spLocks noGrp="1"/>
          </p:cNvSpPr>
          <p:nvPr>
            <p:ph type="title"/>
          </p:nvPr>
        </p:nvSpPr>
        <p:spPr bwMode="auto">
          <a:xfrm>
            <a:off x="457200" y="857250"/>
            <a:ext cx="8258175" cy="7858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dirty="0" smtClean="0"/>
          </a:p>
        </p:txBody>
      </p:sp>
      <p:sp>
        <p:nvSpPr>
          <p:cNvPr id="1028" name="Text Placeholder 2"/>
          <p:cNvSpPr>
            <a:spLocks noGrp="1"/>
          </p:cNvSpPr>
          <p:nvPr>
            <p:ph type="body" idx="1"/>
          </p:nvPr>
        </p:nvSpPr>
        <p:spPr bwMode="auto">
          <a:xfrm>
            <a:off x="457200" y="1714500"/>
            <a:ext cx="8229600" cy="4143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pic>
        <p:nvPicPr>
          <p:cNvPr id="1029" name="Picture 8" descr="warwick.gif"/>
          <p:cNvPicPr>
            <a:picLocks noChangeAspect="1"/>
          </p:cNvPicPr>
          <p:nvPr/>
        </p:nvPicPr>
        <p:blipFill>
          <a:blip r:embed="rId13" cstate="print"/>
          <a:srcRect/>
          <a:stretch>
            <a:fillRect/>
          </a:stretch>
        </p:blipFill>
        <p:spPr bwMode="auto">
          <a:xfrm>
            <a:off x="7215188" y="190500"/>
            <a:ext cx="1619250" cy="523875"/>
          </a:xfrm>
          <a:prstGeom prst="rect">
            <a:avLst/>
          </a:prstGeom>
          <a:noFill/>
          <a:ln w="9525">
            <a:noFill/>
            <a:miter lim="800000"/>
            <a:headEnd/>
            <a:tailEnd/>
          </a:ln>
        </p:spPr>
      </p:pic>
      <p:grpSp>
        <p:nvGrpSpPr>
          <p:cNvPr id="1030" name="Group 11"/>
          <p:cNvGrpSpPr>
            <a:grpSpLocks/>
          </p:cNvGrpSpPr>
          <p:nvPr/>
        </p:nvGrpSpPr>
        <p:grpSpPr bwMode="auto">
          <a:xfrm>
            <a:off x="6215063" y="6134100"/>
            <a:ext cx="452437" cy="652463"/>
            <a:chOff x="5643570" y="5929330"/>
            <a:chExt cx="523875" cy="756370"/>
          </a:xfrm>
        </p:grpSpPr>
        <p:pic>
          <p:nvPicPr>
            <p:cNvPr id="1031" name="Picture 10" descr="green-arrow.gif"/>
            <p:cNvPicPr>
              <a:picLocks noChangeAspect="1"/>
            </p:cNvPicPr>
            <p:nvPr/>
          </p:nvPicPr>
          <p:blipFill>
            <a:blip r:embed="rId14" cstate="print"/>
            <a:srcRect/>
            <a:stretch>
              <a:fillRect/>
            </a:stretch>
          </p:blipFill>
          <p:spPr bwMode="auto">
            <a:xfrm>
              <a:off x="5857884" y="6072206"/>
              <a:ext cx="309561" cy="613494"/>
            </a:xfrm>
            <a:prstGeom prst="rect">
              <a:avLst/>
            </a:prstGeom>
            <a:noFill/>
            <a:ln w="9525">
              <a:noFill/>
              <a:miter lim="800000"/>
              <a:headEnd/>
              <a:tailEnd/>
            </a:ln>
          </p:spPr>
        </p:pic>
        <p:pic>
          <p:nvPicPr>
            <p:cNvPr id="1032" name="Picture 9" descr="orange-arrow.gif"/>
            <p:cNvPicPr>
              <a:picLocks noChangeAspect="1"/>
            </p:cNvPicPr>
            <p:nvPr/>
          </p:nvPicPr>
          <p:blipFill>
            <a:blip r:embed="rId15" cstate="print"/>
            <a:srcRect/>
            <a:stretch>
              <a:fillRect/>
            </a:stretch>
          </p:blipFill>
          <p:spPr bwMode="auto">
            <a:xfrm>
              <a:off x="5643570" y="5929330"/>
              <a:ext cx="303552" cy="590547"/>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721" r:id="rId1"/>
    <p:sldLayoutId id="2147483732" r:id="rId2"/>
    <p:sldLayoutId id="2147483722" r:id="rId3"/>
    <p:sldLayoutId id="2147483725" r:id="rId4"/>
    <p:sldLayoutId id="2147483731" r:id="rId5"/>
    <p:sldLayoutId id="2147483726" r:id="rId6"/>
    <p:sldLayoutId id="2147483727" r:id="rId7"/>
    <p:sldLayoutId id="2147483728" r:id="rId8"/>
    <p:sldLayoutId id="2147483729" r:id="rId9"/>
    <p:sldLayoutId id="2147483730" r:id="rId10"/>
  </p:sldLayoutIdLst>
  <p:txStyles>
    <p:titleStyle>
      <a:lvl1pPr algn="ctr" rtl="0" eaLnBrk="1" fontAlgn="base" hangingPunct="1">
        <a:spcBef>
          <a:spcPct val="0"/>
        </a:spcBef>
        <a:spcAft>
          <a:spcPct val="0"/>
        </a:spcAft>
        <a:defRPr sz="4400" kern="1200">
          <a:solidFill>
            <a:srgbClr val="00949E"/>
          </a:solidFill>
          <a:latin typeface="Arial" pitchFamily="34" charset="0"/>
          <a:ea typeface="+mj-ea"/>
          <a:cs typeface="+mj-cs"/>
        </a:defRPr>
      </a:lvl1pPr>
      <a:lvl2pPr algn="ctr" rtl="0" eaLnBrk="1" fontAlgn="base" hangingPunct="1">
        <a:spcBef>
          <a:spcPct val="0"/>
        </a:spcBef>
        <a:spcAft>
          <a:spcPct val="0"/>
        </a:spcAft>
        <a:defRPr sz="4400">
          <a:solidFill>
            <a:srgbClr val="00949E"/>
          </a:solidFill>
          <a:latin typeface="Arial" charset="0"/>
        </a:defRPr>
      </a:lvl2pPr>
      <a:lvl3pPr algn="ctr" rtl="0" eaLnBrk="1" fontAlgn="base" hangingPunct="1">
        <a:spcBef>
          <a:spcPct val="0"/>
        </a:spcBef>
        <a:spcAft>
          <a:spcPct val="0"/>
        </a:spcAft>
        <a:defRPr sz="4400">
          <a:solidFill>
            <a:srgbClr val="00949E"/>
          </a:solidFill>
          <a:latin typeface="Arial" charset="0"/>
        </a:defRPr>
      </a:lvl3pPr>
      <a:lvl4pPr algn="ctr" rtl="0" eaLnBrk="1" fontAlgn="base" hangingPunct="1">
        <a:spcBef>
          <a:spcPct val="0"/>
        </a:spcBef>
        <a:spcAft>
          <a:spcPct val="0"/>
        </a:spcAft>
        <a:defRPr sz="4400">
          <a:solidFill>
            <a:srgbClr val="00949E"/>
          </a:solidFill>
          <a:latin typeface="Arial" charset="0"/>
        </a:defRPr>
      </a:lvl4pPr>
      <a:lvl5pPr algn="ctr" rtl="0" eaLnBrk="1" fontAlgn="base" hangingPunct="1">
        <a:spcBef>
          <a:spcPct val="0"/>
        </a:spcBef>
        <a:spcAft>
          <a:spcPct val="0"/>
        </a:spcAft>
        <a:defRPr sz="4400">
          <a:solidFill>
            <a:srgbClr val="00949E"/>
          </a:solidFill>
          <a:latin typeface="Arial"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SzPct val="80000"/>
        <a:buBlip>
          <a:blip r:embed="rId16"/>
        </a:buBlip>
        <a:defRPr sz="3200" kern="1200">
          <a:solidFill>
            <a:schemeClr val="tx1"/>
          </a:solidFill>
          <a:latin typeface="Arial" pitchFamily="34" charset="0"/>
          <a:ea typeface="+mn-ea"/>
          <a:cs typeface="+mn-cs"/>
        </a:defRPr>
      </a:lvl1pPr>
      <a:lvl2pPr marL="742950" indent="-285750" algn="l" rtl="0" eaLnBrk="1" fontAlgn="base" hangingPunct="1">
        <a:spcBef>
          <a:spcPct val="20000"/>
        </a:spcBef>
        <a:spcAft>
          <a:spcPct val="0"/>
        </a:spcAft>
        <a:buSzPct val="80000"/>
        <a:buFontTx/>
        <a:buBlip>
          <a:blip r:embed="rId17"/>
        </a:buBlip>
        <a:defRPr sz="2800" kern="1200">
          <a:solidFill>
            <a:schemeClr val="tx1"/>
          </a:solidFill>
          <a:latin typeface="Arial" pitchFamily="34" charset="0"/>
          <a:ea typeface="+mn-ea"/>
          <a:cs typeface="+mn-cs"/>
        </a:defRPr>
      </a:lvl2pPr>
      <a:lvl3pPr marL="1143000" indent="-228600" algn="l" rtl="0" eaLnBrk="1" fontAlgn="base" hangingPunct="1">
        <a:spcBef>
          <a:spcPct val="20000"/>
        </a:spcBef>
        <a:spcAft>
          <a:spcPct val="0"/>
        </a:spcAft>
        <a:buSzPct val="80000"/>
        <a:buFontTx/>
        <a:buBlip>
          <a:blip r:embed="rId17"/>
        </a:buBlip>
        <a:defRPr sz="2400" kern="1200">
          <a:solidFill>
            <a:schemeClr val="tx1"/>
          </a:solidFill>
          <a:latin typeface="Arial" pitchFamily="34" charset="0"/>
          <a:ea typeface="+mn-ea"/>
          <a:cs typeface="+mn-cs"/>
        </a:defRPr>
      </a:lvl3pPr>
      <a:lvl4pPr marL="1600200" indent="-228600" algn="l" rtl="0" eaLnBrk="1" fontAlgn="base" hangingPunct="1">
        <a:spcBef>
          <a:spcPct val="20000"/>
        </a:spcBef>
        <a:spcAft>
          <a:spcPct val="0"/>
        </a:spcAft>
        <a:buFontTx/>
        <a:buBlip>
          <a:blip r:embed="rId17"/>
        </a:buBlip>
        <a:defRPr sz="2000" kern="1200">
          <a:solidFill>
            <a:schemeClr val="tx1"/>
          </a:solidFill>
          <a:latin typeface="Arial" pitchFamily="34" charset="0"/>
          <a:ea typeface="+mn-ea"/>
          <a:cs typeface="+mn-cs"/>
        </a:defRPr>
      </a:lvl4pPr>
      <a:lvl5pPr marL="2057400" indent="-228600" algn="l" rtl="0" eaLnBrk="1" fontAlgn="base" hangingPunct="1">
        <a:spcBef>
          <a:spcPct val="20000"/>
        </a:spcBef>
        <a:spcAft>
          <a:spcPct val="0"/>
        </a:spcAft>
        <a:buSzPct val="80000"/>
        <a:buFontTx/>
        <a:buBlip>
          <a:blip r:embed="rId17"/>
        </a:buBlip>
        <a:defRPr sz="20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1071546"/>
            <a:ext cx="7772400" cy="857256"/>
          </a:xfrm>
        </p:spPr>
        <p:txBody>
          <a:bodyPr/>
          <a:lstStyle/>
          <a:p>
            <a:r>
              <a:rPr lang="en-GB" dirty="0" smtClean="0"/>
              <a:t>Student Careers and Skills – Context &amp; Partnerships</a:t>
            </a:r>
            <a:endParaRPr lang="en-GB" dirty="0"/>
          </a:p>
        </p:txBody>
      </p:sp>
      <p:sp>
        <p:nvSpPr>
          <p:cNvPr id="3" name="Subtitle 2"/>
          <p:cNvSpPr>
            <a:spLocks noGrp="1"/>
          </p:cNvSpPr>
          <p:nvPr>
            <p:ph type="subTitle" idx="1"/>
          </p:nvPr>
        </p:nvSpPr>
        <p:spPr>
          <a:xfrm>
            <a:off x="571472" y="3143248"/>
            <a:ext cx="8072494" cy="2495552"/>
          </a:xfrm>
        </p:spPr>
        <p:txBody>
          <a:bodyPr/>
          <a:lstStyle/>
          <a:p>
            <a:pPr>
              <a:buNone/>
            </a:pPr>
            <a:r>
              <a:rPr lang="en-GB" sz="2800" dirty="0" smtClean="0"/>
              <a:t>Sue Bennett, Director</a:t>
            </a:r>
          </a:p>
          <a:p>
            <a:pPr>
              <a:buNone/>
            </a:pPr>
            <a:r>
              <a:rPr lang="en-GB" sz="2800" dirty="0" smtClean="0"/>
              <a:t>Stephen Ward, Head of External Relations</a:t>
            </a:r>
            <a:endParaRPr lang="en-GB"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rot="5400000">
            <a:off x="2107389" y="3321843"/>
            <a:ext cx="478634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928662" y="3357562"/>
            <a:ext cx="721523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714348" y="4786322"/>
            <a:ext cx="2714644" cy="1015663"/>
          </a:xfrm>
          <a:prstGeom prst="rect">
            <a:avLst/>
          </a:prstGeom>
          <a:noFill/>
        </p:spPr>
        <p:txBody>
          <a:bodyPr wrap="square" rtlCol="0">
            <a:spAutoFit/>
          </a:bodyPr>
          <a:lstStyle/>
          <a:p>
            <a:r>
              <a:rPr lang="en-GB" sz="2000" dirty="0" smtClean="0"/>
              <a:t>30 in Recruiters Club</a:t>
            </a:r>
          </a:p>
          <a:p>
            <a:r>
              <a:rPr lang="en-GB" sz="2000" dirty="0" smtClean="0"/>
              <a:t>&gt;300 fully engaged employers</a:t>
            </a:r>
            <a:endParaRPr lang="en-GB" sz="2000" dirty="0"/>
          </a:p>
        </p:txBody>
      </p:sp>
      <p:sp>
        <p:nvSpPr>
          <p:cNvPr id="5" name="TextBox 4"/>
          <p:cNvSpPr txBox="1"/>
          <p:nvPr/>
        </p:nvSpPr>
        <p:spPr>
          <a:xfrm>
            <a:off x="4929190" y="4429132"/>
            <a:ext cx="2928958" cy="1323439"/>
          </a:xfrm>
          <a:prstGeom prst="rect">
            <a:avLst/>
          </a:prstGeom>
          <a:noFill/>
        </p:spPr>
        <p:txBody>
          <a:bodyPr wrap="square" rtlCol="0">
            <a:spAutoFit/>
          </a:bodyPr>
          <a:lstStyle/>
          <a:p>
            <a:r>
              <a:rPr lang="en-GB" sz="2000" dirty="0" err="1" smtClean="0"/>
              <a:t>MyAdvantage</a:t>
            </a:r>
            <a:r>
              <a:rPr lang="en-GB" sz="2000" dirty="0" smtClean="0"/>
              <a:t> Services – online profiles</a:t>
            </a:r>
          </a:p>
          <a:p>
            <a:r>
              <a:rPr lang="en-GB" sz="2000" dirty="0" smtClean="0"/>
              <a:t>‘Sector’ Events</a:t>
            </a:r>
          </a:p>
          <a:p>
            <a:r>
              <a:rPr lang="en-GB" sz="2000" dirty="0" smtClean="0"/>
              <a:t>Alumni Events</a:t>
            </a:r>
            <a:endParaRPr lang="en-GB" sz="2000" dirty="0"/>
          </a:p>
        </p:txBody>
      </p:sp>
      <p:sp>
        <p:nvSpPr>
          <p:cNvPr id="6" name="TextBox 5"/>
          <p:cNvSpPr txBox="1"/>
          <p:nvPr/>
        </p:nvSpPr>
        <p:spPr>
          <a:xfrm>
            <a:off x="4929190" y="857232"/>
            <a:ext cx="3786214" cy="1631216"/>
          </a:xfrm>
          <a:prstGeom prst="rect">
            <a:avLst/>
          </a:prstGeom>
          <a:noFill/>
        </p:spPr>
        <p:txBody>
          <a:bodyPr wrap="square" rtlCol="0">
            <a:spAutoFit/>
          </a:bodyPr>
          <a:lstStyle/>
          <a:p>
            <a:r>
              <a:rPr lang="en-GB" sz="2000" dirty="0" smtClean="0"/>
              <a:t>Virtual presentations &amp; webinars – overseas employers</a:t>
            </a:r>
          </a:p>
          <a:p>
            <a:r>
              <a:rPr lang="en-GB" sz="2000" dirty="0" smtClean="0"/>
              <a:t>SMEs – In-Place graduate internships</a:t>
            </a:r>
          </a:p>
          <a:p>
            <a:r>
              <a:rPr lang="en-GB" sz="2000" dirty="0" smtClean="0"/>
              <a:t>Summer Fair</a:t>
            </a:r>
            <a:endParaRPr lang="en-GB" sz="2000" dirty="0"/>
          </a:p>
        </p:txBody>
      </p:sp>
      <p:sp>
        <p:nvSpPr>
          <p:cNvPr id="7" name="TextBox 6"/>
          <p:cNvSpPr txBox="1"/>
          <p:nvPr/>
        </p:nvSpPr>
        <p:spPr>
          <a:xfrm>
            <a:off x="785786" y="928670"/>
            <a:ext cx="2714644" cy="1015663"/>
          </a:xfrm>
          <a:prstGeom prst="rect">
            <a:avLst/>
          </a:prstGeom>
          <a:noFill/>
        </p:spPr>
        <p:txBody>
          <a:bodyPr wrap="square" rtlCol="0">
            <a:spAutoFit/>
          </a:bodyPr>
          <a:lstStyle/>
          <a:p>
            <a:r>
              <a:rPr lang="en-GB" sz="2000" dirty="0" smtClean="0"/>
              <a:t>New recruiters – Unipart, RAF attending events</a:t>
            </a:r>
            <a:endParaRPr lang="en-GB" sz="2000" dirty="0"/>
          </a:p>
        </p:txBody>
      </p:sp>
      <p:sp>
        <p:nvSpPr>
          <p:cNvPr id="9" name="TextBox 8"/>
          <p:cNvSpPr txBox="1"/>
          <p:nvPr/>
        </p:nvSpPr>
        <p:spPr>
          <a:xfrm>
            <a:off x="2428860" y="3143249"/>
            <a:ext cx="1643074" cy="338554"/>
          </a:xfrm>
          <a:prstGeom prst="rect">
            <a:avLst/>
          </a:prstGeom>
          <a:solidFill>
            <a:schemeClr val="bg1">
              <a:lumMod val="75000"/>
            </a:schemeClr>
          </a:solidFill>
        </p:spPr>
        <p:txBody>
          <a:bodyPr wrap="square" rtlCol="0">
            <a:spAutoFit/>
          </a:bodyPr>
          <a:lstStyle/>
          <a:p>
            <a:r>
              <a:rPr lang="en-GB" sz="1600" dirty="0" smtClean="0"/>
              <a:t>Product/Service</a:t>
            </a:r>
            <a:endParaRPr lang="en-GB" sz="1600" dirty="0"/>
          </a:p>
        </p:txBody>
      </p:sp>
      <p:sp>
        <p:nvSpPr>
          <p:cNvPr id="11" name="TextBox 10"/>
          <p:cNvSpPr txBox="1"/>
          <p:nvPr/>
        </p:nvSpPr>
        <p:spPr>
          <a:xfrm rot="16200000">
            <a:off x="4053971" y="3962417"/>
            <a:ext cx="837132" cy="341801"/>
          </a:xfrm>
          <a:prstGeom prst="rect">
            <a:avLst/>
          </a:prstGeom>
          <a:solidFill>
            <a:schemeClr val="bg1">
              <a:lumMod val="75000"/>
            </a:schemeClr>
          </a:solidFill>
        </p:spPr>
        <p:txBody>
          <a:bodyPr wrap="square" rtlCol="0">
            <a:spAutoFit/>
          </a:bodyPr>
          <a:lstStyle/>
          <a:p>
            <a:r>
              <a:rPr lang="en-GB" sz="1600" dirty="0" smtClean="0"/>
              <a:t>Market</a:t>
            </a:r>
            <a:endParaRPr lang="en-GB" sz="1600" dirty="0"/>
          </a:p>
        </p:txBody>
      </p:sp>
      <p:sp>
        <p:nvSpPr>
          <p:cNvPr id="12" name="TextBox 11"/>
          <p:cNvSpPr txBox="1"/>
          <p:nvPr/>
        </p:nvSpPr>
        <p:spPr>
          <a:xfrm>
            <a:off x="928662" y="3000372"/>
            <a:ext cx="990608" cy="292388"/>
          </a:xfrm>
          <a:prstGeom prst="rect">
            <a:avLst/>
          </a:prstGeom>
          <a:solidFill>
            <a:schemeClr val="bg1"/>
          </a:solidFill>
        </p:spPr>
        <p:txBody>
          <a:bodyPr wrap="square" rtlCol="0">
            <a:spAutoFit/>
          </a:bodyPr>
          <a:lstStyle/>
          <a:p>
            <a:r>
              <a:rPr lang="en-GB" sz="1300" dirty="0" smtClean="0"/>
              <a:t>Existing</a:t>
            </a:r>
            <a:endParaRPr lang="en-GB" sz="1300" dirty="0"/>
          </a:p>
        </p:txBody>
      </p:sp>
      <p:sp>
        <p:nvSpPr>
          <p:cNvPr id="13" name="TextBox 12"/>
          <p:cNvSpPr txBox="1"/>
          <p:nvPr/>
        </p:nvSpPr>
        <p:spPr>
          <a:xfrm>
            <a:off x="7429520" y="3000372"/>
            <a:ext cx="990608" cy="292388"/>
          </a:xfrm>
          <a:prstGeom prst="rect">
            <a:avLst/>
          </a:prstGeom>
          <a:solidFill>
            <a:schemeClr val="bg1"/>
          </a:solidFill>
        </p:spPr>
        <p:txBody>
          <a:bodyPr wrap="square" rtlCol="0">
            <a:spAutoFit/>
          </a:bodyPr>
          <a:lstStyle/>
          <a:p>
            <a:r>
              <a:rPr lang="en-GB" sz="1300" dirty="0" smtClean="0"/>
              <a:t>New</a:t>
            </a:r>
            <a:endParaRPr lang="en-GB" sz="1300" dirty="0"/>
          </a:p>
        </p:txBody>
      </p:sp>
      <p:sp>
        <p:nvSpPr>
          <p:cNvPr id="14" name="TextBox 13"/>
          <p:cNvSpPr txBox="1"/>
          <p:nvPr/>
        </p:nvSpPr>
        <p:spPr>
          <a:xfrm rot="16200000">
            <a:off x="3794262" y="777714"/>
            <a:ext cx="990608" cy="292388"/>
          </a:xfrm>
          <a:prstGeom prst="rect">
            <a:avLst/>
          </a:prstGeom>
          <a:solidFill>
            <a:schemeClr val="bg1"/>
          </a:solidFill>
        </p:spPr>
        <p:txBody>
          <a:bodyPr wrap="square" rtlCol="0">
            <a:spAutoFit/>
          </a:bodyPr>
          <a:lstStyle/>
          <a:p>
            <a:r>
              <a:rPr lang="en-GB" sz="1300" dirty="0" smtClean="0"/>
              <a:t>New</a:t>
            </a:r>
            <a:endParaRPr lang="en-GB" sz="1300" dirty="0"/>
          </a:p>
        </p:txBody>
      </p:sp>
      <p:sp>
        <p:nvSpPr>
          <p:cNvPr id="15" name="TextBox 14"/>
          <p:cNvSpPr txBox="1"/>
          <p:nvPr/>
        </p:nvSpPr>
        <p:spPr>
          <a:xfrm rot="16200000">
            <a:off x="3794262" y="5206870"/>
            <a:ext cx="990608" cy="292388"/>
          </a:xfrm>
          <a:prstGeom prst="rect">
            <a:avLst/>
          </a:prstGeom>
          <a:solidFill>
            <a:schemeClr val="bg1"/>
          </a:solidFill>
        </p:spPr>
        <p:txBody>
          <a:bodyPr wrap="square" rtlCol="0">
            <a:spAutoFit/>
          </a:bodyPr>
          <a:lstStyle/>
          <a:p>
            <a:r>
              <a:rPr lang="en-GB" sz="1300" dirty="0" smtClean="0"/>
              <a:t>Existing</a:t>
            </a:r>
            <a:endParaRPr lang="en-GB" sz="1300" dirty="0"/>
          </a:p>
        </p:txBody>
      </p:sp>
      <p:sp>
        <p:nvSpPr>
          <p:cNvPr id="16" name="TextBox 15"/>
          <p:cNvSpPr txBox="1"/>
          <p:nvPr/>
        </p:nvSpPr>
        <p:spPr>
          <a:xfrm>
            <a:off x="1071538" y="3786190"/>
            <a:ext cx="2786082" cy="369332"/>
          </a:xfrm>
          <a:prstGeom prst="rect">
            <a:avLst/>
          </a:prstGeom>
          <a:noFill/>
        </p:spPr>
        <p:txBody>
          <a:bodyPr wrap="square" rtlCol="0">
            <a:spAutoFit/>
          </a:bodyPr>
          <a:lstStyle/>
          <a:p>
            <a:r>
              <a:rPr lang="en-GB" i="1" dirty="0" smtClean="0">
                <a:solidFill>
                  <a:srgbClr val="00949E"/>
                </a:solidFill>
              </a:rPr>
              <a:t>Maintaining partnerships</a:t>
            </a:r>
          </a:p>
        </p:txBody>
      </p:sp>
      <p:sp>
        <p:nvSpPr>
          <p:cNvPr id="17" name="TextBox 16"/>
          <p:cNvSpPr txBox="1"/>
          <p:nvPr/>
        </p:nvSpPr>
        <p:spPr>
          <a:xfrm>
            <a:off x="5143504" y="3786190"/>
            <a:ext cx="2786082" cy="369332"/>
          </a:xfrm>
          <a:prstGeom prst="rect">
            <a:avLst/>
          </a:prstGeom>
          <a:noFill/>
        </p:spPr>
        <p:txBody>
          <a:bodyPr wrap="square" rtlCol="0">
            <a:spAutoFit/>
          </a:bodyPr>
          <a:lstStyle/>
          <a:p>
            <a:r>
              <a:rPr lang="en-GB" i="1" dirty="0" smtClean="0">
                <a:solidFill>
                  <a:srgbClr val="00949E"/>
                </a:solidFill>
              </a:rPr>
              <a:t>Deepening partnerships</a:t>
            </a:r>
          </a:p>
        </p:txBody>
      </p:sp>
      <p:sp>
        <p:nvSpPr>
          <p:cNvPr id="18" name="TextBox 17"/>
          <p:cNvSpPr txBox="1"/>
          <p:nvPr/>
        </p:nvSpPr>
        <p:spPr>
          <a:xfrm>
            <a:off x="5143504" y="2571744"/>
            <a:ext cx="2786082" cy="369332"/>
          </a:xfrm>
          <a:prstGeom prst="rect">
            <a:avLst/>
          </a:prstGeom>
          <a:noFill/>
        </p:spPr>
        <p:txBody>
          <a:bodyPr wrap="square" rtlCol="0">
            <a:spAutoFit/>
          </a:bodyPr>
          <a:lstStyle/>
          <a:p>
            <a:r>
              <a:rPr lang="en-GB" i="1" dirty="0" smtClean="0">
                <a:solidFill>
                  <a:srgbClr val="00949E"/>
                </a:solidFill>
              </a:rPr>
              <a:t>Widening partnerships</a:t>
            </a:r>
          </a:p>
        </p:txBody>
      </p:sp>
      <p:sp>
        <p:nvSpPr>
          <p:cNvPr id="19" name="TextBox 18"/>
          <p:cNvSpPr txBox="1"/>
          <p:nvPr/>
        </p:nvSpPr>
        <p:spPr>
          <a:xfrm>
            <a:off x="1000100" y="2571744"/>
            <a:ext cx="2786082" cy="369332"/>
          </a:xfrm>
          <a:prstGeom prst="rect">
            <a:avLst/>
          </a:prstGeom>
          <a:noFill/>
        </p:spPr>
        <p:txBody>
          <a:bodyPr wrap="square" rtlCol="0">
            <a:spAutoFit/>
          </a:bodyPr>
          <a:lstStyle/>
          <a:p>
            <a:r>
              <a:rPr lang="en-GB" i="1" dirty="0" smtClean="0">
                <a:solidFill>
                  <a:srgbClr val="00949E"/>
                </a:solidFill>
              </a:rPr>
              <a:t>Introducing partnerships</a:t>
            </a:r>
            <a:endParaRPr lang="en-GB" i="1" dirty="0">
              <a:solidFill>
                <a:srgbClr val="00949E"/>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16" grpId="0"/>
      <p:bldP spid="17" grpId="0"/>
      <p:bldP spid="18" grpId="0"/>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85751" y="285750"/>
            <a:ext cx="6929455" cy="785813"/>
          </a:xfrm>
        </p:spPr>
        <p:txBody>
          <a:bodyPr/>
          <a:lstStyle/>
          <a:p>
            <a:r>
              <a:rPr lang="en-GB" sz="3600" dirty="0" smtClean="0">
                <a:latin typeface="Arial" charset="0"/>
              </a:rPr>
              <a:t>The internal perspective – working across Warwick</a:t>
            </a:r>
          </a:p>
        </p:txBody>
      </p:sp>
      <p:sp>
        <p:nvSpPr>
          <p:cNvPr id="4099" name="Content Placeholder 2"/>
          <p:cNvSpPr>
            <a:spLocks noGrp="1"/>
          </p:cNvSpPr>
          <p:nvPr>
            <p:ph idx="1"/>
          </p:nvPr>
        </p:nvSpPr>
        <p:spPr>
          <a:xfrm>
            <a:off x="428625" y="1285875"/>
            <a:ext cx="8229600" cy="4143375"/>
          </a:xfrm>
        </p:spPr>
        <p:txBody>
          <a:bodyPr/>
          <a:lstStyle/>
          <a:p>
            <a:r>
              <a:rPr lang="en-GB" sz="2800" dirty="0" smtClean="0">
                <a:latin typeface="Arial" charset="0"/>
              </a:rPr>
              <a:t>DARO / Communications Office</a:t>
            </a:r>
          </a:p>
          <a:p>
            <a:r>
              <a:rPr lang="en-GB" sz="2800" dirty="0" smtClean="0">
                <a:latin typeface="Arial" charset="0"/>
              </a:rPr>
              <a:t>International Office</a:t>
            </a:r>
          </a:p>
          <a:p>
            <a:r>
              <a:rPr lang="en-GB" sz="2800" dirty="0" smtClean="0">
                <a:latin typeface="Arial" charset="0"/>
              </a:rPr>
              <a:t>Research Support Services</a:t>
            </a:r>
          </a:p>
          <a:p>
            <a:r>
              <a:rPr lang="en-GB" sz="2800" dirty="0" smtClean="0">
                <a:latin typeface="Arial" charset="0"/>
              </a:rPr>
              <a:t>Student Recruitment</a:t>
            </a:r>
          </a:p>
          <a:p>
            <a:r>
              <a:rPr lang="en-GB" sz="2800" dirty="0" smtClean="0">
                <a:latin typeface="Arial" charset="0"/>
              </a:rPr>
              <a:t>Centre for Lifelong Learning</a:t>
            </a:r>
          </a:p>
          <a:p>
            <a:r>
              <a:rPr lang="en-GB" sz="2800" dirty="0" smtClean="0">
                <a:latin typeface="Arial" charset="0"/>
              </a:rPr>
              <a:t>Academic Departments</a:t>
            </a:r>
          </a:p>
          <a:p>
            <a:r>
              <a:rPr lang="en-GB" sz="2800" dirty="0" smtClean="0">
                <a:latin typeface="Arial" charset="0"/>
              </a:rPr>
              <a:t>Students’ Union</a:t>
            </a:r>
          </a:p>
          <a:p>
            <a:r>
              <a:rPr lang="en-GB" sz="2800" dirty="0" smtClean="0">
                <a:latin typeface="Arial" charset="0"/>
              </a:rPr>
              <a:t>Warwick Conferences</a:t>
            </a:r>
          </a:p>
          <a:p>
            <a:r>
              <a:rPr lang="en-GB" sz="2800" dirty="0" smtClean="0">
                <a:latin typeface="Arial" charset="0"/>
              </a:rPr>
              <a:t>&amp;..?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9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09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99">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09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099">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099">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099">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09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2000240"/>
            <a:ext cx="7772400" cy="857256"/>
          </a:xfrm>
        </p:spPr>
        <p:txBody>
          <a:bodyPr/>
          <a:lstStyle/>
          <a:p>
            <a:r>
              <a:rPr lang="en-GB" dirty="0" smtClean="0"/>
              <a:t>Thanks for listening and your participation. </a:t>
            </a:r>
            <a:br>
              <a:rPr lang="en-GB" dirty="0" smtClean="0"/>
            </a:br>
            <a:r>
              <a:rPr lang="en-GB" dirty="0" smtClean="0"/>
              <a:t>Please share perspectives (and questions) with us.</a:t>
            </a:r>
            <a:endParaRPr lang="en-GB" dirty="0"/>
          </a:p>
        </p:txBody>
      </p:sp>
      <p:sp>
        <p:nvSpPr>
          <p:cNvPr id="3" name="Subtitle 2"/>
          <p:cNvSpPr>
            <a:spLocks noGrp="1"/>
          </p:cNvSpPr>
          <p:nvPr>
            <p:ph type="subTitle" idx="1"/>
          </p:nvPr>
        </p:nvSpPr>
        <p:spPr>
          <a:xfrm>
            <a:off x="571472" y="4071942"/>
            <a:ext cx="8072494" cy="1357322"/>
          </a:xfrm>
        </p:spPr>
        <p:txBody>
          <a:bodyPr/>
          <a:lstStyle/>
          <a:p>
            <a:pPr>
              <a:buNone/>
            </a:pPr>
            <a:r>
              <a:rPr lang="en-GB" sz="2800" dirty="0" smtClean="0"/>
              <a:t>Sue Bennett, Director</a:t>
            </a:r>
          </a:p>
          <a:p>
            <a:pPr>
              <a:buNone/>
            </a:pPr>
            <a:r>
              <a:rPr lang="en-GB" sz="2800" dirty="0" smtClean="0"/>
              <a:t>Stephen Ward, Head of External Relations</a:t>
            </a:r>
            <a:endParaRPr lang="en-GB"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Content Placeholder 3"/>
          <p:cNvGrpSpPr>
            <a:grpSpLocks noGrp="1"/>
          </p:cNvGrpSpPr>
          <p:nvPr>
            <p:ph idx="1"/>
          </p:nvPr>
        </p:nvGrpSpPr>
        <p:grpSpPr>
          <a:xfrm>
            <a:off x="500034" y="642919"/>
            <a:ext cx="7643866" cy="5072098"/>
            <a:chOff x="428596" y="285728"/>
            <a:chExt cx="7643866" cy="6429420"/>
          </a:xfrm>
        </p:grpSpPr>
        <p:grpSp>
          <p:nvGrpSpPr>
            <p:cNvPr id="5" name="Group 9"/>
            <p:cNvGrpSpPr/>
            <p:nvPr/>
          </p:nvGrpSpPr>
          <p:grpSpPr>
            <a:xfrm>
              <a:off x="1857356" y="1500174"/>
              <a:ext cx="4929222" cy="3786214"/>
              <a:chOff x="1643042" y="1714488"/>
              <a:chExt cx="4929222" cy="3786214"/>
            </a:xfrm>
          </p:grpSpPr>
          <p:sp>
            <p:nvSpPr>
              <p:cNvPr id="17" name="Oval 16"/>
              <p:cNvSpPr/>
              <p:nvPr/>
            </p:nvSpPr>
            <p:spPr>
              <a:xfrm>
                <a:off x="1643042" y="1714488"/>
                <a:ext cx="4929222" cy="37862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Oval 2"/>
              <p:cNvSpPr/>
              <p:nvPr/>
            </p:nvSpPr>
            <p:spPr>
              <a:xfrm>
                <a:off x="2643175" y="2571744"/>
                <a:ext cx="2840181" cy="2071702"/>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smtClean="0">
                    <a:ln w="18415" cmpd="sng">
                      <a:solidFill>
                        <a:schemeClr val="tx1"/>
                      </a:solidFill>
                      <a:prstDash val="solid"/>
                    </a:ln>
                    <a:solidFill>
                      <a:schemeClr val="tx1"/>
                    </a:solidFill>
                    <a:effectLst>
                      <a:outerShdw blurRad="63500" dir="3600000" algn="tl" rotWithShape="0">
                        <a:srgbClr val="000000">
                          <a:alpha val="70000"/>
                        </a:srgbClr>
                      </a:outerShdw>
                    </a:effectLst>
                  </a:rPr>
                  <a:t>Academic Discipline</a:t>
                </a:r>
                <a:endParaRPr lang="en-GB" dirty="0">
                  <a:ln w="18415" cmpd="sng">
                    <a:solidFill>
                      <a:schemeClr val="tx1"/>
                    </a:solidFill>
                    <a:prstDash val="solid"/>
                  </a:ln>
                  <a:solidFill>
                    <a:schemeClr val="tx1"/>
                  </a:solidFill>
                </a:endParaRPr>
              </a:p>
            </p:txBody>
          </p:sp>
          <p:sp>
            <p:nvSpPr>
              <p:cNvPr id="19" name="Rectangle 3"/>
              <p:cNvSpPr/>
              <p:nvPr/>
            </p:nvSpPr>
            <p:spPr>
              <a:xfrm>
                <a:off x="2214546" y="2243130"/>
                <a:ext cx="3808912" cy="2400316"/>
              </a:xfrm>
              <a:prstGeom prst="rect">
                <a:avLst/>
              </a:prstGeom>
              <a:noFill/>
            </p:spPr>
            <p:txBody>
              <a:bodyPr wrap="none" lIns="91440" tIns="45720" rIns="91440" bIns="45720">
                <a:prstTxWarp prst="textArchUp">
                  <a:avLst>
                    <a:gd name="adj" fmla="val 9041282"/>
                  </a:avLst>
                </a:prstTxWarp>
                <a:spAutoFit/>
              </a:bodyPr>
              <a:lstStyle/>
              <a:p>
                <a:pPr algn="ct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Student Careers and Skills</a:t>
                </a:r>
                <a:endPar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0" name="Rectangle 4"/>
              <p:cNvSpPr/>
              <p:nvPr/>
            </p:nvSpPr>
            <p:spPr>
              <a:xfrm>
                <a:off x="2191848" y="2743197"/>
                <a:ext cx="3808912" cy="2400316"/>
              </a:xfrm>
              <a:prstGeom prst="rect">
                <a:avLst/>
              </a:prstGeom>
              <a:noFill/>
            </p:spPr>
            <p:txBody>
              <a:bodyPr wrap="none" lIns="91440" tIns="45720" rIns="91440" bIns="45720">
                <a:prstTxWarp prst="textArchDown">
                  <a:avLst/>
                </a:prstTxWarp>
                <a:spAutoFit/>
              </a:bodyPr>
              <a:lstStyle/>
              <a:p>
                <a:pPr algn="ct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Student Support Services</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cxnSp>
            <p:nvCxnSpPr>
              <p:cNvPr id="21" name="Straight Connector 20"/>
              <p:cNvCxnSpPr>
                <a:endCxn id="17" idx="6"/>
              </p:cNvCxnSpPr>
              <p:nvPr/>
            </p:nvCxnSpPr>
            <p:spPr>
              <a:xfrm>
                <a:off x="5500694" y="3607595"/>
                <a:ext cx="1071570" cy="1588"/>
              </a:xfrm>
              <a:prstGeom prst="line">
                <a:avLst/>
              </a:prstGeom>
            </p:spPr>
            <p:style>
              <a:lnRef idx="2">
                <a:schemeClr val="dk1"/>
              </a:lnRef>
              <a:fillRef idx="0">
                <a:schemeClr val="dk1"/>
              </a:fillRef>
              <a:effectRef idx="1">
                <a:schemeClr val="dk1"/>
              </a:effectRef>
              <a:fontRef idx="minor">
                <a:schemeClr val="tx1"/>
              </a:fontRef>
            </p:style>
          </p:cxnSp>
          <p:cxnSp>
            <p:nvCxnSpPr>
              <p:cNvPr id="22" name="Straight Connector 21"/>
              <p:cNvCxnSpPr/>
              <p:nvPr/>
            </p:nvCxnSpPr>
            <p:spPr>
              <a:xfrm>
                <a:off x="1643042" y="3571876"/>
                <a:ext cx="1000132" cy="1588"/>
              </a:xfrm>
              <a:prstGeom prst="line">
                <a:avLst/>
              </a:prstGeom>
            </p:spPr>
            <p:style>
              <a:lnRef idx="2">
                <a:schemeClr val="dk1"/>
              </a:lnRef>
              <a:fillRef idx="0">
                <a:schemeClr val="dk1"/>
              </a:fillRef>
              <a:effectRef idx="1">
                <a:schemeClr val="dk1"/>
              </a:effectRef>
              <a:fontRef idx="minor">
                <a:schemeClr val="tx1"/>
              </a:fontRef>
            </p:style>
          </p:cxnSp>
        </p:grpSp>
        <p:sp>
          <p:nvSpPr>
            <p:cNvPr id="6" name="Rounded Rectangular Callout 5"/>
            <p:cNvSpPr/>
            <p:nvPr/>
          </p:nvSpPr>
          <p:spPr>
            <a:xfrm>
              <a:off x="571472" y="1285860"/>
              <a:ext cx="1428760" cy="642942"/>
            </a:xfrm>
            <a:prstGeom prst="wedgeRoundRectCallout">
              <a:avLst>
                <a:gd name="adj1" fmla="val 59328"/>
                <a:gd name="adj2" fmla="val 138639"/>
                <a:gd name="adj3" fmla="val 16667"/>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200" dirty="0" smtClean="0">
                  <a:solidFill>
                    <a:schemeClr val="tx1"/>
                  </a:solidFill>
                </a:rPr>
                <a:t>Employer Events</a:t>
              </a:r>
              <a:endParaRPr lang="en-GB" sz="1200" dirty="0">
                <a:solidFill>
                  <a:schemeClr val="tx1"/>
                </a:solidFill>
              </a:endParaRPr>
            </a:p>
          </p:txBody>
        </p:sp>
        <p:sp>
          <p:nvSpPr>
            <p:cNvPr id="7" name="Rounded Rectangular Callout 6"/>
            <p:cNvSpPr/>
            <p:nvPr/>
          </p:nvSpPr>
          <p:spPr>
            <a:xfrm>
              <a:off x="1500166" y="500042"/>
              <a:ext cx="1428760" cy="642942"/>
            </a:xfrm>
            <a:prstGeom prst="wedgeRoundRectCallout">
              <a:avLst>
                <a:gd name="adj1" fmla="val 66439"/>
                <a:gd name="adj2" fmla="val 140075"/>
                <a:gd name="adj3" fmla="val 16667"/>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200" dirty="0" smtClean="0">
                  <a:solidFill>
                    <a:schemeClr val="tx1"/>
                  </a:solidFill>
                </a:rPr>
                <a:t>Student Development</a:t>
              </a:r>
              <a:endParaRPr lang="en-GB" sz="1200" dirty="0">
                <a:solidFill>
                  <a:schemeClr val="tx1"/>
                </a:solidFill>
              </a:endParaRPr>
            </a:p>
          </p:txBody>
        </p:sp>
        <p:sp>
          <p:nvSpPr>
            <p:cNvPr id="8" name="Rounded Rectangular Callout 7"/>
            <p:cNvSpPr/>
            <p:nvPr/>
          </p:nvSpPr>
          <p:spPr>
            <a:xfrm>
              <a:off x="3571868" y="285728"/>
              <a:ext cx="1428760" cy="642942"/>
            </a:xfrm>
            <a:prstGeom prst="wedgeRoundRectCallout">
              <a:avLst>
                <a:gd name="adj1" fmla="val -793"/>
                <a:gd name="adj2" fmla="val 135766"/>
                <a:gd name="adj3" fmla="val 16667"/>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100" dirty="0" smtClean="0">
                  <a:solidFill>
                    <a:schemeClr val="tx1"/>
                  </a:solidFill>
                </a:rPr>
                <a:t>Information, Advice &amp; Careers Guidance</a:t>
              </a:r>
              <a:endParaRPr lang="en-GB" sz="1100" dirty="0">
                <a:solidFill>
                  <a:schemeClr val="tx1"/>
                </a:solidFill>
              </a:endParaRPr>
            </a:p>
          </p:txBody>
        </p:sp>
        <p:sp>
          <p:nvSpPr>
            <p:cNvPr id="9" name="Rounded Rectangular Callout 8"/>
            <p:cNvSpPr/>
            <p:nvPr/>
          </p:nvSpPr>
          <p:spPr>
            <a:xfrm>
              <a:off x="5500694" y="500042"/>
              <a:ext cx="1428760" cy="642942"/>
            </a:xfrm>
            <a:prstGeom prst="wedgeRoundRectCallout">
              <a:avLst>
                <a:gd name="adj1" fmla="val -56388"/>
                <a:gd name="adj2" fmla="val 130019"/>
                <a:gd name="adj3" fmla="val 16667"/>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200" dirty="0" smtClean="0">
                  <a:solidFill>
                    <a:schemeClr val="tx1"/>
                  </a:solidFill>
                </a:rPr>
                <a:t>Warwick Volunteers</a:t>
              </a:r>
              <a:endParaRPr lang="en-GB" sz="1200" dirty="0">
                <a:solidFill>
                  <a:schemeClr val="tx1"/>
                </a:solidFill>
              </a:endParaRPr>
            </a:p>
          </p:txBody>
        </p:sp>
        <p:sp>
          <p:nvSpPr>
            <p:cNvPr id="10" name="Rounded Rectangular Callout 9"/>
            <p:cNvSpPr/>
            <p:nvPr/>
          </p:nvSpPr>
          <p:spPr>
            <a:xfrm>
              <a:off x="6500826" y="1285860"/>
              <a:ext cx="1428760" cy="642942"/>
            </a:xfrm>
            <a:prstGeom prst="wedgeRoundRectCallout">
              <a:avLst>
                <a:gd name="adj1" fmla="val -51863"/>
                <a:gd name="adj2" fmla="val 127146"/>
                <a:gd name="adj3" fmla="val 16667"/>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200" dirty="0" smtClean="0">
                  <a:solidFill>
                    <a:schemeClr val="tx1"/>
                  </a:solidFill>
                </a:rPr>
                <a:t>Warwick Advantage</a:t>
              </a:r>
              <a:endParaRPr lang="en-GB" sz="1200" dirty="0">
                <a:solidFill>
                  <a:schemeClr val="tx1"/>
                </a:solidFill>
              </a:endParaRPr>
            </a:p>
          </p:txBody>
        </p:sp>
        <p:sp>
          <p:nvSpPr>
            <p:cNvPr id="11" name="Rounded Rectangular Callout 10"/>
            <p:cNvSpPr/>
            <p:nvPr/>
          </p:nvSpPr>
          <p:spPr>
            <a:xfrm>
              <a:off x="428596" y="4714884"/>
              <a:ext cx="1428760" cy="642942"/>
            </a:xfrm>
            <a:prstGeom prst="wedgeRoundRectCallout">
              <a:avLst>
                <a:gd name="adj1" fmla="val 74197"/>
                <a:gd name="adj2" fmla="val -111326"/>
                <a:gd name="adj3" fmla="val 16667"/>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200" dirty="0" smtClean="0">
                  <a:solidFill>
                    <a:schemeClr val="tx1"/>
                  </a:solidFill>
                </a:rPr>
                <a:t>Student Support</a:t>
              </a:r>
              <a:endParaRPr lang="en-GB" sz="1200" dirty="0">
                <a:solidFill>
                  <a:schemeClr val="tx1"/>
                </a:solidFill>
              </a:endParaRPr>
            </a:p>
          </p:txBody>
        </p:sp>
        <p:sp>
          <p:nvSpPr>
            <p:cNvPr id="12" name="Rounded Rectangular Callout 11"/>
            <p:cNvSpPr/>
            <p:nvPr/>
          </p:nvSpPr>
          <p:spPr>
            <a:xfrm>
              <a:off x="1142976" y="5572140"/>
              <a:ext cx="1428760" cy="642942"/>
            </a:xfrm>
            <a:prstGeom prst="wedgeRoundRectCallout">
              <a:avLst>
                <a:gd name="adj1" fmla="val 63853"/>
                <a:gd name="adj2" fmla="val -163043"/>
                <a:gd name="adj3" fmla="val 16667"/>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200" dirty="0" smtClean="0">
                  <a:solidFill>
                    <a:schemeClr val="tx1"/>
                  </a:solidFill>
                </a:rPr>
                <a:t>Residential Life</a:t>
              </a:r>
              <a:endParaRPr lang="en-GB" sz="1200" dirty="0">
                <a:solidFill>
                  <a:schemeClr val="tx1"/>
                </a:solidFill>
              </a:endParaRPr>
            </a:p>
          </p:txBody>
        </p:sp>
        <p:sp>
          <p:nvSpPr>
            <p:cNvPr id="13" name="Rounded Rectangular Callout 12"/>
            <p:cNvSpPr/>
            <p:nvPr/>
          </p:nvSpPr>
          <p:spPr>
            <a:xfrm>
              <a:off x="2714612" y="6072206"/>
              <a:ext cx="1428760" cy="642942"/>
            </a:xfrm>
            <a:prstGeom prst="wedgeRoundRectCallout">
              <a:avLst>
                <a:gd name="adj1" fmla="val 5025"/>
                <a:gd name="adj2" fmla="val -194647"/>
                <a:gd name="adj3" fmla="val 16667"/>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200" dirty="0" smtClean="0">
                  <a:solidFill>
                    <a:schemeClr val="tx1"/>
                  </a:solidFill>
                </a:rPr>
                <a:t>Disability Services</a:t>
              </a:r>
              <a:endParaRPr lang="en-GB" sz="1200" dirty="0">
                <a:solidFill>
                  <a:schemeClr val="tx1"/>
                </a:solidFill>
              </a:endParaRPr>
            </a:p>
          </p:txBody>
        </p:sp>
        <p:sp>
          <p:nvSpPr>
            <p:cNvPr id="14" name="Rounded Rectangular Callout 13"/>
            <p:cNvSpPr/>
            <p:nvPr/>
          </p:nvSpPr>
          <p:spPr>
            <a:xfrm>
              <a:off x="5786446" y="5500702"/>
              <a:ext cx="1428760" cy="642942"/>
            </a:xfrm>
            <a:prstGeom prst="wedgeRoundRectCallout">
              <a:avLst>
                <a:gd name="adj1" fmla="val -46691"/>
                <a:gd name="adj2" fmla="val -142931"/>
                <a:gd name="adj3" fmla="val 16667"/>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200" dirty="0" smtClean="0">
                  <a:solidFill>
                    <a:schemeClr val="tx1"/>
                  </a:solidFill>
                </a:rPr>
                <a:t>Counselling</a:t>
              </a:r>
              <a:endParaRPr lang="en-GB" sz="1200" dirty="0">
                <a:solidFill>
                  <a:schemeClr val="tx1"/>
                </a:solidFill>
              </a:endParaRPr>
            </a:p>
          </p:txBody>
        </p:sp>
        <p:sp>
          <p:nvSpPr>
            <p:cNvPr id="15" name="Rounded Rectangular Callout 14"/>
            <p:cNvSpPr/>
            <p:nvPr/>
          </p:nvSpPr>
          <p:spPr>
            <a:xfrm>
              <a:off x="6643702" y="4714884"/>
              <a:ext cx="1428760" cy="642942"/>
            </a:xfrm>
            <a:prstGeom prst="wedgeRoundRectCallout">
              <a:avLst>
                <a:gd name="adj1" fmla="val -62206"/>
                <a:gd name="adj2" fmla="val -111326"/>
                <a:gd name="adj3" fmla="val 16667"/>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200" dirty="0" smtClean="0">
                  <a:solidFill>
                    <a:schemeClr val="tx1"/>
                  </a:solidFill>
                </a:rPr>
                <a:t>Senior Tutor</a:t>
              </a:r>
              <a:endParaRPr lang="en-GB" sz="1200" dirty="0">
                <a:solidFill>
                  <a:schemeClr val="tx1"/>
                </a:solidFill>
              </a:endParaRPr>
            </a:p>
          </p:txBody>
        </p:sp>
        <p:sp>
          <p:nvSpPr>
            <p:cNvPr id="16" name="Rounded Rectangular Callout 15"/>
            <p:cNvSpPr/>
            <p:nvPr/>
          </p:nvSpPr>
          <p:spPr>
            <a:xfrm>
              <a:off x="4214810" y="6072206"/>
              <a:ext cx="1428760" cy="642942"/>
            </a:xfrm>
            <a:prstGeom prst="wedgeRoundRectCallout">
              <a:avLst>
                <a:gd name="adj1" fmla="val -4025"/>
                <a:gd name="adj2" fmla="val -181718"/>
                <a:gd name="adj3" fmla="val 16667"/>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200" dirty="0" smtClean="0">
                  <a:solidFill>
                    <a:schemeClr val="tx1"/>
                  </a:solidFill>
                </a:rPr>
                <a:t>Mental Health</a:t>
              </a:r>
              <a:endParaRPr lang="en-GB" sz="1200" dirty="0">
                <a:solidFill>
                  <a:schemeClr val="tx1"/>
                </a:solidFill>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Arc 32"/>
          <p:cNvSpPr/>
          <p:nvPr/>
        </p:nvSpPr>
        <p:spPr>
          <a:xfrm>
            <a:off x="857224" y="1571612"/>
            <a:ext cx="7429552" cy="4214842"/>
          </a:xfrm>
          <a:prstGeom prst="arc">
            <a:avLst>
              <a:gd name="adj1" fmla="val 748185"/>
              <a:gd name="adj2" fmla="val 10857445"/>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grpSp>
        <p:nvGrpSpPr>
          <p:cNvPr id="3" name="Group 2"/>
          <p:cNvGrpSpPr/>
          <p:nvPr/>
        </p:nvGrpSpPr>
        <p:grpSpPr>
          <a:xfrm>
            <a:off x="214282" y="214290"/>
            <a:ext cx="8501122" cy="5429287"/>
            <a:chOff x="214282" y="785795"/>
            <a:chExt cx="8501122" cy="5429287"/>
          </a:xfrm>
        </p:grpSpPr>
        <p:sp>
          <p:nvSpPr>
            <p:cNvPr id="4" name="TextBox 3"/>
            <p:cNvSpPr txBox="1"/>
            <p:nvPr/>
          </p:nvSpPr>
          <p:spPr>
            <a:xfrm>
              <a:off x="3214678" y="1115293"/>
              <a:ext cx="2643206" cy="1561533"/>
            </a:xfrm>
            <a:prstGeom prst="rect">
              <a:avLst/>
            </a:prstGeom>
            <a:noFill/>
          </p:spPr>
          <p:txBody>
            <a:bodyPr wrap="square" rtlCol="0">
              <a:spAutoFit/>
            </a:bodyPr>
            <a:lstStyle/>
            <a:p>
              <a:pPr algn="ctr"/>
              <a:r>
                <a:rPr lang="en-GB" sz="1200" dirty="0" smtClean="0"/>
                <a:t>Adds to the distinctiveness of a Warwick education by providing opportunities for students to develop their personal, academic and career management skills. High quality, integrated service, based on demonstrable need, aligned to the curriculum with proven impact</a:t>
              </a:r>
              <a:endParaRPr lang="en-GB" sz="1200" dirty="0"/>
            </a:p>
          </p:txBody>
        </p:sp>
        <p:sp>
          <p:nvSpPr>
            <p:cNvPr id="5" name="Oval 4"/>
            <p:cNvSpPr/>
            <p:nvPr/>
          </p:nvSpPr>
          <p:spPr>
            <a:xfrm>
              <a:off x="2928926" y="785795"/>
              <a:ext cx="3071834" cy="2306483"/>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Oval 5"/>
            <p:cNvSpPr/>
            <p:nvPr/>
          </p:nvSpPr>
          <p:spPr>
            <a:xfrm>
              <a:off x="214282" y="2235584"/>
              <a:ext cx="1643074" cy="1054392"/>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Oval 6"/>
            <p:cNvSpPr/>
            <p:nvPr/>
          </p:nvSpPr>
          <p:spPr>
            <a:xfrm>
              <a:off x="1714480" y="3355876"/>
              <a:ext cx="1643074" cy="1054392"/>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Oval 7"/>
            <p:cNvSpPr/>
            <p:nvPr/>
          </p:nvSpPr>
          <p:spPr>
            <a:xfrm>
              <a:off x="3571868" y="3883072"/>
              <a:ext cx="1643074" cy="1054392"/>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Oval 8"/>
            <p:cNvSpPr/>
            <p:nvPr/>
          </p:nvSpPr>
          <p:spPr>
            <a:xfrm>
              <a:off x="5500694" y="3289976"/>
              <a:ext cx="1643074" cy="1054392"/>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Oval 9"/>
            <p:cNvSpPr/>
            <p:nvPr/>
          </p:nvSpPr>
          <p:spPr>
            <a:xfrm>
              <a:off x="7072330" y="2235584"/>
              <a:ext cx="1643074" cy="1054392"/>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p:cNvSpPr txBox="1"/>
            <p:nvPr/>
          </p:nvSpPr>
          <p:spPr>
            <a:xfrm>
              <a:off x="357158" y="3553574"/>
              <a:ext cx="1285884" cy="340698"/>
            </a:xfrm>
            <a:prstGeom prst="rect">
              <a:avLst/>
            </a:prstGeom>
            <a:noFill/>
          </p:spPr>
          <p:txBody>
            <a:bodyPr wrap="square" rtlCol="0">
              <a:spAutoFit/>
            </a:bodyPr>
            <a:lstStyle/>
            <a:p>
              <a:endParaRPr lang="en-GB" dirty="0"/>
            </a:p>
          </p:txBody>
        </p:sp>
        <p:sp>
          <p:nvSpPr>
            <p:cNvPr id="12" name="TextBox 11"/>
            <p:cNvSpPr txBox="1"/>
            <p:nvPr/>
          </p:nvSpPr>
          <p:spPr>
            <a:xfrm>
              <a:off x="580996" y="3628259"/>
              <a:ext cx="1285884" cy="340698"/>
            </a:xfrm>
            <a:prstGeom prst="rect">
              <a:avLst/>
            </a:prstGeom>
            <a:noFill/>
          </p:spPr>
          <p:txBody>
            <a:bodyPr wrap="square" rtlCol="0">
              <a:spAutoFit/>
            </a:bodyPr>
            <a:lstStyle/>
            <a:p>
              <a:endParaRPr lang="en-GB" dirty="0"/>
            </a:p>
          </p:txBody>
        </p:sp>
        <p:sp>
          <p:nvSpPr>
            <p:cNvPr id="13" name="Rectangle 1"/>
            <p:cNvSpPr>
              <a:spLocks noChangeArrowheads="1"/>
            </p:cNvSpPr>
            <p:nvPr/>
          </p:nvSpPr>
          <p:spPr bwMode="auto">
            <a:xfrm>
              <a:off x="428597" y="3289976"/>
              <a:ext cx="1071571" cy="1107269"/>
            </a:xfrm>
            <a:prstGeom prst="rect">
              <a:avLst/>
            </a:prstGeom>
            <a:solidFill>
              <a:schemeClr val="bg1"/>
            </a:solidFill>
            <a:ln w="9525">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en-GB" sz="1100" dirty="0" smtClean="0">
                  <a:ea typeface="Times New Roman" pitchFamily="18" charset="0"/>
                </a:rPr>
                <a:t>Works across the division, contributing a central service to all units  </a:t>
              </a:r>
              <a:endParaRPr lang="en-GB" sz="1100" dirty="0" smtClean="0"/>
            </a:p>
          </p:txBody>
        </p:sp>
        <p:sp>
          <p:nvSpPr>
            <p:cNvPr id="14" name="Rectangle 1"/>
            <p:cNvSpPr>
              <a:spLocks noChangeArrowheads="1"/>
            </p:cNvSpPr>
            <p:nvPr/>
          </p:nvSpPr>
          <p:spPr bwMode="auto">
            <a:xfrm>
              <a:off x="1785918" y="4410268"/>
              <a:ext cx="1357322" cy="1277618"/>
            </a:xfrm>
            <a:prstGeom prst="rect">
              <a:avLst/>
            </a:prstGeom>
            <a:noFill/>
            <a:ln w="9525">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n-GB" sz="1100" dirty="0" smtClean="0"/>
                <a:t>Provides skill development for all students in order to enhance their employability and the quality of their life-choices</a:t>
              </a:r>
              <a:endParaRPr lang="en-GB" sz="1100" dirty="0"/>
            </a:p>
          </p:txBody>
        </p:sp>
        <p:sp>
          <p:nvSpPr>
            <p:cNvPr id="15" name="Rectangle 1"/>
            <p:cNvSpPr>
              <a:spLocks noChangeArrowheads="1"/>
            </p:cNvSpPr>
            <p:nvPr/>
          </p:nvSpPr>
          <p:spPr bwMode="auto">
            <a:xfrm>
              <a:off x="3714744" y="4937464"/>
              <a:ext cx="1428760" cy="1277618"/>
            </a:xfrm>
            <a:prstGeom prst="rect">
              <a:avLst/>
            </a:prstGeom>
            <a:noFill/>
            <a:ln w="9525">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n-GB" sz="1100" dirty="0" smtClean="0"/>
                <a:t>Develops relationships with  external individuals and organisations to provide opportunities for Warwick students</a:t>
              </a:r>
              <a:endParaRPr lang="en-GB" sz="1100" dirty="0"/>
            </a:p>
          </p:txBody>
        </p:sp>
        <p:sp>
          <p:nvSpPr>
            <p:cNvPr id="16" name="Rectangle 1"/>
            <p:cNvSpPr>
              <a:spLocks noChangeArrowheads="1"/>
            </p:cNvSpPr>
            <p:nvPr/>
          </p:nvSpPr>
          <p:spPr bwMode="auto">
            <a:xfrm>
              <a:off x="5715008" y="4357694"/>
              <a:ext cx="1357322" cy="1277618"/>
            </a:xfrm>
            <a:prstGeom prst="rect">
              <a:avLst/>
            </a:prstGeom>
            <a:noFill/>
            <a:ln w="9525">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n-GB" sz="1100" dirty="0" smtClean="0"/>
                <a:t>Works with students to enable them to manage their own careers and maintain sustainable employability</a:t>
              </a:r>
              <a:endParaRPr lang="en-GB" sz="1100" dirty="0"/>
            </a:p>
          </p:txBody>
        </p:sp>
        <p:sp>
          <p:nvSpPr>
            <p:cNvPr id="17" name="Rectangle 1"/>
            <p:cNvSpPr>
              <a:spLocks noChangeArrowheads="1"/>
            </p:cNvSpPr>
            <p:nvPr/>
          </p:nvSpPr>
          <p:spPr bwMode="auto">
            <a:xfrm>
              <a:off x="7215205" y="3286124"/>
              <a:ext cx="1428760" cy="1785104"/>
            </a:xfrm>
            <a:prstGeom prst="rect">
              <a:avLst/>
            </a:prstGeom>
            <a:solidFill>
              <a:schemeClr val="bg1"/>
            </a:solidFill>
            <a:ln w="9525">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n-GB" sz="1100" dirty="0" smtClean="0"/>
                <a:t>A portal to help students make the most of their time at Warwick and enhance their employability. Works across the division, contributing to all activities</a:t>
              </a:r>
              <a:endParaRPr lang="en-GB" sz="1100" dirty="0"/>
            </a:p>
          </p:txBody>
        </p:sp>
        <p:sp>
          <p:nvSpPr>
            <p:cNvPr id="18" name="TextBox 17"/>
            <p:cNvSpPr txBox="1"/>
            <p:nvPr/>
          </p:nvSpPr>
          <p:spPr>
            <a:xfrm>
              <a:off x="285720" y="2433283"/>
              <a:ext cx="1500198" cy="738664"/>
            </a:xfrm>
            <a:prstGeom prst="rect">
              <a:avLst/>
            </a:prstGeom>
            <a:noFill/>
          </p:spPr>
          <p:txBody>
            <a:bodyPr wrap="square" rtlCol="0">
              <a:spAutoFit/>
            </a:bodyPr>
            <a:lstStyle/>
            <a:p>
              <a:pPr algn="ctr"/>
              <a:r>
                <a:rPr lang="en-GB" sz="1400" dirty="0" smtClean="0"/>
                <a:t>Operations and Information – Thea Gibbs</a:t>
              </a:r>
              <a:endParaRPr lang="en-GB" sz="2000" dirty="0"/>
            </a:p>
          </p:txBody>
        </p:sp>
        <p:sp>
          <p:nvSpPr>
            <p:cNvPr id="19" name="TextBox 18"/>
            <p:cNvSpPr txBox="1"/>
            <p:nvPr/>
          </p:nvSpPr>
          <p:spPr>
            <a:xfrm>
              <a:off x="1785918" y="3500438"/>
              <a:ext cx="1500198" cy="681396"/>
            </a:xfrm>
            <a:prstGeom prst="rect">
              <a:avLst/>
            </a:prstGeom>
            <a:noFill/>
          </p:spPr>
          <p:txBody>
            <a:bodyPr wrap="square" rtlCol="0">
              <a:spAutoFit/>
            </a:bodyPr>
            <a:lstStyle/>
            <a:p>
              <a:pPr algn="ctr"/>
              <a:r>
                <a:rPr lang="en-GB" sz="1400" dirty="0" smtClean="0"/>
                <a:t>Student Development – Rachel Davis</a:t>
              </a:r>
              <a:endParaRPr lang="en-GB" sz="2000" dirty="0"/>
            </a:p>
          </p:txBody>
        </p:sp>
        <p:sp>
          <p:nvSpPr>
            <p:cNvPr id="20" name="TextBox 19"/>
            <p:cNvSpPr txBox="1"/>
            <p:nvPr/>
          </p:nvSpPr>
          <p:spPr>
            <a:xfrm>
              <a:off x="3571868" y="4160791"/>
              <a:ext cx="1643074" cy="482655"/>
            </a:xfrm>
            <a:prstGeom prst="rect">
              <a:avLst/>
            </a:prstGeom>
            <a:noFill/>
          </p:spPr>
          <p:txBody>
            <a:bodyPr wrap="square" rtlCol="0">
              <a:spAutoFit/>
            </a:bodyPr>
            <a:lstStyle/>
            <a:p>
              <a:pPr algn="ctr"/>
              <a:r>
                <a:rPr lang="en-GB" sz="1400" dirty="0" smtClean="0"/>
                <a:t>External Relations – Stephen Ward</a:t>
              </a:r>
              <a:endParaRPr lang="en-GB" sz="2000" dirty="0"/>
            </a:p>
          </p:txBody>
        </p:sp>
        <p:sp>
          <p:nvSpPr>
            <p:cNvPr id="21" name="TextBox 20"/>
            <p:cNvSpPr txBox="1"/>
            <p:nvPr/>
          </p:nvSpPr>
          <p:spPr>
            <a:xfrm>
              <a:off x="5572132" y="3429000"/>
              <a:ext cx="1500198" cy="681396"/>
            </a:xfrm>
            <a:prstGeom prst="rect">
              <a:avLst/>
            </a:prstGeom>
            <a:noFill/>
          </p:spPr>
          <p:txBody>
            <a:bodyPr wrap="square" rtlCol="0">
              <a:spAutoFit/>
            </a:bodyPr>
            <a:lstStyle/>
            <a:p>
              <a:pPr algn="ctr"/>
              <a:r>
                <a:rPr lang="en-GB" sz="1400" dirty="0" smtClean="0"/>
                <a:t>Careers Consultancy –</a:t>
              </a:r>
            </a:p>
            <a:p>
              <a:pPr algn="ctr"/>
              <a:r>
                <a:rPr lang="en-GB" sz="1400" dirty="0" smtClean="0"/>
                <a:t>Gill Frigerio</a:t>
              </a:r>
              <a:endParaRPr lang="en-GB" sz="2000" dirty="0"/>
            </a:p>
          </p:txBody>
        </p:sp>
        <p:sp>
          <p:nvSpPr>
            <p:cNvPr id="22" name="TextBox 21"/>
            <p:cNvSpPr txBox="1"/>
            <p:nvPr/>
          </p:nvSpPr>
          <p:spPr>
            <a:xfrm>
              <a:off x="7143768" y="2404584"/>
              <a:ext cx="1500198" cy="738664"/>
            </a:xfrm>
            <a:prstGeom prst="rect">
              <a:avLst/>
            </a:prstGeom>
            <a:noFill/>
            <a:ln w="9525">
              <a:noFill/>
            </a:ln>
          </p:spPr>
          <p:txBody>
            <a:bodyPr wrap="square" rtlCol="0">
              <a:spAutoFit/>
            </a:bodyPr>
            <a:lstStyle/>
            <a:p>
              <a:pPr algn="ctr"/>
              <a:r>
                <a:rPr lang="en-GB" sz="1400" dirty="0" smtClean="0"/>
                <a:t>Warwick Advantage –</a:t>
              </a:r>
            </a:p>
            <a:p>
              <a:pPr algn="ctr"/>
              <a:r>
                <a:rPr lang="en-GB" sz="1400" dirty="0" smtClean="0"/>
                <a:t>Anne Wilson</a:t>
              </a:r>
              <a:endParaRPr lang="en-GB" sz="2000" dirty="0"/>
            </a:p>
          </p:txBody>
        </p:sp>
        <p:sp>
          <p:nvSpPr>
            <p:cNvPr id="23" name="Arc 22"/>
            <p:cNvSpPr/>
            <p:nvPr/>
          </p:nvSpPr>
          <p:spPr>
            <a:xfrm>
              <a:off x="2928926" y="1142984"/>
              <a:ext cx="5072098" cy="2214578"/>
            </a:xfrm>
            <a:prstGeom prst="arc">
              <a:avLst>
                <a:gd name="adj1" fmla="val 16619361"/>
                <a:gd name="adj2" fmla="val 21524742"/>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cxnSp>
          <p:nvCxnSpPr>
            <p:cNvPr id="24" name="Straight Connector 23"/>
            <p:cNvCxnSpPr>
              <a:stCxn id="8" idx="3"/>
              <a:endCxn id="7" idx="5"/>
            </p:cNvCxnSpPr>
            <p:nvPr/>
          </p:nvCxnSpPr>
          <p:spPr>
            <a:xfrm rot="5400000" flipH="1">
              <a:off x="3201113" y="4171673"/>
              <a:ext cx="527196" cy="69556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p:cNvCxnSpPr>
              <a:stCxn id="8" idx="0"/>
              <a:endCxn id="5" idx="4"/>
            </p:cNvCxnSpPr>
            <p:nvPr/>
          </p:nvCxnSpPr>
          <p:spPr>
            <a:xfrm rot="5400000" flipH="1" flipV="1">
              <a:off x="4069446" y="3487675"/>
              <a:ext cx="790794" cy="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a:xfrm rot="10800000">
              <a:off x="5357818" y="2894579"/>
              <a:ext cx="571504" cy="461297"/>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27" name="Straight Connector 26"/>
            <p:cNvCxnSpPr>
              <a:stCxn id="7" idx="7"/>
            </p:cNvCxnSpPr>
            <p:nvPr/>
          </p:nvCxnSpPr>
          <p:spPr>
            <a:xfrm rot="5400000" flipH="1" flipV="1">
              <a:off x="3140932" y="2936477"/>
              <a:ext cx="549810" cy="597813"/>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28" name="Straight Connector 27"/>
            <p:cNvCxnSpPr>
              <a:stCxn id="9" idx="3"/>
              <a:endCxn id="8" idx="5"/>
            </p:cNvCxnSpPr>
            <p:nvPr/>
          </p:nvCxnSpPr>
          <p:spPr>
            <a:xfrm rot="5400000">
              <a:off x="5061270" y="4103005"/>
              <a:ext cx="593096" cy="766998"/>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30" name="Arc 29"/>
            <p:cNvSpPr/>
            <p:nvPr/>
          </p:nvSpPr>
          <p:spPr>
            <a:xfrm>
              <a:off x="928662" y="1142984"/>
              <a:ext cx="5072098" cy="2214578"/>
            </a:xfrm>
            <a:prstGeom prst="arc">
              <a:avLst>
                <a:gd name="adj1" fmla="val 10812811"/>
                <a:gd name="adj2" fmla="val 15839981"/>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472" y="357166"/>
            <a:ext cx="8229600" cy="2714644"/>
          </a:xfrm>
        </p:spPr>
        <p:txBody>
          <a:bodyPr/>
          <a:lstStyle/>
          <a:p>
            <a:pPr>
              <a:buNone/>
            </a:pPr>
            <a:r>
              <a:rPr lang="en-GB" sz="3600" dirty="0" smtClean="0">
                <a:solidFill>
                  <a:srgbClr val="00949E"/>
                </a:solidFill>
                <a:ea typeface="+mj-ea"/>
                <a:cs typeface="+mj-cs"/>
              </a:rPr>
              <a:t>Who are our partners?</a:t>
            </a:r>
          </a:p>
          <a:p>
            <a:pPr>
              <a:buNone/>
            </a:pPr>
            <a:endParaRPr lang="en-GB" sz="800" dirty="0" smtClean="0"/>
          </a:p>
          <a:p>
            <a:r>
              <a:rPr lang="en-GB" sz="2400" dirty="0" smtClean="0"/>
              <a:t>Recruiters – 1500 in 12 months, 300 actively engaged, 30 in Recruiters Club</a:t>
            </a:r>
          </a:p>
          <a:p>
            <a:pPr lvl="1"/>
            <a:r>
              <a:rPr lang="en-GB" sz="2000" dirty="0" smtClean="0"/>
              <a:t>Face to face: </a:t>
            </a:r>
          </a:p>
          <a:p>
            <a:pPr lvl="1"/>
            <a:r>
              <a:rPr lang="en-GB" sz="2000" dirty="0" smtClean="0"/>
              <a:t>Fairs: (7500 student attendances)</a:t>
            </a:r>
          </a:p>
          <a:p>
            <a:pPr lvl="2"/>
            <a:r>
              <a:rPr lang="en-GB" sz="1800" dirty="0" smtClean="0"/>
              <a:t>Grad (73)</a:t>
            </a:r>
          </a:p>
          <a:p>
            <a:pPr lvl="2"/>
            <a:r>
              <a:rPr lang="en-GB" sz="1800" dirty="0" smtClean="0"/>
              <a:t>City &amp; Finance (74)</a:t>
            </a:r>
          </a:p>
          <a:p>
            <a:pPr lvl="2"/>
            <a:r>
              <a:rPr lang="en-GB" sz="1800" dirty="0" smtClean="0"/>
              <a:t>Engg &amp; Tech (63)</a:t>
            </a:r>
          </a:p>
          <a:p>
            <a:pPr lvl="2"/>
            <a:r>
              <a:rPr lang="en-GB" sz="1800" dirty="0" smtClean="0"/>
              <a:t>Law (72)</a:t>
            </a:r>
          </a:p>
          <a:p>
            <a:pPr lvl="2"/>
            <a:r>
              <a:rPr lang="en-GB" sz="1800" dirty="0" smtClean="0"/>
              <a:t>Careers Unlimited (32)</a:t>
            </a:r>
          </a:p>
          <a:p>
            <a:pPr lvl="1"/>
            <a:r>
              <a:rPr lang="en-GB" sz="2000" dirty="0" smtClean="0"/>
              <a:t>100+ Company presentations</a:t>
            </a:r>
          </a:p>
          <a:p>
            <a:r>
              <a:rPr lang="en-GB" sz="2400" dirty="0" smtClean="0"/>
              <a:t>Community and Voluntary Groups</a:t>
            </a:r>
          </a:p>
          <a:p>
            <a:pPr lvl="1"/>
            <a:r>
              <a:rPr lang="en-GB" sz="2000" dirty="0" smtClean="0"/>
              <a:t>1800 members, 20,000 hours, 40 community projects last year</a:t>
            </a:r>
          </a:p>
          <a:p>
            <a:pPr lvl="1"/>
            <a:r>
              <a:rPr lang="en-GB" sz="2000" dirty="0" smtClean="0"/>
              <a:t>Bath Place, Coventry Refugee Centre, </a:t>
            </a:r>
            <a:r>
              <a:rPr lang="en-GB" sz="2000" dirty="0" err="1" smtClean="0"/>
              <a:t>Tocil</a:t>
            </a:r>
            <a:r>
              <a:rPr lang="en-GB" sz="2000" dirty="0" smtClean="0"/>
              <a:t> Wood, </a:t>
            </a:r>
            <a:r>
              <a:rPr lang="en-GB" sz="2000" dirty="0" err="1" smtClean="0"/>
              <a:t>Kidz</a:t>
            </a:r>
            <a:r>
              <a:rPr lang="en-GB" sz="2000" dirty="0" smtClean="0"/>
              <a:t> Kamp…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428596" y="642918"/>
            <a:ext cx="8229600" cy="191930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Pct val="80000"/>
              <a:tabLst/>
              <a:defRPr/>
            </a:pPr>
            <a:r>
              <a:rPr lang="en-GB" sz="3600" dirty="0" smtClean="0">
                <a:solidFill>
                  <a:srgbClr val="00949E"/>
                </a:solidFill>
                <a:latin typeface="Arial" pitchFamily="34" charset="0"/>
                <a:ea typeface="+mj-ea"/>
                <a:cs typeface="+mj-cs"/>
              </a:rPr>
              <a:t>Why are we in partnership with them?</a:t>
            </a:r>
          </a:p>
          <a:p>
            <a:pPr marL="342900" marR="0" lvl="0" indent="-342900" algn="l" defTabSz="914400" rtl="0" eaLnBrk="1" fontAlgn="base" latinLnBrk="0" hangingPunct="1">
              <a:lnSpc>
                <a:spcPct val="100000"/>
              </a:lnSpc>
              <a:spcBef>
                <a:spcPct val="20000"/>
              </a:spcBef>
              <a:spcAft>
                <a:spcPct val="0"/>
              </a:spcAft>
              <a:buClrTx/>
              <a:buSzPct val="80000"/>
              <a:buFontTx/>
              <a:buBlip>
                <a:blip r:embed="rId2"/>
              </a:buBlip>
              <a:tabLst/>
              <a:defRPr/>
            </a:pPr>
            <a:endParaRPr kumimoji="0" lang="en-GB" sz="1400" b="0" i="0" u="none" strike="noStrike" kern="1200" cap="none" spc="0" normalizeH="0" baseline="0" noProof="0" dirty="0" smtClean="0">
              <a:ln>
                <a:noFill/>
              </a:ln>
              <a:solidFill>
                <a:schemeClr val="tx1"/>
              </a:solidFill>
              <a:effectLst/>
              <a:uLnTx/>
              <a:uFillTx/>
              <a:latin typeface="Arial" pitchFamily="34"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Pct val="80000"/>
              <a:buFontTx/>
              <a:buBlip>
                <a:blip r:embed="rId2"/>
              </a:buBlip>
              <a:tabLst/>
              <a:defRPr/>
            </a:pPr>
            <a:r>
              <a:rPr lang="en-GB" sz="2800" dirty="0" smtClean="0">
                <a:latin typeface="Arial" pitchFamily="34" charset="0"/>
              </a:rPr>
              <a:t>To provide opportunities for Warwick students</a:t>
            </a:r>
          </a:p>
          <a:p>
            <a:pPr marL="800100" lvl="1" indent="-342900">
              <a:spcBef>
                <a:spcPct val="20000"/>
              </a:spcBef>
              <a:buSzPct val="80000"/>
              <a:buFontTx/>
              <a:buBlip>
                <a:blip r:embed="rId2"/>
              </a:buBlip>
            </a:pPr>
            <a:r>
              <a:rPr kumimoji="0" lang="en-GB" sz="2800" b="0" i="0" u="none" strike="noStrike" kern="1200" cap="none" spc="0" normalizeH="0" baseline="0" noProof="0" dirty="0" smtClean="0">
                <a:ln>
                  <a:noFill/>
                </a:ln>
                <a:solidFill>
                  <a:schemeClr val="tx1"/>
                </a:solidFill>
                <a:effectLst/>
                <a:uLnTx/>
                <a:uFillTx/>
                <a:latin typeface="Arial" pitchFamily="34" charset="0"/>
                <a:ea typeface="+mn-ea"/>
                <a:cs typeface="+mn-cs"/>
              </a:rPr>
              <a:t>Employment</a:t>
            </a:r>
          </a:p>
          <a:p>
            <a:pPr marL="800100" lvl="1" indent="-342900">
              <a:spcBef>
                <a:spcPct val="20000"/>
              </a:spcBef>
              <a:buSzPct val="80000"/>
              <a:buFontTx/>
              <a:buBlip>
                <a:blip r:embed="rId2"/>
              </a:buBlip>
            </a:pPr>
            <a:r>
              <a:rPr lang="en-GB" sz="2800" dirty="0" smtClean="0">
                <a:latin typeface="Arial" pitchFamily="34" charset="0"/>
              </a:rPr>
              <a:t>Work shadowing</a:t>
            </a:r>
          </a:p>
          <a:p>
            <a:pPr marL="800100" lvl="1" indent="-342900">
              <a:spcBef>
                <a:spcPct val="20000"/>
              </a:spcBef>
              <a:buSzPct val="80000"/>
              <a:buFontTx/>
              <a:buBlip>
                <a:blip r:embed="rId2"/>
              </a:buBlip>
            </a:pPr>
            <a:r>
              <a:rPr kumimoji="0" lang="en-GB" sz="2800" b="0" i="0" u="none" strike="noStrike" kern="1200" cap="none" spc="0" normalizeH="0" baseline="0" noProof="0" dirty="0" smtClean="0">
                <a:ln>
                  <a:noFill/>
                </a:ln>
                <a:solidFill>
                  <a:schemeClr val="tx1"/>
                </a:solidFill>
                <a:effectLst/>
                <a:uLnTx/>
                <a:uFillTx/>
                <a:latin typeface="Arial" pitchFamily="34" charset="0"/>
                <a:ea typeface="+mn-ea"/>
                <a:cs typeface="+mn-cs"/>
              </a:rPr>
              <a:t>Volunteering</a:t>
            </a:r>
          </a:p>
          <a:p>
            <a:pPr marL="800100" lvl="1" indent="-342900">
              <a:spcBef>
                <a:spcPct val="20000"/>
              </a:spcBef>
              <a:buSzPct val="80000"/>
              <a:buFontTx/>
              <a:buBlip>
                <a:blip r:embed="rId2"/>
              </a:buBlip>
            </a:pPr>
            <a:r>
              <a:rPr lang="en-GB" sz="2800" dirty="0" smtClean="0">
                <a:latin typeface="Arial" pitchFamily="34" charset="0"/>
              </a:rPr>
              <a:t>Alumni contacts</a:t>
            </a:r>
          </a:p>
          <a:p>
            <a:pPr marL="800100" lvl="1" indent="-342900">
              <a:spcBef>
                <a:spcPct val="20000"/>
              </a:spcBef>
              <a:buSzPct val="80000"/>
              <a:buFontTx/>
              <a:buBlip>
                <a:blip r:embed="rId2"/>
              </a:buBlip>
            </a:pPr>
            <a:r>
              <a:rPr kumimoji="0" lang="en-GB" sz="2800" b="0" i="0" u="none" strike="noStrike" kern="1200" cap="none" spc="0" normalizeH="0" baseline="0" noProof="0" dirty="0" smtClean="0">
                <a:ln>
                  <a:noFill/>
                </a:ln>
                <a:solidFill>
                  <a:schemeClr val="tx1"/>
                </a:solidFill>
                <a:effectLst/>
                <a:uLnTx/>
                <a:uFillTx/>
                <a:latin typeface="Arial" pitchFamily="34" charset="0"/>
                <a:ea typeface="+mn-ea"/>
                <a:cs typeface="+mn-cs"/>
              </a:rPr>
              <a:t>Outcomes and case</a:t>
            </a:r>
            <a:r>
              <a:rPr kumimoji="0" lang="en-GB" sz="2800" b="0" i="0" u="none" strike="noStrike" kern="1200" cap="none" spc="0" normalizeH="0" noProof="0" dirty="0" smtClean="0">
                <a:ln>
                  <a:noFill/>
                </a:ln>
                <a:solidFill>
                  <a:schemeClr val="tx1"/>
                </a:solidFill>
                <a:effectLst/>
                <a:uLnTx/>
                <a:uFillTx/>
                <a:latin typeface="Arial" pitchFamily="34" charset="0"/>
                <a:ea typeface="+mn-ea"/>
                <a:cs typeface="+mn-cs"/>
              </a:rPr>
              <a:t> studies</a:t>
            </a:r>
          </a:p>
          <a:p>
            <a:pPr marL="342900" marR="0" lvl="0" indent="-342900" algn="l" defTabSz="914400" rtl="0" eaLnBrk="1" fontAlgn="base" latinLnBrk="0" hangingPunct="1">
              <a:lnSpc>
                <a:spcPct val="100000"/>
              </a:lnSpc>
              <a:spcBef>
                <a:spcPct val="20000"/>
              </a:spcBef>
              <a:spcAft>
                <a:spcPct val="0"/>
              </a:spcAft>
              <a:buClrTx/>
              <a:buSzPct val="80000"/>
              <a:buFontTx/>
              <a:buBlip>
                <a:blip r:embed="rId2"/>
              </a:buBlip>
              <a:tabLst/>
              <a:defRPr/>
            </a:pPr>
            <a:r>
              <a:rPr lang="en-GB" sz="2800" baseline="0" dirty="0" smtClean="0">
                <a:latin typeface="Arial" pitchFamily="34" charset="0"/>
              </a:rPr>
              <a:t>To</a:t>
            </a:r>
            <a:r>
              <a:rPr lang="en-GB" sz="2800" dirty="0" smtClean="0">
                <a:latin typeface="Arial" pitchFamily="34" charset="0"/>
              </a:rPr>
              <a:t> feed back and improve what we do</a:t>
            </a:r>
            <a:endParaRPr kumimoji="0" lang="en-GB" sz="2800" b="0" i="0" u="none" strike="noStrike" kern="1200" cap="none" spc="0" normalizeH="0" baseline="0" noProof="0" dirty="0">
              <a:ln>
                <a:noFill/>
              </a:ln>
              <a:solidFill>
                <a:schemeClr val="tx1"/>
              </a:solidFill>
              <a:effectLst/>
              <a:uLnTx/>
              <a:uFillTx/>
              <a:latin typeface="Arial" pitchFamily="34"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From prospect to partner</a:t>
            </a:r>
            <a:endParaRPr lang="en-GB" dirty="0"/>
          </a:p>
        </p:txBody>
      </p:sp>
      <p:grpSp>
        <p:nvGrpSpPr>
          <p:cNvPr id="137" name="Group 136"/>
          <p:cNvGrpSpPr/>
          <p:nvPr/>
        </p:nvGrpSpPr>
        <p:grpSpPr>
          <a:xfrm>
            <a:off x="3000364" y="2000240"/>
            <a:ext cx="3571900" cy="3500462"/>
            <a:chOff x="3303588" y="2628900"/>
            <a:chExt cx="2613025" cy="2551112"/>
          </a:xfrm>
        </p:grpSpPr>
        <p:sp>
          <p:nvSpPr>
            <p:cNvPr id="1041" name="Freeform 17"/>
            <p:cNvSpPr>
              <a:spLocks/>
            </p:cNvSpPr>
            <p:nvPr/>
          </p:nvSpPr>
          <p:spPr bwMode="auto">
            <a:xfrm>
              <a:off x="4749800" y="3082925"/>
              <a:ext cx="1065213" cy="1774825"/>
            </a:xfrm>
            <a:custGeom>
              <a:avLst/>
              <a:gdLst/>
              <a:ahLst/>
              <a:cxnLst>
                <a:cxn ang="0">
                  <a:pos x="0" y="733"/>
                </a:cxn>
                <a:cxn ang="0">
                  <a:pos x="0" y="1116"/>
                </a:cxn>
                <a:cxn ang="0">
                  <a:pos x="4" y="1118"/>
                </a:cxn>
                <a:cxn ang="0">
                  <a:pos x="42" y="1088"/>
                </a:cxn>
                <a:cxn ang="0">
                  <a:pos x="54" y="733"/>
                </a:cxn>
                <a:cxn ang="0">
                  <a:pos x="666" y="22"/>
                </a:cxn>
                <a:cxn ang="0">
                  <a:pos x="671" y="0"/>
                </a:cxn>
                <a:cxn ang="0">
                  <a:pos x="585" y="28"/>
                </a:cxn>
                <a:cxn ang="0">
                  <a:pos x="0" y="733"/>
                </a:cxn>
              </a:cxnLst>
              <a:rect l="0" t="0" r="r" b="b"/>
              <a:pathLst>
                <a:path w="671" h="1118">
                  <a:moveTo>
                    <a:pt x="0" y="733"/>
                  </a:moveTo>
                  <a:lnTo>
                    <a:pt x="0" y="1116"/>
                  </a:lnTo>
                  <a:lnTo>
                    <a:pt x="4" y="1118"/>
                  </a:lnTo>
                  <a:lnTo>
                    <a:pt x="42" y="1088"/>
                  </a:lnTo>
                  <a:lnTo>
                    <a:pt x="54" y="733"/>
                  </a:lnTo>
                  <a:lnTo>
                    <a:pt x="666" y="22"/>
                  </a:lnTo>
                  <a:lnTo>
                    <a:pt x="671" y="0"/>
                  </a:lnTo>
                  <a:lnTo>
                    <a:pt x="585" y="28"/>
                  </a:lnTo>
                  <a:lnTo>
                    <a:pt x="0" y="733"/>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043" name="Freeform 19"/>
            <p:cNvSpPr>
              <a:spLocks/>
            </p:cNvSpPr>
            <p:nvPr/>
          </p:nvSpPr>
          <p:spPr bwMode="auto">
            <a:xfrm>
              <a:off x="5859463" y="3011488"/>
              <a:ext cx="1588" cy="4763"/>
            </a:xfrm>
            <a:custGeom>
              <a:avLst/>
              <a:gdLst/>
              <a:ahLst/>
              <a:cxnLst>
                <a:cxn ang="0">
                  <a:pos x="1" y="1"/>
                </a:cxn>
                <a:cxn ang="0">
                  <a:pos x="1" y="0"/>
                </a:cxn>
                <a:cxn ang="0">
                  <a:pos x="1" y="0"/>
                </a:cxn>
                <a:cxn ang="0">
                  <a:pos x="1" y="0"/>
                </a:cxn>
                <a:cxn ang="0">
                  <a:pos x="1" y="0"/>
                </a:cxn>
                <a:cxn ang="0">
                  <a:pos x="1" y="0"/>
                </a:cxn>
                <a:cxn ang="0">
                  <a:pos x="1" y="0"/>
                </a:cxn>
                <a:cxn ang="0">
                  <a:pos x="0" y="1"/>
                </a:cxn>
                <a:cxn ang="0">
                  <a:pos x="0" y="1"/>
                </a:cxn>
                <a:cxn ang="0">
                  <a:pos x="0" y="2"/>
                </a:cxn>
                <a:cxn ang="0">
                  <a:pos x="1" y="2"/>
                </a:cxn>
                <a:cxn ang="0">
                  <a:pos x="1" y="3"/>
                </a:cxn>
                <a:cxn ang="0">
                  <a:pos x="1" y="3"/>
                </a:cxn>
                <a:cxn ang="0">
                  <a:pos x="1" y="3"/>
                </a:cxn>
                <a:cxn ang="0">
                  <a:pos x="1" y="2"/>
                </a:cxn>
                <a:cxn ang="0">
                  <a:pos x="1" y="2"/>
                </a:cxn>
                <a:cxn ang="0">
                  <a:pos x="1" y="1"/>
                </a:cxn>
              </a:cxnLst>
              <a:rect l="0" t="0" r="r" b="b"/>
              <a:pathLst>
                <a:path w="1" h="3">
                  <a:moveTo>
                    <a:pt x="1" y="1"/>
                  </a:moveTo>
                  <a:lnTo>
                    <a:pt x="1" y="0"/>
                  </a:lnTo>
                  <a:lnTo>
                    <a:pt x="1" y="0"/>
                  </a:lnTo>
                  <a:lnTo>
                    <a:pt x="1" y="0"/>
                  </a:lnTo>
                  <a:lnTo>
                    <a:pt x="1" y="0"/>
                  </a:lnTo>
                  <a:lnTo>
                    <a:pt x="1" y="0"/>
                  </a:lnTo>
                  <a:lnTo>
                    <a:pt x="1" y="0"/>
                  </a:lnTo>
                  <a:lnTo>
                    <a:pt x="0" y="1"/>
                  </a:lnTo>
                  <a:lnTo>
                    <a:pt x="0" y="1"/>
                  </a:lnTo>
                  <a:lnTo>
                    <a:pt x="0" y="2"/>
                  </a:lnTo>
                  <a:lnTo>
                    <a:pt x="1" y="2"/>
                  </a:lnTo>
                  <a:lnTo>
                    <a:pt x="1" y="3"/>
                  </a:lnTo>
                  <a:lnTo>
                    <a:pt x="1" y="3"/>
                  </a:lnTo>
                  <a:lnTo>
                    <a:pt x="1" y="3"/>
                  </a:lnTo>
                  <a:lnTo>
                    <a:pt x="1" y="2"/>
                  </a:lnTo>
                  <a:lnTo>
                    <a:pt x="1" y="2"/>
                  </a:lnTo>
                  <a:lnTo>
                    <a:pt x="1" y="1"/>
                  </a:lnTo>
                  <a:close/>
                </a:path>
              </a:pathLst>
            </a:custGeom>
            <a:solidFill>
              <a:srgbClr val="E09E00"/>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123" name="Freeform 99"/>
            <p:cNvSpPr>
              <a:spLocks/>
            </p:cNvSpPr>
            <p:nvPr/>
          </p:nvSpPr>
          <p:spPr bwMode="auto">
            <a:xfrm>
              <a:off x="4645025" y="2960688"/>
              <a:ext cx="1146175" cy="2157412"/>
            </a:xfrm>
            <a:custGeom>
              <a:avLst/>
              <a:gdLst/>
              <a:ahLst/>
              <a:cxnLst>
                <a:cxn ang="0">
                  <a:pos x="0" y="891"/>
                </a:cxn>
                <a:cxn ang="0">
                  <a:pos x="0" y="1357"/>
                </a:cxn>
                <a:cxn ang="0">
                  <a:pos x="5" y="1359"/>
                </a:cxn>
                <a:cxn ang="0">
                  <a:pos x="46" y="1323"/>
                </a:cxn>
                <a:cxn ang="0">
                  <a:pos x="59" y="891"/>
                </a:cxn>
                <a:cxn ang="0">
                  <a:pos x="717" y="27"/>
                </a:cxn>
                <a:cxn ang="0">
                  <a:pos x="722" y="0"/>
                </a:cxn>
                <a:cxn ang="0">
                  <a:pos x="629" y="33"/>
                </a:cxn>
                <a:cxn ang="0">
                  <a:pos x="0" y="891"/>
                </a:cxn>
              </a:cxnLst>
              <a:rect l="0" t="0" r="r" b="b"/>
              <a:pathLst>
                <a:path w="722" h="1359">
                  <a:moveTo>
                    <a:pt x="0" y="891"/>
                  </a:moveTo>
                  <a:lnTo>
                    <a:pt x="0" y="1357"/>
                  </a:lnTo>
                  <a:lnTo>
                    <a:pt x="5" y="1359"/>
                  </a:lnTo>
                  <a:lnTo>
                    <a:pt x="46" y="1323"/>
                  </a:lnTo>
                  <a:lnTo>
                    <a:pt x="59" y="891"/>
                  </a:lnTo>
                  <a:lnTo>
                    <a:pt x="717" y="27"/>
                  </a:lnTo>
                  <a:lnTo>
                    <a:pt x="722" y="0"/>
                  </a:lnTo>
                  <a:lnTo>
                    <a:pt x="629" y="33"/>
                  </a:lnTo>
                  <a:lnTo>
                    <a:pt x="0" y="891"/>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124" name="Freeform 100"/>
            <p:cNvSpPr>
              <a:spLocks/>
            </p:cNvSpPr>
            <p:nvPr/>
          </p:nvSpPr>
          <p:spPr bwMode="auto">
            <a:xfrm>
              <a:off x="3303588" y="2628900"/>
              <a:ext cx="2613025" cy="496887"/>
            </a:xfrm>
            <a:custGeom>
              <a:avLst/>
              <a:gdLst/>
              <a:ahLst/>
              <a:cxnLst>
                <a:cxn ang="0">
                  <a:pos x="888" y="313"/>
                </a:cxn>
                <a:cxn ang="0">
                  <a:pos x="984" y="311"/>
                </a:cxn>
                <a:cxn ang="0">
                  <a:pos x="1081" y="306"/>
                </a:cxn>
                <a:cxn ang="0">
                  <a:pos x="1176" y="301"/>
                </a:cxn>
                <a:cxn ang="0">
                  <a:pos x="1268" y="291"/>
                </a:cxn>
                <a:cxn ang="0">
                  <a:pos x="1354" y="281"/>
                </a:cxn>
                <a:cxn ang="0">
                  <a:pos x="1432" y="268"/>
                </a:cxn>
                <a:cxn ang="0">
                  <a:pos x="1501" y="253"/>
                </a:cxn>
                <a:cxn ang="0">
                  <a:pos x="1558" y="236"/>
                </a:cxn>
                <a:cxn ang="0">
                  <a:pos x="1602" y="216"/>
                </a:cxn>
                <a:cxn ang="0">
                  <a:pos x="1630" y="194"/>
                </a:cxn>
                <a:cxn ang="0">
                  <a:pos x="1645" y="164"/>
                </a:cxn>
                <a:cxn ang="0">
                  <a:pos x="1643" y="140"/>
                </a:cxn>
                <a:cxn ang="0">
                  <a:pos x="1622" y="111"/>
                </a:cxn>
                <a:cxn ang="0">
                  <a:pos x="1589" y="91"/>
                </a:cxn>
                <a:cxn ang="0">
                  <a:pos x="1540" y="71"/>
                </a:cxn>
                <a:cxn ang="0">
                  <a:pos x="1479" y="56"/>
                </a:cxn>
                <a:cxn ang="0">
                  <a:pos x="1407" y="41"/>
                </a:cxn>
                <a:cxn ang="0">
                  <a:pos x="1327" y="28"/>
                </a:cxn>
                <a:cxn ang="0">
                  <a:pos x="1238" y="19"/>
                </a:cxn>
                <a:cxn ang="0">
                  <a:pos x="1146" y="12"/>
                </a:cxn>
                <a:cxn ang="0">
                  <a:pos x="1049" y="5"/>
                </a:cxn>
                <a:cxn ang="0">
                  <a:pos x="952" y="1"/>
                </a:cxn>
                <a:cxn ang="0">
                  <a:pos x="856" y="0"/>
                </a:cxn>
                <a:cxn ang="0">
                  <a:pos x="743" y="0"/>
                </a:cxn>
                <a:cxn ang="0">
                  <a:pos x="626" y="4"/>
                </a:cxn>
                <a:cxn ang="0">
                  <a:pos x="515" y="9"/>
                </a:cxn>
                <a:cxn ang="0">
                  <a:pos x="411" y="18"/>
                </a:cxn>
                <a:cxn ang="0">
                  <a:pos x="315" y="28"/>
                </a:cxn>
                <a:cxn ang="0">
                  <a:pos x="215" y="45"/>
                </a:cxn>
                <a:cxn ang="0">
                  <a:pos x="120" y="67"/>
                </a:cxn>
                <a:cxn ang="0">
                  <a:pos x="57" y="91"/>
                </a:cxn>
                <a:cxn ang="0">
                  <a:pos x="21" y="113"/>
                </a:cxn>
                <a:cxn ang="0">
                  <a:pos x="4" y="135"/>
                </a:cxn>
                <a:cxn ang="0">
                  <a:pos x="0" y="155"/>
                </a:cxn>
                <a:cxn ang="0">
                  <a:pos x="8" y="184"/>
                </a:cxn>
                <a:cxn ang="0">
                  <a:pos x="33" y="209"/>
                </a:cxn>
                <a:cxn ang="0">
                  <a:pos x="72" y="229"/>
                </a:cxn>
                <a:cxn ang="0">
                  <a:pos x="124" y="247"/>
                </a:cxn>
                <a:cxn ang="0">
                  <a:pos x="190" y="263"/>
                </a:cxn>
                <a:cxn ang="0">
                  <a:pos x="265" y="277"/>
                </a:cxn>
                <a:cxn ang="0">
                  <a:pos x="348" y="288"/>
                </a:cxn>
                <a:cxn ang="0">
                  <a:pos x="438" y="298"/>
                </a:cxn>
                <a:cxn ang="0">
                  <a:pos x="532" y="304"/>
                </a:cxn>
                <a:cxn ang="0">
                  <a:pos x="630" y="310"/>
                </a:cxn>
                <a:cxn ang="0">
                  <a:pos x="727" y="312"/>
                </a:cxn>
                <a:cxn ang="0">
                  <a:pos x="824" y="313"/>
                </a:cxn>
              </a:cxnLst>
              <a:rect l="0" t="0" r="r" b="b"/>
              <a:pathLst>
                <a:path w="1646" h="313">
                  <a:moveTo>
                    <a:pt x="824" y="313"/>
                  </a:moveTo>
                  <a:lnTo>
                    <a:pt x="856" y="313"/>
                  </a:lnTo>
                  <a:lnTo>
                    <a:pt x="888" y="313"/>
                  </a:lnTo>
                  <a:lnTo>
                    <a:pt x="920" y="312"/>
                  </a:lnTo>
                  <a:lnTo>
                    <a:pt x="952" y="312"/>
                  </a:lnTo>
                  <a:lnTo>
                    <a:pt x="984" y="311"/>
                  </a:lnTo>
                  <a:lnTo>
                    <a:pt x="1017" y="310"/>
                  </a:lnTo>
                  <a:lnTo>
                    <a:pt x="1049" y="308"/>
                  </a:lnTo>
                  <a:lnTo>
                    <a:pt x="1081" y="306"/>
                  </a:lnTo>
                  <a:lnTo>
                    <a:pt x="1113" y="304"/>
                  </a:lnTo>
                  <a:lnTo>
                    <a:pt x="1146" y="302"/>
                  </a:lnTo>
                  <a:lnTo>
                    <a:pt x="1176" y="301"/>
                  </a:lnTo>
                  <a:lnTo>
                    <a:pt x="1207" y="298"/>
                  </a:lnTo>
                  <a:lnTo>
                    <a:pt x="1238" y="294"/>
                  </a:lnTo>
                  <a:lnTo>
                    <a:pt x="1268" y="291"/>
                  </a:lnTo>
                  <a:lnTo>
                    <a:pt x="1298" y="288"/>
                  </a:lnTo>
                  <a:lnTo>
                    <a:pt x="1327" y="285"/>
                  </a:lnTo>
                  <a:lnTo>
                    <a:pt x="1354" y="281"/>
                  </a:lnTo>
                  <a:lnTo>
                    <a:pt x="1380" y="277"/>
                  </a:lnTo>
                  <a:lnTo>
                    <a:pt x="1407" y="272"/>
                  </a:lnTo>
                  <a:lnTo>
                    <a:pt x="1432" y="268"/>
                  </a:lnTo>
                  <a:lnTo>
                    <a:pt x="1456" y="263"/>
                  </a:lnTo>
                  <a:lnTo>
                    <a:pt x="1479" y="258"/>
                  </a:lnTo>
                  <a:lnTo>
                    <a:pt x="1501" y="253"/>
                  </a:lnTo>
                  <a:lnTo>
                    <a:pt x="1521" y="247"/>
                  </a:lnTo>
                  <a:lnTo>
                    <a:pt x="1540" y="242"/>
                  </a:lnTo>
                  <a:lnTo>
                    <a:pt x="1558" y="236"/>
                  </a:lnTo>
                  <a:lnTo>
                    <a:pt x="1574" y="229"/>
                  </a:lnTo>
                  <a:lnTo>
                    <a:pt x="1589" y="223"/>
                  </a:lnTo>
                  <a:lnTo>
                    <a:pt x="1602" y="216"/>
                  </a:lnTo>
                  <a:lnTo>
                    <a:pt x="1613" y="209"/>
                  </a:lnTo>
                  <a:lnTo>
                    <a:pt x="1622" y="202"/>
                  </a:lnTo>
                  <a:lnTo>
                    <a:pt x="1630" y="194"/>
                  </a:lnTo>
                  <a:lnTo>
                    <a:pt x="1638" y="184"/>
                  </a:lnTo>
                  <a:lnTo>
                    <a:pt x="1643" y="174"/>
                  </a:lnTo>
                  <a:lnTo>
                    <a:pt x="1645" y="164"/>
                  </a:lnTo>
                  <a:lnTo>
                    <a:pt x="1646" y="155"/>
                  </a:lnTo>
                  <a:lnTo>
                    <a:pt x="1645" y="149"/>
                  </a:lnTo>
                  <a:lnTo>
                    <a:pt x="1643" y="140"/>
                  </a:lnTo>
                  <a:lnTo>
                    <a:pt x="1638" y="129"/>
                  </a:lnTo>
                  <a:lnTo>
                    <a:pt x="1630" y="119"/>
                  </a:lnTo>
                  <a:lnTo>
                    <a:pt x="1622" y="111"/>
                  </a:lnTo>
                  <a:lnTo>
                    <a:pt x="1613" y="105"/>
                  </a:lnTo>
                  <a:lnTo>
                    <a:pt x="1602" y="97"/>
                  </a:lnTo>
                  <a:lnTo>
                    <a:pt x="1589" y="91"/>
                  </a:lnTo>
                  <a:lnTo>
                    <a:pt x="1574" y="84"/>
                  </a:lnTo>
                  <a:lnTo>
                    <a:pt x="1558" y="78"/>
                  </a:lnTo>
                  <a:lnTo>
                    <a:pt x="1540" y="71"/>
                  </a:lnTo>
                  <a:lnTo>
                    <a:pt x="1521" y="66"/>
                  </a:lnTo>
                  <a:lnTo>
                    <a:pt x="1501" y="61"/>
                  </a:lnTo>
                  <a:lnTo>
                    <a:pt x="1479" y="56"/>
                  </a:lnTo>
                  <a:lnTo>
                    <a:pt x="1456" y="50"/>
                  </a:lnTo>
                  <a:lnTo>
                    <a:pt x="1432" y="45"/>
                  </a:lnTo>
                  <a:lnTo>
                    <a:pt x="1407" y="41"/>
                  </a:lnTo>
                  <a:lnTo>
                    <a:pt x="1380" y="36"/>
                  </a:lnTo>
                  <a:lnTo>
                    <a:pt x="1354" y="32"/>
                  </a:lnTo>
                  <a:lnTo>
                    <a:pt x="1327" y="28"/>
                  </a:lnTo>
                  <a:lnTo>
                    <a:pt x="1298" y="26"/>
                  </a:lnTo>
                  <a:lnTo>
                    <a:pt x="1268" y="22"/>
                  </a:lnTo>
                  <a:lnTo>
                    <a:pt x="1238" y="19"/>
                  </a:lnTo>
                  <a:lnTo>
                    <a:pt x="1207" y="15"/>
                  </a:lnTo>
                  <a:lnTo>
                    <a:pt x="1176" y="13"/>
                  </a:lnTo>
                  <a:lnTo>
                    <a:pt x="1146" y="12"/>
                  </a:lnTo>
                  <a:lnTo>
                    <a:pt x="1113" y="9"/>
                  </a:lnTo>
                  <a:lnTo>
                    <a:pt x="1081" y="8"/>
                  </a:lnTo>
                  <a:lnTo>
                    <a:pt x="1049" y="5"/>
                  </a:lnTo>
                  <a:lnTo>
                    <a:pt x="1017" y="4"/>
                  </a:lnTo>
                  <a:lnTo>
                    <a:pt x="984" y="2"/>
                  </a:lnTo>
                  <a:lnTo>
                    <a:pt x="952" y="1"/>
                  </a:lnTo>
                  <a:lnTo>
                    <a:pt x="920" y="1"/>
                  </a:lnTo>
                  <a:lnTo>
                    <a:pt x="888" y="0"/>
                  </a:lnTo>
                  <a:lnTo>
                    <a:pt x="856" y="0"/>
                  </a:lnTo>
                  <a:lnTo>
                    <a:pt x="824" y="0"/>
                  </a:lnTo>
                  <a:lnTo>
                    <a:pt x="783" y="0"/>
                  </a:lnTo>
                  <a:lnTo>
                    <a:pt x="743" y="0"/>
                  </a:lnTo>
                  <a:lnTo>
                    <a:pt x="704" y="1"/>
                  </a:lnTo>
                  <a:lnTo>
                    <a:pt x="665" y="2"/>
                  </a:lnTo>
                  <a:lnTo>
                    <a:pt x="626" y="4"/>
                  </a:lnTo>
                  <a:lnTo>
                    <a:pt x="589" y="5"/>
                  </a:lnTo>
                  <a:lnTo>
                    <a:pt x="552" y="8"/>
                  </a:lnTo>
                  <a:lnTo>
                    <a:pt x="515" y="9"/>
                  </a:lnTo>
                  <a:lnTo>
                    <a:pt x="480" y="12"/>
                  </a:lnTo>
                  <a:lnTo>
                    <a:pt x="444" y="14"/>
                  </a:lnTo>
                  <a:lnTo>
                    <a:pt x="411" y="18"/>
                  </a:lnTo>
                  <a:lnTo>
                    <a:pt x="378" y="21"/>
                  </a:lnTo>
                  <a:lnTo>
                    <a:pt x="346" y="24"/>
                  </a:lnTo>
                  <a:lnTo>
                    <a:pt x="315" y="28"/>
                  </a:lnTo>
                  <a:lnTo>
                    <a:pt x="284" y="34"/>
                  </a:lnTo>
                  <a:lnTo>
                    <a:pt x="255" y="37"/>
                  </a:lnTo>
                  <a:lnTo>
                    <a:pt x="215" y="45"/>
                  </a:lnTo>
                  <a:lnTo>
                    <a:pt x="179" y="52"/>
                  </a:lnTo>
                  <a:lnTo>
                    <a:pt x="147" y="59"/>
                  </a:lnTo>
                  <a:lnTo>
                    <a:pt x="120" y="67"/>
                  </a:lnTo>
                  <a:lnTo>
                    <a:pt x="96" y="75"/>
                  </a:lnTo>
                  <a:lnTo>
                    <a:pt x="75" y="83"/>
                  </a:lnTo>
                  <a:lnTo>
                    <a:pt x="57" y="91"/>
                  </a:lnTo>
                  <a:lnTo>
                    <a:pt x="43" y="98"/>
                  </a:lnTo>
                  <a:lnTo>
                    <a:pt x="30" y="106"/>
                  </a:lnTo>
                  <a:lnTo>
                    <a:pt x="21" y="113"/>
                  </a:lnTo>
                  <a:lnTo>
                    <a:pt x="13" y="120"/>
                  </a:lnTo>
                  <a:lnTo>
                    <a:pt x="8" y="128"/>
                  </a:lnTo>
                  <a:lnTo>
                    <a:pt x="4" y="135"/>
                  </a:lnTo>
                  <a:lnTo>
                    <a:pt x="2" y="142"/>
                  </a:lnTo>
                  <a:lnTo>
                    <a:pt x="0" y="149"/>
                  </a:lnTo>
                  <a:lnTo>
                    <a:pt x="0" y="155"/>
                  </a:lnTo>
                  <a:lnTo>
                    <a:pt x="1" y="164"/>
                  </a:lnTo>
                  <a:lnTo>
                    <a:pt x="3" y="174"/>
                  </a:lnTo>
                  <a:lnTo>
                    <a:pt x="8" y="184"/>
                  </a:lnTo>
                  <a:lnTo>
                    <a:pt x="16" y="194"/>
                  </a:lnTo>
                  <a:lnTo>
                    <a:pt x="24" y="202"/>
                  </a:lnTo>
                  <a:lnTo>
                    <a:pt x="33" y="209"/>
                  </a:lnTo>
                  <a:lnTo>
                    <a:pt x="44" y="216"/>
                  </a:lnTo>
                  <a:lnTo>
                    <a:pt x="57" y="223"/>
                  </a:lnTo>
                  <a:lnTo>
                    <a:pt x="72" y="229"/>
                  </a:lnTo>
                  <a:lnTo>
                    <a:pt x="88" y="236"/>
                  </a:lnTo>
                  <a:lnTo>
                    <a:pt x="106" y="242"/>
                  </a:lnTo>
                  <a:lnTo>
                    <a:pt x="124" y="247"/>
                  </a:lnTo>
                  <a:lnTo>
                    <a:pt x="145" y="253"/>
                  </a:lnTo>
                  <a:lnTo>
                    <a:pt x="167" y="258"/>
                  </a:lnTo>
                  <a:lnTo>
                    <a:pt x="190" y="263"/>
                  </a:lnTo>
                  <a:lnTo>
                    <a:pt x="214" y="268"/>
                  </a:lnTo>
                  <a:lnTo>
                    <a:pt x="239" y="272"/>
                  </a:lnTo>
                  <a:lnTo>
                    <a:pt x="265" y="277"/>
                  </a:lnTo>
                  <a:lnTo>
                    <a:pt x="292" y="281"/>
                  </a:lnTo>
                  <a:lnTo>
                    <a:pt x="320" y="285"/>
                  </a:lnTo>
                  <a:lnTo>
                    <a:pt x="348" y="288"/>
                  </a:lnTo>
                  <a:lnTo>
                    <a:pt x="378" y="291"/>
                  </a:lnTo>
                  <a:lnTo>
                    <a:pt x="408" y="294"/>
                  </a:lnTo>
                  <a:lnTo>
                    <a:pt x="438" y="298"/>
                  </a:lnTo>
                  <a:lnTo>
                    <a:pt x="469" y="301"/>
                  </a:lnTo>
                  <a:lnTo>
                    <a:pt x="500" y="302"/>
                  </a:lnTo>
                  <a:lnTo>
                    <a:pt x="532" y="304"/>
                  </a:lnTo>
                  <a:lnTo>
                    <a:pt x="565" y="306"/>
                  </a:lnTo>
                  <a:lnTo>
                    <a:pt x="597" y="308"/>
                  </a:lnTo>
                  <a:lnTo>
                    <a:pt x="630" y="310"/>
                  </a:lnTo>
                  <a:lnTo>
                    <a:pt x="662" y="311"/>
                  </a:lnTo>
                  <a:lnTo>
                    <a:pt x="695" y="312"/>
                  </a:lnTo>
                  <a:lnTo>
                    <a:pt x="727" y="312"/>
                  </a:lnTo>
                  <a:lnTo>
                    <a:pt x="759" y="313"/>
                  </a:lnTo>
                  <a:lnTo>
                    <a:pt x="791" y="313"/>
                  </a:lnTo>
                  <a:lnTo>
                    <a:pt x="824" y="313"/>
                  </a:ln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125" name="Freeform 101"/>
            <p:cNvSpPr>
              <a:spLocks/>
            </p:cNvSpPr>
            <p:nvPr/>
          </p:nvSpPr>
          <p:spPr bwMode="auto">
            <a:xfrm>
              <a:off x="5838825" y="2873375"/>
              <a:ext cx="1587" cy="6350"/>
            </a:xfrm>
            <a:custGeom>
              <a:avLst/>
              <a:gdLst/>
              <a:ahLst/>
              <a:cxnLst>
                <a:cxn ang="0">
                  <a:pos x="1" y="1"/>
                </a:cxn>
                <a:cxn ang="0">
                  <a:pos x="1" y="0"/>
                </a:cxn>
                <a:cxn ang="0">
                  <a:pos x="1" y="0"/>
                </a:cxn>
                <a:cxn ang="0">
                  <a:pos x="1" y="0"/>
                </a:cxn>
                <a:cxn ang="0">
                  <a:pos x="1" y="0"/>
                </a:cxn>
                <a:cxn ang="0">
                  <a:pos x="1" y="0"/>
                </a:cxn>
                <a:cxn ang="0">
                  <a:pos x="1" y="0"/>
                </a:cxn>
                <a:cxn ang="0">
                  <a:pos x="0" y="1"/>
                </a:cxn>
                <a:cxn ang="0">
                  <a:pos x="0" y="1"/>
                </a:cxn>
                <a:cxn ang="0">
                  <a:pos x="0" y="3"/>
                </a:cxn>
                <a:cxn ang="0">
                  <a:pos x="1" y="3"/>
                </a:cxn>
                <a:cxn ang="0">
                  <a:pos x="1" y="4"/>
                </a:cxn>
                <a:cxn ang="0">
                  <a:pos x="1" y="4"/>
                </a:cxn>
                <a:cxn ang="0">
                  <a:pos x="1" y="4"/>
                </a:cxn>
                <a:cxn ang="0">
                  <a:pos x="1" y="3"/>
                </a:cxn>
                <a:cxn ang="0">
                  <a:pos x="1" y="3"/>
                </a:cxn>
                <a:cxn ang="0">
                  <a:pos x="1" y="1"/>
                </a:cxn>
              </a:cxnLst>
              <a:rect l="0" t="0" r="r" b="b"/>
              <a:pathLst>
                <a:path w="1" h="4">
                  <a:moveTo>
                    <a:pt x="1" y="1"/>
                  </a:moveTo>
                  <a:lnTo>
                    <a:pt x="1" y="0"/>
                  </a:lnTo>
                  <a:lnTo>
                    <a:pt x="1" y="0"/>
                  </a:lnTo>
                  <a:lnTo>
                    <a:pt x="1" y="0"/>
                  </a:lnTo>
                  <a:lnTo>
                    <a:pt x="1" y="0"/>
                  </a:lnTo>
                  <a:lnTo>
                    <a:pt x="1" y="0"/>
                  </a:lnTo>
                  <a:lnTo>
                    <a:pt x="1" y="0"/>
                  </a:lnTo>
                  <a:lnTo>
                    <a:pt x="0" y="1"/>
                  </a:lnTo>
                  <a:lnTo>
                    <a:pt x="0" y="1"/>
                  </a:lnTo>
                  <a:lnTo>
                    <a:pt x="0" y="3"/>
                  </a:lnTo>
                  <a:lnTo>
                    <a:pt x="1" y="3"/>
                  </a:lnTo>
                  <a:lnTo>
                    <a:pt x="1" y="4"/>
                  </a:lnTo>
                  <a:lnTo>
                    <a:pt x="1" y="4"/>
                  </a:lnTo>
                  <a:lnTo>
                    <a:pt x="1" y="4"/>
                  </a:lnTo>
                  <a:lnTo>
                    <a:pt x="1" y="3"/>
                  </a:lnTo>
                  <a:lnTo>
                    <a:pt x="1" y="3"/>
                  </a:lnTo>
                  <a:lnTo>
                    <a:pt x="1" y="1"/>
                  </a:lnTo>
                  <a:close/>
                </a:path>
              </a:pathLst>
            </a:custGeom>
            <a:solidFill>
              <a:srgbClr val="E09E00"/>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127" name="Freeform 103"/>
            <p:cNvSpPr>
              <a:spLocks/>
            </p:cNvSpPr>
            <p:nvPr/>
          </p:nvSpPr>
          <p:spPr bwMode="auto">
            <a:xfrm>
              <a:off x="3311525" y="2851150"/>
              <a:ext cx="2603500" cy="2328862"/>
            </a:xfrm>
            <a:custGeom>
              <a:avLst/>
              <a:gdLst/>
              <a:ahLst/>
              <a:cxnLst>
                <a:cxn ang="0">
                  <a:pos x="0" y="34"/>
                </a:cxn>
                <a:cxn ang="0">
                  <a:pos x="715" y="1016"/>
                </a:cxn>
                <a:cxn ang="0">
                  <a:pos x="711" y="999"/>
                </a:cxn>
                <a:cxn ang="0">
                  <a:pos x="711" y="1429"/>
                </a:cxn>
                <a:cxn ang="0">
                  <a:pos x="713" y="1431"/>
                </a:cxn>
                <a:cxn ang="0">
                  <a:pos x="717" y="1433"/>
                </a:cxn>
                <a:cxn ang="0">
                  <a:pos x="720" y="1436"/>
                </a:cxn>
                <a:cxn ang="0">
                  <a:pos x="722" y="1437"/>
                </a:cxn>
                <a:cxn ang="0">
                  <a:pos x="723" y="1438"/>
                </a:cxn>
                <a:cxn ang="0">
                  <a:pos x="728" y="1441"/>
                </a:cxn>
                <a:cxn ang="0">
                  <a:pos x="733" y="1444"/>
                </a:cxn>
                <a:cxn ang="0">
                  <a:pos x="741" y="1448"/>
                </a:cxn>
                <a:cxn ang="0">
                  <a:pos x="749" y="1451"/>
                </a:cxn>
                <a:cxn ang="0">
                  <a:pos x="759" y="1457"/>
                </a:cxn>
                <a:cxn ang="0">
                  <a:pos x="770" y="1459"/>
                </a:cxn>
                <a:cxn ang="0">
                  <a:pos x="783" y="1463"/>
                </a:cxn>
                <a:cxn ang="0">
                  <a:pos x="797" y="1466"/>
                </a:cxn>
                <a:cxn ang="0">
                  <a:pos x="812" y="1467"/>
                </a:cxn>
                <a:cxn ang="0">
                  <a:pos x="827" y="1467"/>
                </a:cxn>
                <a:cxn ang="0">
                  <a:pos x="843" y="1466"/>
                </a:cxn>
                <a:cxn ang="0">
                  <a:pos x="859" y="1462"/>
                </a:cxn>
                <a:cxn ang="0">
                  <a:pos x="876" y="1455"/>
                </a:cxn>
                <a:cxn ang="0">
                  <a:pos x="893" y="1448"/>
                </a:cxn>
                <a:cxn ang="0">
                  <a:pos x="910" y="1437"/>
                </a:cxn>
                <a:cxn ang="0">
                  <a:pos x="922" y="1429"/>
                </a:cxn>
                <a:cxn ang="0">
                  <a:pos x="922" y="999"/>
                </a:cxn>
                <a:cxn ang="0">
                  <a:pos x="917" y="1016"/>
                </a:cxn>
                <a:cxn ang="0">
                  <a:pos x="1640" y="34"/>
                </a:cxn>
                <a:cxn ang="0">
                  <a:pos x="1604" y="0"/>
                </a:cxn>
                <a:cxn ang="0">
                  <a:pos x="875" y="989"/>
                </a:cxn>
                <a:cxn ang="0">
                  <a:pos x="875" y="1415"/>
                </a:cxn>
                <a:cxn ang="0">
                  <a:pos x="886" y="1392"/>
                </a:cxn>
                <a:cxn ang="0">
                  <a:pos x="861" y="1405"/>
                </a:cxn>
                <a:cxn ang="0">
                  <a:pos x="836" y="1411"/>
                </a:cxn>
                <a:cxn ang="0">
                  <a:pos x="813" y="1413"/>
                </a:cxn>
                <a:cxn ang="0">
                  <a:pos x="792" y="1410"/>
                </a:cxn>
                <a:cxn ang="0">
                  <a:pos x="774" y="1405"/>
                </a:cxn>
                <a:cxn ang="0">
                  <a:pos x="760" y="1398"/>
                </a:cxn>
                <a:cxn ang="0">
                  <a:pos x="751" y="1394"/>
                </a:cxn>
                <a:cxn ang="0">
                  <a:pos x="746" y="1392"/>
                </a:cxn>
                <a:cxn ang="0">
                  <a:pos x="758" y="1415"/>
                </a:cxn>
                <a:cxn ang="0">
                  <a:pos x="758" y="989"/>
                </a:cxn>
                <a:cxn ang="0">
                  <a:pos x="74" y="46"/>
                </a:cxn>
                <a:cxn ang="0">
                  <a:pos x="0" y="34"/>
                </a:cxn>
              </a:cxnLst>
              <a:rect l="0" t="0" r="r" b="b"/>
              <a:pathLst>
                <a:path w="1640" h="1467">
                  <a:moveTo>
                    <a:pt x="0" y="34"/>
                  </a:moveTo>
                  <a:lnTo>
                    <a:pt x="715" y="1016"/>
                  </a:lnTo>
                  <a:lnTo>
                    <a:pt x="711" y="999"/>
                  </a:lnTo>
                  <a:lnTo>
                    <a:pt x="711" y="1429"/>
                  </a:lnTo>
                  <a:lnTo>
                    <a:pt x="713" y="1431"/>
                  </a:lnTo>
                  <a:lnTo>
                    <a:pt x="717" y="1433"/>
                  </a:lnTo>
                  <a:lnTo>
                    <a:pt x="720" y="1436"/>
                  </a:lnTo>
                  <a:lnTo>
                    <a:pt x="722" y="1437"/>
                  </a:lnTo>
                  <a:lnTo>
                    <a:pt x="723" y="1438"/>
                  </a:lnTo>
                  <a:lnTo>
                    <a:pt x="728" y="1441"/>
                  </a:lnTo>
                  <a:lnTo>
                    <a:pt x="733" y="1444"/>
                  </a:lnTo>
                  <a:lnTo>
                    <a:pt x="741" y="1448"/>
                  </a:lnTo>
                  <a:lnTo>
                    <a:pt x="749" y="1451"/>
                  </a:lnTo>
                  <a:lnTo>
                    <a:pt x="759" y="1457"/>
                  </a:lnTo>
                  <a:lnTo>
                    <a:pt x="770" y="1459"/>
                  </a:lnTo>
                  <a:lnTo>
                    <a:pt x="783" y="1463"/>
                  </a:lnTo>
                  <a:lnTo>
                    <a:pt x="797" y="1466"/>
                  </a:lnTo>
                  <a:lnTo>
                    <a:pt x="812" y="1467"/>
                  </a:lnTo>
                  <a:lnTo>
                    <a:pt x="827" y="1467"/>
                  </a:lnTo>
                  <a:lnTo>
                    <a:pt x="843" y="1466"/>
                  </a:lnTo>
                  <a:lnTo>
                    <a:pt x="859" y="1462"/>
                  </a:lnTo>
                  <a:lnTo>
                    <a:pt x="876" y="1455"/>
                  </a:lnTo>
                  <a:lnTo>
                    <a:pt x="893" y="1448"/>
                  </a:lnTo>
                  <a:lnTo>
                    <a:pt x="910" y="1437"/>
                  </a:lnTo>
                  <a:lnTo>
                    <a:pt x="922" y="1429"/>
                  </a:lnTo>
                  <a:lnTo>
                    <a:pt x="922" y="999"/>
                  </a:lnTo>
                  <a:lnTo>
                    <a:pt x="917" y="1016"/>
                  </a:lnTo>
                  <a:lnTo>
                    <a:pt x="1640" y="34"/>
                  </a:lnTo>
                  <a:lnTo>
                    <a:pt x="1604" y="0"/>
                  </a:lnTo>
                  <a:lnTo>
                    <a:pt x="875" y="989"/>
                  </a:lnTo>
                  <a:lnTo>
                    <a:pt x="875" y="1415"/>
                  </a:lnTo>
                  <a:lnTo>
                    <a:pt x="886" y="1392"/>
                  </a:lnTo>
                  <a:lnTo>
                    <a:pt x="861" y="1405"/>
                  </a:lnTo>
                  <a:lnTo>
                    <a:pt x="836" y="1411"/>
                  </a:lnTo>
                  <a:lnTo>
                    <a:pt x="813" y="1413"/>
                  </a:lnTo>
                  <a:lnTo>
                    <a:pt x="792" y="1410"/>
                  </a:lnTo>
                  <a:lnTo>
                    <a:pt x="774" y="1405"/>
                  </a:lnTo>
                  <a:lnTo>
                    <a:pt x="760" y="1398"/>
                  </a:lnTo>
                  <a:lnTo>
                    <a:pt x="751" y="1394"/>
                  </a:lnTo>
                  <a:lnTo>
                    <a:pt x="746" y="1392"/>
                  </a:lnTo>
                  <a:lnTo>
                    <a:pt x="758" y="1415"/>
                  </a:lnTo>
                  <a:lnTo>
                    <a:pt x="758" y="989"/>
                  </a:lnTo>
                  <a:lnTo>
                    <a:pt x="74" y="46"/>
                  </a:lnTo>
                  <a:lnTo>
                    <a:pt x="0" y="3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GB" dirty="0"/>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714356"/>
            <a:ext cx="8258175" cy="785813"/>
          </a:xfrm>
        </p:spPr>
        <p:txBody>
          <a:bodyPr/>
          <a:lstStyle/>
          <a:p>
            <a:r>
              <a:rPr lang="en-GB" sz="3600" dirty="0" smtClean="0"/>
              <a:t>What criteria do we use?</a:t>
            </a:r>
            <a:endParaRPr lang="en-GB" sz="3600" dirty="0"/>
          </a:p>
        </p:txBody>
      </p:sp>
      <p:sp>
        <p:nvSpPr>
          <p:cNvPr id="3" name="Content Placeholder 2"/>
          <p:cNvSpPr>
            <a:spLocks noGrp="1"/>
          </p:cNvSpPr>
          <p:nvPr>
            <p:ph idx="1"/>
          </p:nvPr>
        </p:nvSpPr>
        <p:spPr>
          <a:xfrm>
            <a:off x="357158" y="1714500"/>
            <a:ext cx="8501122" cy="4143375"/>
          </a:xfrm>
        </p:spPr>
        <p:txBody>
          <a:bodyPr/>
          <a:lstStyle/>
          <a:p>
            <a:r>
              <a:rPr lang="en-GB" sz="3000" dirty="0" smtClean="0"/>
              <a:t>Of mutual benefit.</a:t>
            </a:r>
          </a:p>
          <a:p>
            <a:r>
              <a:rPr lang="en-GB" sz="3000" dirty="0" smtClean="0"/>
              <a:t>Adds to student experience.</a:t>
            </a:r>
          </a:p>
          <a:p>
            <a:r>
              <a:rPr lang="en-GB" sz="3000" dirty="0" smtClean="0"/>
              <a:t>Contributes to the University achieving its aims.</a:t>
            </a:r>
          </a:p>
          <a:p>
            <a:r>
              <a:rPr lang="en-GB" sz="3000" dirty="0" smtClean="0"/>
              <a:t>Breadth of sectors.</a:t>
            </a:r>
          </a:p>
          <a:p>
            <a:r>
              <a:rPr lang="en-GB" sz="3000" dirty="0" smtClean="0"/>
              <a:t>Scope: regional, national and international.</a:t>
            </a:r>
          </a:p>
          <a:p>
            <a:r>
              <a:rPr lang="en-GB" sz="3000" dirty="0" smtClean="0"/>
              <a:t>Size: SME to multinational.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7"/>
          <p:cNvPicPr>
            <a:picLocks noChangeAspect="1" noChangeArrowheads="1"/>
          </p:cNvPicPr>
          <p:nvPr/>
        </p:nvPicPr>
        <p:blipFill>
          <a:blip r:embed="rId2" cstate="print"/>
          <a:srcRect/>
          <a:stretch>
            <a:fillRect/>
          </a:stretch>
        </p:blipFill>
        <p:spPr bwMode="auto">
          <a:xfrm>
            <a:off x="214313" y="1285875"/>
            <a:ext cx="7072312" cy="4687888"/>
          </a:xfrm>
          <a:prstGeom prst="rect">
            <a:avLst/>
          </a:prstGeom>
          <a:noFill/>
          <a:ln w="9525">
            <a:noFill/>
            <a:miter lim="800000"/>
            <a:headEnd/>
            <a:tailEnd/>
          </a:ln>
        </p:spPr>
      </p:pic>
      <p:sp>
        <p:nvSpPr>
          <p:cNvPr id="3075" name="Rectangle 3"/>
          <p:cNvSpPr>
            <a:spLocks noChangeArrowheads="1"/>
          </p:cNvSpPr>
          <p:nvPr/>
        </p:nvSpPr>
        <p:spPr bwMode="auto">
          <a:xfrm>
            <a:off x="7286625" y="4714875"/>
            <a:ext cx="1571625" cy="954088"/>
          </a:xfrm>
          <a:prstGeom prst="rect">
            <a:avLst/>
          </a:prstGeom>
          <a:noFill/>
          <a:ln w="9525">
            <a:noFill/>
            <a:miter lim="800000"/>
            <a:headEnd/>
            <a:tailEnd/>
          </a:ln>
        </p:spPr>
        <p:txBody>
          <a:bodyPr anchor="ctr">
            <a:spAutoFit/>
          </a:bodyPr>
          <a:lstStyle/>
          <a:p>
            <a:pPr algn="just" eaLnBrk="0" hangingPunct="0"/>
            <a:r>
              <a:rPr lang="en-GB" sz="800" b="1" dirty="0" err="1">
                <a:ea typeface="Calibri" pitchFamily="34" charset="0"/>
                <a:cs typeface="Arial" charset="0"/>
              </a:rPr>
              <a:t>O</a:t>
            </a:r>
            <a:r>
              <a:rPr lang="en-GB" sz="800" b="1" dirty="0" err="1">
                <a:latin typeface="Calibri" pitchFamily="34" charset="0"/>
                <a:ea typeface="Calibri" pitchFamily="34" charset="0"/>
                <a:cs typeface="Arial" charset="0"/>
              </a:rPr>
              <a:t>’</a:t>
            </a:r>
            <a:r>
              <a:rPr lang="en-GB" sz="800" b="1" dirty="0" err="1">
                <a:ea typeface="Calibri" pitchFamily="34" charset="0"/>
                <a:cs typeface="Arial" charset="0"/>
              </a:rPr>
              <a:t>Regan</a:t>
            </a:r>
            <a:r>
              <a:rPr lang="en-GB" sz="800" b="1" dirty="0">
                <a:ea typeface="Calibri" pitchFamily="34" charset="0"/>
                <a:cs typeface="Arial" charset="0"/>
              </a:rPr>
              <a:t>, M. (2009) Career pursuit: towards an understanding of undergraduate students</a:t>
            </a:r>
            <a:r>
              <a:rPr lang="en-GB" sz="800" b="1" dirty="0">
                <a:latin typeface="Calibri" pitchFamily="34" charset="0"/>
                <a:ea typeface="Calibri" pitchFamily="34" charset="0"/>
                <a:cs typeface="Arial" charset="0"/>
              </a:rPr>
              <a:t>’</a:t>
            </a:r>
            <a:r>
              <a:rPr lang="en-GB" sz="800" b="1" dirty="0">
                <a:ea typeface="Calibri" pitchFamily="34" charset="0"/>
                <a:cs typeface="Arial" charset="0"/>
              </a:rPr>
              <a:t> orientation to career </a:t>
            </a:r>
            <a:endParaRPr lang="en-GB" sz="800" dirty="0">
              <a:ea typeface="Calibri" pitchFamily="34" charset="0"/>
              <a:cs typeface="Arial" charset="0"/>
            </a:endParaRPr>
          </a:p>
          <a:p>
            <a:pPr algn="just" eaLnBrk="0" hangingPunct="0"/>
            <a:r>
              <a:rPr lang="en-GB" sz="800" b="1" dirty="0">
                <a:ea typeface="Calibri" pitchFamily="34" charset="0"/>
                <a:cs typeface="Arial" charset="0"/>
              </a:rPr>
              <a:t>Unpublished PhD, University of Reading</a:t>
            </a:r>
            <a:endParaRPr lang="en-GB" sz="800" dirty="0"/>
          </a:p>
        </p:txBody>
      </p:sp>
      <p:sp>
        <p:nvSpPr>
          <p:cNvPr id="6" name="Title 1"/>
          <p:cNvSpPr txBox="1">
            <a:spLocks/>
          </p:cNvSpPr>
          <p:nvPr/>
        </p:nvSpPr>
        <p:spPr bwMode="auto">
          <a:xfrm>
            <a:off x="142844" y="214313"/>
            <a:ext cx="7072362" cy="857233"/>
          </a:xfrm>
          <a:prstGeom prst="rect">
            <a:avLst/>
          </a:prstGeom>
          <a:noFill/>
          <a:ln w="9525">
            <a:noFill/>
            <a:miter lim="800000"/>
            <a:headEnd/>
            <a:tailEnd/>
          </a:ln>
        </p:spPr>
        <p:txBody>
          <a:bodyPr anchor="ctr"/>
          <a:lstStyle/>
          <a:p>
            <a:pPr algn="ctr">
              <a:defRPr/>
            </a:pPr>
            <a:r>
              <a:rPr lang="en-US" sz="3200" dirty="0">
                <a:solidFill>
                  <a:srgbClr val="00949E"/>
                </a:solidFill>
                <a:ea typeface="+mj-ea"/>
                <a:cs typeface="Arial" charset="0"/>
              </a:rPr>
              <a:t>Adding to the student experience: in practical </a:t>
            </a:r>
            <a:r>
              <a:rPr lang="en-US" sz="3200" dirty="0" smtClean="0">
                <a:solidFill>
                  <a:srgbClr val="00949E"/>
                </a:solidFill>
                <a:ea typeface="+mj-ea"/>
                <a:cs typeface="Arial" charset="0"/>
              </a:rPr>
              <a:t>terms</a:t>
            </a:r>
            <a:endParaRPr lang="en-US" sz="3200" dirty="0">
              <a:solidFill>
                <a:srgbClr val="00949E"/>
              </a:solidFill>
              <a:ea typeface="+mj-ea"/>
              <a:cs typeface="Arial" charset="0"/>
            </a:endParaRPr>
          </a:p>
        </p:txBody>
      </p:sp>
      <p:grpSp>
        <p:nvGrpSpPr>
          <p:cNvPr id="2" name="Group 18"/>
          <p:cNvGrpSpPr>
            <a:grpSpLocks/>
          </p:cNvGrpSpPr>
          <p:nvPr/>
        </p:nvGrpSpPr>
        <p:grpSpPr bwMode="auto">
          <a:xfrm>
            <a:off x="2714625" y="3714750"/>
            <a:ext cx="1001713" cy="928688"/>
            <a:chOff x="2714612" y="3714752"/>
            <a:chExt cx="1001720" cy="928694"/>
          </a:xfrm>
        </p:grpSpPr>
        <p:cxnSp>
          <p:nvCxnSpPr>
            <p:cNvPr id="8" name="Straight Arrow Connector 7"/>
            <p:cNvCxnSpPr/>
            <p:nvPr/>
          </p:nvCxnSpPr>
          <p:spPr>
            <a:xfrm>
              <a:off x="2714612" y="3714752"/>
              <a:ext cx="857256" cy="1588"/>
            </a:xfrm>
            <a:prstGeom prst="straightConnector1">
              <a:avLst/>
            </a:prstGeom>
            <a:ln w="539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5400000" flipH="1" flipV="1">
              <a:off x="3358348" y="4285463"/>
              <a:ext cx="714380" cy="1588"/>
            </a:xfrm>
            <a:prstGeom prst="straightConnector1">
              <a:avLst/>
            </a:prstGeom>
            <a:ln w="539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20" name="Title 1"/>
          <p:cNvSpPr txBox="1">
            <a:spLocks/>
          </p:cNvSpPr>
          <p:nvPr/>
        </p:nvSpPr>
        <p:spPr bwMode="auto">
          <a:xfrm>
            <a:off x="7072313" y="1714500"/>
            <a:ext cx="2071687" cy="928688"/>
          </a:xfrm>
          <a:prstGeom prst="rect">
            <a:avLst/>
          </a:prstGeom>
          <a:noFill/>
          <a:ln w="9525">
            <a:noFill/>
            <a:miter lim="800000"/>
            <a:headEnd/>
            <a:tailEnd/>
          </a:ln>
        </p:spPr>
        <p:txBody>
          <a:bodyPr anchor="ctr"/>
          <a:lstStyle/>
          <a:p>
            <a:pPr algn="ctr">
              <a:defRPr/>
            </a:pPr>
            <a:r>
              <a:rPr lang="en-US" sz="2000" dirty="0">
                <a:ea typeface="+mj-ea"/>
                <a:cs typeface="Arial" charset="0"/>
              </a:rPr>
              <a:t>External Relations provides opportunities for students to experience possibilities and options…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0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What is the employer perspective?</a:t>
            </a:r>
            <a:endParaRPr lang="en-GB" sz="3600" dirty="0"/>
          </a:p>
        </p:txBody>
      </p:sp>
      <p:sp>
        <p:nvSpPr>
          <p:cNvPr id="3" name="Content Placeholder 2"/>
          <p:cNvSpPr>
            <a:spLocks noGrp="1"/>
          </p:cNvSpPr>
          <p:nvPr>
            <p:ph idx="1"/>
          </p:nvPr>
        </p:nvSpPr>
        <p:spPr>
          <a:xfrm>
            <a:off x="357158" y="1714500"/>
            <a:ext cx="8501122" cy="4143375"/>
          </a:xfrm>
        </p:spPr>
        <p:txBody>
          <a:bodyPr/>
          <a:lstStyle/>
          <a:p>
            <a:r>
              <a:rPr lang="en-GB" sz="3000" dirty="0" smtClean="0"/>
              <a:t>In top three in High Fliers Survey.</a:t>
            </a:r>
          </a:p>
          <a:p>
            <a:r>
              <a:rPr lang="en-GB" sz="3000" dirty="0" smtClean="0"/>
              <a:t>Inner circle of City and Finance recruiters (Oxford, Cambridge, Imperial, LSE, UCL, Warwick).</a:t>
            </a:r>
          </a:p>
          <a:p>
            <a:r>
              <a:rPr lang="en-GB" sz="3000" dirty="0" smtClean="0"/>
              <a:t>Benchmarked in International Student Barometer as number two in the Russell Group and number three across the 123 reporting institutions (ISB Autumn 2009).</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Network Day Presenta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Network Day Presentation</Template>
  <TotalTime>180</TotalTime>
  <Words>581</Words>
  <Application>Microsoft Office PowerPoint</Application>
  <PresentationFormat>On-screen Show (4:3)</PresentationFormat>
  <Paragraphs>101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Network Day Presentation</vt:lpstr>
      <vt:lpstr>Student Careers and Skills – Context &amp; Partnerships</vt:lpstr>
      <vt:lpstr>Slide 2</vt:lpstr>
      <vt:lpstr>Slide 3</vt:lpstr>
      <vt:lpstr>Slide 4</vt:lpstr>
      <vt:lpstr>Slide 5</vt:lpstr>
      <vt:lpstr>From prospect to partner</vt:lpstr>
      <vt:lpstr>What criteria do we use?</vt:lpstr>
      <vt:lpstr>Slide 8</vt:lpstr>
      <vt:lpstr>What is the employer perspective?</vt:lpstr>
      <vt:lpstr>Slide 10</vt:lpstr>
      <vt:lpstr>The internal perspective – working across Warwick</vt:lpstr>
      <vt:lpstr>Thanks for listening and your participation.  Please share perspectives (and questions) with us.</vt:lpstr>
    </vt:vector>
  </TitlesOfParts>
  <Company>University of Warwick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Student Careers and Skills</dc:title>
  <dc:creator>apsgac</dc:creator>
  <cp:lastModifiedBy>cyseag</cp:lastModifiedBy>
  <cp:revision>24</cp:revision>
  <dcterms:created xsi:type="dcterms:W3CDTF">2010-04-08T14:33:08Z</dcterms:created>
  <dcterms:modified xsi:type="dcterms:W3CDTF">2010-04-13T12:01:27Z</dcterms:modified>
</cp:coreProperties>
</file>