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7" r:id="rId2"/>
    <p:sldId id="270" r:id="rId3"/>
    <p:sldId id="261" r:id="rId4"/>
    <p:sldId id="269" r:id="rId5"/>
    <p:sldId id="258" r:id="rId6"/>
    <p:sldId id="260" r:id="rId7"/>
    <p:sldId id="263" r:id="rId8"/>
    <p:sldId id="272" r:id="rId9"/>
    <p:sldId id="262" r:id="rId10"/>
    <p:sldId id="264" r:id="rId11"/>
    <p:sldId id="266" r:id="rId12"/>
    <p:sldId id="273" r:id="rId13"/>
    <p:sldId id="267" r:id="rId14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36974-8DBA-470E-A94D-7B6FA1BD214E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4DBF1-FA90-4647-81EB-93C59B9037D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5966E-AFBA-4592-A4F5-113804F9A24D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3620C-21F8-4B88-B582-141F5FF09B5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62071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7200" b="1" dirty="0" smtClean="0">
                <a:solidFill>
                  <a:schemeClr val="tx1"/>
                </a:solidFill>
              </a:rPr>
              <a:t>Warwick Sport</a:t>
            </a:r>
            <a:br>
              <a:rPr lang="en-GB" sz="7200" b="1" dirty="0" smtClean="0">
                <a:solidFill>
                  <a:schemeClr val="tx1"/>
                </a:solidFill>
              </a:rPr>
            </a:br>
            <a:r>
              <a:rPr lang="en-GB" sz="7200" b="1" dirty="0" smtClean="0"/>
              <a:t>Where now?</a:t>
            </a:r>
            <a:endParaRPr lang="en-GB" sz="7200" b="1" dirty="0">
              <a:solidFill>
                <a:schemeClr val="tx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286380" y="2643183"/>
            <a:ext cx="29543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 b="1" dirty="0"/>
              <a:t>Department </a:t>
            </a:r>
            <a:r>
              <a:rPr lang="en-GB" sz="4000" dirty="0"/>
              <a:t>of </a:t>
            </a:r>
            <a:r>
              <a:rPr lang="en-GB" sz="4000" b="1" dirty="0"/>
              <a:t>Physical Education </a:t>
            </a:r>
            <a:r>
              <a:rPr lang="en-GB" sz="4000" dirty="0"/>
              <a:t>&amp; </a:t>
            </a:r>
            <a:r>
              <a:rPr lang="en-GB" sz="4000" b="1" dirty="0"/>
              <a:t>Sport</a:t>
            </a:r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357290" y="2786058"/>
          <a:ext cx="2428892" cy="2207208"/>
        </p:xfrm>
        <a:graphic>
          <a:graphicData uri="http://schemas.openxmlformats.org/presentationml/2006/ole">
            <p:oleObj spid="_x0000_s1026" name="Photo Editor Photo" r:id="rId3" imgW="5742857" imgH="5219048" progId="">
              <p:embed/>
            </p:oleObj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14348" y="5214951"/>
            <a:ext cx="7643866" cy="142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0" b="1" dirty="0" smtClean="0">
                <a:latin typeface="+mj-lt"/>
                <a:ea typeface="+mj-ea"/>
                <a:cs typeface="+mj-cs"/>
              </a:rPr>
              <a:t>Gemma Morris – Warwick Sport Manager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Lisa Infantino</a:t>
            </a:r>
            <a:r>
              <a:rPr kumimoji="0" lang="en-GB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Sports Development Co-ordinator</a:t>
            </a:r>
            <a:r>
              <a:rPr kumimoji="0" lang="en-GB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8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GB" sz="2800" b="1" i="1" dirty="0" smtClean="0"/>
              <a:t>“Physical activity and sport will be at the heart of the promotion of health and wellbeing at the University”.</a:t>
            </a:r>
          </a:p>
          <a:p>
            <a:r>
              <a:rPr lang="en-GB" sz="2800" dirty="0" smtClean="0"/>
              <a:t>Look at the benefits of physical activity and health to individuals and to the University Community.</a:t>
            </a:r>
          </a:p>
          <a:p>
            <a:r>
              <a:rPr lang="en-GB" sz="2800" dirty="0" smtClean="0"/>
              <a:t>Become involved with National Projects/initiatives e.g. Change 4 Life (D of H), Let’s Get Moving (D of H), Think Fit (BHF) .</a:t>
            </a:r>
          </a:p>
          <a:p>
            <a:r>
              <a:rPr lang="en-GB" sz="2800" dirty="0" smtClean="0"/>
              <a:t>University wide project – incorporating support from SU, HR, Occupational Health, Medical School.</a:t>
            </a:r>
          </a:p>
          <a:p>
            <a:r>
              <a:rPr lang="en-GB" sz="2800" dirty="0" smtClean="0"/>
              <a:t>Look at what other HE institutions are doing.</a:t>
            </a:r>
          </a:p>
          <a:p>
            <a:r>
              <a:rPr lang="en-GB" sz="2800" dirty="0" smtClean="0"/>
              <a:t>Recruit department ambassadors</a:t>
            </a:r>
          </a:p>
          <a:p>
            <a:r>
              <a:rPr lang="en-GB" sz="2800" dirty="0" smtClean="0"/>
              <a:t>Launch the ‘Warwick Active’ brand</a:t>
            </a:r>
          </a:p>
          <a:p>
            <a:pPr>
              <a:buNone/>
            </a:pPr>
            <a:endParaRPr lang="en-GB" sz="3600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22531" name="Photo Editor Photo" r:id="rId3" imgW="5742857" imgH="5219048" progId="">
              <p:embed/>
            </p:oleObj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186634" cy="1143000"/>
          </a:xfrm>
        </p:spPr>
        <p:txBody>
          <a:bodyPr>
            <a:normAutofit/>
          </a:bodyPr>
          <a:lstStyle/>
          <a:p>
            <a:r>
              <a:rPr lang="en-GB" sz="4600" b="1" dirty="0" smtClean="0"/>
              <a:t>Warwick Active</a:t>
            </a:r>
            <a:endParaRPr lang="en-GB" sz="4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5304" cy="1143000"/>
          </a:xfrm>
        </p:spPr>
        <p:txBody>
          <a:bodyPr/>
          <a:lstStyle/>
          <a:p>
            <a:r>
              <a:rPr lang="en-GB" b="1" dirty="0" smtClean="0"/>
              <a:t>Warwick Active Launch Week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GB" b="1" i="1" dirty="0" smtClean="0"/>
              <a:t>Sunday 20</a:t>
            </a:r>
            <a:r>
              <a:rPr lang="en-GB" b="1" i="1" baseline="30000" dirty="0" smtClean="0"/>
              <a:t>th</a:t>
            </a:r>
            <a:r>
              <a:rPr lang="en-GB" b="1" i="1" dirty="0" smtClean="0"/>
              <a:t> June – Friday 25</a:t>
            </a:r>
            <a:r>
              <a:rPr lang="en-GB" b="1" i="1" baseline="30000" dirty="0" smtClean="0"/>
              <a:t>th</a:t>
            </a:r>
            <a:r>
              <a:rPr lang="en-GB" b="1" i="1" dirty="0" smtClean="0"/>
              <a:t> June</a:t>
            </a:r>
          </a:p>
          <a:p>
            <a:pPr algn="ctr">
              <a:buNone/>
            </a:pPr>
            <a:endParaRPr lang="en-GB" sz="900" b="1" i="1" dirty="0" smtClean="0"/>
          </a:p>
          <a:p>
            <a:r>
              <a:rPr lang="en-GB" b="1" dirty="0" smtClean="0"/>
              <a:t>Sunday </a:t>
            </a:r>
            <a:r>
              <a:rPr lang="en-GB" b="1" dirty="0" smtClean="0"/>
              <a:t>20</a:t>
            </a:r>
            <a:r>
              <a:rPr lang="en-GB" b="1" baseline="30000" dirty="0" smtClean="0"/>
              <a:t>th</a:t>
            </a:r>
            <a:r>
              <a:rPr lang="en-GB" b="1" dirty="0" smtClean="0"/>
              <a:t> June – Warwick Active </a:t>
            </a:r>
            <a:r>
              <a:rPr lang="en-GB" b="1" dirty="0" smtClean="0"/>
              <a:t>Fete</a:t>
            </a:r>
          </a:p>
          <a:p>
            <a:pPr lvl="1"/>
            <a:r>
              <a:rPr lang="en-GB" dirty="0" smtClean="0"/>
              <a:t>family </a:t>
            </a:r>
            <a:r>
              <a:rPr lang="en-GB" dirty="0" smtClean="0"/>
              <a:t>day with Wii stations, hoola hooping, mini ‘sports’ day, inflatable's, aerobics sessions, themed dance </a:t>
            </a:r>
            <a:r>
              <a:rPr lang="en-GB" dirty="0" smtClean="0"/>
              <a:t>classes</a:t>
            </a:r>
            <a:endParaRPr lang="en-GB" dirty="0" smtClean="0"/>
          </a:p>
          <a:p>
            <a:r>
              <a:rPr lang="en-GB" b="1" dirty="0" smtClean="0"/>
              <a:t>Monday 21</a:t>
            </a:r>
            <a:r>
              <a:rPr lang="en-GB" b="1" baseline="30000" dirty="0" smtClean="0"/>
              <a:t>st</a:t>
            </a:r>
            <a:r>
              <a:rPr lang="en-GB" b="1" dirty="0" smtClean="0"/>
              <a:t> June – Healthy Eating/Nutrition Day</a:t>
            </a:r>
          </a:p>
          <a:p>
            <a:pPr lvl="1"/>
            <a:r>
              <a:rPr lang="en-GB" dirty="0" smtClean="0"/>
              <a:t>Seminars, weight loss programmes/advice, chef’s demonstrations, healthy recipes, hydration advice</a:t>
            </a:r>
            <a:endParaRPr lang="en-GB" dirty="0" smtClean="0"/>
          </a:p>
          <a:p>
            <a:r>
              <a:rPr lang="en-GB" b="1" dirty="0" smtClean="0"/>
              <a:t>Tuesday 22</a:t>
            </a:r>
            <a:r>
              <a:rPr lang="en-GB" b="1" baseline="30000" dirty="0" smtClean="0"/>
              <a:t>nd</a:t>
            </a:r>
            <a:r>
              <a:rPr lang="en-GB" b="1" dirty="0" smtClean="0"/>
              <a:t> June – Health &amp; Fitness Day</a:t>
            </a:r>
          </a:p>
          <a:p>
            <a:pPr lvl="1"/>
            <a:r>
              <a:rPr lang="en-GB" dirty="0" smtClean="0"/>
              <a:t>Free gym access/tours, gym challenges, fitness testing, heart screening, injury prevention &amp; recovery advice, osteoporosis testing</a:t>
            </a:r>
          </a:p>
          <a:p>
            <a:pPr lvl="1"/>
            <a:endParaRPr lang="en-GB" dirty="0" smtClean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24578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58180" cy="1143000"/>
          </a:xfrm>
        </p:spPr>
        <p:txBody>
          <a:bodyPr/>
          <a:lstStyle/>
          <a:p>
            <a:r>
              <a:rPr lang="en-GB" b="1" dirty="0" smtClean="0"/>
              <a:t>Warwick Active Launch Week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Wednesday  23</a:t>
            </a:r>
            <a:r>
              <a:rPr lang="en-GB" b="1" baseline="30000" dirty="0" smtClean="0"/>
              <a:t>rd</a:t>
            </a:r>
            <a:r>
              <a:rPr lang="en-GB" b="1" dirty="0" smtClean="0"/>
              <a:t> June – Team Sports Day</a:t>
            </a:r>
          </a:p>
          <a:p>
            <a:pPr lvl="1"/>
            <a:r>
              <a:rPr lang="en-GB" dirty="0" smtClean="0"/>
              <a:t>Inter-departmental tournaments in tennis, rounders, dodgeball, 5-a-side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Thursday 24</a:t>
            </a:r>
            <a:r>
              <a:rPr lang="en-GB" b="1" baseline="30000" dirty="0" smtClean="0"/>
              <a:t>th</a:t>
            </a:r>
            <a:r>
              <a:rPr lang="en-GB" b="1" dirty="0" smtClean="0"/>
              <a:t> June – Wellbeing Day</a:t>
            </a:r>
          </a:p>
          <a:p>
            <a:pPr lvl="1"/>
            <a:r>
              <a:rPr lang="en-GB" dirty="0" smtClean="0"/>
              <a:t>Smoking/alcohol advice, mental health awareness, managing stress, massage, holistic classes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Friday 25</a:t>
            </a:r>
            <a:r>
              <a:rPr lang="en-GB" b="1" baseline="30000" dirty="0" smtClean="0"/>
              <a:t>th</a:t>
            </a:r>
            <a:r>
              <a:rPr lang="en-GB" b="1" dirty="0" smtClean="0"/>
              <a:t> June – Back to School Day</a:t>
            </a:r>
          </a:p>
          <a:p>
            <a:pPr lvl="1"/>
            <a:r>
              <a:rPr lang="en-GB" dirty="0" smtClean="0"/>
              <a:t>‘Old School’ themed Sports Day</a:t>
            </a:r>
          </a:p>
          <a:p>
            <a:pPr lvl="1">
              <a:buNone/>
            </a:pPr>
            <a:endParaRPr lang="en-GB" b="1" dirty="0" smtClean="0"/>
          </a:p>
          <a:p>
            <a:pPr lvl="1">
              <a:buNone/>
            </a:pPr>
            <a:r>
              <a:rPr lang="en-GB" b="1" dirty="0" smtClean="0"/>
              <a:t>Other Events include – daily walks/runs, dance/aerobic sessions, sports club taster sessions, stairs challenge, gardening sessions.</a:t>
            </a:r>
          </a:p>
          <a:p>
            <a:pPr lvl="1">
              <a:buNone/>
            </a:pPr>
            <a:endParaRPr lang="en-GB" b="1" dirty="0" smtClean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34818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sz="900" dirty="0" smtClean="0"/>
          </a:p>
          <a:p>
            <a:pPr algn="ctr">
              <a:buNone/>
            </a:pPr>
            <a:r>
              <a:rPr lang="en-GB" sz="11900" b="1" dirty="0" smtClean="0"/>
              <a:t>QUESTIONS?</a:t>
            </a:r>
            <a:endParaRPr lang="en-GB" sz="11900" b="1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25602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How much do you know about Sport at Warwick?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14000" b="1" dirty="0" smtClean="0"/>
              <a:t>QUIZ?</a:t>
            </a:r>
            <a:endParaRPr lang="en-GB" sz="14000" b="1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27650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/>
          <a:lstStyle/>
          <a:p>
            <a:r>
              <a:rPr lang="en-GB" b="1" dirty="0" smtClean="0"/>
              <a:t>Warwick Sport – The History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 fontScale="77500" lnSpcReduction="20000"/>
          </a:bodyPr>
          <a:lstStyle/>
          <a:p>
            <a:r>
              <a:rPr lang="en-GB" sz="2800" b="1" i="1" dirty="0" smtClean="0"/>
              <a:t>“Collaboration between the PE Department and the Students Union </a:t>
            </a:r>
            <a:r>
              <a:rPr lang="en-GB" sz="2800" b="1" i="1" dirty="0" smtClean="0"/>
              <a:t>to provide a cohesive, cost-effective and user-friendly service to enable </a:t>
            </a:r>
            <a:r>
              <a:rPr lang="en-GB" sz="2800" b="1" i="1" dirty="0" smtClean="0"/>
              <a:t>all staff and students to engage in sport at whatever their chosen level”.</a:t>
            </a:r>
          </a:p>
          <a:p>
            <a:r>
              <a:rPr lang="en-GB" sz="2800" dirty="0" smtClean="0"/>
              <a:t>Established in </a:t>
            </a:r>
            <a:r>
              <a:rPr lang="en-GB" sz="2800" dirty="0" smtClean="0"/>
              <a:t>September </a:t>
            </a:r>
            <a:r>
              <a:rPr lang="en-GB" sz="2800" dirty="0" smtClean="0"/>
              <a:t>2005</a:t>
            </a:r>
            <a:endParaRPr lang="en-GB" sz="2800" dirty="0" smtClean="0"/>
          </a:p>
          <a:p>
            <a:r>
              <a:rPr lang="en-GB" sz="2800" dirty="0" smtClean="0"/>
              <a:t>Resulted in increased funding and opportunities for all members</a:t>
            </a:r>
          </a:p>
          <a:p>
            <a:r>
              <a:rPr lang="en-GB" sz="2800" dirty="0" smtClean="0"/>
              <a:t>Enables staff to benefit as well as students from increased </a:t>
            </a:r>
            <a:r>
              <a:rPr lang="en-GB" sz="2800" dirty="0" smtClean="0"/>
              <a:t>opportunities</a:t>
            </a:r>
          </a:p>
          <a:p>
            <a:r>
              <a:rPr lang="en-GB" sz="2800" dirty="0" smtClean="0"/>
              <a:t>Leading the way in the HE Sport Sector.</a:t>
            </a:r>
            <a:endParaRPr lang="en-GB" sz="2800" dirty="0" smtClean="0"/>
          </a:p>
          <a:p>
            <a:r>
              <a:rPr lang="en-GB" sz="2800" b="1" dirty="0" smtClean="0"/>
              <a:t>Core Values:</a:t>
            </a:r>
          </a:p>
          <a:p>
            <a:pPr lvl="1"/>
            <a:r>
              <a:rPr lang="en-GB" sz="2400" b="1" dirty="0" smtClean="0"/>
              <a:t>Sport for all – </a:t>
            </a:r>
            <a:r>
              <a:rPr lang="en-GB" sz="2400" dirty="0" smtClean="0"/>
              <a:t>encourage as many people to take part in sport or physical </a:t>
            </a:r>
            <a:r>
              <a:rPr lang="en-GB" sz="2400" dirty="0" smtClean="0"/>
              <a:t>activity.</a:t>
            </a:r>
            <a:endParaRPr lang="en-GB" sz="2400" dirty="0" smtClean="0"/>
          </a:p>
          <a:p>
            <a:pPr lvl="1"/>
            <a:r>
              <a:rPr lang="en-GB" sz="2400" b="1" dirty="0" smtClean="0"/>
              <a:t>Community – </a:t>
            </a:r>
            <a:r>
              <a:rPr lang="en-GB" sz="2400" dirty="0" smtClean="0"/>
              <a:t>to enhance the </a:t>
            </a:r>
            <a:r>
              <a:rPr lang="en-GB" sz="2400" dirty="0" smtClean="0"/>
              <a:t>lives </a:t>
            </a:r>
            <a:r>
              <a:rPr lang="en-GB" sz="2400" dirty="0" smtClean="0"/>
              <a:t>of the University of Warwick community through sport and physical </a:t>
            </a:r>
            <a:r>
              <a:rPr lang="en-GB" sz="2400" dirty="0" smtClean="0"/>
              <a:t>activity.</a:t>
            </a:r>
            <a:endParaRPr lang="en-GB" sz="2400" dirty="0" smtClean="0"/>
          </a:p>
          <a:p>
            <a:pPr lvl="1"/>
            <a:r>
              <a:rPr lang="en-GB" sz="2400" b="1" dirty="0" smtClean="0"/>
              <a:t>Partnership</a:t>
            </a:r>
            <a:r>
              <a:rPr lang="en-GB" sz="2400" dirty="0" smtClean="0"/>
              <a:t> – to work with all partners, within and outside the University to achieve our aims.</a:t>
            </a:r>
          </a:p>
          <a:p>
            <a:pPr lvl="1"/>
            <a:r>
              <a:rPr lang="en-GB" sz="2400" b="1" dirty="0" smtClean="0"/>
              <a:t>Ambition and drive </a:t>
            </a:r>
            <a:r>
              <a:rPr lang="en-GB" sz="2400" dirty="0" smtClean="0"/>
              <a:t>– to be the best we can be in all we </a:t>
            </a:r>
            <a:r>
              <a:rPr lang="en-GB" sz="2400" dirty="0" smtClean="0"/>
              <a:t>do.</a:t>
            </a:r>
            <a:endParaRPr lang="en-GB" sz="2400" dirty="0" smtClean="0"/>
          </a:p>
          <a:p>
            <a:pPr lvl="1"/>
            <a:endParaRPr lang="en-GB" sz="2400" b="1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17410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Warwick Sport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Small annual charge for Warwick Sport Membership (£40 this year) which gives:</a:t>
            </a:r>
          </a:p>
          <a:p>
            <a:pPr lvl="2"/>
            <a:r>
              <a:rPr lang="en-GB" dirty="0" smtClean="0"/>
              <a:t>Access to all facilities apart from fitness suite, climbing wall and tennis centre.</a:t>
            </a:r>
          </a:p>
          <a:p>
            <a:pPr lvl="2"/>
            <a:r>
              <a:rPr lang="en-GB" dirty="0" smtClean="0"/>
              <a:t>Ability to join any of our 75 Sports Clubs (everything from swimming to archery and football to </a:t>
            </a:r>
            <a:r>
              <a:rPr lang="en-GB" dirty="0" smtClean="0"/>
              <a:t>skydiving)</a:t>
            </a:r>
            <a:endParaRPr lang="en-GB" dirty="0" smtClean="0"/>
          </a:p>
          <a:p>
            <a:pPr lvl="2"/>
            <a:r>
              <a:rPr lang="en-GB" dirty="0" smtClean="0"/>
              <a:t>Access to a Sports Development </a:t>
            </a:r>
            <a:r>
              <a:rPr lang="en-GB" dirty="0" smtClean="0"/>
              <a:t>Programme</a:t>
            </a:r>
          </a:p>
          <a:p>
            <a:pPr lvl="2"/>
            <a:r>
              <a:rPr lang="en-GB" dirty="0" smtClean="0"/>
              <a:t>Access to intra-mural leagues (Football, Netball, Cricket)</a:t>
            </a:r>
            <a:endParaRPr lang="en-GB" dirty="0" smtClean="0"/>
          </a:p>
          <a:p>
            <a:pPr lvl="2"/>
            <a:r>
              <a:rPr lang="en-GB" dirty="0" smtClean="0"/>
              <a:t>Insurance</a:t>
            </a:r>
          </a:p>
          <a:p>
            <a:pPr lvl="2"/>
            <a:r>
              <a:rPr lang="en-GB" dirty="0" smtClean="0"/>
              <a:t>Access to low cost Sports Courses Programme (Golf, Swimming, Squash, Climbing and Golf) Exercise to Music Classes, Sports Physiotherapy and Sports Massages</a:t>
            </a:r>
          </a:p>
          <a:p>
            <a:pPr lvl="2"/>
            <a:r>
              <a:rPr lang="en-GB" dirty="0" smtClean="0"/>
              <a:t>Subsidised coaching, refereeing, safety and first aid courses.</a:t>
            </a:r>
          </a:p>
          <a:p>
            <a:pPr lvl="2"/>
            <a:r>
              <a:rPr lang="en-GB" dirty="0" smtClean="0"/>
              <a:t>Full Sports Scholarship and Bursary Scheme</a:t>
            </a:r>
          </a:p>
          <a:p>
            <a:endParaRPr lang="en-GB" dirty="0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28673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en-GB" b="1" dirty="0" smtClean="0"/>
              <a:t>Facilities at Warwick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668839"/>
          </a:xfrm>
        </p:spPr>
        <p:txBody>
          <a:bodyPr>
            <a:noAutofit/>
          </a:bodyPr>
          <a:lstStyle/>
          <a:p>
            <a:r>
              <a:rPr lang="en-GB" sz="2800" dirty="0" smtClean="0"/>
              <a:t>Ranked among the best in the Country, rated 5* according to the Times Higher Education Guide.</a:t>
            </a:r>
          </a:p>
          <a:p>
            <a:endParaRPr lang="en-GB" sz="800" dirty="0" smtClean="0"/>
          </a:p>
          <a:p>
            <a:r>
              <a:rPr lang="en-GB" sz="2800" dirty="0" smtClean="0"/>
              <a:t>60 acres of outdoor playing fields (football, rugby, lacrosse, cricket, frisbee)</a:t>
            </a:r>
          </a:p>
          <a:p>
            <a:pPr>
              <a:buNone/>
            </a:pPr>
            <a:endParaRPr lang="en-GB" sz="800" dirty="0" smtClean="0"/>
          </a:p>
          <a:p>
            <a:r>
              <a:rPr lang="en-GB" sz="2800" dirty="0" smtClean="0"/>
              <a:t>3 all weather floodlit pitches, one of which a rubber based synthetic grass pitch</a:t>
            </a:r>
          </a:p>
          <a:p>
            <a:pPr>
              <a:buNone/>
            </a:pPr>
            <a:endParaRPr lang="en-GB" sz="800" dirty="0" smtClean="0"/>
          </a:p>
          <a:p>
            <a:r>
              <a:rPr lang="en-GB" sz="2800" dirty="0" smtClean="0"/>
              <a:t>Mondo 400m all weather running track</a:t>
            </a:r>
          </a:p>
          <a:p>
            <a:pPr>
              <a:buNone/>
            </a:pPr>
            <a:endParaRPr lang="en-GB" sz="800" dirty="0" smtClean="0"/>
          </a:p>
          <a:p>
            <a:r>
              <a:rPr lang="en-GB" sz="2800" dirty="0" smtClean="0"/>
              <a:t>4 court indoor tennis centre </a:t>
            </a:r>
            <a:endParaRPr lang="en-GB" sz="2800" dirty="0"/>
          </a:p>
        </p:txBody>
      </p:sp>
      <p:pic>
        <p:nvPicPr>
          <p:cNvPr id="4" name="Picture 32" descr="Westwod Running Tr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667930" y="4572008"/>
            <a:ext cx="2476070" cy="1857388"/>
          </a:xfrm>
          <a:prstGeom prst="rect">
            <a:avLst/>
          </a:prstGeom>
          <a:noFill/>
          <a:ln/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071538" y="5520443"/>
          <a:ext cx="1785950" cy="1337558"/>
        </p:xfrm>
        <a:graphic>
          <a:graphicData uri="http://schemas.openxmlformats.org/presentationml/2006/ole">
            <p:oleObj spid="_x0000_s2051" name="Photo Editor Photo" r:id="rId4" imgW="2429214" imgH="1819529" progId="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42844" y="214290"/>
          <a:ext cx="1142976" cy="1038657"/>
        </p:xfrm>
        <a:graphic>
          <a:graphicData uri="http://schemas.openxmlformats.org/presentationml/2006/ole">
            <p:oleObj spid="_x0000_s2052" name="Photo Editor Photo" r:id="rId5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Facilities at Warwick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r>
              <a:rPr lang="en-GB" dirty="0" smtClean="0"/>
              <a:t>25m Swimming </a:t>
            </a:r>
            <a:r>
              <a:rPr lang="en-GB" dirty="0"/>
              <a:t>P</a:t>
            </a:r>
            <a:r>
              <a:rPr lang="en-GB" dirty="0" smtClean="0"/>
              <a:t>ool</a:t>
            </a:r>
          </a:p>
          <a:p>
            <a:r>
              <a:rPr lang="en-GB" dirty="0" smtClean="0"/>
              <a:t>6 Squash Courts</a:t>
            </a:r>
          </a:p>
          <a:p>
            <a:r>
              <a:rPr lang="en-GB" dirty="0" smtClean="0"/>
              <a:t>Large Fitness Suite</a:t>
            </a:r>
          </a:p>
          <a:p>
            <a:r>
              <a:rPr lang="en-GB" dirty="0" smtClean="0"/>
              <a:t>Performance Weight </a:t>
            </a:r>
            <a:r>
              <a:rPr lang="en-GB" dirty="0"/>
              <a:t>T</a:t>
            </a:r>
            <a:r>
              <a:rPr lang="en-GB" dirty="0" smtClean="0"/>
              <a:t>raining </a:t>
            </a:r>
            <a:r>
              <a:rPr lang="en-GB" dirty="0"/>
              <a:t>C</a:t>
            </a:r>
            <a:r>
              <a:rPr lang="en-GB" dirty="0" smtClean="0"/>
              <a:t>entre</a:t>
            </a:r>
          </a:p>
          <a:p>
            <a:r>
              <a:rPr lang="en-GB" dirty="0" smtClean="0"/>
              <a:t>Aerobics Studio</a:t>
            </a:r>
          </a:p>
          <a:p>
            <a:r>
              <a:rPr lang="en-GB" dirty="0" smtClean="0"/>
              <a:t>3 Sports Halls</a:t>
            </a:r>
          </a:p>
          <a:p>
            <a:r>
              <a:rPr lang="en-GB" dirty="0" smtClean="0"/>
              <a:t>Indoor Climbing Centre and Bouldering Room</a:t>
            </a:r>
          </a:p>
          <a:p>
            <a:r>
              <a:rPr lang="en-GB" dirty="0" smtClean="0"/>
              <a:t>Open from 7-15am-9.30pm daily </a:t>
            </a:r>
          </a:p>
          <a:p>
            <a:endParaRPr lang="en-GB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4098" name="Photo Editor Photo" r:id="rId3" imgW="5742857" imgH="5219048" progId="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4464844" y="1357298"/>
          <a:ext cx="2786082" cy="1857388"/>
        </p:xfrm>
        <a:graphic>
          <a:graphicData uri="http://schemas.openxmlformats.org/presentationml/2006/ole">
            <p:oleObj spid="_x0000_s4100" name="Photo Editor Photo" r:id="rId4" imgW="2857899" imgH="1905266" progId="">
              <p:embed/>
            </p:oleObj>
          </a:graphicData>
        </a:graphic>
      </p:graphicFrame>
      <p:pic>
        <p:nvPicPr>
          <p:cNvPr id="4102" name="Picture 6" descr="gy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3235" y="3429000"/>
            <a:ext cx="2190766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Fitness Suite and Exercise Classes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28641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Fitness Suite:</a:t>
            </a:r>
          </a:p>
          <a:p>
            <a:pPr lvl="2"/>
            <a:r>
              <a:rPr lang="en-GB" dirty="0" smtClean="0"/>
              <a:t>Full range of cardiovascular equipment including rowers, treadmills, cross trainers, bikes and steppers</a:t>
            </a:r>
          </a:p>
          <a:p>
            <a:pPr lvl="2"/>
            <a:r>
              <a:rPr lang="en-GB" dirty="0" smtClean="0"/>
              <a:t>Fully air conditioned with 4 flat screen televisions</a:t>
            </a:r>
          </a:p>
          <a:p>
            <a:pPr lvl="2"/>
            <a:r>
              <a:rPr lang="en-GB" dirty="0" smtClean="0"/>
              <a:t>Full performance weights and conditioning room</a:t>
            </a:r>
          </a:p>
          <a:p>
            <a:r>
              <a:rPr lang="en-GB" dirty="0" smtClean="0"/>
              <a:t>Fitness Suite Staff will provide:</a:t>
            </a:r>
          </a:p>
          <a:p>
            <a:pPr lvl="2"/>
            <a:r>
              <a:rPr lang="en-GB" dirty="0" smtClean="0"/>
              <a:t>Inductions</a:t>
            </a:r>
          </a:p>
          <a:p>
            <a:pPr lvl="2"/>
            <a:r>
              <a:rPr lang="en-GB" dirty="0" smtClean="0"/>
              <a:t>Personalised fitness programmes</a:t>
            </a:r>
          </a:p>
          <a:p>
            <a:pPr lvl="2"/>
            <a:r>
              <a:rPr lang="en-GB" dirty="0" smtClean="0"/>
              <a:t>Spotting</a:t>
            </a:r>
          </a:p>
          <a:p>
            <a:pPr lvl="2"/>
            <a:r>
              <a:rPr lang="en-GB" dirty="0" smtClean="0"/>
              <a:t>General advice and Guidance</a:t>
            </a:r>
          </a:p>
          <a:p>
            <a:pPr lvl="2"/>
            <a:r>
              <a:rPr lang="en-GB" dirty="0" smtClean="0"/>
              <a:t>Personal Training</a:t>
            </a:r>
          </a:p>
          <a:p>
            <a:r>
              <a:rPr lang="en-GB" dirty="0" smtClean="0"/>
              <a:t>Fitness Classes:</a:t>
            </a:r>
          </a:p>
          <a:p>
            <a:pPr lvl="2"/>
            <a:r>
              <a:rPr lang="en-GB" dirty="0" smtClean="0"/>
              <a:t>Comprehensive class timetable available all year </a:t>
            </a:r>
            <a:r>
              <a:rPr lang="en-GB" dirty="0" smtClean="0"/>
              <a:t>round both </a:t>
            </a:r>
            <a:r>
              <a:rPr lang="en-GB" dirty="0" smtClean="0"/>
              <a:t>on main campus and at Westwood.</a:t>
            </a:r>
            <a:endParaRPr lang="en-GB" dirty="0" smtClean="0"/>
          </a:p>
          <a:p>
            <a:pPr lvl="2"/>
            <a:r>
              <a:rPr lang="en-GB" dirty="0" smtClean="0"/>
              <a:t>Classes to suit all abilities and interests e.g. Yoga, Step, Circuits, Zumba and Body Pump</a:t>
            </a:r>
          </a:p>
          <a:p>
            <a:pPr lvl="2">
              <a:buNone/>
            </a:pPr>
            <a:endParaRPr lang="en-GB" dirty="0" smtClean="0"/>
          </a:p>
          <a:p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>
              <a:buNone/>
            </a:pPr>
            <a:endParaRPr lang="en-GB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19458" name="Photo Editor Photo" r:id="rId3" imgW="5742857" imgH="5219048" progId="">
              <p:embed/>
            </p:oleObj>
          </a:graphicData>
        </a:graphic>
      </p:graphicFrame>
      <p:pic>
        <p:nvPicPr>
          <p:cNvPr id="5" name="Picture 4" descr="Aerobics Studio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286124"/>
            <a:ext cx="290988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 smtClean="0"/>
              <a:t>Where now?</a:t>
            </a:r>
            <a:endParaRPr lang="en-GB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 smtClean="0"/>
              <a:t>Imagine you work for Warwick Sport, what would you like to develop in the next 3-5 years?</a:t>
            </a:r>
          </a:p>
          <a:p>
            <a:endParaRPr lang="en-GB" sz="1100" b="1" dirty="0" smtClean="0"/>
          </a:p>
          <a:p>
            <a:r>
              <a:rPr lang="en-GB" dirty="0" smtClean="0"/>
              <a:t>Think about:</a:t>
            </a:r>
          </a:p>
          <a:p>
            <a:pPr lvl="1"/>
            <a:r>
              <a:rPr lang="en-GB" dirty="0" smtClean="0"/>
              <a:t>Facility investment</a:t>
            </a:r>
          </a:p>
          <a:p>
            <a:pPr lvl="1"/>
            <a:r>
              <a:rPr lang="en-GB" dirty="0" smtClean="0"/>
              <a:t>What would encourage you to become more active within Warwick Sport?</a:t>
            </a:r>
          </a:p>
          <a:p>
            <a:pPr lvl="1"/>
            <a:r>
              <a:rPr lang="en-GB" dirty="0" smtClean="0"/>
              <a:t>What would engage more staff members?</a:t>
            </a:r>
          </a:p>
          <a:p>
            <a:pPr lvl="1"/>
            <a:r>
              <a:rPr lang="en-GB" dirty="0" smtClean="0"/>
              <a:t>What initiatives do you think would have a positive impact on the University Community?</a:t>
            </a:r>
            <a:endParaRPr lang="en-GB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33794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VISION 2015</a:t>
            </a:r>
            <a:br>
              <a:rPr lang="en-GB" b="1" dirty="0" smtClean="0"/>
            </a:br>
            <a:r>
              <a:rPr lang="en-GB" b="1" dirty="0" smtClean="0"/>
              <a:t>A Strategy for Warwick Sport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286412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endParaRPr lang="en-GB" sz="1000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“By 2015 Warwick Sport will have helped create the most active University community in the UK</a:t>
            </a:r>
            <a:r>
              <a:rPr lang="en-GB" dirty="0" smtClean="0"/>
              <a:t>”.</a:t>
            </a:r>
          </a:p>
          <a:p>
            <a:pPr lvl="1">
              <a:buFont typeface="Arial" pitchFamily="34" charset="0"/>
              <a:buChar char="•"/>
            </a:pPr>
            <a:r>
              <a:rPr lang="en-GB" b="1" dirty="0" smtClean="0"/>
              <a:t>Themes:</a:t>
            </a:r>
          </a:p>
          <a:p>
            <a:pPr lvl="2"/>
            <a:r>
              <a:rPr lang="en-GB" b="1" dirty="0" smtClean="0"/>
              <a:t>Be Active </a:t>
            </a:r>
            <a:r>
              <a:rPr lang="en-GB" dirty="0" smtClean="0"/>
              <a:t>(5 x 30minutes of physical activity per week, health and wellbeing campaign, department  sporting ambassadors)</a:t>
            </a:r>
          </a:p>
          <a:p>
            <a:pPr lvl="2"/>
            <a:r>
              <a:rPr lang="en-GB" b="1" dirty="0" smtClean="0"/>
              <a:t>Taking Part  in Sports Clubs </a:t>
            </a:r>
            <a:r>
              <a:rPr lang="en-GB" dirty="0" smtClean="0"/>
              <a:t>(clubs more accessible to staff, better marketing of clubs)</a:t>
            </a:r>
          </a:p>
          <a:p>
            <a:pPr lvl="2"/>
            <a:r>
              <a:rPr lang="en-GB" b="1" dirty="0" smtClean="0"/>
              <a:t>Reach Potential </a:t>
            </a:r>
            <a:r>
              <a:rPr lang="en-GB" dirty="0" smtClean="0"/>
              <a:t>(high quality coaches, sport science support, fitness &amp; nutrition guidance)</a:t>
            </a:r>
          </a:p>
          <a:p>
            <a:pPr lvl="2"/>
            <a:r>
              <a:rPr lang="en-GB" b="1" dirty="0" smtClean="0"/>
              <a:t>Support our Athletes </a:t>
            </a:r>
            <a:r>
              <a:rPr lang="en-GB" dirty="0" smtClean="0"/>
              <a:t>(more scholarships &amp; bursaries, support for high level athletes, develop Tennis Centre as centre of excellence &amp; Warwick Endurance Academy)</a:t>
            </a:r>
          </a:p>
          <a:p>
            <a:pPr lvl="2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42875" y="214313"/>
          <a:ext cx="1143000" cy="1038225"/>
        </p:xfrm>
        <a:graphic>
          <a:graphicData uri="http://schemas.openxmlformats.org/presentationml/2006/ole">
            <p:oleObj spid="_x0000_s18434" name="Photo Editor Photo" r:id="rId3" imgW="5742857" imgH="5219048" progId="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921</Words>
  <Application>Microsoft Office PowerPoint</Application>
  <PresentationFormat>On-screen Show (4:3)</PresentationFormat>
  <Paragraphs>112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Photo Editor Photo</vt:lpstr>
      <vt:lpstr>Warwick Sport Where now?</vt:lpstr>
      <vt:lpstr>How much do you know about Sport at Warwick?</vt:lpstr>
      <vt:lpstr>Warwick Sport – The History</vt:lpstr>
      <vt:lpstr>Warwick Sport</vt:lpstr>
      <vt:lpstr>Facilities at Warwick </vt:lpstr>
      <vt:lpstr>Facilities at Warwick </vt:lpstr>
      <vt:lpstr>Fitness Suite and Exercise Classes</vt:lpstr>
      <vt:lpstr>Where now?</vt:lpstr>
      <vt:lpstr>VISION 2015 A Strategy for Warwick Sport</vt:lpstr>
      <vt:lpstr>Warwick Active</vt:lpstr>
      <vt:lpstr>Warwick Active Launch Week</vt:lpstr>
      <vt:lpstr>Warwick Active Launch Week</vt:lpstr>
      <vt:lpstr>Slide 13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at Warwick</dc:title>
  <dc:creator>ssseaf</dc:creator>
  <cp:lastModifiedBy>ssseaf</cp:lastModifiedBy>
  <cp:revision>191</cp:revision>
  <dcterms:created xsi:type="dcterms:W3CDTF">2009-07-07T08:59:22Z</dcterms:created>
  <dcterms:modified xsi:type="dcterms:W3CDTF">2010-04-12T09:38:04Z</dcterms:modified>
</cp:coreProperties>
</file>