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9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7" r:id="rId13"/>
    <p:sldId id="266" r:id="rId14"/>
    <p:sldId id="268" r:id="rId15"/>
  </p:sldIdLst>
  <p:sldSz cx="9144000" cy="6858000" type="screen4x3"/>
  <p:notesSz cx="7102475" cy="102330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E3BB"/>
    <a:srgbClr val="DAF0D8"/>
    <a:srgbClr val="61ED64"/>
    <a:srgbClr val="6AEF63"/>
    <a:srgbClr val="E8F4EC"/>
    <a:srgbClr val="D0E8D8"/>
    <a:srgbClr val="006600"/>
    <a:srgbClr val="1BB513"/>
    <a:srgbClr val="DCEFF0"/>
    <a:srgbClr val="B7E7B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88448" autoAdjust="0"/>
  </p:normalViewPr>
  <p:slideViewPr>
    <p:cSldViewPr>
      <p:cViewPr varScale="1">
        <p:scale>
          <a:sx n="104" d="100"/>
          <a:sy n="104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905" tIns="47452" rIns="94905" bIns="47452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905" tIns="47452" rIns="94905" bIns="47452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63CC59E-9B77-4645-80B7-3F14F862DAE2}" type="datetimeFigureOut">
              <a:rPr lang="en-US"/>
              <a:pPr>
                <a:defRPr/>
              </a:pPr>
              <a:t>2/9/2012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1175"/>
          </a:xfrm>
          <a:prstGeom prst="rect">
            <a:avLst/>
          </a:prstGeom>
        </p:spPr>
        <p:txBody>
          <a:bodyPr vert="horz" lIns="94905" tIns="47452" rIns="94905" bIns="47452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8163" cy="511175"/>
          </a:xfrm>
          <a:prstGeom prst="rect">
            <a:avLst/>
          </a:prstGeom>
        </p:spPr>
        <p:txBody>
          <a:bodyPr vert="horz" lIns="94905" tIns="47452" rIns="94905" bIns="47452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3604419-33D3-4F7E-83A4-41F6DB46CB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36799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3" tIns="47381" rIns="94763" bIns="4738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3" tIns="47381" rIns="94763" bIns="4738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3" tIns="47381" rIns="94763" bIns="473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3" tIns="47381" rIns="94763" bIns="4738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3" tIns="47381" rIns="94763" bIns="4738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F7D38F2-025B-4602-A153-D2AC5714F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51531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2AE3AD-AA22-4A55-BEFD-56E54C2A1686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D5AE9-5053-480E-84F8-3938AC15F4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BFF90-438B-4A88-B42F-019CDA79AB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FAEC0-66C3-4317-9757-AE299C2A9C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13C90-78CB-4AD0-94D7-BC34D98961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B2953-426C-457E-97F1-0EB2FDBC54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B412-B20A-4FAD-9939-E74224F7CD4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199AA-F325-4A17-9FAB-6A93F60692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8ACEF-9AEE-425F-909D-2300138D05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3F24-A354-4300-96D5-EDBA7CEC24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3ADDF-E7F6-4DA2-8491-C84687DE4A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41CC1-14B6-4802-B679-89B1AA49C8F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7272C-A562-43B0-8545-17A5B9D11CD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08642-4E54-4BD0-BA4B-6553200BFE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A863176-CCE0-410E-8950-2F92D2B1CD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9366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9366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9366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9366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9143999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 descr="H:\Photoshop Madness\Estates\2020 Challenge\carbon=cas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1013"/>
            <a:ext cx="8784977" cy="24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20" y="2817800"/>
            <a:ext cx="8975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latin typeface="Cambria" pitchFamily="18" charset="0"/>
              </a:rPr>
              <a:t>A guide to saving energy and cash. </a:t>
            </a:r>
            <a:br>
              <a:rPr lang="en-GB" sz="2000" dirty="0" smtClean="0">
                <a:latin typeface="Cambria" pitchFamily="18" charset="0"/>
              </a:rPr>
            </a:br>
            <a:r>
              <a:rPr lang="en-GB" sz="2000" dirty="0" smtClean="0">
                <a:latin typeface="Cambria" pitchFamily="18" charset="0"/>
              </a:rPr>
              <a:t>At home and at work.</a:t>
            </a:r>
            <a:endParaRPr lang="en-GB" sz="2000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20" y="5157192"/>
            <a:ext cx="323088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latin typeface="Calibri" pitchFamily="34" charset="0"/>
                <a:cs typeface="Calibri" pitchFamily="34" charset="0"/>
              </a:rPr>
              <a:t>Joel Cardinal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Energy Manager</a:t>
            </a:r>
          </a:p>
          <a:p>
            <a:r>
              <a:rPr lang="en-GB" sz="1700" dirty="0" smtClean="0">
                <a:latin typeface="Calibri" pitchFamily="34" charset="0"/>
                <a:cs typeface="Calibri" pitchFamily="34" charset="0"/>
              </a:rPr>
              <a:t>Sam Boulby</a:t>
            </a:r>
            <a:r>
              <a:rPr lang="en-GB" sz="1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GB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Communications Projects Officer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7" name="Picture 3" descr="H:\Photoshop Madness\Web Designs\Warwick Network\Logo-Draft-1-Full-Siz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0841" y="4297091"/>
            <a:ext cx="1475654" cy="147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2: Turn stuff down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As low as is comfortable.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4211" y="980728"/>
            <a:ext cx="3453773" cy="857250"/>
          </a:xfrm>
          <a:prstGeom prst="rect">
            <a:avLst/>
          </a:prstGeom>
          <a:solidFill>
            <a:srgbClr val="E8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Air conditioning…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74211" y="1988840"/>
            <a:ext cx="3453773" cy="857250"/>
          </a:xfrm>
          <a:prstGeom prst="rect">
            <a:avLst/>
          </a:prstGeom>
          <a:solidFill>
            <a:srgbClr val="D0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Radiators and thermostats….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4211" y="2947198"/>
            <a:ext cx="3453773" cy="857250"/>
          </a:xfrm>
          <a:prstGeom prst="rect">
            <a:avLst/>
          </a:prstGeom>
          <a:solidFill>
            <a:srgbClr val="B3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Lights you can dim…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74211" y="3933056"/>
            <a:ext cx="3453773" cy="857250"/>
          </a:xfrm>
          <a:prstGeom prst="rect">
            <a:avLst/>
          </a:prstGeom>
          <a:solidFill>
            <a:srgbClr val="6AEF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Volume…</a:t>
            </a:r>
          </a:p>
        </p:txBody>
      </p:sp>
      <p:pic>
        <p:nvPicPr>
          <p:cNvPr id="7170" name="Picture 2" descr="H:\Photoshop Madness\Estates\2020 Challenge\Campus Energy Saving\volum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3933056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Photoshop Madness\Estates\2020 Challenge\Campus Energy Saving\strip-ligh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2938636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:\Photoshop Madness\Estates\2020 Challenge\Campus Energy Saving\radiator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1988840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:\Photoshop Madness\Estates\2020 Challenge\Campus Energy Saving\air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994142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2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3: Wrap up warm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Don’t have to burn anything to do that…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http://www2.warwick.ac.uk/services/communications/medialibrary/images/jan08/snow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116" b="26497"/>
          <a:stretch/>
        </p:blipFill>
        <p:spPr bwMode="auto">
          <a:xfrm>
            <a:off x="0" y="1735909"/>
            <a:ext cx="9144000" cy="41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702" y="980728"/>
            <a:ext cx="9072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Scientist generally acknowledge that putting on a jumper is cheaper than cranking up the heating.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14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4: Get Involved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There’s loads going on all over campus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7587" y="1412776"/>
            <a:ext cx="2880000" cy="1021804"/>
          </a:xfrm>
          <a:prstGeom prst="rect">
            <a:avLst/>
          </a:prstGeom>
          <a:solidFill>
            <a:srgbClr val="B3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MBA in Global Energy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Prof. Sentence teaching Sustainability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Low Carbon Society</a:t>
            </a:r>
            <a:endParaRPr lang="en-GB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24253" y="1412776"/>
            <a:ext cx="2880320" cy="1021804"/>
          </a:xfrm>
          <a:prstGeom prst="rect">
            <a:avLst/>
          </a:prstGeom>
          <a:solidFill>
            <a:srgbClr val="D0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Metering &amp; controls in IIPSI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Empowerment programme with UCL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PC power management project</a:t>
            </a:r>
            <a:endParaRPr lang="en-GB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56413" y="1412776"/>
            <a:ext cx="2880000" cy="1021804"/>
          </a:xfrm>
          <a:prstGeom prst="rect">
            <a:avLst/>
          </a:prstGeom>
          <a:solidFill>
            <a:srgbClr val="E8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Course on sustainability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Students working on feasibility studies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-7587" y="10527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WBS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14415" y="10527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WMG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56413" y="10527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Engineering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404" y="3212976"/>
            <a:ext cx="2880000" cy="1021804"/>
          </a:xfrm>
          <a:prstGeom prst="rect">
            <a:avLst/>
          </a:prstGeom>
          <a:solidFill>
            <a:srgbClr val="6AEF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Psychological behaviour change project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Edward page’s carbon-related research</a:t>
            </a:r>
            <a:endParaRPr lang="en-GB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29436" y="3212976"/>
            <a:ext cx="2880320" cy="1021804"/>
          </a:xfrm>
          <a:prstGeom prst="rect">
            <a:avLst/>
          </a:prstGeom>
          <a:solidFill>
            <a:srgbClr val="DAF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Request for green curriculum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Wind turbine project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61596" y="3212976"/>
            <a:ext cx="2880000" cy="1021804"/>
          </a:xfrm>
          <a:prstGeom prst="rect">
            <a:avLst/>
          </a:prstGeom>
          <a:solidFill>
            <a:srgbClr val="B3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Sciences city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Enterprises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Supplier partnerships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Biodiversity group &amp; allotments</a:t>
            </a:r>
          </a:p>
          <a:p>
            <a:pPr marL="285750" indent="-285750">
              <a:buClr>
                <a:srgbClr val="006600"/>
              </a:buClr>
              <a:buFont typeface="Wingdings" pitchFamily="2" charset="2"/>
              <a:buChar char=""/>
            </a:pP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Knowledge in the Community</a:t>
            </a:r>
            <a:endParaRPr lang="en-GB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2404" y="28529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Social Sciences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9598" y="28529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Students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61596" y="2852936"/>
            <a:ext cx="2880000" cy="36004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dirty="0" smtClean="0">
                <a:latin typeface="Cambria" pitchFamily="18" charset="0"/>
              </a:rPr>
              <a:t>And Others</a:t>
            </a:r>
            <a:endParaRPr lang="en-GB" sz="2500" dirty="0">
              <a:latin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012" y="4725144"/>
            <a:ext cx="9072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What’s happening around you that you can help with?</a:t>
            </a:r>
          </a:p>
          <a:p>
            <a:endParaRPr lang="en-GB" sz="2000" dirty="0">
              <a:latin typeface="Calibri" pitchFamily="34" charset="0"/>
              <a:cs typeface="Calibri" pitchFamily="34" charset="0"/>
            </a:endParaRPr>
          </a:p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Do you have any ideas of your own?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55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 don’t let apathy in the face of mild inconvenience keep you from savings.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It might be a little inconvenient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You’ll actually have to do this stuff regularly.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7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So what now?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Here’s what you can do right away: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99" y="1673225"/>
            <a:ext cx="70771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  <a:cs typeface="Calibri" pitchFamily="34" charset="0"/>
              </a:rPr>
              <a:t>Become an Energy Champion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  <a:cs typeface="Calibri" pitchFamily="34" charset="0"/>
              </a:rPr>
              <a:t>Fill in our questionnaire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2800" dirty="0" smtClean="0">
                <a:latin typeface="Calibri" pitchFamily="34" charset="0"/>
                <a:cs typeface="Calibri" pitchFamily="34" charset="0"/>
              </a:rPr>
              <a:t>Tell other people what you’ve heard today</a:t>
            </a:r>
            <a:endParaRPr lang="en-GB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4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82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H:\Photoshop Madness\Estates\2020 Challenge\infographic-for-web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266"/>
          <a:stretch/>
        </p:blipFill>
        <p:spPr bwMode="auto">
          <a:xfrm>
            <a:off x="2483768" y="795404"/>
            <a:ext cx="6483494" cy="508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2339752" cy="5882322"/>
          </a:xfrm>
          <a:prstGeom prst="rect">
            <a:avLst/>
          </a:prstGeom>
          <a:solidFill>
            <a:srgbClr val="DAF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What’s the problem?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795404"/>
            <a:ext cx="195758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Government Target:</a:t>
            </a:r>
            <a:br>
              <a:rPr lang="en-GB" sz="1400" dirty="0" smtClean="0">
                <a:latin typeface="Calibri" pitchFamily="34" charset="0"/>
                <a:cs typeface="Calibri" pitchFamily="34" charset="0"/>
              </a:rPr>
            </a:b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34%</a:t>
            </a:r>
            <a:r>
              <a:rPr lang="en-GB" sz="1700" dirty="0" smtClean="0">
                <a:latin typeface="Calibri" pitchFamily="34" charset="0"/>
                <a:cs typeface="Calibri" pitchFamily="34" charset="0"/>
              </a:rPr>
              <a:t> less than 1990</a:t>
            </a:r>
            <a:endParaRPr lang="en-GB" sz="17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628800"/>
            <a:ext cx="1957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So that’s about:</a:t>
            </a:r>
            <a:br>
              <a:rPr lang="en-GB" sz="1400" dirty="0" smtClean="0">
                <a:latin typeface="Calibri" pitchFamily="34" charset="0"/>
                <a:cs typeface="Calibri" pitchFamily="34" charset="0"/>
              </a:rPr>
            </a:b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60%</a:t>
            </a:r>
            <a:r>
              <a:rPr lang="en-GB" sz="1700" dirty="0" smtClean="0">
                <a:latin typeface="Calibri" pitchFamily="34" charset="0"/>
                <a:cs typeface="Calibri" pitchFamily="34" charset="0"/>
              </a:rPr>
              <a:t> less than 2006</a:t>
            </a:r>
            <a:br>
              <a:rPr lang="en-GB" sz="1700" dirty="0" smtClean="0">
                <a:latin typeface="Calibri" pitchFamily="34" charset="0"/>
                <a:cs typeface="Calibri" pitchFamily="34" charset="0"/>
              </a:rPr>
            </a:br>
            <a:r>
              <a:rPr lang="en-GB" sz="1400" dirty="0" smtClean="0">
                <a:latin typeface="Calibri" pitchFamily="34" charset="0"/>
                <a:cs typeface="Calibri" pitchFamily="34" charset="0"/>
              </a:rPr>
              <a:t>For us.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2636912"/>
            <a:ext cx="2154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Which is about:</a:t>
            </a:r>
            <a:br>
              <a:rPr lang="en-GB" sz="1400" dirty="0" smtClean="0">
                <a:latin typeface="Calibri" pitchFamily="34" charset="0"/>
                <a:cs typeface="Calibri" pitchFamily="34" charset="0"/>
              </a:rPr>
            </a:b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35,000 </a:t>
            </a:r>
            <a:r>
              <a:rPr lang="en-GB" sz="1700" dirty="0" smtClean="0">
                <a:latin typeface="Calibri" pitchFamily="34" charset="0"/>
                <a:cs typeface="Calibri" pitchFamily="34" charset="0"/>
              </a:rPr>
              <a:t>tonnes a year</a:t>
            </a:r>
          </a:p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Less than now.</a:t>
            </a:r>
            <a:endParaRPr lang="en-GB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3717032"/>
            <a:ext cx="22317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Which would save us about:</a:t>
            </a:r>
            <a:br>
              <a:rPr lang="en-GB" sz="1400" dirty="0" smtClean="0">
                <a:latin typeface="Calibri" pitchFamily="34" charset="0"/>
                <a:cs typeface="Calibri" pitchFamily="34" charset="0"/>
              </a:rPr>
            </a:b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£10,000,000 </a:t>
            </a:r>
            <a:r>
              <a:rPr lang="en-GB" sz="1700" dirty="0" smtClean="0">
                <a:latin typeface="Calibri" pitchFamily="34" charset="0"/>
                <a:cs typeface="Calibri" pitchFamily="34" charset="0"/>
              </a:rPr>
              <a:t>a year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04" y="4653136"/>
            <a:ext cx="210012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alibri" pitchFamily="34" charset="0"/>
                <a:cs typeface="Calibri" pitchFamily="34" charset="0"/>
              </a:rPr>
              <a:t>And is equivalent to</a:t>
            </a:r>
            <a:br>
              <a:rPr lang="en-GB" sz="1400" dirty="0" smtClean="0">
                <a:latin typeface="Calibri" pitchFamily="34" charset="0"/>
                <a:cs typeface="Calibri" pitchFamily="34" charset="0"/>
              </a:rPr>
            </a:br>
            <a:r>
              <a:rPr lang="en-GB" sz="2000" b="1" dirty="0" smtClean="0">
                <a:latin typeface="Calibri" pitchFamily="34" charset="0"/>
                <a:cs typeface="Calibri" pitchFamily="34" charset="0"/>
              </a:rPr>
              <a:t>7,000 </a:t>
            </a:r>
            <a:r>
              <a:rPr lang="en-GB" sz="1700" dirty="0" err="1" smtClean="0">
                <a:latin typeface="Calibri" pitchFamily="34" charset="0"/>
                <a:cs typeface="Calibri" pitchFamily="34" charset="0"/>
              </a:rPr>
              <a:t>avg</a:t>
            </a:r>
            <a:r>
              <a:rPr lang="en-GB" sz="1700" dirty="0" smtClean="0">
                <a:latin typeface="Calibri" pitchFamily="34" charset="0"/>
                <a:cs typeface="Calibri" pitchFamily="34" charset="0"/>
              </a:rPr>
              <a:t> UK houses</a:t>
            </a:r>
          </a:p>
        </p:txBody>
      </p:sp>
    </p:spTree>
    <p:extLst>
      <p:ext uri="{BB962C8B-B14F-4D97-AF65-F5344CB8AC3E}">
        <p14:creationId xmlns:p14="http://schemas.microsoft.com/office/powerpoint/2010/main" xmlns="" val="10292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6268576" y="0"/>
            <a:ext cx="2879463" cy="5877272"/>
          </a:xfrm>
          <a:prstGeom prst="rect">
            <a:avLst/>
          </a:prstGeom>
          <a:solidFill>
            <a:srgbClr val="B3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000" y="0"/>
            <a:ext cx="2879463" cy="5877272"/>
          </a:xfrm>
          <a:prstGeom prst="rect">
            <a:avLst/>
          </a:prstGeom>
          <a:solidFill>
            <a:srgbClr val="E8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150285" y="0"/>
            <a:ext cx="2879463" cy="5877272"/>
          </a:xfrm>
          <a:prstGeom prst="rect">
            <a:avLst/>
          </a:prstGeom>
          <a:solidFill>
            <a:srgbClr val="D0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What’s Warwick doing about it?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pic>
        <p:nvPicPr>
          <p:cNvPr id="3074" name="Picture 2" descr="H:\Photoshop Madness\Estates\2020 Challenge\CH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9" y="1529993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42" y="1521351"/>
            <a:ext cx="28803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latin typeface="Cambria" pitchFamily="18" charset="0"/>
              </a:rPr>
              <a:t>Combined Heating and Power</a:t>
            </a:r>
            <a:endParaRPr lang="en-GB" sz="1500" b="1" dirty="0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" y="4444335"/>
            <a:ext cx="27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We’re going to improve this. A lot.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This is just a few of the things…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6" name="Picture 4" descr="http://www2.warwick.ac.uk/services/communications/medialibrary/images/oct06/mms_7eba681289cdf30f00cffdcfe4f31296.jp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32588"/>
          <a:stretch/>
        </p:blipFill>
        <p:spPr bwMode="auto">
          <a:xfrm flipH="1">
            <a:off x="3149748" y="1530313"/>
            <a:ext cx="288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49748" y="1530313"/>
            <a:ext cx="2880000" cy="3231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latin typeface="Cambria" pitchFamily="18" charset="0"/>
              </a:rPr>
              <a:t>IT Power Reduction</a:t>
            </a:r>
            <a:endParaRPr lang="en-GB" sz="1500" b="1" dirty="0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9" y="4444335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Computers are power-hungry. We’ll see to that.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8" name="Picture 6" descr="http://www2.warwick.ac.uk/services/communications/medialibrary/images/oct07/library.jpg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91" t="31158" r="26161" b="3959"/>
          <a:stretch/>
        </p:blipFill>
        <p:spPr bwMode="auto">
          <a:xfrm>
            <a:off x="6277034" y="1536895"/>
            <a:ext cx="2866966" cy="286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342365" y="4430132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We’ve got to light campus up, but we can be more efficient about it.</a:t>
            </a:r>
            <a:endParaRPr lang="en-GB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77034" y="1538512"/>
            <a:ext cx="2880000" cy="323165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chemeClr val="bg1"/>
                </a:solidFill>
                <a:latin typeface="Cambria" pitchFamily="18" charset="0"/>
              </a:rPr>
              <a:t>Efficient Lighting</a:t>
            </a:r>
          </a:p>
        </p:txBody>
      </p:sp>
    </p:spTree>
    <p:extLst>
      <p:ext uri="{BB962C8B-B14F-4D97-AF65-F5344CB8AC3E}">
        <p14:creationId xmlns:p14="http://schemas.microsoft.com/office/powerpoint/2010/main" xmlns="" val="32408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How’s it going so far?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Using government grants and loans, we’ve so far achieved…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8057" y="1412776"/>
            <a:ext cx="6403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en-GB" sz="4000" b="1" dirty="0" smtClean="0">
                <a:latin typeface="Calibri" pitchFamily="34" charset="0"/>
                <a:cs typeface="Calibri" pitchFamily="34" charset="0"/>
              </a:rPr>
              <a:t>3,000 tonnes per year</a:t>
            </a:r>
            <a:r>
              <a:rPr lang="en-GB" sz="25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2500" dirty="0" smtClean="0">
                <a:latin typeface="Calibri" pitchFamily="34" charset="0"/>
                <a:cs typeface="Calibri" pitchFamily="34" charset="0"/>
              </a:rPr>
              <a:t>reduction</a:t>
            </a:r>
            <a:endParaRPr lang="en-GB" sz="25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977577"/>
            <a:ext cx="149752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which means…</a:t>
            </a:r>
            <a:endParaRPr lang="en-GB" sz="1700" dirty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407" y="2708920"/>
            <a:ext cx="7052765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 smtClean="0">
                <a:latin typeface="Calibri" pitchFamily="34" charset="0"/>
                <a:cs typeface="Calibri" pitchFamily="34" charset="0"/>
              </a:rPr>
              <a:t>…we’re saving about </a:t>
            </a:r>
          </a:p>
          <a:p>
            <a:r>
              <a:rPr lang="en-GB" sz="7000" b="1" dirty="0" smtClean="0">
                <a:latin typeface="Calibri" pitchFamily="34" charset="0"/>
                <a:cs typeface="Calibri" pitchFamily="34" charset="0"/>
              </a:rPr>
              <a:t>£410,000 per year.</a:t>
            </a:r>
            <a:endParaRPr lang="en-GB" sz="7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99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No.</a:t>
            </a:r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So I can relax then?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Just relax and let you guys take care of everything?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4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We can’t do this without you.</a:t>
            </a:r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So I can relax then?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Just relax and let you guys take care of everything?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56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Our Problem is Your Problem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In two ways…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 descr="http://www2.warwick.ac.uk/services/communications/web/house_costumer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rgbClr val="D0E8D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666"/>
          <a:stretch/>
        </p:blipFill>
        <p:spPr bwMode="auto">
          <a:xfrm>
            <a:off x="-12729" y="1340769"/>
            <a:ext cx="44407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2729" y="1336843"/>
            <a:ext cx="4440713" cy="707886"/>
          </a:xfrm>
          <a:prstGeom prst="rect">
            <a:avLst/>
          </a:prstGeom>
          <a:solidFill>
            <a:schemeClr val="tx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mbria" pitchFamily="18" charset="0"/>
              </a:rPr>
              <a:t>You probably live in a house or flat, with energy bills…</a:t>
            </a:r>
            <a:endParaRPr lang="en-GB" sz="2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2730" y="4861609"/>
            <a:ext cx="4440713" cy="101566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You probably also need to pay electricity bills. Those bills are going up for you the same as us.</a:t>
            </a:r>
            <a:endParaRPr lang="en-GB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H:\Presentations\Carbon = Cash\wu0133_a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rgbClr val="B3E3BB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299"/>
          <a:stretch/>
        </p:blipFill>
        <p:spPr bwMode="auto">
          <a:xfrm>
            <a:off x="4788025" y="1336842"/>
            <a:ext cx="4377430" cy="453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88026" y="1340769"/>
            <a:ext cx="4355976" cy="707886"/>
          </a:xfrm>
          <a:prstGeom prst="rect">
            <a:avLst/>
          </a:prstGeom>
          <a:solidFill>
            <a:schemeClr val="tx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mbria" pitchFamily="18" charset="0"/>
              </a:rPr>
              <a:t>Warwick has energy bills too. Lots of them…</a:t>
            </a:r>
            <a:endParaRPr lang="en-GB" sz="2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8025" y="4856250"/>
            <a:ext cx="4355975" cy="101566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If Warwick is spending an extra £10m on energy every year, just think of the sort of cut backs we’d have to make.</a:t>
            </a:r>
            <a:endParaRPr lang="en-GB" sz="2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10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It’s  the main point of this session, after all.</a:t>
            </a:r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So let’s get saving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At home and at work.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6600"/>
                </a:solidFill>
                <a:latin typeface="Cambria" pitchFamily="18" charset="0"/>
              </a:rPr>
              <a:t>1: Turn stuff off</a:t>
            </a:r>
            <a:endParaRPr lang="en-GB" sz="4000" dirty="0">
              <a:solidFill>
                <a:srgbClr val="006600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530914"/>
            <a:ext cx="910850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When you’re not using it.</a:t>
            </a:r>
            <a:endParaRPr lang="en-GB" sz="17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7" name="Picture 3" descr="H:\Photoshop Madness\Estates\2020 Challenge\Campus Energy Saving\compu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144" y="980728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:\Photoshop Madness\Estates\2020 Challenge\Campus Energy Saving\ligh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3933056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:\Photoshop Madness\Estates\2020 Challenge\Campus Energy Saving\photocopi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2938636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:\Photoshop Madness\Estates\2020 Challenge\Campus Energy Saving\monito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961" y="1988840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4211" y="980728"/>
            <a:ext cx="3453773" cy="857250"/>
          </a:xfrm>
          <a:prstGeom prst="rect">
            <a:avLst/>
          </a:prstGeom>
          <a:solidFill>
            <a:srgbClr val="E8F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Computers and laptops…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74211" y="1988840"/>
            <a:ext cx="3453773" cy="857250"/>
          </a:xfrm>
          <a:prstGeom prst="rect">
            <a:avLst/>
          </a:prstGeom>
          <a:solidFill>
            <a:srgbClr val="D0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Monitors…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4211" y="2947198"/>
            <a:ext cx="3453773" cy="857250"/>
          </a:xfrm>
          <a:prstGeom prst="rect">
            <a:avLst/>
          </a:prstGeom>
          <a:solidFill>
            <a:srgbClr val="B3E3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Printers and photocopiers…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74211" y="3933056"/>
            <a:ext cx="3453773" cy="857250"/>
          </a:xfrm>
          <a:prstGeom prst="rect">
            <a:avLst/>
          </a:prstGeom>
          <a:solidFill>
            <a:srgbClr val="6AEF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Lights…</a:t>
            </a:r>
          </a:p>
        </p:txBody>
      </p:sp>
      <p:pic>
        <p:nvPicPr>
          <p:cNvPr id="6152" name="Picture 8" descr="S:\Communications\Photos for Media Library\Sam\18-11-11 (Switch Off)\IMG_0240.jp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rgbClr val="B3E3BB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06" t="-1033" r="30328" b="21311"/>
          <a:stretch/>
        </p:blipFill>
        <p:spPr bwMode="auto">
          <a:xfrm>
            <a:off x="5312339" y="923512"/>
            <a:ext cx="3831661" cy="495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12338" y="994142"/>
            <a:ext cx="3831661" cy="1231106"/>
          </a:xfrm>
          <a:prstGeom prst="rect">
            <a:avLst/>
          </a:prstGeom>
          <a:solidFill>
            <a:schemeClr val="tx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mbria" pitchFamily="18" charset="0"/>
              </a:rPr>
              <a:t>Switch them off at the </a:t>
            </a:r>
            <a:r>
              <a:rPr lang="en-GB" sz="2000" b="1" dirty="0" smtClean="0">
                <a:solidFill>
                  <a:schemeClr val="bg1"/>
                </a:solidFill>
                <a:latin typeface="Cambria" pitchFamily="18" charset="0"/>
              </a:rPr>
              <a:t>plug</a:t>
            </a:r>
            <a:r>
              <a:rPr lang="en-GB" sz="2000" dirty="0" smtClean="0">
                <a:solidFill>
                  <a:schemeClr val="bg1"/>
                </a:solidFill>
                <a:latin typeface="Cambria" pitchFamily="18" charset="0"/>
              </a:rPr>
              <a:t>.</a:t>
            </a:r>
            <a:br>
              <a:rPr lang="en-GB" sz="2000" dirty="0" smtClean="0">
                <a:solidFill>
                  <a:schemeClr val="bg1"/>
                </a:solidFill>
                <a:latin typeface="Cambria" pitchFamily="18" charset="0"/>
              </a:rPr>
            </a:br>
            <a:endParaRPr lang="en-GB" sz="2000" dirty="0" smtClean="0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en-GB" sz="17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Standby mode means it’s still guzzling up power. Why waste your cash on that?</a:t>
            </a:r>
            <a:endParaRPr lang="en-GB" sz="17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6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slides_download">
  <a:themeElements>
    <a:clrScheme name="new_slides_downloa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ew_slides_dow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w_slides_downl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lides_downl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lides_downlo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lides_downlo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lides_downlo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lides_downlo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lides_downlo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6469</TotalTime>
  <Words>522</Words>
  <Application>Microsoft Office PowerPoint</Application>
  <PresentationFormat>On-screen Show (4:3)</PresentationFormat>
  <Paragraphs>93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new_slides_download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veronique</dc:creator>
  <cp:lastModifiedBy>omslab</cp:lastModifiedBy>
  <cp:revision>879</cp:revision>
  <dcterms:created xsi:type="dcterms:W3CDTF">2008-09-15T12:01:59Z</dcterms:created>
  <dcterms:modified xsi:type="dcterms:W3CDTF">2012-02-09T16:23:33Z</dcterms:modified>
</cp:coreProperties>
</file>