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23" r:id="rId2"/>
    <p:sldId id="296" r:id="rId3"/>
    <p:sldId id="317" r:id="rId4"/>
    <p:sldId id="318" r:id="rId5"/>
    <p:sldId id="312" r:id="rId6"/>
    <p:sldId id="319" r:id="rId7"/>
    <p:sldId id="321" r:id="rId8"/>
    <p:sldId id="320" r:id="rId9"/>
    <p:sldId id="322" r:id="rId10"/>
    <p:sldId id="311" r:id="rId11"/>
    <p:sldId id="314" r:id="rId12"/>
    <p:sldId id="315" r:id="rId13"/>
    <p:sldId id="316" r:id="rId14"/>
    <p:sldId id="324" r:id="rId15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08" autoAdjust="0"/>
    <p:restoredTop sz="77018" autoAdjust="0"/>
  </p:normalViewPr>
  <p:slideViewPr>
    <p:cSldViewPr>
      <p:cViewPr varScale="1">
        <p:scale>
          <a:sx n="81" d="100"/>
          <a:sy n="81" d="100"/>
        </p:scale>
        <p:origin x="-64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84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7" y="0"/>
            <a:ext cx="294534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7"/>
            <a:ext cx="2945341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7" y="9430307"/>
            <a:ext cx="294534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415284-BB98-48C0-A4AC-704388EF252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7" y="0"/>
            <a:ext cx="294534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4"/>
            <a:ext cx="4983689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7"/>
            <a:ext cx="2945341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7" y="9430307"/>
            <a:ext cx="294534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F58394C-4CF7-4EB1-8752-743440BC725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58394C-4CF7-4EB1-8752-743440BC7250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b="1" smtClean="0"/>
              <a:t>Simplistically required mental / physical / emotional change 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endParaRPr lang="en-GB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F7DDB8-D15A-4746-A951-8795CCB6BDCF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Look at emotional impact 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9D5A39-22B2-4B17-BDFA-0F17FFD1BEDC}" type="slidenum">
              <a:rPr lang="en-GB" smtClean="0"/>
              <a:pPr/>
              <a:t>5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1200" dirty="0" smtClean="0"/>
              <a:t>Based on solid research. Smooth curve,  but in reality stilted and swings back and forward very negative experiences </a:t>
            </a:r>
          </a:p>
          <a:p>
            <a:r>
              <a:rPr lang="en-GB" sz="1200" dirty="0" smtClean="0"/>
              <a:t>Can not short cut through stages – but go through  at differing rates and intensities</a:t>
            </a:r>
          </a:p>
          <a:p>
            <a:r>
              <a:rPr lang="en-GB" sz="1200" dirty="0" smtClean="0"/>
              <a:t>Talk through phases and link to emotions WHERE you are dictates where you are focusing your energies: </a:t>
            </a:r>
          </a:p>
          <a:p>
            <a:r>
              <a:rPr lang="en-GB" sz="1200" dirty="0" smtClean="0"/>
              <a:t>Top – external  / Bottom – is internal </a:t>
            </a:r>
          </a:p>
          <a:p>
            <a:r>
              <a:rPr lang="en-GB" sz="1200" dirty="0" smtClean="0"/>
              <a:t>RESISTANCE  - is proportionate to amount of time spent in first few stages before acceptance – this can be seconds to literally years! </a:t>
            </a:r>
          </a:p>
          <a:p>
            <a:r>
              <a:rPr lang="en-GB" sz="1200" dirty="0" smtClean="0"/>
              <a:t>Substantiated by Judith Maclean Parks and Li Ma at Washington University </a:t>
            </a:r>
            <a:r>
              <a:rPr lang="en-GB" sz="1200" smtClean="0"/>
              <a:t>Business School </a:t>
            </a:r>
            <a:r>
              <a:rPr lang="en-GB" sz="1200" dirty="0" smtClean="0"/>
              <a:t>(Olin)</a:t>
            </a:r>
          </a:p>
          <a:p>
            <a:r>
              <a:rPr lang="en-GB" sz="1200" dirty="0" smtClean="0"/>
              <a:t/>
            </a:r>
            <a:br>
              <a:rPr lang="en-GB" sz="1200" dirty="0" smtClean="0"/>
            </a:br>
            <a:endParaRPr lang="en-GB" sz="1200" dirty="0" smtClean="0">
              <a:latin typeface="Verdana" pitchFamily="34" charset="0"/>
              <a:cs typeface="Times New Roman" pitchFamily="18" charset="0"/>
            </a:endParaRPr>
          </a:p>
          <a:p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58394C-4CF7-4EB1-8752-743440BC7250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We’ve already talked about communications principles – now some practical details.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4 P’s – PURPOSE, PICTURE, PLAN, PART of it (Bridges – Managing Transitions 95) Most people believe in change if they hear it from a credible leader. Leaders must fully invest in and visibly support change. People embrace when they are involved not just part of someone else’s big idea. </a:t>
            </a:r>
          </a:p>
          <a:p>
            <a:pPr eaLnBrk="1" hangingPunct="1"/>
            <a:r>
              <a:rPr lang="en-GB" dirty="0" smtClean="0"/>
              <a:t>People want to know what and when? </a:t>
            </a:r>
          </a:p>
          <a:p>
            <a:pPr eaLnBrk="1" hangingPunct="1"/>
            <a:r>
              <a:rPr lang="en-GB" dirty="0" smtClean="0"/>
              <a:t>To know what are the changes – the picture</a:t>
            </a:r>
          </a:p>
          <a:p>
            <a:pPr eaLnBrk="1" hangingPunct="1"/>
            <a:r>
              <a:rPr lang="en-GB" dirty="0" smtClean="0"/>
              <a:t>Why they are needed – the purpose or imperative to change</a:t>
            </a:r>
          </a:p>
          <a:p>
            <a:pPr eaLnBrk="1" hangingPunct="1"/>
            <a:r>
              <a:rPr lang="en-GB" dirty="0" smtClean="0"/>
              <a:t>What is the end result and how going to get there</a:t>
            </a:r>
          </a:p>
          <a:p>
            <a:pPr eaLnBrk="1" hangingPunct="1"/>
            <a:r>
              <a:rPr lang="en-GB" dirty="0" smtClean="0"/>
              <a:t>What it means to THEM personally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LDC&amp;UOW presentationfoote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7725"/>
            <a:ext cx="91440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82B6F-E6F3-4AD2-B52D-1ABF1C8C720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CEDA6-F6CE-40BF-B1B7-D2070C1CCBC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DCCA5-F66B-416D-868F-9293005A4D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F80E4-B9A3-465D-AD6E-5AE59B054A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F296B-5D1D-4C94-B7C4-3E45EDE0E2B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208CD-19C2-4A05-B6DB-B63FA2FD02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5720F-243E-4431-88BF-06E9733CA12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97DFD-2CAF-4C44-8E92-1C8B58C9B29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6E6A5-15CB-4082-AEB9-541BDCAB212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EE55D-5123-4BD4-A423-BD51A50176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7F43951-1183-4FD1-859A-802BCF60839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1" name="Picture 8" descr="LDC&amp;UOW pres small footer"/>
          <p:cNvPicPr>
            <a:picLocks noChangeAspect="1" noChangeArrowheads="1"/>
          </p:cNvPicPr>
          <p:nvPr/>
        </p:nvPicPr>
        <p:blipFill>
          <a:blip r:embed="rId13" cstate="print"/>
          <a:srcRect t="1091" b="5295"/>
          <a:stretch>
            <a:fillRect/>
          </a:stretch>
        </p:blipFill>
        <p:spPr bwMode="auto">
          <a:xfrm>
            <a:off x="0" y="5903913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.uk/imgres?imgurl=http://leadinganswers.typepad.com/leading_answers/images/2007/03/13/change.jpg&amp;imgrefurl=http://www.leadinganswers.com/&amp;h=300&amp;w=400&amp;sz=91&amp;hl=en&amp;start=1&amp;tbnid=wqRBUBfFnRgIKM:&amp;tbnh=93&amp;tbnw=124&amp;prev=/images?q=change&amp;gbv=2&amp;hl=en&amp;sa=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Dealing with 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Sharon Neal</a:t>
            </a:r>
          </a:p>
          <a:p>
            <a:pPr algn="ctr">
              <a:buNone/>
            </a:pPr>
            <a:r>
              <a:rPr lang="en-GB" dirty="0" smtClean="0"/>
              <a:t>Learning and Development Centre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1066800"/>
          </a:xfrm>
        </p:spPr>
        <p:txBody>
          <a:bodyPr/>
          <a:lstStyle/>
          <a:p>
            <a:pPr algn="ctr" eaLnBrk="1" hangingPunct="1"/>
            <a:r>
              <a:rPr lang="en-GB" dirty="0" smtClean="0"/>
              <a:t>Typical Change Behaviour Styles 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219200" y="1341438"/>
            <a:ext cx="3352800" cy="1828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>
                <a:latin typeface="Century Gothic" pitchFamily="34" charset="0"/>
              </a:rPr>
              <a:t>Follower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572000" y="3170238"/>
            <a:ext cx="3352800" cy="1828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>
                <a:latin typeface="Century Gothic" pitchFamily="34" charset="0"/>
              </a:rPr>
              <a:t>Blocker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4572000" y="1341438"/>
            <a:ext cx="3352800" cy="1828800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>
                <a:latin typeface="Century Gothic" pitchFamily="34" charset="0"/>
              </a:rPr>
              <a:t>Activator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219200" y="3170238"/>
            <a:ext cx="3352800" cy="182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>
                <a:latin typeface="Century Gothic" pitchFamily="34" charset="0"/>
              </a:rPr>
              <a:t>Sleeper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1371600" y="5303838"/>
            <a:ext cx="6400800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V="1">
            <a:off x="990600" y="1341438"/>
            <a:ext cx="0" cy="373380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048000" y="5303838"/>
            <a:ext cx="2122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latin typeface="Century Gothic" pitchFamily="34" charset="0"/>
              </a:rPr>
              <a:t>Energy levels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7848600" y="5227638"/>
            <a:ext cx="941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latin typeface="Century Gothic" pitchFamily="34" charset="0"/>
              </a:rPr>
              <a:t>HIGH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 rot="-5400000">
            <a:off x="-1477962" y="3027362"/>
            <a:ext cx="4064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latin typeface="Century Gothic" pitchFamily="34" charset="0"/>
              </a:rPr>
              <a:t>View of / zest for change 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250825" y="1009650"/>
            <a:ext cx="7264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/>
              <a:t>+ ve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381000" y="5334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323850" y="5257800"/>
            <a:ext cx="71913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 dirty="0"/>
              <a:t>- 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loud 15"/>
          <p:cNvSpPr/>
          <p:nvPr/>
        </p:nvSpPr>
        <p:spPr bwMode="auto">
          <a:xfrm>
            <a:off x="107504" y="4292600"/>
            <a:ext cx="2951609" cy="1656680"/>
          </a:xfrm>
          <a:prstGeom prst="cloud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Looking after yourself-physical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resources</a:t>
            </a: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1" y="18864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4400" b="1" dirty="0" smtClean="0">
                <a:latin typeface="Arial" charset="0"/>
                <a:cs typeface="Arial" charset="0"/>
              </a:rPr>
              <a:t>Resources to help yourself </a:t>
            </a:r>
            <a:r>
              <a:rPr lang="en-GB" sz="4400" b="1" dirty="0">
                <a:latin typeface="Arial" charset="0"/>
                <a:cs typeface="Arial" charset="0"/>
              </a:rPr>
              <a:t>handle change </a:t>
            </a:r>
          </a:p>
        </p:txBody>
      </p:sp>
      <p:sp>
        <p:nvSpPr>
          <p:cNvPr id="5" name="Oval 4"/>
          <p:cNvSpPr/>
          <p:nvPr/>
        </p:nvSpPr>
        <p:spPr>
          <a:xfrm>
            <a:off x="3348038" y="3141663"/>
            <a:ext cx="1944687" cy="115093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>
                <a:solidFill>
                  <a:schemeClr val="tx1"/>
                </a:solidFill>
                <a:cs typeface="Arial" pitchFamily="34" charset="0"/>
              </a:rPr>
              <a:t>YOU</a:t>
            </a:r>
          </a:p>
        </p:txBody>
      </p:sp>
      <p:sp>
        <p:nvSpPr>
          <p:cNvPr id="6" name="Cloud 5"/>
          <p:cNvSpPr/>
          <p:nvPr/>
        </p:nvSpPr>
        <p:spPr>
          <a:xfrm>
            <a:off x="5795963" y="1556792"/>
            <a:ext cx="2808485" cy="1872207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Where </a:t>
            </a:r>
            <a:r>
              <a:rPr lang="en-GB" sz="2000" smtClean="0">
                <a:solidFill>
                  <a:schemeClr val="tx1"/>
                </a:solidFill>
              </a:rPr>
              <a:t>is your </a:t>
            </a:r>
            <a:r>
              <a:rPr lang="en-GB" sz="2000" dirty="0" smtClean="0">
                <a:solidFill>
                  <a:schemeClr val="tx1"/>
                </a:solidFill>
              </a:rPr>
              <a:t>support</a:t>
            </a:r>
            <a:endParaRPr lang="en-GB" sz="20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network?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Cloud 6"/>
          <p:cNvSpPr/>
          <p:nvPr/>
        </p:nvSpPr>
        <p:spPr>
          <a:xfrm>
            <a:off x="5580112" y="4005064"/>
            <a:ext cx="2952328" cy="1655316"/>
          </a:xfrm>
          <a:prstGeom prst="cloud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Understanding yourself- mental </a:t>
            </a:r>
            <a:endParaRPr lang="en-GB" sz="20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solidFill>
                  <a:schemeClr val="tx1"/>
                </a:solidFill>
              </a:rPr>
              <a:t>resources</a:t>
            </a:r>
          </a:p>
        </p:txBody>
      </p:sp>
      <p:sp>
        <p:nvSpPr>
          <p:cNvPr id="9" name="Cloud 8"/>
          <p:cNvSpPr/>
          <p:nvPr/>
        </p:nvSpPr>
        <p:spPr>
          <a:xfrm>
            <a:off x="395537" y="1628800"/>
            <a:ext cx="2664296" cy="2016224"/>
          </a:xfrm>
          <a:prstGeom prst="cloud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dirty="0" smtClean="0">
                <a:solidFill>
                  <a:schemeClr val="tx1"/>
                </a:solidFill>
                <a:cs typeface="Arial" pitchFamily="34" charset="0"/>
              </a:rPr>
              <a:t>Draw on your skills &amp;</a:t>
            </a:r>
            <a:endParaRPr lang="en-GB" sz="1800" dirty="0">
              <a:solidFill>
                <a:schemeClr val="tx1"/>
              </a:solidFill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dirty="0" smtClean="0">
                <a:solidFill>
                  <a:schemeClr val="tx1"/>
                </a:solidFill>
                <a:cs typeface="Arial" pitchFamily="34" charset="0"/>
              </a:rPr>
              <a:t>expertise to help you</a:t>
            </a:r>
            <a:endParaRPr lang="en-GB" sz="1800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076825" y="2852936"/>
            <a:ext cx="647305" cy="45700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2915816" y="3140968"/>
            <a:ext cx="503660" cy="28803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3081338" y="4056062"/>
            <a:ext cx="312738" cy="50006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>
            <a:off x="5220072" y="4005064"/>
            <a:ext cx="504056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066800"/>
          </a:xfrm>
        </p:spPr>
        <p:txBody>
          <a:bodyPr/>
          <a:lstStyle/>
          <a:p>
            <a:pPr algn="ctr"/>
            <a:r>
              <a:rPr lang="en-GB" dirty="0" smtClean="0"/>
              <a:t>Helping others through the Emotional Cycle of Change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1148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Denial</a:t>
            </a:r>
            <a:r>
              <a:rPr lang="en-GB" dirty="0" smtClean="0"/>
              <a:t> </a:t>
            </a:r>
            <a:r>
              <a:rPr lang="en-GB" sz="2400" dirty="0" smtClean="0"/>
              <a:t>– reiterate the facts, firm, clear, considerate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Anger </a:t>
            </a:r>
            <a:r>
              <a:rPr lang="en-GB" sz="2400" dirty="0" smtClean="0"/>
              <a:t>– listen + encourage expression of feelings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Rationalisation</a:t>
            </a:r>
            <a:r>
              <a:rPr lang="en-GB" dirty="0" smtClean="0"/>
              <a:t> </a:t>
            </a:r>
            <a:r>
              <a:rPr lang="en-GB" sz="2400" dirty="0" smtClean="0"/>
              <a:t>– respond to questions, provide information, re-iterate benefits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Acceptance</a:t>
            </a:r>
            <a:r>
              <a:rPr lang="en-GB" dirty="0" smtClean="0"/>
              <a:t> </a:t>
            </a:r>
            <a:r>
              <a:rPr lang="en-GB" sz="2400" dirty="0" smtClean="0"/>
              <a:t>– provide information, provide opportunities for involvement, encourage engagement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Growth</a:t>
            </a:r>
            <a:r>
              <a:rPr lang="en-GB" dirty="0" smtClean="0"/>
              <a:t> </a:t>
            </a:r>
            <a:r>
              <a:rPr lang="en-GB" sz="2400" dirty="0" smtClean="0"/>
              <a:t>– recognise + reward new behaviours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066800"/>
          </a:xfrm>
        </p:spPr>
        <p:txBody>
          <a:bodyPr/>
          <a:lstStyle/>
          <a:p>
            <a:pPr algn="ctr" eaLnBrk="1" hangingPunct="1"/>
            <a:r>
              <a:rPr lang="en-GB" dirty="0" smtClean="0"/>
              <a:t>Communication during Change </a:t>
            </a:r>
          </a:p>
        </p:txBody>
      </p:sp>
      <p:sp>
        <p:nvSpPr>
          <p:cNvPr id="153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10600" cy="4114800"/>
          </a:xfrm>
        </p:spPr>
        <p:txBody>
          <a:bodyPr/>
          <a:lstStyle/>
          <a:p>
            <a:pPr lvl="1">
              <a:buFontTx/>
              <a:buNone/>
            </a:pPr>
            <a:r>
              <a:rPr lang="en-GB" dirty="0" smtClean="0"/>
              <a:t>People want 4 P’s </a:t>
            </a:r>
          </a:p>
          <a:p>
            <a:pPr lvl="1"/>
            <a:r>
              <a:rPr lang="en-GB" sz="3200" b="1" dirty="0" smtClean="0">
                <a:solidFill>
                  <a:srgbClr val="FF0000"/>
                </a:solidFill>
              </a:rPr>
              <a:t>P</a:t>
            </a:r>
            <a:r>
              <a:rPr lang="en-GB" sz="3200" dirty="0" smtClean="0"/>
              <a:t>ICTURE</a:t>
            </a:r>
          </a:p>
          <a:p>
            <a:pPr lvl="1"/>
            <a:r>
              <a:rPr lang="en-GB" sz="3200" b="1" dirty="0" smtClean="0">
                <a:solidFill>
                  <a:srgbClr val="FF0000"/>
                </a:solidFill>
              </a:rPr>
              <a:t>P</a:t>
            </a:r>
            <a:r>
              <a:rPr lang="en-GB" sz="3200" dirty="0" smtClean="0"/>
              <a:t>URPOSE </a:t>
            </a:r>
          </a:p>
          <a:p>
            <a:pPr lvl="1"/>
            <a:r>
              <a:rPr lang="en-GB" sz="3200" b="1" dirty="0" smtClean="0">
                <a:solidFill>
                  <a:srgbClr val="FF0000"/>
                </a:solidFill>
              </a:rPr>
              <a:t>P</a:t>
            </a:r>
            <a:r>
              <a:rPr lang="en-GB" sz="3200" dirty="0" smtClean="0"/>
              <a:t>LAN </a:t>
            </a:r>
          </a:p>
          <a:p>
            <a:pPr lvl="1"/>
            <a:r>
              <a:rPr lang="en-GB" sz="3200" b="1" dirty="0" smtClean="0">
                <a:solidFill>
                  <a:srgbClr val="FF0000"/>
                </a:solidFill>
              </a:rPr>
              <a:t>P</a:t>
            </a:r>
            <a:r>
              <a:rPr lang="en-GB" sz="3200" dirty="0" smtClean="0"/>
              <a:t>ART of it </a:t>
            </a:r>
          </a:p>
          <a:p>
            <a:pPr lvl="1">
              <a:buFontTx/>
              <a:buNone/>
            </a:pPr>
            <a:endParaRPr lang="en-GB" sz="1200" dirty="0" smtClean="0"/>
          </a:p>
          <a:p>
            <a:pPr lvl="1">
              <a:buFontTx/>
              <a:buNone/>
            </a:pPr>
            <a:endParaRPr lang="en-GB" sz="1200" dirty="0" smtClean="0"/>
          </a:p>
          <a:p>
            <a:pPr lvl="1">
              <a:buFontTx/>
              <a:buNone/>
            </a:pPr>
            <a:endParaRPr lang="en-GB" sz="1200" dirty="0" smtClean="0"/>
          </a:p>
          <a:p>
            <a:pPr lvl="1">
              <a:buFontTx/>
              <a:buNone/>
            </a:pPr>
            <a:endParaRPr lang="en-GB" sz="1200" dirty="0" smtClean="0"/>
          </a:p>
          <a:p>
            <a:pPr lvl="1">
              <a:buFontTx/>
              <a:buNone/>
            </a:pPr>
            <a:r>
              <a:rPr lang="en-GB" sz="1200" dirty="0" smtClean="0"/>
              <a:t>(William Bridges – Managing Transitions 1995)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 algn="ctr">
              <a:buNone/>
            </a:pPr>
            <a:r>
              <a:rPr lang="en-GB" sz="4400" dirty="0" smtClean="0"/>
              <a:t>Questions?</a:t>
            </a:r>
            <a:endParaRPr lang="en-GB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66800"/>
          </a:xfrm>
        </p:spPr>
        <p:txBody>
          <a:bodyPr/>
          <a:lstStyle/>
          <a:p>
            <a:pPr algn="ctr"/>
            <a:r>
              <a:rPr lang="en-GB" dirty="0" smtClean="0"/>
              <a:t>Understanding &amp; working with </a:t>
            </a:r>
            <a:br>
              <a:rPr lang="en-GB" dirty="0" smtClean="0"/>
            </a:br>
            <a:r>
              <a:rPr lang="en-GB" dirty="0" smtClean="0"/>
              <a:t>the emotional impact of change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352928" cy="4114800"/>
          </a:xfrm>
        </p:spPr>
        <p:txBody>
          <a:bodyPr/>
          <a:lstStyle/>
          <a:p>
            <a:r>
              <a:rPr lang="en-GB" sz="2800" dirty="0" smtClean="0"/>
              <a:t>To understand the emotional impact of change </a:t>
            </a:r>
          </a:p>
          <a:p>
            <a:r>
              <a:rPr lang="en-GB" sz="2800" dirty="0" smtClean="0"/>
              <a:t>To recognise your own response and typical behavioural responses to change </a:t>
            </a:r>
          </a:p>
          <a:p>
            <a:r>
              <a:rPr lang="en-GB" sz="2800" dirty="0" smtClean="0"/>
              <a:t>To identify strategies to help yourself and others deal with the emotional impact of change </a:t>
            </a:r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What is Change? 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755650" y="1484313"/>
            <a:ext cx="7772400" cy="3713162"/>
          </a:xfrm>
        </p:spPr>
        <p:txBody>
          <a:bodyPr/>
          <a:lstStyle/>
          <a:p>
            <a:pPr eaLnBrk="1" hangingPunct="1"/>
            <a:r>
              <a:rPr lang="en-GB" sz="2400" dirty="0" smtClean="0"/>
              <a:t>Any movement from ‘as-is’ to ‘to-be’ </a:t>
            </a:r>
          </a:p>
          <a:p>
            <a:pPr eaLnBrk="1" hangingPunct="1">
              <a:buFontTx/>
              <a:buNone/>
            </a:pPr>
            <a:endParaRPr lang="en-GB" sz="800" dirty="0" smtClean="0"/>
          </a:p>
          <a:p>
            <a:pPr eaLnBrk="1" hangingPunct="1"/>
            <a:r>
              <a:rPr lang="en-GB" sz="2400" dirty="0" smtClean="0"/>
              <a:t>“If you don’t change, reality in the end forces that change upon you.” - </a:t>
            </a:r>
            <a:r>
              <a:rPr lang="en-GB" sz="1600" i="1" dirty="0" smtClean="0"/>
              <a:t>S. Wilde</a:t>
            </a:r>
          </a:p>
          <a:p>
            <a:pPr eaLnBrk="1" hangingPunct="1">
              <a:buFontTx/>
              <a:buNone/>
            </a:pPr>
            <a:endParaRPr lang="en-GB" sz="800" dirty="0" smtClean="0"/>
          </a:p>
          <a:p>
            <a:pPr eaLnBrk="1" hangingPunct="1"/>
            <a:r>
              <a:rPr lang="en-GB" sz="2400" dirty="0" smtClean="0"/>
              <a:t>“When one door closes, another opens.  But we often look so regretfully upon the closed door that we don’t see the one that has opened for use.” -  </a:t>
            </a:r>
            <a:r>
              <a:rPr lang="en-GB" sz="1600" i="1" dirty="0" smtClean="0"/>
              <a:t>A. G. Bell </a:t>
            </a:r>
          </a:p>
          <a:p>
            <a:pPr eaLnBrk="1" hangingPunct="1">
              <a:buFontTx/>
              <a:buNone/>
            </a:pPr>
            <a:endParaRPr lang="en-GB" sz="800" i="1" dirty="0" smtClean="0"/>
          </a:p>
          <a:p>
            <a:pPr eaLnBrk="1" hangingPunct="1"/>
            <a:r>
              <a:rPr lang="en-GB" sz="2400" i="1" dirty="0" smtClean="0"/>
              <a:t>‘</a:t>
            </a:r>
            <a:r>
              <a:rPr lang="en-GB" sz="2400" dirty="0" smtClean="0"/>
              <a:t>We know what happens to people who stay in the middle of the road.  They get run over.”  -  </a:t>
            </a:r>
            <a:r>
              <a:rPr lang="en-GB" sz="1600" i="1" dirty="0" smtClean="0"/>
              <a:t>Ambrose Bierce</a:t>
            </a:r>
            <a:endParaRPr lang="en-GB" sz="1600" dirty="0" smtClean="0"/>
          </a:p>
          <a:p>
            <a:pPr eaLnBrk="1" hangingPunct="1">
              <a:buFontTx/>
              <a:buNone/>
            </a:pPr>
            <a:endParaRPr lang="en-GB" sz="2000" dirty="0" smtClean="0"/>
          </a:p>
          <a:p>
            <a:pPr eaLnBrk="1" hangingPunct="1">
              <a:buFontTx/>
              <a:buNone/>
            </a:pP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experience of 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Group A, think of one example of change which has been a positive experience and explain why- what were the characteristics of the change that made it positive?</a:t>
            </a:r>
          </a:p>
          <a:p>
            <a:r>
              <a:rPr lang="en-GB" sz="2800" dirty="0" smtClean="0"/>
              <a:t>Group B, think of one example of change which has been a negative experience and explain why- what were the characteristics of the change that made it negative?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684213" y="333375"/>
            <a:ext cx="7920037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4400" b="1" dirty="0" smtClean="0">
                <a:latin typeface="Arial" charset="0"/>
                <a:cs typeface="Arial" charset="0"/>
              </a:rPr>
              <a:t>Impact </a:t>
            </a:r>
            <a:r>
              <a:rPr lang="en-GB" sz="4400" b="1" dirty="0">
                <a:latin typeface="Arial" charset="0"/>
                <a:cs typeface="Arial" charset="0"/>
              </a:rPr>
              <a:t>of Change on the Individual </a:t>
            </a:r>
          </a:p>
        </p:txBody>
      </p:sp>
      <p:pic>
        <p:nvPicPr>
          <p:cNvPr id="7171" name="Picture 6" descr="http://tbn0.google.com/images?q=tbn:wqRBUBfFnRgIKM:http://leadinganswers.typepad.com/leading_answers/images/2007/03/13/chang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17725" y="2565400"/>
            <a:ext cx="4975225" cy="254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400" dirty="0" smtClean="0"/>
              <a:t>Transition Curve- Emotional Responses to Change</a:t>
            </a:r>
          </a:p>
        </p:txBody>
      </p:sp>
      <p:sp>
        <p:nvSpPr>
          <p:cNvPr id="9219" name="Line 41"/>
          <p:cNvSpPr>
            <a:spLocks noChangeShapeType="1"/>
          </p:cNvSpPr>
          <p:nvPr/>
        </p:nvSpPr>
        <p:spPr bwMode="auto">
          <a:xfrm>
            <a:off x="1835696" y="1988840"/>
            <a:ext cx="205740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0" name="Line 42"/>
          <p:cNvSpPr>
            <a:spLocks noChangeShapeType="1"/>
          </p:cNvSpPr>
          <p:nvPr/>
        </p:nvSpPr>
        <p:spPr bwMode="auto">
          <a:xfrm flipV="1">
            <a:off x="3886200" y="4941168"/>
            <a:ext cx="1189856" cy="118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1" name="Line 44"/>
          <p:cNvSpPr>
            <a:spLocks noChangeShapeType="1"/>
          </p:cNvSpPr>
          <p:nvPr/>
        </p:nvSpPr>
        <p:spPr bwMode="auto">
          <a:xfrm flipV="1">
            <a:off x="5076056" y="1844824"/>
            <a:ext cx="2088232" cy="30963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2" name="Line 45"/>
          <p:cNvSpPr>
            <a:spLocks noChangeShapeType="1"/>
          </p:cNvSpPr>
          <p:nvPr/>
        </p:nvSpPr>
        <p:spPr bwMode="auto">
          <a:xfrm flipV="1">
            <a:off x="7164288" y="1828800"/>
            <a:ext cx="1293912" cy="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3" name="Text Box 46"/>
          <p:cNvSpPr txBox="1">
            <a:spLocks noChangeArrowheads="1"/>
          </p:cNvSpPr>
          <p:nvPr/>
        </p:nvSpPr>
        <p:spPr bwMode="auto">
          <a:xfrm>
            <a:off x="1676400" y="1905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 smtClean="0">
                <a:solidFill>
                  <a:srgbClr val="0070C0"/>
                </a:solidFill>
              </a:rPr>
              <a:t>Shock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9224" name="Text Box 47"/>
          <p:cNvSpPr txBox="1">
            <a:spLocks noChangeArrowheads="1"/>
          </p:cNvSpPr>
          <p:nvPr/>
        </p:nvSpPr>
        <p:spPr bwMode="auto">
          <a:xfrm>
            <a:off x="2057400" y="2819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Anger</a:t>
            </a:r>
          </a:p>
        </p:txBody>
      </p:sp>
      <p:sp>
        <p:nvSpPr>
          <p:cNvPr id="9225" name="Text Box 48"/>
          <p:cNvSpPr txBox="1">
            <a:spLocks noChangeArrowheads="1"/>
          </p:cNvSpPr>
          <p:nvPr/>
        </p:nvSpPr>
        <p:spPr bwMode="auto">
          <a:xfrm>
            <a:off x="2819400" y="3733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Rejection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9226" name="Text Box 49"/>
          <p:cNvSpPr txBox="1">
            <a:spLocks noChangeArrowheads="1"/>
          </p:cNvSpPr>
          <p:nvPr/>
        </p:nvSpPr>
        <p:spPr bwMode="auto">
          <a:xfrm>
            <a:off x="3717925" y="4994275"/>
            <a:ext cx="16330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Depression</a:t>
            </a:r>
          </a:p>
        </p:txBody>
      </p:sp>
      <p:sp>
        <p:nvSpPr>
          <p:cNvPr id="9227" name="Text Box 50"/>
          <p:cNvSpPr txBox="1">
            <a:spLocks noChangeArrowheads="1"/>
          </p:cNvSpPr>
          <p:nvPr/>
        </p:nvSpPr>
        <p:spPr bwMode="auto">
          <a:xfrm>
            <a:off x="5241925" y="4156075"/>
            <a:ext cx="17572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Exploration</a:t>
            </a:r>
          </a:p>
        </p:txBody>
      </p:sp>
      <p:sp>
        <p:nvSpPr>
          <p:cNvPr id="9228" name="Text Box 51"/>
          <p:cNvSpPr txBox="1">
            <a:spLocks noChangeArrowheads="1"/>
          </p:cNvSpPr>
          <p:nvPr/>
        </p:nvSpPr>
        <p:spPr bwMode="auto">
          <a:xfrm>
            <a:off x="5580112" y="3140968"/>
            <a:ext cx="19442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Acceptance</a:t>
            </a:r>
          </a:p>
        </p:txBody>
      </p:sp>
      <p:sp>
        <p:nvSpPr>
          <p:cNvPr id="9229" name="Text Box 52"/>
          <p:cNvSpPr txBox="1">
            <a:spLocks noChangeArrowheads="1"/>
          </p:cNvSpPr>
          <p:nvPr/>
        </p:nvSpPr>
        <p:spPr bwMode="auto">
          <a:xfrm>
            <a:off x="6012160" y="2132856"/>
            <a:ext cx="22322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Commitment/ Hope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9230" name="Line 53"/>
          <p:cNvSpPr>
            <a:spLocks noChangeShapeType="1"/>
          </p:cNvSpPr>
          <p:nvPr/>
        </p:nvSpPr>
        <p:spPr bwMode="auto">
          <a:xfrm flipV="1">
            <a:off x="6588224" y="2780928"/>
            <a:ext cx="1800200" cy="23762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231" name="Text Box 54"/>
          <p:cNvSpPr txBox="1">
            <a:spLocks noChangeArrowheads="1"/>
          </p:cNvSpPr>
          <p:nvPr/>
        </p:nvSpPr>
        <p:spPr bwMode="auto">
          <a:xfrm>
            <a:off x="7524328" y="4005064"/>
            <a:ext cx="1443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/>
              <a:t>Letting go</a:t>
            </a:r>
          </a:p>
        </p:txBody>
      </p:sp>
      <p:sp>
        <p:nvSpPr>
          <p:cNvPr id="9234" name="Text Box 59"/>
          <p:cNvSpPr txBox="1">
            <a:spLocks noChangeArrowheads="1"/>
          </p:cNvSpPr>
          <p:nvPr/>
        </p:nvSpPr>
        <p:spPr bwMode="auto">
          <a:xfrm>
            <a:off x="179512" y="2924944"/>
            <a:ext cx="147895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B050"/>
                </a:solidFill>
              </a:rPr>
              <a:t>Self</a:t>
            </a:r>
          </a:p>
          <a:p>
            <a:r>
              <a:rPr lang="en-GB" sz="1800" b="1" dirty="0" smtClean="0">
                <a:solidFill>
                  <a:srgbClr val="00B050"/>
                </a:solidFill>
              </a:rPr>
              <a:t>Esteem &amp; Performance</a:t>
            </a:r>
            <a:endParaRPr lang="en-GB" sz="1800" b="1" dirty="0">
              <a:solidFill>
                <a:srgbClr val="00B050"/>
              </a:solidFill>
            </a:endParaRPr>
          </a:p>
        </p:txBody>
      </p:sp>
      <p:sp>
        <p:nvSpPr>
          <p:cNvPr id="9235" name="Text Box 60"/>
          <p:cNvSpPr txBox="1">
            <a:spLocks noChangeArrowheads="1"/>
          </p:cNvSpPr>
          <p:nvPr/>
        </p:nvSpPr>
        <p:spPr bwMode="auto">
          <a:xfrm>
            <a:off x="4403725" y="5451475"/>
            <a:ext cx="8619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Time</a:t>
            </a:r>
          </a:p>
        </p:txBody>
      </p:sp>
      <p:sp>
        <p:nvSpPr>
          <p:cNvPr id="9236" name="Line 61"/>
          <p:cNvSpPr>
            <a:spLocks noChangeShapeType="1"/>
          </p:cNvSpPr>
          <p:nvPr/>
        </p:nvSpPr>
        <p:spPr bwMode="auto">
          <a:xfrm>
            <a:off x="685800" y="17526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395536" y="5517232"/>
            <a:ext cx="784887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5400000" flipH="1" flipV="1">
            <a:off x="-1763910" y="3356992"/>
            <a:ext cx="4319686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rot="5400000">
            <a:off x="3203848" y="3429000"/>
            <a:ext cx="417646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179512" y="551723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Elizabeth </a:t>
            </a:r>
            <a:r>
              <a:rPr lang="en-GB" sz="1800" dirty="0" err="1" smtClean="0"/>
              <a:t>Kubler</a:t>
            </a:r>
            <a:r>
              <a:rPr lang="en-GB" sz="1800" dirty="0" smtClean="0"/>
              <a:t> Ross, 1969</a:t>
            </a:r>
            <a:endParaRPr lang="en-GB" sz="1800" dirty="0"/>
          </a:p>
        </p:txBody>
      </p:sp>
      <p:sp>
        <p:nvSpPr>
          <p:cNvPr id="25" name="TextBox 24"/>
          <p:cNvSpPr txBox="1"/>
          <p:nvPr/>
        </p:nvSpPr>
        <p:spPr>
          <a:xfrm>
            <a:off x="4572000" y="980728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Critical point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Emotional responses to change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02624" cy="4577680"/>
          </a:xfrm>
        </p:spPr>
        <p:txBody>
          <a:bodyPr/>
          <a:lstStyle/>
          <a:p>
            <a:r>
              <a:rPr lang="en-GB" sz="2800" dirty="0" smtClean="0"/>
              <a:t>Progressing through the transition curve successfully involves experiencing each stage, not necessarily in order and not necessarily once</a:t>
            </a:r>
          </a:p>
          <a:p>
            <a:r>
              <a:rPr lang="en-GB" sz="2800" dirty="0" smtClean="0"/>
              <a:t>Avoiding or blocking emotional responses to change will substantially reduce our ability to accept and move forward to the new world we inhabit post-change. We run the risk of being left behind while others move on.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Emotional responses to change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71600"/>
            <a:ext cx="7846640" cy="4433664"/>
          </a:xfrm>
        </p:spPr>
        <p:txBody>
          <a:bodyPr/>
          <a:lstStyle/>
          <a:p>
            <a:pPr>
              <a:buNone/>
            </a:pPr>
            <a:r>
              <a:rPr lang="en-GB" sz="2800" dirty="0" smtClean="0"/>
              <a:t>The depth of curve and the length of time taken to progress will depend upon: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How often the individual has faced this before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How recent the last change experience was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How prepared the individual was for the change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How severely the individual has been affected by “traumatic” change in the past</a:t>
            </a:r>
            <a:endParaRPr lang="en-GB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Look back at the examples you provided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What examples can you find of responses/behaviours that might be explained by experiencing the transition curve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pt UOW">
  <a:themeElements>
    <a:clrScheme name="Default Design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UOW</Template>
  <TotalTime>1942</TotalTime>
  <Words>745</Words>
  <Application>Microsoft Office PowerPoint</Application>
  <PresentationFormat>On-screen Show (4:3)</PresentationFormat>
  <Paragraphs>110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ppt UOW</vt:lpstr>
      <vt:lpstr>Dealing with Change</vt:lpstr>
      <vt:lpstr>Understanding &amp; working with  the emotional impact of change </vt:lpstr>
      <vt:lpstr>What is Change? </vt:lpstr>
      <vt:lpstr>Your experience of change</vt:lpstr>
      <vt:lpstr>Slide 5</vt:lpstr>
      <vt:lpstr>Transition Curve- Emotional Responses to Change</vt:lpstr>
      <vt:lpstr>Emotional responses to change</vt:lpstr>
      <vt:lpstr>Emotional responses to change</vt:lpstr>
      <vt:lpstr>Look back at the examples you provided</vt:lpstr>
      <vt:lpstr>Typical Change Behaviour Styles </vt:lpstr>
      <vt:lpstr>Slide 11</vt:lpstr>
      <vt:lpstr>Helping others through the Emotional Cycle of Change </vt:lpstr>
      <vt:lpstr>Communication during Change </vt:lpstr>
      <vt:lpstr>Slide 14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Assertiveness</dc:title>
  <dc:creator>Sharon</dc:creator>
  <cp:lastModifiedBy>apseae</cp:lastModifiedBy>
  <cp:revision>60</cp:revision>
  <cp:lastPrinted>2001-12-07T16:14:49Z</cp:lastPrinted>
  <dcterms:created xsi:type="dcterms:W3CDTF">2011-07-09T13:38:58Z</dcterms:created>
  <dcterms:modified xsi:type="dcterms:W3CDTF">2011-12-14T08:41:18Z</dcterms:modified>
</cp:coreProperties>
</file>