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57" r:id="rId4"/>
    <p:sldId id="258" r:id="rId5"/>
    <p:sldId id="266" r:id="rId6"/>
    <p:sldId id="260" r:id="rId7"/>
    <p:sldId id="263" r:id="rId8"/>
    <p:sldId id="264" r:id="rId9"/>
    <p:sldId id="269" r:id="rId10"/>
    <p:sldId id="265" r:id="rId11"/>
    <p:sldId id="267" r:id="rId12"/>
    <p:sldId id="268" r:id="rId13"/>
    <p:sldId id="262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095" autoAdjust="0"/>
  </p:normalViewPr>
  <p:slideViewPr>
    <p:cSldViewPr>
      <p:cViewPr varScale="1">
        <p:scale>
          <a:sx n="85" d="100"/>
          <a:sy n="85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C467-2D20-422F-8EF5-6C074CDACBD0}" type="datetimeFigureOut">
              <a:rPr lang="en-GB" smtClean="0"/>
              <a:t>15/12/2011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D09E2-F4C9-4BB6-A74D-8B373F265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993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2F785-25B0-4200-8263-E57B0BA8686E}" type="datetimeFigureOut">
              <a:rPr lang="en-GB" smtClean="0"/>
              <a:t>15/12/2011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2DE4B-31B3-48A1-A352-6005036EA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12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886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28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286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766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831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97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348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630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596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356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55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8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DE4B-31B3-48A1-A352-6005036EAB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0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0.wmf"/><Relationship Id="rId3" Type="http://schemas.openxmlformats.org/officeDocument/2006/relationships/image" Target="../media/image1.jpeg"/><Relationship Id="rId7" Type="http://schemas.openxmlformats.org/officeDocument/2006/relationships/image" Target="../media/image14.wmf"/><Relationship Id="rId12" Type="http://schemas.openxmlformats.org/officeDocument/2006/relationships/image" Target="../media/image19.wmf"/><Relationship Id="rId17" Type="http://schemas.openxmlformats.org/officeDocument/2006/relationships/image" Target="../media/image24.w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11" Type="http://schemas.openxmlformats.org/officeDocument/2006/relationships/image" Target="../media/image18.jpeg"/><Relationship Id="rId5" Type="http://schemas.openxmlformats.org/officeDocument/2006/relationships/image" Target="../media/image12.wmf"/><Relationship Id="rId15" Type="http://schemas.openxmlformats.org/officeDocument/2006/relationships/image" Target="../media/image2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png"/><Relationship Id="rId1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/>
          <p:cNvSpPr/>
          <p:nvPr/>
        </p:nvSpPr>
        <p:spPr>
          <a:xfrm>
            <a:off x="1041008" y="1213052"/>
            <a:ext cx="342900" cy="3429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Alternate Process 4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Process Thinking</a:t>
            </a:r>
            <a:endParaRPr lang="en-GB" sz="5400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3238500" y="2590800"/>
            <a:ext cx="28194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Why you should…</a:t>
            </a:r>
          </a:p>
        </p:txBody>
      </p:sp>
      <p:sp>
        <p:nvSpPr>
          <p:cNvPr id="7" name="Flowchart: Alternate Process 6"/>
          <p:cNvSpPr/>
          <p:nvPr/>
        </p:nvSpPr>
        <p:spPr>
          <a:xfrm>
            <a:off x="4191000" y="5098042"/>
            <a:ext cx="9144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Sad, lost teams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6067517" y="3730752"/>
            <a:ext cx="9144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Successful happy teams</a:t>
            </a:r>
            <a:endParaRPr lang="en-GB" sz="1000" dirty="0"/>
          </a:p>
        </p:txBody>
      </p:sp>
      <p:sp>
        <p:nvSpPr>
          <p:cNvPr id="10" name="Flowchart: Decision 9"/>
          <p:cNvSpPr/>
          <p:nvPr/>
        </p:nvSpPr>
        <p:spPr>
          <a:xfrm>
            <a:off x="4191000" y="3730752"/>
            <a:ext cx="914400" cy="612648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4" name="Flowchart: Connector 53"/>
          <p:cNvSpPr/>
          <p:nvPr/>
        </p:nvSpPr>
        <p:spPr>
          <a:xfrm>
            <a:off x="7543800" y="3865626"/>
            <a:ext cx="342900" cy="3429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>
            <a:stCxn id="4" idx="6"/>
            <a:endCxn id="5" idx="1"/>
          </p:cNvCxnSpPr>
          <p:nvPr/>
        </p:nvCxnSpPr>
        <p:spPr>
          <a:xfrm>
            <a:off x="1383908" y="1384502"/>
            <a:ext cx="526658" cy="5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Connector 57"/>
          <p:cNvSpPr/>
          <p:nvPr/>
        </p:nvSpPr>
        <p:spPr>
          <a:xfrm>
            <a:off x="5692342" y="5238050"/>
            <a:ext cx="342900" cy="3429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>
            <a:stCxn id="5" idx="2"/>
            <a:endCxn id="6" idx="0"/>
          </p:cNvCxnSpPr>
          <p:nvPr/>
        </p:nvCxnSpPr>
        <p:spPr>
          <a:xfrm>
            <a:off x="4648200" y="2246376"/>
            <a:ext cx="0" cy="344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" idx="2"/>
            <a:endCxn id="10" idx="0"/>
          </p:cNvCxnSpPr>
          <p:nvPr/>
        </p:nvCxnSpPr>
        <p:spPr>
          <a:xfrm>
            <a:off x="4648200" y="3203448"/>
            <a:ext cx="0" cy="527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0" idx="3"/>
            <a:endCxn id="8" idx="1"/>
          </p:cNvCxnSpPr>
          <p:nvPr/>
        </p:nvCxnSpPr>
        <p:spPr>
          <a:xfrm>
            <a:off x="5105400" y="4037076"/>
            <a:ext cx="9621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0" idx="2"/>
            <a:endCxn id="7" idx="0"/>
          </p:cNvCxnSpPr>
          <p:nvPr/>
        </p:nvCxnSpPr>
        <p:spPr>
          <a:xfrm>
            <a:off x="4648200" y="4343400"/>
            <a:ext cx="0" cy="7546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8" idx="3"/>
            <a:endCxn id="54" idx="2"/>
          </p:cNvCxnSpPr>
          <p:nvPr/>
        </p:nvCxnSpPr>
        <p:spPr>
          <a:xfrm>
            <a:off x="6981917" y="4037076"/>
            <a:ext cx="5618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" idx="3"/>
            <a:endCxn id="58" idx="2"/>
          </p:cNvCxnSpPr>
          <p:nvPr/>
        </p:nvCxnSpPr>
        <p:spPr>
          <a:xfrm>
            <a:off x="5105400" y="5404366"/>
            <a:ext cx="586942" cy="5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953000" y="373075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4390654" y="427886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055" y="5373469"/>
            <a:ext cx="1930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By Leighton Joskey</a:t>
            </a:r>
          </a:p>
          <a:p>
            <a:r>
              <a:rPr lang="en-GB" dirty="0" smtClean="0"/>
              <a:t>And Tim Hunter</a:t>
            </a:r>
          </a:p>
        </p:txBody>
      </p:sp>
      <p:pic>
        <p:nvPicPr>
          <p:cNvPr id="12291" name="Picture 3" descr="D:\Users\Leighton\AppData\Local\Microsoft\Windows\Temporary Internet Files\Content.IE5\BGUCLES4\MC900439778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2322">
            <a:off x="8082770" y="4971108"/>
            <a:ext cx="914171" cy="91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978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PDSA Processes</a:t>
            </a:r>
            <a:endParaRPr lang="en-GB" sz="5400" dirty="0"/>
          </a:p>
        </p:txBody>
      </p:sp>
      <p:sp>
        <p:nvSpPr>
          <p:cNvPr id="2" name="Rounded Rectangle 1"/>
          <p:cNvSpPr/>
          <p:nvPr/>
        </p:nvSpPr>
        <p:spPr>
          <a:xfrm>
            <a:off x="1288037" y="4457516"/>
            <a:ext cx="2286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Make toys</a:t>
            </a:r>
            <a:endParaRPr lang="en-GB" dirty="0"/>
          </a:p>
        </p:txBody>
      </p:sp>
      <p:sp>
        <p:nvSpPr>
          <p:cNvPr id="4" name="Flowchart: Connector 3"/>
          <p:cNvSpPr/>
          <p:nvPr/>
        </p:nvSpPr>
        <p:spPr>
          <a:xfrm>
            <a:off x="524945" y="4419416"/>
            <a:ext cx="457200" cy="4572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owchart: Connector 5"/>
          <p:cNvSpPr/>
          <p:nvPr/>
        </p:nvSpPr>
        <p:spPr>
          <a:xfrm>
            <a:off x="3878837" y="4419600"/>
            <a:ext cx="457200" cy="4572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4" idx="6"/>
            <a:endCxn id="2" idx="1"/>
          </p:cNvCxnSpPr>
          <p:nvPr/>
        </p:nvCxnSpPr>
        <p:spPr>
          <a:xfrm>
            <a:off x="982145" y="4648016"/>
            <a:ext cx="305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" idx="3"/>
            <a:endCxn id="6" idx="2"/>
          </p:cNvCxnSpPr>
          <p:nvPr/>
        </p:nvCxnSpPr>
        <p:spPr>
          <a:xfrm>
            <a:off x="3574037" y="4648016"/>
            <a:ext cx="304800" cy="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3670917" y="5389671"/>
            <a:ext cx="2286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Train Reindeer</a:t>
            </a:r>
            <a:endParaRPr lang="en-GB" dirty="0"/>
          </a:p>
        </p:txBody>
      </p:sp>
      <p:sp>
        <p:nvSpPr>
          <p:cNvPr id="25" name="Flowchart: Connector 24"/>
          <p:cNvSpPr/>
          <p:nvPr/>
        </p:nvSpPr>
        <p:spPr>
          <a:xfrm>
            <a:off x="2907825" y="5351571"/>
            <a:ext cx="457200" cy="4572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Connector 25"/>
          <p:cNvSpPr/>
          <p:nvPr/>
        </p:nvSpPr>
        <p:spPr>
          <a:xfrm>
            <a:off x="6261717" y="5351755"/>
            <a:ext cx="457200" cy="4572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5" idx="6"/>
            <a:endCxn id="24" idx="1"/>
          </p:cNvCxnSpPr>
          <p:nvPr/>
        </p:nvCxnSpPr>
        <p:spPr>
          <a:xfrm>
            <a:off x="3365025" y="5580171"/>
            <a:ext cx="305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3"/>
            <a:endCxn id="26" idx="2"/>
          </p:cNvCxnSpPr>
          <p:nvPr/>
        </p:nvCxnSpPr>
        <p:spPr>
          <a:xfrm>
            <a:off x="5956917" y="5580171"/>
            <a:ext cx="304800" cy="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989508" y="2613550"/>
            <a:ext cx="3429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Compile naughty/nice list</a:t>
            </a:r>
            <a:endParaRPr lang="en-GB" dirty="0"/>
          </a:p>
        </p:txBody>
      </p:sp>
      <p:sp>
        <p:nvSpPr>
          <p:cNvPr id="35" name="Flowchart: Connector 34"/>
          <p:cNvSpPr/>
          <p:nvPr/>
        </p:nvSpPr>
        <p:spPr>
          <a:xfrm>
            <a:off x="226416" y="2575450"/>
            <a:ext cx="457200" cy="4572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Connector 35"/>
          <p:cNvSpPr/>
          <p:nvPr/>
        </p:nvSpPr>
        <p:spPr>
          <a:xfrm>
            <a:off x="4703333" y="2590800"/>
            <a:ext cx="457200" cy="4572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>
            <a:stCxn id="35" idx="6"/>
            <a:endCxn id="34" idx="1"/>
          </p:cNvCxnSpPr>
          <p:nvPr/>
        </p:nvCxnSpPr>
        <p:spPr>
          <a:xfrm>
            <a:off x="683616" y="2804050"/>
            <a:ext cx="305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3"/>
            <a:endCxn id="36" idx="2"/>
          </p:cNvCxnSpPr>
          <p:nvPr/>
        </p:nvCxnSpPr>
        <p:spPr>
          <a:xfrm>
            <a:off x="4418508" y="2804050"/>
            <a:ext cx="284825" cy="15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4515775" y="3451750"/>
            <a:ext cx="3429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Recruit elf workforce</a:t>
            </a:r>
            <a:endParaRPr lang="en-GB" dirty="0"/>
          </a:p>
        </p:txBody>
      </p:sp>
      <p:sp>
        <p:nvSpPr>
          <p:cNvPr id="42" name="Flowchart: Connector 41"/>
          <p:cNvSpPr/>
          <p:nvPr/>
        </p:nvSpPr>
        <p:spPr>
          <a:xfrm>
            <a:off x="3752683" y="3413650"/>
            <a:ext cx="457200" cy="4572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lowchart: Connector 42"/>
          <p:cNvSpPr/>
          <p:nvPr/>
        </p:nvSpPr>
        <p:spPr>
          <a:xfrm>
            <a:off x="8229600" y="3429000"/>
            <a:ext cx="457200" cy="4572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/>
          <p:cNvCxnSpPr>
            <a:stCxn id="42" idx="6"/>
            <a:endCxn id="41" idx="1"/>
          </p:cNvCxnSpPr>
          <p:nvPr/>
        </p:nvCxnSpPr>
        <p:spPr>
          <a:xfrm>
            <a:off x="4209883" y="3642250"/>
            <a:ext cx="305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1" idx="3"/>
            <a:endCxn id="43" idx="2"/>
          </p:cNvCxnSpPr>
          <p:nvPr/>
        </p:nvCxnSpPr>
        <p:spPr>
          <a:xfrm>
            <a:off x="7944775" y="3642250"/>
            <a:ext cx="284825" cy="15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348409" y="4457516"/>
            <a:ext cx="2286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Deliver Toys</a:t>
            </a:r>
            <a:endParaRPr lang="en-GB" dirty="0"/>
          </a:p>
        </p:txBody>
      </p:sp>
      <p:sp>
        <p:nvSpPr>
          <p:cNvPr id="47" name="Flowchart: Connector 46"/>
          <p:cNvSpPr/>
          <p:nvPr/>
        </p:nvSpPr>
        <p:spPr>
          <a:xfrm>
            <a:off x="4585317" y="4419416"/>
            <a:ext cx="457200" cy="457200"/>
          </a:xfrm>
          <a:prstGeom prst="flowChartConnec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lowchart: Connector 47"/>
          <p:cNvSpPr/>
          <p:nvPr/>
        </p:nvSpPr>
        <p:spPr>
          <a:xfrm>
            <a:off x="7939209" y="4419600"/>
            <a:ext cx="457200" cy="45720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>
            <a:stCxn id="47" idx="6"/>
            <a:endCxn id="46" idx="1"/>
          </p:cNvCxnSpPr>
          <p:nvPr/>
        </p:nvCxnSpPr>
        <p:spPr>
          <a:xfrm>
            <a:off x="5042517" y="4648016"/>
            <a:ext cx="3058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6" idx="3"/>
            <a:endCxn id="48" idx="2"/>
          </p:cNvCxnSpPr>
          <p:nvPr/>
        </p:nvCxnSpPr>
        <p:spPr>
          <a:xfrm>
            <a:off x="7634409" y="4648016"/>
            <a:ext cx="304800" cy="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D:\Users\Leighton\AppData\Local\Microsoft\Windows\Temporary Internet Files\Content.IE5\I57Q03IQ\MC90023732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620" y="5400968"/>
            <a:ext cx="568238" cy="40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Final Thoughts</a:t>
            </a:r>
            <a:endParaRPr lang="en-GB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1108736" y="2895600"/>
            <a:ext cx="708373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Process thinking is a powerful approach to improving your working world.</a:t>
            </a:r>
          </a:p>
          <a:p>
            <a:pPr algn="ctr"/>
            <a:r>
              <a:rPr lang="en-GB" dirty="0" smtClean="0"/>
              <a:t>It can be challenging for people to embrace process thinking</a:t>
            </a:r>
          </a:p>
          <a:p>
            <a:pPr algn="ctr"/>
            <a:r>
              <a:rPr lang="en-GB" dirty="0"/>
              <a:t>b</a:t>
            </a:r>
            <a:r>
              <a:rPr lang="en-GB" dirty="0" smtClean="0"/>
              <a:t>ut there are lots of resources available in the University to help.</a:t>
            </a:r>
          </a:p>
        </p:txBody>
      </p:sp>
      <p:pic>
        <p:nvPicPr>
          <p:cNvPr id="14338" name="Picture 2" descr="D:\Users\Leighton\AppData\Local\Microsoft\Windows\Temporary Internet Files\Content.IE5\I57Q03IQ\MP900423676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21" y="3952079"/>
            <a:ext cx="1808163" cy="180816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Resources</a:t>
            </a:r>
            <a:endParaRPr lang="en-GB" sz="5400" dirty="0"/>
          </a:p>
        </p:txBody>
      </p:sp>
      <p:pic>
        <p:nvPicPr>
          <p:cNvPr id="11266" name="Picture 2" descr="D:\Users\Leighton\AppData\Local\Microsoft\Windows\Temporary Internet Files\Content.IE5\JB95DYET\MC90041281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8355">
            <a:off x="539041" y="4141284"/>
            <a:ext cx="1623488" cy="133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Users\Leighton\AppData\Local\Microsoft\Windows\Temporary Internet Files\Content.IE5\NJLM27J0\MC90025017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4817">
            <a:off x="6703265" y="2672788"/>
            <a:ext cx="1484096" cy="128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2658858"/>
            <a:ext cx="3283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are “process fix” trained</a:t>
            </a:r>
          </a:p>
          <a:p>
            <a:r>
              <a:rPr lang="en-GB" dirty="0" smtClean="0"/>
              <a:t>rapid improvement workshop</a:t>
            </a:r>
          </a:p>
          <a:p>
            <a:r>
              <a:rPr lang="en-GB" dirty="0"/>
              <a:t>f</a:t>
            </a:r>
            <a:r>
              <a:rPr lang="en-GB" dirty="0" smtClean="0"/>
              <a:t>acilitators around the University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4191000"/>
            <a:ext cx="46739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Services have a centre of excellence</a:t>
            </a:r>
          </a:p>
          <a:p>
            <a:r>
              <a:rPr lang="en-GB" dirty="0" smtClean="0"/>
              <a:t>for process thinking in the Service Development</a:t>
            </a:r>
          </a:p>
          <a:p>
            <a:r>
              <a:rPr lang="en-GB" dirty="0" smtClean="0"/>
              <a:t>Group – The ITSA’s are 6-sigma green belt and</a:t>
            </a:r>
          </a:p>
          <a:p>
            <a:r>
              <a:rPr lang="en-GB" dirty="0" smtClean="0"/>
              <a:t>RIW facilitator trained and would love to talk to</a:t>
            </a:r>
          </a:p>
          <a:p>
            <a:r>
              <a:rPr lang="en-GB" dirty="0" smtClean="0"/>
              <a:t>you.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Users\Leighton\AppData\Local\Microsoft\Windows\Temporary Internet Files\Content.IE5\BGUCLES4\MC90002081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70966" y="5226255"/>
            <a:ext cx="3954463" cy="483393"/>
          </a:xfrm>
          <a:prstGeom prst="rect">
            <a:avLst/>
          </a:prstGeom>
          <a:noFill/>
          <a:effectLst>
            <a:glow rad="4318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owchart: Alternate Process 3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Contact Details</a:t>
            </a:r>
            <a:endParaRPr lang="en-GB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357466" y="2673398"/>
            <a:ext cx="321453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IT </a:t>
            </a:r>
            <a:r>
              <a:rPr lang="en-GB" dirty="0"/>
              <a:t>Service </a:t>
            </a:r>
            <a:r>
              <a:rPr lang="en-GB" dirty="0" smtClean="0"/>
              <a:t>Analysts</a:t>
            </a:r>
            <a:endParaRPr lang="en-GB" dirty="0"/>
          </a:p>
          <a:p>
            <a:r>
              <a:rPr lang="en-GB" dirty="0"/>
              <a:t>Service Development</a:t>
            </a:r>
          </a:p>
          <a:p>
            <a:r>
              <a:rPr lang="en-GB" dirty="0"/>
              <a:t>IT Services - Westwood Campus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724401" y="2673398"/>
            <a:ext cx="3214534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/>
              <a:t>Tim Hunter</a:t>
            </a:r>
          </a:p>
          <a:p>
            <a:r>
              <a:rPr lang="en-GB" dirty="0" smtClean="0"/>
              <a:t>Tim.hunter@warwick.ac.uk</a:t>
            </a:r>
          </a:p>
          <a:p>
            <a:r>
              <a:rPr lang="en-GB" dirty="0" smtClean="0"/>
              <a:t>024 761 51033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57466" y="3726401"/>
            <a:ext cx="321453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Leighton </a:t>
            </a:r>
            <a:r>
              <a:rPr lang="en-GB" b="1" dirty="0" smtClean="0"/>
              <a:t>Joskey</a:t>
            </a:r>
          </a:p>
          <a:p>
            <a:r>
              <a:rPr lang="en-GB" dirty="0" smtClean="0"/>
              <a:t>Leighton.joskey@warwick.ac.uk</a:t>
            </a:r>
            <a:endParaRPr lang="en-GB" dirty="0"/>
          </a:p>
          <a:p>
            <a:r>
              <a:rPr lang="en-GB" dirty="0" smtClean="0"/>
              <a:t>024 </a:t>
            </a:r>
            <a:r>
              <a:rPr lang="en-GB" dirty="0"/>
              <a:t>765 74193 - </a:t>
            </a:r>
            <a:r>
              <a:rPr lang="en-GB" dirty="0" smtClean="0"/>
              <a:t>desk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24401" y="3726401"/>
            <a:ext cx="321453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/>
              <a:t>Nikki Lindsell</a:t>
            </a:r>
          </a:p>
          <a:p>
            <a:r>
              <a:rPr lang="en-GB" dirty="0" smtClean="0"/>
              <a:t>Nikki.lindsell@warwick.ac.uk</a:t>
            </a:r>
          </a:p>
          <a:p>
            <a:r>
              <a:rPr lang="en-GB" dirty="0" smtClean="0"/>
              <a:t>024 761 51044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64537" y="4952999"/>
            <a:ext cx="3567323" cy="64633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Happy Christmas!</a:t>
            </a:r>
            <a:endParaRPr lang="en-GB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Users\Leighton\AppData\Local\Microsoft\Windows\Temporary Internet Files\Content.IE5\BGUCLES4\MC90033145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7247">
            <a:off x="681560" y="4229645"/>
            <a:ext cx="609352" cy="112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D:\Users\Leighton\AppData\Local\Microsoft\Windows\Temporary Internet Files\Content.IE5\NJLM27J0\MC90043704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9718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owchart: Alternate Process 6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Ball Process</a:t>
            </a:r>
            <a:endParaRPr lang="en-GB" sz="5400" dirty="0"/>
          </a:p>
        </p:txBody>
      </p:sp>
      <p:pic>
        <p:nvPicPr>
          <p:cNvPr id="2053" name="Picture 5" descr="D:\Users\Leighton\AppData\Local\Microsoft\Windows\Temporary Internet Files\Content.IE5\I57Q03IQ\MC9004404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989" y="4724399"/>
            <a:ext cx="1466889" cy="133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owchart: Alternate Process 3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What is Process Thinking?</a:t>
            </a:r>
            <a:endParaRPr lang="en-GB" sz="5400" dirty="0"/>
          </a:p>
        </p:txBody>
      </p:sp>
      <p:pic>
        <p:nvPicPr>
          <p:cNvPr id="1027" name="Picture 3" descr="D:\Users\Leighton\AppData\Local\Microsoft\Windows\Temporary Internet Files\Content.IE5\I57Q03IQ\MC90043702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769" y="3657600"/>
            <a:ext cx="1828800" cy="1384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9624" y="3202388"/>
            <a:ext cx="182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Institutional silos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88775" y="5420716"/>
            <a:ext cx="921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Hierarchical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44493" y="5133201"/>
            <a:ext cx="1889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Activities come from above</a:t>
            </a:r>
            <a:endParaRPr lang="en-GB" sz="1200" dirty="0"/>
          </a:p>
        </p:txBody>
      </p:sp>
      <p:pic>
        <p:nvPicPr>
          <p:cNvPr id="1029" name="Picture 5" descr="D:\Users\Leighton\AppData\Local\Microsoft\Windows\Temporary Internet Files\Content.IE5\NJLM27J0\MP90043125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034" y="3657600"/>
            <a:ext cx="1911439" cy="1384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47123" y="3212068"/>
            <a:ext cx="2694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Cross functional processes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3723" y="5356514"/>
            <a:ext cx="1019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Narrow focus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41667" y="5057001"/>
            <a:ext cx="1750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Insulated from outcomes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959570" y="5098761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Customer focus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15072" y="5368932"/>
            <a:ext cx="14624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Understand purpose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5105400"/>
            <a:ext cx="2736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Activities build and contribute to process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132296" y="5420716"/>
            <a:ext cx="1666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Continual Improvement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198240" y="4789054"/>
            <a:ext cx="518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PDSA</a:t>
            </a:r>
            <a:endParaRPr lang="en-GB" sz="1200" dirty="0"/>
          </a:p>
        </p:txBody>
      </p:sp>
      <p:pic>
        <p:nvPicPr>
          <p:cNvPr id="1031" name="Picture 7" descr="D:\Users\Leighton\AppData\Local\Microsoft\Windows\Temporary Internet Files\Content.IE5\BGUCLES4\MC90044152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06" y="2450068"/>
            <a:ext cx="1017587" cy="8692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Left-Right Arrow Callout 14"/>
          <p:cNvSpPr/>
          <p:nvPr/>
        </p:nvSpPr>
        <p:spPr>
          <a:xfrm>
            <a:off x="4168277" y="3429000"/>
            <a:ext cx="959844" cy="228600"/>
          </a:xfrm>
          <a:prstGeom prst="leftRightArrowCallou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851256" y="5614624"/>
            <a:ext cx="116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Functional view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841954" y="5697715"/>
            <a:ext cx="3185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Blind to organisational structure/functional silos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251822" y="4465886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Deming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45969" y="4774225"/>
            <a:ext cx="71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Agendas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48297" y="4281221"/>
            <a:ext cx="837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Ignorant</a:t>
            </a:r>
          </a:p>
          <a:p>
            <a:r>
              <a:rPr lang="en-GB" sz="1200" dirty="0" smtClean="0"/>
              <a:t>facilitators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322501" y="4528449"/>
            <a:ext cx="724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Vested</a:t>
            </a:r>
          </a:p>
          <a:p>
            <a:r>
              <a:rPr lang="en-GB" sz="1200" dirty="0" smtClean="0"/>
              <a:t>interests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24427" y="4465887"/>
            <a:ext cx="627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Politics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98107" y="4742886"/>
            <a:ext cx="1114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Common goals</a:t>
            </a:r>
            <a:endParaRPr lang="en-GB" sz="1200" dirty="0"/>
          </a:p>
        </p:txBody>
      </p:sp>
      <p:pic>
        <p:nvPicPr>
          <p:cNvPr id="1032" name="Picture 8" descr="D:\Users\Leighton\AppData\Local\Microsoft\Windows\Temporary Internet Files\Content.IE5\I57Q03IQ\MC90041197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510" y="202014"/>
            <a:ext cx="458125" cy="6984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198240" y="4004222"/>
            <a:ext cx="749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7 Wastes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3416" y="4164176"/>
            <a:ext cx="65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Metrics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61905" y="4018582"/>
            <a:ext cx="1027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Conflicting</a:t>
            </a:r>
          </a:p>
          <a:p>
            <a:r>
              <a:rPr lang="en-GB" sz="1200" dirty="0" smtClean="0"/>
              <a:t>requirements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217508" y="4166959"/>
            <a:ext cx="734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variation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8090486" y="3703139"/>
            <a:ext cx="734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trike="sngStrike" dirty="0" smtClean="0"/>
              <a:t>variation</a:t>
            </a:r>
            <a:endParaRPr lang="en-GB" sz="1200" strike="sngStrike" dirty="0"/>
          </a:p>
        </p:txBody>
      </p:sp>
    </p:spTree>
    <p:extLst>
      <p:ext uri="{BB962C8B-B14F-4D97-AF65-F5344CB8AC3E}">
        <p14:creationId xmlns:p14="http://schemas.microsoft.com/office/powerpoint/2010/main" val="12081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Why It Is Good</a:t>
            </a:r>
          </a:p>
          <a:p>
            <a:pPr algn="ctr"/>
            <a:r>
              <a:rPr lang="en-GB" sz="2000" dirty="0" smtClean="0"/>
              <a:t>What can it do for you?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911973" y="3045024"/>
            <a:ext cx="2372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Performance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 rot="21062838">
            <a:off x="6254835" y="4227848"/>
            <a:ext cx="200292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GB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Efficiency</a:t>
            </a:r>
            <a:endParaRPr lang="en-GB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7490" y="5309184"/>
            <a:ext cx="267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Customer satisfaction</a:t>
            </a:r>
            <a:endParaRPr lang="en-GB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644657">
            <a:off x="685343" y="4672145"/>
            <a:ext cx="3931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Staff engagement</a:t>
            </a:r>
            <a:endParaRPr lang="en-GB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3378" y="3783550"/>
            <a:ext cx="3599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50" endPos="85000" dist="60007" dir="5400000" sy="-100000" algn="bl" rotWithShape="0"/>
                </a:effectLst>
              </a:rPr>
              <a:t>Meaningful strategy</a:t>
            </a:r>
            <a:endParaRPr lang="en-GB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52909" y="2706469"/>
            <a:ext cx="4003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Transparency</a:t>
            </a:r>
            <a:endParaRPr lang="en-GB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D:\Users\Leighton\AppData\Local\Microsoft\Windows\Temporary Internet Files\Content.IE5\BGUCLES4\MC90043976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98" y="1608201"/>
            <a:ext cx="1276350" cy="12763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What’s Been Happening Here</a:t>
            </a:r>
            <a:endParaRPr lang="en-GB" sz="5400" dirty="0"/>
          </a:p>
        </p:txBody>
      </p:sp>
      <p:pic>
        <p:nvPicPr>
          <p:cNvPr id="9221" name="Picture 5" descr="D:\Users\Leighton\AppData\Local\Microsoft\Windows\Temporary Internet Files\Content.IE5\NJLM27J0\MC90043598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271" y="2463862"/>
            <a:ext cx="1066800" cy="12228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4061" y="2799061"/>
            <a:ext cx="1147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 Level</a:t>
            </a:r>
          </a:p>
          <a:p>
            <a:r>
              <a:rPr lang="en-GB" dirty="0" smtClean="0"/>
              <a:t>Strategic</a:t>
            </a:r>
          </a:p>
          <a:p>
            <a:r>
              <a:rPr lang="en-GB" dirty="0" smtClean="0"/>
              <a:t>Review</a:t>
            </a:r>
            <a:endParaRPr lang="en-GB" dirty="0"/>
          </a:p>
        </p:txBody>
      </p:sp>
      <p:pic>
        <p:nvPicPr>
          <p:cNvPr id="9224" name="Picture 8" descr="D:\Users\Leighton\AppData\Local\Microsoft\Windows\Temporary Internet Files\Content.IE5\BGUCLES4\MC9003009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2145">
            <a:off x="6219861" y="3994674"/>
            <a:ext cx="860178" cy="9069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39116" y="3597852"/>
            <a:ext cx="70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R.I.W.</a:t>
            </a:r>
            <a:endParaRPr lang="en-GB" dirty="0"/>
          </a:p>
        </p:txBody>
      </p:sp>
      <p:pic>
        <p:nvPicPr>
          <p:cNvPr id="9225" name="Picture 9" descr="D:\Users\Leighton\AppData\Local\Microsoft\Windows\Temporary Internet Files\Content.IE5\JB95DYET\MC9001957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0830">
            <a:off x="5307491" y="3876414"/>
            <a:ext cx="679399" cy="5774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D:\Users\Leighton\AppData\Local\Microsoft\Windows\Temporary Internet Files\Content.IE5\I57Q03IQ\MC90038336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69">
            <a:off x="6482317" y="2673693"/>
            <a:ext cx="821036" cy="8088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D:\Users\Leighton\AppData\Local\Microsoft\Windows\Temporary Internet Files\Content.IE5\I57Q03IQ\MC90006013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619" y="2917695"/>
            <a:ext cx="649287" cy="7784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D:\Users\Leighton\AppData\Local\Microsoft\Windows\Temporary Internet Files\Content.IE5\NJLM27J0\MC900432616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0215">
            <a:off x="7298453" y="4203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D:\Users\Leighton\AppData\Local\Microsoft\Windows\Temporary Internet Files\Content.IE5\JB95DYET\MC900290901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830">
            <a:off x="7573841" y="3909727"/>
            <a:ext cx="811267" cy="58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 descr="D:\Users\Leighton\AppData\Local\Microsoft\Windows\Temporary Internet Files\Content.IE5\I57Q03IQ\MC90006013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66422"/>
            <a:ext cx="914400" cy="10963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D:\Users\Leighton\AppData\Local\Microsoft\Windows\Temporary Internet Files\Content.IE5\NJLM27J0\MC900439517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8650">
            <a:off x="606980" y="4957669"/>
            <a:ext cx="977008" cy="5779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9141" y="4953000"/>
            <a:ext cx="12968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Information</a:t>
            </a:r>
          </a:p>
          <a:p>
            <a:r>
              <a:rPr lang="en-GB" dirty="0" smtClean="0"/>
              <a:t>Awareness</a:t>
            </a:r>
          </a:p>
          <a:p>
            <a:r>
              <a:rPr lang="en-GB" dirty="0" smtClean="0"/>
              <a:t>and Sharing</a:t>
            </a:r>
            <a:endParaRPr lang="en-GB" dirty="0"/>
          </a:p>
        </p:txBody>
      </p:sp>
      <p:pic>
        <p:nvPicPr>
          <p:cNvPr id="9233" name="Picture 17" descr="D:\Users\Leighton\AppData\Local\Microsoft\Windows\Temporary Internet Files\Content.IE5\I57Q03IQ\MC90031070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470" y="5082411"/>
            <a:ext cx="615950" cy="7882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5389890"/>
            <a:ext cx="234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Resource management</a:t>
            </a:r>
            <a:endParaRPr lang="en-GB" dirty="0"/>
          </a:p>
        </p:txBody>
      </p:sp>
      <p:pic>
        <p:nvPicPr>
          <p:cNvPr id="9234" name="Picture 18" descr="D:\Users\Leighton\AppData\Local\Microsoft\Windows\Temporary Internet Files\Content.IE5\I57Q03IQ\MC900019423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605" y="5278403"/>
            <a:ext cx="644620" cy="6373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5" name="Picture 19" descr="D:\Users\Leighton\AppData\Local\Microsoft\Windows\Temporary Internet Files\Content.IE5\BGUCLES4\MC900140923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0" y="24161"/>
            <a:ext cx="867147" cy="1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s\Leighton\AppData\Local\Microsoft\Windows\Temporary Internet Files\Content.IE5\I57Q03IQ\MC90023411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256" y="2463862"/>
            <a:ext cx="594288" cy="88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Leighton\AppData\Local\Microsoft\Windows\Temporary Internet Files\Content.IE5\JB95DYET\MC900198150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455" y="3810118"/>
            <a:ext cx="1088201" cy="83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Leighton\AppData\Local\Microsoft\Windows\Temporary Internet Files\Content.IE5\BGUCLES4\MC900197944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699" y="2676531"/>
            <a:ext cx="915073" cy="94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What Would Santa Do?</a:t>
            </a:r>
            <a:endParaRPr lang="en-GB" sz="5400" dirty="0"/>
          </a:p>
        </p:txBody>
      </p:sp>
      <p:pic>
        <p:nvPicPr>
          <p:cNvPr id="3075" name="Picture 3" descr="D:\Users\Leighton\AppData\Local\Microsoft\Windows\Temporary Internet Files\Content.IE5\I57Q03IQ\MP90043852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2667000"/>
            <a:ext cx="2133600" cy="28429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owchart: Alternate Process 3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Strategy</a:t>
            </a:r>
            <a:endParaRPr lang="en-GB" sz="5400" dirty="0"/>
          </a:p>
        </p:txBody>
      </p:sp>
      <p:pic>
        <p:nvPicPr>
          <p:cNvPr id="6150" name="Picture 6" descr="D:\Users\Leighton\AppData\Local\Microsoft\Windows\Temporary Internet Files\Content.IE5\JB95DYET\MC90043823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3657600"/>
            <a:ext cx="142875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Users\Leighton\AppData\Local\Microsoft\Windows\Temporary Internet Files\Content.IE5\BGUCLES4\MC90043823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590800"/>
            <a:ext cx="18319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D:\Users\Leighton\AppData\Local\Microsoft\Windows\Temporary Internet Files\Content.IE5\I57Q03IQ\MC90043818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513137"/>
            <a:ext cx="1825625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D:\Users\Leighton\AppData\Local\Microsoft\Windows\Temporary Internet Files\Content.IE5\NJLM27J0\MC90043824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92" y="2590800"/>
            <a:ext cx="1425575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Tactics</a:t>
            </a:r>
            <a:endParaRPr lang="en-GB" sz="5400" dirty="0"/>
          </a:p>
        </p:txBody>
      </p:sp>
      <p:pic>
        <p:nvPicPr>
          <p:cNvPr id="7170" name="Picture 2" descr="D:\Users\Leighton\AppData\Local\Microsoft\Windows\Temporary Internet Files\Content.IE5\I57Q03IQ\MP90044640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770" y="4038600"/>
            <a:ext cx="2524125" cy="162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Users\Leighton\AppData\Local\Microsoft\Windows\Temporary Internet Files\Content.IE5\JB95DYET\MC900410543[2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24906"/>
            <a:ext cx="1939834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Users\Leighton\AppData\Local\Microsoft\Windows\Temporary Internet Files\Content.IE5\BGUCLES4\MC90029055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590800"/>
            <a:ext cx="1600199" cy="102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Users\Leighton\AppData\Local\Microsoft\Windows\Temporary Internet Files\Content.IE5\BGUCLES4\MC90005514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602" y="4250743"/>
            <a:ext cx="1276596" cy="14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text_banner.jpg                                                00056021WIP                            B59E31D9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1910566" y="533400"/>
            <a:ext cx="5475267" cy="171297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 smtClean="0"/>
              <a:t>Santa Needs You</a:t>
            </a:r>
            <a:endParaRPr lang="en-GB" sz="5400" dirty="0"/>
          </a:p>
        </p:txBody>
      </p:sp>
      <p:pic>
        <p:nvPicPr>
          <p:cNvPr id="10243" name="Picture 3" descr="D:\Users\Leighton\AppData\Local\Microsoft\Windows\Temporary Internet Files\Content.IE5\NJLM27J0\MC90005329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514" y="2590800"/>
            <a:ext cx="2315370" cy="30977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9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275</Words>
  <Application>Microsoft Office PowerPoint</Application>
  <PresentationFormat>On-screen Show (4:3)</PresentationFormat>
  <Paragraphs>105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Leighton</dc:creator>
  <cp:lastModifiedBy>Leighton</cp:lastModifiedBy>
  <cp:revision>35</cp:revision>
  <dcterms:created xsi:type="dcterms:W3CDTF">2006-08-16T00:00:00Z</dcterms:created>
  <dcterms:modified xsi:type="dcterms:W3CDTF">2011-12-15T15:59:04Z</dcterms:modified>
</cp:coreProperties>
</file>