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6.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7.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8.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672" r:id="rId2"/>
    <p:sldMasterId id="2147483732" r:id="rId3"/>
    <p:sldMasterId id="2147483708" r:id="rId4"/>
    <p:sldMasterId id="2147483648" r:id="rId5"/>
    <p:sldMasterId id="2147483720" r:id="rId6"/>
    <p:sldMasterId id="2147483745" r:id="rId7"/>
    <p:sldMasterId id="2147483758" r:id="rId8"/>
    <p:sldMasterId id="2147483768" r:id="rId9"/>
  </p:sldMasterIdLst>
  <p:notesMasterIdLst>
    <p:notesMasterId r:id="rId78"/>
  </p:notesMasterIdLst>
  <p:sldIdLst>
    <p:sldId id="263" r:id="rId10"/>
    <p:sldId id="339" r:id="rId11"/>
    <p:sldId id="268" r:id="rId12"/>
    <p:sldId id="340" r:id="rId13"/>
    <p:sldId id="269" r:id="rId14"/>
    <p:sldId id="270" r:id="rId15"/>
    <p:sldId id="264" r:id="rId16"/>
    <p:sldId id="285" r:id="rId17"/>
    <p:sldId id="286" r:id="rId18"/>
    <p:sldId id="287" r:id="rId19"/>
    <p:sldId id="293" r:id="rId20"/>
    <p:sldId id="294" r:id="rId21"/>
    <p:sldId id="357" r:id="rId22"/>
    <p:sldId id="358" r:id="rId23"/>
    <p:sldId id="359" r:id="rId24"/>
    <p:sldId id="360" r:id="rId25"/>
    <p:sldId id="296" r:id="rId26"/>
    <p:sldId id="297" r:id="rId27"/>
    <p:sldId id="298" r:id="rId28"/>
    <p:sldId id="299" r:id="rId29"/>
    <p:sldId id="301" r:id="rId30"/>
    <p:sldId id="303" r:id="rId31"/>
    <p:sldId id="307" r:id="rId32"/>
    <p:sldId id="274" r:id="rId33"/>
    <p:sldId id="308" r:id="rId34"/>
    <p:sldId id="309" r:id="rId35"/>
    <p:sldId id="310" r:id="rId36"/>
    <p:sldId id="311" r:id="rId37"/>
    <p:sldId id="312" r:id="rId38"/>
    <p:sldId id="313" r:id="rId39"/>
    <p:sldId id="314" r:id="rId40"/>
    <p:sldId id="315" r:id="rId41"/>
    <p:sldId id="316" r:id="rId42"/>
    <p:sldId id="330" r:id="rId43"/>
    <p:sldId id="331" r:id="rId44"/>
    <p:sldId id="332" r:id="rId45"/>
    <p:sldId id="333" r:id="rId46"/>
    <p:sldId id="334" r:id="rId47"/>
    <p:sldId id="335" r:id="rId48"/>
    <p:sldId id="336" r:id="rId49"/>
    <p:sldId id="337" r:id="rId50"/>
    <p:sldId id="338" r:id="rId51"/>
    <p:sldId id="277" r:id="rId52"/>
    <p:sldId id="342" r:id="rId53"/>
    <p:sldId id="343" r:id="rId54"/>
    <p:sldId id="344" r:id="rId55"/>
    <p:sldId id="345" r:id="rId56"/>
    <p:sldId id="346" r:id="rId57"/>
    <p:sldId id="347" r:id="rId58"/>
    <p:sldId id="348" r:id="rId59"/>
    <p:sldId id="349" r:id="rId60"/>
    <p:sldId id="350" r:id="rId61"/>
    <p:sldId id="351" r:id="rId62"/>
    <p:sldId id="352" r:id="rId63"/>
    <p:sldId id="353" r:id="rId64"/>
    <p:sldId id="354" r:id="rId65"/>
    <p:sldId id="355" r:id="rId66"/>
    <p:sldId id="356" r:id="rId67"/>
    <p:sldId id="361" r:id="rId68"/>
    <p:sldId id="362" r:id="rId69"/>
    <p:sldId id="363" r:id="rId70"/>
    <p:sldId id="364" r:id="rId71"/>
    <p:sldId id="365" r:id="rId72"/>
    <p:sldId id="366" r:id="rId73"/>
    <p:sldId id="367" r:id="rId74"/>
    <p:sldId id="328" r:id="rId75"/>
    <p:sldId id="329" r:id="rId76"/>
    <p:sldId id="306" r:id="rId7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C59"/>
    <a:srgbClr val="0434B1"/>
    <a:srgbClr val="0050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96" autoAdjust="0"/>
    <p:restoredTop sz="94660"/>
  </p:normalViewPr>
  <p:slideViewPr>
    <p:cSldViewPr>
      <p:cViewPr varScale="1">
        <p:scale>
          <a:sx n="108" d="100"/>
          <a:sy n="108" d="100"/>
        </p:scale>
        <p:origin x="-27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slide" Target="slides/slide54.xml"/><Relationship Id="rId68" Type="http://schemas.openxmlformats.org/officeDocument/2006/relationships/slide" Target="slides/slide59.xml"/><Relationship Id="rId76" Type="http://schemas.openxmlformats.org/officeDocument/2006/relationships/slide" Target="slides/slide67.xml"/><Relationship Id="rId7" Type="http://schemas.openxmlformats.org/officeDocument/2006/relationships/slideMaster" Target="slideMasters/slideMaster7.xml"/><Relationship Id="rId71" Type="http://schemas.openxmlformats.org/officeDocument/2006/relationships/slide" Target="slides/slide62.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74" Type="http://schemas.openxmlformats.org/officeDocument/2006/relationships/slide" Target="slides/slide65.xml"/><Relationship Id="rId79"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52.xml"/><Relationship Id="rId82"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slide" Target="slides/slide60.xml"/><Relationship Id="rId77" Type="http://schemas.openxmlformats.org/officeDocument/2006/relationships/slide" Target="slides/slide68.xml"/><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slide" Target="slides/slide63.xml"/><Relationship Id="rId80"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slide" Target="slides/slide66.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Sheet1!$B$10</c:f>
              <c:strCache>
                <c:ptCount val="1"/>
                <c:pt idx="0">
                  <c:v>Oil</c:v>
                </c:pt>
              </c:strCache>
            </c:strRef>
          </c:tx>
          <c:invertIfNegative val="0"/>
          <c:cat>
            <c:strRef>
              <c:f>Sheet1!$A$11:$A$16</c:f>
              <c:strCache>
                <c:ptCount val="6"/>
                <c:pt idx="0">
                  <c:v>North America</c:v>
                </c:pt>
                <c:pt idx="1">
                  <c:v>C&amp;S America</c:v>
                </c:pt>
                <c:pt idx="2">
                  <c:v>Europe &amp; Eurasia</c:v>
                </c:pt>
                <c:pt idx="3">
                  <c:v>Middle East</c:v>
                </c:pt>
                <c:pt idx="4">
                  <c:v>Africa</c:v>
                </c:pt>
                <c:pt idx="5">
                  <c:v>Asia Pacific</c:v>
                </c:pt>
              </c:strCache>
            </c:strRef>
          </c:cat>
          <c:val>
            <c:numRef>
              <c:f>Sheet1!$B$11:$B$16</c:f>
              <c:numCache>
                <c:formatCode>0%</c:formatCode>
                <c:ptCount val="6"/>
                <c:pt idx="0">
                  <c:v>0.37007879921448761</c:v>
                </c:pt>
                <c:pt idx="1">
                  <c:v>0.45000365737895986</c:v>
                </c:pt>
                <c:pt idx="2">
                  <c:v>0.30723527086902808</c:v>
                </c:pt>
                <c:pt idx="3">
                  <c:v>0.49629395606296306</c:v>
                </c:pt>
                <c:pt idx="4">
                  <c:v>0.41174697565634044</c:v>
                </c:pt>
                <c:pt idx="5">
                  <c:v>0.27399696503018478</c:v>
                </c:pt>
              </c:numCache>
            </c:numRef>
          </c:val>
        </c:ser>
        <c:ser>
          <c:idx val="1"/>
          <c:order val="1"/>
          <c:tx>
            <c:strRef>
              <c:f>Sheet1!$C$10</c:f>
              <c:strCache>
                <c:ptCount val="1"/>
                <c:pt idx="0">
                  <c:v>Gas</c:v>
                </c:pt>
              </c:strCache>
            </c:strRef>
          </c:tx>
          <c:invertIfNegative val="0"/>
          <c:cat>
            <c:strRef>
              <c:f>Sheet1!$A$11:$A$16</c:f>
              <c:strCache>
                <c:ptCount val="6"/>
                <c:pt idx="0">
                  <c:v>North America</c:v>
                </c:pt>
                <c:pt idx="1">
                  <c:v>C&amp;S America</c:v>
                </c:pt>
                <c:pt idx="2">
                  <c:v>Europe &amp; Eurasia</c:v>
                </c:pt>
                <c:pt idx="3">
                  <c:v>Middle East</c:v>
                </c:pt>
                <c:pt idx="4">
                  <c:v>Africa</c:v>
                </c:pt>
                <c:pt idx="5">
                  <c:v>Asia Pacific</c:v>
                </c:pt>
              </c:strCache>
            </c:strRef>
          </c:cat>
          <c:val>
            <c:numRef>
              <c:f>Sheet1!$C$11:$C$16</c:f>
              <c:numCache>
                <c:formatCode>0%</c:formatCode>
                <c:ptCount val="6"/>
                <c:pt idx="0">
                  <c:v>0.28210945608194538</c:v>
                </c:pt>
                <c:pt idx="1">
                  <c:v>0.21644091219819722</c:v>
                </c:pt>
                <c:pt idx="2">
                  <c:v>0.33898985860639197</c:v>
                </c:pt>
                <c:pt idx="3">
                  <c:v>0.48534815006765325</c:v>
                </c:pt>
                <c:pt idx="4">
                  <c:v>0.25699419791638595</c:v>
                </c:pt>
                <c:pt idx="5">
                  <c:v>0.11066197542914545</c:v>
                </c:pt>
              </c:numCache>
            </c:numRef>
          </c:val>
        </c:ser>
        <c:ser>
          <c:idx val="2"/>
          <c:order val="2"/>
          <c:tx>
            <c:strRef>
              <c:f>Sheet1!$D$10</c:f>
              <c:strCache>
                <c:ptCount val="1"/>
                <c:pt idx="0">
                  <c:v>Coal</c:v>
                </c:pt>
              </c:strCache>
            </c:strRef>
          </c:tx>
          <c:invertIfNegative val="0"/>
          <c:cat>
            <c:strRef>
              <c:f>Sheet1!$A$11:$A$16</c:f>
              <c:strCache>
                <c:ptCount val="6"/>
                <c:pt idx="0">
                  <c:v>North America</c:v>
                </c:pt>
                <c:pt idx="1">
                  <c:v>C&amp;S America</c:v>
                </c:pt>
                <c:pt idx="2">
                  <c:v>Europe &amp; Eurasia</c:v>
                </c:pt>
                <c:pt idx="3">
                  <c:v>Middle East</c:v>
                </c:pt>
                <c:pt idx="4">
                  <c:v>Africa</c:v>
                </c:pt>
                <c:pt idx="5">
                  <c:v>Asia Pacific</c:v>
                </c:pt>
              </c:strCache>
            </c:strRef>
          </c:cat>
          <c:val>
            <c:numRef>
              <c:f>Sheet1!$D$11:$D$16</c:f>
              <c:numCache>
                <c:formatCode>0%</c:formatCode>
                <c:ptCount val="6"/>
                <c:pt idx="0">
                  <c:v>0.19242834756458027</c:v>
                </c:pt>
                <c:pt idx="1">
                  <c:v>4.6366131980584251E-2</c:v>
                </c:pt>
                <c:pt idx="2">
                  <c:v>0.1707759340402456</c:v>
                </c:pt>
                <c:pt idx="3">
                  <c:v>1.1591072888273149E-2</c:v>
                </c:pt>
                <c:pt idx="4">
                  <c:v>0.25951601014587022</c:v>
                </c:pt>
                <c:pt idx="5">
                  <c:v>0.53154301746944765</c:v>
                </c:pt>
              </c:numCache>
            </c:numRef>
          </c:val>
        </c:ser>
        <c:ser>
          <c:idx val="3"/>
          <c:order val="3"/>
          <c:tx>
            <c:strRef>
              <c:f>Sheet1!$E$10</c:f>
              <c:strCache>
                <c:ptCount val="1"/>
                <c:pt idx="0">
                  <c:v>Nuclear </c:v>
                </c:pt>
              </c:strCache>
            </c:strRef>
          </c:tx>
          <c:invertIfNegative val="0"/>
          <c:cat>
            <c:strRef>
              <c:f>Sheet1!$A$11:$A$16</c:f>
              <c:strCache>
                <c:ptCount val="6"/>
                <c:pt idx="0">
                  <c:v>North America</c:v>
                </c:pt>
                <c:pt idx="1">
                  <c:v>C&amp;S America</c:v>
                </c:pt>
                <c:pt idx="2">
                  <c:v>Europe &amp; Eurasia</c:v>
                </c:pt>
                <c:pt idx="3">
                  <c:v>Middle East</c:v>
                </c:pt>
                <c:pt idx="4">
                  <c:v>Africa</c:v>
                </c:pt>
                <c:pt idx="5">
                  <c:v>Asia Pacific</c:v>
                </c:pt>
              </c:strCache>
            </c:strRef>
          </c:cat>
          <c:val>
            <c:numRef>
              <c:f>Sheet1!$E$11:$E$16</c:f>
              <c:numCache>
                <c:formatCode>0%</c:formatCode>
                <c:ptCount val="6"/>
                <c:pt idx="0">
                  <c:v>7.6423185733417123E-2</c:v>
                </c:pt>
                <c:pt idx="1">
                  <c:v>7.6987414628696092E-3</c:v>
                </c:pt>
                <c:pt idx="2">
                  <c:v>9.287920163187223E-2</c:v>
                </c:pt>
                <c:pt idx="3">
                  <c:v>0</c:v>
                </c:pt>
                <c:pt idx="4">
                  <c:v>7.4942819925789394E-3</c:v>
                </c:pt>
                <c:pt idx="5">
                  <c:v>2.2486302452520809E-2</c:v>
                </c:pt>
              </c:numCache>
            </c:numRef>
          </c:val>
        </c:ser>
        <c:ser>
          <c:idx val="4"/>
          <c:order val="4"/>
          <c:tx>
            <c:strRef>
              <c:f>Sheet1!$F$10</c:f>
              <c:strCache>
                <c:ptCount val="1"/>
                <c:pt idx="0">
                  <c:v>Hydro </c:v>
                </c:pt>
              </c:strCache>
            </c:strRef>
          </c:tx>
          <c:invertIfNegative val="0"/>
          <c:cat>
            <c:strRef>
              <c:f>Sheet1!$A$11:$A$16</c:f>
              <c:strCache>
                <c:ptCount val="6"/>
                <c:pt idx="0">
                  <c:v>North America</c:v>
                </c:pt>
                <c:pt idx="1">
                  <c:v>C&amp;S America</c:v>
                </c:pt>
                <c:pt idx="2">
                  <c:v>Europe &amp; Eurasia</c:v>
                </c:pt>
                <c:pt idx="3">
                  <c:v>Middle East</c:v>
                </c:pt>
                <c:pt idx="4">
                  <c:v>Africa</c:v>
                </c:pt>
                <c:pt idx="5">
                  <c:v>Asia Pacific</c:v>
                </c:pt>
              </c:strCache>
            </c:strRef>
          </c:cat>
          <c:val>
            <c:numRef>
              <c:f>Sheet1!$F$11:$F$16</c:f>
              <c:numCache>
                <c:formatCode>0%</c:formatCode>
                <c:ptCount val="6"/>
                <c:pt idx="0">
                  <c:v>6.0433200202995911E-2</c:v>
                </c:pt>
                <c:pt idx="1">
                  <c:v>0.26183684321925604</c:v>
                </c:pt>
                <c:pt idx="2">
                  <c:v>6.1274829005051511E-2</c:v>
                </c:pt>
                <c:pt idx="3">
                  <c:v>6.625941151161688E-3</c:v>
                </c:pt>
                <c:pt idx="4">
                  <c:v>6.0988112897262525E-2</c:v>
                </c:pt>
                <c:pt idx="5">
                  <c:v>5.1652744897689305E-2</c:v>
                </c:pt>
              </c:numCache>
            </c:numRef>
          </c:val>
        </c:ser>
        <c:ser>
          <c:idx val="5"/>
          <c:order val="5"/>
          <c:tx>
            <c:strRef>
              <c:f>Sheet1!$G$10</c:f>
              <c:strCache>
                <c:ptCount val="1"/>
                <c:pt idx="0">
                  <c:v>Renewables</c:v>
                </c:pt>
              </c:strCache>
            </c:strRef>
          </c:tx>
          <c:invertIfNegative val="0"/>
          <c:cat>
            <c:strRef>
              <c:f>Sheet1!$A$11:$A$16</c:f>
              <c:strCache>
                <c:ptCount val="6"/>
                <c:pt idx="0">
                  <c:v>North America</c:v>
                </c:pt>
                <c:pt idx="1">
                  <c:v>C&amp;S America</c:v>
                </c:pt>
                <c:pt idx="2">
                  <c:v>Europe &amp; Eurasia</c:v>
                </c:pt>
                <c:pt idx="3">
                  <c:v>Middle East</c:v>
                </c:pt>
                <c:pt idx="4">
                  <c:v>Africa</c:v>
                </c:pt>
                <c:pt idx="5">
                  <c:v>Asia Pacific</c:v>
                </c:pt>
              </c:strCache>
            </c:strRef>
          </c:cat>
          <c:val>
            <c:numRef>
              <c:f>Sheet1!$G$11:$G$16</c:f>
              <c:numCache>
                <c:formatCode>0%</c:formatCode>
                <c:ptCount val="6"/>
                <c:pt idx="0">
                  <c:v>1.8527001382315698E-2</c:v>
                </c:pt>
                <c:pt idx="1">
                  <c:v>1.7653742987626234E-2</c:v>
                </c:pt>
                <c:pt idx="2">
                  <c:v>2.8844922343318754E-2</c:v>
                </c:pt>
                <c:pt idx="3">
                  <c:v>1.0966262664454494E-4</c:v>
                </c:pt>
                <c:pt idx="4">
                  <c:v>3.2604247017764747E-3</c:v>
                </c:pt>
                <c:pt idx="5">
                  <c:v>9.6590354788727729E-3</c:v>
                </c:pt>
              </c:numCache>
            </c:numRef>
          </c:val>
        </c:ser>
        <c:dLbls>
          <c:showLegendKey val="0"/>
          <c:showVal val="0"/>
          <c:showCatName val="0"/>
          <c:showSerName val="0"/>
          <c:showPercent val="0"/>
          <c:showBubbleSize val="0"/>
        </c:dLbls>
        <c:gapWidth val="150"/>
        <c:overlap val="100"/>
        <c:axId val="46956928"/>
        <c:axId val="46958464"/>
      </c:barChart>
      <c:catAx>
        <c:axId val="46956928"/>
        <c:scaling>
          <c:orientation val="minMax"/>
        </c:scaling>
        <c:delete val="0"/>
        <c:axPos val="b"/>
        <c:majorTickMark val="out"/>
        <c:minorTickMark val="none"/>
        <c:tickLblPos val="nextTo"/>
        <c:crossAx val="46958464"/>
        <c:crosses val="autoZero"/>
        <c:auto val="1"/>
        <c:lblAlgn val="ctr"/>
        <c:lblOffset val="100"/>
        <c:noMultiLvlLbl val="0"/>
      </c:catAx>
      <c:valAx>
        <c:axId val="46958464"/>
        <c:scaling>
          <c:orientation val="minMax"/>
        </c:scaling>
        <c:delete val="0"/>
        <c:axPos val="l"/>
        <c:majorGridlines/>
        <c:numFmt formatCode="0%" sourceLinked="1"/>
        <c:majorTickMark val="out"/>
        <c:minorTickMark val="none"/>
        <c:tickLblPos val="nextTo"/>
        <c:crossAx val="46956928"/>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7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15BD1F-F8BC-4E5C-AF73-37DFE21C9424}" type="datetimeFigureOut">
              <a:rPr lang="en-GB" smtClean="0"/>
              <a:t>29/10/2012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387B21-D4E3-4C7A-BD63-A0431A466A48}" type="slidenum">
              <a:rPr lang="en-GB" smtClean="0"/>
              <a:t>‹#›</a:t>
            </a:fld>
            <a:endParaRPr lang="en-GB"/>
          </a:p>
        </p:txBody>
      </p:sp>
    </p:spTree>
    <p:extLst>
      <p:ext uri="{BB962C8B-B14F-4D97-AF65-F5344CB8AC3E}">
        <p14:creationId xmlns:p14="http://schemas.microsoft.com/office/powerpoint/2010/main" val="2139490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palgrave.com/products/title.aspx?pid=522015"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flowcharts.llnl.gov/content/international/2007EnergyInternational.pdf"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palgrave.com/products/title.aspx?pid=522015"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02235D-A113-4141-8029-B8724F9322D9}"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0268777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For more</a:t>
            </a:r>
            <a:r>
              <a:rPr lang="en-GB" baseline="0" dirty="0" smtClean="0"/>
              <a:t> details see:</a:t>
            </a:r>
          </a:p>
          <a:p>
            <a:pPr defTabSz="863834">
              <a:defRPr/>
            </a:pPr>
            <a:r>
              <a:rPr lang="en-GB" sz="1100" dirty="0" err="1"/>
              <a:t>Elmes</a:t>
            </a:r>
            <a:r>
              <a:rPr lang="en-GB" sz="1100" dirty="0"/>
              <a:t>, D.A. (2012) “Governments, Policies and Companies – A Business Perspective” Chapter 12 in “</a:t>
            </a:r>
            <a:r>
              <a:rPr lang="en-GB" sz="1100" i="1" dirty="0"/>
              <a:t>Dynamics of Energy Governance in Europe and Russia”, </a:t>
            </a:r>
            <a:r>
              <a:rPr lang="en-GB" sz="1100" dirty="0" err="1"/>
              <a:t>Eds</a:t>
            </a:r>
            <a:r>
              <a:rPr lang="en-GB" sz="1100" i="1" dirty="0"/>
              <a:t> </a:t>
            </a:r>
            <a:r>
              <a:rPr lang="en-GB" sz="1100" dirty="0" err="1"/>
              <a:t>Kuzemko</a:t>
            </a:r>
            <a:r>
              <a:rPr lang="en-GB" sz="1100" dirty="0"/>
              <a:t>, C.; </a:t>
            </a:r>
            <a:r>
              <a:rPr lang="en-GB" sz="1100" dirty="0" err="1"/>
              <a:t>Belyi</a:t>
            </a:r>
            <a:r>
              <a:rPr lang="en-GB" sz="1100" dirty="0"/>
              <a:t> A.; </a:t>
            </a:r>
            <a:r>
              <a:rPr lang="en-GB" sz="1100" dirty="0" err="1"/>
              <a:t>Goldthau</a:t>
            </a:r>
            <a:r>
              <a:rPr lang="en-GB" sz="1100" dirty="0"/>
              <a:t>, A. and Keating, M.F. Palgrave Macmillan; Basingstoke, UK </a:t>
            </a:r>
          </a:p>
          <a:p>
            <a:r>
              <a:rPr lang="en-GB" sz="1100" dirty="0"/>
              <a:t>In Press (16</a:t>
            </a:r>
            <a:r>
              <a:rPr lang="en-GB" sz="1100" baseline="30000" dirty="0"/>
              <a:t>th</a:t>
            </a:r>
            <a:r>
              <a:rPr lang="en-GB" sz="1100" dirty="0"/>
              <a:t> March 2012).  </a:t>
            </a:r>
            <a:r>
              <a:rPr lang="en-GB" sz="1100" u="sng" dirty="0">
                <a:hlinkClick r:id="rId3"/>
              </a:rPr>
              <a:t>http://www.palgrave.com/products/title.aspx?pid=522015</a:t>
            </a:r>
            <a:endParaRPr lang="en-GB" sz="1100" dirty="0"/>
          </a:p>
          <a:p>
            <a:endParaRPr lang="en-GB" dirty="0"/>
          </a:p>
        </p:txBody>
      </p:sp>
      <p:sp>
        <p:nvSpPr>
          <p:cNvPr id="4" name="Slide Number Placeholder 3"/>
          <p:cNvSpPr>
            <a:spLocks noGrp="1"/>
          </p:cNvSpPr>
          <p:nvPr>
            <p:ph type="sldNum" sz="quarter" idx="10"/>
          </p:nvPr>
        </p:nvSpPr>
        <p:spPr/>
        <p:txBody>
          <a:bodyPr/>
          <a:lstStyle/>
          <a:p>
            <a:fld id="{30616279-898E-407D-B367-72FF107D2137}" type="slidenum">
              <a:rPr lang="en-GB" smtClean="0">
                <a:solidFill>
                  <a:prstClr val="black"/>
                </a:solidFill>
              </a:rPr>
              <a:pPr/>
              <a:t>33</a:t>
            </a:fld>
            <a:endParaRPr lang="en-GB">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6" name="Rectangle 4"/>
          <p:cNvSpPr>
            <a:spLocks noGrp="1" noRot="1" noChangeAspect="1" noChangeArrowheads="1" noTextEdit="1"/>
          </p:cNvSpPr>
          <p:nvPr>
            <p:ph type="sldImg"/>
          </p:nvPr>
        </p:nvSpPr>
        <p:spPr>
          <a:ln/>
        </p:spPr>
      </p:sp>
      <p:sp>
        <p:nvSpPr>
          <p:cNvPr id="443397" name="Rectangle 5"/>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7234" name="Rectangle 2"/>
          <p:cNvSpPr>
            <a:spLocks noGrp="1" noRot="1" noChangeAspect="1" noChangeArrowheads="1" noTextEdit="1"/>
          </p:cNvSpPr>
          <p:nvPr>
            <p:ph type="sldImg"/>
          </p:nvPr>
        </p:nvSpPr>
        <p:spPr>
          <a:ln/>
        </p:spPr>
      </p:sp>
      <p:sp>
        <p:nvSpPr>
          <p:cNvPr id="1247235" name="Rectangle 3"/>
          <p:cNvSpPr>
            <a:spLocks noGrp="1" noChangeArrowheads="1"/>
          </p:cNvSpPr>
          <p:nvPr>
            <p:ph type="body" idx="1"/>
          </p:nvPr>
        </p:nvSpPr>
        <p:spPr/>
        <p:txBody>
          <a:bodyPr/>
          <a:lstStyle/>
          <a:p>
            <a:endParaRPr lang="en-US"/>
          </a:p>
        </p:txBody>
      </p:sp>
      <p:sp>
        <p:nvSpPr>
          <p:cNvPr id="1247236" name="Text Box 4"/>
          <p:cNvSpPr txBox="1">
            <a:spLocks noChangeArrowheads="1"/>
          </p:cNvSpPr>
          <p:nvPr/>
        </p:nvSpPr>
        <p:spPr bwMode="auto">
          <a:xfrm>
            <a:off x="4881081" y="592153"/>
            <a:ext cx="11817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2000" b="1" smtClean="0">
                <a:solidFill>
                  <a:srgbClr val="D31145"/>
                </a:solidFill>
                <a:latin typeface="Arial" charset="0"/>
                <a:ea typeface="ＭＳ Ｐゴシック" pitchFamily="-80" charset="-128"/>
              </a:rPr>
              <a:t>Build #1</a:t>
            </a:r>
          </a:p>
        </p:txBody>
      </p:sp>
      <p:sp>
        <p:nvSpPr>
          <p:cNvPr id="1247237" name="Text Box 5"/>
          <p:cNvSpPr txBox="1">
            <a:spLocks noChangeArrowheads="1"/>
          </p:cNvSpPr>
          <p:nvPr/>
        </p:nvSpPr>
        <p:spPr bwMode="auto">
          <a:xfrm>
            <a:off x="4881081" y="1255949"/>
            <a:ext cx="11817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2000" b="1" smtClean="0">
                <a:solidFill>
                  <a:srgbClr val="D31145"/>
                </a:solidFill>
                <a:latin typeface="Arial" charset="0"/>
                <a:ea typeface="ＭＳ Ｐゴシック" pitchFamily="-80" charset="-128"/>
              </a:rPr>
              <a:t>Build #2</a:t>
            </a:r>
          </a:p>
        </p:txBody>
      </p:sp>
      <p:sp>
        <p:nvSpPr>
          <p:cNvPr id="1247238" name="Line 6"/>
          <p:cNvSpPr>
            <a:spLocks noChangeShapeType="1"/>
          </p:cNvSpPr>
          <p:nvPr/>
        </p:nvSpPr>
        <p:spPr bwMode="auto">
          <a:xfrm flipH="1">
            <a:off x="2203832" y="757371"/>
            <a:ext cx="2633172" cy="622856"/>
          </a:xfrm>
          <a:prstGeom prst="line">
            <a:avLst/>
          </a:prstGeom>
          <a:noFill/>
          <a:ln w="19050">
            <a:solidFill>
              <a:srgbClr val="D31145"/>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latin typeface="Arial" charset="0"/>
              <a:ea typeface="ＭＳ Ｐゴシック" pitchFamily="-80" charset="-128"/>
            </a:endParaRPr>
          </a:p>
        </p:txBody>
      </p:sp>
      <p:sp>
        <p:nvSpPr>
          <p:cNvPr id="1247239" name="Line 7"/>
          <p:cNvSpPr>
            <a:spLocks noChangeShapeType="1"/>
          </p:cNvSpPr>
          <p:nvPr/>
        </p:nvSpPr>
        <p:spPr bwMode="auto">
          <a:xfrm flipH="1">
            <a:off x="1976919" y="1421166"/>
            <a:ext cx="2860085" cy="869952"/>
          </a:xfrm>
          <a:prstGeom prst="line">
            <a:avLst/>
          </a:prstGeom>
          <a:noFill/>
          <a:ln w="19050">
            <a:solidFill>
              <a:srgbClr val="D31145"/>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latin typeface="Arial" charset="0"/>
              <a:ea typeface="ＭＳ Ｐゴシック" pitchFamily="-80"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1090" name="Rectangle 2"/>
          <p:cNvSpPr>
            <a:spLocks noGrp="1" noRot="1" noChangeAspect="1" noChangeArrowheads="1" noTextEdit="1"/>
          </p:cNvSpPr>
          <p:nvPr>
            <p:ph type="sldImg"/>
          </p:nvPr>
        </p:nvSpPr>
        <p:spPr>
          <a:ln/>
        </p:spPr>
      </p:sp>
      <p:sp>
        <p:nvSpPr>
          <p:cNvPr id="1241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2114" name="Rectangle 2"/>
          <p:cNvSpPr>
            <a:spLocks noGrp="1" noRot="1" noChangeAspect="1" noChangeArrowheads="1" noTextEdit="1"/>
          </p:cNvSpPr>
          <p:nvPr>
            <p:ph type="sldImg"/>
          </p:nvPr>
        </p:nvSpPr>
        <p:spPr>
          <a:ln/>
        </p:spPr>
      </p:sp>
      <p:sp>
        <p:nvSpPr>
          <p:cNvPr id="1242115" name="Rectangle 3"/>
          <p:cNvSpPr>
            <a:spLocks noGrp="1" noChangeArrowheads="1"/>
          </p:cNvSpPr>
          <p:nvPr>
            <p:ph type="body" idx="1"/>
          </p:nvPr>
        </p:nvSpPr>
        <p:spPr/>
        <p:txBody>
          <a:bodyPr/>
          <a:lstStyle/>
          <a:p>
            <a:pPr>
              <a:lnSpc>
                <a:spcPct val="90000"/>
              </a:lnSpc>
            </a:pPr>
            <a:endParaRPr lang="en-US">
              <a:solidFill>
                <a:srgbClr val="D31145"/>
              </a:solidFill>
            </a:endParaRPr>
          </a:p>
        </p:txBody>
      </p:sp>
      <p:sp>
        <p:nvSpPr>
          <p:cNvPr id="1242116" name="Text Box 4"/>
          <p:cNvSpPr txBox="1">
            <a:spLocks noChangeArrowheads="1"/>
          </p:cNvSpPr>
          <p:nvPr/>
        </p:nvSpPr>
        <p:spPr bwMode="auto">
          <a:xfrm>
            <a:off x="4881081" y="592153"/>
            <a:ext cx="11817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2000" b="1" smtClean="0">
                <a:solidFill>
                  <a:srgbClr val="D31145"/>
                </a:solidFill>
                <a:latin typeface="Arial" charset="0"/>
                <a:ea typeface="ＭＳ Ｐゴシック" pitchFamily="-80" charset="-128"/>
              </a:rPr>
              <a:t>Build #1</a:t>
            </a:r>
          </a:p>
        </p:txBody>
      </p:sp>
      <p:sp>
        <p:nvSpPr>
          <p:cNvPr id="1242117" name="Line 5"/>
          <p:cNvSpPr>
            <a:spLocks noChangeShapeType="1"/>
          </p:cNvSpPr>
          <p:nvPr/>
        </p:nvSpPr>
        <p:spPr bwMode="auto">
          <a:xfrm flipH="1">
            <a:off x="930507" y="757370"/>
            <a:ext cx="3906497" cy="457639"/>
          </a:xfrm>
          <a:prstGeom prst="line">
            <a:avLst/>
          </a:prstGeom>
          <a:noFill/>
          <a:ln w="19050">
            <a:solidFill>
              <a:srgbClr val="D31145"/>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latin typeface="Arial" charset="0"/>
              <a:ea typeface="ＭＳ Ｐゴシック" pitchFamily="-80"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3138" name="Rectangle 2"/>
          <p:cNvSpPr>
            <a:spLocks noGrp="1" noRot="1" noChangeAspect="1" noChangeArrowheads="1" noTextEdit="1"/>
          </p:cNvSpPr>
          <p:nvPr>
            <p:ph type="sldImg"/>
          </p:nvPr>
        </p:nvSpPr>
        <p:spPr>
          <a:ln/>
        </p:spPr>
      </p:sp>
      <p:sp>
        <p:nvSpPr>
          <p:cNvPr id="1243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4162" name="Rectangle 2"/>
          <p:cNvSpPr>
            <a:spLocks noGrp="1" noRot="1" noChangeAspect="1" noChangeArrowheads="1" noTextEdit="1"/>
          </p:cNvSpPr>
          <p:nvPr>
            <p:ph type="sldImg"/>
          </p:nvPr>
        </p:nvSpPr>
        <p:spPr>
          <a:ln/>
        </p:spPr>
      </p:sp>
      <p:sp>
        <p:nvSpPr>
          <p:cNvPr id="1244163" name="Rectangle 3"/>
          <p:cNvSpPr>
            <a:spLocks noGrp="1" noChangeArrowheads="1"/>
          </p:cNvSpPr>
          <p:nvPr>
            <p:ph type="body" idx="1"/>
          </p:nvPr>
        </p:nvSpPr>
        <p:spPr/>
        <p:txBody>
          <a:bodyPr/>
          <a:lstStyle/>
          <a:p>
            <a:endParaRPr lang="en-US"/>
          </a:p>
        </p:txBody>
      </p:sp>
      <p:sp>
        <p:nvSpPr>
          <p:cNvPr id="1244164" name="Text Box 4"/>
          <p:cNvSpPr txBox="1">
            <a:spLocks noChangeArrowheads="1"/>
          </p:cNvSpPr>
          <p:nvPr/>
        </p:nvSpPr>
        <p:spPr bwMode="auto">
          <a:xfrm>
            <a:off x="4881081" y="592153"/>
            <a:ext cx="11817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2000" b="1" smtClean="0">
                <a:solidFill>
                  <a:srgbClr val="D31145"/>
                </a:solidFill>
                <a:latin typeface="Arial" charset="0"/>
                <a:ea typeface="ＭＳ Ｐゴシック" pitchFamily="-80" charset="-128"/>
              </a:rPr>
              <a:t>Build #1</a:t>
            </a:r>
          </a:p>
        </p:txBody>
      </p:sp>
      <p:sp>
        <p:nvSpPr>
          <p:cNvPr id="1244165" name="Line 5"/>
          <p:cNvSpPr>
            <a:spLocks noChangeShapeType="1"/>
          </p:cNvSpPr>
          <p:nvPr/>
        </p:nvSpPr>
        <p:spPr bwMode="auto">
          <a:xfrm flipH="1">
            <a:off x="930507" y="757370"/>
            <a:ext cx="3906497" cy="457639"/>
          </a:xfrm>
          <a:prstGeom prst="line">
            <a:avLst/>
          </a:prstGeom>
          <a:noFill/>
          <a:ln w="19050">
            <a:solidFill>
              <a:srgbClr val="D31145"/>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latin typeface="Arial" charset="0"/>
              <a:ea typeface="ＭＳ Ｐゴシック" pitchFamily="-80"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But there is a problem……burning </a:t>
            </a:r>
            <a:r>
              <a:rPr lang="en-GB" dirty="0" err="1" smtClean="0"/>
              <a:t>FF</a:t>
            </a:r>
            <a:r>
              <a:rPr lang="en-GB" dirty="0" smtClean="0"/>
              <a:t> releases CO2 into earths atmosphere</a:t>
            </a:r>
            <a:endParaRPr lang="en-GB" dirty="0"/>
          </a:p>
        </p:txBody>
      </p:sp>
      <p:sp>
        <p:nvSpPr>
          <p:cNvPr id="4" name="Slide Number Placeholder 3"/>
          <p:cNvSpPr>
            <a:spLocks noGrp="1"/>
          </p:cNvSpPr>
          <p:nvPr>
            <p:ph type="sldNum" sz="quarter" idx="10"/>
          </p:nvPr>
        </p:nvSpPr>
        <p:spPr/>
        <p:txBody>
          <a:bodyPr/>
          <a:lstStyle/>
          <a:p>
            <a:fld id="{F13B4AB1-9C63-4A66-BEA7-6A492F54AAF8}" type="slidenum">
              <a:rPr lang="en-GB" smtClean="0"/>
              <a:t>44</a:t>
            </a:fld>
            <a:endParaRPr lang="en-GB"/>
          </a:p>
        </p:txBody>
      </p:sp>
    </p:spTree>
    <p:extLst>
      <p:ext uri="{BB962C8B-B14F-4D97-AF65-F5344CB8AC3E}">
        <p14:creationId xmlns:p14="http://schemas.microsoft.com/office/powerpoint/2010/main" val="299107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Considerable uncertainty  in forecasting temp! Additional levels of </a:t>
            </a:r>
            <a:r>
              <a:rPr lang="en-GB" baseline="0" dirty="0" err="1" smtClean="0"/>
              <a:t>uncertainity</a:t>
            </a:r>
            <a:r>
              <a:rPr lang="en-GB" baseline="0" dirty="0" smtClean="0"/>
              <a:t>.</a:t>
            </a:r>
          </a:p>
          <a:p>
            <a:r>
              <a:rPr lang="en-GB" b="1" dirty="0" smtClean="0"/>
              <a:t>		</a:t>
            </a:r>
            <a:endParaRPr lang="en-GB" b="1" dirty="0"/>
          </a:p>
        </p:txBody>
      </p:sp>
      <p:sp>
        <p:nvSpPr>
          <p:cNvPr id="4" name="Slide Number Placeholder 3"/>
          <p:cNvSpPr>
            <a:spLocks noGrp="1"/>
          </p:cNvSpPr>
          <p:nvPr>
            <p:ph type="sldNum" sz="quarter" idx="10"/>
          </p:nvPr>
        </p:nvSpPr>
        <p:spPr/>
        <p:txBody>
          <a:bodyPr/>
          <a:lstStyle/>
          <a:p>
            <a:fld id="{DBB56A2E-6C66-46A9-879A-34BA3B5795FC}" type="slidenum">
              <a:rPr lang="en-GB" smtClean="0"/>
              <a:pPr/>
              <a:t>45</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All want to avoid this </a:t>
            </a:r>
            <a:r>
              <a:rPr lang="en-GB" dirty="0" err="1" smtClean="0"/>
              <a:t>senario</a:t>
            </a:r>
            <a:r>
              <a:rPr lang="en-GB" dirty="0" smtClean="0"/>
              <a:t>!</a:t>
            </a:r>
            <a:endParaRPr lang="en-GB" dirty="0"/>
          </a:p>
        </p:txBody>
      </p:sp>
      <p:sp>
        <p:nvSpPr>
          <p:cNvPr id="4" name="Slide Number Placeholder 3"/>
          <p:cNvSpPr>
            <a:spLocks noGrp="1"/>
          </p:cNvSpPr>
          <p:nvPr>
            <p:ph type="sldNum" sz="quarter" idx="10"/>
          </p:nvPr>
        </p:nvSpPr>
        <p:spPr/>
        <p:txBody>
          <a:bodyPr/>
          <a:lstStyle/>
          <a:p>
            <a:fld id="{F13B4AB1-9C63-4A66-BEA7-6A492F54AAF8}" type="slidenum">
              <a:rPr lang="en-GB" smtClean="0"/>
              <a:t>46</a:t>
            </a:fld>
            <a:endParaRPr lang="en-GB"/>
          </a:p>
        </p:txBody>
      </p:sp>
    </p:spTree>
    <p:extLst>
      <p:ext uri="{BB962C8B-B14F-4D97-AF65-F5344CB8AC3E}">
        <p14:creationId xmlns:p14="http://schemas.microsoft.com/office/powerpoint/2010/main" val="3302079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17827" indent="-217827"/>
            <a:endParaRPr lang="en-GB" smtClean="0"/>
          </a:p>
          <a:p>
            <a:pPr marL="217827" indent="-217827">
              <a:buFontTx/>
              <a:buChar char="•"/>
            </a:pPr>
            <a:endParaRPr lang="en-GB" smtClean="0"/>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7315">
              <a:defRPr sz="2300">
                <a:solidFill>
                  <a:schemeClr val="tx1"/>
                </a:solidFill>
                <a:latin typeface="Times New Roman" pitchFamily="18" charset="0"/>
              </a:defRPr>
            </a:lvl1pPr>
            <a:lvl2pPr marL="703054" indent="-270405" defTabSz="877315">
              <a:defRPr sz="2300">
                <a:solidFill>
                  <a:schemeClr val="tx1"/>
                </a:solidFill>
                <a:latin typeface="Times New Roman" pitchFamily="18" charset="0"/>
              </a:defRPr>
            </a:lvl2pPr>
            <a:lvl3pPr marL="1081621" indent="-216324" defTabSz="877315">
              <a:defRPr sz="2300">
                <a:solidFill>
                  <a:schemeClr val="tx1"/>
                </a:solidFill>
                <a:latin typeface="Times New Roman" pitchFamily="18" charset="0"/>
              </a:defRPr>
            </a:lvl3pPr>
            <a:lvl4pPr marL="1514269" indent="-216324" defTabSz="877315">
              <a:defRPr sz="2300">
                <a:solidFill>
                  <a:schemeClr val="tx1"/>
                </a:solidFill>
                <a:latin typeface="Times New Roman" pitchFamily="18" charset="0"/>
              </a:defRPr>
            </a:lvl4pPr>
            <a:lvl5pPr marL="1946918" indent="-216324" defTabSz="877315">
              <a:defRPr sz="2300">
                <a:solidFill>
                  <a:schemeClr val="tx1"/>
                </a:solidFill>
                <a:latin typeface="Times New Roman" pitchFamily="18" charset="0"/>
              </a:defRPr>
            </a:lvl5pPr>
            <a:lvl6pPr marL="2379566" indent="-216324" defTabSz="877315" eaLnBrk="0" fontAlgn="base" hangingPunct="0">
              <a:spcBef>
                <a:spcPct val="0"/>
              </a:spcBef>
              <a:spcAft>
                <a:spcPct val="0"/>
              </a:spcAft>
              <a:defRPr sz="2300">
                <a:solidFill>
                  <a:schemeClr val="tx1"/>
                </a:solidFill>
                <a:latin typeface="Times New Roman" pitchFamily="18" charset="0"/>
              </a:defRPr>
            </a:lvl6pPr>
            <a:lvl7pPr marL="2812214" indent="-216324" defTabSz="877315" eaLnBrk="0" fontAlgn="base" hangingPunct="0">
              <a:spcBef>
                <a:spcPct val="0"/>
              </a:spcBef>
              <a:spcAft>
                <a:spcPct val="0"/>
              </a:spcAft>
              <a:defRPr sz="2300">
                <a:solidFill>
                  <a:schemeClr val="tx1"/>
                </a:solidFill>
                <a:latin typeface="Times New Roman" pitchFamily="18" charset="0"/>
              </a:defRPr>
            </a:lvl7pPr>
            <a:lvl8pPr marL="3244863" indent="-216324" defTabSz="877315" eaLnBrk="0" fontAlgn="base" hangingPunct="0">
              <a:spcBef>
                <a:spcPct val="0"/>
              </a:spcBef>
              <a:spcAft>
                <a:spcPct val="0"/>
              </a:spcAft>
              <a:defRPr sz="2300">
                <a:solidFill>
                  <a:schemeClr val="tx1"/>
                </a:solidFill>
                <a:latin typeface="Times New Roman" pitchFamily="18" charset="0"/>
              </a:defRPr>
            </a:lvl8pPr>
            <a:lvl9pPr marL="3677511" indent="-216324" defTabSz="877315" eaLnBrk="0" fontAlgn="base" hangingPunct="0">
              <a:spcBef>
                <a:spcPct val="0"/>
              </a:spcBef>
              <a:spcAft>
                <a:spcPct val="0"/>
              </a:spcAft>
              <a:defRPr sz="2300">
                <a:solidFill>
                  <a:schemeClr val="tx1"/>
                </a:solidFill>
                <a:latin typeface="Times New Roman" pitchFamily="18" charset="0"/>
              </a:defRPr>
            </a:lvl9pPr>
          </a:lstStyle>
          <a:p>
            <a:fld id="{C78F2F12-2B44-4EBF-B2EE-EDF58A25BE61}" type="slidenum">
              <a:rPr lang="en-GB" sz="1100">
                <a:solidFill>
                  <a:prstClr val="black"/>
                </a:solidFill>
              </a:rPr>
              <a:pPr/>
              <a:t>17</a:t>
            </a:fld>
            <a:endParaRPr lang="en-GB" sz="1100">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Eg</a:t>
            </a:r>
            <a:r>
              <a:rPr lang="en-GB" dirty="0" smtClean="0"/>
              <a:t> house</a:t>
            </a:r>
            <a:r>
              <a:rPr lang="en-GB" baseline="0" dirty="0" smtClean="0"/>
              <a:t> </a:t>
            </a:r>
            <a:r>
              <a:rPr lang="en-GB" dirty="0" smtClean="0"/>
              <a:t>insulation</a:t>
            </a:r>
          </a:p>
          <a:p>
            <a:r>
              <a:rPr lang="en-GB" dirty="0" smtClean="0"/>
              <a:t>Remains a concern to policy makers</a:t>
            </a:r>
          </a:p>
          <a:p>
            <a:r>
              <a:rPr lang="en-GB" dirty="0" smtClean="0"/>
              <a:t>Who needs</a:t>
            </a:r>
            <a:r>
              <a:rPr lang="en-GB" baseline="0" dirty="0" smtClean="0"/>
              <a:t> all this energy?</a:t>
            </a:r>
            <a:endParaRPr lang="en-GB" dirty="0"/>
          </a:p>
        </p:txBody>
      </p:sp>
      <p:sp>
        <p:nvSpPr>
          <p:cNvPr id="4" name="Slide Number Placeholder 3"/>
          <p:cNvSpPr>
            <a:spLocks noGrp="1"/>
          </p:cNvSpPr>
          <p:nvPr>
            <p:ph type="sldNum" sz="quarter" idx="10"/>
          </p:nvPr>
        </p:nvSpPr>
        <p:spPr/>
        <p:txBody>
          <a:bodyPr/>
          <a:lstStyle/>
          <a:p>
            <a:fld id="{F13B4AB1-9C63-4A66-BEA7-6A492F54AAF8}" type="slidenum">
              <a:rPr lang="en-GB" smtClean="0"/>
              <a:t>47</a:t>
            </a:fld>
            <a:endParaRPr lang="en-GB"/>
          </a:p>
        </p:txBody>
      </p:sp>
    </p:spTree>
    <p:extLst>
      <p:ext uri="{BB962C8B-B14F-4D97-AF65-F5344CB8AC3E}">
        <p14:creationId xmlns:p14="http://schemas.microsoft.com/office/powerpoint/2010/main" val="25289589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Prepared</a:t>
            </a:r>
            <a:r>
              <a:rPr lang="en-GB" baseline="0" dirty="0" smtClean="0"/>
              <a:t> to</a:t>
            </a:r>
            <a:r>
              <a:rPr lang="en-GB" dirty="0" smtClean="0"/>
              <a:t> pay increasing costs of energy.</a:t>
            </a:r>
            <a:endParaRPr lang="en-GB" dirty="0"/>
          </a:p>
        </p:txBody>
      </p:sp>
      <p:sp>
        <p:nvSpPr>
          <p:cNvPr id="4" name="Slide Number Placeholder 3"/>
          <p:cNvSpPr>
            <a:spLocks noGrp="1"/>
          </p:cNvSpPr>
          <p:nvPr>
            <p:ph type="sldNum" sz="quarter" idx="10"/>
          </p:nvPr>
        </p:nvSpPr>
        <p:spPr/>
        <p:txBody>
          <a:bodyPr/>
          <a:lstStyle/>
          <a:p>
            <a:fld id="{F13B4AB1-9C63-4A66-BEA7-6A492F54AAF8}" type="slidenum">
              <a:rPr lang="en-GB" smtClean="0"/>
              <a:t>48</a:t>
            </a:fld>
            <a:endParaRPr lang="en-GB"/>
          </a:p>
        </p:txBody>
      </p:sp>
    </p:spTree>
    <p:extLst>
      <p:ext uri="{BB962C8B-B14F-4D97-AF65-F5344CB8AC3E}">
        <p14:creationId xmlns:p14="http://schemas.microsoft.com/office/powerpoint/2010/main" val="2796787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Clarkson not a</a:t>
            </a:r>
            <a:r>
              <a:rPr lang="en-GB" baseline="0" dirty="0" smtClean="0"/>
              <a:t> big problem….but this is….</a:t>
            </a:r>
            <a:endParaRPr lang="en-GB" dirty="0"/>
          </a:p>
        </p:txBody>
      </p:sp>
      <p:sp>
        <p:nvSpPr>
          <p:cNvPr id="4" name="Slide Number Placeholder 3"/>
          <p:cNvSpPr>
            <a:spLocks noGrp="1"/>
          </p:cNvSpPr>
          <p:nvPr>
            <p:ph type="sldNum" sz="quarter" idx="10"/>
          </p:nvPr>
        </p:nvSpPr>
        <p:spPr/>
        <p:txBody>
          <a:bodyPr/>
          <a:lstStyle/>
          <a:p>
            <a:fld id="{F13B4AB1-9C63-4A66-BEA7-6A492F54AAF8}" type="slidenum">
              <a:rPr lang="en-GB" smtClean="0"/>
              <a:t>49</a:t>
            </a:fld>
            <a:endParaRPr lang="en-GB"/>
          </a:p>
        </p:txBody>
      </p:sp>
    </p:spTree>
    <p:extLst>
      <p:ext uri="{BB962C8B-B14F-4D97-AF65-F5344CB8AC3E}">
        <p14:creationId xmlns:p14="http://schemas.microsoft.com/office/powerpoint/2010/main" val="1655927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what do we have on offer?</a:t>
            </a:r>
            <a:endParaRPr lang="en-GB" dirty="0"/>
          </a:p>
        </p:txBody>
      </p:sp>
      <p:sp>
        <p:nvSpPr>
          <p:cNvPr id="4" name="Slide Number Placeholder 3"/>
          <p:cNvSpPr>
            <a:spLocks noGrp="1"/>
          </p:cNvSpPr>
          <p:nvPr>
            <p:ph type="sldNum" sz="quarter" idx="10"/>
          </p:nvPr>
        </p:nvSpPr>
        <p:spPr/>
        <p:txBody>
          <a:bodyPr/>
          <a:lstStyle/>
          <a:p>
            <a:fld id="{DBB56A2E-6C66-46A9-879A-34BA3B5795FC}" type="slidenum">
              <a:rPr lang="en-GB" smtClean="0"/>
              <a:pPr/>
              <a:t>50</a:t>
            </a:fld>
            <a:endParaRPr lang="en-GB"/>
          </a:p>
        </p:txBody>
      </p:sp>
    </p:spTree>
    <p:extLst>
      <p:ext uri="{BB962C8B-B14F-4D97-AF65-F5344CB8AC3E}">
        <p14:creationId xmlns:p14="http://schemas.microsoft.com/office/powerpoint/2010/main" val="928276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Our response to climate change is being driven by the corporates …how to make the next buck. </a:t>
            </a:r>
            <a:r>
              <a:rPr lang="en-GB" dirty="0" err="1" smtClean="0"/>
              <a:t>Eg</a:t>
            </a:r>
            <a:r>
              <a:rPr lang="en-GB" dirty="0" smtClean="0"/>
              <a:t> Shell and political expediency.</a:t>
            </a:r>
          </a:p>
          <a:p>
            <a:r>
              <a:rPr lang="en-GB" dirty="0" smtClean="0"/>
              <a:t>Wind power is very costly…</a:t>
            </a:r>
            <a:r>
              <a:rPr lang="en-GB" dirty="0" err="1" smtClean="0"/>
              <a:t>x3</a:t>
            </a:r>
            <a:r>
              <a:rPr lang="en-GB" dirty="0" smtClean="0"/>
              <a:t> of gas power. Embodied energy includes all the </a:t>
            </a:r>
            <a:r>
              <a:rPr lang="en-GB" dirty="0" err="1" smtClean="0"/>
              <a:t>perpheral</a:t>
            </a:r>
            <a:r>
              <a:rPr lang="en-GB" dirty="0" smtClean="0"/>
              <a:t> economic activities.</a:t>
            </a:r>
            <a:r>
              <a:rPr lang="en-GB" baseline="0" dirty="0" smtClean="0"/>
              <a:t> First proposed by Hans Bethe, Physics Nobel Laureate. If you track back far enough in manufacturing activity it’s the SELLING price which reflects directly on the energy used to produce the article. </a:t>
            </a:r>
            <a:r>
              <a:rPr lang="en-GB" baseline="0" dirty="0" err="1" smtClean="0"/>
              <a:t>Eg</a:t>
            </a:r>
            <a:r>
              <a:rPr lang="en-GB" baseline="0" dirty="0" smtClean="0"/>
              <a:t> if solar sells for £3000 per installed kW then it takes over 60 </a:t>
            </a:r>
            <a:r>
              <a:rPr lang="en-GB" baseline="0" dirty="0" err="1" smtClean="0"/>
              <a:t>yrs</a:t>
            </a:r>
            <a:r>
              <a:rPr lang="en-GB" baseline="0" dirty="0" smtClean="0"/>
              <a:t> for energy payback.</a:t>
            </a:r>
            <a:endParaRPr lang="en-GB" dirty="0" smtClean="0"/>
          </a:p>
          <a:p>
            <a:endParaRPr lang="en-GB" dirty="0" smtClean="0"/>
          </a:p>
          <a:p>
            <a:r>
              <a:rPr lang="en-GB" dirty="0" smtClean="0"/>
              <a:t>So how can we move forward?</a:t>
            </a:r>
            <a:endParaRPr lang="en-GB" dirty="0"/>
          </a:p>
        </p:txBody>
      </p:sp>
      <p:sp>
        <p:nvSpPr>
          <p:cNvPr id="4" name="Slide Number Placeholder 3"/>
          <p:cNvSpPr>
            <a:spLocks noGrp="1"/>
          </p:cNvSpPr>
          <p:nvPr>
            <p:ph type="sldNum" sz="quarter" idx="10"/>
          </p:nvPr>
        </p:nvSpPr>
        <p:spPr/>
        <p:txBody>
          <a:bodyPr/>
          <a:lstStyle/>
          <a:p>
            <a:fld id="{F13B4AB1-9C63-4A66-BEA7-6A492F54AAF8}" type="slidenum">
              <a:rPr lang="en-GB" smtClean="0"/>
              <a:t>51</a:t>
            </a:fld>
            <a:endParaRPr lang="en-GB"/>
          </a:p>
        </p:txBody>
      </p:sp>
    </p:spTree>
    <p:extLst>
      <p:ext uri="{BB962C8B-B14F-4D97-AF65-F5344CB8AC3E}">
        <p14:creationId xmlns:p14="http://schemas.microsoft.com/office/powerpoint/2010/main" val="32489618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target culture to work….need effective global commitment . A</a:t>
            </a:r>
            <a:r>
              <a:rPr lang="en-GB" baseline="0" dirty="0" smtClean="0"/>
              <a:t> direct relationship between action and benefit and needs human timescale. </a:t>
            </a:r>
            <a:r>
              <a:rPr lang="en-GB" dirty="0" smtClean="0"/>
              <a:t>       Specifying a target  is questionable.  </a:t>
            </a:r>
            <a:r>
              <a:rPr lang="en-GB" baseline="0" dirty="0" smtClean="0"/>
              <a:t>Leads to precipitate actions driven by political expediency. Some evidence to suggest its not working!</a:t>
            </a:r>
            <a:endParaRPr lang="en-GB" dirty="0"/>
          </a:p>
        </p:txBody>
      </p:sp>
      <p:sp>
        <p:nvSpPr>
          <p:cNvPr id="4" name="Slide Number Placeholder 3"/>
          <p:cNvSpPr>
            <a:spLocks noGrp="1"/>
          </p:cNvSpPr>
          <p:nvPr>
            <p:ph type="sldNum" sz="quarter" idx="10"/>
          </p:nvPr>
        </p:nvSpPr>
        <p:spPr/>
        <p:txBody>
          <a:bodyPr/>
          <a:lstStyle/>
          <a:p>
            <a:fld id="{F13B4AB1-9C63-4A66-BEA7-6A492F54AAF8}" type="slidenum">
              <a:rPr lang="en-GB" smtClean="0"/>
              <a:t>52</a:t>
            </a:fld>
            <a:endParaRPr lang="en-GB"/>
          </a:p>
        </p:txBody>
      </p:sp>
    </p:spTree>
    <p:extLst>
      <p:ext uri="{BB962C8B-B14F-4D97-AF65-F5344CB8AC3E}">
        <p14:creationId xmlns:p14="http://schemas.microsoft.com/office/powerpoint/2010/main" val="40934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Focus on the solution.</a:t>
            </a:r>
            <a:r>
              <a:rPr lang="en-GB" baseline="0" dirty="0" smtClean="0"/>
              <a:t> Easily measurable. Sound ethical principles. Widespread engagement more likely. Need R&amp;D programme. </a:t>
            </a:r>
          </a:p>
          <a:p>
            <a:endParaRPr lang="en-GB" baseline="0" dirty="0" smtClean="0"/>
          </a:p>
          <a:p>
            <a:r>
              <a:rPr lang="en-GB" baseline="0" dirty="0" smtClean="0"/>
              <a:t>So where is all this energy coming from?</a:t>
            </a:r>
            <a:endParaRPr lang="en-GB" dirty="0"/>
          </a:p>
        </p:txBody>
      </p:sp>
      <p:sp>
        <p:nvSpPr>
          <p:cNvPr id="4" name="Slide Number Placeholder 3"/>
          <p:cNvSpPr>
            <a:spLocks noGrp="1"/>
          </p:cNvSpPr>
          <p:nvPr>
            <p:ph type="sldNum" sz="quarter" idx="10"/>
          </p:nvPr>
        </p:nvSpPr>
        <p:spPr/>
        <p:txBody>
          <a:bodyPr/>
          <a:lstStyle/>
          <a:p>
            <a:fld id="{F13B4AB1-9C63-4A66-BEA7-6A492F54AAF8}" type="slidenum">
              <a:rPr lang="en-GB" smtClean="0"/>
              <a:t>53</a:t>
            </a:fld>
            <a:endParaRPr lang="en-GB"/>
          </a:p>
        </p:txBody>
      </p:sp>
    </p:spTree>
    <p:extLst>
      <p:ext uri="{BB962C8B-B14F-4D97-AF65-F5344CB8AC3E}">
        <p14:creationId xmlns:p14="http://schemas.microsoft.com/office/powerpoint/2010/main" val="24389946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Fusion at a safe distance</a:t>
            </a:r>
            <a:endParaRPr lang="en-GB" dirty="0"/>
          </a:p>
        </p:txBody>
      </p:sp>
      <p:sp>
        <p:nvSpPr>
          <p:cNvPr id="4" name="Slide Number Placeholder 3"/>
          <p:cNvSpPr>
            <a:spLocks noGrp="1"/>
          </p:cNvSpPr>
          <p:nvPr>
            <p:ph type="sldNum" sz="quarter" idx="10"/>
          </p:nvPr>
        </p:nvSpPr>
        <p:spPr/>
        <p:txBody>
          <a:bodyPr/>
          <a:lstStyle/>
          <a:p>
            <a:fld id="{F13B4AB1-9C63-4A66-BEA7-6A492F54AAF8}" type="slidenum">
              <a:rPr lang="en-GB" smtClean="0"/>
              <a:t>54</a:t>
            </a:fld>
            <a:endParaRPr lang="en-GB"/>
          </a:p>
        </p:txBody>
      </p:sp>
    </p:spTree>
    <p:extLst>
      <p:ext uri="{BB962C8B-B14F-4D97-AF65-F5344CB8AC3E}">
        <p14:creationId xmlns:p14="http://schemas.microsoft.com/office/powerpoint/2010/main" val="10550102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Desertec</a:t>
            </a:r>
            <a:r>
              <a:rPr lang="en-GB" dirty="0" smtClean="0"/>
              <a:t> driving this</a:t>
            </a:r>
            <a:endParaRPr lang="en-GB" dirty="0"/>
          </a:p>
        </p:txBody>
      </p:sp>
      <p:sp>
        <p:nvSpPr>
          <p:cNvPr id="4" name="Slide Number Placeholder 3"/>
          <p:cNvSpPr>
            <a:spLocks noGrp="1"/>
          </p:cNvSpPr>
          <p:nvPr>
            <p:ph type="sldNum" sz="quarter" idx="10"/>
          </p:nvPr>
        </p:nvSpPr>
        <p:spPr/>
        <p:txBody>
          <a:bodyPr/>
          <a:lstStyle/>
          <a:p>
            <a:fld id="{F13B4AB1-9C63-4A66-BEA7-6A492F54AAF8}" type="slidenum">
              <a:rPr lang="en-GB" smtClean="0"/>
              <a:t>55</a:t>
            </a:fld>
            <a:endParaRPr lang="en-GB"/>
          </a:p>
        </p:txBody>
      </p:sp>
    </p:spTree>
    <p:extLst>
      <p:ext uri="{BB962C8B-B14F-4D97-AF65-F5344CB8AC3E}">
        <p14:creationId xmlns:p14="http://schemas.microsoft.com/office/powerpoint/2010/main" val="16887570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Rot="1" noChangeAspect="1" noChangeArrowheads="1" noTextEdit="1"/>
          </p:cNvSpPr>
          <p:nvPr>
            <p:ph type="sldImg"/>
          </p:nvPr>
        </p:nvSpPr>
        <p:spPr>
          <a:xfrm>
            <a:off x="1344613" y="723900"/>
            <a:ext cx="4181475" cy="3136900"/>
          </a:xfrm>
        </p:spPr>
      </p:sp>
      <p:sp>
        <p:nvSpPr>
          <p:cNvPr id="200707"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annual growth rate in energy demand of 1.3% is higher than the population growth rate of 0.9%, suggesting increased energy usage as the world’s population both grows and develops.  Should this growth rate in energy demand  raise any concerns?  It would be slower than the 1.9% rate over 1980-2006.  The </a:t>
            </a:r>
            <a:r>
              <a:rPr lang="en-US" dirty="0" err="1" smtClean="0"/>
              <a:t>IEA’s</a:t>
            </a:r>
            <a:r>
              <a:rPr lang="en-US" dirty="0" smtClean="0"/>
              <a:t> answer is yes for the following reasons:</a:t>
            </a:r>
          </a:p>
          <a:p>
            <a:r>
              <a:rPr lang="en-US" dirty="0" smtClean="0"/>
              <a:t>Where is this energy going to come from if historic, low cost sources of oil &amp; gas are reaching maturity?</a:t>
            </a:r>
          </a:p>
          <a:p>
            <a:r>
              <a:rPr lang="en-US" dirty="0" smtClean="0"/>
              <a:t>How is this energy to be provided while also reducing carbon emissions to avoid the risks of climate change?</a:t>
            </a:r>
          </a:p>
          <a:p>
            <a:r>
              <a:rPr lang="en-US" dirty="0" smtClean="0"/>
              <a:t>How will this increase be funded, with an estimated cost of $38 trillion (in 2010 dollars, spent</a:t>
            </a:r>
            <a:r>
              <a:rPr lang="en-US" baseline="0" dirty="0" smtClean="0"/>
              <a:t> over 2011-2035</a:t>
            </a:r>
            <a:r>
              <a:rPr lang="en-US" dirty="0" smtClean="0"/>
              <a:t>) and what will this mean for the price of energy?</a:t>
            </a:r>
          </a:p>
          <a:p>
            <a:endParaRPr lang="en-GB" dirty="0"/>
          </a:p>
        </p:txBody>
      </p:sp>
      <p:sp>
        <p:nvSpPr>
          <p:cNvPr id="4" name="Slide Number Placeholder 3"/>
          <p:cNvSpPr>
            <a:spLocks noGrp="1"/>
          </p:cNvSpPr>
          <p:nvPr>
            <p:ph type="sldNum" sz="quarter" idx="10"/>
          </p:nvPr>
        </p:nvSpPr>
        <p:spPr/>
        <p:txBody>
          <a:bodyPr/>
          <a:lstStyle/>
          <a:p>
            <a:pPr>
              <a:defRPr/>
            </a:pPr>
            <a:fld id="{B0FB7083-0D36-4E3B-914C-0C5C8057F31F}" type="slidenum">
              <a:rPr lang="en-GB" smtClean="0">
                <a:solidFill>
                  <a:prstClr val="black"/>
                </a:solidFill>
              </a:rPr>
              <a:pPr>
                <a:defRPr/>
              </a:pPr>
              <a:t>25</a:t>
            </a:fld>
            <a:endParaRPr lang="en-GB" dirty="0">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err="1" smtClean="0"/>
              <a:t>Whats</a:t>
            </a:r>
            <a:r>
              <a:rPr lang="en-GB" b="1" dirty="0" smtClean="0"/>
              <a:t> happens if things really</a:t>
            </a:r>
            <a:r>
              <a:rPr lang="en-GB" b="1" baseline="0" dirty="0" smtClean="0"/>
              <a:t> go belly up?</a:t>
            </a:r>
            <a:r>
              <a:rPr lang="en-GB" b="1" dirty="0" smtClean="0"/>
              <a:t>					</a:t>
            </a:r>
            <a:endParaRPr lang="en-GB" b="1" dirty="0"/>
          </a:p>
        </p:txBody>
      </p:sp>
      <p:sp>
        <p:nvSpPr>
          <p:cNvPr id="4" name="Slide Number Placeholder 3"/>
          <p:cNvSpPr>
            <a:spLocks noGrp="1"/>
          </p:cNvSpPr>
          <p:nvPr>
            <p:ph type="sldNum" sz="quarter" idx="10"/>
          </p:nvPr>
        </p:nvSpPr>
        <p:spPr/>
        <p:txBody>
          <a:bodyPr/>
          <a:lstStyle/>
          <a:p>
            <a:fld id="{DBB56A2E-6C66-46A9-879A-34BA3B5795FC}" type="slidenum">
              <a:rPr lang="en-GB" smtClean="0"/>
              <a:pPr/>
              <a:t>57</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much better question….and here we do have a real crisis…..</a:t>
            </a:r>
            <a:endParaRPr lang="en-GB" dirty="0"/>
          </a:p>
        </p:txBody>
      </p:sp>
      <p:sp>
        <p:nvSpPr>
          <p:cNvPr id="4" name="Slide Number Placeholder 3"/>
          <p:cNvSpPr>
            <a:spLocks noGrp="1"/>
          </p:cNvSpPr>
          <p:nvPr>
            <p:ph type="sldNum" sz="quarter" idx="10"/>
          </p:nvPr>
        </p:nvSpPr>
        <p:spPr/>
        <p:txBody>
          <a:bodyPr/>
          <a:lstStyle/>
          <a:p>
            <a:fld id="{F13B4AB1-9C63-4A66-BEA7-6A492F54AAF8}" type="slidenum">
              <a:rPr lang="en-GB" smtClean="0"/>
              <a:t>58</a:t>
            </a:fld>
            <a:endParaRPr lang="en-GB"/>
          </a:p>
        </p:txBody>
      </p:sp>
    </p:spTree>
    <p:extLst>
      <p:ext uri="{BB962C8B-B14F-4D97-AF65-F5344CB8AC3E}">
        <p14:creationId xmlns:p14="http://schemas.microsoft.com/office/powerpoint/2010/main" val="31297215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ea typeface="ヒラギノ角ゴ Pro W3" charset="-128"/>
            </a:endParaRP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fld id="{E62B4E1B-9039-49E7-9F49-3CC509FF67DB}" type="slidenum">
              <a:rPr lang="en-US" sz="1200">
                <a:solidFill>
                  <a:prstClr val="black"/>
                </a:solidFill>
                <a:latin typeface="Calibri" pitchFamily="34" charset="0"/>
              </a:rPr>
              <a:pPr eaLnBrk="1" hangingPunct="1"/>
              <a:t>59</a:t>
            </a:fld>
            <a:endParaRPr lang="en-US" sz="1200">
              <a:solidFill>
                <a:prstClr val="black"/>
              </a:solidFill>
              <a:latin typeface="Calibri"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ea typeface="ヒラギノ角ゴ Pro W3" charset="-128"/>
            </a:endParaRPr>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fld id="{B3E3BC0E-7532-4173-A655-40BE14C6F3E2}" type="slidenum">
              <a:rPr lang="en-US" sz="1200">
                <a:solidFill>
                  <a:prstClr val="black"/>
                </a:solidFill>
                <a:latin typeface="Calibri" pitchFamily="34" charset="0"/>
              </a:rPr>
              <a:pPr eaLnBrk="1" hangingPunct="1"/>
              <a:t>60</a:t>
            </a:fld>
            <a:endParaRPr lang="en-US" sz="1200">
              <a:solidFill>
                <a:prstClr val="black"/>
              </a:solidFill>
              <a:latin typeface="Calibri"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ea typeface="ヒラギノ角ゴ Pro W3" charset="-128"/>
              </a:rPr>
              <a:t>Costs and energy reductions in context</a:t>
            </a:r>
          </a:p>
          <a:p>
            <a:endParaRPr lang="en-GB" smtClean="0">
              <a:ea typeface="ヒラギノ角ゴ Pro W3" charset="-128"/>
            </a:endParaRPr>
          </a:p>
          <a:p>
            <a:r>
              <a:rPr lang="en-GB" smtClean="0">
                <a:ea typeface="ヒラギノ角ゴ Pro W3" charset="-128"/>
              </a:rPr>
              <a:t>By doing nothing we can ( case study of Leeds City Region) reduce emissions by 23% - the key challenge is what can we do to achieve the legally binding emission reductions. In our case study  </a:t>
            </a:r>
            <a:r>
              <a:rPr lang="en-GB" altLang="en-US" smtClean="0">
                <a:ea typeface="ヒラギノ角ゴ Pro W3" charset="-128"/>
              </a:rPr>
              <a:t>“</a:t>
            </a:r>
            <a:r>
              <a:rPr lang="en-GB" smtClean="0">
                <a:ea typeface="ヒラギノ角ゴ Pro W3" charset="-128"/>
              </a:rPr>
              <a:t>Economics of Low carbon Cities</a:t>
            </a:r>
            <a:r>
              <a:rPr lang="en-GB" altLang="en-US" smtClean="0">
                <a:ea typeface="ヒラギノ角ゴ Pro W3" charset="-128"/>
              </a:rPr>
              <a:t>”</a:t>
            </a:r>
            <a:r>
              <a:rPr lang="en-GB" smtClean="0">
                <a:ea typeface="ヒラギノ角ゴ Pro W3" charset="-128"/>
              </a:rPr>
              <a:t> Centre for Low Carbon Futures, Gouldson et al 2012</a:t>
            </a:r>
            <a:r>
              <a:rPr lang="en-GB" altLang="en-US" smtClean="0">
                <a:ea typeface="ヒラギノ角ゴ Pro W3" charset="-128"/>
              </a:rPr>
              <a:t>”</a:t>
            </a:r>
            <a:r>
              <a:rPr lang="en-GB" smtClean="0">
                <a:ea typeface="ヒラギノ角ゴ Pro W3" charset="-128"/>
              </a:rPr>
              <a:t>  insights showed to opportunity for up to 42%</a:t>
            </a:r>
          </a:p>
          <a:p>
            <a:endParaRPr lang="en-GB" smtClean="0">
              <a:ea typeface="ヒラギノ角ゴ Pro W3" charset="-128"/>
            </a:endParaRPr>
          </a:p>
          <a:p>
            <a:r>
              <a:rPr lang="en-GB" smtClean="0">
                <a:ea typeface="ヒラギノ角ゴ Pro W3" charset="-128"/>
              </a:rPr>
              <a:t>Background trends in economic growth and changes in energy and carbon intensity of GDP will lead to a  2% increase in Leeds City Regions (case study)  emissions between 1990 and 2022</a:t>
            </a:r>
          </a:p>
          <a:p>
            <a:r>
              <a:rPr lang="en-GB" smtClean="0">
                <a:ea typeface="ヒラギノ角ゴ Pro W3" charset="-128"/>
              </a:rPr>
              <a:t>Higher energy prices will impact on demand leading to a 12% reduction – so total impact of background trends and response to higher energy price will be a 10% drop in in LCR emissions</a:t>
            </a:r>
          </a:p>
          <a:p>
            <a:endParaRPr lang="en-GB" smtClean="0">
              <a:ea typeface="ヒラギノ角ゴ Pro W3" charset="-128"/>
            </a:endParaRPr>
          </a:p>
          <a:p>
            <a:r>
              <a:rPr lang="en-GB" smtClean="0">
                <a:ea typeface="ヒラギノ角ゴ Pro W3" charset="-128"/>
              </a:rPr>
              <a:t>Decarbonisation of national electricity system will lead to 13% drop, so combined with background trends and energy price, by doing effectively nothing there will be a drop of 23%</a:t>
            </a:r>
          </a:p>
          <a:p>
            <a:endParaRPr lang="en-GB" smtClean="0">
              <a:ea typeface="ヒラギノ角ゴ Pro W3" charset="-128"/>
            </a:endParaRPr>
          </a:p>
          <a:p>
            <a:r>
              <a:rPr lang="en-GB" smtClean="0">
                <a:ea typeface="ヒラギノ角ゴ Pro W3" charset="-128"/>
              </a:rPr>
              <a:t>Following implementation of the cost effective, cost neutral and exploitation of the realistic potential there could be a dropof up to 42% in LCR emissions  </a:t>
            </a:r>
          </a:p>
          <a:p>
            <a:endParaRPr lang="en-GB" smtClean="0">
              <a:ea typeface="ヒラギノ角ゴ Pro W3" charset="-128"/>
            </a:endParaRP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fld id="{B054882C-794C-41FE-BA68-5EF16B393E1B}" type="slidenum">
              <a:rPr lang="en-US" sz="1200">
                <a:solidFill>
                  <a:prstClr val="black"/>
                </a:solidFill>
                <a:latin typeface="Calibri" pitchFamily="34" charset="0"/>
              </a:rPr>
              <a:pPr eaLnBrk="1" hangingPunct="1"/>
              <a:t>61</a:t>
            </a:fld>
            <a:endParaRPr lang="en-US" sz="1200">
              <a:solidFill>
                <a:prstClr val="black"/>
              </a:solidFill>
              <a:latin typeface="Calibri"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ea typeface="ヒラギノ角ゴ Pro W3" charset="-128"/>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fld id="{28A83757-5C28-46D7-883E-48B35C73C9EE}" type="slidenum">
              <a:rPr lang="en-US" sz="1200">
                <a:solidFill>
                  <a:prstClr val="black"/>
                </a:solidFill>
                <a:latin typeface="Calibri" pitchFamily="34" charset="0"/>
              </a:rPr>
              <a:pPr eaLnBrk="1" hangingPunct="1"/>
              <a:t>62</a:t>
            </a:fld>
            <a:endParaRPr lang="en-US" sz="1200">
              <a:solidFill>
                <a:prstClr val="black"/>
              </a:solidFill>
              <a:latin typeface="Calibri"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p>
            <a:pPr lvl="1">
              <a:defRPr/>
            </a:pPr>
            <a:endParaRPr lang="en-US" dirty="0" smtClean="0">
              <a:ea typeface="ヒラギノ角ゴ Pro W3" pitchFamily="-106" charset="-128"/>
              <a:cs typeface="+mn-cs"/>
            </a:endParaRPr>
          </a:p>
          <a:p>
            <a:pPr lvl="1">
              <a:defRPr/>
            </a:pPr>
            <a:r>
              <a:rPr lang="en-US" dirty="0" smtClean="0">
                <a:ea typeface="ヒラギノ角ゴ Pro W3" pitchFamily="-106" charset="-128"/>
                <a:cs typeface="+mn-cs"/>
              </a:rPr>
              <a:t>Does the evidence base suggest that there is a business case for major scale investments in low carbon options at the local level?</a:t>
            </a:r>
          </a:p>
          <a:p>
            <a:pPr lvl="1">
              <a:defRPr/>
            </a:pPr>
            <a:endParaRPr lang="en-US" dirty="0" smtClean="0">
              <a:ea typeface="ヒラギノ角ゴ Pro W3" pitchFamily="-106" charset="-128"/>
              <a:cs typeface="+mn-cs"/>
            </a:endParaRPr>
          </a:p>
          <a:p>
            <a:pPr lvl="1">
              <a:defRPr/>
            </a:pPr>
            <a:r>
              <a:rPr lang="en-US" dirty="0" smtClean="0">
                <a:ea typeface="ヒラギノ角ゴ Pro W3" pitchFamily="-106" charset="-128"/>
                <a:cs typeface="+mn-cs"/>
              </a:rPr>
              <a:t>Does it suggest that the business case is underpinned by a wider social and economic case?</a:t>
            </a:r>
          </a:p>
          <a:p>
            <a:pPr lvl="1">
              <a:defRPr/>
            </a:pPr>
            <a:endParaRPr lang="en-US" dirty="0" smtClean="0">
              <a:ea typeface="ヒラギノ角ゴ Pro W3" pitchFamily="-106" charset="-128"/>
              <a:cs typeface="+mn-cs"/>
            </a:endParaRPr>
          </a:p>
          <a:p>
            <a:pPr lvl="1">
              <a:defRPr/>
            </a:pPr>
            <a:r>
              <a:rPr lang="en-US" dirty="0" smtClean="0">
                <a:ea typeface="ヒラギノ角ゴ Pro W3" pitchFamily="-106" charset="-128"/>
                <a:cs typeface="+mn-cs"/>
              </a:rPr>
              <a:t>If there is a case, how can we secure, structure, deliver major scale investments in low carbon technologies at the local level?</a:t>
            </a:r>
          </a:p>
          <a:p>
            <a:pPr lvl="1">
              <a:defRPr/>
            </a:pPr>
            <a:endParaRPr lang="en-US" dirty="0" smtClean="0">
              <a:ea typeface="ヒラギノ角ゴ Pro W3" pitchFamily="-106" charset="-128"/>
              <a:cs typeface="+mn-cs"/>
            </a:endParaRPr>
          </a:p>
          <a:p>
            <a:pPr lvl="1">
              <a:defRPr/>
            </a:pPr>
            <a:endParaRPr lang="en-US" dirty="0" smtClean="0">
              <a:ea typeface="ヒラギノ角ゴ Pro W3" pitchFamily="-106" charset="-128"/>
              <a:cs typeface="+mn-cs"/>
            </a:endParaRPr>
          </a:p>
          <a:p>
            <a:pPr lvl="1">
              <a:defRPr/>
            </a:pPr>
            <a:endParaRPr lang="en-US" dirty="0" smtClean="0">
              <a:ea typeface="ヒラギノ角ゴ Pro W3" pitchFamily="-106" charset="-128"/>
              <a:cs typeface="+mn-cs"/>
            </a:endParaRPr>
          </a:p>
          <a:p>
            <a:pPr lvl="1">
              <a:defRPr/>
            </a:pPr>
            <a:endParaRPr lang="en-US" dirty="0" smtClean="0">
              <a:ea typeface="ヒラギノ角ゴ Pro W3" pitchFamily="-106" charset="-128"/>
              <a:cs typeface="+mn-cs"/>
            </a:endParaRPr>
          </a:p>
          <a:p>
            <a:pPr lvl="1">
              <a:defRPr/>
            </a:pPr>
            <a:endParaRPr lang="en-US" dirty="0" smtClean="0">
              <a:ea typeface="ヒラギノ角ゴ Pro W3" pitchFamily="-106" charset="-128"/>
              <a:cs typeface="+mn-cs"/>
            </a:endParaRPr>
          </a:p>
          <a:p>
            <a:pPr lvl="1">
              <a:defRPr/>
            </a:pPr>
            <a:endParaRPr lang="en-US" dirty="0" smtClean="0">
              <a:ea typeface="ヒラギノ角ゴ Pro W3" pitchFamily="-106" charset="-128"/>
              <a:cs typeface="+mn-cs"/>
            </a:endParaRPr>
          </a:p>
          <a:p>
            <a:pPr lvl="1">
              <a:defRPr/>
            </a:pPr>
            <a:endParaRPr lang="en-US" dirty="0" smtClean="0">
              <a:ea typeface="ヒラギノ角ゴ Pro W3" pitchFamily="-106" charset="-128"/>
              <a:cs typeface="+mn-cs"/>
            </a:endParaRPr>
          </a:p>
          <a:p>
            <a:pPr lvl="1">
              <a:defRPr/>
            </a:pPr>
            <a:endParaRPr lang="en-US" dirty="0" smtClean="0">
              <a:ea typeface="ヒラギノ角ゴ Pro W3" pitchFamily="-106" charset="-128"/>
              <a:cs typeface="+mn-cs"/>
            </a:endParaRPr>
          </a:p>
          <a:p>
            <a:pPr>
              <a:defRPr/>
            </a:pPr>
            <a:endParaRPr lang="en-GB" dirty="0">
              <a:ea typeface="ヒラギノ角ゴ Pro W3" charset="0"/>
              <a:cs typeface="ヒラギノ角ゴ Pro W3" charset="0"/>
            </a:endParaRP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fld id="{7A53522B-6974-4962-930E-8DDA9B75A73F}" type="slidenum">
              <a:rPr lang="en-US" sz="1200">
                <a:solidFill>
                  <a:prstClr val="black"/>
                </a:solidFill>
                <a:latin typeface="Calibri" pitchFamily="34" charset="0"/>
              </a:rPr>
              <a:pPr eaLnBrk="1" hangingPunct="1"/>
              <a:t>63</a:t>
            </a:fld>
            <a:endParaRPr lang="en-US" sz="1200">
              <a:solidFill>
                <a:prstClr val="black"/>
              </a:solidFill>
              <a:latin typeface="Calibri"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ea typeface="ヒラギノ角ゴ Pro W3" charset="-128"/>
            </a:endParaRPr>
          </a:p>
          <a:p>
            <a:r>
              <a:rPr lang="en-US" smtClean="0">
                <a:ea typeface="ヒラギノ角ゴ Pro W3" charset="-128"/>
              </a:rPr>
              <a:t>Case study Leeds City Region funded by CLCF and DECC. Review based on Government agency data based on UK Climate Change Committee model, Backcast to 1990 and forecast to 2022</a:t>
            </a:r>
            <a:endParaRPr lang="en-GB" smtClean="0">
              <a:ea typeface="ヒラギノ角ゴ Pro W3" charset="-128"/>
            </a:endParaRPr>
          </a:p>
          <a:p>
            <a:r>
              <a:rPr lang="en-GB" smtClean="0">
                <a:ea typeface="ヒラギノ角ゴ Pro W3" charset="-128"/>
              </a:rPr>
              <a:t>Using realistic projections of the energy, cost and carbon savings emerging from different measures</a:t>
            </a:r>
          </a:p>
          <a:p>
            <a:r>
              <a:rPr lang="en-GB" smtClean="0">
                <a:ea typeface="ヒラギノ角ゴ Pro W3" charset="-128"/>
              </a:rPr>
              <a:t>Typical interest rates 8% and energy prices are used </a:t>
            </a:r>
          </a:p>
          <a:p>
            <a:r>
              <a:rPr lang="en-GB" smtClean="0">
                <a:ea typeface="ヒラギノ角ゴ Pro W3" charset="-128"/>
              </a:rPr>
              <a:t>Projected savings include provision for implementation gaps, and the scope for adoption of different measures is adjusted to take into account hard to reach households and businesses</a:t>
            </a:r>
          </a:p>
          <a:p>
            <a:endParaRPr lang="en-GB" smtClean="0">
              <a:ea typeface="ヒラギノ角ゴ Pro W3" charset="-128"/>
            </a:endParaRPr>
          </a:p>
          <a:p>
            <a:r>
              <a:rPr lang="en-GB" smtClean="0">
                <a:ea typeface="ヒラギノ角ゴ Pro W3" charset="-128"/>
              </a:rPr>
              <a:t>Chart shows the ten local authourities / cities that combined make up the wider Leeds City Region referred to  </a:t>
            </a: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fld id="{A63C44C0-9BBE-4EB2-B4F6-7BBD6486F76A}" type="slidenum">
              <a:rPr lang="en-US" sz="1200">
                <a:solidFill>
                  <a:prstClr val="black"/>
                </a:solidFill>
                <a:latin typeface="Calibri" pitchFamily="34" charset="0"/>
              </a:rPr>
              <a:pPr eaLnBrk="1" hangingPunct="1"/>
              <a:t>64</a:t>
            </a:fld>
            <a:endParaRPr lang="en-US" sz="1200">
              <a:solidFill>
                <a:prstClr val="black"/>
              </a:solidFill>
              <a:latin typeface="Calibri"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ea typeface="ヒラギノ角ゴ Pro W3" charset="-128"/>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hangingPunct="1"/>
            <a:fld id="{81FD9D53-38B9-4C82-8F37-103B81866D55}" type="slidenum">
              <a:rPr lang="en-US" sz="1200">
                <a:solidFill>
                  <a:prstClr val="black"/>
                </a:solidFill>
                <a:latin typeface="Calibri" pitchFamily="34" charset="0"/>
              </a:rPr>
              <a:pPr eaLnBrk="1" hangingPunct="1"/>
              <a:t>65</a:t>
            </a:fld>
            <a:endParaRPr lang="en-US" sz="1200">
              <a:solidFill>
                <a:prstClr val="black"/>
              </a:solidFill>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latin typeface="Calibri" pitchFamily="34" charset="0"/>
              </a:rPr>
              <a:t>Fouquet recently published a</a:t>
            </a:r>
            <a:r>
              <a:rPr lang="en-GB" baseline="0" dirty="0" smtClean="0">
                <a:latin typeface="Calibri" pitchFamily="34" charset="0"/>
              </a:rPr>
              <a:t> </a:t>
            </a:r>
            <a:r>
              <a:rPr lang="en-GB" dirty="0" smtClean="0">
                <a:latin typeface="Calibri" pitchFamily="34" charset="0"/>
              </a:rPr>
              <a:t>more pessimistic view looking back at earlier transitions and including</a:t>
            </a:r>
            <a:r>
              <a:rPr lang="en-GB" baseline="0" dirty="0" smtClean="0">
                <a:latin typeface="Calibri" pitchFamily="34" charset="0"/>
              </a:rPr>
              <a:t> the innovation stage: </a:t>
            </a:r>
          </a:p>
          <a:p>
            <a:pPr defTabSz="874804" eaLnBrk="0" fontAlgn="base" hangingPunct="0">
              <a:spcBef>
                <a:spcPct val="30000"/>
              </a:spcBef>
              <a:spcAft>
                <a:spcPct val="0"/>
              </a:spcAft>
              <a:defRPr/>
            </a:pPr>
            <a:r>
              <a:rPr lang="en-US" dirty="0" smtClean="0">
                <a:latin typeface="Calibri" pitchFamily="34" charset="0"/>
                <a:cs typeface="Arial" charset="0"/>
              </a:rPr>
              <a:t>Minimum: </a:t>
            </a:r>
            <a:r>
              <a:rPr lang="en-GB" dirty="0" smtClean="0">
                <a:latin typeface="Calibri" pitchFamily="34" charset="0"/>
                <a:cs typeface="Arial" charset="0"/>
              </a:rPr>
              <a:t>Innovation Chain: </a:t>
            </a:r>
            <a:r>
              <a:rPr lang="en-US" dirty="0" smtClean="0">
                <a:latin typeface="Calibri" pitchFamily="34" charset="0"/>
                <a:cs typeface="Arial" charset="0"/>
              </a:rPr>
              <a:t>45 Years, </a:t>
            </a:r>
            <a:r>
              <a:rPr lang="en-GB" dirty="0" smtClean="0">
                <a:latin typeface="Calibri" pitchFamily="34" charset="0"/>
                <a:cs typeface="Arial" charset="0"/>
              </a:rPr>
              <a:t>Diffusion: </a:t>
            </a:r>
            <a:r>
              <a:rPr lang="en-US" dirty="0" smtClean="0">
                <a:latin typeface="Calibri" pitchFamily="34" charset="0"/>
                <a:cs typeface="Arial" charset="0"/>
              </a:rPr>
              <a:t>30 Years </a:t>
            </a:r>
          </a:p>
          <a:p>
            <a:r>
              <a:rPr lang="en-US" dirty="0" smtClean="0">
                <a:latin typeface="Calibri" pitchFamily="34" charset="0"/>
                <a:cs typeface="Arial" charset="0"/>
              </a:rPr>
              <a:t>Average (Post-</a:t>
            </a:r>
            <a:r>
              <a:rPr lang="en-US" dirty="0" err="1" smtClean="0">
                <a:latin typeface="Calibri" pitchFamily="34" charset="0"/>
                <a:cs typeface="Arial" charset="0"/>
              </a:rPr>
              <a:t>Ind</a:t>
            </a:r>
            <a:r>
              <a:rPr lang="en-US" dirty="0" smtClean="0">
                <a:latin typeface="Calibri" pitchFamily="34" charset="0"/>
                <a:cs typeface="Arial" charset="0"/>
              </a:rPr>
              <a:t> Rev.): Innovation chain: 135 Years, Diffusion: 50 Years </a:t>
            </a:r>
          </a:p>
          <a:p>
            <a:endParaRPr lang="en-US" dirty="0" smtClean="0">
              <a:latin typeface="Calibri" pitchFamily="34" charset="0"/>
              <a:cs typeface="Arial" charset="0"/>
            </a:endParaRPr>
          </a:p>
          <a:p>
            <a:r>
              <a:rPr lang="en-US" dirty="0" smtClean="0">
                <a:latin typeface="Calibri" pitchFamily="34" charset="0"/>
              </a:rPr>
              <a:t>(In Roger Fouquet, The slow search for solutions: Lessons from historical energy transitions by sector and service, Energy Policy, Volume 38, Issue 11, November 2010, Pages 6586-6596) </a:t>
            </a:r>
            <a:endParaRPr lang="en-GB" dirty="0" smtClean="0">
              <a:latin typeface="Calibri" pitchFamily="34" charset="0"/>
              <a:cs typeface="Arial" charset="0"/>
            </a:endParaRPr>
          </a:p>
          <a:p>
            <a:endParaRPr lang="en-US" dirty="0" smtClean="0">
              <a:latin typeface="Arial" charset="0"/>
              <a:cs typeface="Arial" charset="0"/>
            </a:endParaRPr>
          </a:p>
          <a:p>
            <a:endParaRPr lang="en-GB" dirty="0"/>
          </a:p>
        </p:txBody>
      </p:sp>
      <p:sp>
        <p:nvSpPr>
          <p:cNvPr id="4" name="Slide Number Placeholder 3"/>
          <p:cNvSpPr>
            <a:spLocks noGrp="1"/>
          </p:cNvSpPr>
          <p:nvPr>
            <p:ph type="sldNum" sz="quarter" idx="10"/>
          </p:nvPr>
        </p:nvSpPr>
        <p:spPr/>
        <p:txBody>
          <a:bodyPr/>
          <a:lstStyle/>
          <a:p>
            <a:pPr>
              <a:defRPr/>
            </a:pPr>
            <a:fld id="{B0FB7083-0D36-4E3B-914C-0C5C8057F31F}" type="slidenum">
              <a:rPr lang="en-GB" smtClean="0">
                <a:solidFill>
                  <a:prstClr val="black"/>
                </a:solidFill>
              </a:rPr>
              <a:pPr>
                <a:defRPr/>
              </a:pPr>
              <a:t>27</a:t>
            </a:fld>
            <a:endParaRPr lang="en-GB"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63834">
              <a:defRPr/>
            </a:pPr>
            <a:r>
              <a:rPr lang="en-GB" sz="1100" dirty="0"/>
              <a:t>Figure: Energy consumption per capita versus GDP per capita for various countries over 1971–2009</a:t>
            </a:r>
          </a:p>
          <a:p>
            <a:pPr defTabSz="863834">
              <a:defRPr/>
            </a:pPr>
            <a:r>
              <a:rPr lang="en-US" sz="1100" dirty="0"/>
              <a:t>Data Source: World Energy Balances © OECD/IEA 2011.</a:t>
            </a:r>
            <a:endParaRPr lang="en-GB" dirty="0" smtClean="0"/>
          </a:p>
          <a:p>
            <a:endParaRPr lang="en-GB" dirty="0" smtClean="0"/>
          </a:p>
          <a:p>
            <a:r>
              <a:rPr lang="en-GB" dirty="0" smtClean="0"/>
              <a:t>“Climbing the energy ladder” is a term Shell uses in their energy scenarios.</a:t>
            </a:r>
          </a:p>
          <a:p>
            <a:endParaRPr lang="en-GB" dirty="0"/>
          </a:p>
        </p:txBody>
      </p:sp>
      <p:sp>
        <p:nvSpPr>
          <p:cNvPr id="4" name="Slide Number Placeholder 3"/>
          <p:cNvSpPr>
            <a:spLocks noGrp="1"/>
          </p:cNvSpPr>
          <p:nvPr>
            <p:ph type="sldNum" sz="quarter" idx="10"/>
          </p:nvPr>
        </p:nvSpPr>
        <p:spPr/>
        <p:txBody>
          <a:bodyPr/>
          <a:lstStyle/>
          <a:p>
            <a:pPr>
              <a:defRPr/>
            </a:pPr>
            <a:fld id="{B0FB7083-0D36-4E3B-914C-0C5C8057F31F}" type="slidenum">
              <a:rPr lang="en-GB" smtClean="0">
                <a:solidFill>
                  <a:prstClr val="black"/>
                </a:solidFill>
              </a:rPr>
              <a:pPr>
                <a:defRPr/>
              </a:pPr>
              <a:t>28</a:t>
            </a:fld>
            <a:endParaRPr lang="en-GB"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494" y="4342939"/>
            <a:ext cx="5487014" cy="4341566"/>
          </a:xfrm>
        </p:spPr>
        <p:txBody>
          <a:bodyPr>
            <a:normAutofit/>
          </a:bodyPr>
          <a:lstStyle/>
          <a:p>
            <a:pPr defTabSz="844011">
              <a:defRPr/>
            </a:pPr>
            <a:r>
              <a:rPr lang="en-US" dirty="0" smtClean="0"/>
              <a:t>Figure: </a:t>
            </a:r>
            <a:r>
              <a:rPr lang="en-GB" sz="1100" dirty="0"/>
              <a:t>Smith, C A; Belles, R D; Simon, A J (2011) “Estimated International Energy Flows 2007”, Lawrence Livermore National Laboratory/US Department of Energy, March 2011. Available at </a:t>
            </a:r>
            <a:r>
              <a:rPr lang="en-GB" sz="1100" dirty="0">
                <a:hlinkClick r:id="rId3"/>
              </a:rPr>
              <a:t>https://flowcharts.llnl.gov/content/international/2007EnergyInternational.pdf</a:t>
            </a:r>
            <a:r>
              <a:rPr lang="en-GB" sz="1100" dirty="0"/>
              <a:t>.</a:t>
            </a:r>
          </a:p>
          <a:p>
            <a:pPr defTabSz="844011">
              <a:defRPr/>
            </a:pPr>
            <a:endParaRPr lang="en-US" dirty="0" smtClean="0"/>
          </a:p>
          <a:p>
            <a:pPr defTabSz="844011">
              <a:defRPr/>
            </a:pPr>
            <a:r>
              <a:rPr lang="en-US" dirty="0" smtClean="0"/>
              <a:t>Providing the world’s 12,271Mtoe of energy is a $9 trillion industry (based on a price of $100 per barrel), which equates to about $25 billion a day, depending on the oil price. </a:t>
            </a:r>
          </a:p>
          <a:p>
            <a:r>
              <a:rPr lang="en-US" dirty="0" smtClean="0"/>
              <a:t>There are two points worth noticing from this flow diagram:</a:t>
            </a:r>
          </a:p>
          <a:p>
            <a:pPr>
              <a:buFont typeface="Arial" pitchFamily="34" charset="0"/>
              <a:buChar char="•"/>
            </a:pPr>
            <a:r>
              <a:rPr lang="en-US" dirty="0" smtClean="0"/>
              <a:t> the losses involved in areas such as electricity generation and transportation, which is why energy efficiency is as important a topic as energy use</a:t>
            </a:r>
          </a:p>
          <a:p>
            <a:pPr>
              <a:buFont typeface="Arial" pitchFamily="34" charset="0"/>
              <a:buChar char="•"/>
            </a:pPr>
            <a:r>
              <a:rPr lang="en-US" dirty="0" smtClean="0"/>
              <a:t> the high use of coal in electricity generation and oil in transportation and so the challenge of developing low-carbon alternatives of significant scale in these two areas.</a:t>
            </a:r>
          </a:p>
          <a:p>
            <a:pPr>
              <a:buFont typeface="Arial" pitchFamily="34" charset="0"/>
              <a:buNone/>
            </a:pPr>
            <a:endParaRPr lang="en-US" dirty="0" smtClean="0"/>
          </a:p>
        </p:txBody>
      </p:sp>
      <p:sp>
        <p:nvSpPr>
          <p:cNvPr id="4" name="Slide Number Placeholder 3"/>
          <p:cNvSpPr>
            <a:spLocks noGrp="1"/>
          </p:cNvSpPr>
          <p:nvPr>
            <p:ph type="sldNum" sz="quarter" idx="10"/>
          </p:nvPr>
        </p:nvSpPr>
        <p:spPr/>
        <p:txBody>
          <a:bodyPr/>
          <a:lstStyle/>
          <a:p>
            <a:pPr>
              <a:defRPr/>
            </a:pPr>
            <a:fld id="{B0FB7083-0D36-4E3B-914C-0C5C8057F31F}" type="slidenum">
              <a:rPr lang="en-GB" smtClean="0">
                <a:solidFill>
                  <a:prstClr val="black"/>
                </a:solidFill>
              </a:rPr>
              <a:pPr>
                <a:defRPr/>
              </a:pPr>
              <a:t>29</a:t>
            </a:fld>
            <a:endParaRPr lang="en-GB"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And so a</a:t>
            </a:r>
            <a:r>
              <a:rPr lang="en-GB" baseline="0" dirty="0" smtClean="0"/>
              <a:t> dynamic market with the industry facing transformation, not evolution.</a:t>
            </a:r>
            <a:endParaRPr lang="en-GB" dirty="0" smtClean="0"/>
          </a:p>
          <a:p>
            <a:endParaRPr lang="en-GB" dirty="0" smtClean="0"/>
          </a:p>
          <a:p>
            <a:r>
              <a:rPr lang="en-GB" dirty="0" smtClean="0"/>
              <a:t>For more</a:t>
            </a:r>
            <a:r>
              <a:rPr lang="en-GB" baseline="0" dirty="0" smtClean="0"/>
              <a:t> information and details on the points not covered in the previous slides see:</a:t>
            </a:r>
          </a:p>
          <a:p>
            <a:pPr defTabSz="863834">
              <a:defRPr/>
            </a:pPr>
            <a:r>
              <a:rPr lang="en-GB" sz="1100" dirty="0" err="1"/>
              <a:t>Elmes</a:t>
            </a:r>
            <a:r>
              <a:rPr lang="en-GB" sz="1100" dirty="0"/>
              <a:t>, D.A. (2012) “Governments, Policies and Companies – A Business Perspective” Chapter 12 in “</a:t>
            </a:r>
            <a:r>
              <a:rPr lang="en-GB" sz="1100" i="1" dirty="0"/>
              <a:t>Dynamics of Energy Governance in Europe and Russia”, </a:t>
            </a:r>
            <a:r>
              <a:rPr lang="en-GB" sz="1100" dirty="0" err="1"/>
              <a:t>Eds</a:t>
            </a:r>
            <a:r>
              <a:rPr lang="en-GB" sz="1100" i="1" dirty="0"/>
              <a:t> </a:t>
            </a:r>
            <a:r>
              <a:rPr lang="en-GB" sz="1100" dirty="0" err="1"/>
              <a:t>Kuzemko</a:t>
            </a:r>
            <a:r>
              <a:rPr lang="en-GB" sz="1100" dirty="0"/>
              <a:t>, C.; </a:t>
            </a:r>
            <a:r>
              <a:rPr lang="en-GB" sz="1100" dirty="0" err="1"/>
              <a:t>Belyi</a:t>
            </a:r>
            <a:r>
              <a:rPr lang="en-GB" sz="1100" dirty="0"/>
              <a:t> A.; </a:t>
            </a:r>
            <a:r>
              <a:rPr lang="en-GB" sz="1100" dirty="0" err="1"/>
              <a:t>Goldthau</a:t>
            </a:r>
            <a:r>
              <a:rPr lang="en-GB" sz="1100" dirty="0"/>
              <a:t>, A. and Keating, M.F. Palgrave Macmillan; Basingstoke, UK </a:t>
            </a:r>
          </a:p>
          <a:p>
            <a:r>
              <a:rPr lang="en-GB" sz="1100" dirty="0"/>
              <a:t>In Press (16</a:t>
            </a:r>
            <a:r>
              <a:rPr lang="en-GB" sz="1100" baseline="30000" dirty="0"/>
              <a:t>th</a:t>
            </a:r>
            <a:r>
              <a:rPr lang="en-GB" sz="1100" dirty="0"/>
              <a:t> March 2012).  </a:t>
            </a:r>
            <a:r>
              <a:rPr lang="en-GB" sz="1100" u="sng" dirty="0">
                <a:hlinkClick r:id="rId3"/>
              </a:rPr>
              <a:t>http://www.palgrave.com/products/title.aspx?pid=522015</a:t>
            </a:r>
            <a:endParaRPr lang="en-GB" sz="1100" dirty="0"/>
          </a:p>
          <a:p>
            <a:endParaRPr lang="en-GB" dirty="0"/>
          </a:p>
        </p:txBody>
      </p:sp>
      <p:sp>
        <p:nvSpPr>
          <p:cNvPr id="4" name="Slide Number Placeholder 3"/>
          <p:cNvSpPr>
            <a:spLocks noGrp="1"/>
          </p:cNvSpPr>
          <p:nvPr>
            <p:ph type="sldNum" sz="quarter" idx="10"/>
          </p:nvPr>
        </p:nvSpPr>
        <p:spPr/>
        <p:txBody>
          <a:bodyPr/>
          <a:lstStyle/>
          <a:p>
            <a:fld id="{30616279-898E-407D-B367-72FF107D2137}" type="slidenum">
              <a:rPr lang="en-GB" smtClean="0">
                <a:solidFill>
                  <a:prstClr val="black"/>
                </a:solidFill>
              </a:rPr>
              <a:pPr/>
              <a:t>30</a:t>
            </a:fld>
            <a:endParaRPr lang="en-GB">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0FB7083-0D36-4E3B-914C-0C5C8057F31F}" type="slidenum">
              <a:rPr lang="en-GB" smtClean="0">
                <a:solidFill>
                  <a:prstClr val="black"/>
                </a:solidFill>
              </a:rPr>
              <a:pPr>
                <a:defRPr/>
              </a:pPr>
              <a:t>31</a:t>
            </a:fld>
            <a:endParaRPr lang="en-GB"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B0FB7083-0D36-4E3B-914C-0C5C8057F31F}" type="slidenum">
              <a:rPr lang="en-GB" smtClean="0">
                <a:solidFill>
                  <a:prstClr val="black"/>
                </a:solidFill>
              </a:rPr>
              <a:pPr>
                <a:defRPr/>
              </a:pPr>
              <a:t>32</a:t>
            </a:fld>
            <a:endParaRPr lang="en-GB"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Master" Target="../slideMasters/slideMaster7.xml"/><Relationship Id="rId5" Type="http://schemas.openxmlformats.org/officeDocument/2006/relationships/image" Target="../media/image7.jpeg"/><Relationship Id="rId4" Type="http://schemas.openxmlformats.org/officeDocument/2006/relationships/image" Target="../media/image10.jpe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9.xml"/><Relationship Id="rId4" Type="http://schemas.openxmlformats.org/officeDocument/2006/relationships/image" Target="../media/image14.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780928"/>
            <a:ext cx="7772400" cy="1470025"/>
          </a:xfrm>
          <a:prstGeom prst="rect">
            <a:avLst/>
          </a:prstGeom>
        </p:spPr>
        <p:txBody>
          <a:bodyPr/>
          <a:lstStyle>
            <a:lvl1pPr>
              <a:defRPr>
                <a:solidFill>
                  <a:srgbClr val="0434B1"/>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403648" y="4365104"/>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2368409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3602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5448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40247887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69943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8622241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968632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7650601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336084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88036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55689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rgbClr val="0434B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891673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852936"/>
            <a:ext cx="7772400" cy="1470025"/>
          </a:xfrm>
          <a:prstGeom prst="rect">
            <a:avLst/>
          </a:prstGeom>
        </p:spPr>
        <p:txBody>
          <a:bodyPr/>
          <a:lstStyle>
            <a:lvl1pPr>
              <a:defRPr>
                <a:solidFill>
                  <a:srgbClr val="007C59"/>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403648" y="4365104"/>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27427524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rgbClr val="007C59"/>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281094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54578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lgn="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0256896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DF4F9096-6E2E-4006-9BFF-BCC86357DFC7}" type="datetimeFigureOut">
              <a:rPr lang="en-GB" smtClean="0"/>
              <a:t>29/10/2012</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DE331D97-0464-4787-9B37-87ABA403390C}" type="slidenum">
              <a:rPr lang="en-GB" smtClean="0"/>
              <a:t>‹#›</a:t>
            </a:fld>
            <a:endParaRPr lang="en-GB"/>
          </a:p>
        </p:txBody>
      </p:sp>
    </p:spTree>
    <p:extLst>
      <p:ext uri="{BB962C8B-B14F-4D97-AF65-F5344CB8AC3E}">
        <p14:creationId xmlns:p14="http://schemas.microsoft.com/office/powerpoint/2010/main" val="15714898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12520648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1131743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0976556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450398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46348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87092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8229600" cy="1143000"/>
          </a:xfrm>
        </p:spPr>
        <p:txBody>
          <a:bodyPr/>
          <a:lstStyle>
            <a:lvl1pPr algn="l">
              <a:defRPr/>
            </a:lvl1pPr>
          </a:lstStyle>
          <a:p>
            <a:r>
              <a:rPr lang="en-US" dirty="0" smtClean="0"/>
              <a:t>Click to edit Master title style</a:t>
            </a:r>
            <a:endParaRPr lang="en-GB" dirty="0"/>
          </a:p>
        </p:txBody>
      </p:sp>
    </p:spTree>
    <p:extLst>
      <p:ext uri="{BB962C8B-B14F-4D97-AF65-F5344CB8AC3E}">
        <p14:creationId xmlns:p14="http://schemas.microsoft.com/office/powerpoint/2010/main" val="15109191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92071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190929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7684689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1194154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1200140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3301886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45285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5055346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7599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40663731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400189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3041" name="Freeform 33"/>
          <p:cNvSpPr>
            <a:spLocks/>
          </p:cNvSpPr>
          <p:nvPr/>
        </p:nvSpPr>
        <p:spPr bwMode="auto">
          <a:xfrm>
            <a:off x="0" y="0"/>
            <a:ext cx="9159875" cy="2400300"/>
          </a:xfrm>
          <a:custGeom>
            <a:avLst/>
            <a:gdLst>
              <a:gd name="T0" fmla="*/ 0 w 5760"/>
              <a:gd name="T1" fmla="*/ 0 h 1512"/>
              <a:gd name="T2" fmla="*/ 0 w 5760"/>
              <a:gd name="T3" fmla="*/ 1368 h 1512"/>
              <a:gd name="T4" fmla="*/ 1008 w 5760"/>
              <a:gd name="T5" fmla="*/ 1368 h 1512"/>
              <a:gd name="T6" fmla="*/ 1152 w 5760"/>
              <a:gd name="T7" fmla="*/ 1512 h 1512"/>
              <a:gd name="T8" fmla="*/ 1296 w 5760"/>
              <a:gd name="T9" fmla="*/ 1368 h 1512"/>
              <a:gd name="T10" fmla="*/ 5760 w 5760"/>
              <a:gd name="T11" fmla="*/ 1368 h 1512"/>
              <a:gd name="T12" fmla="*/ 5760 w 5760"/>
              <a:gd name="T13" fmla="*/ 0 h 1512"/>
              <a:gd name="T14" fmla="*/ 0 w 5760"/>
              <a:gd name="T15" fmla="*/ 0 h 15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60" h="1512">
                <a:moveTo>
                  <a:pt x="0" y="0"/>
                </a:moveTo>
                <a:lnTo>
                  <a:pt x="0" y="1368"/>
                </a:lnTo>
                <a:lnTo>
                  <a:pt x="1008" y="1368"/>
                </a:lnTo>
                <a:lnTo>
                  <a:pt x="1152" y="1512"/>
                </a:lnTo>
                <a:lnTo>
                  <a:pt x="1296" y="1368"/>
                </a:lnTo>
                <a:lnTo>
                  <a:pt x="5760" y="1368"/>
                </a:lnTo>
                <a:lnTo>
                  <a:pt x="5760" y="0"/>
                </a:lnTo>
                <a:lnTo>
                  <a:pt x="0" y="0"/>
                </a:lnTo>
                <a:close/>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pic>
        <p:nvPicPr>
          <p:cNvPr id="43060" name="Picture 52" descr="Sola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11525" y="2933700"/>
            <a:ext cx="2251075"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64" name="Picture 56"/>
          <p:cNvPicPr>
            <a:picLocks noChangeAspect="1" noChangeArrowheads="1"/>
          </p:cNvPicPr>
          <p:nvPr userDrawn="1"/>
        </p:nvPicPr>
        <p:blipFill>
          <a:blip r:embed="rId3">
            <a:extLst>
              <a:ext uri="{28A0092B-C50C-407E-A947-70E740481C1C}">
                <a14:useLocalDpi xmlns:a14="http://schemas.microsoft.com/office/drawing/2010/main" val="0"/>
              </a:ext>
            </a:extLst>
          </a:blip>
          <a:srcRect l="7559" r="6047"/>
          <a:stretch>
            <a:fillRect/>
          </a:stretch>
        </p:blipFill>
        <p:spPr bwMode="auto">
          <a:xfrm>
            <a:off x="5921375" y="2933700"/>
            <a:ext cx="2247900" cy="173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058" name="Picture 50" descr="Offshore wind"/>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01675" y="2933700"/>
            <a:ext cx="2249488"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22" name="Rectangle 14"/>
          <p:cNvSpPr>
            <a:spLocks noGrp="1" noChangeArrowheads="1"/>
          </p:cNvSpPr>
          <p:nvPr>
            <p:ph type="ctrTitle" sz="quarter"/>
          </p:nvPr>
        </p:nvSpPr>
        <p:spPr>
          <a:xfrm>
            <a:off x="593725" y="1279525"/>
            <a:ext cx="8043863" cy="639763"/>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rIns="91440" anchor="ctr"/>
          <a:lstStyle>
            <a:lvl1pPr>
              <a:defRPr sz="2800"/>
            </a:lvl1pPr>
          </a:lstStyle>
          <a:p>
            <a:pPr lvl="0"/>
            <a:r>
              <a:rPr lang="en-US" noProof="0" smtClean="0"/>
              <a:t>Click to edit Master title style</a:t>
            </a:r>
          </a:p>
        </p:txBody>
      </p:sp>
      <p:sp>
        <p:nvSpPr>
          <p:cNvPr id="43023" name="Rectangle 15"/>
          <p:cNvSpPr>
            <a:spLocks noGrp="1" noChangeArrowheads="1"/>
          </p:cNvSpPr>
          <p:nvPr>
            <p:ph type="subTitle" sz="quarter" idx="1"/>
          </p:nvPr>
        </p:nvSpPr>
        <p:spPr>
          <a:xfrm>
            <a:off x="571500" y="5164138"/>
            <a:ext cx="8043863" cy="503237"/>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0" indent="0">
              <a:spcBef>
                <a:spcPct val="20000"/>
              </a:spcBef>
              <a:spcAft>
                <a:spcPct val="0"/>
              </a:spcAft>
              <a:buFont typeface="Wingdings" pitchFamily="2" charset="2"/>
              <a:buNone/>
              <a:defRPr sz="1600">
                <a:solidFill>
                  <a:schemeClr val="bg1"/>
                </a:solidFill>
              </a:defRPr>
            </a:lvl1pPr>
          </a:lstStyle>
          <a:p>
            <a:pPr lvl="0"/>
            <a:r>
              <a:rPr lang="en-US" noProof="0" smtClean="0"/>
              <a:t>Click to edit Master subtitle style</a:t>
            </a:r>
          </a:p>
        </p:txBody>
      </p:sp>
      <p:pic>
        <p:nvPicPr>
          <p:cNvPr id="43066" name="Picture 58" descr="National_Grid_logo_blue_H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773863" y="279400"/>
            <a:ext cx="2028825" cy="47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0392471"/>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C83BC94F-36CD-4625-A0E2-49EDC85614C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9195677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5E33A47B-7745-45EF-BBA0-ED8D8ED5399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45693933"/>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93725" y="1485900"/>
            <a:ext cx="396875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4875" y="1485900"/>
            <a:ext cx="396875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18C4F709-4298-481C-BB36-520DA2BB683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74307324"/>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A265FC73-82FF-4B59-80A0-BEC13318257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11452344"/>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BC9419EA-F612-4DEE-BDBF-9FDED21AE52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15878919"/>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6E90BE59-A7F7-4F90-8321-0D42DC7A90B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98756953"/>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655C631-6A78-44B3-AD7F-66512F54632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80046181"/>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9C28F665-EB50-47B9-A755-F448D3C0EC9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1039261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279809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61F2C5C8-0DD7-41FA-9A24-83A609D26D2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8571621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1150" y="773113"/>
            <a:ext cx="2022475" cy="53609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93725" y="773113"/>
            <a:ext cx="5915025" cy="53609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FC8079EC-D930-4EA9-96C8-4AEF618F977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40364808"/>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296369760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44038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22005922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856605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7718294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8229600" cy="1143000"/>
          </a:xfrm>
        </p:spPr>
        <p:txBody>
          <a:bodyPr/>
          <a:lstStyle>
            <a:lvl1pPr algn="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087731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612472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59851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15037506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7992888" cy="5256584"/>
          </a:xfrm>
        </p:spPr>
        <p:txBody>
          <a:bodyPr/>
          <a:lstStyle>
            <a:lvl1pPr marL="342900" indent="-342900">
              <a:buClr>
                <a:srgbClr val="0098D4"/>
              </a:buClr>
              <a:buSzPct val="80000"/>
              <a:buFont typeface="Wingdings" pitchFamily="2" charset="2"/>
              <a:buChar char="§"/>
              <a:defRPr>
                <a:solidFill>
                  <a:srgbClr val="0098D4"/>
                </a:solidFill>
              </a:defRPr>
            </a:lvl1pPr>
            <a:lvl2pPr>
              <a:buClr>
                <a:srgbClr val="0098D4"/>
              </a:buClr>
              <a:defRPr>
                <a:solidFill>
                  <a:srgbClr val="0098D4"/>
                </a:solidFill>
              </a:defRPr>
            </a:lvl2pPr>
            <a:lvl3pPr marL="1143000" indent="-228600">
              <a:buClr>
                <a:srgbClr val="0098D4"/>
              </a:buClr>
              <a:buFont typeface="Wingdings" pitchFamily="2" charset="2"/>
              <a:buChar char="§"/>
              <a:defRPr>
                <a:solidFill>
                  <a:srgbClr val="0098D4"/>
                </a:solidFill>
              </a:defRPr>
            </a:lvl3pPr>
            <a:lvl4pPr>
              <a:buClr>
                <a:srgbClr val="0098D4"/>
              </a:buClr>
              <a:defRPr>
                <a:solidFill>
                  <a:srgbClr val="0098D4"/>
                </a:solidFill>
              </a:defRPr>
            </a:lvl4pPr>
            <a:lvl5pPr>
              <a:buClr>
                <a:srgbClr val="0098D4"/>
              </a:buClr>
              <a:defRPr>
                <a:solidFill>
                  <a:srgbClr val="0098D4"/>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9960839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468313" y="5229225"/>
            <a:ext cx="863600" cy="461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fontAlgn="base" hangingPunct="1">
              <a:spcBef>
                <a:spcPct val="0"/>
              </a:spcBef>
              <a:spcAft>
                <a:spcPct val="0"/>
              </a:spcAft>
              <a:defRPr/>
            </a:pPr>
            <a:endParaRPr lang="en-GB" smtClean="0">
              <a:solidFill>
                <a:srgbClr val="616365"/>
              </a:solidFill>
            </a:endParaRPr>
          </a:p>
        </p:txBody>
      </p:sp>
      <p:sp>
        <p:nvSpPr>
          <p:cNvPr id="5" name="TextBox 4"/>
          <p:cNvSpPr txBox="1">
            <a:spLocks noChangeArrowheads="1"/>
          </p:cNvSpPr>
          <p:nvPr userDrawn="1"/>
        </p:nvSpPr>
        <p:spPr bwMode="auto">
          <a:xfrm>
            <a:off x="323850" y="5229225"/>
            <a:ext cx="1008063" cy="461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fontAlgn="base" hangingPunct="1">
              <a:spcBef>
                <a:spcPct val="0"/>
              </a:spcBef>
              <a:spcAft>
                <a:spcPct val="0"/>
              </a:spcAft>
              <a:defRPr/>
            </a:pPr>
            <a:endParaRPr lang="en-GB" smtClean="0">
              <a:solidFill>
                <a:srgbClr val="616365"/>
              </a:solidFill>
            </a:endParaRPr>
          </a:p>
        </p:txBody>
      </p:sp>
      <p:sp>
        <p:nvSpPr>
          <p:cNvPr id="6" name="TextBox 5"/>
          <p:cNvSpPr txBox="1">
            <a:spLocks noChangeArrowheads="1"/>
          </p:cNvSpPr>
          <p:nvPr userDrawn="1"/>
        </p:nvSpPr>
        <p:spPr bwMode="auto">
          <a:xfrm>
            <a:off x="468313" y="5157788"/>
            <a:ext cx="863600" cy="4603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fontAlgn="base" hangingPunct="1">
              <a:spcBef>
                <a:spcPct val="0"/>
              </a:spcBef>
              <a:spcAft>
                <a:spcPct val="0"/>
              </a:spcAft>
              <a:defRPr/>
            </a:pPr>
            <a:endParaRPr lang="en-GB" smtClean="0">
              <a:solidFill>
                <a:srgbClr val="616365"/>
              </a:solidFill>
            </a:endParaRPr>
          </a:p>
        </p:txBody>
      </p:sp>
      <p:sp>
        <p:nvSpPr>
          <p:cNvPr id="7" name="Text Box 10"/>
          <p:cNvSpPr txBox="1">
            <a:spLocks noChangeArrowheads="1"/>
          </p:cNvSpPr>
          <p:nvPr userDrawn="1"/>
        </p:nvSpPr>
        <p:spPr bwMode="auto">
          <a:xfrm>
            <a:off x="517525" y="6215063"/>
            <a:ext cx="3063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fontAlgn="base" hangingPunct="1">
              <a:spcBef>
                <a:spcPct val="0"/>
              </a:spcBef>
              <a:spcAft>
                <a:spcPct val="0"/>
              </a:spcAft>
              <a:defRPr/>
            </a:pPr>
            <a:endParaRPr lang="en-US" sz="1800" smtClean="0">
              <a:solidFill>
                <a:srgbClr val="616365"/>
              </a:solidFill>
            </a:endParaRPr>
          </a:p>
        </p:txBody>
      </p:sp>
      <p:grpSp>
        <p:nvGrpSpPr>
          <p:cNvPr id="8" name="Group 43"/>
          <p:cNvGrpSpPr>
            <a:grpSpLocks/>
          </p:cNvGrpSpPr>
          <p:nvPr userDrawn="1"/>
        </p:nvGrpSpPr>
        <p:grpSpPr bwMode="auto">
          <a:xfrm>
            <a:off x="323850" y="4678363"/>
            <a:ext cx="7740650" cy="1252537"/>
            <a:chOff x="192" y="2976"/>
            <a:chExt cx="4876" cy="789"/>
          </a:xfrm>
        </p:grpSpPr>
        <p:pic>
          <p:nvPicPr>
            <p:cNvPr id="9" name="Picture 41" descr="Uni_Logos"/>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2" y="3072"/>
              <a:ext cx="3149" cy="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2" descr="YU_YF"/>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60" y="2976"/>
              <a:ext cx="508" cy="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 name="Picture 2" descr="cid:3346156471_205145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5229225"/>
            <a:ext cx="140335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62" name="Title Placeholder 1"/>
          <p:cNvSpPr>
            <a:spLocks noGrp="1"/>
          </p:cNvSpPr>
          <p:nvPr>
            <p:ph type="ctrTitle"/>
          </p:nvPr>
        </p:nvSpPr>
        <p:spPr>
          <a:xfrm>
            <a:off x="457200" y="2286000"/>
            <a:ext cx="6477000" cy="1143000"/>
          </a:xfrm>
        </p:spPr>
        <p:txBody>
          <a:bodyPr anchor="b"/>
          <a:lstStyle>
            <a:lvl1pPr>
              <a:defRPr smtClean="0">
                <a:latin typeface="Arial" charset="0"/>
              </a:defRPr>
            </a:lvl1pPr>
          </a:lstStyle>
          <a:p>
            <a:r>
              <a:rPr lang="en-US" dirty="0" smtClean="0"/>
              <a:t>Click to edit Master title style</a:t>
            </a:r>
          </a:p>
        </p:txBody>
      </p:sp>
      <p:sp>
        <p:nvSpPr>
          <p:cNvPr id="18463" name="Text Placeholder 2"/>
          <p:cNvSpPr>
            <a:spLocks noGrp="1"/>
          </p:cNvSpPr>
          <p:nvPr>
            <p:ph type="subTitle" idx="1"/>
          </p:nvPr>
        </p:nvSpPr>
        <p:spPr>
          <a:xfrm>
            <a:off x="457200" y="3581400"/>
            <a:ext cx="6477000" cy="1447800"/>
          </a:xfrm>
        </p:spPr>
        <p:txBody>
          <a:bodyPr/>
          <a:lstStyle>
            <a:lvl1pPr marL="0" indent="0">
              <a:buFont typeface="Wingdings" pitchFamily="84" charset="2"/>
              <a:buNone/>
              <a:defRPr smtClean="0">
                <a:latin typeface="Arial" charset="0"/>
              </a:defRPr>
            </a:lvl1pPr>
          </a:lstStyle>
          <a:p>
            <a:r>
              <a:rPr lang="en-US" smtClean="0"/>
              <a:t>Click to edit Master subtitle style</a:t>
            </a:r>
          </a:p>
        </p:txBody>
      </p:sp>
    </p:spTree>
    <p:extLst>
      <p:ext uri="{BB962C8B-B14F-4D97-AF65-F5344CB8AC3E}">
        <p14:creationId xmlns:p14="http://schemas.microsoft.com/office/powerpoint/2010/main" val="1905436674"/>
      </p:ext>
    </p:extLst>
  </p:cSld>
  <p:clrMapOvr>
    <a:overrideClrMapping bg1="lt1" tx1="dk1" bg2="lt2" tx2="dk2" accent1="accent1" accent2="accent2" accent3="accent3" accent4="accent4" accent5="accent5" accent6="accent6" hlink="hlink" folHlink="folHlink"/>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163260767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16775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88103826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2856867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174603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8695405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929264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46824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729674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3781709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7415781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2119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78063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229600" cy="1143000"/>
          </a:xfrm>
        </p:spPr>
        <p:txBody>
          <a:bodyPr/>
          <a:lstStyle/>
          <a:p>
            <a:r>
              <a:rPr lang="en-US" dirty="0" smtClean="0"/>
              <a:t>Click to edit Master title style</a:t>
            </a:r>
            <a:endParaRPr lang="en-GB" dirty="0"/>
          </a:p>
        </p:txBody>
      </p:sp>
    </p:spTree>
    <p:extLst>
      <p:ext uri="{BB962C8B-B14F-4D97-AF65-F5344CB8AC3E}">
        <p14:creationId xmlns:p14="http://schemas.microsoft.com/office/powerpoint/2010/main" val="25919336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image" Target="../media/image3.jpeg"/><Relationship Id="rId5" Type="http://schemas.openxmlformats.org/officeDocument/2006/relationships/slideLayout" Target="../slideLayouts/slideLayout8.xml"/><Relationship Id="rId10" Type="http://schemas.openxmlformats.org/officeDocument/2006/relationships/image" Target="../media/image1.jpeg"/><Relationship Id="rId4" Type="http://schemas.openxmlformats.org/officeDocument/2006/relationships/slideLayout" Target="../slideLayouts/slideLayout7.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1.jpeg"/><Relationship Id="rId4" Type="http://schemas.openxmlformats.org/officeDocument/2006/relationships/slideLayout" Target="../slideLayouts/slideLayout15.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22.xml"/><Relationship Id="rId7" Type="http://schemas.openxmlformats.org/officeDocument/2006/relationships/image" Target="../media/image4.jp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4.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image" Target="../media/image4.jpg"/><Relationship Id="rId5" Type="http://schemas.openxmlformats.org/officeDocument/2006/relationships/slideLayout" Target="../slideLayouts/slideLayout29.xml"/><Relationship Id="rId10" Type="http://schemas.openxmlformats.org/officeDocument/2006/relationships/image" Target="../media/image6.jpg"/><Relationship Id="rId4" Type="http://schemas.openxmlformats.org/officeDocument/2006/relationships/slideLayout" Target="../slideLayouts/slideLayout28.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5" Type="http://schemas.openxmlformats.org/officeDocument/2006/relationships/slideLayout" Target="../slideLayouts/slideLayout37.xml"/><Relationship Id="rId4" Type="http://schemas.openxmlformats.org/officeDocument/2006/relationships/slideLayout" Target="../slideLayouts/slideLayout36.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image" Target="../media/image7.jpeg"/><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image" Target="../media/image4.jpg"/><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image" Target="../media/image6.jpg"/><Relationship Id="rId5" Type="http://schemas.openxmlformats.org/officeDocument/2006/relationships/slideLayout" Target="../slideLayouts/slideLayout56.xml"/><Relationship Id="rId10" Type="http://schemas.openxmlformats.org/officeDocument/2006/relationships/theme" Target="../theme/theme8.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9.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C6F0E0-23D5-43A5-A6ED-718DCD7715AA}" type="datetimeFigureOut">
              <a:rPr lang="en-GB" smtClean="0"/>
              <a:t>29/10/2012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C636D6-8FE5-4206-A85A-69BBCF1A8D1B}" type="slidenum">
              <a:rPr lang="en-GB" smtClean="0"/>
              <a:t>‹#›</a:t>
            </a:fld>
            <a:endParaRPr lang="en-GB"/>
          </a:p>
        </p:txBody>
      </p:sp>
      <p:pic>
        <p:nvPicPr>
          <p:cNvPr id="7" name="Picture 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6224279"/>
            <a:ext cx="9144000" cy="633721"/>
          </a:xfrm>
          <a:prstGeom prst="rect">
            <a:avLst/>
          </a:prstGeom>
        </p:spPr>
      </p:pic>
      <p:pic>
        <p:nvPicPr>
          <p:cNvPr id="8" name="Picture 7"/>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6228184" y="188640"/>
            <a:ext cx="2520696" cy="2520696"/>
          </a:xfrm>
          <a:prstGeom prst="rect">
            <a:avLst/>
          </a:prstGeom>
        </p:spPr>
      </p:pic>
    </p:spTree>
    <p:extLst>
      <p:ext uri="{BB962C8B-B14F-4D97-AF65-F5344CB8AC3E}">
        <p14:creationId xmlns:p14="http://schemas.microsoft.com/office/powerpoint/2010/main" val="3416675658"/>
      </p:ext>
    </p:extLst>
  </p:cSld>
  <p:clrMap bg1="lt1" tx1="dk1" bg2="lt2" tx2="dk2" accent1="accent1" accent2="accent2" accent3="accent3" accent4="accent4" accent5="accent5" accent6="accent6" hlink="hlink" folHlink="folHlink"/>
  <p:sldLayoutIdLst>
    <p:sldLayoutId id="2147483697" r:id="rId1"/>
    <p:sldLayoutId id="2147483699" r:id="rId2"/>
    <p:sldLayoutId id="214748370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7" name="Picture 6"/>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0" y="6224279"/>
            <a:ext cx="9144000" cy="633721"/>
          </a:xfrm>
          <a:prstGeom prst="rect">
            <a:avLst/>
          </a:prstGeom>
        </p:spPr>
      </p:pic>
      <p:pic>
        <p:nvPicPr>
          <p:cNvPr id="4" name="Picture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7884368" y="260648"/>
            <a:ext cx="792504" cy="792504"/>
          </a:xfrm>
          <a:prstGeom prst="rect">
            <a:avLst/>
          </a:prstGeom>
        </p:spPr>
      </p:pic>
    </p:spTree>
    <p:extLst>
      <p:ext uri="{BB962C8B-B14F-4D97-AF65-F5344CB8AC3E}">
        <p14:creationId xmlns:p14="http://schemas.microsoft.com/office/powerpoint/2010/main" val="7829161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1" r:id="rId8"/>
  </p:sldLayoutIdLst>
  <p:txStyles>
    <p:titleStyle>
      <a:lvl1pPr algn="l" defTabSz="914400" rtl="0" eaLnBrk="1" latinLnBrk="0" hangingPunct="1">
        <a:spcBef>
          <a:spcPct val="0"/>
        </a:spcBef>
        <a:buNone/>
        <a:defRPr sz="4400" kern="1200">
          <a:solidFill>
            <a:srgbClr val="0434B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7" name="Picture 6"/>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0" y="6224279"/>
            <a:ext cx="9144000" cy="633721"/>
          </a:xfrm>
          <a:prstGeom prst="rect">
            <a:avLst/>
          </a:prstGeom>
        </p:spPr>
      </p:pic>
    </p:spTree>
    <p:extLst>
      <p:ext uri="{BB962C8B-B14F-4D97-AF65-F5344CB8AC3E}">
        <p14:creationId xmlns:p14="http://schemas.microsoft.com/office/powerpoint/2010/main" val="179546834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1" r:id="rId8"/>
  </p:sldLayoutIdLst>
  <p:txStyles>
    <p:titleStyle>
      <a:lvl1pPr algn="l" defTabSz="914400" rtl="0" eaLnBrk="1" latinLnBrk="0" hangingPunct="1">
        <a:spcBef>
          <a:spcPct val="0"/>
        </a:spcBef>
        <a:buNone/>
        <a:defRPr sz="4400" kern="1200">
          <a:solidFill>
            <a:srgbClr val="0434B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588224" y="332656"/>
            <a:ext cx="2200000" cy="2520000"/>
          </a:xfrm>
          <a:prstGeom prst="rect">
            <a:avLst/>
          </a:prstGeom>
        </p:spPr>
      </p:pic>
      <p:pic>
        <p:nvPicPr>
          <p:cNvPr id="8" name="Picture 7"/>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0" y="6224279"/>
            <a:ext cx="9144000" cy="633721"/>
          </a:xfrm>
          <a:prstGeom prst="rect">
            <a:avLst/>
          </a:prstGeom>
        </p:spPr>
      </p:pic>
    </p:spTree>
    <p:extLst>
      <p:ext uri="{BB962C8B-B14F-4D97-AF65-F5344CB8AC3E}">
        <p14:creationId xmlns:p14="http://schemas.microsoft.com/office/powerpoint/2010/main" val="3819347089"/>
      </p:ext>
    </p:extLst>
  </p:cSld>
  <p:clrMap bg1="lt1" tx1="dk1" bg2="lt2" tx2="dk2" accent1="accent1" accent2="accent2" accent3="accent3" accent4="accent4" accent5="accent5" accent6="accent6" hlink="hlink" folHlink="folHlink"/>
  <p:sldLayoutIdLst>
    <p:sldLayoutId id="2147483709" r:id="rId1"/>
    <p:sldLayoutId id="2147483711" r:id="rId2"/>
    <p:sldLayoutId id="2147483715" r:id="rId3"/>
    <p:sldLayoutId id="2147483742" r:id="rId4"/>
    <p:sldLayoutId id="2147483757"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11" name="Picture 1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0" y="6224279"/>
            <a:ext cx="9144000" cy="633721"/>
          </a:xfrm>
          <a:prstGeom prst="rect">
            <a:avLst/>
          </a:prstGeom>
        </p:spPr>
      </p:pic>
      <p:pic>
        <p:nvPicPr>
          <p:cNvPr id="12" name="Picture 11"/>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028384" y="260648"/>
            <a:ext cx="691429" cy="792000"/>
          </a:xfrm>
          <a:prstGeom prst="rect">
            <a:avLst/>
          </a:prstGeom>
        </p:spPr>
      </p:pic>
    </p:spTree>
    <p:extLst>
      <p:ext uri="{BB962C8B-B14F-4D97-AF65-F5344CB8AC3E}">
        <p14:creationId xmlns:p14="http://schemas.microsoft.com/office/powerpoint/2010/main" val="28464310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Lst>
  <p:txStyles>
    <p:titleStyle>
      <a:lvl1pPr algn="l" defTabSz="914400" rtl="0" eaLnBrk="1" latinLnBrk="0" hangingPunct="1">
        <a:spcBef>
          <a:spcPct val="0"/>
        </a:spcBef>
        <a:buNone/>
        <a:defRPr sz="4400" kern="1200">
          <a:solidFill>
            <a:srgbClr val="007C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1349540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9" r:id="rId8"/>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774" name="Rectangle 6"/>
          <p:cNvSpPr>
            <a:spLocks noGrp="1" noChangeArrowheads="1"/>
          </p:cNvSpPr>
          <p:nvPr>
            <p:ph type="sldNum" sz="quarter" idx="4"/>
          </p:nvPr>
        </p:nvSpPr>
        <p:spPr bwMode="auto">
          <a:xfrm>
            <a:off x="6781800" y="6381750"/>
            <a:ext cx="2133600"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1">
                <a:solidFill>
                  <a:schemeClr val="tx1"/>
                </a:solidFill>
              </a:defRPr>
            </a:lvl1pPr>
          </a:lstStyle>
          <a:p>
            <a:pPr fontAlgn="base">
              <a:spcBef>
                <a:spcPct val="0"/>
              </a:spcBef>
              <a:spcAft>
                <a:spcPct val="0"/>
              </a:spcAft>
            </a:pPr>
            <a:fld id="{96FC7C2D-7A73-4A26-935D-CA9F519EF00E}" type="slidenum">
              <a:rPr lang="en-US" smtClean="0">
                <a:solidFill>
                  <a:srgbClr val="000000"/>
                </a:solidFill>
              </a:rPr>
              <a:pPr fontAlgn="base">
                <a:spcBef>
                  <a:spcPct val="0"/>
                </a:spcBef>
                <a:spcAft>
                  <a:spcPct val="0"/>
                </a:spcAft>
              </a:pPr>
              <a:t>‹#›</a:t>
            </a:fld>
            <a:endParaRPr lang="en-US" smtClean="0">
              <a:solidFill>
                <a:srgbClr val="000000"/>
              </a:solidFill>
            </a:endParaRPr>
          </a:p>
        </p:txBody>
      </p:sp>
      <p:sp>
        <p:nvSpPr>
          <p:cNvPr id="32790" name="Rectangle 5"/>
          <p:cNvSpPr>
            <a:spLocks noGrp="1" noChangeArrowheads="1"/>
          </p:cNvSpPr>
          <p:nvPr>
            <p:ph type="title"/>
          </p:nvPr>
        </p:nvSpPr>
        <p:spPr bwMode="auto">
          <a:xfrm>
            <a:off x="690563" y="773113"/>
            <a:ext cx="60420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b" anchorCtr="0" compatLnSpc="1">
            <a:prstTxWarp prst="textNoShape">
              <a:avLst/>
            </a:prstTxWarp>
          </a:bodyPr>
          <a:lstStyle/>
          <a:p>
            <a:pPr lvl="0"/>
            <a:r>
              <a:rPr lang="en-GB" smtClean="0"/>
              <a:t>Click to edit Master title style</a:t>
            </a:r>
          </a:p>
        </p:txBody>
      </p:sp>
      <p:sp>
        <p:nvSpPr>
          <p:cNvPr id="32791" name="Rectangle 3"/>
          <p:cNvSpPr>
            <a:spLocks noGrp="1" noChangeArrowheads="1"/>
          </p:cNvSpPr>
          <p:nvPr>
            <p:ph type="body" idx="1"/>
          </p:nvPr>
        </p:nvSpPr>
        <p:spPr bwMode="auto">
          <a:xfrm>
            <a:off x="593725" y="1485900"/>
            <a:ext cx="80899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812" name="Line 44"/>
          <p:cNvSpPr>
            <a:spLocks noChangeShapeType="1"/>
          </p:cNvSpPr>
          <p:nvPr userDrawn="1"/>
        </p:nvSpPr>
        <p:spPr bwMode="auto">
          <a:xfrm>
            <a:off x="701675" y="1314450"/>
            <a:ext cx="8010525" cy="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800" smtClean="0">
              <a:solidFill>
                <a:srgbClr val="0079C1"/>
              </a:solidFill>
            </a:endParaRPr>
          </a:p>
        </p:txBody>
      </p:sp>
      <p:pic>
        <p:nvPicPr>
          <p:cNvPr id="32816" name="Picture 48" descr="National_Grid_logo_blue_H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773863" y="279400"/>
            <a:ext cx="2028825" cy="47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7834447"/>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p:fade/>
  </p:transition>
  <p:hf hdr="0" ftr="0" dt="0"/>
  <p:txStyles>
    <p:titleStyle>
      <a:lvl1pPr algn="l" rtl="0" fontAlgn="base">
        <a:spcBef>
          <a:spcPct val="0"/>
        </a:spcBef>
        <a:spcAft>
          <a:spcPct val="0"/>
        </a:spcAft>
        <a:defRPr sz="2400" b="1">
          <a:solidFill>
            <a:schemeClr val="accent1"/>
          </a:solidFill>
          <a:latin typeface="+mj-lt"/>
          <a:ea typeface="+mj-ea"/>
          <a:cs typeface="+mj-cs"/>
        </a:defRPr>
      </a:lvl1pPr>
      <a:lvl2pPr algn="l" rtl="0" fontAlgn="base">
        <a:spcBef>
          <a:spcPct val="0"/>
        </a:spcBef>
        <a:spcAft>
          <a:spcPct val="0"/>
        </a:spcAft>
        <a:defRPr sz="2400" b="1">
          <a:solidFill>
            <a:schemeClr val="accent1"/>
          </a:solidFill>
          <a:latin typeface="Arial" charset="0"/>
          <a:ea typeface="ＭＳ Ｐゴシック" pitchFamily="-80" charset="-128"/>
        </a:defRPr>
      </a:lvl2pPr>
      <a:lvl3pPr algn="l" rtl="0" fontAlgn="base">
        <a:spcBef>
          <a:spcPct val="0"/>
        </a:spcBef>
        <a:spcAft>
          <a:spcPct val="0"/>
        </a:spcAft>
        <a:defRPr sz="2400" b="1">
          <a:solidFill>
            <a:schemeClr val="accent1"/>
          </a:solidFill>
          <a:latin typeface="Arial" charset="0"/>
          <a:ea typeface="ＭＳ Ｐゴシック" pitchFamily="-80" charset="-128"/>
        </a:defRPr>
      </a:lvl3pPr>
      <a:lvl4pPr algn="l" rtl="0" fontAlgn="base">
        <a:spcBef>
          <a:spcPct val="0"/>
        </a:spcBef>
        <a:spcAft>
          <a:spcPct val="0"/>
        </a:spcAft>
        <a:defRPr sz="2400" b="1">
          <a:solidFill>
            <a:schemeClr val="accent1"/>
          </a:solidFill>
          <a:latin typeface="Arial" charset="0"/>
          <a:ea typeface="ＭＳ Ｐゴシック" pitchFamily="-80" charset="-128"/>
        </a:defRPr>
      </a:lvl4pPr>
      <a:lvl5pPr algn="l" rtl="0" fontAlgn="base">
        <a:spcBef>
          <a:spcPct val="0"/>
        </a:spcBef>
        <a:spcAft>
          <a:spcPct val="0"/>
        </a:spcAft>
        <a:defRPr sz="2400" b="1">
          <a:solidFill>
            <a:schemeClr val="accent1"/>
          </a:solidFill>
          <a:latin typeface="Arial" charset="0"/>
          <a:ea typeface="ＭＳ Ｐゴシック" pitchFamily="-80" charset="-128"/>
        </a:defRPr>
      </a:lvl5pPr>
      <a:lvl6pPr marL="457200" algn="l" rtl="0" fontAlgn="base">
        <a:spcBef>
          <a:spcPct val="0"/>
        </a:spcBef>
        <a:spcAft>
          <a:spcPct val="0"/>
        </a:spcAft>
        <a:defRPr sz="2400" b="1">
          <a:solidFill>
            <a:schemeClr val="accent1"/>
          </a:solidFill>
          <a:latin typeface="Arial" charset="0"/>
          <a:ea typeface="ＭＳ Ｐゴシック" pitchFamily="-80" charset="-128"/>
        </a:defRPr>
      </a:lvl6pPr>
      <a:lvl7pPr marL="914400" algn="l" rtl="0" fontAlgn="base">
        <a:spcBef>
          <a:spcPct val="0"/>
        </a:spcBef>
        <a:spcAft>
          <a:spcPct val="0"/>
        </a:spcAft>
        <a:defRPr sz="2400" b="1">
          <a:solidFill>
            <a:schemeClr val="accent1"/>
          </a:solidFill>
          <a:latin typeface="Arial" charset="0"/>
          <a:ea typeface="ＭＳ Ｐゴシック" pitchFamily="-80" charset="-128"/>
        </a:defRPr>
      </a:lvl7pPr>
      <a:lvl8pPr marL="1371600" algn="l" rtl="0" fontAlgn="base">
        <a:spcBef>
          <a:spcPct val="0"/>
        </a:spcBef>
        <a:spcAft>
          <a:spcPct val="0"/>
        </a:spcAft>
        <a:defRPr sz="2400" b="1">
          <a:solidFill>
            <a:schemeClr val="accent1"/>
          </a:solidFill>
          <a:latin typeface="Arial" charset="0"/>
          <a:ea typeface="ＭＳ Ｐゴシック" pitchFamily="-80" charset="-128"/>
        </a:defRPr>
      </a:lvl8pPr>
      <a:lvl9pPr marL="1828800" algn="l" rtl="0" fontAlgn="base">
        <a:spcBef>
          <a:spcPct val="0"/>
        </a:spcBef>
        <a:spcAft>
          <a:spcPct val="0"/>
        </a:spcAft>
        <a:defRPr sz="2400" b="1">
          <a:solidFill>
            <a:schemeClr val="accent1"/>
          </a:solidFill>
          <a:latin typeface="Arial" charset="0"/>
          <a:ea typeface="ＭＳ Ｐゴシック" pitchFamily="-80" charset="-128"/>
        </a:defRPr>
      </a:lvl9pPr>
    </p:titleStyle>
    <p:bodyStyle>
      <a:lvl1pPr marL="342900" indent="-342900" algn="l" rtl="0" eaLnBrk="0" fontAlgn="base" hangingPunct="0">
        <a:spcBef>
          <a:spcPct val="0"/>
        </a:spcBef>
        <a:spcAft>
          <a:spcPct val="50000"/>
        </a:spcAft>
        <a:buClr>
          <a:schemeClr val="accent1"/>
        </a:buClr>
        <a:buFont typeface="Wingdings 2" pitchFamily="18" charset="2"/>
        <a:buChar char="¾"/>
        <a:defRPr>
          <a:solidFill>
            <a:schemeClr val="tx2"/>
          </a:solidFill>
          <a:latin typeface="+mn-lt"/>
          <a:ea typeface="+mn-ea"/>
          <a:cs typeface="+mn-cs"/>
        </a:defRPr>
      </a:lvl1pPr>
      <a:lvl2pPr marL="742950" indent="-285750" algn="l" rtl="0" eaLnBrk="0" fontAlgn="base" hangingPunct="0">
        <a:spcBef>
          <a:spcPct val="0"/>
        </a:spcBef>
        <a:spcAft>
          <a:spcPct val="50000"/>
        </a:spcAft>
        <a:buClr>
          <a:schemeClr val="accent1"/>
        </a:buClr>
        <a:buFont typeface="Wingdings 2" pitchFamily="18" charset="2"/>
        <a:buChar char="¾"/>
        <a:defRPr>
          <a:solidFill>
            <a:schemeClr val="tx2"/>
          </a:solidFill>
          <a:latin typeface="+mn-lt"/>
          <a:ea typeface="+mn-ea"/>
        </a:defRPr>
      </a:lvl2pPr>
      <a:lvl3pPr marL="1143000" indent="-228600" algn="l" rtl="0" eaLnBrk="0" fontAlgn="base" hangingPunct="0">
        <a:spcBef>
          <a:spcPct val="0"/>
        </a:spcBef>
        <a:spcAft>
          <a:spcPct val="50000"/>
        </a:spcAft>
        <a:buClr>
          <a:schemeClr val="accent1"/>
        </a:buClr>
        <a:buFont typeface="Wingdings 2" pitchFamily="18" charset="2"/>
        <a:buChar char="¾"/>
        <a:defRPr sz="1600">
          <a:solidFill>
            <a:schemeClr val="tx2"/>
          </a:solidFill>
          <a:latin typeface="+mn-lt"/>
          <a:ea typeface="+mn-ea"/>
        </a:defRPr>
      </a:lvl3pPr>
      <a:lvl4pPr marL="1600200" indent="-228600" algn="l" rtl="0" eaLnBrk="0" fontAlgn="base" hangingPunct="0">
        <a:spcBef>
          <a:spcPct val="0"/>
        </a:spcBef>
        <a:spcAft>
          <a:spcPct val="50000"/>
        </a:spcAft>
        <a:buClr>
          <a:schemeClr val="accent1"/>
        </a:buClr>
        <a:buFont typeface="Wingdings 2" pitchFamily="18" charset="2"/>
        <a:buChar char="¾"/>
        <a:defRPr sz="1400">
          <a:solidFill>
            <a:schemeClr val="tx2"/>
          </a:solidFill>
          <a:latin typeface="+mn-lt"/>
          <a:ea typeface="+mn-ea"/>
        </a:defRPr>
      </a:lvl4pPr>
      <a:lvl5pPr marL="2057400" indent="-228600" algn="l" rtl="0" eaLnBrk="0" fontAlgn="base" hangingPunct="0">
        <a:spcBef>
          <a:spcPct val="0"/>
        </a:spcBef>
        <a:spcAft>
          <a:spcPct val="50000"/>
        </a:spcAft>
        <a:buClr>
          <a:schemeClr val="accent1"/>
        </a:buClr>
        <a:buFont typeface="Wingdings 2" pitchFamily="18" charset="2"/>
        <a:buChar char="¾"/>
        <a:defRPr sz="1200">
          <a:solidFill>
            <a:schemeClr val="tx2"/>
          </a:solidFill>
          <a:latin typeface="+mn-lt"/>
          <a:ea typeface="+mn-ea"/>
        </a:defRPr>
      </a:lvl5pPr>
      <a:lvl6pPr marL="2514600" indent="-228600" algn="l" rtl="0" eaLnBrk="0" fontAlgn="base" hangingPunct="0">
        <a:spcBef>
          <a:spcPct val="0"/>
        </a:spcBef>
        <a:spcAft>
          <a:spcPct val="50000"/>
        </a:spcAft>
        <a:buClr>
          <a:schemeClr val="accent1"/>
        </a:buClr>
        <a:buFont typeface="Wingdings 2" pitchFamily="18" charset="2"/>
        <a:buChar char="¾"/>
        <a:defRPr sz="1200">
          <a:solidFill>
            <a:schemeClr val="tx2"/>
          </a:solidFill>
          <a:latin typeface="+mn-lt"/>
          <a:ea typeface="+mn-ea"/>
        </a:defRPr>
      </a:lvl6pPr>
      <a:lvl7pPr marL="2971800" indent="-228600" algn="l" rtl="0" eaLnBrk="0" fontAlgn="base" hangingPunct="0">
        <a:spcBef>
          <a:spcPct val="0"/>
        </a:spcBef>
        <a:spcAft>
          <a:spcPct val="50000"/>
        </a:spcAft>
        <a:buClr>
          <a:schemeClr val="accent1"/>
        </a:buClr>
        <a:buFont typeface="Wingdings 2" pitchFamily="18" charset="2"/>
        <a:buChar char="¾"/>
        <a:defRPr sz="1200">
          <a:solidFill>
            <a:schemeClr val="tx2"/>
          </a:solidFill>
          <a:latin typeface="+mn-lt"/>
          <a:ea typeface="+mn-ea"/>
        </a:defRPr>
      </a:lvl7pPr>
      <a:lvl8pPr marL="3429000" indent="-228600" algn="l" rtl="0" eaLnBrk="0" fontAlgn="base" hangingPunct="0">
        <a:spcBef>
          <a:spcPct val="0"/>
        </a:spcBef>
        <a:spcAft>
          <a:spcPct val="50000"/>
        </a:spcAft>
        <a:buClr>
          <a:schemeClr val="accent1"/>
        </a:buClr>
        <a:buFont typeface="Wingdings 2" pitchFamily="18" charset="2"/>
        <a:buChar char="¾"/>
        <a:defRPr sz="1200">
          <a:solidFill>
            <a:schemeClr val="tx2"/>
          </a:solidFill>
          <a:latin typeface="+mn-lt"/>
          <a:ea typeface="+mn-ea"/>
        </a:defRPr>
      </a:lvl8pPr>
      <a:lvl9pPr marL="3886200" indent="-228600" algn="l" rtl="0" eaLnBrk="0" fontAlgn="base" hangingPunct="0">
        <a:spcBef>
          <a:spcPct val="0"/>
        </a:spcBef>
        <a:spcAft>
          <a:spcPct val="50000"/>
        </a:spcAft>
        <a:buClr>
          <a:schemeClr val="accent1"/>
        </a:buClr>
        <a:buFont typeface="Wingdings 2" pitchFamily="18" charset="2"/>
        <a:buChar char="¾"/>
        <a:defRPr sz="1200">
          <a:solidFill>
            <a:schemeClr val="tx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11" name="Picture 10"/>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6224279"/>
            <a:ext cx="9144000" cy="633721"/>
          </a:xfrm>
          <a:prstGeom prst="rect">
            <a:avLst/>
          </a:prstGeom>
        </p:spPr>
      </p:pic>
      <p:pic>
        <p:nvPicPr>
          <p:cNvPr id="12" name="Picture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028384" y="260648"/>
            <a:ext cx="691429" cy="792000"/>
          </a:xfrm>
          <a:prstGeom prst="rect">
            <a:avLst/>
          </a:prstGeom>
        </p:spPr>
      </p:pic>
    </p:spTree>
    <p:extLst>
      <p:ext uri="{BB962C8B-B14F-4D97-AF65-F5344CB8AC3E}">
        <p14:creationId xmlns:p14="http://schemas.microsoft.com/office/powerpoint/2010/main" val="3449670756"/>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Lst>
  <p:txStyles>
    <p:titleStyle>
      <a:lvl1pPr algn="l" defTabSz="914400" rtl="0" eaLnBrk="1" latinLnBrk="0" hangingPunct="1">
        <a:spcBef>
          <a:spcPct val="0"/>
        </a:spcBef>
        <a:buNone/>
        <a:defRPr sz="4400" kern="1200">
          <a:solidFill>
            <a:srgbClr val="007C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EAE3D6"/>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81000" y="118745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381000" y="2406650"/>
            <a:ext cx="8382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Text Box 10"/>
          <p:cNvSpPr txBox="1">
            <a:spLocks noChangeArrowheads="1"/>
          </p:cNvSpPr>
          <p:nvPr/>
        </p:nvSpPr>
        <p:spPr bwMode="auto">
          <a:xfrm>
            <a:off x="517525" y="6259513"/>
            <a:ext cx="30638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fontAlgn="base" hangingPunct="1">
              <a:spcBef>
                <a:spcPct val="0"/>
              </a:spcBef>
              <a:spcAft>
                <a:spcPct val="0"/>
              </a:spcAft>
              <a:defRPr/>
            </a:pPr>
            <a:endParaRPr lang="en-US" sz="1800" smtClean="0">
              <a:solidFill>
                <a:srgbClr val="616365"/>
              </a:solidFill>
            </a:endParaRPr>
          </a:p>
        </p:txBody>
      </p:sp>
      <p:pic>
        <p:nvPicPr>
          <p:cNvPr id="1029" name="Picture 4" descr="12.jp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9305477"/>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Lst>
  <p:txStyles>
    <p:titleStyle>
      <a:lvl1pPr algn="l" rtl="0" eaLnBrk="0" fontAlgn="base" hangingPunct="0">
        <a:spcBef>
          <a:spcPct val="0"/>
        </a:spcBef>
        <a:spcAft>
          <a:spcPct val="0"/>
        </a:spcAft>
        <a:defRPr sz="2800" b="1" kern="1200">
          <a:solidFill>
            <a:srgbClr val="DA522F"/>
          </a:solidFill>
          <a:latin typeface="Arial" pitchFamily="84" charset="0"/>
          <a:ea typeface="ヒラギノ角ゴ Pro W3" pitchFamily="84" charset="-128"/>
          <a:cs typeface="ヒラギノ角ゴ Pro W3" pitchFamily="84" charset="-128"/>
        </a:defRPr>
      </a:lvl1pPr>
      <a:lvl2pPr algn="l" rtl="0" eaLnBrk="0" fontAlgn="base" hangingPunct="0">
        <a:spcBef>
          <a:spcPct val="0"/>
        </a:spcBef>
        <a:spcAft>
          <a:spcPct val="0"/>
        </a:spcAft>
        <a:defRPr sz="2800" b="1">
          <a:solidFill>
            <a:srgbClr val="DA522F"/>
          </a:solidFill>
          <a:latin typeface="Arial" pitchFamily="84" charset="0"/>
          <a:ea typeface="ヒラギノ角ゴ Pro W3" pitchFamily="84" charset="-128"/>
          <a:cs typeface="ヒラギノ角ゴ Pro W3" pitchFamily="84" charset="-128"/>
        </a:defRPr>
      </a:lvl2pPr>
      <a:lvl3pPr algn="l" rtl="0" eaLnBrk="0" fontAlgn="base" hangingPunct="0">
        <a:spcBef>
          <a:spcPct val="0"/>
        </a:spcBef>
        <a:spcAft>
          <a:spcPct val="0"/>
        </a:spcAft>
        <a:defRPr sz="2800" b="1">
          <a:solidFill>
            <a:srgbClr val="DA522F"/>
          </a:solidFill>
          <a:latin typeface="Arial" pitchFamily="84" charset="0"/>
          <a:ea typeface="ヒラギノ角ゴ Pro W3" pitchFamily="84" charset="-128"/>
          <a:cs typeface="ヒラギノ角ゴ Pro W3" pitchFamily="84" charset="-128"/>
        </a:defRPr>
      </a:lvl3pPr>
      <a:lvl4pPr algn="l" rtl="0" eaLnBrk="0" fontAlgn="base" hangingPunct="0">
        <a:spcBef>
          <a:spcPct val="0"/>
        </a:spcBef>
        <a:spcAft>
          <a:spcPct val="0"/>
        </a:spcAft>
        <a:defRPr sz="2800" b="1">
          <a:solidFill>
            <a:srgbClr val="DA522F"/>
          </a:solidFill>
          <a:latin typeface="Arial" pitchFamily="84" charset="0"/>
          <a:ea typeface="ヒラギノ角ゴ Pro W3" pitchFamily="84" charset="-128"/>
          <a:cs typeface="ヒラギノ角ゴ Pro W3" pitchFamily="84" charset="-128"/>
        </a:defRPr>
      </a:lvl4pPr>
      <a:lvl5pPr algn="l" rtl="0" eaLnBrk="0" fontAlgn="base" hangingPunct="0">
        <a:spcBef>
          <a:spcPct val="0"/>
        </a:spcBef>
        <a:spcAft>
          <a:spcPct val="0"/>
        </a:spcAft>
        <a:defRPr sz="2800" b="1">
          <a:solidFill>
            <a:srgbClr val="DA522F"/>
          </a:solidFill>
          <a:latin typeface="Arial" pitchFamily="84" charset="0"/>
          <a:ea typeface="ヒラギノ角ゴ Pro W3" pitchFamily="84" charset="-128"/>
          <a:cs typeface="ヒラギノ角ゴ Pro W3" pitchFamily="84" charset="-128"/>
        </a:defRPr>
      </a:lvl5pPr>
      <a:lvl6pPr marL="457200" algn="l" rtl="0" fontAlgn="base">
        <a:spcBef>
          <a:spcPct val="0"/>
        </a:spcBef>
        <a:spcAft>
          <a:spcPct val="0"/>
        </a:spcAft>
        <a:defRPr sz="2800" b="1">
          <a:solidFill>
            <a:schemeClr val="tx2"/>
          </a:solidFill>
          <a:latin typeface="Arial" pitchFamily="84" charset="0"/>
          <a:ea typeface="ヒラギノ角ゴ Pro W3" pitchFamily="84" charset="-128"/>
          <a:cs typeface="ヒラギノ角ゴ Pro W3" pitchFamily="84" charset="-128"/>
        </a:defRPr>
      </a:lvl6pPr>
      <a:lvl7pPr marL="914400" algn="l" rtl="0" fontAlgn="base">
        <a:spcBef>
          <a:spcPct val="0"/>
        </a:spcBef>
        <a:spcAft>
          <a:spcPct val="0"/>
        </a:spcAft>
        <a:defRPr sz="2800" b="1">
          <a:solidFill>
            <a:schemeClr val="tx2"/>
          </a:solidFill>
          <a:latin typeface="Arial" pitchFamily="84" charset="0"/>
          <a:ea typeface="ヒラギノ角ゴ Pro W3" pitchFamily="84" charset="-128"/>
          <a:cs typeface="ヒラギノ角ゴ Pro W3" pitchFamily="84" charset="-128"/>
        </a:defRPr>
      </a:lvl7pPr>
      <a:lvl8pPr marL="1371600" algn="l" rtl="0" fontAlgn="base">
        <a:spcBef>
          <a:spcPct val="0"/>
        </a:spcBef>
        <a:spcAft>
          <a:spcPct val="0"/>
        </a:spcAft>
        <a:defRPr sz="2800" b="1">
          <a:solidFill>
            <a:schemeClr val="tx2"/>
          </a:solidFill>
          <a:latin typeface="Arial" pitchFamily="84" charset="0"/>
          <a:ea typeface="ヒラギノ角ゴ Pro W3" pitchFamily="84" charset="-128"/>
          <a:cs typeface="ヒラギノ角ゴ Pro W3" pitchFamily="84" charset="-128"/>
        </a:defRPr>
      </a:lvl8pPr>
      <a:lvl9pPr marL="1828800" algn="l" rtl="0" fontAlgn="base">
        <a:spcBef>
          <a:spcPct val="0"/>
        </a:spcBef>
        <a:spcAft>
          <a:spcPct val="0"/>
        </a:spcAft>
        <a:defRPr sz="2800" b="1">
          <a:solidFill>
            <a:schemeClr val="tx2"/>
          </a:solidFill>
          <a:latin typeface="Arial" pitchFamily="84" charset="0"/>
          <a:ea typeface="ヒラギノ角ゴ Pro W3" pitchFamily="84" charset="-128"/>
          <a:cs typeface="ヒラギノ角ゴ Pro W3" pitchFamily="84" charset="-128"/>
        </a:defRPr>
      </a:lvl9pPr>
    </p:titleStyle>
    <p:bodyStyle>
      <a:lvl1pPr marL="188913" indent="-188913" algn="l" rtl="0" eaLnBrk="0" fontAlgn="base" hangingPunct="0">
        <a:spcBef>
          <a:spcPct val="20000"/>
        </a:spcBef>
        <a:spcAft>
          <a:spcPct val="0"/>
        </a:spcAft>
        <a:buClr>
          <a:schemeClr val="accent2"/>
        </a:buClr>
        <a:buFont typeface="Wingdings" pitchFamily="2" charset="2"/>
        <a:buChar char="§"/>
        <a:defRPr sz="2200" kern="1200">
          <a:solidFill>
            <a:schemeClr val="tx1"/>
          </a:solidFill>
          <a:latin typeface="Arial" pitchFamily="84" charset="0"/>
          <a:ea typeface="ヒラギノ角ゴ Pro W3" pitchFamily="84" charset="-128"/>
          <a:cs typeface="ヒラギノ角ゴ Pro W3" pitchFamily="84" charset="-128"/>
        </a:defRPr>
      </a:lvl1pPr>
      <a:lvl2pPr marL="566738" indent="-187325" algn="l"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pitchFamily="84" charset="0"/>
          <a:ea typeface="ヒラギノ角ゴ Pro W3" pitchFamily="84" charset="-128"/>
          <a:cs typeface="ヒラギノ角ゴ Pro W3" charset="0"/>
        </a:defRPr>
      </a:lvl2pPr>
      <a:lvl3pPr marL="955675" indent="-198438" algn="l" rtl="0" eaLnBrk="0" fontAlgn="base" hangingPunct="0">
        <a:spcBef>
          <a:spcPct val="20000"/>
        </a:spcBef>
        <a:spcAft>
          <a:spcPct val="0"/>
        </a:spcAft>
        <a:buClr>
          <a:schemeClr val="accent2"/>
        </a:buClr>
        <a:buFont typeface="Wingdings" pitchFamily="2" charset="2"/>
        <a:buChar char="§"/>
        <a:defRPr sz="2000" kern="1200">
          <a:solidFill>
            <a:schemeClr val="tx1"/>
          </a:solidFill>
          <a:latin typeface="Arial" pitchFamily="84" charset="0"/>
          <a:ea typeface="MS PGothic" pitchFamily="34" charset="-128"/>
          <a:cs typeface="ＭＳ Ｐゴシック"/>
        </a:defRPr>
      </a:lvl3pPr>
      <a:lvl4pPr marL="1333500" indent="-187325" algn="l" rtl="0" eaLnBrk="0" fontAlgn="base" hangingPunct="0">
        <a:spcBef>
          <a:spcPct val="20000"/>
        </a:spcBef>
        <a:spcAft>
          <a:spcPct val="0"/>
        </a:spcAft>
        <a:buClr>
          <a:schemeClr val="tx2"/>
        </a:buClr>
        <a:buFont typeface="Wingdings" pitchFamily="2" charset="2"/>
        <a:buChar char="§"/>
        <a:defRPr kern="1200">
          <a:solidFill>
            <a:schemeClr val="tx1"/>
          </a:solidFill>
          <a:latin typeface="Arial" pitchFamily="84" charset="0"/>
          <a:ea typeface="MS PGothic" pitchFamily="34" charset="-128"/>
          <a:cs typeface="ＭＳ Ｐゴシック"/>
        </a:defRPr>
      </a:lvl4pPr>
      <a:lvl5pPr marL="1716088" indent="-192088" algn="l" rtl="0" eaLnBrk="0" fontAlgn="base" hangingPunct="0">
        <a:spcBef>
          <a:spcPct val="20000"/>
        </a:spcBef>
        <a:spcAft>
          <a:spcPct val="0"/>
        </a:spcAft>
        <a:buClr>
          <a:schemeClr val="accent2"/>
        </a:buClr>
        <a:buFont typeface="Wingdings" pitchFamily="2" charset="2"/>
        <a:buChar char="§"/>
        <a:defRPr kern="1200">
          <a:solidFill>
            <a:schemeClr val="tx1"/>
          </a:solidFill>
          <a:latin typeface="Arial" pitchFamily="84" charset="0"/>
          <a:ea typeface="MS PGothic" pitchFamily="34"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xml"/><Relationship Id="rId1" Type="http://schemas.openxmlformats.org/officeDocument/2006/relationships/slideLayout" Target="../slideLayouts/slideLayout26.xml"/><Relationship Id="rId5" Type="http://schemas.openxmlformats.org/officeDocument/2006/relationships/image" Target="../media/image41.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www.hubnet.org.uk/" TargetMode="External"/><Relationship Id="rId1" Type="http://schemas.openxmlformats.org/officeDocument/2006/relationships/slideLayout" Target="../slideLayouts/slideLayout60.xml"/><Relationship Id="rId5" Type="http://schemas.openxmlformats.org/officeDocument/2006/relationships/image" Target="../media/image48.jpeg"/><Relationship Id="rId4" Type="http://schemas.openxmlformats.org/officeDocument/2006/relationships/image" Target="../media/image47.jpeg"/></Relationships>
</file>

<file path=ppt/slides/_rels/slide1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53.xml"/><Relationship Id="rId5" Type="http://schemas.openxmlformats.org/officeDocument/2006/relationships/image" Target="../media/image52.png"/><Relationship Id="rId4" Type="http://schemas.openxmlformats.org/officeDocument/2006/relationships/image" Target="../media/image51.jpeg"/></Relationships>
</file>

<file path=ppt/slides/_rels/slide1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60.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png"/></Relationships>
</file>

<file path=ppt/slides/_rels/slide1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6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hyperlink" Target="http://www.eera-set.eu/" TargetMode="External"/><Relationship Id="rId2" Type="http://schemas.openxmlformats.org/officeDocument/2006/relationships/image" Target="../media/image63.png"/><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xml"/><Relationship Id="rId1" Type="http://schemas.openxmlformats.org/officeDocument/2006/relationships/slideLayout" Target="../slideLayouts/slideLayout26.xml"/><Relationship Id="rId4" Type="http://schemas.openxmlformats.org/officeDocument/2006/relationships/image" Target="../media/image67.png"/></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5.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 Id="rId9" Type="http://schemas.openxmlformats.org/officeDocument/2006/relationships/image" Target="../media/image22.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8" Type="http://schemas.openxmlformats.org/officeDocument/2006/relationships/image" Target="../media/image75.jpeg"/><Relationship Id="rId3" Type="http://schemas.openxmlformats.org/officeDocument/2006/relationships/image" Target="../media/image70.jpeg"/><Relationship Id="rId7" Type="http://schemas.openxmlformats.org/officeDocument/2006/relationships/image" Target="../media/image74.jpeg"/><Relationship Id="rId2" Type="http://schemas.openxmlformats.org/officeDocument/2006/relationships/image" Target="../media/image69.jpeg"/><Relationship Id="rId1" Type="http://schemas.openxmlformats.org/officeDocument/2006/relationships/slideLayout" Target="../slideLayouts/slideLayout47.xml"/><Relationship Id="rId6" Type="http://schemas.openxmlformats.org/officeDocument/2006/relationships/image" Target="../media/image73.jpeg"/><Relationship Id="rId5" Type="http://schemas.openxmlformats.org/officeDocument/2006/relationships/image" Target="../media/image72.jpeg"/><Relationship Id="rId4" Type="http://schemas.openxmlformats.org/officeDocument/2006/relationships/image" Target="../media/image71.jpeg"/><Relationship Id="rId9" Type="http://schemas.openxmlformats.org/officeDocument/2006/relationships/image" Target="../media/image76.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2.xml"/><Relationship Id="rId1" Type="http://schemas.openxmlformats.org/officeDocument/2006/relationships/vmlDrawing" Target="../drawings/vmlDrawing1.vml"/><Relationship Id="rId5" Type="http://schemas.openxmlformats.org/officeDocument/2006/relationships/image" Target="../media/image77.emf"/><Relationship Id="rId4" Type="http://schemas.openxmlformats.org/officeDocument/2006/relationships/oleObject" Target="../embeddings/oleObject1.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2.xml"/><Relationship Id="rId1" Type="http://schemas.openxmlformats.org/officeDocument/2006/relationships/vmlDrawing" Target="../drawings/vmlDrawing2.vml"/><Relationship Id="rId5" Type="http://schemas.openxmlformats.org/officeDocument/2006/relationships/image" Target="../media/image78.emf"/><Relationship Id="rId4" Type="http://schemas.openxmlformats.org/officeDocument/2006/relationships/oleObject" Target="../embeddings/oleObject2.bin"/></Relationships>
</file>

<file path=ppt/slides/_rels/slide39.xml.rels><?xml version="1.0" encoding="UTF-8" standalone="yes"?>
<Relationships xmlns="http://schemas.openxmlformats.org/package/2006/relationships"><Relationship Id="rId2" Type="http://schemas.openxmlformats.org/officeDocument/2006/relationships/image" Target="../media/image79.emf"/><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2.xml"/><Relationship Id="rId1" Type="http://schemas.openxmlformats.org/officeDocument/2006/relationships/vmlDrawing" Target="../drawings/vmlDrawing3.vml"/><Relationship Id="rId5" Type="http://schemas.openxmlformats.org/officeDocument/2006/relationships/image" Target="../media/image80.emf"/><Relationship Id="rId4" Type="http://schemas.openxmlformats.org/officeDocument/2006/relationships/oleObject" Target="../embeddings/oleObject3.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2.xml"/><Relationship Id="rId1" Type="http://schemas.openxmlformats.org/officeDocument/2006/relationships/vmlDrawing" Target="../drawings/vmlDrawing4.vml"/><Relationship Id="rId5" Type="http://schemas.openxmlformats.org/officeDocument/2006/relationships/image" Target="../media/image81.emf"/><Relationship Id="rId4" Type="http://schemas.openxmlformats.org/officeDocument/2006/relationships/oleObject" Target="../embeddings/oleObject4.bin"/></Relationships>
</file>

<file path=ppt/slides/_rels/slide42.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47.xml"/></Relationships>
</file>

<file path=ppt/slides/_rels/slide43.xml.rels><?xml version="1.0" encoding="UTF-8" standalone="yes"?>
<Relationships xmlns="http://schemas.openxmlformats.org/package/2006/relationships"><Relationship Id="rId2" Type="http://schemas.openxmlformats.org/officeDocument/2006/relationships/image" Target="../media/image83.jpg"/><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46.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48.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21.xml"/><Relationship Id="rId1" Type="http://schemas.openxmlformats.org/officeDocument/2006/relationships/slideLayout" Target="../slideLayouts/slideLayout31.xml"/><Relationship Id="rId6" Type="http://schemas.openxmlformats.org/officeDocument/2006/relationships/image" Target="../media/image88.jpeg"/><Relationship Id="rId5" Type="http://schemas.openxmlformats.org/officeDocument/2006/relationships/image" Target="../media/image87.jpeg"/><Relationship Id="rId4" Type="http://schemas.openxmlformats.org/officeDocument/2006/relationships/image" Target="../media/image86.jpeg"/></Relationships>
</file>

<file path=ppt/slides/_rels/slide49.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22.xml"/><Relationship Id="rId1" Type="http://schemas.openxmlformats.org/officeDocument/2006/relationships/slideLayout" Target="../slideLayouts/slideLayout31.xml"/><Relationship Id="rId5" Type="http://schemas.openxmlformats.org/officeDocument/2006/relationships/image" Target="../media/image91.jpeg"/><Relationship Id="rId4" Type="http://schemas.openxmlformats.org/officeDocument/2006/relationships/image" Target="../media/image90.jpeg"/></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51.xml.rels><?xml version="1.0" encoding="UTF-8" standalone="yes"?>
<Relationships xmlns="http://schemas.openxmlformats.org/package/2006/relationships"><Relationship Id="rId8" Type="http://schemas.openxmlformats.org/officeDocument/2006/relationships/image" Target="../media/image98.jpeg"/><Relationship Id="rId3" Type="http://schemas.openxmlformats.org/officeDocument/2006/relationships/image" Target="../media/image93.jpeg"/><Relationship Id="rId7" Type="http://schemas.openxmlformats.org/officeDocument/2006/relationships/image" Target="../media/image97.jpeg"/><Relationship Id="rId2" Type="http://schemas.openxmlformats.org/officeDocument/2006/relationships/notesSlide" Target="../notesSlides/notesSlide24.xml"/><Relationship Id="rId1" Type="http://schemas.openxmlformats.org/officeDocument/2006/relationships/slideLayout" Target="../slideLayouts/slideLayout31.xml"/><Relationship Id="rId6" Type="http://schemas.openxmlformats.org/officeDocument/2006/relationships/image" Target="../media/image96.jpeg"/><Relationship Id="rId5" Type="http://schemas.openxmlformats.org/officeDocument/2006/relationships/image" Target="../media/image95.jpeg"/><Relationship Id="rId4" Type="http://schemas.openxmlformats.org/officeDocument/2006/relationships/image" Target="../media/image94.jpeg"/><Relationship Id="rId9" Type="http://schemas.openxmlformats.org/officeDocument/2006/relationships/image" Target="../media/image99.jpe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1.xml"/></Relationships>
</file>

<file path=ppt/slides/_rels/slide54.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27.xml"/><Relationship Id="rId1" Type="http://schemas.openxmlformats.org/officeDocument/2006/relationships/slideLayout" Target="../slideLayouts/slideLayout39.xml"/></Relationships>
</file>

<file path=ppt/slides/_rels/slide55.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28.xml"/><Relationship Id="rId1" Type="http://schemas.openxmlformats.org/officeDocument/2006/relationships/slideLayout" Target="../slideLayouts/slideLayout31.xml"/><Relationship Id="rId6" Type="http://schemas.openxmlformats.org/officeDocument/2006/relationships/image" Target="../media/image104.jpeg"/><Relationship Id="rId5" Type="http://schemas.openxmlformats.org/officeDocument/2006/relationships/image" Target="../media/image103.jpeg"/><Relationship Id="rId4" Type="http://schemas.openxmlformats.org/officeDocument/2006/relationships/image" Target="../media/image102.jpeg"/></Relationships>
</file>

<file path=ppt/slides/_rels/slide5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29.xml"/><Relationship Id="rId1" Type="http://schemas.openxmlformats.org/officeDocument/2006/relationships/slideLayout" Target="../slideLayouts/slideLayout31.xml"/></Relationships>
</file>

<file path=ppt/slides/_rels/slide57.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30.xml"/><Relationship Id="rId1" Type="http://schemas.openxmlformats.org/officeDocument/2006/relationships/slideLayout" Target="../slideLayouts/slideLayout31.xml"/></Relationships>
</file>

<file path=ppt/slides/_rels/slide58.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notesSlide" Target="../notesSlides/notesSlide31.xml"/><Relationship Id="rId1" Type="http://schemas.openxmlformats.org/officeDocument/2006/relationships/slideLayout" Target="../slideLayouts/slideLayout31.xml"/></Relationships>
</file>

<file path=ppt/slides/_rels/slide59.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32.xml"/><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12" Type="http://schemas.openxmlformats.org/officeDocument/2006/relationships/image" Target="../media/image32.jpeg"/><Relationship Id="rId2" Type="http://schemas.openxmlformats.org/officeDocument/2006/relationships/image" Target="../media/image15.jpeg"/><Relationship Id="rId1" Type="http://schemas.openxmlformats.org/officeDocument/2006/relationships/slideLayout" Target="../slideLayouts/slideLayout5.xml"/><Relationship Id="rId6" Type="http://schemas.openxmlformats.org/officeDocument/2006/relationships/image" Target="../media/image26.jpeg"/><Relationship Id="rId11" Type="http://schemas.openxmlformats.org/officeDocument/2006/relationships/image" Target="../media/image31.jpeg"/><Relationship Id="rId5" Type="http://schemas.openxmlformats.org/officeDocument/2006/relationships/image" Target="../media/image25.jpeg"/><Relationship Id="rId10" Type="http://schemas.openxmlformats.org/officeDocument/2006/relationships/image" Target="../media/image30.jpeg"/><Relationship Id="rId4" Type="http://schemas.openxmlformats.org/officeDocument/2006/relationships/image" Target="../media/image24.jpeg"/><Relationship Id="rId9" Type="http://schemas.openxmlformats.org/officeDocument/2006/relationships/image" Target="../media/image29.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8.xml"/></Relationships>
</file>

<file path=ppt/slides/_rels/slide6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34.xml"/><Relationship Id="rId1" Type="http://schemas.openxmlformats.org/officeDocument/2006/relationships/slideLayout" Target="../slideLayouts/slideLayout6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8.xml"/></Relationships>
</file>

<file path=ppt/slides/_rels/slide65.xml.rels><?xml version="1.0" encoding="UTF-8" standalone="yes"?>
<Relationships xmlns="http://schemas.openxmlformats.org/package/2006/relationships"><Relationship Id="rId3" Type="http://schemas.openxmlformats.org/officeDocument/2006/relationships/hyperlink" Target="mailto:Jon.price@lowcarbonfutures.org" TargetMode="External"/><Relationship Id="rId2" Type="http://schemas.openxmlformats.org/officeDocument/2006/relationships/notesSlide" Target="../notesSlides/notesSlide38.xml"/><Relationship Id="rId1" Type="http://schemas.openxmlformats.org/officeDocument/2006/relationships/slideLayout" Target="../slideLayouts/slideLayout68.xml"/><Relationship Id="rId4" Type="http://schemas.openxmlformats.org/officeDocument/2006/relationships/hyperlink" Target="http://www.lowcarbonfutures.org"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8.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1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3.jpeg"/><Relationship Id="rId7" Type="http://schemas.openxmlformats.org/officeDocument/2006/relationships/image" Target="../media/image36.jpeg"/><Relationship Id="rId2" Type="http://schemas.openxmlformats.org/officeDocument/2006/relationships/hyperlink" Target="http://www2.warwick.ac.uk/fac/cross_fac/gpp/energy/researchthemes/solarenergy/" TargetMode="External"/><Relationship Id="rId1" Type="http://schemas.openxmlformats.org/officeDocument/2006/relationships/slideLayout" Target="../slideLayouts/slideLayout26.xml"/><Relationship Id="rId6" Type="http://schemas.openxmlformats.org/officeDocument/2006/relationships/hyperlink" Target="http://www2.warwick.ac.uk/fac/cross_fac/gpp/energy/researchthemes/thermalenergy/" TargetMode="External"/><Relationship Id="rId5" Type="http://schemas.openxmlformats.org/officeDocument/2006/relationships/image" Target="../media/image35.jpeg"/><Relationship Id="rId10" Type="http://schemas.openxmlformats.org/officeDocument/2006/relationships/image" Target="../media/image38.jpeg"/><Relationship Id="rId4" Type="http://schemas.openxmlformats.org/officeDocument/2006/relationships/image" Target="../media/image34.jpeg"/><Relationship Id="rId9" Type="http://schemas.openxmlformats.org/officeDocument/2006/relationships/hyperlink" Target="http://www2.warwick.ac.uk/fac/cross_fac/gpp/energy/researchthemes/nuclearfus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996952"/>
            <a:ext cx="7920880" cy="2808312"/>
          </a:xfrm>
        </p:spPr>
        <p:txBody>
          <a:bodyPr/>
          <a:lstStyle/>
          <a:p>
            <a:r>
              <a:rPr lang="en-GB" sz="6000" b="1" dirty="0" smtClean="0"/>
              <a:t>Energy:</a:t>
            </a:r>
            <a:br>
              <a:rPr lang="en-GB" sz="6000" b="1" dirty="0" smtClean="0"/>
            </a:br>
            <a:r>
              <a:rPr lang="en-GB" sz="5400" b="1" dirty="0"/>
              <a:t>Is there an energy crisis? </a:t>
            </a:r>
            <a:r>
              <a:rPr lang="en-GB" sz="5400" dirty="0" smtClean="0"/>
              <a:t/>
            </a:r>
            <a:br>
              <a:rPr lang="en-GB" sz="5400" dirty="0" smtClean="0"/>
            </a:br>
            <a:r>
              <a:rPr lang="en-GB" dirty="0" smtClean="0"/>
              <a:t>24 October 2012</a:t>
            </a:r>
            <a:endParaRPr lang="en-GB" dirty="0"/>
          </a:p>
        </p:txBody>
      </p:sp>
      <p:pic>
        <p:nvPicPr>
          <p:cNvPr id="4" name="Picture 4" descr="S:\Internal Communications\Int Comms Events\IdeasCafe\Logos\IdeasCafe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260350"/>
            <a:ext cx="2489380" cy="2448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84700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artner Logos.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5783143"/>
            <a:ext cx="2385756" cy="237783"/>
          </a:xfrm>
          <a:prstGeom prst="rect">
            <a:avLst/>
          </a:prstGeom>
        </p:spPr>
      </p:pic>
      <p:pic>
        <p:nvPicPr>
          <p:cNvPr id="10" name="Picture 9" descr="SCRA Master Logo CMYK.ep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2080" y="420600"/>
            <a:ext cx="2432604" cy="565150"/>
          </a:xfrm>
          <a:prstGeom prst="rect">
            <a:avLst/>
          </a:prstGeom>
        </p:spPr>
      </p:pic>
      <p:sp>
        <p:nvSpPr>
          <p:cNvPr id="11" name="TextBox 10"/>
          <p:cNvSpPr txBox="1"/>
          <p:nvPr/>
        </p:nvSpPr>
        <p:spPr>
          <a:xfrm>
            <a:off x="476250" y="380010"/>
            <a:ext cx="8272214" cy="646331"/>
          </a:xfrm>
          <a:prstGeom prst="rect">
            <a:avLst/>
          </a:prstGeom>
          <a:noFill/>
        </p:spPr>
        <p:txBody>
          <a:bodyPr wrap="square" rtlCol="0">
            <a:spAutoFit/>
          </a:bodyPr>
          <a:lstStyle/>
          <a:p>
            <a:r>
              <a:rPr lang="en-GB" sz="3600" dirty="0" smtClean="0">
                <a:solidFill>
                  <a:srgbClr val="007C59"/>
                </a:solidFill>
              </a:rPr>
              <a:t>Energy Efficiency Project</a:t>
            </a:r>
            <a:endParaRPr lang="en-GB" sz="3600" dirty="0">
              <a:solidFill>
                <a:srgbClr val="007C59"/>
              </a:solidFill>
            </a:endParaRPr>
          </a:p>
        </p:txBody>
      </p:sp>
      <p:pic>
        <p:nvPicPr>
          <p:cNvPr id="40" name="Picture 2"/>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827584" y="1273085"/>
            <a:ext cx="7265967" cy="4316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1184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4868863"/>
            <a:ext cx="7772400" cy="1066800"/>
          </a:xfrm>
        </p:spPr>
        <p:txBody>
          <a:bodyPr>
            <a:noAutofit/>
          </a:bodyPr>
          <a:lstStyle/>
          <a:p>
            <a:pPr algn="l">
              <a:defRPr/>
            </a:pPr>
            <a:r>
              <a:rPr lang="en-GB" sz="2200" dirty="0" smtClean="0">
                <a:solidFill>
                  <a:schemeClr val="tx1"/>
                </a:solidFill>
                <a:ea typeface="ＭＳ Ｐゴシック" pitchFamily="25" charset="-128"/>
              </a:rPr>
              <a:t>Hybrid vehicle architecture testing; </a:t>
            </a:r>
            <a:r>
              <a:rPr lang="en-GB" sz="2200" dirty="0" err="1" smtClean="0">
                <a:solidFill>
                  <a:schemeClr val="tx1"/>
                </a:solidFill>
                <a:ea typeface="ＭＳ Ｐゴシック" pitchFamily="25" charset="-128"/>
              </a:rPr>
              <a:t>Powertrain</a:t>
            </a:r>
            <a:r>
              <a:rPr lang="en-GB" sz="2200" dirty="0" smtClean="0">
                <a:solidFill>
                  <a:schemeClr val="tx1"/>
                </a:solidFill>
                <a:ea typeface="ＭＳ Ｐゴシック" pitchFamily="25" charset="-128"/>
              </a:rPr>
              <a:t> component testing/ characterisation; Control strategy development and refinement; Fuel economy and emissions testing; Electric motor testing and characterisation; Electrical energy storage testing/ characterisation; Real world performance testing of bio-fuels </a:t>
            </a:r>
            <a:br>
              <a:rPr lang="en-GB" sz="2200" dirty="0" smtClean="0">
                <a:solidFill>
                  <a:schemeClr val="tx1"/>
                </a:solidFill>
                <a:ea typeface="ＭＳ Ｐゴシック" pitchFamily="25" charset="-128"/>
              </a:rPr>
            </a:br>
            <a:endParaRPr lang="en-GB" sz="2200" dirty="0">
              <a:solidFill>
                <a:schemeClr val="tx1"/>
              </a:solidFill>
            </a:endParaRPr>
          </a:p>
        </p:txBody>
      </p:sp>
      <p:sp>
        <p:nvSpPr>
          <p:cNvPr id="7" name="Title 1"/>
          <p:cNvSpPr txBox="1">
            <a:spLocks/>
          </p:cNvSpPr>
          <p:nvPr/>
        </p:nvSpPr>
        <p:spPr bwMode="auto">
          <a:xfrm>
            <a:off x="838200" y="381000"/>
            <a:ext cx="7772400" cy="1066800"/>
          </a:xfrm>
          <a:prstGeom prst="rect">
            <a:avLst/>
          </a:prstGeom>
          <a:noFill/>
          <a:ln w="9525">
            <a:noFill/>
            <a:miter lim="800000"/>
            <a:headEnd/>
            <a:tailEnd/>
          </a:ln>
        </p:spPr>
        <p:txBody>
          <a:bodyPr anchor="ctr"/>
          <a:lstStyle/>
          <a:p>
            <a:pPr algn="ctr" eaLnBrk="0" hangingPunct="0">
              <a:defRPr/>
            </a:pPr>
            <a:endParaRPr lang="en-GB" sz="3600" b="1" kern="0" dirty="0">
              <a:solidFill>
                <a:srgbClr val="1F497D"/>
              </a:solidFill>
            </a:endParaRPr>
          </a:p>
        </p:txBody>
      </p:sp>
      <p:pic>
        <p:nvPicPr>
          <p:cNvPr id="15364" name="Picture 10" descr="auto 15.jpg"/>
          <p:cNvPicPr>
            <a:picLocks noGrp="1" noChangeAspect="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827088" y="1700213"/>
            <a:ext cx="3810000" cy="2536825"/>
          </a:xfrm>
        </p:spPr>
      </p:pic>
      <p:pic>
        <p:nvPicPr>
          <p:cNvPr id="15365" name="Content Placeholder 11" descr="auto 19.jpg"/>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5220072" y="1196752"/>
            <a:ext cx="2016125" cy="3028950"/>
          </a:xfrm>
        </p:spPr>
      </p:pic>
      <p:sp>
        <p:nvSpPr>
          <p:cNvPr id="13" name="Title 1"/>
          <p:cNvSpPr txBox="1">
            <a:spLocks/>
          </p:cNvSpPr>
          <p:nvPr/>
        </p:nvSpPr>
        <p:spPr bwMode="auto">
          <a:xfrm>
            <a:off x="755649" y="260648"/>
            <a:ext cx="7345363" cy="1066800"/>
          </a:xfrm>
          <a:prstGeom prst="rect">
            <a:avLst/>
          </a:prstGeom>
          <a:noFill/>
          <a:ln w="9525">
            <a:noFill/>
            <a:miter lim="800000"/>
            <a:headEnd/>
            <a:tailEnd/>
          </a:ln>
        </p:spPr>
        <p:txBody>
          <a:bodyPr anchor="ctr"/>
          <a:lstStyle/>
          <a:p>
            <a:pPr eaLnBrk="0" hangingPunct="0">
              <a:defRPr/>
            </a:pPr>
            <a:r>
              <a:rPr lang="en-GB" sz="4400" dirty="0">
                <a:solidFill>
                  <a:srgbClr val="007C59"/>
                </a:solidFill>
              </a:rPr>
              <a:t>VEHICLE ENERGY FACILITY</a:t>
            </a:r>
          </a:p>
        </p:txBody>
      </p:sp>
    </p:spTree>
    <p:extLst>
      <p:ext uri="{BB962C8B-B14F-4D97-AF65-F5344CB8AC3E}">
        <p14:creationId xmlns:p14="http://schemas.microsoft.com/office/powerpoint/2010/main" val="7221798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4868863"/>
            <a:ext cx="7772400" cy="1066800"/>
          </a:xfrm>
        </p:spPr>
        <p:txBody>
          <a:bodyPr/>
          <a:lstStyle/>
          <a:p>
            <a:pPr>
              <a:defRPr/>
            </a:pPr>
            <a:r>
              <a:rPr lang="en-GB" sz="1600" dirty="0" smtClean="0">
                <a:ea typeface="ＭＳ Ｐゴシック" pitchFamily="25" charset="-128"/>
              </a:rPr>
              <a:t/>
            </a:r>
            <a:br>
              <a:rPr lang="en-GB" sz="1600" dirty="0" smtClean="0">
                <a:ea typeface="ＭＳ Ｐゴシック" pitchFamily="25" charset="-128"/>
              </a:rPr>
            </a:br>
            <a:endParaRPr lang="en-GB" sz="1600" dirty="0"/>
          </a:p>
        </p:txBody>
      </p:sp>
      <p:sp>
        <p:nvSpPr>
          <p:cNvPr id="7" name="Title 1"/>
          <p:cNvSpPr txBox="1">
            <a:spLocks/>
          </p:cNvSpPr>
          <p:nvPr/>
        </p:nvSpPr>
        <p:spPr bwMode="auto">
          <a:xfrm>
            <a:off x="838200" y="381000"/>
            <a:ext cx="7772400" cy="1066800"/>
          </a:xfrm>
          <a:prstGeom prst="rect">
            <a:avLst/>
          </a:prstGeom>
          <a:noFill/>
          <a:ln w="9525">
            <a:noFill/>
            <a:miter lim="800000"/>
            <a:headEnd/>
            <a:tailEnd/>
          </a:ln>
        </p:spPr>
        <p:txBody>
          <a:bodyPr anchor="ctr"/>
          <a:lstStyle/>
          <a:p>
            <a:pPr eaLnBrk="0" hangingPunct="0">
              <a:defRPr/>
            </a:pPr>
            <a:endParaRPr lang="en-GB" sz="3600" b="1" kern="0" dirty="0">
              <a:solidFill>
                <a:srgbClr val="1F497D"/>
              </a:solidFill>
            </a:endParaRPr>
          </a:p>
        </p:txBody>
      </p:sp>
      <p:sp>
        <p:nvSpPr>
          <p:cNvPr id="12" name="Title 1"/>
          <p:cNvSpPr txBox="1">
            <a:spLocks/>
          </p:cNvSpPr>
          <p:nvPr/>
        </p:nvSpPr>
        <p:spPr bwMode="auto">
          <a:xfrm>
            <a:off x="611560" y="260648"/>
            <a:ext cx="7772400" cy="1066800"/>
          </a:xfrm>
          <a:prstGeom prst="rect">
            <a:avLst/>
          </a:prstGeom>
          <a:noFill/>
          <a:ln w="9525">
            <a:noFill/>
            <a:miter lim="800000"/>
            <a:headEnd/>
            <a:tailEnd/>
          </a:ln>
        </p:spPr>
        <p:txBody>
          <a:bodyPr anchor="ctr"/>
          <a:lstStyle/>
          <a:p>
            <a:pPr eaLnBrk="0" hangingPunct="0">
              <a:defRPr/>
            </a:pPr>
            <a:r>
              <a:rPr lang="en-GB" sz="4400" dirty="0" smtClean="0">
                <a:solidFill>
                  <a:srgbClr val="007C59"/>
                </a:solidFill>
              </a:rPr>
              <a:t>THERMAL </a:t>
            </a:r>
            <a:r>
              <a:rPr lang="en-GB" sz="4400" dirty="0">
                <a:solidFill>
                  <a:srgbClr val="007C59"/>
                </a:solidFill>
              </a:rPr>
              <a:t>CONTROL RESEARCH</a:t>
            </a:r>
          </a:p>
        </p:txBody>
      </p:sp>
      <p:sp>
        <p:nvSpPr>
          <p:cNvPr id="13" name="Title 1"/>
          <p:cNvSpPr txBox="1">
            <a:spLocks/>
          </p:cNvSpPr>
          <p:nvPr/>
        </p:nvSpPr>
        <p:spPr bwMode="auto">
          <a:xfrm>
            <a:off x="684213" y="4868863"/>
            <a:ext cx="7772400" cy="1066800"/>
          </a:xfrm>
          <a:prstGeom prst="rect">
            <a:avLst/>
          </a:prstGeom>
          <a:noFill/>
          <a:ln w="9525">
            <a:noFill/>
            <a:miter lim="800000"/>
            <a:headEnd/>
            <a:tailEnd/>
          </a:ln>
        </p:spPr>
        <p:txBody>
          <a:bodyPr anchor="ctr"/>
          <a:lstStyle/>
          <a:p>
            <a:pPr>
              <a:defRPr/>
            </a:pPr>
            <a:endParaRPr lang="en-GB" sz="1600" dirty="0">
              <a:solidFill>
                <a:prstClr val="black"/>
              </a:solidFill>
              <a:ea typeface="ＭＳ Ｐゴシック" pitchFamily="25" charset="-128"/>
            </a:endParaRPr>
          </a:p>
        </p:txBody>
      </p:sp>
      <p:pic>
        <p:nvPicPr>
          <p:cNvPr id="16390" name="Picture 3" descr="M:\R.S.S\Science City October 2007\Energy Futures\Energy Efficiency\Live\PHOTOS\CBI photos\Scientists with solar simulator.bmp"/>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684213" y="1447800"/>
            <a:ext cx="3810000" cy="2532063"/>
          </a:xfrm>
        </p:spPr>
      </p:pic>
      <p:pic>
        <p:nvPicPr>
          <p:cNvPr id="16391" name="Content Placeholder 5" descr="shutterstock_5498356.jpg"/>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4646613" y="1447800"/>
            <a:ext cx="3810000" cy="2541588"/>
          </a:xfrm>
          <a:ln>
            <a:solidFill>
              <a:srgbClr val="00AEEF"/>
            </a:solidFill>
            <a:miter lim="800000"/>
            <a:headEnd/>
            <a:tailEnd/>
          </a:ln>
        </p:spPr>
      </p:pic>
      <p:sp>
        <p:nvSpPr>
          <p:cNvPr id="17" name="Title 1"/>
          <p:cNvSpPr txBox="1">
            <a:spLocks/>
          </p:cNvSpPr>
          <p:nvPr/>
        </p:nvSpPr>
        <p:spPr bwMode="auto">
          <a:xfrm>
            <a:off x="684213" y="4581128"/>
            <a:ext cx="7772400" cy="1066800"/>
          </a:xfrm>
          <a:prstGeom prst="rect">
            <a:avLst/>
          </a:prstGeom>
          <a:noFill/>
          <a:ln w="9525">
            <a:noFill/>
            <a:miter lim="800000"/>
            <a:headEnd/>
            <a:tailEnd/>
          </a:ln>
        </p:spPr>
        <p:txBody>
          <a:bodyPr anchor="ctr"/>
          <a:lstStyle/>
          <a:p>
            <a:pPr marL="285750" indent="-285750">
              <a:buClr>
                <a:srgbClr val="007C59"/>
              </a:buClr>
              <a:buFont typeface="Wingdings" pitchFamily="2" charset="2"/>
              <a:buChar char="§"/>
              <a:defRPr/>
            </a:pPr>
            <a:r>
              <a:rPr lang="en-GB" sz="2200" dirty="0" smtClean="0">
                <a:solidFill>
                  <a:prstClr val="black"/>
                </a:solidFill>
                <a:ea typeface="ＭＳ Ｐゴシック" pitchFamily="25" charset="-128"/>
              </a:rPr>
              <a:t>Solar </a:t>
            </a:r>
            <a:r>
              <a:rPr lang="en-GB" sz="2200" dirty="0">
                <a:solidFill>
                  <a:prstClr val="black"/>
                </a:solidFill>
                <a:ea typeface="ＭＳ Ｐゴシック" pitchFamily="25" charset="-128"/>
              </a:rPr>
              <a:t>systems testing including a 3.2m</a:t>
            </a:r>
            <a:r>
              <a:rPr lang="en-GB" sz="2200" baseline="30000" dirty="0">
                <a:solidFill>
                  <a:prstClr val="black"/>
                </a:solidFill>
                <a:ea typeface="ＭＳ Ｐゴシック" pitchFamily="25" charset="-128"/>
              </a:rPr>
              <a:t>2</a:t>
            </a:r>
            <a:r>
              <a:rPr lang="en-GB" sz="2200" dirty="0">
                <a:solidFill>
                  <a:prstClr val="black"/>
                </a:solidFill>
                <a:ea typeface="ＭＳ Ｐゴシック" pitchFamily="25" charset="-128"/>
              </a:rPr>
              <a:t> solar simulator with variable tilt</a:t>
            </a:r>
          </a:p>
          <a:p>
            <a:pPr marL="285750" indent="-285750">
              <a:buClr>
                <a:srgbClr val="007C59"/>
              </a:buClr>
              <a:buFont typeface="Wingdings" pitchFamily="2" charset="2"/>
              <a:buChar char="§"/>
              <a:defRPr/>
            </a:pPr>
            <a:r>
              <a:rPr lang="en-GB" sz="2200" dirty="0" smtClean="0">
                <a:solidFill>
                  <a:prstClr val="black"/>
                </a:solidFill>
                <a:ea typeface="ＭＳ Ｐゴシック" pitchFamily="25" charset="-128"/>
              </a:rPr>
              <a:t>Large </a:t>
            </a:r>
            <a:r>
              <a:rPr lang="en-GB" sz="2200" dirty="0">
                <a:solidFill>
                  <a:prstClr val="black"/>
                </a:solidFill>
                <a:ea typeface="ＭＳ Ｐゴシック" pitchFamily="25" charset="-128"/>
              </a:rPr>
              <a:t>environmental chambers with thermal systems testing and heat pumps</a:t>
            </a:r>
          </a:p>
          <a:p>
            <a:pPr marL="285750" indent="-285750">
              <a:buClr>
                <a:srgbClr val="007C59"/>
              </a:buClr>
              <a:buFont typeface="Wingdings" pitchFamily="2" charset="2"/>
              <a:buChar char="§"/>
              <a:defRPr/>
            </a:pPr>
            <a:r>
              <a:rPr lang="en-GB" sz="2200" dirty="0" smtClean="0">
                <a:solidFill>
                  <a:prstClr val="black"/>
                </a:solidFill>
                <a:ea typeface="ＭＳ Ｐゴシック" pitchFamily="25" charset="-128"/>
              </a:rPr>
              <a:t>Sophisticated </a:t>
            </a:r>
            <a:r>
              <a:rPr lang="en-GB" sz="2200" dirty="0">
                <a:solidFill>
                  <a:prstClr val="black"/>
                </a:solidFill>
                <a:ea typeface="ＭＳ Ｐゴシック" pitchFamily="25" charset="-128"/>
              </a:rPr>
              <a:t>equipment for monitoring, testing and analysing heat transfer </a:t>
            </a:r>
            <a:endParaRPr lang="en-GB" sz="2200" kern="0" dirty="0">
              <a:solidFill>
                <a:prstClr val="black"/>
              </a:solidFill>
            </a:endParaRPr>
          </a:p>
        </p:txBody>
      </p:sp>
    </p:spTree>
    <p:extLst>
      <p:ext uri="{BB962C8B-B14F-4D97-AF65-F5344CB8AC3E}">
        <p14:creationId xmlns:p14="http://schemas.microsoft.com/office/powerpoint/2010/main" val="38002944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79512" y="332656"/>
            <a:ext cx="6172200" cy="612775"/>
          </a:xfrm>
        </p:spPr>
        <p:txBody>
          <a:bodyPr>
            <a:noAutofit/>
          </a:bodyPr>
          <a:lstStyle/>
          <a:p>
            <a:pPr algn="l">
              <a:defRPr/>
            </a:pPr>
            <a:r>
              <a:rPr lang="en-US" dirty="0" smtClean="0"/>
              <a:t>Major Research Projects</a:t>
            </a:r>
            <a:endParaRPr lang="en-US" dirty="0"/>
          </a:p>
        </p:txBody>
      </p:sp>
      <p:sp>
        <p:nvSpPr>
          <p:cNvPr id="9219" name="Content Placeholder 7"/>
          <p:cNvSpPr>
            <a:spLocks noGrp="1"/>
          </p:cNvSpPr>
          <p:nvPr>
            <p:ph idx="1"/>
          </p:nvPr>
        </p:nvSpPr>
        <p:spPr>
          <a:xfrm>
            <a:off x="233198" y="980728"/>
            <a:ext cx="8733993" cy="6336704"/>
          </a:xfrm>
        </p:spPr>
        <p:txBody>
          <a:bodyPr>
            <a:normAutofit/>
          </a:bodyPr>
          <a:lstStyle/>
          <a:p>
            <a:pPr marL="0" indent="0">
              <a:buFont typeface="Wingdings" pitchFamily="2" charset="2"/>
              <a:buNone/>
            </a:pPr>
            <a:r>
              <a:rPr lang="en-GB" sz="2600" dirty="0" smtClean="0">
                <a:solidFill>
                  <a:schemeClr val="tx1"/>
                </a:solidFill>
              </a:rPr>
              <a:t>Will also spur the development of innovative solutions by sponsoring speculative research in uncharted areas.</a:t>
            </a:r>
          </a:p>
          <a:p>
            <a:pPr marL="0" indent="0">
              <a:buFont typeface="Wingdings" pitchFamily="2" charset="2"/>
              <a:buNone/>
            </a:pPr>
            <a:endParaRPr lang="en-GB" sz="2600" dirty="0" smtClean="0">
              <a:solidFill>
                <a:schemeClr val="tx1"/>
              </a:solidFill>
            </a:endParaRPr>
          </a:p>
          <a:p>
            <a:pPr>
              <a:buClr>
                <a:srgbClr val="007C59"/>
              </a:buClr>
            </a:pPr>
            <a:r>
              <a:rPr lang="en-GB" sz="1900" dirty="0" smtClean="0">
                <a:solidFill>
                  <a:schemeClr val="tx1"/>
                </a:solidFill>
              </a:rPr>
              <a:t>Design of smart grids, communication technologies and the harnessing of the demand-side for the control and optimisation of the power system.</a:t>
            </a:r>
          </a:p>
          <a:p>
            <a:pPr>
              <a:buClr>
                <a:srgbClr val="007C59"/>
              </a:buClr>
            </a:pPr>
            <a:endParaRPr lang="en-GB" sz="1900" dirty="0" smtClean="0">
              <a:solidFill>
                <a:schemeClr val="tx1"/>
              </a:solidFill>
            </a:endParaRPr>
          </a:p>
          <a:p>
            <a:pPr>
              <a:buClr>
                <a:srgbClr val="007C59"/>
              </a:buClr>
            </a:pPr>
            <a:r>
              <a:rPr lang="en-GB" sz="1900" dirty="0" smtClean="0">
                <a:solidFill>
                  <a:schemeClr val="tx1"/>
                </a:solidFill>
              </a:rPr>
              <a:t>New materials for power equipment that are more efficient and more compact.</a:t>
            </a:r>
          </a:p>
          <a:p>
            <a:pPr>
              <a:buClr>
                <a:srgbClr val="007C59"/>
              </a:buClr>
            </a:pPr>
            <a:endParaRPr lang="en-GB" sz="1900" dirty="0" smtClean="0">
              <a:solidFill>
                <a:schemeClr val="tx1"/>
              </a:solidFill>
            </a:endParaRPr>
          </a:p>
          <a:p>
            <a:pPr>
              <a:buClr>
                <a:srgbClr val="007C59"/>
              </a:buClr>
            </a:pPr>
            <a:r>
              <a:rPr lang="en-GB" sz="1900" dirty="0" smtClean="0">
                <a:solidFill>
                  <a:schemeClr val="tx1"/>
                </a:solidFill>
              </a:rPr>
              <a:t>Study the interaction between multiple energy vectors to coordinate the planning and operation under uncertainty.</a:t>
            </a:r>
          </a:p>
          <a:p>
            <a:pPr>
              <a:buClr>
                <a:srgbClr val="007C59"/>
              </a:buClr>
            </a:pPr>
            <a:endParaRPr lang="en-GB" sz="1900" dirty="0" smtClean="0">
              <a:solidFill>
                <a:schemeClr val="tx1"/>
              </a:solidFill>
            </a:endParaRPr>
          </a:p>
          <a:p>
            <a:pPr>
              <a:buClr>
                <a:srgbClr val="007C59"/>
              </a:buClr>
            </a:pPr>
            <a:r>
              <a:rPr lang="en-GB" sz="1900" dirty="0" smtClean="0">
                <a:solidFill>
                  <a:schemeClr val="tx1"/>
                </a:solidFill>
              </a:rPr>
              <a:t>Management of transition assets</a:t>
            </a:r>
            <a:r>
              <a:rPr lang="en-GB" sz="1900" dirty="0" smtClean="0"/>
              <a:t/>
            </a:r>
            <a:br>
              <a:rPr lang="en-GB" sz="1900" dirty="0" smtClean="0"/>
            </a:br>
            <a:r>
              <a:rPr lang="en-GB" sz="1900" dirty="0" smtClean="0"/>
              <a:t/>
            </a:r>
            <a:br>
              <a:rPr lang="en-GB" sz="1900" dirty="0" smtClean="0"/>
            </a:br>
            <a:r>
              <a:rPr lang="en-GB" sz="1900" dirty="0" smtClean="0"/>
              <a:t/>
            </a:r>
            <a:br>
              <a:rPr lang="en-GB" sz="1900" dirty="0" smtClean="0"/>
            </a:br>
            <a:endParaRPr lang="en-GB" sz="1900" dirty="0" smtClean="0">
              <a:solidFill>
                <a:srgbClr val="4047A8"/>
              </a:solidFill>
              <a:latin typeface="Candara" pitchFamily="34" charset="0"/>
            </a:endParaRPr>
          </a:p>
          <a:p>
            <a:pPr lvl="1">
              <a:buFontTx/>
              <a:buNone/>
            </a:pPr>
            <a:endParaRPr lang="en-GB" sz="1400" dirty="0" smtClean="0">
              <a:solidFill>
                <a:srgbClr val="4047A8"/>
              </a:solidFill>
              <a:latin typeface="Candara" pitchFamily="34" charset="0"/>
            </a:endParaRPr>
          </a:p>
          <a:p>
            <a:pPr lvl="1">
              <a:buFontTx/>
              <a:buNone/>
            </a:pPr>
            <a:r>
              <a:rPr lang="en-GB" sz="1400" dirty="0" smtClean="0">
                <a:solidFill>
                  <a:srgbClr val="4047A8"/>
                </a:solidFill>
                <a:latin typeface="Candara" pitchFamily="34" charset="0"/>
              </a:rPr>
              <a:t>	</a:t>
            </a:r>
          </a:p>
          <a:p>
            <a:pPr lvl="1">
              <a:buFontTx/>
              <a:buNone/>
            </a:pPr>
            <a:endParaRPr lang="en-GB" sz="1400" dirty="0" smtClean="0">
              <a:solidFill>
                <a:srgbClr val="4047A8"/>
              </a:solidFill>
              <a:latin typeface="Candara" pitchFamily="34" charset="0"/>
            </a:endParaRPr>
          </a:p>
        </p:txBody>
      </p:sp>
      <p:pic>
        <p:nvPicPr>
          <p:cNvPr id="9220" name="Picture 3" descr="http://www.hubnet.org.uk/static/images/HubNetLogo.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55776" y="5359433"/>
            <a:ext cx="1368152" cy="56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8" descr="Energy logo 300.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4654" y="5301208"/>
            <a:ext cx="1137001" cy="6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5" descr="http://www.hubnet.org.uk/static/images/fans_bi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92080" y="4797152"/>
            <a:ext cx="3675112" cy="131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5074997"/>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nplwastemanagement.com/Portals/0/Cheshire-AllImages/Controlled%20Mining%20Stages.jpg"/>
          <p:cNvPicPr>
            <a:picLocks noChangeAspect="1" noChangeArrowheads="1"/>
          </p:cNvPicPr>
          <p:nvPr/>
        </p:nvPicPr>
        <p:blipFill>
          <a:blip r:embed="rId2" cstate="print"/>
          <a:srcRect t="15120" b="4538"/>
          <a:stretch>
            <a:fillRect/>
          </a:stretch>
        </p:blipFill>
        <p:spPr bwMode="auto">
          <a:xfrm>
            <a:off x="179513" y="1412776"/>
            <a:ext cx="5616624" cy="2977390"/>
          </a:xfrm>
          <a:prstGeom prst="rect">
            <a:avLst/>
          </a:prstGeom>
          <a:noFill/>
        </p:spPr>
      </p:pic>
      <p:grpSp>
        <p:nvGrpSpPr>
          <p:cNvPr id="37" name="Group 36"/>
          <p:cNvGrpSpPr/>
          <p:nvPr/>
        </p:nvGrpSpPr>
        <p:grpSpPr>
          <a:xfrm>
            <a:off x="179513" y="4581128"/>
            <a:ext cx="8751623" cy="1542393"/>
            <a:chOff x="179513" y="692696"/>
            <a:chExt cx="8751623" cy="1542393"/>
          </a:xfrm>
        </p:grpSpPr>
        <p:pic>
          <p:nvPicPr>
            <p:cNvPr id="5124" name="Picture 4" descr="Huntorf_plant"/>
            <p:cNvPicPr>
              <a:picLocks noChangeAspect="1" noChangeArrowheads="1"/>
            </p:cNvPicPr>
            <p:nvPr/>
          </p:nvPicPr>
          <p:blipFill>
            <a:blip r:embed="rId3" cstate="print"/>
            <a:srcRect/>
            <a:stretch>
              <a:fillRect/>
            </a:stretch>
          </p:blipFill>
          <p:spPr bwMode="auto">
            <a:xfrm>
              <a:off x="179513" y="692696"/>
              <a:ext cx="2952328" cy="1542393"/>
            </a:xfrm>
            <a:prstGeom prst="rect">
              <a:avLst/>
            </a:prstGeom>
            <a:noFill/>
          </p:spPr>
        </p:pic>
        <p:sp>
          <p:nvSpPr>
            <p:cNvPr id="8" name="TextBox 7"/>
            <p:cNvSpPr txBox="1"/>
            <p:nvPr/>
          </p:nvSpPr>
          <p:spPr>
            <a:xfrm>
              <a:off x="5877287" y="1030309"/>
              <a:ext cx="3053849" cy="923330"/>
            </a:xfrm>
            <a:prstGeom prst="rect">
              <a:avLst/>
            </a:prstGeom>
            <a:noFill/>
          </p:spPr>
          <p:txBody>
            <a:bodyPr wrap="none" rtlCol="0">
              <a:spAutoFit/>
            </a:bodyPr>
            <a:lstStyle/>
            <a:p>
              <a:r>
                <a:rPr lang="en-GB" dirty="0" smtClean="0">
                  <a:solidFill>
                    <a:prstClr val="black"/>
                  </a:solidFill>
                </a:rPr>
                <a:t>2 salt cavern  facilities in world</a:t>
              </a:r>
            </a:p>
            <a:p>
              <a:pPr marL="285750" indent="-285750">
                <a:buClr>
                  <a:srgbClr val="007C59"/>
                </a:buClr>
                <a:buFont typeface="Wingdings" pitchFamily="2" charset="2"/>
                <a:buChar char="§"/>
              </a:pPr>
              <a:r>
                <a:rPr lang="en-GB" dirty="0" smtClean="0">
                  <a:solidFill>
                    <a:prstClr val="black"/>
                  </a:solidFill>
                </a:rPr>
                <a:t> </a:t>
              </a:r>
              <a:r>
                <a:rPr lang="en-GB" dirty="0" err="1" smtClean="0">
                  <a:solidFill>
                    <a:prstClr val="black"/>
                  </a:solidFill>
                </a:rPr>
                <a:t>Huntorf</a:t>
              </a:r>
              <a:r>
                <a:rPr lang="en-GB" dirty="0" smtClean="0">
                  <a:solidFill>
                    <a:prstClr val="black"/>
                  </a:solidFill>
                </a:rPr>
                <a:t>, Germany (1978)</a:t>
              </a:r>
            </a:p>
            <a:p>
              <a:pPr marL="285750" indent="-285750">
                <a:buClr>
                  <a:srgbClr val="007C59"/>
                </a:buClr>
                <a:buFont typeface="Wingdings" pitchFamily="2" charset="2"/>
                <a:buChar char="§"/>
              </a:pPr>
              <a:r>
                <a:rPr lang="en-GB" dirty="0" smtClean="0">
                  <a:solidFill>
                    <a:prstClr val="black"/>
                  </a:solidFill>
                </a:rPr>
                <a:t> McIntosh, USA (1981)</a:t>
              </a:r>
              <a:endParaRPr lang="en-GB" dirty="0">
                <a:solidFill>
                  <a:prstClr val="black"/>
                </a:solidFill>
              </a:endParaRPr>
            </a:p>
          </p:txBody>
        </p:sp>
        <p:pic>
          <p:nvPicPr>
            <p:cNvPr id="5126" name="Picture 6" descr="http://3.bp.blogspot.com/-s2ShyjxrKWo/UDiTWNTF2BI/AAAAAAAAAB8/FmprwwF12KU/s1600/4.jpg"/>
            <p:cNvPicPr>
              <a:picLocks noChangeAspect="1" noChangeArrowheads="1"/>
            </p:cNvPicPr>
            <p:nvPr/>
          </p:nvPicPr>
          <p:blipFill>
            <a:blip r:embed="rId4" cstate="print"/>
            <a:srcRect r="14346"/>
            <a:stretch>
              <a:fillRect/>
            </a:stretch>
          </p:blipFill>
          <p:spPr bwMode="auto">
            <a:xfrm>
              <a:off x="3347864" y="692697"/>
              <a:ext cx="2448273" cy="1533351"/>
            </a:xfrm>
            <a:prstGeom prst="rect">
              <a:avLst/>
            </a:prstGeom>
            <a:noFill/>
          </p:spPr>
        </p:pic>
      </p:grpSp>
      <p:sp>
        <p:nvSpPr>
          <p:cNvPr id="36" name="TextBox 35"/>
          <p:cNvSpPr txBox="1"/>
          <p:nvPr/>
        </p:nvSpPr>
        <p:spPr>
          <a:xfrm>
            <a:off x="5877287" y="1700808"/>
            <a:ext cx="3266714" cy="3139321"/>
          </a:xfrm>
          <a:prstGeom prst="rect">
            <a:avLst/>
          </a:prstGeom>
          <a:noFill/>
        </p:spPr>
        <p:txBody>
          <a:bodyPr wrap="square" rtlCol="0">
            <a:spAutoFit/>
          </a:bodyPr>
          <a:lstStyle/>
          <a:p>
            <a:r>
              <a:rPr lang="en-GB" dirty="0" smtClean="0">
                <a:solidFill>
                  <a:prstClr val="black"/>
                </a:solidFill>
              </a:rPr>
              <a:t>Number of rocks types could</a:t>
            </a:r>
          </a:p>
          <a:p>
            <a:r>
              <a:rPr lang="en-GB" dirty="0" smtClean="0">
                <a:solidFill>
                  <a:prstClr val="black"/>
                </a:solidFill>
              </a:rPr>
              <a:t>provide storage horizons</a:t>
            </a:r>
          </a:p>
          <a:p>
            <a:endParaRPr lang="en-GB" dirty="0" smtClean="0">
              <a:solidFill>
                <a:prstClr val="black"/>
              </a:solidFill>
            </a:endParaRPr>
          </a:p>
          <a:p>
            <a:r>
              <a:rPr lang="en-GB" dirty="0" smtClean="0">
                <a:solidFill>
                  <a:prstClr val="black"/>
                </a:solidFill>
              </a:rPr>
              <a:t>Salt – ideal storage horizon</a:t>
            </a:r>
          </a:p>
          <a:p>
            <a:pPr marL="176213" indent="-176213">
              <a:buClr>
                <a:srgbClr val="007C59"/>
              </a:buClr>
              <a:buFont typeface="Wingdings" pitchFamily="2" charset="2"/>
              <a:buChar char="§"/>
            </a:pPr>
            <a:r>
              <a:rPr lang="en-GB" dirty="0" smtClean="0">
                <a:solidFill>
                  <a:prstClr val="black"/>
                </a:solidFill>
              </a:rPr>
              <a:t> thick beds or flow structures </a:t>
            </a:r>
          </a:p>
          <a:p>
            <a:pPr marL="176213" indent="-176213">
              <a:buClr>
                <a:srgbClr val="007C59"/>
              </a:buClr>
              <a:buFont typeface="Wingdings" pitchFamily="2" charset="2"/>
              <a:buChar char="§"/>
            </a:pPr>
            <a:r>
              <a:rPr lang="en-GB" dirty="0" smtClean="0">
                <a:solidFill>
                  <a:prstClr val="black"/>
                </a:solidFill>
              </a:rPr>
              <a:t> ductile &amp; flows</a:t>
            </a:r>
          </a:p>
          <a:p>
            <a:pPr marL="176213" indent="-176213">
              <a:buClr>
                <a:srgbClr val="007C59"/>
              </a:buClr>
              <a:buFont typeface="Wingdings" pitchFamily="2" charset="2"/>
              <a:buChar char="§"/>
            </a:pPr>
            <a:r>
              <a:rPr lang="en-GB" dirty="0">
                <a:solidFill>
                  <a:prstClr val="black"/>
                </a:solidFill>
              </a:rPr>
              <a:t> very</a:t>
            </a:r>
            <a:r>
              <a:rPr lang="en-GB" dirty="0" smtClean="0">
                <a:solidFill>
                  <a:prstClr val="black"/>
                </a:solidFill>
              </a:rPr>
              <a:t> high </a:t>
            </a:r>
            <a:r>
              <a:rPr lang="en-GB" dirty="0" err="1" smtClean="0">
                <a:solidFill>
                  <a:prstClr val="black"/>
                </a:solidFill>
              </a:rPr>
              <a:t>impermeability</a:t>
            </a:r>
            <a:r>
              <a:rPr lang="en-GB" dirty="0">
                <a:solidFill>
                  <a:prstClr val="black"/>
                </a:solidFill>
              </a:rPr>
              <a:t> </a:t>
            </a:r>
            <a:r>
              <a:rPr lang="en-GB" dirty="0" smtClean="0">
                <a:solidFill>
                  <a:prstClr val="black"/>
                </a:solidFill>
              </a:rPr>
              <a:t> - </a:t>
            </a:r>
          </a:p>
          <a:p>
            <a:pPr indent="273050">
              <a:buClr>
                <a:srgbClr val="007C59"/>
              </a:buClr>
            </a:pPr>
            <a:r>
              <a:rPr lang="en-GB" dirty="0" smtClean="0">
                <a:solidFill>
                  <a:prstClr val="black"/>
                </a:solidFill>
              </a:rPr>
              <a:t>gas tight</a:t>
            </a:r>
          </a:p>
          <a:p>
            <a:pPr marL="176213" indent="-176213">
              <a:buClr>
                <a:srgbClr val="007C59"/>
              </a:buClr>
              <a:buFont typeface="Wingdings" pitchFamily="2" charset="2"/>
              <a:buChar char="§"/>
            </a:pPr>
            <a:r>
              <a:rPr lang="en-GB" dirty="0" smtClean="0">
                <a:solidFill>
                  <a:prstClr val="black"/>
                </a:solidFill>
              </a:rPr>
              <a:t>‘easily’ create large voids by solution mining – pressure vessels</a:t>
            </a:r>
            <a:endParaRPr lang="en-GB" dirty="0">
              <a:solidFill>
                <a:prstClr val="black"/>
              </a:solidFill>
            </a:endParaRPr>
          </a:p>
        </p:txBody>
      </p:sp>
      <p:pic>
        <p:nvPicPr>
          <p:cNvPr id="10" name="Picture 67"/>
          <p:cNvPicPr>
            <a:picLocks noChangeAspect="1" noChangeArrowheads="1"/>
          </p:cNvPicPr>
          <p:nvPr/>
        </p:nvPicPr>
        <p:blipFill>
          <a:blip r:embed="rId5" cstate="print"/>
          <a:srcRect/>
          <a:stretch>
            <a:fillRect/>
          </a:stretch>
        </p:blipFill>
        <p:spPr bwMode="auto">
          <a:xfrm>
            <a:off x="6156176" y="1196752"/>
            <a:ext cx="1368152" cy="530368"/>
          </a:xfrm>
          <a:prstGeom prst="rect">
            <a:avLst/>
          </a:prstGeom>
          <a:noFill/>
          <a:ln w="9525">
            <a:noFill/>
            <a:miter lim="800000"/>
            <a:headEnd/>
            <a:tailEnd/>
          </a:ln>
        </p:spPr>
      </p:pic>
      <p:sp>
        <p:nvSpPr>
          <p:cNvPr id="12" name="Rectangle 11"/>
          <p:cNvSpPr/>
          <p:nvPr/>
        </p:nvSpPr>
        <p:spPr>
          <a:xfrm>
            <a:off x="179512" y="980728"/>
            <a:ext cx="6480720" cy="369332"/>
          </a:xfrm>
          <a:prstGeom prst="rect">
            <a:avLst/>
          </a:prstGeom>
        </p:spPr>
        <p:txBody>
          <a:bodyPr wrap="square">
            <a:spAutoFit/>
          </a:bodyPr>
          <a:lstStyle/>
          <a:p>
            <a:pPr>
              <a:defRPr/>
            </a:pPr>
            <a:r>
              <a:rPr lang="en-GB" b="1" dirty="0" smtClean="0">
                <a:solidFill>
                  <a:srgbClr val="F79646">
                    <a:lumMod val="50000"/>
                  </a:srgbClr>
                </a:solidFill>
                <a:latin typeface="Arial Narrow" pitchFamily="34" charset="0"/>
                <a:cs typeface="Arial" pitchFamily="34" charset="0"/>
              </a:rPr>
              <a:t>Integrated, Market-fit and Affordable Grid-scale Energy Storage</a:t>
            </a:r>
          </a:p>
        </p:txBody>
      </p:sp>
      <p:sp>
        <p:nvSpPr>
          <p:cNvPr id="13" name="Rectangle 12"/>
          <p:cNvSpPr/>
          <p:nvPr/>
        </p:nvSpPr>
        <p:spPr>
          <a:xfrm>
            <a:off x="179512" y="237882"/>
            <a:ext cx="7632848" cy="769441"/>
          </a:xfrm>
          <a:prstGeom prst="rect">
            <a:avLst/>
          </a:prstGeom>
        </p:spPr>
        <p:txBody>
          <a:bodyPr wrap="square">
            <a:spAutoFit/>
          </a:bodyPr>
          <a:lstStyle/>
          <a:p>
            <a:r>
              <a:rPr lang="en-US" sz="4400" dirty="0" smtClean="0">
                <a:solidFill>
                  <a:srgbClr val="007C59"/>
                </a:solidFill>
              </a:rPr>
              <a:t>Major Research Projects</a:t>
            </a:r>
            <a:endParaRPr lang="en-GB" sz="4400" dirty="0" smtClean="0">
              <a:solidFill>
                <a:srgbClr val="007C59"/>
              </a:solidFill>
            </a:endParaRPr>
          </a:p>
        </p:txBody>
      </p:sp>
    </p:spTree>
    <p:extLst>
      <p:ext uri="{BB962C8B-B14F-4D97-AF65-F5344CB8AC3E}">
        <p14:creationId xmlns:p14="http://schemas.microsoft.com/office/powerpoint/2010/main" val="35627579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323528" y="332656"/>
            <a:ext cx="6172200" cy="612775"/>
          </a:xfrm>
        </p:spPr>
        <p:txBody>
          <a:bodyPr>
            <a:noAutofit/>
          </a:bodyPr>
          <a:lstStyle/>
          <a:p>
            <a:pPr algn="l">
              <a:defRPr/>
            </a:pPr>
            <a:r>
              <a:rPr lang="en-US" sz="3600" dirty="0" smtClean="0"/>
              <a:t>Major Research Projects</a:t>
            </a:r>
            <a:endParaRPr lang="en-US" sz="3600" dirty="0"/>
          </a:p>
        </p:txBody>
      </p:sp>
      <p:pic>
        <p:nvPicPr>
          <p:cNvPr id="10243" name="Picture 1" descr="ERDF_partfunded_ADV"/>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11198" y="3501008"/>
            <a:ext cx="205740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Content Placeholder 7"/>
          <p:cNvSpPr>
            <a:spLocks noGrp="1"/>
          </p:cNvSpPr>
          <p:nvPr>
            <p:ph idx="1"/>
          </p:nvPr>
        </p:nvSpPr>
        <p:spPr>
          <a:xfrm>
            <a:off x="395536" y="1052736"/>
            <a:ext cx="7239000" cy="4875213"/>
          </a:xfrm>
        </p:spPr>
        <p:txBody>
          <a:bodyPr/>
          <a:lstStyle/>
          <a:p>
            <a:pPr>
              <a:buFont typeface="Wingdings" pitchFamily="2" charset="2"/>
              <a:buNone/>
            </a:pPr>
            <a:r>
              <a:rPr lang="en-GB" sz="2000" dirty="0" smtClean="0">
                <a:solidFill>
                  <a:schemeClr val="tx1"/>
                </a:solidFill>
              </a:rPr>
              <a:t>Vehicle Electrical Systems Integration (VESI)</a:t>
            </a:r>
          </a:p>
          <a:p>
            <a:pPr marL="273050" lvl="1" indent="-273050" defTabSz="263525">
              <a:buClr>
                <a:srgbClr val="007C59"/>
              </a:buClr>
              <a:buFont typeface="Wingdings" pitchFamily="2" charset="2"/>
              <a:buChar char="§"/>
            </a:pPr>
            <a:r>
              <a:rPr lang="en-GB" sz="2000" dirty="0" smtClean="0">
                <a:solidFill>
                  <a:schemeClr val="tx1"/>
                </a:solidFill>
              </a:rPr>
              <a:t>Aim:  Reduce the cost, size and improve reliability of the electrical power systems by integration of functionality in automotive applications</a:t>
            </a:r>
          </a:p>
          <a:p>
            <a:pPr marL="273050" lvl="1" indent="-273050" defTabSz="263525">
              <a:buClr>
                <a:srgbClr val="007C59"/>
              </a:buClr>
              <a:buFont typeface="Wingdings" pitchFamily="2" charset="2"/>
              <a:buChar char="§"/>
            </a:pPr>
            <a:r>
              <a:rPr lang="en-GB" sz="2000" dirty="0" smtClean="0">
                <a:solidFill>
                  <a:schemeClr val="tx1"/>
                </a:solidFill>
              </a:rPr>
              <a:t>£3.5m multi-partner project funded by EPSRC (led by Professor Phil Mawby, School of Engineering at the University of Warwick)</a:t>
            </a:r>
          </a:p>
          <a:p>
            <a:pPr marL="273050" lvl="1" indent="-273050" defTabSz="263525">
              <a:buClr>
                <a:srgbClr val="007C59"/>
              </a:buClr>
              <a:buFont typeface="Wingdings" pitchFamily="2" charset="2"/>
              <a:buChar char="§"/>
            </a:pPr>
            <a:r>
              <a:rPr lang="en-GB" sz="2000" dirty="0" smtClean="0">
                <a:solidFill>
                  <a:schemeClr val="tx1"/>
                </a:solidFill>
              </a:rPr>
              <a:t>6 themes which include semiconductors, design tools, packaging, motors, converters and passives</a:t>
            </a:r>
          </a:p>
          <a:p>
            <a:pPr lvl="1">
              <a:buFontTx/>
              <a:buNone/>
            </a:pPr>
            <a:r>
              <a:rPr lang="en-GB" sz="1400" dirty="0" smtClean="0">
                <a:solidFill>
                  <a:srgbClr val="4047A8"/>
                </a:solidFill>
                <a:latin typeface="Candara" pitchFamily="34" charset="0"/>
              </a:rPr>
              <a:t>	</a:t>
            </a:r>
          </a:p>
          <a:p>
            <a:pPr lvl="1">
              <a:buFontTx/>
              <a:buNone/>
            </a:pPr>
            <a:endParaRPr lang="en-GB" sz="1400" dirty="0" smtClean="0">
              <a:solidFill>
                <a:srgbClr val="4047A8"/>
              </a:solidFill>
              <a:latin typeface="Candara" pitchFamily="34" charset="0"/>
            </a:endParaRPr>
          </a:p>
        </p:txBody>
      </p:sp>
      <p:pic>
        <p:nvPicPr>
          <p:cNvPr id="10245" name="Picture 8" descr="VESI_logo_transparent_b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0" y="1219200"/>
            <a:ext cx="10620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9" descr="EPSRC_logo_transparent_bg.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2360" y="1988840"/>
            <a:ext cx="116363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536" y="4249329"/>
            <a:ext cx="33020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Picture 11"/>
          <p:cNvPicPr>
            <a:picLocks noChangeAspect="1"/>
          </p:cNvPicPr>
          <p:nvPr/>
        </p:nvPicPr>
        <p:blipFill>
          <a:blip r:embed="rId6" cstate="print">
            <a:extLst>
              <a:ext uri="{28A0092B-C50C-407E-A947-70E740481C1C}">
                <a14:useLocalDpi xmlns:a14="http://schemas.microsoft.com/office/drawing/2010/main" val="0"/>
              </a:ext>
            </a:extLst>
          </a:blip>
          <a:srcRect l="10706" t="25540" r="2533" b="13898"/>
          <a:stretch>
            <a:fillRect/>
          </a:stretch>
        </p:blipFill>
        <p:spPr bwMode="auto">
          <a:xfrm>
            <a:off x="5347936" y="4172934"/>
            <a:ext cx="3639195" cy="1905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8460023"/>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55613" y="307578"/>
            <a:ext cx="6172200" cy="612775"/>
          </a:xfrm>
        </p:spPr>
        <p:txBody>
          <a:bodyPr>
            <a:noAutofit/>
          </a:bodyPr>
          <a:lstStyle/>
          <a:p>
            <a:pPr algn="l">
              <a:defRPr/>
            </a:pPr>
            <a:r>
              <a:rPr lang="en-US" sz="3600" dirty="0" smtClean="0"/>
              <a:t>Major Research Projects</a:t>
            </a:r>
            <a:endParaRPr lang="en-US" sz="3600" dirty="0"/>
          </a:p>
        </p:txBody>
      </p:sp>
      <p:pic>
        <p:nvPicPr>
          <p:cNvPr id="12291" name="Picture 2" descr="Top&amp;Tai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3727" y="4869160"/>
            <a:ext cx="6828185" cy="125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455613" y="1196975"/>
            <a:ext cx="8496300" cy="3477875"/>
          </a:xfrm>
          <a:prstGeom prst="rect">
            <a:avLst/>
          </a:prstGeom>
        </p:spPr>
        <p:txBody>
          <a:bodyPr>
            <a:spAutoFit/>
          </a:bodyPr>
          <a:lstStyle/>
          <a:p>
            <a:pPr>
              <a:defRPr/>
            </a:pPr>
            <a:r>
              <a:rPr lang="en-GB" sz="2000" dirty="0">
                <a:solidFill>
                  <a:prstClr val="black"/>
                </a:solidFill>
              </a:rPr>
              <a:t>Collaborative project of 8 Universities funded by the EPSRC Grand Challenge Programme</a:t>
            </a:r>
            <a:r>
              <a:rPr lang="en-GB" sz="2000" dirty="0" smtClean="0">
                <a:solidFill>
                  <a:prstClr val="black"/>
                </a:solidFill>
              </a:rPr>
              <a:t>.</a:t>
            </a:r>
          </a:p>
          <a:p>
            <a:pPr>
              <a:defRPr/>
            </a:pPr>
            <a:endParaRPr lang="en-GB" sz="2000" dirty="0">
              <a:solidFill>
                <a:prstClr val="black"/>
              </a:solidFill>
            </a:endParaRPr>
          </a:p>
          <a:p>
            <a:pPr marL="342900" indent="-342900">
              <a:buClr>
                <a:srgbClr val="007C59"/>
              </a:buClr>
              <a:buFont typeface="Wingdings" pitchFamily="2" charset="2"/>
              <a:buChar char="§"/>
              <a:defRPr/>
            </a:pPr>
            <a:r>
              <a:rPr lang="en-GB" sz="2000" dirty="0">
                <a:solidFill>
                  <a:prstClr val="black"/>
                </a:solidFill>
              </a:rPr>
              <a:t>Physical infrastructure change in energy networks required to move the UK to a low carbon </a:t>
            </a:r>
            <a:r>
              <a:rPr lang="en-GB" sz="2000" dirty="0" smtClean="0">
                <a:solidFill>
                  <a:prstClr val="black"/>
                </a:solidFill>
              </a:rPr>
              <a:t>economy</a:t>
            </a:r>
          </a:p>
          <a:p>
            <a:pPr marL="342900" indent="-342900">
              <a:buClr>
                <a:srgbClr val="007C59"/>
              </a:buClr>
              <a:buFont typeface="Wingdings" pitchFamily="2" charset="2"/>
              <a:buChar char="§"/>
              <a:defRPr/>
            </a:pPr>
            <a:endParaRPr lang="en-GB" sz="2000" dirty="0">
              <a:solidFill>
                <a:prstClr val="black"/>
              </a:solidFill>
            </a:endParaRPr>
          </a:p>
          <a:p>
            <a:pPr marL="342900" indent="-342900">
              <a:buClr>
                <a:srgbClr val="007C59"/>
              </a:buClr>
              <a:buFont typeface="Wingdings" pitchFamily="2" charset="2"/>
              <a:buChar char="§"/>
              <a:defRPr/>
            </a:pPr>
            <a:r>
              <a:rPr lang="en-GB" sz="2000" dirty="0">
                <a:solidFill>
                  <a:prstClr val="black"/>
                </a:solidFill>
              </a:rPr>
              <a:t>At the ‘top’ of the network </a:t>
            </a:r>
            <a:r>
              <a:rPr lang="en-GB" sz="2000" dirty="0" err="1">
                <a:solidFill>
                  <a:prstClr val="black"/>
                </a:solidFill>
              </a:rPr>
              <a:t>ie</a:t>
            </a:r>
            <a:r>
              <a:rPr lang="en-GB" sz="2000" dirty="0">
                <a:solidFill>
                  <a:prstClr val="black"/>
                </a:solidFill>
              </a:rPr>
              <a:t> where the very highest transmission voltages </a:t>
            </a:r>
            <a:r>
              <a:rPr lang="en-GB" sz="2000" dirty="0" smtClean="0">
                <a:solidFill>
                  <a:prstClr val="black"/>
                </a:solidFill>
              </a:rPr>
              <a:t>occur</a:t>
            </a:r>
          </a:p>
          <a:p>
            <a:pPr marL="342900" indent="-342900">
              <a:buClr>
                <a:srgbClr val="007C59"/>
              </a:buClr>
              <a:buFont typeface="Wingdings" pitchFamily="2" charset="2"/>
              <a:buChar char="§"/>
              <a:defRPr/>
            </a:pPr>
            <a:endParaRPr lang="en-GB" sz="2000" dirty="0">
              <a:solidFill>
                <a:prstClr val="black"/>
              </a:solidFill>
            </a:endParaRPr>
          </a:p>
          <a:p>
            <a:pPr marL="342900" indent="-342900">
              <a:buClr>
                <a:srgbClr val="007C59"/>
              </a:buClr>
              <a:buFont typeface="Wingdings" pitchFamily="2" charset="2"/>
              <a:buChar char="§"/>
              <a:defRPr/>
            </a:pPr>
            <a:r>
              <a:rPr lang="en-GB" sz="2000" dirty="0">
                <a:solidFill>
                  <a:prstClr val="black"/>
                </a:solidFill>
              </a:rPr>
              <a:t>More than half the capital cost of an electricity system is spent in the last </a:t>
            </a:r>
            <a:r>
              <a:rPr lang="en-GB" sz="2000" dirty="0" smtClean="0">
                <a:solidFill>
                  <a:prstClr val="black"/>
                </a:solidFill>
              </a:rPr>
              <a:t>mile</a:t>
            </a:r>
            <a:endParaRPr lang="en-GB" sz="2000" dirty="0">
              <a:solidFill>
                <a:prstClr val="black"/>
              </a:solidFill>
            </a:endParaRPr>
          </a:p>
        </p:txBody>
      </p:sp>
      <p:pic>
        <p:nvPicPr>
          <p:cNvPr id="12293" name="Picture 9" descr="Energy logo 300.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5613" y="5189948"/>
            <a:ext cx="1440160" cy="7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4708851"/>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idx="4294967295"/>
          </p:nvPr>
        </p:nvSpPr>
        <p:spPr>
          <a:xfrm>
            <a:off x="395536" y="188640"/>
            <a:ext cx="8893175" cy="1143000"/>
          </a:xfrm>
        </p:spPr>
        <p:txBody>
          <a:bodyPr>
            <a:normAutofit/>
          </a:bodyPr>
          <a:lstStyle/>
          <a:p>
            <a:r>
              <a:rPr lang="en-GB" dirty="0" smtClean="0">
                <a:cs typeface="Arial" pitchFamily="34" charset="0"/>
              </a:rPr>
              <a:t>IPT Meetings</a:t>
            </a:r>
          </a:p>
        </p:txBody>
      </p:sp>
      <p:sp>
        <p:nvSpPr>
          <p:cNvPr id="11267" name="Content Placeholder 13"/>
          <p:cNvSpPr>
            <a:spLocks noGrp="1"/>
          </p:cNvSpPr>
          <p:nvPr>
            <p:ph sz="half" idx="4294967295"/>
          </p:nvPr>
        </p:nvSpPr>
        <p:spPr>
          <a:xfrm>
            <a:off x="430213" y="1412875"/>
            <a:ext cx="8713787" cy="4464050"/>
          </a:xfrm>
        </p:spPr>
        <p:txBody>
          <a:bodyPr/>
          <a:lstStyle/>
          <a:p>
            <a:pPr>
              <a:buClr>
                <a:srgbClr val="007C59"/>
              </a:buClr>
              <a:buFont typeface="Wingdings" pitchFamily="2" charset="2"/>
              <a:buChar char="§"/>
            </a:pPr>
            <a:r>
              <a:rPr lang="en-GB" sz="2800" dirty="0" smtClean="0">
                <a:cs typeface="Arial" pitchFamily="34" charset="0"/>
              </a:rPr>
              <a:t>Industry and Parliament Trust (IPT) breakfast meeting held on Wednesday 18</a:t>
            </a:r>
            <a:r>
              <a:rPr lang="en-GB" sz="2800" baseline="30000" dirty="0" smtClean="0">
                <a:cs typeface="Arial" pitchFamily="34" charset="0"/>
              </a:rPr>
              <a:t>th</a:t>
            </a:r>
            <a:r>
              <a:rPr lang="en-GB" sz="2800" dirty="0" smtClean="0">
                <a:cs typeface="Arial" pitchFamily="34" charset="0"/>
              </a:rPr>
              <a:t> January 2012, chaired by Lord </a:t>
            </a:r>
            <a:r>
              <a:rPr lang="en-GB" sz="2800" dirty="0" err="1" smtClean="0">
                <a:cs typeface="Arial" pitchFamily="34" charset="0"/>
              </a:rPr>
              <a:t>Oxburgh</a:t>
            </a:r>
            <a:r>
              <a:rPr lang="en-GB" sz="2800" dirty="0" smtClean="0">
                <a:cs typeface="Arial" pitchFamily="34" charset="0"/>
              </a:rPr>
              <a:t> KBE.</a:t>
            </a:r>
          </a:p>
          <a:p>
            <a:pPr>
              <a:buClr>
                <a:srgbClr val="007C59"/>
              </a:buClr>
              <a:buFont typeface="Wingdings" pitchFamily="2" charset="2"/>
              <a:buChar char="§"/>
            </a:pPr>
            <a:r>
              <a:rPr lang="en-GB" sz="2800" dirty="0" smtClean="0">
                <a:cs typeface="Arial" pitchFamily="34" charset="0"/>
              </a:rPr>
              <a:t>We heard from three speakers:</a:t>
            </a:r>
          </a:p>
          <a:p>
            <a:pPr lvl="1"/>
            <a:r>
              <a:rPr lang="en-GB" sz="2200" dirty="0" smtClean="0">
                <a:cs typeface="Arial" pitchFamily="34" charset="0"/>
              </a:rPr>
              <a:t>Rashid Al-</a:t>
            </a:r>
            <a:r>
              <a:rPr lang="en-GB" sz="2200" dirty="0" err="1" smtClean="0">
                <a:cs typeface="Arial" pitchFamily="34" charset="0"/>
              </a:rPr>
              <a:t>Marri</a:t>
            </a:r>
            <a:r>
              <a:rPr lang="en-GB" sz="2200" dirty="0" smtClean="0">
                <a:cs typeface="Arial" pitchFamily="34" charset="0"/>
              </a:rPr>
              <a:t> (General Manager, South Hook Gas);</a:t>
            </a:r>
          </a:p>
          <a:p>
            <a:pPr lvl="1"/>
            <a:r>
              <a:rPr lang="en-GB" sz="2200" dirty="0" smtClean="0">
                <a:cs typeface="Arial" pitchFamily="34" charset="0"/>
              </a:rPr>
              <a:t>Kate Smith (Head of Government Relations, Shell UK);</a:t>
            </a:r>
          </a:p>
          <a:p>
            <a:pPr lvl="1"/>
            <a:r>
              <a:rPr lang="en-GB" sz="2200" dirty="0" err="1" smtClean="0">
                <a:cs typeface="Arial" pitchFamily="34" charset="0"/>
              </a:rPr>
              <a:t>Prof.</a:t>
            </a:r>
            <a:r>
              <a:rPr lang="en-GB" sz="2200" dirty="0" smtClean="0">
                <a:cs typeface="Arial" pitchFamily="34" charset="0"/>
              </a:rPr>
              <a:t> Philip Mawby (Chair of Power Electronics, Applications and Technology in Energy Research, University of Warwick).</a:t>
            </a:r>
          </a:p>
          <a:p>
            <a:pPr lvl="1"/>
            <a:endParaRPr lang="en-GB" sz="1600" dirty="0" smtClean="0">
              <a:cs typeface="Arial" pitchFamily="34" charset="0"/>
            </a:endParaRPr>
          </a:p>
          <a:p>
            <a:pPr>
              <a:buClr>
                <a:srgbClr val="007C59"/>
              </a:buClr>
              <a:buFont typeface="Wingdings" pitchFamily="2" charset="2"/>
              <a:buChar char="§"/>
            </a:pPr>
            <a:r>
              <a:rPr lang="en-GB" sz="2800" dirty="0" smtClean="0">
                <a:cs typeface="Arial" pitchFamily="34" charset="0"/>
              </a:rPr>
              <a:t>16</a:t>
            </a:r>
            <a:r>
              <a:rPr lang="en-GB" sz="2800" baseline="30000" dirty="0" smtClean="0">
                <a:cs typeface="Arial" pitchFamily="34" charset="0"/>
              </a:rPr>
              <a:t>th</a:t>
            </a:r>
            <a:r>
              <a:rPr lang="en-GB" sz="2800" dirty="0" smtClean="0">
                <a:cs typeface="Arial" pitchFamily="34" charset="0"/>
              </a:rPr>
              <a:t> May - </a:t>
            </a:r>
            <a:r>
              <a:rPr lang="en-GB" sz="2800" b="1" dirty="0" smtClean="0"/>
              <a:t>Caroline Kuzemko</a:t>
            </a:r>
            <a:endParaRPr lang="en-GB" sz="2800" dirty="0" smtClean="0"/>
          </a:p>
        </p:txBody>
      </p:sp>
    </p:spTree>
    <p:extLst>
      <p:ext uri="{BB962C8B-B14F-4D97-AF65-F5344CB8AC3E}">
        <p14:creationId xmlns:p14="http://schemas.microsoft.com/office/powerpoint/2010/main" val="24462052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GB" dirty="0" smtClean="0"/>
              <a:t>MEGS</a:t>
            </a:r>
          </a:p>
        </p:txBody>
      </p:sp>
      <p:sp>
        <p:nvSpPr>
          <p:cNvPr id="18435" name="Content Placeholder 2"/>
          <p:cNvSpPr>
            <a:spLocks noGrp="1"/>
          </p:cNvSpPr>
          <p:nvPr>
            <p:ph idx="1"/>
          </p:nvPr>
        </p:nvSpPr>
        <p:spPr>
          <a:xfrm>
            <a:off x="406400" y="1340768"/>
            <a:ext cx="8229600" cy="4525963"/>
          </a:xfrm>
        </p:spPr>
        <p:txBody>
          <a:bodyPr/>
          <a:lstStyle/>
          <a:p>
            <a:pPr>
              <a:buClr>
                <a:srgbClr val="007C59"/>
              </a:buClr>
              <a:buFont typeface="Wingdings" pitchFamily="2" charset="2"/>
              <a:buChar char="§"/>
            </a:pPr>
            <a:r>
              <a:rPr lang="en-GB" dirty="0" smtClean="0"/>
              <a:t>Midlands Energy Graduate School</a:t>
            </a:r>
          </a:p>
          <a:p>
            <a:pPr>
              <a:buClr>
                <a:srgbClr val="007C59"/>
              </a:buClr>
              <a:buFont typeface="Wingdings" pitchFamily="2" charset="2"/>
              <a:buChar char="§"/>
            </a:pPr>
            <a:r>
              <a:rPr lang="en-GB" dirty="0" smtClean="0"/>
              <a:t>Event in September and December, will know details by May</a:t>
            </a:r>
          </a:p>
        </p:txBody>
      </p:sp>
      <p:pic>
        <p:nvPicPr>
          <p:cNvPr id="1843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8175" y="2997200"/>
            <a:ext cx="4839716" cy="302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22851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dirty="0" smtClean="0"/>
              <a:t>Recent Bids</a:t>
            </a:r>
          </a:p>
        </p:txBody>
      </p:sp>
      <p:sp>
        <p:nvSpPr>
          <p:cNvPr id="19459" name="Content Placeholder 2"/>
          <p:cNvSpPr>
            <a:spLocks noGrp="1"/>
          </p:cNvSpPr>
          <p:nvPr>
            <p:ph idx="1"/>
          </p:nvPr>
        </p:nvSpPr>
        <p:spPr/>
        <p:txBody>
          <a:bodyPr/>
          <a:lstStyle/>
          <a:p>
            <a:pPr>
              <a:buClr>
                <a:srgbClr val="007C59"/>
              </a:buClr>
              <a:buFont typeface="Wingdings" pitchFamily="2" charset="2"/>
              <a:buChar char="§"/>
            </a:pPr>
            <a:r>
              <a:rPr lang="en-GB" dirty="0" smtClean="0"/>
              <a:t>EUED – Bob Critoph</a:t>
            </a:r>
          </a:p>
          <a:p>
            <a:pPr>
              <a:buClr>
                <a:srgbClr val="007C59"/>
              </a:buClr>
              <a:buFont typeface="Wingdings" pitchFamily="2" charset="2"/>
              <a:buChar char="§"/>
            </a:pPr>
            <a:r>
              <a:rPr lang="en-GB" dirty="0" smtClean="0"/>
              <a:t>Energy Storage – </a:t>
            </a:r>
            <a:r>
              <a:rPr lang="en-GB" dirty="0" err="1" smtClean="0"/>
              <a:t>Jihong</a:t>
            </a:r>
            <a:r>
              <a:rPr lang="en-GB" dirty="0" smtClean="0"/>
              <a:t> Wang</a:t>
            </a:r>
          </a:p>
        </p:txBody>
      </p:sp>
      <p:pic>
        <p:nvPicPr>
          <p:cNvPr id="19460" name="Picture 3" descr="C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325" y="2565400"/>
            <a:ext cx="2160588" cy="325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316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996952"/>
            <a:ext cx="8060432" cy="3168352"/>
          </a:xfrm>
        </p:spPr>
        <p:txBody>
          <a:bodyPr/>
          <a:lstStyle/>
          <a:p>
            <a:pPr algn="l">
              <a:spcBef>
                <a:spcPts val="600"/>
              </a:spcBef>
              <a:spcAft>
                <a:spcPts val="600"/>
              </a:spcAft>
              <a:defRPr/>
            </a:pPr>
            <a:r>
              <a:rPr lang="en-GB" sz="5400" b="1" dirty="0"/>
              <a:t>Professor </a:t>
            </a:r>
            <a:r>
              <a:rPr lang="en-GB" sz="5400" b="1" dirty="0" smtClean="0"/>
              <a:t>Pam Thomas</a:t>
            </a:r>
            <a:br>
              <a:rPr lang="en-GB" sz="5400" b="1" dirty="0" smtClean="0"/>
            </a:br>
            <a:r>
              <a:rPr lang="en-GB" sz="2800" dirty="0" smtClean="0"/>
              <a:t>(Department of Physics, </a:t>
            </a:r>
            <a:r>
              <a:rPr lang="en-GB" sz="2800" dirty="0"/>
              <a:t>Chair of the Board of the Faculty of Science</a:t>
            </a:r>
            <a:r>
              <a:rPr lang="en-GB" sz="2800" dirty="0" smtClean="0"/>
              <a:t>)</a:t>
            </a:r>
            <a:br>
              <a:rPr lang="en-GB" sz="2800" dirty="0" smtClean="0"/>
            </a:br>
            <a:r>
              <a:rPr lang="en-GB" sz="2000" dirty="0" smtClean="0"/>
              <a:t>  </a:t>
            </a:r>
            <a:r>
              <a:rPr lang="en-GB" sz="2800" dirty="0"/>
              <a:t/>
            </a:r>
            <a:br>
              <a:rPr lang="en-GB" sz="2800" dirty="0"/>
            </a:br>
            <a:r>
              <a:rPr lang="en-GB" sz="3600" b="1" dirty="0"/>
              <a:t>Introduction to </a:t>
            </a:r>
            <a:r>
              <a:rPr lang="en-GB" sz="3600" b="1" dirty="0" smtClean="0"/>
              <a:t>Ideas Café and this evenings agenda</a:t>
            </a:r>
            <a:r>
              <a:rPr lang="en-GB" sz="3600" b="1" dirty="0"/>
              <a:t/>
            </a:r>
            <a:br>
              <a:rPr lang="en-GB" sz="3600" b="1" dirty="0"/>
            </a:br>
            <a:endParaRPr lang="en-GB" sz="3600" b="1" dirty="0"/>
          </a:p>
        </p:txBody>
      </p:sp>
    </p:spTree>
    <p:extLst>
      <p:ext uri="{BB962C8B-B14F-4D97-AF65-F5344CB8AC3E}">
        <p14:creationId xmlns:p14="http://schemas.microsoft.com/office/powerpoint/2010/main" val="9774632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dirty="0" smtClean="0"/>
              <a:t>Power Electronics</a:t>
            </a:r>
          </a:p>
        </p:txBody>
      </p:sp>
      <p:sp>
        <p:nvSpPr>
          <p:cNvPr id="20483" name="Content Placeholder 2"/>
          <p:cNvSpPr>
            <a:spLocks noGrp="1"/>
          </p:cNvSpPr>
          <p:nvPr>
            <p:ph idx="1"/>
          </p:nvPr>
        </p:nvSpPr>
        <p:spPr>
          <a:xfrm>
            <a:off x="457200" y="1600200"/>
            <a:ext cx="6491288" cy="4525963"/>
          </a:xfrm>
        </p:spPr>
        <p:txBody>
          <a:bodyPr/>
          <a:lstStyle/>
          <a:p>
            <a:pPr>
              <a:buClr>
                <a:srgbClr val="007C59"/>
              </a:buClr>
              <a:buFont typeface="Wingdings" pitchFamily="2" charset="2"/>
              <a:buChar char="§"/>
            </a:pPr>
            <a:r>
              <a:rPr lang="en-GB" dirty="0" smtClean="0"/>
              <a:t>EPSRC call – Under pinning technologies</a:t>
            </a:r>
          </a:p>
          <a:p>
            <a:pPr>
              <a:buClr>
                <a:srgbClr val="007C59"/>
              </a:buClr>
              <a:buFont typeface="Wingdings" pitchFamily="2" charset="2"/>
              <a:buChar char="§"/>
            </a:pPr>
            <a:r>
              <a:rPr lang="en-GB" dirty="0" smtClean="0"/>
              <a:t>£18m</a:t>
            </a:r>
          </a:p>
          <a:p>
            <a:pPr>
              <a:buClr>
                <a:srgbClr val="007C59"/>
              </a:buClr>
              <a:buFont typeface="Wingdings" pitchFamily="2" charset="2"/>
              <a:buChar char="§"/>
            </a:pPr>
            <a:r>
              <a:rPr lang="en-GB" dirty="0" smtClean="0"/>
              <a:t>A single bid from the community</a:t>
            </a:r>
          </a:p>
          <a:p>
            <a:pPr>
              <a:buClr>
                <a:srgbClr val="007C59"/>
              </a:buClr>
              <a:buFont typeface="Wingdings" pitchFamily="2" charset="2"/>
              <a:buChar char="§"/>
            </a:pPr>
            <a:r>
              <a:rPr lang="en-GB" dirty="0" smtClean="0"/>
              <a:t>Result of BIS UK strategy for Power Electronics</a:t>
            </a:r>
          </a:p>
          <a:p>
            <a:pPr>
              <a:buClr>
                <a:srgbClr val="007C59"/>
              </a:buClr>
              <a:buFont typeface="Wingdings" pitchFamily="2" charset="2"/>
              <a:buChar char="§"/>
            </a:pPr>
            <a:r>
              <a:rPr lang="en-GB" dirty="0" smtClean="0"/>
              <a:t>Marked as an activity to grow</a:t>
            </a:r>
          </a:p>
        </p:txBody>
      </p:sp>
      <p:pic>
        <p:nvPicPr>
          <p:cNvPr id="2048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32552" t="7979" r="31117" b="11093"/>
          <a:stretch>
            <a:fillRect/>
          </a:stretch>
        </p:blipFill>
        <p:spPr bwMode="auto">
          <a:xfrm>
            <a:off x="6975352" y="3212976"/>
            <a:ext cx="1965325" cy="2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509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a:bodyPr>
          <a:lstStyle/>
          <a:p>
            <a:r>
              <a:rPr lang="en-GB" dirty="0" smtClean="0"/>
              <a:t>European Research Alliance</a:t>
            </a:r>
          </a:p>
        </p:txBody>
      </p:sp>
      <p:pic>
        <p:nvPicPr>
          <p:cNvPr id="2150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260303"/>
            <a:ext cx="7273180" cy="454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Rectangle 4"/>
          <p:cNvSpPr>
            <a:spLocks noChangeArrowheads="1"/>
          </p:cNvSpPr>
          <p:nvPr/>
        </p:nvSpPr>
        <p:spPr bwMode="auto">
          <a:xfrm>
            <a:off x="5724525" y="5775326"/>
            <a:ext cx="30495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dirty="0">
                <a:solidFill>
                  <a:prstClr val="black"/>
                </a:solidFill>
                <a:hlinkClick r:id="rId3"/>
              </a:rPr>
              <a:t>http://www.eera-set.eu/</a:t>
            </a:r>
            <a:endParaRPr lang="en-GB" dirty="0">
              <a:solidFill>
                <a:prstClr val="black"/>
              </a:solidFill>
            </a:endParaRPr>
          </a:p>
        </p:txBody>
      </p:sp>
    </p:spTree>
    <p:extLst>
      <p:ext uri="{BB962C8B-B14F-4D97-AF65-F5344CB8AC3E}">
        <p14:creationId xmlns:p14="http://schemas.microsoft.com/office/powerpoint/2010/main" val="22157652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903" y="188640"/>
            <a:ext cx="7772400" cy="1254001"/>
          </a:xfrm>
        </p:spPr>
        <p:txBody>
          <a:bodyPr>
            <a:normAutofit/>
          </a:bodyPr>
          <a:lstStyle/>
          <a:p>
            <a:r>
              <a:rPr lang="en-GB" dirty="0"/>
              <a:t>Energy &amp; Environment</a:t>
            </a:r>
            <a:br>
              <a:rPr lang="en-GB" dirty="0"/>
            </a:br>
            <a:r>
              <a:rPr lang="en-GB" sz="2800" dirty="0" err="1"/>
              <a:t>Wolfson</a:t>
            </a:r>
            <a:r>
              <a:rPr lang="en-GB" sz="2800" dirty="0"/>
              <a:t> Special Interest Group</a:t>
            </a:r>
          </a:p>
        </p:txBody>
      </p:sp>
      <p:sp>
        <p:nvSpPr>
          <p:cNvPr id="3" name="Subtitle 2"/>
          <p:cNvSpPr>
            <a:spLocks noGrp="1"/>
          </p:cNvSpPr>
          <p:nvPr>
            <p:ph type="subTitle" idx="1"/>
          </p:nvPr>
        </p:nvSpPr>
        <p:spPr>
          <a:xfrm>
            <a:off x="150903" y="1484784"/>
            <a:ext cx="8856984" cy="1512168"/>
          </a:xfrm>
        </p:spPr>
        <p:txBody>
          <a:bodyPr>
            <a:normAutofit/>
          </a:bodyPr>
          <a:lstStyle/>
          <a:p>
            <a:pPr algn="l"/>
            <a:r>
              <a:rPr lang="en-GB" sz="2800" b="1" dirty="0"/>
              <a:t>Rohit </a:t>
            </a:r>
            <a:r>
              <a:rPr lang="en-GB" sz="2800" b="1" dirty="0" smtClean="0"/>
              <a:t>Bhagat</a:t>
            </a:r>
            <a:r>
              <a:rPr lang="en-GB" sz="2800" b="1" baseline="30000" dirty="0"/>
              <a:t> </a:t>
            </a:r>
            <a:r>
              <a:rPr lang="en-GB" sz="2800" b="1" dirty="0" smtClean="0"/>
              <a:t>(WMG)</a:t>
            </a:r>
            <a:r>
              <a:rPr lang="en-GB" sz="2800" dirty="0" smtClean="0"/>
              <a:t>, </a:t>
            </a:r>
            <a:r>
              <a:rPr lang="en-GB" sz="2800" dirty="0" err="1"/>
              <a:t>Nishal</a:t>
            </a:r>
            <a:r>
              <a:rPr lang="en-GB" sz="2800" dirty="0"/>
              <a:t> </a:t>
            </a:r>
            <a:r>
              <a:rPr lang="en-GB" sz="2800" dirty="0" err="1" smtClean="0"/>
              <a:t>Ramadas</a:t>
            </a:r>
            <a:r>
              <a:rPr lang="en-GB" sz="2800" dirty="0" smtClean="0"/>
              <a:t> (Physics), </a:t>
            </a:r>
          </a:p>
          <a:p>
            <a:pPr algn="l"/>
            <a:r>
              <a:rPr lang="en-GB" sz="2800" dirty="0" smtClean="0"/>
              <a:t>Ian </a:t>
            </a:r>
            <a:r>
              <a:rPr lang="en-GB" sz="2800" dirty="0" err="1" smtClean="0"/>
              <a:t>Hancox</a:t>
            </a:r>
            <a:r>
              <a:rPr lang="en-GB" sz="2800" dirty="0" smtClean="0"/>
              <a:t> (Chemistry), Fiona </a:t>
            </a:r>
            <a:r>
              <a:rPr lang="en-GB" sz="2800" dirty="0" err="1" smtClean="0"/>
              <a:t>Collingan</a:t>
            </a:r>
            <a:r>
              <a:rPr lang="en-GB" sz="2800" dirty="0" smtClean="0"/>
              <a:t> (</a:t>
            </a:r>
            <a:r>
              <a:rPr lang="en-GB" sz="2800" dirty="0" err="1" smtClean="0"/>
              <a:t>Wolfson</a:t>
            </a:r>
            <a:r>
              <a:rPr lang="en-GB" sz="2800" dirty="0" smtClean="0"/>
              <a:t> Exchange)</a:t>
            </a:r>
            <a:endParaRPr lang="en-GB" sz="2800" baseline="30000" dirty="0" smtClean="0"/>
          </a:p>
          <a:p>
            <a:pPr algn="r"/>
            <a:endParaRPr lang="en-GB" sz="1200" baseline="30000" dirty="0"/>
          </a:p>
          <a:p>
            <a:endParaRPr lang="en-GB" sz="1200" dirty="0"/>
          </a:p>
        </p:txBody>
      </p:sp>
      <p:sp>
        <p:nvSpPr>
          <p:cNvPr id="4" name="TextBox 3"/>
          <p:cNvSpPr txBox="1"/>
          <p:nvPr/>
        </p:nvSpPr>
        <p:spPr>
          <a:xfrm>
            <a:off x="150903" y="2708920"/>
            <a:ext cx="8640960" cy="3754874"/>
          </a:xfrm>
          <a:prstGeom prst="rect">
            <a:avLst/>
          </a:prstGeom>
          <a:noFill/>
        </p:spPr>
        <p:txBody>
          <a:bodyPr wrap="square" rtlCol="0">
            <a:spAutoFit/>
          </a:bodyPr>
          <a:lstStyle/>
          <a:p>
            <a:r>
              <a:rPr lang="en-GB" sz="2200" dirty="0">
                <a:solidFill>
                  <a:prstClr val="black"/>
                </a:solidFill>
              </a:rPr>
              <a:t>The vision of the </a:t>
            </a:r>
            <a:r>
              <a:rPr lang="en-GB" sz="2200" dirty="0" smtClean="0">
                <a:solidFill>
                  <a:prstClr val="black"/>
                </a:solidFill>
              </a:rPr>
              <a:t>Energy &amp; </a:t>
            </a:r>
            <a:r>
              <a:rPr lang="en-GB" sz="2200" dirty="0">
                <a:solidFill>
                  <a:prstClr val="black"/>
                </a:solidFill>
              </a:rPr>
              <a:t>Environment  SIG is to </a:t>
            </a:r>
          </a:p>
          <a:p>
            <a:r>
              <a:rPr lang="en-GB" sz="2200" dirty="0">
                <a:solidFill>
                  <a:prstClr val="black"/>
                </a:solidFill>
              </a:rPr>
              <a:t>generate a network of PG students and ECRs to generate added value.</a:t>
            </a:r>
          </a:p>
          <a:p>
            <a:endParaRPr lang="en-GB" sz="2200" dirty="0">
              <a:solidFill>
                <a:prstClr val="black"/>
              </a:solidFill>
            </a:endParaRPr>
          </a:p>
          <a:p>
            <a:r>
              <a:rPr lang="en-GB" sz="2200" dirty="0" smtClean="0">
                <a:solidFill>
                  <a:prstClr val="black"/>
                </a:solidFill>
              </a:rPr>
              <a:t>Aims:-</a:t>
            </a:r>
          </a:p>
          <a:p>
            <a:pPr marL="285750" indent="-285750">
              <a:buClr>
                <a:srgbClr val="007C59"/>
              </a:buClr>
              <a:buFont typeface="Wingdings" pitchFamily="2" charset="2"/>
              <a:buChar char="§"/>
            </a:pPr>
            <a:r>
              <a:rPr lang="en-GB" sz="2200" dirty="0" smtClean="0">
                <a:solidFill>
                  <a:srgbClr val="000000"/>
                </a:solidFill>
              </a:rPr>
              <a:t>Knowledge transfer</a:t>
            </a:r>
          </a:p>
          <a:p>
            <a:pPr marL="285750" indent="-285750">
              <a:buClr>
                <a:srgbClr val="007C59"/>
              </a:buClr>
              <a:buFont typeface="Wingdings" pitchFamily="2" charset="2"/>
              <a:buChar char="§"/>
            </a:pPr>
            <a:r>
              <a:rPr lang="en-GB" sz="2200" dirty="0" smtClean="0">
                <a:solidFill>
                  <a:srgbClr val="000000"/>
                </a:solidFill>
              </a:rPr>
              <a:t>Forum </a:t>
            </a:r>
            <a:r>
              <a:rPr lang="en-GB" sz="2200" dirty="0">
                <a:solidFill>
                  <a:srgbClr val="000000"/>
                </a:solidFill>
              </a:rPr>
              <a:t>for the discussion of </a:t>
            </a:r>
            <a:r>
              <a:rPr lang="en-GB" sz="2200" dirty="0" smtClean="0">
                <a:solidFill>
                  <a:srgbClr val="000000"/>
                </a:solidFill>
              </a:rPr>
              <a:t>ideas</a:t>
            </a:r>
          </a:p>
          <a:p>
            <a:pPr marL="285750" indent="-285750">
              <a:buClr>
                <a:srgbClr val="007C59"/>
              </a:buClr>
              <a:buFont typeface="Wingdings" pitchFamily="2" charset="2"/>
              <a:buChar char="§"/>
            </a:pPr>
            <a:r>
              <a:rPr lang="en-GB" sz="2200" dirty="0" smtClean="0">
                <a:solidFill>
                  <a:srgbClr val="000000"/>
                </a:solidFill>
              </a:rPr>
              <a:t>Generate </a:t>
            </a:r>
            <a:r>
              <a:rPr lang="en-GB" sz="2200" dirty="0">
                <a:solidFill>
                  <a:srgbClr val="000000"/>
                </a:solidFill>
              </a:rPr>
              <a:t>collaboration and whole systems </a:t>
            </a:r>
            <a:r>
              <a:rPr lang="en-GB" sz="2200" dirty="0" smtClean="0">
                <a:solidFill>
                  <a:srgbClr val="000000"/>
                </a:solidFill>
              </a:rPr>
              <a:t>approach</a:t>
            </a:r>
          </a:p>
          <a:p>
            <a:pPr marL="285750" indent="-285750">
              <a:buClr>
                <a:srgbClr val="007C59"/>
              </a:buClr>
              <a:buFont typeface="Wingdings" pitchFamily="2" charset="2"/>
              <a:buChar char="§"/>
            </a:pPr>
            <a:r>
              <a:rPr lang="en-GB" sz="2200" dirty="0" smtClean="0">
                <a:solidFill>
                  <a:srgbClr val="000000"/>
                </a:solidFill>
              </a:rPr>
              <a:t>Retain </a:t>
            </a:r>
            <a:r>
              <a:rPr lang="en-GB" sz="2200" dirty="0">
                <a:solidFill>
                  <a:srgbClr val="000000"/>
                </a:solidFill>
              </a:rPr>
              <a:t>Warwick's brightest talents</a:t>
            </a:r>
          </a:p>
          <a:p>
            <a:pPr marL="1200150" lvl="2" indent="-285750">
              <a:buFont typeface="Arial"/>
              <a:buChar char="•"/>
            </a:pPr>
            <a:endParaRPr lang="en-GB" sz="2200" dirty="0">
              <a:solidFill>
                <a:srgbClr val="000000"/>
              </a:solidFill>
            </a:endParaRPr>
          </a:p>
          <a:p>
            <a:r>
              <a:rPr lang="en-GB" sz="2200" dirty="0" smtClean="0">
                <a:solidFill>
                  <a:srgbClr val="000000"/>
                </a:solidFill>
              </a:rPr>
              <a:t>Synergy </a:t>
            </a:r>
            <a:r>
              <a:rPr lang="en-GB" sz="2200" dirty="0">
                <a:solidFill>
                  <a:srgbClr val="000000"/>
                </a:solidFill>
              </a:rPr>
              <a:t>with the Energy GRP objectives</a:t>
            </a:r>
          </a:p>
          <a:p>
            <a:endParaRPr lang="en-GB" dirty="0"/>
          </a:p>
        </p:txBody>
      </p:sp>
    </p:spTree>
    <p:extLst>
      <p:ext uri="{BB962C8B-B14F-4D97-AF65-F5344CB8AC3E}">
        <p14:creationId xmlns:p14="http://schemas.microsoft.com/office/powerpoint/2010/main" val="15941736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716016" y="-8792"/>
            <a:ext cx="4248472" cy="1143000"/>
          </a:xfrm>
        </p:spPr>
        <p:txBody>
          <a:bodyPr/>
          <a:lstStyle/>
          <a:p>
            <a:r>
              <a:rPr lang="en-GB" dirty="0" smtClean="0"/>
              <a:t>Energy Trail</a:t>
            </a:r>
            <a:endParaRPr lang="en-GB" dirty="0"/>
          </a:p>
        </p:txBody>
      </p:sp>
      <p:pic>
        <p:nvPicPr>
          <p:cNvPr id="4" name="Content Placeholder 3"/>
          <p:cNvPicPr>
            <a:picLocks noGrp="1" noChangeAspect="1"/>
          </p:cNvPicPr>
          <p:nvPr>
            <p:ph idx="4294967295"/>
          </p:nvPr>
        </p:nvPicPr>
        <p:blipFill rotWithShape="1">
          <a:blip r:embed="rId2" cstate="print">
            <a:extLst>
              <a:ext uri="{28A0092B-C50C-407E-A947-70E740481C1C}">
                <a14:useLocalDpi xmlns:a14="http://schemas.microsoft.com/office/drawing/2010/main" val="0"/>
              </a:ext>
            </a:extLst>
          </a:blip>
          <a:srcRect t="10572"/>
          <a:stretch/>
        </p:blipFill>
        <p:spPr>
          <a:xfrm>
            <a:off x="-108520" y="0"/>
            <a:ext cx="4897437" cy="6192838"/>
          </a:xfrm>
        </p:spPr>
      </p:pic>
      <p:sp>
        <p:nvSpPr>
          <p:cNvPr id="7" name="TextBox 6"/>
          <p:cNvSpPr txBox="1"/>
          <p:nvPr/>
        </p:nvSpPr>
        <p:spPr>
          <a:xfrm>
            <a:off x="4644008" y="908720"/>
            <a:ext cx="4499992" cy="6170920"/>
          </a:xfrm>
          <a:prstGeom prst="rect">
            <a:avLst/>
          </a:prstGeom>
          <a:noFill/>
        </p:spPr>
        <p:txBody>
          <a:bodyPr wrap="square" rtlCol="0">
            <a:spAutoFit/>
          </a:bodyPr>
          <a:lstStyle/>
          <a:p>
            <a:r>
              <a:rPr lang="en-GB" dirty="0" smtClean="0"/>
              <a:t>16 innovative points of interest:</a:t>
            </a:r>
          </a:p>
          <a:p>
            <a:pPr marL="285750" indent="-285750">
              <a:buClr>
                <a:srgbClr val="007C59"/>
              </a:buClr>
              <a:buFont typeface="Wingdings" pitchFamily="2" charset="2"/>
              <a:buChar char="§"/>
            </a:pPr>
            <a:r>
              <a:rPr lang="en-GB" sz="1700" dirty="0"/>
              <a:t>University House Data Centre Cooling</a:t>
            </a:r>
          </a:p>
          <a:p>
            <a:pPr marL="285750" indent="-285750">
              <a:buClr>
                <a:srgbClr val="007C59"/>
              </a:buClr>
              <a:buFont typeface="Wingdings" pitchFamily="2" charset="2"/>
              <a:buChar char="§"/>
            </a:pPr>
            <a:r>
              <a:rPr lang="en-GB" sz="1700" dirty="0"/>
              <a:t>Lower energy transport, Car Park 15</a:t>
            </a:r>
          </a:p>
          <a:p>
            <a:pPr marL="285750" indent="-285750">
              <a:buClr>
                <a:srgbClr val="007C59"/>
              </a:buClr>
              <a:buFont typeface="Wingdings" pitchFamily="2" charset="2"/>
              <a:buChar char="§"/>
            </a:pPr>
            <a:r>
              <a:rPr lang="en-GB" sz="1700" dirty="0"/>
              <a:t>Low carbon transport: IARC</a:t>
            </a:r>
          </a:p>
          <a:p>
            <a:pPr marL="285750" indent="-285750">
              <a:buClr>
                <a:srgbClr val="007C59"/>
              </a:buClr>
              <a:buFont typeface="Wingdings" pitchFamily="2" charset="2"/>
              <a:buChar char="§"/>
            </a:pPr>
            <a:r>
              <a:rPr lang="en-GB" sz="1700" dirty="0"/>
              <a:t>Solar energy: Engineering Building</a:t>
            </a:r>
          </a:p>
          <a:p>
            <a:pPr marL="285750" indent="-285750">
              <a:buClr>
                <a:srgbClr val="007C59"/>
              </a:buClr>
              <a:buFont typeface="Wingdings" pitchFamily="2" charset="2"/>
              <a:buChar char="§"/>
            </a:pPr>
            <a:r>
              <a:rPr lang="en-GB" sz="1700" dirty="0"/>
              <a:t>Absorption refrigeration: Mathematics and Statistics</a:t>
            </a:r>
          </a:p>
          <a:p>
            <a:pPr marL="285750" indent="-285750">
              <a:buClr>
                <a:srgbClr val="007C59"/>
              </a:buClr>
              <a:buFont typeface="Wingdings" pitchFamily="2" charset="2"/>
              <a:buChar char="§"/>
            </a:pPr>
            <a:r>
              <a:rPr lang="en-GB" sz="1700" dirty="0"/>
              <a:t>Solar tracker</a:t>
            </a:r>
          </a:p>
          <a:p>
            <a:pPr marL="285750" indent="-285750">
              <a:buClr>
                <a:srgbClr val="007C59"/>
              </a:buClr>
              <a:buFont typeface="Wingdings" pitchFamily="2" charset="2"/>
              <a:buChar char="§"/>
            </a:pPr>
            <a:r>
              <a:rPr lang="en-GB" sz="1700" dirty="0"/>
              <a:t>Self regulating smart building: IIPSI</a:t>
            </a:r>
          </a:p>
          <a:p>
            <a:pPr marL="285750" indent="-285750">
              <a:buClr>
                <a:srgbClr val="007C59"/>
              </a:buClr>
              <a:buFont typeface="Wingdings" pitchFamily="2" charset="2"/>
              <a:buChar char="§"/>
            </a:pPr>
            <a:r>
              <a:rPr lang="en-GB" sz="1700" dirty="0"/>
              <a:t>Low energy technology and design: IDL</a:t>
            </a:r>
          </a:p>
          <a:p>
            <a:pPr marL="285750" indent="-285750">
              <a:buClr>
                <a:srgbClr val="007C59"/>
              </a:buClr>
              <a:buFont typeface="Wingdings" pitchFamily="2" charset="2"/>
              <a:buChar char="§"/>
            </a:pPr>
            <a:r>
              <a:rPr lang="en-GB" sz="1700" dirty="0"/>
              <a:t>Bluebell thermal storage</a:t>
            </a:r>
          </a:p>
          <a:p>
            <a:pPr marL="285750" indent="-285750">
              <a:buClr>
                <a:srgbClr val="007C59"/>
              </a:buClr>
              <a:buFont typeface="Wingdings" pitchFamily="2" charset="2"/>
              <a:buChar char="§"/>
            </a:pPr>
            <a:r>
              <a:rPr lang="en-GB" sz="1700" dirty="0"/>
              <a:t>Low energy technology and design: CTU</a:t>
            </a:r>
          </a:p>
          <a:p>
            <a:pPr marL="285750" indent="-285750">
              <a:buClr>
                <a:srgbClr val="007C59"/>
              </a:buClr>
              <a:buFont typeface="Wingdings" pitchFamily="2" charset="2"/>
              <a:buChar char="§"/>
            </a:pPr>
            <a:r>
              <a:rPr lang="en-GB" sz="1700" dirty="0"/>
              <a:t>Energy efficient technology and design: CMCB</a:t>
            </a:r>
          </a:p>
          <a:p>
            <a:pPr marL="285750" indent="-285750">
              <a:buClr>
                <a:srgbClr val="007C59"/>
              </a:buClr>
              <a:buFont typeface="Wingdings" pitchFamily="2" charset="2"/>
              <a:buChar char="§"/>
            </a:pPr>
            <a:r>
              <a:rPr lang="en-GB" sz="1700" dirty="0"/>
              <a:t>Student designed wind turbine, </a:t>
            </a:r>
            <a:r>
              <a:rPr lang="en-GB" sz="1700" dirty="0" err="1"/>
              <a:t>Cryfield</a:t>
            </a:r>
            <a:r>
              <a:rPr lang="en-GB" sz="1700" dirty="0"/>
              <a:t> sports pavilion</a:t>
            </a:r>
          </a:p>
          <a:p>
            <a:pPr marL="285750" indent="-285750">
              <a:buClr>
                <a:srgbClr val="007C59"/>
              </a:buClr>
              <a:buFont typeface="Wingdings" pitchFamily="2" charset="2"/>
              <a:buChar char="§"/>
            </a:pPr>
            <a:r>
              <a:rPr lang="en-GB" sz="1700" dirty="0"/>
              <a:t>Energy efficient technology and design: </a:t>
            </a:r>
            <a:r>
              <a:rPr lang="en-GB" sz="1700" dirty="0" err="1"/>
              <a:t>Sherbourne</a:t>
            </a:r>
            <a:r>
              <a:rPr lang="en-GB" sz="1700" dirty="0"/>
              <a:t>	</a:t>
            </a:r>
          </a:p>
          <a:p>
            <a:pPr marL="285750" indent="-285750">
              <a:buClr>
                <a:srgbClr val="007C59"/>
              </a:buClr>
              <a:buFont typeface="Wingdings" pitchFamily="2" charset="2"/>
              <a:buChar char="§"/>
            </a:pPr>
            <a:r>
              <a:rPr lang="en-GB" sz="1700" dirty="0"/>
              <a:t>Energy efficient technology and design: WBS</a:t>
            </a:r>
          </a:p>
          <a:p>
            <a:pPr marL="285750" indent="-285750">
              <a:buClr>
                <a:srgbClr val="007C59"/>
              </a:buClr>
              <a:buFont typeface="Wingdings" pitchFamily="2" charset="2"/>
              <a:buChar char="§"/>
            </a:pPr>
            <a:r>
              <a:rPr lang="en-GB" sz="1700" dirty="0"/>
              <a:t>Solar energy: MAS</a:t>
            </a:r>
          </a:p>
          <a:p>
            <a:pPr marL="285750" indent="-285750">
              <a:buClr>
                <a:srgbClr val="007C59"/>
              </a:buClr>
              <a:buFont typeface="Wingdings" pitchFamily="2" charset="2"/>
              <a:buChar char="§"/>
            </a:pPr>
            <a:r>
              <a:rPr lang="en-GB" sz="1700" dirty="0"/>
              <a:t>Combined heat and power (CHP) system</a:t>
            </a:r>
          </a:p>
          <a:p>
            <a:endParaRPr lang="en-GB" dirty="0" smtClean="0"/>
          </a:p>
          <a:p>
            <a:endParaRPr lang="en-GB" dirty="0" smtClean="0"/>
          </a:p>
          <a:p>
            <a:endParaRPr lang="en-GB" dirty="0"/>
          </a:p>
        </p:txBody>
      </p:sp>
    </p:spTree>
    <p:extLst>
      <p:ext uri="{BB962C8B-B14F-4D97-AF65-F5344CB8AC3E}">
        <p14:creationId xmlns:p14="http://schemas.microsoft.com/office/powerpoint/2010/main" val="22139500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23528" y="2852936"/>
            <a:ext cx="8496944" cy="1656184"/>
          </a:xfrm>
        </p:spPr>
        <p:txBody>
          <a:bodyPr/>
          <a:lstStyle/>
          <a:p>
            <a:pPr algn="l" fontAlgn="auto">
              <a:spcBef>
                <a:spcPts val="600"/>
              </a:spcBef>
              <a:spcAft>
                <a:spcPts val="600"/>
              </a:spcAft>
              <a:defRPr/>
            </a:pPr>
            <a:r>
              <a:rPr lang="en-GB" sz="5400" b="1" dirty="0" smtClean="0"/>
              <a:t>Professor David </a:t>
            </a:r>
            <a:r>
              <a:rPr lang="en-GB" sz="5400" b="1" dirty="0"/>
              <a:t>Elmes </a:t>
            </a:r>
            <a:r>
              <a:rPr lang="en-GB" sz="5400" b="1" dirty="0" smtClean="0"/>
              <a:t/>
            </a:r>
            <a:br>
              <a:rPr lang="en-GB" sz="5400" b="1" dirty="0" smtClean="0"/>
            </a:br>
            <a:r>
              <a:rPr lang="en-GB" sz="2800" dirty="0" smtClean="0"/>
              <a:t>(</a:t>
            </a:r>
            <a:r>
              <a:rPr lang="en-GB" sz="2800" dirty="0"/>
              <a:t>Academic Director for the Warwick Global Energy MBA )</a:t>
            </a:r>
            <a:br>
              <a:rPr lang="en-GB" sz="2800" dirty="0"/>
            </a:br>
            <a:endParaRPr lang="en-GB" sz="3600" dirty="0"/>
          </a:p>
        </p:txBody>
      </p:sp>
      <p:sp>
        <p:nvSpPr>
          <p:cNvPr id="5" name="Subtitle 4"/>
          <p:cNvSpPr>
            <a:spLocks noGrp="1"/>
          </p:cNvSpPr>
          <p:nvPr>
            <p:ph type="subTitle" idx="1"/>
          </p:nvPr>
        </p:nvSpPr>
        <p:spPr>
          <a:xfrm>
            <a:off x="395536" y="4509120"/>
            <a:ext cx="8496944" cy="1440160"/>
          </a:xfrm>
        </p:spPr>
        <p:txBody>
          <a:bodyPr/>
          <a:lstStyle/>
          <a:p>
            <a:pPr algn="l"/>
            <a:r>
              <a:rPr lang="en-GB" b="1" dirty="0">
                <a:solidFill>
                  <a:srgbClr val="007C59"/>
                </a:solidFill>
              </a:rPr>
              <a:t>The challenge that the global energy industry faces in meeting future supply and demand</a:t>
            </a:r>
          </a:p>
        </p:txBody>
      </p:sp>
    </p:spTree>
    <p:extLst>
      <p:ext uri="{BB962C8B-B14F-4D97-AF65-F5344CB8AC3E}">
        <p14:creationId xmlns:p14="http://schemas.microsoft.com/office/powerpoint/2010/main" val="3139965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200" dirty="0" smtClean="0"/>
              <a:t>Population, GDP, Energy &amp; Emissions</a:t>
            </a:r>
            <a:endParaRPr lang="en-GB" sz="3200" dirty="0"/>
          </a:p>
        </p:txBody>
      </p:sp>
      <p:sp>
        <p:nvSpPr>
          <p:cNvPr id="4" name="Content Placeholder 3"/>
          <p:cNvSpPr>
            <a:spLocks noGrp="1"/>
          </p:cNvSpPr>
          <p:nvPr>
            <p:ph idx="1"/>
          </p:nvPr>
        </p:nvSpPr>
        <p:spPr>
          <a:xfrm>
            <a:off x="457200" y="1412776"/>
            <a:ext cx="8264525" cy="4675003"/>
          </a:xfrm>
        </p:spPr>
        <p:txBody>
          <a:bodyPr>
            <a:normAutofit lnSpcReduction="10000"/>
          </a:bodyPr>
          <a:lstStyle/>
          <a:p>
            <a:pPr>
              <a:buClr>
                <a:srgbClr val="007C59"/>
              </a:buClr>
              <a:buFont typeface="Wingdings" pitchFamily="2" charset="2"/>
              <a:buChar char="§"/>
            </a:pPr>
            <a:r>
              <a:rPr lang="en-GB" sz="2800" dirty="0" smtClean="0"/>
              <a:t>Global Population</a:t>
            </a:r>
          </a:p>
          <a:p>
            <a:pPr lvl="1"/>
            <a:r>
              <a:rPr lang="en-GB" sz="2000" dirty="0" smtClean="0"/>
              <a:t>0.9% pa growth over 2008-2035</a:t>
            </a:r>
          </a:p>
          <a:p>
            <a:pPr defTabSz="527050">
              <a:buClr>
                <a:srgbClr val="007C59"/>
              </a:buClr>
              <a:buFont typeface="Wingdings" pitchFamily="2" charset="2"/>
              <a:buChar char="§"/>
            </a:pPr>
            <a:r>
              <a:rPr lang="en-GB" sz="2800" dirty="0" smtClean="0"/>
              <a:t>GDP</a:t>
            </a:r>
          </a:p>
          <a:p>
            <a:pPr lvl="1" defTabSz="527050"/>
            <a:r>
              <a:rPr lang="en-GB" sz="2000" dirty="0" smtClean="0"/>
              <a:t>OECD growth of 2.2% pa over 2009-2035                   	             		</a:t>
            </a:r>
          </a:p>
          <a:p>
            <a:pPr lvl="1" defTabSz="527050"/>
            <a:r>
              <a:rPr lang="en-GB" sz="2000" dirty="0" smtClean="0"/>
              <a:t>Non-OECD growth of 4.9% pa over 2009-2035</a:t>
            </a:r>
          </a:p>
          <a:p>
            <a:pPr>
              <a:buClr>
                <a:srgbClr val="007C59"/>
              </a:buClr>
              <a:buFont typeface="Wingdings" pitchFamily="2" charset="2"/>
              <a:buChar char="§"/>
            </a:pPr>
            <a:r>
              <a:rPr lang="en-GB" sz="2800" dirty="0" smtClean="0"/>
              <a:t>Energy Demand</a:t>
            </a:r>
          </a:p>
          <a:p>
            <a:pPr lvl="1"/>
            <a:r>
              <a:rPr lang="en-US" sz="2000" dirty="0" smtClean="0"/>
              <a:t>1.3</a:t>
            </a:r>
            <a:r>
              <a:rPr lang="en-US" sz="2000" dirty="0"/>
              <a:t>% growth </a:t>
            </a:r>
            <a:r>
              <a:rPr lang="en-US" sz="2000" dirty="0" smtClean="0"/>
              <a:t>pa over 2009-2035, a 40% increase overall</a:t>
            </a:r>
          </a:p>
          <a:p>
            <a:pPr lvl="1"/>
            <a:r>
              <a:rPr lang="en-US" sz="2000" dirty="0" smtClean="0"/>
              <a:t>Nearly 90% of demand growth is in non-OECD countries</a:t>
            </a:r>
            <a:endParaRPr lang="en-US" sz="2000" dirty="0"/>
          </a:p>
          <a:p>
            <a:pPr>
              <a:buClr>
                <a:srgbClr val="007C59"/>
              </a:buClr>
              <a:buFont typeface="Wingdings" pitchFamily="2" charset="2"/>
              <a:buChar char="§"/>
            </a:pPr>
            <a:r>
              <a:rPr lang="en-US" sz="2800" dirty="0"/>
              <a:t>Carbon </a:t>
            </a:r>
            <a:r>
              <a:rPr lang="en-US" sz="2800" dirty="0" smtClean="0"/>
              <a:t>Emissions</a:t>
            </a:r>
          </a:p>
          <a:p>
            <a:pPr lvl="1" defTabSz="527050"/>
            <a:r>
              <a:rPr lang="en-US" sz="2000" dirty="0" smtClean="0"/>
              <a:t>Still rising: up 5.3% between 2009 and 2010</a:t>
            </a:r>
            <a:endParaRPr lang="en-US" sz="2000" dirty="0"/>
          </a:p>
          <a:p>
            <a:pPr lvl="1" defTabSz="527050"/>
            <a:r>
              <a:rPr lang="en-US" sz="2000" dirty="0"/>
              <a:t>Expected </a:t>
            </a:r>
            <a:r>
              <a:rPr lang="en-US" sz="2000" dirty="0" smtClean="0"/>
              <a:t>Policies suggest warming of +3.5˚C with 80</a:t>
            </a:r>
            <a:r>
              <a:rPr lang="en-US" sz="2000" dirty="0"/>
              <a:t>% “locked-in</a:t>
            </a:r>
            <a:r>
              <a:rPr lang="en-US" sz="2000" dirty="0" smtClean="0"/>
              <a:t>”</a:t>
            </a:r>
            <a:endParaRPr lang="en-US" sz="2000" dirty="0"/>
          </a:p>
          <a:p>
            <a:pPr lvl="1" defTabSz="527050"/>
            <a:r>
              <a:rPr lang="en-US" sz="2000" dirty="0" smtClean="0"/>
              <a:t>To </a:t>
            </a:r>
            <a:r>
              <a:rPr lang="en-US" sz="2000" dirty="0"/>
              <a:t>keep within +2˚</a:t>
            </a:r>
            <a:r>
              <a:rPr lang="en-US" sz="2000" dirty="0" smtClean="0"/>
              <a:t>C need 2035 emissions to be 40% less than expected</a:t>
            </a:r>
            <a:endParaRPr lang="en-GB" sz="2000" dirty="0"/>
          </a:p>
        </p:txBody>
      </p:sp>
      <p:sp>
        <p:nvSpPr>
          <p:cNvPr id="7" name="TextBox 6"/>
          <p:cNvSpPr txBox="1"/>
          <p:nvPr/>
        </p:nvSpPr>
        <p:spPr>
          <a:xfrm>
            <a:off x="7380312" y="5949280"/>
            <a:ext cx="1569725" cy="276999"/>
          </a:xfrm>
          <a:prstGeom prst="rect">
            <a:avLst/>
          </a:prstGeom>
          <a:noFill/>
        </p:spPr>
        <p:txBody>
          <a:bodyPr wrap="none" rtlCol="0">
            <a:spAutoFit/>
          </a:bodyPr>
          <a:lstStyle/>
          <a:p>
            <a:r>
              <a:rPr lang="en-GB" sz="1200" dirty="0" smtClean="0">
                <a:solidFill>
                  <a:prstClr val="black"/>
                </a:solidFill>
              </a:rPr>
              <a:t>OECD/IEA, WEO 2011 </a:t>
            </a:r>
            <a:endParaRPr lang="en-GB" sz="1200" dirty="0">
              <a:solidFill>
                <a:prstClr val="black"/>
              </a:solidFill>
            </a:endParaRPr>
          </a:p>
        </p:txBody>
      </p:sp>
    </p:spTree>
    <p:extLst>
      <p:ext uri="{BB962C8B-B14F-4D97-AF65-F5344CB8AC3E}">
        <p14:creationId xmlns:p14="http://schemas.microsoft.com/office/powerpoint/2010/main" val="23965295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Energy use around the world in 2011</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38067145"/>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7596336" y="5960313"/>
            <a:ext cx="1484765" cy="276999"/>
          </a:xfrm>
          <a:prstGeom prst="rect">
            <a:avLst/>
          </a:prstGeom>
          <a:noFill/>
        </p:spPr>
        <p:txBody>
          <a:bodyPr wrap="none" rtlCol="0">
            <a:spAutoFit/>
          </a:bodyPr>
          <a:lstStyle/>
          <a:p>
            <a:r>
              <a:rPr lang="en-GB" sz="1200" dirty="0" smtClean="0">
                <a:solidFill>
                  <a:prstClr val="black"/>
                </a:solidFill>
              </a:rPr>
              <a:t>2011 Data (BP, 2012)</a:t>
            </a:r>
            <a:endParaRPr lang="en-GB" sz="1200" dirty="0">
              <a:solidFill>
                <a:prstClr val="black"/>
              </a:solidFill>
            </a:endParaRPr>
          </a:p>
        </p:txBody>
      </p:sp>
    </p:spTree>
    <p:extLst>
      <p:ext uri="{BB962C8B-B14F-4D97-AF65-F5344CB8AC3E}">
        <p14:creationId xmlns:p14="http://schemas.microsoft.com/office/powerpoint/2010/main" val="374597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9776"/>
            <a:ext cx="8229600" cy="1143000"/>
          </a:xfrm>
        </p:spPr>
        <p:txBody>
          <a:bodyPr>
            <a:normAutofit fontScale="90000"/>
          </a:bodyPr>
          <a:lstStyle/>
          <a:p>
            <a:r>
              <a:rPr lang="en-GB" sz="3600" dirty="0" smtClean="0"/>
              <a:t>Energy transitions take time: historically 25 years or more</a:t>
            </a:r>
            <a:endParaRPr lang="en-GB" sz="3600" dirty="0"/>
          </a:p>
        </p:txBody>
      </p:sp>
      <p:pic>
        <p:nvPicPr>
          <p:cNvPr id="3" name="Picture 2" descr="Real Fuel Prices over time.JPG"/>
          <p:cNvPicPr/>
          <p:nvPr/>
        </p:nvPicPr>
        <p:blipFill>
          <a:blip r:embed="rId3" cstate="print"/>
          <a:srcRect t="11132" b="8163"/>
          <a:stretch>
            <a:fillRect/>
          </a:stretch>
        </p:blipFill>
        <p:spPr>
          <a:xfrm>
            <a:off x="1201589" y="1828695"/>
            <a:ext cx="6538763" cy="4264601"/>
          </a:xfrm>
          <a:prstGeom prst="rect">
            <a:avLst/>
          </a:prstGeom>
        </p:spPr>
      </p:pic>
      <p:sp>
        <p:nvSpPr>
          <p:cNvPr id="4" name="TextBox 3"/>
          <p:cNvSpPr txBox="1"/>
          <p:nvPr/>
        </p:nvSpPr>
        <p:spPr>
          <a:xfrm>
            <a:off x="1922024" y="1412776"/>
            <a:ext cx="5530296" cy="369332"/>
          </a:xfrm>
          <a:prstGeom prst="rect">
            <a:avLst/>
          </a:prstGeom>
          <a:noFill/>
        </p:spPr>
        <p:txBody>
          <a:bodyPr wrap="none" rtlCol="0">
            <a:spAutoFit/>
          </a:bodyPr>
          <a:lstStyle/>
          <a:p>
            <a:r>
              <a:rPr lang="en-GB" dirty="0" smtClean="0">
                <a:solidFill>
                  <a:prstClr val="black"/>
                </a:solidFill>
              </a:rPr>
              <a:t>Retail consumer fuel prices in the UK 1800-2000 (p/kWh)</a:t>
            </a:r>
            <a:endParaRPr lang="en-GB" dirty="0">
              <a:solidFill>
                <a:prstClr val="black"/>
              </a:solidFill>
            </a:endParaRPr>
          </a:p>
        </p:txBody>
      </p:sp>
      <p:sp>
        <p:nvSpPr>
          <p:cNvPr id="5" name="TextBox 4"/>
          <p:cNvSpPr txBox="1"/>
          <p:nvPr/>
        </p:nvSpPr>
        <p:spPr>
          <a:xfrm>
            <a:off x="7193466" y="5954796"/>
            <a:ext cx="1950534" cy="276999"/>
          </a:xfrm>
          <a:prstGeom prst="rect">
            <a:avLst/>
          </a:prstGeom>
          <a:noFill/>
        </p:spPr>
        <p:txBody>
          <a:bodyPr wrap="none" rtlCol="0">
            <a:spAutoFit/>
          </a:bodyPr>
          <a:lstStyle/>
          <a:p>
            <a:r>
              <a:rPr lang="en-GB" sz="1200" dirty="0" smtClean="0">
                <a:solidFill>
                  <a:prstClr val="black"/>
                </a:solidFill>
              </a:rPr>
              <a:t>Fouquet and Pearson (2003)</a:t>
            </a:r>
            <a:endParaRPr lang="en-GB" sz="1200" dirty="0">
              <a:solidFill>
                <a:prstClr val="black"/>
              </a:solidFill>
            </a:endParaRPr>
          </a:p>
        </p:txBody>
      </p:sp>
    </p:spTree>
    <p:extLst>
      <p:ext uri="{BB962C8B-B14F-4D97-AF65-F5344CB8AC3E}">
        <p14:creationId xmlns:p14="http://schemas.microsoft.com/office/powerpoint/2010/main" val="19661695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457200" y="274638"/>
            <a:ext cx="8229600" cy="634082"/>
          </a:xfrm>
        </p:spPr>
        <p:txBody>
          <a:bodyPr anchor="t" anchorCtr="0">
            <a:normAutofit/>
          </a:bodyPr>
          <a:lstStyle/>
          <a:p>
            <a:r>
              <a:rPr lang="en-GB" sz="3200" dirty="0" smtClean="0"/>
              <a:t>“Climbing the energy ladder”</a:t>
            </a:r>
            <a:endParaRPr lang="en-GB" sz="32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143" y="764704"/>
            <a:ext cx="7460620" cy="5217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2852936"/>
            <a:ext cx="1712898" cy="2581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44143" y="5956523"/>
            <a:ext cx="785664" cy="276999"/>
          </a:xfrm>
          <a:prstGeom prst="rect">
            <a:avLst/>
          </a:prstGeom>
          <a:noFill/>
        </p:spPr>
        <p:txBody>
          <a:bodyPr wrap="none" rtlCol="0">
            <a:spAutoFit/>
          </a:bodyPr>
          <a:lstStyle/>
          <a:p>
            <a:r>
              <a:rPr lang="en-GB" sz="1200" dirty="0" smtClean="0">
                <a:solidFill>
                  <a:prstClr val="black"/>
                </a:solidFill>
              </a:rPr>
              <a:t>Data,  IEA</a:t>
            </a:r>
            <a:endParaRPr lang="en-GB" sz="1200" dirty="0">
              <a:solidFill>
                <a:prstClr val="black"/>
              </a:solidFill>
            </a:endParaRPr>
          </a:p>
        </p:txBody>
      </p:sp>
    </p:spTree>
    <p:extLst>
      <p:ext uri="{BB962C8B-B14F-4D97-AF65-F5344CB8AC3E}">
        <p14:creationId xmlns:p14="http://schemas.microsoft.com/office/powerpoint/2010/main" val="13613611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lstStyle/>
          <a:p>
            <a:r>
              <a:rPr lang="en-GB" sz="3200" dirty="0" smtClean="0"/>
              <a:t>World Energy </a:t>
            </a:r>
            <a:r>
              <a:rPr lang="en-GB" sz="3200" dirty="0"/>
              <a:t>F</a:t>
            </a:r>
            <a:r>
              <a:rPr lang="en-GB" sz="3200" dirty="0" smtClean="0"/>
              <a:t>lows</a:t>
            </a:r>
            <a:endParaRPr lang="en-GB" sz="3200" dirty="0"/>
          </a:p>
        </p:txBody>
      </p:sp>
      <p:pic>
        <p:nvPicPr>
          <p:cNvPr id="3" name="Picture 2"/>
          <p:cNvPicPr>
            <a:picLocks noChangeAspect="1" noChangeArrowheads="1"/>
          </p:cNvPicPr>
          <p:nvPr/>
        </p:nvPicPr>
        <p:blipFill>
          <a:blip r:embed="rId3" cstate="print"/>
          <a:srcRect/>
          <a:stretch>
            <a:fillRect/>
          </a:stretch>
        </p:blipFill>
        <p:spPr bwMode="auto">
          <a:xfrm>
            <a:off x="323528" y="980728"/>
            <a:ext cx="8352928" cy="5204137"/>
          </a:xfrm>
          <a:prstGeom prst="rect">
            <a:avLst/>
          </a:prstGeom>
          <a:noFill/>
          <a:ln w="9525">
            <a:noFill/>
            <a:miter lim="800000"/>
            <a:headEnd/>
            <a:tailEnd/>
          </a:ln>
        </p:spPr>
      </p:pic>
    </p:spTree>
    <p:extLst>
      <p:ext uri="{BB962C8B-B14F-4D97-AF65-F5344CB8AC3E}">
        <p14:creationId xmlns:p14="http://schemas.microsoft.com/office/powerpoint/2010/main" val="1119497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S:\Internal Communications\Int Comms Events\IdeasCafe\Logos\IdeasCafeLogo.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60648"/>
            <a:ext cx="936104" cy="921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467544" y="1916832"/>
            <a:ext cx="8136904" cy="410445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rgbClr val="0434B1"/>
                </a:solidFill>
                <a:latin typeface="+mj-lt"/>
                <a:ea typeface="+mj-ea"/>
                <a:cs typeface="+mj-cs"/>
              </a:defRPr>
            </a:lvl1pPr>
          </a:lstStyle>
          <a:p>
            <a:endParaRPr lang="en-GB" dirty="0"/>
          </a:p>
        </p:txBody>
      </p:sp>
      <p:pic>
        <p:nvPicPr>
          <p:cNvPr id="11" name="Picture 5" descr="S:\Internal Communications\Int Comms Events\IdeasCafe\2011 11 14 - Food Security\Photos\357.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187" b="8341"/>
          <a:stretch/>
        </p:blipFill>
        <p:spPr bwMode="auto">
          <a:xfrm>
            <a:off x="4611542" y="1254644"/>
            <a:ext cx="2334216" cy="298807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S:\Internal Communications\Int Comms Events\IdeasCafe\2012 03 12 - Science and technology for health\Photos\04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7905" b="5517"/>
          <a:stretch/>
        </p:blipFill>
        <p:spPr bwMode="auto">
          <a:xfrm>
            <a:off x="6827139" y="1245600"/>
            <a:ext cx="2316861" cy="302031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S:\Internal Communications\Int Comms Events\IdeasCafe\2012 05 08 - Individual Behaviour\Photos\cafe 3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96" y="4293096"/>
            <a:ext cx="2880000" cy="191612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9" descr="S:\Internal Communications\Int Comms Events\IdeasCafe\2011 11 14 - Food Security\Photos\320.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31212" b="28733"/>
          <a:stretch/>
        </p:blipFill>
        <p:spPr bwMode="auto">
          <a:xfrm>
            <a:off x="2901224" y="4309121"/>
            <a:ext cx="3150574" cy="19001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Internal Communications\Int Comms Events\IdeasCafe\2012 02 06 - Connecting Cultures\Photos\057.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35607" y="4309121"/>
            <a:ext cx="2880000" cy="191269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S:\Internal Communications\Int Comms Events\IdeasCafe\2012 05 08 - Individual Behaviour\Photos\cafe 55 Dawn Eubanks.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65" t="24539" r="3859" b="6809"/>
          <a:stretch/>
        </p:blipFill>
        <p:spPr bwMode="auto">
          <a:xfrm>
            <a:off x="1907704" y="1254644"/>
            <a:ext cx="2703838" cy="301146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S:\Internal Communications\Int Comms Events\IdeasCafe\2012 05 08 - Individual Behaviour\Photos\cafe 59 Thomas Hills.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13967"/>
          <a:stretch/>
        </p:blipFill>
        <p:spPr bwMode="auto">
          <a:xfrm>
            <a:off x="-28864" y="1245600"/>
            <a:ext cx="2322745" cy="3007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75751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sz="3200" dirty="0" smtClean="0"/>
              <a:t>World Energy Use Today</a:t>
            </a:r>
            <a:endParaRPr lang="en-GB" sz="3200" dirty="0"/>
          </a:p>
        </p:txBody>
      </p:sp>
      <p:sp>
        <p:nvSpPr>
          <p:cNvPr id="6" name="Content Placeholder 5"/>
          <p:cNvSpPr>
            <a:spLocks noGrp="1"/>
          </p:cNvSpPr>
          <p:nvPr>
            <p:ph idx="1"/>
          </p:nvPr>
        </p:nvSpPr>
        <p:spPr>
          <a:xfrm>
            <a:off x="457200" y="1600200"/>
            <a:ext cx="8264525" cy="4781128"/>
          </a:xfrm>
        </p:spPr>
        <p:txBody>
          <a:bodyPr/>
          <a:lstStyle/>
          <a:p>
            <a:pPr>
              <a:buClr>
                <a:srgbClr val="007C59"/>
              </a:buClr>
              <a:buFont typeface="Wingdings" pitchFamily="2" charset="2"/>
              <a:buChar char="§"/>
            </a:pPr>
            <a:r>
              <a:rPr lang="en-US" sz="2400" dirty="0" smtClean="0"/>
              <a:t>Energy demand growth is expected to exceed population growth </a:t>
            </a:r>
          </a:p>
          <a:p>
            <a:pPr>
              <a:buClr>
                <a:srgbClr val="007C59"/>
              </a:buClr>
              <a:buFont typeface="Wingdings" pitchFamily="2" charset="2"/>
              <a:buChar char="§"/>
            </a:pPr>
            <a:r>
              <a:rPr lang="en-US" sz="2400" dirty="0" smtClean="0"/>
              <a:t>A mix of energy sources at the global level for decades </a:t>
            </a:r>
          </a:p>
          <a:p>
            <a:pPr>
              <a:buClr>
                <a:srgbClr val="007C59"/>
              </a:buClr>
              <a:buFont typeface="Wingdings" pitchFamily="2" charset="2"/>
              <a:buChar char="§"/>
            </a:pPr>
            <a:r>
              <a:rPr lang="en-US" sz="2400" dirty="0" smtClean="0"/>
              <a:t>We aim to make energy transitions at speeds not seen before </a:t>
            </a:r>
          </a:p>
          <a:p>
            <a:pPr>
              <a:buClr>
                <a:srgbClr val="007C59"/>
              </a:buClr>
              <a:buFont typeface="Wingdings" pitchFamily="2" charset="2"/>
              <a:buChar char="§"/>
            </a:pPr>
            <a:r>
              <a:rPr lang="en-US" sz="2400" dirty="0" smtClean="0"/>
              <a:t>We are on a path to </a:t>
            </a:r>
            <a:r>
              <a:rPr lang="en-GB" sz="2400" dirty="0"/>
              <a:t>+3.5˚C with 80% “locked-in</a:t>
            </a:r>
            <a:r>
              <a:rPr lang="en-GB" sz="2400" dirty="0" smtClean="0"/>
              <a:t>”</a:t>
            </a:r>
            <a:endParaRPr lang="en-US" sz="2400" dirty="0" smtClean="0"/>
          </a:p>
          <a:p>
            <a:pPr>
              <a:buClr>
                <a:srgbClr val="007C59"/>
              </a:buClr>
              <a:buFont typeface="Wingdings" pitchFamily="2" charset="2"/>
              <a:buChar char="§"/>
            </a:pPr>
            <a:r>
              <a:rPr lang="en-US" sz="2400" dirty="0" smtClean="0"/>
              <a:t>The opportunity for different energy paths as countries develop or change</a:t>
            </a:r>
          </a:p>
          <a:p>
            <a:pPr>
              <a:buClr>
                <a:srgbClr val="007C59"/>
              </a:buClr>
              <a:buFont typeface="Wingdings" pitchFamily="2" charset="2"/>
              <a:buChar char="§"/>
            </a:pPr>
            <a:r>
              <a:rPr lang="en-US" sz="2400" dirty="0" smtClean="0"/>
              <a:t>Equal opportunities for efficiency improvements as for changing the sources of energy</a:t>
            </a:r>
          </a:p>
          <a:p>
            <a:pPr>
              <a:buClr>
                <a:srgbClr val="007C59"/>
              </a:buClr>
              <a:buFont typeface="Wingdings" pitchFamily="2" charset="2"/>
              <a:buChar char="§"/>
            </a:pPr>
            <a:r>
              <a:rPr lang="en-GB" sz="2400" dirty="0" smtClean="0"/>
              <a:t>The scale of investment needed in the energy industry is at least $1Trillion every year over the next 25 years</a:t>
            </a:r>
            <a:endParaRPr lang="en-US" sz="2400" dirty="0" smtClean="0"/>
          </a:p>
        </p:txBody>
      </p:sp>
    </p:spTree>
    <p:extLst>
      <p:ext uri="{BB962C8B-B14F-4D97-AF65-F5344CB8AC3E}">
        <p14:creationId xmlns:p14="http://schemas.microsoft.com/office/powerpoint/2010/main" val="342376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99176" cy="1143000"/>
          </a:xfrm>
        </p:spPr>
        <p:txBody>
          <a:bodyPr>
            <a:normAutofit fontScale="90000"/>
          </a:bodyPr>
          <a:lstStyle/>
          <a:p>
            <a:r>
              <a:rPr lang="en-GB" sz="3600" dirty="0" smtClean="0"/>
              <a:t>Scenarios used at Warwick to explore paths that companies might take.</a:t>
            </a:r>
            <a:endParaRPr lang="en-GB" sz="3600" dirty="0"/>
          </a:p>
        </p:txBody>
      </p:sp>
      <p:sp>
        <p:nvSpPr>
          <p:cNvPr id="3" name="Content Placeholder 2"/>
          <p:cNvSpPr>
            <a:spLocks noGrp="1"/>
          </p:cNvSpPr>
          <p:nvPr>
            <p:ph idx="1"/>
          </p:nvPr>
        </p:nvSpPr>
        <p:spPr/>
        <p:txBody>
          <a:bodyPr/>
          <a:lstStyle/>
          <a:p>
            <a:pPr>
              <a:spcAft>
                <a:spcPts val="600"/>
              </a:spcAft>
              <a:buClr>
                <a:srgbClr val="007C59"/>
              </a:buClr>
              <a:buFont typeface="Wingdings" pitchFamily="2" charset="2"/>
              <a:buChar char="§"/>
            </a:pPr>
            <a:r>
              <a:rPr lang="en-GB" sz="2400" dirty="0" smtClean="0"/>
              <a:t>The Shell 2050 Scenarios </a:t>
            </a:r>
          </a:p>
          <a:p>
            <a:pPr lvl="1">
              <a:spcAft>
                <a:spcPts val="600"/>
              </a:spcAft>
            </a:pPr>
            <a:r>
              <a:rPr lang="en-GB" sz="2000" dirty="0" smtClean="0"/>
              <a:t>An international company example</a:t>
            </a:r>
            <a:endParaRPr lang="en-GB" sz="2400" dirty="0" smtClean="0"/>
          </a:p>
          <a:p>
            <a:pPr>
              <a:spcAft>
                <a:spcPts val="600"/>
              </a:spcAft>
              <a:buClr>
                <a:srgbClr val="007C59"/>
              </a:buClr>
              <a:buFont typeface="Wingdings" pitchFamily="2" charset="2"/>
              <a:buChar char="§"/>
            </a:pPr>
            <a:r>
              <a:rPr lang="en-GB" sz="2400" dirty="0" smtClean="0"/>
              <a:t>The UK Foresight “Powering our Lives” Scenarios</a:t>
            </a:r>
          </a:p>
          <a:p>
            <a:pPr lvl="1">
              <a:spcAft>
                <a:spcPts val="600"/>
              </a:spcAft>
            </a:pPr>
            <a:r>
              <a:rPr lang="en-GB" sz="2000" dirty="0" smtClean="0"/>
              <a:t>A government perspective</a:t>
            </a:r>
            <a:endParaRPr lang="en-GB" sz="2400" dirty="0" smtClean="0"/>
          </a:p>
          <a:p>
            <a:pPr>
              <a:spcAft>
                <a:spcPts val="600"/>
              </a:spcAft>
              <a:buClr>
                <a:srgbClr val="007C59"/>
              </a:buClr>
              <a:buFont typeface="Wingdings" pitchFamily="2" charset="2"/>
              <a:buChar char="§"/>
            </a:pPr>
            <a:r>
              <a:rPr lang="en-GB" sz="2400" dirty="0" smtClean="0"/>
              <a:t>The Forum for the Future’s Climate Futures Scenarios</a:t>
            </a:r>
          </a:p>
          <a:p>
            <a:pPr lvl="1">
              <a:spcAft>
                <a:spcPts val="600"/>
              </a:spcAft>
            </a:pPr>
            <a:r>
              <a:rPr lang="en-GB" sz="2000" dirty="0" smtClean="0"/>
              <a:t>A sustainable development perspective</a:t>
            </a:r>
          </a:p>
          <a:p>
            <a:pPr>
              <a:spcAft>
                <a:spcPts val="600"/>
              </a:spcAft>
              <a:buClr>
                <a:srgbClr val="007C59"/>
              </a:buClr>
              <a:buFont typeface="Wingdings" pitchFamily="2" charset="2"/>
              <a:buChar char="§"/>
            </a:pPr>
            <a:r>
              <a:rPr lang="en-GB" sz="2400" dirty="0" smtClean="0"/>
              <a:t>The Forum for the Future’s Climate for Development Scenarios</a:t>
            </a:r>
          </a:p>
          <a:p>
            <a:pPr lvl="1">
              <a:spcAft>
                <a:spcPts val="600"/>
              </a:spcAft>
            </a:pPr>
            <a:r>
              <a:rPr lang="en-GB" sz="2000" dirty="0" smtClean="0"/>
              <a:t>A sustainable development perspective for emerging economies</a:t>
            </a:r>
          </a:p>
          <a:p>
            <a:pPr lvl="1"/>
            <a:endParaRPr lang="en-GB" sz="2000" dirty="0" smtClean="0"/>
          </a:p>
          <a:p>
            <a:endParaRPr lang="en-GB" sz="2800" dirty="0"/>
          </a:p>
        </p:txBody>
      </p:sp>
    </p:spTree>
    <p:extLst>
      <p:ext uri="{BB962C8B-B14F-4D97-AF65-F5344CB8AC3E}">
        <p14:creationId xmlns:p14="http://schemas.microsoft.com/office/powerpoint/2010/main" val="33437384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normAutofit/>
          </a:bodyPr>
          <a:lstStyle/>
          <a:p>
            <a:r>
              <a:rPr lang="en-GB" sz="3600" dirty="0" smtClean="0"/>
              <a:t>Companies we have studied….</a:t>
            </a:r>
            <a:endParaRPr lang="en-GB" sz="3600" dirty="0"/>
          </a:p>
        </p:txBody>
      </p:sp>
      <p:sp>
        <p:nvSpPr>
          <p:cNvPr id="3" name="Content Placeholder 2"/>
          <p:cNvSpPr>
            <a:spLocks noGrp="1"/>
          </p:cNvSpPr>
          <p:nvPr>
            <p:ph sz="half" idx="1"/>
          </p:nvPr>
        </p:nvSpPr>
        <p:spPr>
          <a:xfrm>
            <a:off x="179512" y="1279301"/>
            <a:ext cx="2098576" cy="4525963"/>
          </a:xfrm>
        </p:spPr>
        <p:txBody>
          <a:bodyPr>
            <a:normAutofit fontScale="92500" lnSpcReduction="10000"/>
          </a:bodyPr>
          <a:lstStyle/>
          <a:p>
            <a:pPr>
              <a:spcAft>
                <a:spcPts val="0"/>
              </a:spcAft>
            </a:pPr>
            <a:r>
              <a:rPr lang="en-GB" sz="1800" dirty="0" smtClean="0"/>
              <a:t>AES Corp</a:t>
            </a:r>
          </a:p>
          <a:p>
            <a:pPr>
              <a:spcAft>
                <a:spcPts val="0"/>
              </a:spcAft>
            </a:pPr>
            <a:r>
              <a:rPr lang="en-GB" sz="1800" dirty="0" smtClean="0"/>
              <a:t>Anadarko </a:t>
            </a:r>
          </a:p>
          <a:p>
            <a:pPr>
              <a:spcAft>
                <a:spcPts val="0"/>
              </a:spcAft>
            </a:pPr>
            <a:r>
              <a:rPr lang="en-GB" sz="1800" dirty="0" err="1" smtClean="0"/>
              <a:t>Areva</a:t>
            </a:r>
            <a:r>
              <a:rPr lang="en-GB" sz="1800" dirty="0" smtClean="0"/>
              <a:t> </a:t>
            </a:r>
          </a:p>
          <a:p>
            <a:pPr>
              <a:spcAft>
                <a:spcPts val="0"/>
              </a:spcAft>
            </a:pPr>
            <a:r>
              <a:rPr lang="en-GB" sz="1800" dirty="0" smtClean="0"/>
              <a:t>BG Group </a:t>
            </a:r>
          </a:p>
          <a:p>
            <a:pPr>
              <a:spcAft>
                <a:spcPts val="0"/>
              </a:spcAft>
            </a:pPr>
            <a:r>
              <a:rPr lang="en-GB" sz="1800" dirty="0" smtClean="0"/>
              <a:t>BP </a:t>
            </a:r>
          </a:p>
          <a:p>
            <a:pPr>
              <a:spcAft>
                <a:spcPts val="0"/>
              </a:spcAft>
            </a:pPr>
            <a:r>
              <a:rPr lang="en-GB" sz="1800" dirty="0" smtClean="0"/>
              <a:t>Cairn Energy</a:t>
            </a:r>
          </a:p>
          <a:p>
            <a:pPr>
              <a:spcAft>
                <a:spcPts val="0"/>
              </a:spcAft>
            </a:pPr>
            <a:r>
              <a:rPr lang="en-GB" sz="1800" dirty="0" smtClean="0"/>
              <a:t>Centrica </a:t>
            </a:r>
          </a:p>
          <a:p>
            <a:pPr>
              <a:spcAft>
                <a:spcPts val="0"/>
              </a:spcAft>
            </a:pPr>
            <a:r>
              <a:rPr lang="en-GB" sz="1800" dirty="0" smtClean="0"/>
              <a:t>Chesapeake</a:t>
            </a:r>
          </a:p>
          <a:p>
            <a:pPr>
              <a:spcAft>
                <a:spcPts val="0"/>
              </a:spcAft>
            </a:pPr>
            <a:r>
              <a:rPr lang="en-GB" sz="1800" dirty="0" smtClean="0"/>
              <a:t>Chevron </a:t>
            </a:r>
          </a:p>
          <a:p>
            <a:pPr>
              <a:spcAft>
                <a:spcPts val="0"/>
              </a:spcAft>
            </a:pPr>
            <a:r>
              <a:rPr lang="en-GB" sz="1800" dirty="0" smtClean="0"/>
              <a:t>CNOOC</a:t>
            </a:r>
            <a:endParaRPr lang="en-GB" sz="1800" dirty="0"/>
          </a:p>
          <a:p>
            <a:pPr>
              <a:spcAft>
                <a:spcPts val="0"/>
              </a:spcAft>
            </a:pPr>
            <a:r>
              <a:rPr lang="en-GB" sz="1800" dirty="0" smtClean="0"/>
              <a:t>CNR</a:t>
            </a:r>
          </a:p>
          <a:p>
            <a:pPr>
              <a:spcAft>
                <a:spcPts val="0"/>
              </a:spcAft>
            </a:pPr>
            <a:r>
              <a:rPr lang="en-GB" sz="1800" dirty="0" smtClean="0"/>
              <a:t>ConocoPhillips</a:t>
            </a:r>
          </a:p>
          <a:p>
            <a:pPr>
              <a:spcAft>
                <a:spcPts val="0"/>
              </a:spcAft>
            </a:pPr>
            <a:r>
              <a:rPr lang="en-GB" sz="1800" dirty="0" smtClean="0"/>
              <a:t>Dong Energy </a:t>
            </a:r>
          </a:p>
          <a:p>
            <a:pPr>
              <a:spcAft>
                <a:spcPts val="0"/>
              </a:spcAft>
            </a:pPr>
            <a:r>
              <a:rPr lang="en-GB" sz="1800" dirty="0"/>
              <a:t>Duke Energy</a:t>
            </a:r>
          </a:p>
          <a:p>
            <a:pPr>
              <a:spcAft>
                <a:spcPts val="0"/>
              </a:spcAft>
            </a:pPr>
            <a:r>
              <a:rPr lang="en-GB" sz="1800" dirty="0">
                <a:solidFill>
                  <a:schemeClr val="tx1"/>
                </a:solidFill>
              </a:rPr>
              <a:t>EDF</a:t>
            </a:r>
          </a:p>
          <a:p>
            <a:pPr>
              <a:spcAft>
                <a:spcPts val="0"/>
              </a:spcAft>
            </a:pPr>
            <a:endParaRPr lang="en-GB" sz="1800" dirty="0" smtClean="0"/>
          </a:p>
          <a:p>
            <a:pPr>
              <a:spcAft>
                <a:spcPts val="0"/>
              </a:spcAft>
            </a:pPr>
            <a:endParaRPr lang="en-GB" sz="1800" dirty="0" smtClean="0"/>
          </a:p>
          <a:p>
            <a:pPr>
              <a:spcAft>
                <a:spcPts val="0"/>
              </a:spcAft>
            </a:pPr>
            <a:endParaRPr lang="en-GB" sz="1800" dirty="0"/>
          </a:p>
        </p:txBody>
      </p:sp>
      <p:sp>
        <p:nvSpPr>
          <p:cNvPr id="4" name="Content Placeholder 3"/>
          <p:cNvSpPr>
            <a:spLocks noGrp="1"/>
          </p:cNvSpPr>
          <p:nvPr>
            <p:ph sz="half" idx="2"/>
          </p:nvPr>
        </p:nvSpPr>
        <p:spPr>
          <a:xfrm>
            <a:off x="2350096" y="1279301"/>
            <a:ext cx="2380540" cy="4525963"/>
          </a:xfrm>
          <a:noFill/>
          <a:ln w="9525">
            <a:noFill/>
            <a:miter lim="800000"/>
            <a:headEnd/>
            <a:tailEnd/>
          </a:ln>
        </p:spPr>
        <p:txBody>
          <a:bodyPr vert="horz" wrap="square" lIns="36000" tIns="47891" rIns="36000" bIns="47891" numCol="1" anchor="t" anchorCtr="0" compatLnSpc="1">
            <a:prstTxWarp prst="textNoShape">
              <a:avLst/>
            </a:prstTxWarp>
            <a:normAutofit fontScale="92500" lnSpcReduction="10000"/>
          </a:bodyPr>
          <a:lstStyle/>
          <a:p>
            <a:pPr>
              <a:spcAft>
                <a:spcPts val="0"/>
              </a:spcAft>
            </a:pPr>
            <a:r>
              <a:rPr lang="en-GB" sz="1800" dirty="0"/>
              <a:t>EDP</a:t>
            </a:r>
          </a:p>
          <a:p>
            <a:pPr>
              <a:spcAft>
                <a:spcPts val="0"/>
              </a:spcAft>
            </a:pPr>
            <a:r>
              <a:rPr lang="en-GB" sz="1800" dirty="0"/>
              <a:t>ENI</a:t>
            </a:r>
          </a:p>
          <a:p>
            <a:pPr>
              <a:spcAft>
                <a:spcPts val="0"/>
              </a:spcAft>
            </a:pPr>
            <a:r>
              <a:rPr lang="en-GB" sz="1800" dirty="0" err="1"/>
              <a:t>Enel</a:t>
            </a:r>
            <a:endParaRPr lang="en-GB" sz="1800" dirty="0"/>
          </a:p>
          <a:p>
            <a:pPr>
              <a:spcAft>
                <a:spcPts val="0"/>
              </a:spcAft>
            </a:pPr>
            <a:r>
              <a:rPr lang="en-GB" sz="1800" dirty="0"/>
              <a:t>E.ON</a:t>
            </a:r>
          </a:p>
          <a:p>
            <a:pPr>
              <a:spcAft>
                <a:spcPts val="0"/>
              </a:spcAft>
            </a:pPr>
            <a:r>
              <a:rPr lang="en-GB" sz="1800" dirty="0" err="1"/>
              <a:t>Essar</a:t>
            </a:r>
            <a:r>
              <a:rPr lang="en-GB" sz="1800" dirty="0"/>
              <a:t> Energy</a:t>
            </a:r>
          </a:p>
          <a:p>
            <a:pPr>
              <a:spcAft>
                <a:spcPts val="0"/>
              </a:spcAft>
            </a:pPr>
            <a:r>
              <a:rPr lang="en-GB" sz="1800" dirty="0"/>
              <a:t>ExxonMobil</a:t>
            </a:r>
          </a:p>
          <a:p>
            <a:pPr>
              <a:spcAft>
                <a:spcPts val="0"/>
              </a:spcAft>
            </a:pPr>
            <a:r>
              <a:rPr lang="en-GB" sz="1800" dirty="0"/>
              <a:t>First Solar </a:t>
            </a:r>
          </a:p>
          <a:p>
            <a:pPr>
              <a:spcAft>
                <a:spcPts val="0"/>
              </a:spcAft>
            </a:pPr>
            <a:r>
              <a:rPr lang="en-GB" sz="1800" dirty="0" err="1"/>
              <a:t>Gamesa</a:t>
            </a:r>
            <a:r>
              <a:rPr lang="en-GB" sz="1800" dirty="0"/>
              <a:t> </a:t>
            </a:r>
          </a:p>
          <a:p>
            <a:pPr>
              <a:spcAft>
                <a:spcPts val="0"/>
              </a:spcAft>
            </a:pPr>
            <a:r>
              <a:rPr lang="en-GB" sz="1800" dirty="0"/>
              <a:t>Gas Natural </a:t>
            </a:r>
            <a:r>
              <a:rPr lang="en-GB" sz="1800" dirty="0" err="1"/>
              <a:t>Fenosa</a:t>
            </a:r>
            <a:endParaRPr lang="en-GB" sz="1800" dirty="0"/>
          </a:p>
          <a:p>
            <a:pPr>
              <a:spcAft>
                <a:spcPts val="0"/>
              </a:spcAft>
            </a:pPr>
            <a:r>
              <a:rPr lang="en-GB" sz="1800" dirty="0"/>
              <a:t>Gazprom</a:t>
            </a:r>
          </a:p>
          <a:p>
            <a:pPr>
              <a:spcAft>
                <a:spcPts val="0"/>
              </a:spcAft>
            </a:pPr>
            <a:r>
              <a:rPr lang="en-GB" sz="1800" dirty="0"/>
              <a:t>GDF Suez</a:t>
            </a:r>
          </a:p>
          <a:p>
            <a:pPr>
              <a:spcAft>
                <a:spcPts val="0"/>
              </a:spcAft>
            </a:pPr>
            <a:r>
              <a:rPr lang="en-GB" sz="1800" dirty="0"/>
              <a:t>Hess </a:t>
            </a:r>
          </a:p>
          <a:p>
            <a:pPr>
              <a:spcAft>
                <a:spcPts val="0"/>
              </a:spcAft>
            </a:pPr>
            <a:r>
              <a:rPr lang="en-GB" sz="1800" dirty="0"/>
              <a:t>Iberdrola</a:t>
            </a:r>
          </a:p>
          <a:p>
            <a:pPr>
              <a:spcAft>
                <a:spcPts val="0"/>
              </a:spcAft>
            </a:pPr>
            <a:r>
              <a:rPr lang="en-GB" sz="1800" dirty="0" err="1"/>
              <a:t>Lukoil</a:t>
            </a:r>
            <a:endParaRPr lang="en-GB" sz="1800" dirty="0"/>
          </a:p>
          <a:p>
            <a:pPr>
              <a:spcAft>
                <a:spcPts val="0"/>
              </a:spcAft>
            </a:pPr>
            <a:r>
              <a:rPr lang="en-GB" sz="1800" dirty="0"/>
              <a:t>National Grid</a:t>
            </a:r>
          </a:p>
          <a:p>
            <a:pPr>
              <a:spcAft>
                <a:spcPts val="0"/>
              </a:spcAft>
            </a:pPr>
            <a:endParaRPr lang="en-GB" sz="1800" dirty="0"/>
          </a:p>
        </p:txBody>
      </p:sp>
      <p:sp>
        <p:nvSpPr>
          <p:cNvPr id="5" name="Content Placeholder 3"/>
          <p:cNvSpPr txBox="1">
            <a:spLocks/>
          </p:cNvSpPr>
          <p:nvPr/>
        </p:nvSpPr>
        <p:spPr bwMode="auto">
          <a:xfrm>
            <a:off x="4730636" y="1279301"/>
            <a:ext cx="2376264" cy="4525963"/>
          </a:xfrm>
          <a:prstGeom prst="rect">
            <a:avLst/>
          </a:prstGeom>
          <a:noFill/>
          <a:ln w="9525">
            <a:noFill/>
            <a:miter lim="800000"/>
            <a:headEnd/>
            <a:tailEnd/>
          </a:ln>
        </p:spPr>
        <p:txBody>
          <a:bodyPr vert="horz" wrap="square" lIns="36000" tIns="47891" rIns="36000" bIns="47891" numCol="1" rtlCol="0" anchor="t" anchorCtr="0" compatLnSpc="1">
            <a:prstTxWarp prst="textNoShape">
              <a:avLst/>
            </a:prstTxWarp>
            <a:normAutofit fontScale="92500" lnSpcReduction="10000"/>
          </a:bodyPr>
          <a:lstStyle>
            <a:lvl1pPr marL="342900" indent="-342900">
              <a:spcBef>
                <a:spcPct val="20000"/>
              </a:spcBef>
              <a:spcAft>
                <a:spcPts val="0"/>
              </a:spcAft>
              <a:buFont typeface="Arial" pitchFamily="34" charset="0"/>
              <a:buChar char="•"/>
            </a:lvl1pPr>
            <a:lvl2pPr marL="742950" indent="-285750">
              <a:spcBef>
                <a:spcPct val="20000"/>
              </a:spcBef>
              <a:buFont typeface="Arial" pitchFamily="34" charset="0"/>
              <a:buChar char="–"/>
              <a:defRPr sz="2400"/>
            </a:lvl2pPr>
            <a:lvl3pPr marL="1143000" indent="-228600">
              <a:spcBef>
                <a:spcPct val="20000"/>
              </a:spcBef>
              <a:buFont typeface="Arial" pitchFamily="34" charset="0"/>
              <a:buChar char="•"/>
              <a:defRPr sz="2000"/>
            </a:lvl3pPr>
            <a:lvl4pPr marL="1600200" indent="-228600">
              <a:spcBef>
                <a:spcPct val="20000"/>
              </a:spcBef>
              <a:buFont typeface="Arial" pitchFamily="34" charset="0"/>
              <a:buChar char="–"/>
            </a:lvl4pPr>
            <a:lvl5pPr marL="2057400" indent="-228600">
              <a:spcBef>
                <a:spcPct val="20000"/>
              </a:spcBef>
              <a:buFont typeface="Arial" pitchFamily="34" charset="0"/>
              <a:buChar char="»"/>
            </a:lvl5pPr>
            <a:lvl6pPr marL="2514600" indent="-228600">
              <a:spcBef>
                <a:spcPct val="20000"/>
              </a:spcBef>
              <a:buFont typeface="Arial" pitchFamily="34" charset="0"/>
              <a:buChar char="•"/>
            </a:lvl6pPr>
            <a:lvl7pPr marL="2971800" indent="-228600">
              <a:spcBef>
                <a:spcPct val="20000"/>
              </a:spcBef>
              <a:buFont typeface="Arial" pitchFamily="34" charset="0"/>
              <a:buChar char="•"/>
            </a:lvl7pPr>
            <a:lvl8pPr marL="3429000" indent="-228600">
              <a:spcBef>
                <a:spcPct val="20000"/>
              </a:spcBef>
              <a:buFont typeface="Arial" pitchFamily="34" charset="0"/>
              <a:buChar char="•"/>
            </a:lvl8pPr>
            <a:lvl9pPr marL="3886200" indent="-228600">
              <a:spcBef>
                <a:spcPct val="20000"/>
              </a:spcBef>
              <a:buFont typeface="Arial" pitchFamily="34" charset="0"/>
              <a:buChar char="•"/>
            </a:lvl9pPr>
          </a:lstStyle>
          <a:p>
            <a:r>
              <a:rPr lang="en-GB" dirty="0" err="1">
                <a:solidFill>
                  <a:prstClr val="black"/>
                </a:solidFill>
              </a:rPr>
              <a:t>Nexen</a:t>
            </a:r>
            <a:endParaRPr lang="en-GB" dirty="0">
              <a:solidFill>
                <a:prstClr val="black"/>
              </a:solidFill>
            </a:endParaRPr>
          </a:p>
          <a:p>
            <a:r>
              <a:rPr lang="en-GB" dirty="0">
                <a:solidFill>
                  <a:prstClr val="black"/>
                </a:solidFill>
              </a:rPr>
              <a:t>Next Era Energy</a:t>
            </a:r>
          </a:p>
          <a:p>
            <a:r>
              <a:rPr lang="en-GB" dirty="0">
                <a:solidFill>
                  <a:prstClr val="black"/>
                </a:solidFill>
              </a:rPr>
              <a:t>NTPC</a:t>
            </a:r>
          </a:p>
          <a:p>
            <a:r>
              <a:rPr lang="en-GB" dirty="0">
                <a:solidFill>
                  <a:prstClr val="black"/>
                </a:solidFill>
              </a:rPr>
              <a:t>Occidental</a:t>
            </a:r>
          </a:p>
          <a:p>
            <a:r>
              <a:rPr lang="en-GB" dirty="0">
                <a:solidFill>
                  <a:prstClr val="black"/>
                </a:solidFill>
              </a:rPr>
              <a:t>OMV</a:t>
            </a:r>
          </a:p>
          <a:p>
            <a:r>
              <a:rPr lang="en-GB" dirty="0" err="1">
                <a:solidFill>
                  <a:prstClr val="black"/>
                </a:solidFill>
              </a:rPr>
              <a:t>Ormat</a:t>
            </a:r>
            <a:endParaRPr lang="en-GB" dirty="0">
              <a:solidFill>
                <a:prstClr val="black"/>
              </a:solidFill>
            </a:endParaRPr>
          </a:p>
          <a:p>
            <a:r>
              <a:rPr lang="en-GB" dirty="0">
                <a:solidFill>
                  <a:prstClr val="black"/>
                </a:solidFill>
              </a:rPr>
              <a:t>Peabody Energy</a:t>
            </a:r>
          </a:p>
          <a:p>
            <a:r>
              <a:rPr lang="en-GB" dirty="0" err="1">
                <a:solidFill>
                  <a:prstClr val="black"/>
                </a:solidFill>
              </a:rPr>
              <a:t>Pemex</a:t>
            </a:r>
            <a:endParaRPr lang="en-GB" dirty="0">
              <a:solidFill>
                <a:prstClr val="black"/>
              </a:solidFill>
            </a:endParaRPr>
          </a:p>
          <a:p>
            <a:r>
              <a:rPr lang="en-GB" dirty="0" err="1">
                <a:solidFill>
                  <a:prstClr val="black"/>
                </a:solidFill>
              </a:rPr>
              <a:t>Petrobras</a:t>
            </a:r>
            <a:r>
              <a:rPr lang="en-GB" dirty="0">
                <a:solidFill>
                  <a:prstClr val="black"/>
                </a:solidFill>
              </a:rPr>
              <a:t> </a:t>
            </a:r>
          </a:p>
          <a:p>
            <a:r>
              <a:rPr lang="en-GB" dirty="0" err="1">
                <a:solidFill>
                  <a:prstClr val="black"/>
                </a:solidFill>
              </a:rPr>
              <a:t>PetroChina</a:t>
            </a:r>
            <a:endParaRPr lang="en-GB" dirty="0">
              <a:solidFill>
                <a:prstClr val="black"/>
              </a:solidFill>
            </a:endParaRPr>
          </a:p>
          <a:p>
            <a:r>
              <a:rPr lang="en-GB" dirty="0" err="1">
                <a:solidFill>
                  <a:prstClr val="black"/>
                </a:solidFill>
              </a:rPr>
              <a:t>Petroplus</a:t>
            </a:r>
            <a:endParaRPr lang="en-GB" dirty="0">
              <a:solidFill>
                <a:prstClr val="black"/>
              </a:solidFill>
            </a:endParaRPr>
          </a:p>
          <a:p>
            <a:r>
              <a:rPr lang="en-GB" dirty="0">
                <a:solidFill>
                  <a:prstClr val="black"/>
                </a:solidFill>
              </a:rPr>
              <a:t>Q Cells </a:t>
            </a:r>
          </a:p>
          <a:p>
            <a:r>
              <a:rPr lang="en-GB" dirty="0">
                <a:solidFill>
                  <a:prstClr val="black"/>
                </a:solidFill>
              </a:rPr>
              <a:t>Reliance</a:t>
            </a:r>
          </a:p>
          <a:p>
            <a:r>
              <a:rPr lang="en-GB" dirty="0" err="1">
                <a:solidFill>
                  <a:prstClr val="black"/>
                </a:solidFill>
              </a:rPr>
              <a:t>Repsol</a:t>
            </a:r>
            <a:r>
              <a:rPr lang="en-GB" dirty="0">
                <a:solidFill>
                  <a:prstClr val="black"/>
                </a:solidFill>
              </a:rPr>
              <a:t> YPF</a:t>
            </a:r>
          </a:p>
          <a:p>
            <a:r>
              <a:rPr lang="en-GB" dirty="0">
                <a:solidFill>
                  <a:prstClr val="black"/>
                </a:solidFill>
              </a:rPr>
              <a:t>RWE </a:t>
            </a:r>
          </a:p>
          <a:p>
            <a:endParaRPr lang="en-GB" dirty="0">
              <a:solidFill>
                <a:prstClr val="black"/>
              </a:solidFill>
            </a:endParaRPr>
          </a:p>
        </p:txBody>
      </p:sp>
      <p:sp>
        <p:nvSpPr>
          <p:cNvPr id="6" name="Content Placeholder 3"/>
          <p:cNvSpPr txBox="1">
            <a:spLocks/>
          </p:cNvSpPr>
          <p:nvPr/>
        </p:nvSpPr>
        <p:spPr bwMode="auto">
          <a:xfrm>
            <a:off x="6922096" y="1279301"/>
            <a:ext cx="2124744" cy="4525963"/>
          </a:xfrm>
          <a:prstGeom prst="rect">
            <a:avLst/>
          </a:prstGeom>
          <a:noFill/>
          <a:ln w="9525">
            <a:noFill/>
            <a:miter lim="800000"/>
            <a:headEnd/>
            <a:tailEnd/>
          </a:ln>
        </p:spPr>
        <p:txBody>
          <a:bodyPr vert="horz" wrap="square" lIns="36000" tIns="47891" rIns="36000" bIns="47891" numCol="1" rtlCol="0" anchor="t" anchorCtr="0" compatLnSpc="1">
            <a:prstTxWarp prst="textNoShape">
              <a:avLst/>
            </a:prstTxWarp>
            <a:normAutofit/>
          </a:bodyPr>
          <a:lstStyle>
            <a:defPPr>
              <a:defRPr lang="en-US"/>
            </a:defPPr>
            <a:lvl1pPr marL="342900" indent="-342900">
              <a:spcBef>
                <a:spcPct val="20000"/>
              </a:spcBef>
              <a:spcAft>
                <a:spcPts val="0"/>
              </a:spcAft>
              <a:buFont typeface="Arial" pitchFamily="34" charset="0"/>
              <a:buChar char="•"/>
            </a:lvl1pPr>
            <a:lvl2pPr marL="742950" indent="-285750">
              <a:spcBef>
                <a:spcPct val="20000"/>
              </a:spcBef>
              <a:buFont typeface="Arial" pitchFamily="34" charset="0"/>
              <a:buChar char="–"/>
              <a:defRPr sz="2400"/>
            </a:lvl2pPr>
            <a:lvl3pPr marL="1143000" indent="-228600">
              <a:spcBef>
                <a:spcPct val="20000"/>
              </a:spcBef>
              <a:buFont typeface="Arial" pitchFamily="34" charset="0"/>
              <a:buChar char="•"/>
              <a:defRPr sz="2000"/>
            </a:lvl3pPr>
            <a:lvl4pPr marL="1600200" indent="-228600">
              <a:spcBef>
                <a:spcPct val="20000"/>
              </a:spcBef>
              <a:buFont typeface="Arial" pitchFamily="34" charset="0"/>
              <a:buChar char="–"/>
            </a:lvl4pPr>
            <a:lvl5pPr marL="2057400" indent="-228600">
              <a:spcBef>
                <a:spcPct val="20000"/>
              </a:spcBef>
              <a:buFont typeface="Arial" pitchFamily="34" charset="0"/>
              <a:buChar char="»"/>
            </a:lvl5pPr>
            <a:lvl6pPr marL="2514600" indent="-228600">
              <a:spcBef>
                <a:spcPct val="20000"/>
              </a:spcBef>
              <a:buFont typeface="Arial" pitchFamily="34" charset="0"/>
              <a:buChar char="•"/>
            </a:lvl6pPr>
            <a:lvl7pPr marL="2971800" indent="-228600">
              <a:spcBef>
                <a:spcPct val="20000"/>
              </a:spcBef>
              <a:buFont typeface="Arial" pitchFamily="34" charset="0"/>
              <a:buChar char="•"/>
            </a:lvl7pPr>
            <a:lvl8pPr marL="3429000" indent="-228600">
              <a:spcBef>
                <a:spcPct val="20000"/>
              </a:spcBef>
              <a:buFont typeface="Arial" pitchFamily="34" charset="0"/>
              <a:buChar char="•"/>
            </a:lvl8pPr>
            <a:lvl9pPr marL="3886200" indent="-228600">
              <a:spcBef>
                <a:spcPct val="20000"/>
              </a:spcBef>
              <a:buFont typeface="Arial" pitchFamily="34" charset="0"/>
              <a:buChar char="•"/>
            </a:lvl9pPr>
          </a:lstStyle>
          <a:p>
            <a:r>
              <a:rPr lang="en-GB" sz="1700" dirty="0">
                <a:solidFill>
                  <a:prstClr val="black"/>
                </a:solidFill>
              </a:rPr>
              <a:t>Schlumberger </a:t>
            </a:r>
          </a:p>
          <a:p>
            <a:r>
              <a:rPr lang="en-GB" sz="1700" dirty="0">
                <a:solidFill>
                  <a:prstClr val="black"/>
                </a:solidFill>
              </a:rPr>
              <a:t>Shell </a:t>
            </a:r>
          </a:p>
          <a:p>
            <a:r>
              <a:rPr lang="en-GB" sz="1700" dirty="0">
                <a:solidFill>
                  <a:prstClr val="black"/>
                </a:solidFill>
              </a:rPr>
              <a:t>Sinopec</a:t>
            </a:r>
          </a:p>
          <a:p>
            <a:r>
              <a:rPr lang="en-GB" sz="1700" dirty="0">
                <a:solidFill>
                  <a:prstClr val="black"/>
                </a:solidFill>
              </a:rPr>
              <a:t>Statoil </a:t>
            </a:r>
          </a:p>
          <a:p>
            <a:r>
              <a:rPr lang="en-GB" sz="1700" dirty="0">
                <a:solidFill>
                  <a:prstClr val="black"/>
                </a:solidFill>
              </a:rPr>
              <a:t>Suncor</a:t>
            </a:r>
          </a:p>
          <a:p>
            <a:r>
              <a:rPr lang="en-GB" sz="1700" dirty="0" err="1">
                <a:solidFill>
                  <a:prstClr val="black"/>
                </a:solidFill>
              </a:rPr>
              <a:t>Suntech</a:t>
            </a:r>
            <a:endParaRPr lang="en-GB" sz="1700" dirty="0">
              <a:solidFill>
                <a:prstClr val="black"/>
              </a:solidFill>
            </a:endParaRPr>
          </a:p>
          <a:p>
            <a:r>
              <a:rPr lang="en-GB" sz="1700" dirty="0" err="1">
                <a:solidFill>
                  <a:prstClr val="black"/>
                </a:solidFill>
              </a:rPr>
              <a:t>Suzlon</a:t>
            </a:r>
            <a:r>
              <a:rPr lang="en-GB" sz="1700" dirty="0">
                <a:solidFill>
                  <a:prstClr val="black"/>
                </a:solidFill>
              </a:rPr>
              <a:t> </a:t>
            </a:r>
          </a:p>
          <a:p>
            <a:r>
              <a:rPr lang="en-GB" sz="1700" dirty="0">
                <a:solidFill>
                  <a:prstClr val="black"/>
                </a:solidFill>
              </a:rPr>
              <a:t>Tesla</a:t>
            </a:r>
          </a:p>
          <a:p>
            <a:r>
              <a:rPr lang="en-GB" sz="1700" dirty="0">
                <a:solidFill>
                  <a:prstClr val="black"/>
                </a:solidFill>
              </a:rPr>
              <a:t>TEPCO</a:t>
            </a:r>
          </a:p>
          <a:p>
            <a:r>
              <a:rPr lang="en-GB" sz="1700" dirty="0">
                <a:solidFill>
                  <a:prstClr val="black"/>
                </a:solidFill>
              </a:rPr>
              <a:t>Total</a:t>
            </a:r>
          </a:p>
          <a:p>
            <a:r>
              <a:rPr lang="en-GB" sz="1700" dirty="0">
                <a:solidFill>
                  <a:prstClr val="black"/>
                </a:solidFill>
              </a:rPr>
              <a:t>Valero </a:t>
            </a:r>
          </a:p>
          <a:p>
            <a:r>
              <a:rPr lang="en-GB" sz="1700" dirty="0" err="1">
                <a:solidFill>
                  <a:prstClr val="black"/>
                </a:solidFill>
              </a:rPr>
              <a:t>Vattenfall</a:t>
            </a:r>
            <a:r>
              <a:rPr lang="en-GB" sz="1700" dirty="0">
                <a:solidFill>
                  <a:prstClr val="black"/>
                </a:solidFill>
              </a:rPr>
              <a:t> </a:t>
            </a:r>
          </a:p>
          <a:p>
            <a:r>
              <a:rPr lang="en-GB" sz="1700" dirty="0">
                <a:solidFill>
                  <a:prstClr val="black"/>
                </a:solidFill>
              </a:rPr>
              <a:t>Vestas </a:t>
            </a:r>
          </a:p>
        </p:txBody>
      </p:sp>
    </p:spTree>
    <p:extLst>
      <p:ext uri="{BB962C8B-B14F-4D97-AF65-F5344CB8AC3E}">
        <p14:creationId xmlns:p14="http://schemas.microsoft.com/office/powerpoint/2010/main" val="11022313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t" anchorCtr="0"/>
          <a:lstStyle/>
          <a:p>
            <a:r>
              <a:rPr lang="en-GB" sz="4000" dirty="0" smtClean="0"/>
              <a:t>Insights from applying scenarios</a:t>
            </a:r>
            <a:endParaRPr lang="en-GB" sz="4000" dirty="0"/>
          </a:p>
        </p:txBody>
      </p:sp>
      <p:sp>
        <p:nvSpPr>
          <p:cNvPr id="6" name="Content Placeholder 5"/>
          <p:cNvSpPr>
            <a:spLocks noGrp="1"/>
          </p:cNvSpPr>
          <p:nvPr>
            <p:ph idx="1"/>
          </p:nvPr>
        </p:nvSpPr>
        <p:spPr>
          <a:xfrm>
            <a:off x="457200" y="1063277"/>
            <a:ext cx="8507288" cy="5102027"/>
          </a:xfrm>
        </p:spPr>
        <p:txBody>
          <a:bodyPr>
            <a:normAutofit lnSpcReduction="10000"/>
          </a:bodyPr>
          <a:lstStyle/>
          <a:p>
            <a:pPr>
              <a:buClr>
                <a:srgbClr val="007C59"/>
              </a:buClr>
              <a:buFont typeface="Wingdings" pitchFamily="2" charset="2"/>
              <a:buChar char="§"/>
            </a:pPr>
            <a:r>
              <a:rPr lang="en-GB" sz="2400" dirty="0" smtClean="0"/>
              <a:t>The increasing importance of gas &amp; renewables versus oil.</a:t>
            </a:r>
          </a:p>
          <a:p>
            <a:pPr>
              <a:buClr>
                <a:srgbClr val="007C59"/>
              </a:buClr>
              <a:buFont typeface="Wingdings" pitchFamily="2" charset="2"/>
              <a:buChar char="§"/>
            </a:pPr>
            <a:r>
              <a:rPr lang="en-GB" sz="2400" dirty="0" smtClean="0"/>
              <a:t>The business of less.</a:t>
            </a:r>
          </a:p>
          <a:p>
            <a:pPr>
              <a:buClr>
                <a:srgbClr val="007C59"/>
              </a:buClr>
              <a:buFont typeface="Wingdings" pitchFamily="2" charset="2"/>
              <a:buChar char="§"/>
            </a:pPr>
            <a:r>
              <a:rPr lang="en-GB" sz="2400" dirty="0" smtClean="0"/>
              <a:t>The “smart” use of energy</a:t>
            </a:r>
          </a:p>
          <a:p>
            <a:pPr>
              <a:buClr>
                <a:srgbClr val="007C59"/>
              </a:buClr>
              <a:buFont typeface="Wingdings" pitchFamily="2" charset="2"/>
              <a:buChar char="§"/>
            </a:pPr>
            <a:r>
              <a:rPr lang="en-GB" sz="2400" dirty="0" smtClean="0"/>
              <a:t>The alternative of distributed energy.</a:t>
            </a:r>
          </a:p>
          <a:p>
            <a:pPr>
              <a:buClr>
                <a:srgbClr val="007C59"/>
              </a:buClr>
              <a:buFont typeface="Wingdings" pitchFamily="2" charset="2"/>
              <a:buChar char="§"/>
            </a:pPr>
            <a:r>
              <a:rPr lang="en-GB" sz="2400" dirty="0" smtClean="0"/>
              <a:t>The uncertainty around transport alternatives.</a:t>
            </a:r>
          </a:p>
          <a:p>
            <a:pPr>
              <a:buClr>
                <a:srgbClr val="007C59"/>
              </a:buClr>
              <a:buFont typeface="Wingdings" pitchFamily="2" charset="2"/>
              <a:buChar char="§"/>
            </a:pPr>
            <a:r>
              <a:rPr lang="en-GB" sz="2400" dirty="0" smtClean="0"/>
              <a:t>Volatility in policy making and regulatory frameworks.</a:t>
            </a:r>
          </a:p>
          <a:p>
            <a:pPr>
              <a:buClr>
                <a:srgbClr val="007C59"/>
              </a:buClr>
              <a:buFont typeface="Wingdings" pitchFamily="2" charset="2"/>
              <a:buChar char="§"/>
            </a:pPr>
            <a:r>
              <a:rPr lang="en-GB" sz="2400" dirty="0" smtClean="0"/>
              <a:t>The continued influence of social volatility.</a:t>
            </a:r>
          </a:p>
          <a:p>
            <a:pPr>
              <a:buClr>
                <a:srgbClr val="007C59"/>
              </a:buClr>
              <a:buFont typeface="Wingdings" pitchFamily="2" charset="2"/>
              <a:buChar char="§"/>
            </a:pPr>
            <a:r>
              <a:rPr lang="en-GB" sz="2400" dirty="0" smtClean="0"/>
              <a:t>The value of being a national company or a national champion.</a:t>
            </a:r>
          </a:p>
          <a:p>
            <a:pPr>
              <a:buClr>
                <a:srgbClr val="007C59"/>
              </a:buClr>
              <a:buFont typeface="Wingdings" pitchFamily="2" charset="2"/>
              <a:buChar char="§"/>
            </a:pPr>
            <a:r>
              <a:rPr lang="en-GB" sz="2400" dirty="0" smtClean="0"/>
              <a:t>The challenge of ‘transition fuels’.</a:t>
            </a:r>
          </a:p>
          <a:p>
            <a:pPr>
              <a:buClr>
                <a:srgbClr val="007C59"/>
              </a:buClr>
              <a:buFont typeface="Wingdings" pitchFamily="2" charset="2"/>
              <a:buChar char="§"/>
            </a:pPr>
            <a:r>
              <a:rPr lang="en-GB" sz="2400" dirty="0" smtClean="0"/>
              <a:t>Risks of undifferentiated strategies.</a:t>
            </a:r>
          </a:p>
          <a:p>
            <a:pPr>
              <a:buClr>
                <a:srgbClr val="007C59"/>
              </a:buClr>
              <a:buFont typeface="Wingdings" pitchFamily="2" charset="2"/>
              <a:buChar char="§"/>
            </a:pPr>
            <a:r>
              <a:rPr lang="en-GB" sz="2400" dirty="0" smtClean="0"/>
              <a:t>The opportunity for global power companies.</a:t>
            </a:r>
          </a:p>
          <a:p>
            <a:pPr>
              <a:buClr>
                <a:srgbClr val="007C59"/>
              </a:buClr>
              <a:buFont typeface="Wingdings" pitchFamily="2" charset="2"/>
              <a:buChar char="§"/>
            </a:pPr>
            <a:r>
              <a:rPr lang="en-GB" sz="2400" dirty="0" smtClean="0"/>
              <a:t>Safety, the environment and the volatility of reputation. </a:t>
            </a:r>
          </a:p>
          <a:p>
            <a:endParaRPr lang="en-GB" sz="2400" dirty="0"/>
          </a:p>
        </p:txBody>
      </p:sp>
    </p:spTree>
    <p:extLst>
      <p:ext uri="{BB962C8B-B14F-4D97-AF65-F5344CB8AC3E}">
        <p14:creationId xmlns:p14="http://schemas.microsoft.com/office/powerpoint/2010/main" val="32195254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81" name="Rectangle 9"/>
          <p:cNvSpPr>
            <a:spLocks noGrp="1" noChangeArrowheads="1"/>
          </p:cNvSpPr>
          <p:nvPr>
            <p:ph type="ctrTitle"/>
          </p:nvPr>
        </p:nvSpPr>
        <p:spPr/>
        <p:txBody>
          <a:bodyPr/>
          <a:lstStyle/>
          <a:p>
            <a:r>
              <a:rPr lang="en-GB"/>
              <a:t>UK Energy Futures</a:t>
            </a:r>
          </a:p>
        </p:txBody>
      </p:sp>
      <p:sp>
        <p:nvSpPr>
          <p:cNvPr id="131082" name="Rectangle 10"/>
          <p:cNvSpPr>
            <a:spLocks noGrp="1" noChangeArrowheads="1"/>
          </p:cNvSpPr>
          <p:nvPr>
            <p:ph type="subTitle" idx="1"/>
          </p:nvPr>
        </p:nvSpPr>
        <p:spPr/>
        <p:txBody>
          <a:bodyPr/>
          <a:lstStyle/>
          <a:p>
            <a:pPr>
              <a:lnSpc>
                <a:spcPct val="80000"/>
              </a:lnSpc>
            </a:pPr>
            <a:r>
              <a:rPr lang="en-GB" dirty="0"/>
              <a:t>Richard Smith</a:t>
            </a:r>
          </a:p>
          <a:p>
            <a:pPr>
              <a:lnSpc>
                <a:spcPct val="80000"/>
              </a:lnSpc>
            </a:pPr>
            <a:r>
              <a:rPr lang="en-GB" dirty="0"/>
              <a:t>Head of Energy Strategy &amp; Policy</a:t>
            </a:r>
          </a:p>
          <a:p>
            <a:pPr>
              <a:lnSpc>
                <a:spcPct val="80000"/>
              </a:lnSpc>
            </a:pPr>
            <a:endParaRPr lang="en-GB" dirty="0"/>
          </a:p>
          <a:p>
            <a:pPr>
              <a:lnSpc>
                <a:spcPct val="80000"/>
              </a:lnSpc>
            </a:pPr>
            <a:r>
              <a:rPr lang="en-GB" dirty="0"/>
              <a:t>October 2012</a:t>
            </a:r>
          </a:p>
        </p:txBody>
      </p:sp>
    </p:spTree>
    <p:extLst>
      <p:ext uri="{BB962C8B-B14F-4D97-AF65-F5344CB8AC3E}">
        <p14:creationId xmlns:p14="http://schemas.microsoft.com/office/powerpoint/2010/main" val="998020519"/>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1"/>
          <p:cNvSpPr>
            <a:spLocks noGrp="1"/>
          </p:cNvSpPr>
          <p:nvPr>
            <p:ph type="sldNum" sz="quarter" idx="10"/>
          </p:nvPr>
        </p:nvSpPr>
        <p:spPr/>
        <p:txBody>
          <a:bodyPr/>
          <a:lstStyle/>
          <a:p>
            <a:fld id="{BAE2B8D2-25D3-4FB4-8EC8-0988EA4CBC8C}" type="slidenum">
              <a:rPr lang="en-US">
                <a:solidFill>
                  <a:srgbClr val="000000"/>
                </a:solidFill>
              </a:rPr>
              <a:pPr/>
              <a:t>35</a:t>
            </a:fld>
            <a:endParaRPr lang="en-US">
              <a:solidFill>
                <a:srgbClr val="000000"/>
              </a:solidFill>
            </a:endParaRPr>
          </a:p>
        </p:txBody>
      </p:sp>
      <p:pic>
        <p:nvPicPr>
          <p:cNvPr id="1249282" name="Picture 2" descr="maglev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787900" cy="2354263"/>
          </a:xfrm>
          <a:prstGeom prst="rect">
            <a:avLst/>
          </a:prstGeom>
          <a:noFill/>
          <a:extLst>
            <a:ext uri="{909E8E84-426E-40DD-AFC4-6F175D3DCCD1}">
              <a14:hiddenFill xmlns:a14="http://schemas.microsoft.com/office/drawing/2010/main">
                <a:solidFill>
                  <a:srgbClr val="FFFFFF"/>
                </a:solidFill>
              </a14:hiddenFill>
            </a:ext>
          </a:extLst>
        </p:spPr>
      </p:pic>
      <p:pic>
        <p:nvPicPr>
          <p:cNvPr id="1249283" name="Picture 3" descr="smart-grid-doe-illustration"/>
          <p:cNvPicPr>
            <a:picLocks noChangeAspect="1" noChangeArrowheads="1"/>
          </p:cNvPicPr>
          <p:nvPr/>
        </p:nvPicPr>
        <p:blipFill>
          <a:blip r:embed="rId3" cstate="print">
            <a:extLst>
              <a:ext uri="{28A0092B-C50C-407E-A947-70E740481C1C}">
                <a14:useLocalDpi xmlns:a14="http://schemas.microsoft.com/office/drawing/2010/main" val="0"/>
              </a:ext>
            </a:extLst>
          </a:blip>
          <a:srcRect l="9128" t="2457" r="1369" b="10648"/>
          <a:stretch>
            <a:fillRect/>
          </a:stretch>
        </p:blipFill>
        <p:spPr bwMode="auto">
          <a:xfrm>
            <a:off x="4787900" y="-4763"/>
            <a:ext cx="4356100"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284" name="Picture 4" descr="nuclear-fusi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349500"/>
            <a:ext cx="3419475" cy="2387600"/>
          </a:xfrm>
          <a:prstGeom prst="rect">
            <a:avLst/>
          </a:prstGeom>
          <a:noFill/>
          <a:extLst>
            <a:ext uri="{909E8E84-426E-40DD-AFC4-6F175D3DCCD1}">
              <a14:hiddenFill xmlns:a14="http://schemas.microsoft.com/office/drawing/2010/main">
                <a:solidFill>
                  <a:srgbClr val="FFFFFF"/>
                </a:solidFill>
              </a14:hiddenFill>
            </a:ext>
          </a:extLst>
        </p:spPr>
      </p:pic>
      <p:pic>
        <p:nvPicPr>
          <p:cNvPr id="1249285" name="Picture 5" descr="sola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06775" y="2357438"/>
            <a:ext cx="3744913" cy="2406650"/>
          </a:xfrm>
          <a:prstGeom prst="rect">
            <a:avLst/>
          </a:prstGeom>
          <a:noFill/>
          <a:extLst>
            <a:ext uri="{909E8E84-426E-40DD-AFC4-6F175D3DCCD1}">
              <a14:hiddenFill xmlns:a14="http://schemas.microsoft.com/office/drawing/2010/main">
                <a:solidFill>
                  <a:srgbClr val="FFFFFF"/>
                </a:solidFill>
              </a14:hiddenFill>
            </a:ext>
          </a:extLst>
        </p:spPr>
      </p:pic>
      <p:pic>
        <p:nvPicPr>
          <p:cNvPr id="1249286" name="Picture 6" descr="CC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3663" y="2370138"/>
            <a:ext cx="2700337" cy="2393950"/>
          </a:xfrm>
          <a:prstGeom prst="rect">
            <a:avLst/>
          </a:prstGeom>
          <a:noFill/>
          <a:extLst>
            <a:ext uri="{909E8E84-426E-40DD-AFC4-6F175D3DCCD1}">
              <a14:hiddenFill xmlns:a14="http://schemas.microsoft.com/office/drawing/2010/main">
                <a:solidFill>
                  <a:srgbClr val="FFFFFF"/>
                </a:solidFill>
              </a14:hiddenFill>
            </a:ext>
          </a:extLst>
        </p:spPr>
      </p:pic>
      <p:pic>
        <p:nvPicPr>
          <p:cNvPr id="1249287" name="Picture 7" descr="best-electric-ca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27763" y="4727575"/>
            <a:ext cx="2916237" cy="2119313"/>
          </a:xfrm>
          <a:prstGeom prst="rect">
            <a:avLst/>
          </a:prstGeom>
          <a:noFill/>
          <a:extLst>
            <a:ext uri="{909E8E84-426E-40DD-AFC4-6F175D3DCCD1}">
              <a14:hiddenFill xmlns:a14="http://schemas.microsoft.com/office/drawing/2010/main">
                <a:solidFill>
                  <a:srgbClr val="FFFFFF"/>
                </a:solidFill>
              </a14:hiddenFill>
            </a:ext>
          </a:extLst>
        </p:spPr>
      </p:pic>
      <p:pic>
        <p:nvPicPr>
          <p:cNvPr id="1249288" name="Picture 8" descr="edf_electroba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4727575"/>
            <a:ext cx="3203575" cy="2128838"/>
          </a:xfrm>
          <a:prstGeom prst="rect">
            <a:avLst/>
          </a:prstGeom>
          <a:noFill/>
          <a:extLst>
            <a:ext uri="{909E8E84-426E-40DD-AFC4-6F175D3DCCD1}">
              <a14:hiddenFill xmlns:a14="http://schemas.microsoft.com/office/drawing/2010/main">
                <a:solidFill>
                  <a:srgbClr val="FFFFFF"/>
                </a:solidFill>
              </a14:hiddenFill>
            </a:ext>
          </a:extLst>
        </p:spPr>
      </p:pic>
      <p:pic>
        <p:nvPicPr>
          <p:cNvPr id="1249289" name="Picture 9" descr="electric-car-charge-plu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59113" y="4727575"/>
            <a:ext cx="3168650" cy="2130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7203054"/>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lide Number Placeholder 1"/>
          <p:cNvSpPr>
            <a:spLocks noGrp="1"/>
          </p:cNvSpPr>
          <p:nvPr>
            <p:ph type="sldNum" sz="quarter" idx="10"/>
          </p:nvPr>
        </p:nvSpPr>
        <p:spPr/>
        <p:txBody>
          <a:bodyPr/>
          <a:lstStyle/>
          <a:p>
            <a:fld id="{7D7BA4C1-7157-49BC-9786-6D869F66E2B3}" type="slidenum">
              <a:rPr lang="en-US">
                <a:solidFill>
                  <a:srgbClr val="000000"/>
                </a:solidFill>
              </a:rPr>
              <a:pPr/>
              <a:t>36</a:t>
            </a:fld>
            <a:endParaRPr lang="en-US">
              <a:solidFill>
                <a:srgbClr val="000000"/>
              </a:solidFill>
            </a:endParaRPr>
          </a:p>
        </p:txBody>
      </p:sp>
      <p:sp>
        <p:nvSpPr>
          <p:cNvPr id="1246211" name="Rectangle 3"/>
          <p:cNvSpPr>
            <a:spLocks noChangeArrowheads="1"/>
          </p:cNvSpPr>
          <p:nvPr/>
        </p:nvSpPr>
        <p:spPr bwMode="auto">
          <a:xfrm>
            <a:off x="0" y="836613"/>
            <a:ext cx="9144000" cy="576262"/>
          </a:xfrm>
          <a:prstGeom prst="rect">
            <a:avLst/>
          </a:prstGeom>
          <a:solidFill>
            <a:srgbClr val="00467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8000" rIns="36000" anchor="ctr"/>
          <a:lstStyle/>
          <a:p>
            <a:pPr fontAlgn="base">
              <a:spcBef>
                <a:spcPct val="0"/>
              </a:spcBef>
              <a:spcAft>
                <a:spcPct val="0"/>
              </a:spcAft>
            </a:pPr>
            <a:r>
              <a:rPr lang="en-GB" sz="2400" b="1" smtClean="0">
                <a:solidFill>
                  <a:srgbClr val="FFFFFF"/>
                </a:solidFill>
              </a:rPr>
              <a:t>Slow Progression</a:t>
            </a:r>
          </a:p>
        </p:txBody>
      </p:sp>
      <p:grpSp>
        <p:nvGrpSpPr>
          <p:cNvPr id="1246236" name="Group 28"/>
          <p:cNvGrpSpPr>
            <a:grpSpLocks/>
          </p:cNvGrpSpPr>
          <p:nvPr/>
        </p:nvGrpSpPr>
        <p:grpSpPr bwMode="auto">
          <a:xfrm>
            <a:off x="161925" y="1584325"/>
            <a:ext cx="2881313" cy="2565400"/>
            <a:chOff x="158" y="969"/>
            <a:chExt cx="1815" cy="1616"/>
          </a:xfrm>
        </p:grpSpPr>
        <p:sp>
          <p:nvSpPr>
            <p:cNvPr id="1246237" name="Text Box 29"/>
            <p:cNvSpPr txBox="1">
              <a:spLocks noChangeArrowheads="1"/>
            </p:cNvSpPr>
            <p:nvPr/>
          </p:nvSpPr>
          <p:spPr bwMode="auto">
            <a:xfrm>
              <a:off x="165" y="1196"/>
              <a:ext cx="1808" cy="13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Char char="¾"/>
              </a:pPr>
              <a:r>
                <a:rPr lang="en-GB" sz="1400" b="0" smtClean="0">
                  <a:solidFill>
                    <a:srgbClr val="000000"/>
                  </a:solidFill>
                </a:rPr>
                <a:t>Government climate targets missed / abandoned</a:t>
              </a:r>
            </a:p>
            <a:p>
              <a:pPr eaLnBrk="0" fontAlgn="base" hangingPunct="0">
                <a:spcBef>
                  <a:spcPct val="0"/>
                </a:spcBef>
                <a:spcAft>
                  <a:spcPct val="25000"/>
                </a:spcAft>
                <a:buClr>
                  <a:srgbClr val="00467F"/>
                </a:buClr>
                <a:buFont typeface="Wingdings 2" pitchFamily="18" charset="2"/>
                <a:buChar char="¾"/>
              </a:pPr>
              <a:r>
                <a:rPr lang="en-GB" sz="1400" b="0" smtClean="0">
                  <a:solidFill>
                    <a:srgbClr val="000000"/>
                  </a:solidFill>
                </a:rPr>
                <a:t>Continued economic hardship, low GDP growth</a:t>
              </a:r>
            </a:p>
            <a:p>
              <a:pPr eaLnBrk="0" fontAlgn="base" hangingPunct="0">
                <a:spcBef>
                  <a:spcPct val="0"/>
                </a:spcBef>
                <a:spcAft>
                  <a:spcPct val="25000"/>
                </a:spcAft>
                <a:buClr>
                  <a:srgbClr val="00467F"/>
                </a:buClr>
                <a:buFont typeface="Wingdings 2" pitchFamily="18" charset="2"/>
                <a:buChar char="¾"/>
              </a:pPr>
              <a:r>
                <a:rPr lang="en-GB" sz="1400" b="0" smtClean="0">
                  <a:solidFill>
                    <a:srgbClr val="000000"/>
                  </a:solidFill>
                </a:rPr>
                <a:t>Limited energy efficiency / Green Deal impact</a:t>
              </a:r>
            </a:p>
            <a:p>
              <a:pPr eaLnBrk="0" fontAlgn="base" hangingPunct="0">
                <a:spcBef>
                  <a:spcPct val="0"/>
                </a:spcBef>
                <a:spcAft>
                  <a:spcPct val="25000"/>
                </a:spcAft>
                <a:buClr>
                  <a:srgbClr val="00467F"/>
                </a:buClr>
                <a:buFont typeface="Wingdings 2" pitchFamily="18" charset="2"/>
                <a:buChar char="¾"/>
              </a:pPr>
              <a:r>
                <a:rPr lang="en-GB" sz="1400" b="0" smtClean="0">
                  <a:solidFill>
                    <a:srgbClr val="000000"/>
                  </a:solidFill>
                </a:rPr>
                <a:t>Domestic gas demand broadly flat, higher in power generation</a:t>
              </a:r>
            </a:p>
          </p:txBody>
        </p:sp>
        <p:sp>
          <p:nvSpPr>
            <p:cNvPr id="1246238" name="Rectangle 30"/>
            <p:cNvSpPr>
              <a:spLocks noChangeArrowheads="1"/>
            </p:cNvSpPr>
            <p:nvPr/>
          </p:nvSpPr>
          <p:spPr bwMode="auto">
            <a:xfrm>
              <a:off x="158" y="969"/>
              <a:ext cx="1809" cy="221"/>
            </a:xfrm>
            <a:prstGeom prst="rect">
              <a:avLst/>
            </a:prstGeom>
            <a:noFill/>
            <a:ln>
              <a:noFill/>
            </a:ln>
            <a:extLst>
              <a:ext uri="{909E8E84-426E-40DD-AFC4-6F175D3DCCD1}">
                <a14:hiddenFill xmlns:a14="http://schemas.microsoft.com/office/drawing/2010/main">
                  <a:solidFill>
                    <a:srgbClr val="00467F"/>
                  </a:solidFill>
                </a14:hiddenFill>
              </a:ext>
              <a:ext uri="{91240B29-F687-4F45-9708-019B960494DF}">
                <a14:hiddenLine xmlns:a14="http://schemas.microsoft.com/office/drawing/2010/main" w="9525">
                  <a:solidFill>
                    <a:srgbClr val="00467F"/>
                  </a:solidFill>
                  <a:miter lim="800000"/>
                  <a:headEnd/>
                  <a:tailEnd/>
                </a14:hiddenLine>
              </a:ext>
            </a:extLst>
          </p:spPr>
          <p:txBody>
            <a:bodyPr lIns="180000" rIns="180000" anchor="ctr"/>
            <a:lstStyle/>
            <a:p>
              <a:pPr fontAlgn="base">
                <a:spcBef>
                  <a:spcPct val="0"/>
                </a:spcBef>
                <a:spcAft>
                  <a:spcPct val="0"/>
                </a:spcAft>
              </a:pPr>
              <a:r>
                <a:rPr lang="en-GB" sz="1600" b="1" smtClean="0">
                  <a:solidFill>
                    <a:srgbClr val="000000"/>
                  </a:solidFill>
                </a:rPr>
                <a:t>Overview</a:t>
              </a:r>
            </a:p>
          </p:txBody>
        </p:sp>
        <p:sp>
          <p:nvSpPr>
            <p:cNvPr id="1246239" name="Line 31"/>
            <p:cNvSpPr>
              <a:spLocks noChangeShapeType="1"/>
            </p:cNvSpPr>
            <p:nvPr/>
          </p:nvSpPr>
          <p:spPr bwMode="auto">
            <a:xfrm>
              <a:off x="158" y="1196"/>
              <a:ext cx="181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240" name="Line 32"/>
            <p:cNvSpPr>
              <a:spLocks noChangeShapeType="1"/>
            </p:cNvSpPr>
            <p:nvPr/>
          </p:nvSpPr>
          <p:spPr bwMode="auto">
            <a:xfrm>
              <a:off x="158" y="2585"/>
              <a:ext cx="181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grpSp>
      <p:grpSp>
        <p:nvGrpSpPr>
          <p:cNvPr id="1246271" name="Group 63"/>
          <p:cNvGrpSpPr>
            <a:grpSpLocks/>
          </p:cNvGrpSpPr>
          <p:nvPr/>
        </p:nvGrpSpPr>
        <p:grpSpPr bwMode="auto">
          <a:xfrm>
            <a:off x="3176588" y="1584325"/>
            <a:ext cx="2881312" cy="2565400"/>
            <a:chOff x="158" y="969"/>
            <a:chExt cx="1815" cy="1616"/>
          </a:xfrm>
        </p:grpSpPr>
        <p:sp>
          <p:nvSpPr>
            <p:cNvPr id="1246272" name="Text Box 64"/>
            <p:cNvSpPr txBox="1">
              <a:spLocks noChangeArrowheads="1"/>
            </p:cNvSpPr>
            <p:nvPr/>
          </p:nvSpPr>
          <p:spPr bwMode="auto">
            <a:xfrm>
              <a:off x="165" y="1196"/>
              <a:ext cx="1808" cy="13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78B62F"/>
                </a:buClr>
                <a:buFont typeface="Wingdings 2" pitchFamily="18" charset="2"/>
                <a:buChar char="¾"/>
              </a:pPr>
              <a:r>
                <a:rPr lang="en-GB" sz="1400" b="0" smtClean="0">
                  <a:solidFill>
                    <a:srgbClr val="000000"/>
                  </a:solidFill>
                </a:rPr>
                <a:t>Government climate targets met, balanced approach</a:t>
              </a:r>
            </a:p>
            <a:p>
              <a:pPr eaLnBrk="0" fontAlgn="base" hangingPunct="0">
                <a:spcBef>
                  <a:spcPct val="0"/>
                </a:spcBef>
                <a:spcAft>
                  <a:spcPct val="25000"/>
                </a:spcAft>
                <a:buClr>
                  <a:srgbClr val="78B62F"/>
                </a:buClr>
                <a:buFont typeface="Wingdings 2" pitchFamily="18" charset="2"/>
                <a:buChar char="¾"/>
              </a:pPr>
              <a:r>
                <a:rPr lang="en-GB" sz="1400" b="0" smtClean="0">
                  <a:solidFill>
                    <a:srgbClr val="000000"/>
                  </a:solidFill>
                </a:rPr>
                <a:t>Modest GDP growth in medium term at historic averages</a:t>
              </a:r>
            </a:p>
            <a:p>
              <a:pPr eaLnBrk="0" fontAlgn="base" hangingPunct="0">
                <a:spcBef>
                  <a:spcPct val="0"/>
                </a:spcBef>
                <a:spcAft>
                  <a:spcPct val="25000"/>
                </a:spcAft>
                <a:buClr>
                  <a:srgbClr val="78B62F"/>
                </a:buClr>
                <a:buFont typeface="Wingdings 2" pitchFamily="18" charset="2"/>
                <a:buChar char="¾"/>
              </a:pPr>
              <a:r>
                <a:rPr lang="en-GB" sz="1400" b="0" smtClean="0">
                  <a:solidFill>
                    <a:srgbClr val="000000"/>
                  </a:solidFill>
                </a:rPr>
                <a:t>Energy efficiency is driven / Green Deal is effective</a:t>
              </a:r>
            </a:p>
            <a:p>
              <a:pPr eaLnBrk="0" fontAlgn="base" hangingPunct="0">
                <a:spcBef>
                  <a:spcPct val="0"/>
                </a:spcBef>
                <a:spcAft>
                  <a:spcPct val="25000"/>
                </a:spcAft>
                <a:buClr>
                  <a:srgbClr val="78B62F"/>
                </a:buClr>
                <a:buFont typeface="Wingdings 2" pitchFamily="18" charset="2"/>
                <a:buChar char="¾"/>
              </a:pPr>
              <a:r>
                <a:rPr lang="en-GB" sz="1400" b="0" smtClean="0">
                  <a:solidFill>
                    <a:srgbClr val="000000"/>
                  </a:solidFill>
                </a:rPr>
                <a:t>Gradual decline in gas demand</a:t>
              </a:r>
            </a:p>
          </p:txBody>
        </p:sp>
        <p:sp>
          <p:nvSpPr>
            <p:cNvPr id="1246273" name="Rectangle 65"/>
            <p:cNvSpPr>
              <a:spLocks noChangeArrowheads="1"/>
            </p:cNvSpPr>
            <p:nvPr/>
          </p:nvSpPr>
          <p:spPr bwMode="auto">
            <a:xfrm>
              <a:off x="158" y="969"/>
              <a:ext cx="1809" cy="221"/>
            </a:xfrm>
            <a:prstGeom prst="rect">
              <a:avLst/>
            </a:prstGeom>
            <a:noFill/>
            <a:ln>
              <a:noFill/>
            </a:ln>
            <a:extLst>
              <a:ext uri="{909E8E84-426E-40DD-AFC4-6F175D3DCCD1}">
                <a14:hiddenFill xmlns:a14="http://schemas.microsoft.com/office/drawing/2010/main">
                  <a:solidFill>
                    <a:srgbClr val="00467F"/>
                  </a:solidFill>
                </a14:hiddenFill>
              </a:ext>
              <a:ext uri="{91240B29-F687-4F45-9708-019B960494DF}">
                <a14:hiddenLine xmlns:a14="http://schemas.microsoft.com/office/drawing/2010/main" w="9525">
                  <a:solidFill>
                    <a:srgbClr val="00467F"/>
                  </a:solidFill>
                  <a:miter lim="800000"/>
                  <a:headEnd/>
                  <a:tailEnd/>
                </a14:hiddenLine>
              </a:ext>
            </a:extLst>
          </p:spPr>
          <p:txBody>
            <a:bodyPr lIns="180000" rIns="180000" anchor="ctr"/>
            <a:lstStyle/>
            <a:p>
              <a:pPr fontAlgn="base">
                <a:spcBef>
                  <a:spcPct val="0"/>
                </a:spcBef>
                <a:spcAft>
                  <a:spcPct val="0"/>
                </a:spcAft>
              </a:pPr>
              <a:r>
                <a:rPr lang="en-GB" sz="1600" b="1" smtClean="0">
                  <a:solidFill>
                    <a:srgbClr val="000000"/>
                  </a:solidFill>
                </a:rPr>
                <a:t>Overview</a:t>
              </a:r>
            </a:p>
          </p:txBody>
        </p:sp>
        <p:sp>
          <p:nvSpPr>
            <p:cNvPr id="1246274" name="Line 66"/>
            <p:cNvSpPr>
              <a:spLocks noChangeShapeType="1"/>
            </p:cNvSpPr>
            <p:nvPr/>
          </p:nvSpPr>
          <p:spPr bwMode="auto">
            <a:xfrm>
              <a:off x="158" y="1196"/>
              <a:ext cx="181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275" name="Line 67"/>
            <p:cNvSpPr>
              <a:spLocks noChangeShapeType="1"/>
            </p:cNvSpPr>
            <p:nvPr/>
          </p:nvSpPr>
          <p:spPr bwMode="auto">
            <a:xfrm>
              <a:off x="158" y="2585"/>
              <a:ext cx="181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grpSp>
      <p:grpSp>
        <p:nvGrpSpPr>
          <p:cNvPr id="1246291" name="Group 83"/>
          <p:cNvGrpSpPr>
            <a:grpSpLocks/>
          </p:cNvGrpSpPr>
          <p:nvPr/>
        </p:nvGrpSpPr>
        <p:grpSpPr bwMode="auto">
          <a:xfrm>
            <a:off x="3176588" y="4329113"/>
            <a:ext cx="2386012" cy="1801812"/>
            <a:chOff x="2058" y="2839"/>
            <a:chExt cx="1503" cy="1135"/>
          </a:xfrm>
        </p:grpSpPr>
        <p:sp>
          <p:nvSpPr>
            <p:cNvPr id="1246277" name="Rectangle 69"/>
            <p:cNvSpPr>
              <a:spLocks noChangeArrowheads="1"/>
            </p:cNvSpPr>
            <p:nvPr/>
          </p:nvSpPr>
          <p:spPr bwMode="auto">
            <a:xfrm>
              <a:off x="2058" y="2839"/>
              <a:ext cx="1503" cy="221"/>
            </a:xfrm>
            <a:prstGeom prst="rect">
              <a:avLst/>
            </a:prstGeom>
            <a:noFill/>
            <a:ln>
              <a:noFill/>
            </a:ln>
            <a:extLst>
              <a:ext uri="{909E8E84-426E-40DD-AFC4-6F175D3DCCD1}">
                <a14:hiddenFill xmlns:a14="http://schemas.microsoft.com/office/drawing/2010/main">
                  <a:solidFill>
                    <a:srgbClr val="00467F"/>
                  </a:solidFill>
                </a14:hiddenFill>
              </a:ext>
              <a:ext uri="{91240B29-F687-4F45-9708-019B960494DF}">
                <a14:hiddenLine xmlns:a14="http://schemas.microsoft.com/office/drawing/2010/main" w="9525">
                  <a:solidFill>
                    <a:srgbClr val="00467F"/>
                  </a:solidFill>
                  <a:miter lim="800000"/>
                  <a:headEnd/>
                  <a:tailEnd/>
                </a14:hiddenLine>
              </a:ext>
            </a:extLst>
          </p:spPr>
          <p:txBody>
            <a:bodyPr lIns="180000" rIns="180000" anchor="ctr"/>
            <a:lstStyle/>
            <a:p>
              <a:pPr fontAlgn="base">
                <a:spcBef>
                  <a:spcPct val="0"/>
                </a:spcBef>
                <a:spcAft>
                  <a:spcPct val="0"/>
                </a:spcAft>
              </a:pPr>
              <a:r>
                <a:rPr lang="en-GB" sz="1600" b="1" smtClean="0">
                  <a:solidFill>
                    <a:srgbClr val="000000"/>
                  </a:solidFill>
                </a:rPr>
                <a:t>Targets performance</a:t>
              </a:r>
            </a:p>
          </p:txBody>
        </p:sp>
        <p:sp>
          <p:nvSpPr>
            <p:cNvPr id="1246278" name="Line 70"/>
            <p:cNvSpPr>
              <a:spLocks noChangeShapeType="1"/>
            </p:cNvSpPr>
            <p:nvPr/>
          </p:nvSpPr>
          <p:spPr bwMode="auto">
            <a:xfrm>
              <a:off x="2059" y="3066"/>
              <a:ext cx="144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279" name="Text Box 71"/>
            <p:cNvSpPr txBox="1">
              <a:spLocks noChangeArrowheads="1"/>
            </p:cNvSpPr>
            <p:nvPr/>
          </p:nvSpPr>
          <p:spPr bwMode="auto">
            <a:xfrm>
              <a:off x="2060" y="3066"/>
              <a:ext cx="397" cy="4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2020</a:t>
              </a:r>
            </a:p>
          </p:txBody>
        </p:sp>
        <p:sp>
          <p:nvSpPr>
            <p:cNvPr id="1246280" name="Text Box 72"/>
            <p:cNvSpPr txBox="1">
              <a:spLocks noChangeArrowheads="1"/>
            </p:cNvSpPr>
            <p:nvPr/>
          </p:nvSpPr>
          <p:spPr bwMode="auto">
            <a:xfrm>
              <a:off x="2060" y="3519"/>
              <a:ext cx="1218"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2030 carbon</a:t>
              </a:r>
            </a:p>
          </p:txBody>
        </p:sp>
        <p:sp>
          <p:nvSpPr>
            <p:cNvPr id="1246281" name="Text Box 73"/>
            <p:cNvSpPr txBox="1">
              <a:spLocks noChangeArrowheads="1"/>
            </p:cNvSpPr>
            <p:nvPr/>
          </p:nvSpPr>
          <p:spPr bwMode="auto">
            <a:xfrm>
              <a:off x="2060" y="3746"/>
              <a:ext cx="1218"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2050 carbon</a:t>
              </a:r>
            </a:p>
          </p:txBody>
        </p:sp>
        <p:sp>
          <p:nvSpPr>
            <p:cNvPr id="1246282" name="Text Box 74"/>
            <p:cNvSpPr txBox="1">
              <a:spLocks noChangeArrowheads="1"/>
            </p:cNvSpPr>
            <p:nvPr/>
          </p:nvSpPr>
          <p:spPr bwMode="auto">
            <a:xfrm>
              <a:off x="2341" y="3066"/>
              <a:ext cx="822"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renewable</a:t>
              </a:r>
            </a:p>
          </p:txBody>
        </p:sp>
        <p:sp>
          <p:nvSpPr>
            <p:cNvPr id="1246283" name="Text Box 75"/>
            <p:cNvSpPr txBox="1">
              <a:spLocks noChangeArrowheads="1"/>
            </p:cNvSpPr>
            <p:nvPr/>
          </p:nvSpPr>
          <p:spPr bwMode="auto">
            <a:xfrm>
              <a:off x="2341" y="3292"/>
              <a:ext cx="822"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carbon</a:t>
              </a:r>
            </a:p>
          </p:txBody>
        </p:sp>
        <p:sp>
          <p:nvSpPr>
            <p:cNvPr id="1246284" name="Text Box 76"/>
            <p:cNvSpPr txBox="1">
              <a:spLocks noChangeArrowheads="1"/>
            </p:cNvSpPr>
            <p:nvPr/>
          </p:nvSpPr>
          <p:spPr bwMode="auto">
            <a:xfrm>
              <a:off x="3278" y="3292"/>
              <a:ext cx="227"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algn="ctr" eaLnBrk="0" fontAlgn="base" hangingPunct="0">
                <a:spcBef>
                  <a:spcPct val="0"/>
                </a:spcBef>
                <a:spcAft>
                  <a:spcPct val="25000"/>
                </a:spcAft>
                <a:buClr>
                  <a:srgbClr val="00467F"/>
                </a:buClr>
                <a:buFont typeface="Wingdings 2" pitchFamily="18" charset="2"/>
                <a:buNone/>
              </a:pPr>
              <a:r>
                <a:rPr lang="en-GB" sz="2000" smtClean="0">
                  <a:solidFill>
                    <a:srgbClr val="78B62F"/>
                  </a:solidFill>
                  <a:sym typeface="Wingdings" pitchFamily="2" charset="2"/>
                </a:rPr>
                <a:t></a:t>
              </a:r>
            </a:p>
          </p:txBody>
        </p:sp>
        <p:sp>
          <p:nvSpPr>
            <p:cNvPr id="1246285" name="Line 77"/>
            <p:cNvSpPr>
              <a:spLocks noChangeShapeType="1"/>
            </p:cNvSpPr>
            <p:nvPr/>
          </p:nvSpPr>
          <p:spPr bwMode="auto">
            <a:xfrm>
              <a:off x="2059" y="3520"/>
              <a:ext cx="144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286" name="Line 78"/>
            <p:cNvSpPr>
              <a:spLocks noChangeShapeType="1"/>
            </p:cNvSpPr>
            <p:nvPr/>
          </p:nvSpPr>
          <p:spPr bwMode="auto">
            <a:xfrm>
              <a:off x="2059" y="3747"/>
              <a:ext cx="144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287" name="Line 79"/>
            <p:cNvSpPr>
              <a:spLocks noChangeShapeType="1"/>
            </p:cNvSpPr>
            <p:nvPr/>
          </p:nvSpPr>
          <p:spPr bwMode="auto">
            <a:xfrm>
              <a:off x="2059" y="3973"/>
              <a:ext cx="144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288" name="Text Box 80"/>
            <p:cNvSpPr txBox="1">
              <a:spLocks noChangeArrowheads="1"/>
            </p:cNvSpPr>
            <p:nvPr/>
          </p:nvSpPr>
          <p:spPr bwMode="auto">
            <a:xfrm>
              <a:off x="3278" y="3066"/>
              <a:ext cx="227"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algn="ctr" eaLnBrk="0" fontAlgn="base" hangingPunct="0">
                <a:spcBef>
                  <a:spcPct val="0"/>
                </a:spcBef>
                <a:spcAft>
                  <a:spcPct val="25000"/>
                </a:spcAft>
                <a:buClr>
                  <a:srgbClr val="00467F"/>
                </a:buClr>
                <a:buFont typeface="Wingdings 2" pitchFamily="18" charset="2"/>
                <a:buNone/>
              </a:pPr>
              <a:r>
                <a:rPr lang="en-GB" sz="2000" smtClean="0">
                  <a:solidFill>
                    <a:srgbClr val="78B62F"/>
                  </a:solidFill>
                  <a:sym typeface="Wingdings" pitchFamily="2" charset="2"/>
                </a:rPr>
                <a:t></a:t>
              </a:r>
            </a:p>
          </p:txBody>
        </p:sp>
        <p:sp>
          <p:nvSpPr>
            <p:cNvPr id="1246289" name="Text Box 81"/>
            <p:cNvSpPr txBox="1">
              <a:spLocks noChangeArrowheads="1"/>
            </p:cNvSpPr>
            <p:nvPr/>
          </p:nvSpPr>
          <p:spPr bwMode="auto">
            <a:xfrm>
              <a:off x="3278" y="3520"/>
              <a:ext cx="227"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algn="ctr" eaLnBrk="0" fontAlgn="base" hangingPunct="0">
                <a:spcBef>
                  <a:spcPct val="0"/>
                </a:spcBef>
                <a:spcAft>
                  <a:spcPct val="25000"/>
                </a:spcAft>
                <a:buClr>
                  <a:srgbClr val="00467F"/>
                </a:buClr>
                <a:buFont typeface="Wingdings 2" pitchFamily="18" charset="2"/>
                <a:buNone/>
              </a:pPr>
              <a:r>
                <a:rPr lang="en-GB" sz="2000" smtClean="0">
                  <a:solidFill>
                    <a:srgbClr val="78B62F"/>
                  </a:solidFill>
                  <a:sym typeface="Wingdings" pitchFamily="2" charset="2"/>
                </a:rPr>
                <a:t></a:t>
              </a:r>
            </a:p>
          </p:txBody>
        </p:sp>
        <p:sp>
          <p:nvSpPr>
            <p:cNvPr id="1246290" name="Text Box 82"/>
            <p:cNvSpPr txBox="1">
              <a:spLocks noChangeArrowheads="1"/>
            </p:cNvSpPr>
            <p:nvPr/>
          </p:nvSpPr>
          <p:spPr bwMode="auto">
            <a:xfrm>
              <a:off x="3278" y="3747"/>
              <a:ext cx="227"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algn="ctr" eaLnBrk="0" fontAlgn="base" hangingPunct="0">
                <a:spcBef>
                  <a:spcPct val="0"/>
                </a:spcBef>
                <a:spcAft>
                  <a:spcPct val="25000"/>
                </a:spcAft>
                <a:buClr>
                  <a:srgbClr val="00467F"/>
                </a:buClr>
                <a:buFont typeface="Wingdings 2" pitchFamily="18" charset="2"/>
                <a:buNone/>
              </a:pPr>
              <a:r>
                <a:rPr lang="en-GB" sz="2000" smtClean="0">
                  <a:solidFill>
                    <a:srgbClr val="78B62F"/>
                  </a:solidFill>
                  <a:sym typeface="Wingdings" pitchFamily="2" charset="2"/>
                </a:rPr>
                <a:t></a:t>
              </a:r>
            </a:p>
          </p:txBody>
        </p:sp>
      </p:grpSp>
      <p:sp>
        <p:nvSpPr>
          <p:cNvPr id="1246292" name="Rectangle 84"/>
          <p:cNvSpPr>
            <a:spLocks noChangeArrowheads="1"/>
          </p:cNvSpPr>
          <p:nvPr/>
        </p:nvSpPr>
        <p:spPr bwMode="auto">
          <a:xfrm>
            <a:off x="3132138" y="827088"/>
            <a:ext cx="6011862" cy="57626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8000" rIns="36000" anchor="ctr"/>
          <a:lstStyle/>
          <a:p>
            <a:pPr fontAlgn="base">
              <a:spcBef>
                <a:spcPct val="0"/>
              </a:spcBef>
              <a:spcAft>
                <a:spcPct val="0"/>
              </a:spcAft>
            </a:pPr>
            <a:r>
              <a:rPr lang="en-GB" sz="2400" b="1" smtClean="0">
                <a:solidFill>
                  <a:srgbClr val="FFFFFF"/>
                </a:solidFill>
              </a:rPr>
              <a:t>Gone Green</a:t>
            </a:r>
          </a:p>
        </p:txBody>
      </p:sp>
      <p:sp>
        <p:nvSpPr>
          <p:cNvPr id="1246293" name="Rectangle 85"/>
          <p:cNvSpPr>
            <a:spLocks noChangeArrowheads="1"/>
          </p:cNvSpPr>
          <p:nvPr/>
        </p:nvSpPr>
        <p:spPr bwMode="auto">
          <a:xfrm>
            <a:off x="6102350" y="827088"/>
            <a:ext cx="3041650" cy="576262"/>
          </a:xfrm>
          <a:prstGeom prst="rect">
            <a:avLst/>
          </a:prstGeom>
          <a:solidFill>
            <a:srgbClr val="D3114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8000" rIns="36000" anchor="ctr"/>
          <a:lstStyle/>
          <a:p>
            <a:pPr fontAlgn="base">
              <a:spcBef>
                <a:spcPct val="0"/>
              </a:spcBef>
              <a:spcAft>
                <a:spcPct val="0"/>
              </a:spcAft>
            </a:pPr>
            <a:r>
              <a:rPr lang="en-GB" sz="2400" b="1" smtClean="0">
                <a:solidFill>
                  <a:srgbClr val="FFFFFF"/>
                </a:solidFill>
              </a:rPr>
              <a:t>Accelerated Growth</a:t>
            </a:r>
          </a:p>
        </p:txBody>
      </p:sp>
      <p:grpSp>
        <p:nvGrpSpPr>
          <p:cNvPr id="1246294" name="Group 86"/>
          <p:cNvGrpSpPr>
            <a:grpSpLocks/>
          </p:cNvGrpSpPr>
          <p:nvPr/>
        </p:nvGrpSpPr>
        <p:grpSpPr bwMode="auto">
          <a:xfrm>
            <a:off x="6191250" y="1584325"/>
            <a:ext cx="2881313" cy="2565400"/>
            <a:chOff x="158" y="969"/>
            <a:chExt cx="1815" cy="1616"/>
          </a:xfrm>
        </p:grpSpPr>
        <p:sp>
          <p:nvSpPr>
            <p:cNvPr id="1246295" name="Text Box 87"/>
            <p:cNvSpPr txBox="1">
              <a:spLocks noChangeArrowheads="1"/>
            </p:cNvSpPr>
            <p:nvPr/>
          </p:nvSpPr>
          <p:spPr bwMode="auto">
            <a:xfrm>
              <a:off x="165" y="1196"/>
              <a:ext cx="1808" cy="13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D31145"/>
                </a:buClr>
                <a:buFont typeface="Wingdings 2" pitchFamily="18" charset="2"/>
                <a:buChar char="¾"/>
              </a:pPr>
              <a:r>
                <a:rPr lang="en-GB" sz="1400" b="0" smtClean="0">
                  <a:solidFill>
                    <a:srgbClr val="000000"/>
                  </a:solidFill>
                </a:rPr>
                <a:t>Government climate targets met early</a:t>
              </a:r>
            </a:p>
            <a:p>
              <a:pPr eaLnBrk="0" fontAlgn="base" hangingPunct="0">
                <a:spcBef>
                  <a:spcPct val="0"/>
                </a:spcBef>
                <a:spcAft>
                  <a:spcPct val="25000"/>
                </a:spcAft>
                <a:buClr>
                  <a:srgbClr val="D31145"/>
                </a:buClr>
                <a:buFont typeface="Wingdings 2" pitchFamily="18" charset="2"/>
                <a:buChar char="¾"/>
              </a:pPr>
              <a:r>
                <a:rPr lang="en-GB" sz="1400" b="0" smtClean="0">
                  <a:solidFill>
                    <a:srgbClr val="000000"/>
                  </a:solidFill>
                </a:rPr>
                <a:t>Sustained economic growth in medium to long term</a:t>
              </a:r>
            </a:p>
            <a:p>
              <a:pPr eaLnBrk="0" fontAlgn="base" hangingPunct="0">
                <a:spcBef>
                  <a:spcPct val="0"/>
                </a:spcBef>
                <a:spcAft>
                  <a:spcPct val="25000"/>
                </a:spcAft>
                <a:buClr>
                  <a:srgbClr val="D31145"/>
                </a:buClr>
                <a:buFont typeface="Wingdings 2" pitchFamily="18" charset="2"/>
                <a:buChar char="¾"/>
              </a:pPr>
              <a:r>
                <a:rPr lang="en-GB" sz="1400" b="0" smtClean="0">
                  <a:solidFill>
                    <a:srgbClr val="000000"/>
                  </a:solidFill>
                </a:rPr>
                <a:t>Significant energy efficiency</a:t>
              </a:r>
            </a:p>
            <a:p>
              <a:pPr eaLnBrk="0" fontAlgn="base" hangingPunct="0">
                <a:spcBef>
                  <a:spcPct val="0"/>
                </a:spcBef>
                <a:spcAft>
                  <a:spcPct val="25000"/>
                </a:spcAft>
                <a:buClr>
                  <a:srgbClr val="D31145"/>
                </a:buClr>
                <a:buFont typeface="Wingdings 2" pitchFamily="18" charset="2"/>
                <a:buChar char="¾"/>
              </a:pPr>
              <a:r>
                <a:rPr lang="en-GB" sz="1400" b="0" smtClean="0">
                  <a:solidFill>
                    <a:srgbClr val="000000"/>
                  </a:solidFill>
                </a:rPr>
                <a:t>Significant reduction in gas demand</a:t>
              </a:r>
            </a:p>
          </p:txBody>
        </p:sp>
        <p:sp>
          <p:nvSpPr>
            <p:cNvPr id="1246296" name="Rectangle 88"/>
            <p:cNvSpPr>
              <a:spLocks noChangeArrowheads="1"/>
            </p:cNvSpPr>
            <p:nvPr/>
          </p:nvSpPr>
          <p:spPr bwMode="auto">
            <a:xfrm>
              <a:off x="158" y="969"/>
              <a:ext cx="1809" cy="221"/>
            </a:xfrm>
            <a:prstGeom prst="rect">
              <a:avLst/>
            </a:prstGeom>
            <a:noFill/>
            <a:ln>
              <a:noFill/>
            </a:ln>
            <a:extLst>
              <a:ext uri="{909E8E84-426E-40DD-AFC4-6F175D3DCCD1}">
                <a14:hiddenFill xmlns:a14="http://schemas.microsoft.com/office/drawing/2010/main">
                  <a:solidFill>
                    <a:srgbClr val="00467F"/>
                  </a:solidFill>
                </a14:hiddenFill>
              </a:ext>
              <a:ext uri="{91240B29-F687-4F45-9708-019B960494DF}">
                <a14:hiddenLine xmlns:a14="http://schemas.microsoft.com/office/drawing/2010/main" w="9525">
                  <a:solidFill>
                    <a:srgbClr val="00467F"/>
                  </a:solidFill>
                  <a:miter lim="800000"/>
                  <a:headEnd/>
                  <a:tailEnd/>
                </a14:hiddenLine>
              </a:ext>
            </a:extLst>
          </p:spPr>
          <p:txBody>
            <a:bodyPr lIns="180000" rIns="180000" anchor="ctr"/>
            <a:lstStyle/>
            <a:p>
              <a:pPr fontAlgn="base">
                <a:spcBef>
                  <a:spcPct val="0"/>
                </a:spcBef>
                <a:spcAft>
                  <a:spcPct val="0"/>
                </a:spcAft>
              </a:pPr>
              <a:r>
                <a:rPr lang="en-GB" sz="1600" b="1" smtClean="0">
                  <a:solidFill>
                    <a:srgbClr val="000000"/>
                  </a:solidFill>
                </a:rPr>
                <a:t>Overview</a:t>
              </a:r>
            </a:p>
          </p:txBody>
        </p:sp>
        <p:sp>
          <p:nvSpPr>
            <p:cNvPr id="1246297" name="Line 89"/>
            <p:cNvSpPr>
              <a:spLocks noChangeShapeType="1"/>
            </p:cNvSpPr>
            <p:nvPr/>
          </p:nvSpPr>
          <p:spPr bwMode="auto">
            <a:xfrm>
              <a:off x="158" y="1196"/>
              <a:ext cx="181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298" name="Line 90"/>
            <p:cNvSpPr>
              <a:spLocks noChangeShapeType="1"/>
            </p:cNvSpPr>
            <p:nvPr/>
          </p:nvSpPr>
          <p:spPr bwMode="auto">
            <a:xfrm>
              <a:off x="158" y="2585"/>
              <a:ext cx="181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grpSp>
      <p:grpSp>
        <p:nvGrpSpPr>
          <p:cNvPr id="1246329" name="Group 121"/>
          <p:cNvGrpSpPr>
            <a:grpSpLocks/>
          </p:cNvGrpSpPr>
          <p:nvPr/>
        </p:nvGrpSpPr>
        <p:grpSpPr bwMode="auto">
          <a:xfrm>
            <a:off x="6192838" y="4329113"/>
            <a:ext cx="2386012" cy="1800225"/>
            <a:chOff x="3901" y="2727"/>
            <a:chExt cx="1503" cy="1134"/>
          </a:xfrm>
        </p:grpSpPr>
        <p:sp>
          <p:nvSpPr>
            <p:cNvPr id="1246300" name="Rectangle 92"/>
            <p:cNvSpPr>
              <a:spLocks noChangeArrowheads="1"/>
            </p:cNvSpPr>
            <p:nvPr/>
          </p:nvSpPr>
          <p:spPr bwMode="auto">
            <a:xfrm>
              <a:off x="3901" y="2727"/>
              <a:ext cx="1503" cy="221"/>
            </a:xfrm>
            <a:prstGeom prst="rect">
              <a:avLst/>
            </a:prstGeom>
            <a:noFill/>
            <a:ln>
              <a:noFill/>
            </a:ln>
            <a:extLst>
              <a:ext uri="{909E8E84-426E-40DD-AFC4-6F175D3DCCD1}">
                <a14:hiddenFill xmlns:a14="http://schemas.microsoft.com/office/drawing/2010/main">
                  <a:solidFill>
                    <a:srgbClr val="00467F"/>
                  </a:solidFill>
                </a14:hiddenFill>
              </a:ext>
              <a:ext uri="{91240B29-F687-4F45-9708-019B960494DF}">
                <a14:hiddenLine xmlns:a14="http://schemas.microsoft.com/office/drawing/2010/main" w="9525">
                  <a:solidFill>
                    <a:srgbClr val="00467F"/>
                  </a:solidFill>
                  <a:miter lim="800000"/>
                  <a:headEnd/>
                  <a:tailEnd/>
                </a14:hiddenLine>
              </a:ext>
            </a:extLst>
          </p:spPr>
          <p:txBody>
            <a:bodyPr lIns="180000" rIns="180000" anchor="ctr"/>
            <a:lstStyle/>
            <a:p>
              <a:pPr fontAlgn="base">
                <a:spcBef>
                  <a:spcPct val="0"/>
                </a:spcBef>
                <a:spcAft>
                  <a:spcPct val="0"/>
                </a:spcAft>
              </a:pPr>
              <a:r>
                <a:rPr lang="en-GB" sz="1600" b="1" smtClean="0">
                  <a:solidFill>
                    <a:srgbClr val="000000"/>
                  </a:solidFill>
                </a:rPr>
                <a:t>Targets performance</a:t>
              </a:r>
            </a:p>
          </p:txBody>
        </p:sp>
        <p:sp>
          <p:nvSpPr>
            <p:cNvPr id="1246301" name="Line 93"/>
            <p:cNvSpPr>
              <a:spLocks noChangeShapeType="1"/>
            </p:cNvSpPr>
            <p:nvPr/>
          </p:nvSpPr>
          <p:spPr bwMode="auto">
            <a:xfrm>
              <a:off x="3902" y="2954"/>
              <a:ext cx="144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302" name="Text Box 94"/>
            <p:cNvSpPr txBox="1">
              <a:spLocks noChangeArrowheads="1"/>
            </p:cNvSpPr>
            <p:nvPr/>
          </p:nvSpPr>
          <p:spPr bwMode="auto">
            <a:xfrm>
              <a:off x="3903" y="2954"/>
              <a:ext cx="397" cy="4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2020</a:t>
              </a:r>
            </a:p>
          </p:txBody>
        </p:sp>
        <p:sp>
          <p:nvSpPr>
            <p:cNvPr id="1246303" name="Text Box 95"/>
            <p:cNvSpPr txBox="1">
              <a:spLocks noChangeArrowheads="1"/>
            </p:cNvSpPr>
            <p:nvPr/>
          </p:nvSpPr>
          <p:spPr bwMode="auto">
            <a:xfrm>
              <a:off x="3903" y="3407"/>
              <a:ext cx="1218"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2030 carbon</a:t>
              </a:r>
            </a:p>
          </p:txBody>
        </p:sp>
        <p:sp>
          <p:nvSpPr>
            <p:cNvPr id="1246304" name="Text Box 96"/>
            <p:cNvSpPr txBox="1">
              <a:spLocks noChangeArrowheads="1"/>
            </p:cNvSpPr>
            <p:nvPr/>
          </p:nvSpPr>
          <p:spPr bwMode="auto">
            <a:xfrm>
              <a:off x="3903" y="3634"/>
              <a:ext cx="1218"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2050 carbon</a:t>
              </a:r>
            </a:p>
          </p:txBody>
        </p:sp>
        <p:sp>
          <p:nvSpPr>
            <p:cNvPr id="1246305" name="Text Box 97"/>
            <p:cNvSpPr txBox="1">
              <a:spLocks noChangeArrowheads="1"/>
            </p:cNvSpPr>
            <p:nvPr/>
          </p:nvSpPr>
          <p:spPr bwMode="auto">
            <a:xfrm>
              <a:off x="4184" y="2954"/>
              <a:ext cx="822"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renewable</a:t>
              </a:r>
            </a:p>
          </p:txBody>
        </p:sp>
        <p:sp>
          <p:nvSpPr>
            <p:cNvPr id="1246306" name="Text Box 98"/>
            <p:cNvSpPr txBox="1">
              <a:spLocks noChangeArrowheads="1"/>
            </p:cNvSpPr>
            <p:nvPr/>
          </p:nvSpPr>
          <p:spPr bwMode="auto">
            <a:xfrm>
              <a:off x="4184" y="3180"/>
              <a:ext cx="822"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carbon</a:t>
              </a:r>
            </a:p>
          </p:txBody>
        </p:sp>
        <p:sp>
          <p:nvSpPr>
            <p:cNvPr id="1246307" name="Text Box 99"/>
            <p:cNvSpPr txBox="1">
              <a:spLocks noChangeArrowheads="1"/>
            </p:cNvSpPr>
            <p:nvPr/>
          </p:nvSpPr>
          <p:spPr bwMode="auto">
            <a:xfrm>
              <a:off x="5121" y="3180"/>
              <a:ext cx="227"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algn="ctr" eaLnBrk="0" fontAlgn="base" hangingPunct="0">
                <a:spcBef>
                  <a:spcPct val="0"/>
                </a:spcBef>
                <a:spcAft>
                  <a:spcPct val="25000"/>
                </a:spcAft>
                <a:buClr>
                  <a:srgbClr val="00467F"/>
                </a:buClr>
                <a:buFont typeface="Wingdings 2" pitchFamily="18" charset="2"/>
                <a:buNone/>
              </a:pPr>
              <a:r>
                <a:rPr lang="en-GB" sz="2000" smtClean="0">
                  <a:solidFill>
                    <a:srgbClr val="78B62F"/>
                  </a:solidFill>
                  <a:sym typeface="Wingdings" pitchFamily="2" charset="2"/>
                </a:rPr>
                <a:t></a:t>
              </a:r>
            </a:p>
          </p:txBody>
        </p:sp>
        <p:sp>
          <p:nvSpPr>
            <p:cNvPr id="1246308" name="Line 100"/>
            <p:cNvSpPr>
              <a:spLocks noChangeShapeType="1"/>
            </p:cNvSpPr>
            <p:nvPr/>
          </p:nvSpPr>
          <p:spPr bwMode="auto">
            <a:xfrm>
              <a:off x="3902" y="3408"/>
              <a:ext cx="144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309" name="Line 101"/>
            <p:cNvSpPr>
              <a:spLocks noChangeShapeType="1"/>
            </p:cNvSpPr>
            <p:nvPr/>
          </p:nvSpPr>
          <p:spPr bwMode="auto">
            <a:xfrm>
              <a:off x="3902" y="3635"/>
              <a:ext cx="144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310" name="Line 102"/>
            <p:cNvSpPr>
              <a:spLocks noChangeShapeType="1"/>
            </p:cNvSpPr>
            <p:nvPr/>
          </p:nvSpPr>
          <p:spPr bwMode="auto">
            <a:xfrm>
              <a:off x="3902" y="3861"/>
              <a:ext cx="144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311" name="Text Box 103"/>
            <p:cNvSpPr txBox="1">
              <a:spLocks noChangeArrowheads="1"/>
            </p:cNvSpPr>
            <p:nvPr/>
          </p:nvSpPr>
          <p:spPr bwMode="auto">
            <a:xfrm>
              <a:off x="5121" y="2954"/>
              <a:ext cx="227"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algn="ctr" eaLnBrk="0" fontAlgn="base" hangingPunct="0">
                <a:spcBef>
                  <a:spcPct val="0"/>
                </a:spcBef>
                <a:spcAft>
                  <a:spcPct val="25000"/>
                </a:spcAft>
                <a:buClr>
                  <a:srgbClr val="00467F"/>
                </a:buClr>
                <a:buFont typeface="Wingdings 2" pitchFamily="18" charset="2"/>
                <a:buNone/>
              </a:pPr>
              <a:r>
                <a:rPr lang="en-GB" sz="2000" smtClean="0">
                  <a:solidFill>
                    <a:srgbClr val="78B62F"/>
                  </a:solidFill>
                  <a:sym typeface="Wingdings" pitchFamily="2" charset="2"/>
                </a:rPr>
                <a:t></a:t>
              </a:r>
            </a:p>
          </p:txBody>
        </p:sp>
        <p:sp>
          <p:nvSpPr>
            <p:cNvPr id="1246312" name="Text Box 104"/>
            <p:cNvSpPr txBox="1">
              <a:spLocks noChangeArrowheads="1"/>
            </p:cNvSpPr>
            <p:nvPr/>
          </p:nvSpPr>
          <p:spPr bwMode="auto">
            <a:xfrm>
              <a:off x="5121" y="3634"/>
              <a:ext cx="227"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algn="ctr" eaLnBrk="0" fontAlgn="base" hangingPunct="0">
                <a:spcBef>
                  <a:spcPct val="0"/>
                </a:spcBef>
                <a:spcAft>
                  <a:spcPct val="25000"/>
                </a:spcAft>
                <a:buClr>
                  <a:srgbClr val="00467F"/>
                </a:buClr>
                <a:buFont typeface="Wingdings 2" pitchFamily="18" charset="2"/>
                <a:buNone/>
              </a:pPr>
              <a:r>
                <a:rPr lang="en-GB" sz="2000" smtClean="0">
                  <a:solidFill>
                    <a:srgbClr val="78B62F"/>
                  </a:solidFill>
                  <a:sym typeface="Wingdings" pitchFamily="2" charset="2"/>
                </a:rPr>
                <a:t></a:t>
              </a:r>
            </a:p>
          </p:txBody>
        </p:sp>
        <p:sp>
          <p:nvSpPr>
            <p:cNvPr id="1246313" name="Text Box 105"/>
            <p:cNvSpPr txBox="1">
              <a:spLocks noChangeArrowheads="1"/>
            </p:cNvSpPr>
            <p:nvPr/>
          </p:nvSpPr>
          <p:spPr bwMode="auto">
            <a:xfrm>
              <a:off x="5121" y="3408"/>
              <a:ext cx="227"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algn="ctr" eaLnBrk="0" fontAlgn="base" hangingPunct="0">
                <a:spcBef>
                  <a:spcPct val="0"/>
                </a:spcBef>
                <a:spcAft>
                  <a:spcPct val="25000"/>
                </a:spcAft>
                <a:buClr>
                  <a:srgbClr val="00467F"/>
                </a:buClr>
                <a:buFont typeface="Wingdings 2" pitchFamily="18" charset="2"/>
                <a:buNone/>
              </a:pPr>
              <a:r>
                <a:rPr lang="en-GB" sz="2000" smtClean="0">
                  <a:solidFill>
                    <a:srgbClr val="78B62F"/>
                  </a:solidFill>
                  <a:sym typeface="Wingdings" pitchFamily="2" charset="2"/>
                </a:rPr>
                <a:t></a:t>
              </a:r>
            </a:p>
          </p:txBody>
        </p:sp>
      </p:grpSp>
      <p:grpSp>
        <p:nvGrpSpPr>
          <p:cNvPr id="1246330" name="Group 122"/>
          <p:cNvGrpSpPr>
            <a:grpSpLocks/>
          </p:cNvGrpSpPr>
          <p:nvPr/>
        </p:nvGrpSpPr>
        <p:grpSpPr bwMode="auto">
          <a:xfrm>
            <a:off x="161925" y="4329113"/>
            <a:ext cx="2386013" cy="1800225"/>
            <a:chOff x="102" y="2727"/>
            <a:chExt cx="1503" cy="1134"/>
          </a:xfrm>
        </p:grpSpPr>
        <p:sp>
          <p:nvSpPr>
            <p:cNvPr id="1246315" name="Rectangle 107"/>
            <p:cNvSpPr>
              <a:spLocks noChangeArrowheads="1"/>
            </p:cNvSpPr>
            <p:nvPr/>
          </p:nvSpPr>
          <p:spPr bwMode="auto">
            <a:xfrm>
              <a:off x="102" y="2727"/>
              <a:ext cx="1503" cy="221"/>
            </a:xfrm>
            <a:prstGeom prst="rect">
              <a:avLst/>
            </a:prstGeom>
            <a:noFill/>
            <a:ln>
              <a:noFill/>
            </a:ln>
            <a:extLst>
              <a:ext uri="{909E8E84-426E-40DD-AFC4-6F175D3DCCD1}">
                <a14:hiddenFill xmlns:a14="http://schemas.microsoft.com/office/drawing/2010/main">
                  <a:solidFill>
                    <a:srgbClr val="00467F"/>
                  </a:solidFill>
                </a14:hiddenFill>
              </a:ext>
              <a:ext uri="{91240B29-F687-4F45-9708-019B960494DF}">
                <a14:hiddenLine xmlns:a14="http://schemas.microsoft.com/office/drawing/2010/main" w="9525">
                  <a:solidFill>
                    <a:srgbClr val="00467F"/>
                  </a:solidFill>
                  <a:miter lim="800000"/>
                  <a:headEnd/>
                  <a:tailEnd/>
                </a14:hiddenLine>
              </a:ext>
            </a:extLst>
          </p:spPr>
          <p:txBody>
            <a:bodyPr lIns="180000" rIns="180000" anchor="ctr"/>
            <a:lstStyle/>
            <a:p>
              <a:pPr fontAlgn="base">
                <a:spcBef>
                  <a:spcPct val="0"/>
                </a:spcBef>
                <a:spcAft>
                  <a:spcPct val="0"/>
                </a:spcAft>
              </a:pPr>
              <a:r>
                <a:rPr lang="en-GB" sz="1600" b="1" smtClean="0">
                  <a:solidFill>
                    <a:srgbClr val="000000"/>
                  </a:solidFill>
                </a:rPr>
                <a:t>Targets performance</a:t>
              </a:r>
            </a:p>
          </p:txBody>
        </p:sp>
        <p:sp>
          <p:nvSpPr>
            <p:cNvPr id="1246316" name="Line 108"/>
            <p:cNvSpPr>
              <a:spLocks noChangeShapeType="1"/>
            </p:cNvSpPr>
            <p:nvPr/>
          </p:nvSpPr>
          <p:spPr bwMode="auto">
            <a:xfrm>
              <a:off x="103" y="2954"/>
              <a:ext cx="144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317" name="Text Box 109"/>
            <p:cNvSpPr txBox="1">
              <a:spLocks noChangeArrowheads="1"/>
            </p:cNvSpPr>
            <p:nvPr/>
          </p:nvSpPr>
          <p:spPr bwMode="auto">
            <a:xfrm>
              <a:off x="104" y="2954"/>
              <a:ext cx="397" cy="4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2020</a:t>
              </a:r>
            </a:p>
          </p:txBody>
        </p:sp>
        <p:sp>
          <p:nvSpPr>
            <p:cNvPr id="1246318" name="Text Box 110"/>
            <p:cNvSpPr txBox="1">
              <a:spLocks noChangeArrowheads="1"/>
            </p:cNvSpPr>
            <p:nvPr/>
          </p:nvSpPr>
          <p:spPr bwMode="auto">
            <a:xfrm>
              <a:off x="104" y="3407"/>
              <a:ext cx="1218"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2030 carbon</a:t>
              </a:r>
            </a:p>
          </p:txBody>
        </p:sp>
        <p:sp>
          <p:nvSpPr>
            <p:cNvPr id="1246319" name="Text Box 111"/>
            <p:cNvSpPr txBox="1">
              <a:spLocks noChangeArrowheads="1"/>
            </p:cNvSpPr>
            <p:nvPr/>
          </p:nvSpPr>
          <p:spPr bwMode="auto">
            <a:xfrm>
              <a:off x="104" y="3634"/>
              <a:ext cx="1218"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2050 carbon</a:t>
              </a:r>
            </a:p>
          </p:txBody>
        </p:sp>
        <p:sp>
          <p:nvSpPr>
            <p:cNvPr id="1246320" name="Text Box 112"/>
            <p:cNvSpPr txBox="1">
              <a:spLocks noChangeArrowheads="1"/>
            </p:cNvSpPr>
            <p:nvPr/>
          </p:nvSpPr>
          <p:spPr bwMode="auto">
            <a:xfrm>
              <a:off x="385" y="2954"/>
              <a:ext cx="822"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renewable</a:t>
              </a:r>
            </a:p>
          </p:txBody>
        </p:sp>
        <p:sp>
          <p:nvSpPr>
            <p:cNvPr id="1246321" name="Text Box 113"/>
            <p:cNvSpPr txBox="1">
              <a:spLocks noChangeArrowheads="1"/>
            </p:cNvSpPr>
            <p:nvPr/>
          </p:nvSpPr>
          <p:spPr bwMode="auto">
            <a:xfrm>
              <a:off x="385" y="3180"/>
              <a:ext cx="822"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eaLnBrk="0" fontAlgn="base" hangingPunct="0">
                <a:spcBef>
                  <a:spcPct val="0"/>
                </a:spcBef>
                <a:spcAft>
                  <a:spcPct val="25000"/>
                </a:spcAft>
                <a:buClr>
                  <a:srgbClr val="00467F"/>
                </a:buClr>
                <a:buFont typeface="Wingdings 2" pitchFamily="18" charset="2"/>
                <a:buNone/>
              </a:pPr>
              <a:r>
                <a:rPr lang="en-GB" sz="1400" b="0" smtClean="0">
                  <a:solidFill>
                    <a:srgbClr val="000000"/>
                  </a:solidFill>
                </a:rPr>
                <a:t>carbon</a:t>
              </a:r>
            </a:p>
          </p:txBody>
        </p:sp>
        <p:sp>
          <p:nvSpPr>
            <p:cNvPr id="1246322" name="Text Box 114"/>
            <p:cNvSpPr txBox="1">
              <a:spLocks noChangeArrowheads="1"/>
            </p:cNvSpPr>
            <p:nvPr/>
          </p:nvSpPr>
          <p:spPr bwMode="auto">
            <a:xfrm>
              <a:off x="1322" y="3180"/>
              <a:ext cx="227"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algn="ctr" eaLnBrk="0" fontAlgn="base" hangingPunct="0">
                <a:spcBef>
                  <a:spcPct val="0"/>
                </a:spcBef>
                <a:spcAft>
                  <a:spcPct val="25000"/>
                </a:spcAft>
                <a:buClr>
                  <a:srgbClr val="00467F"/>
                </a:buClr>
                <a:buFont typeface="Wingdings 2" pitchFamily="18" charset="2"/>
                <a:buNone/>
              </a:pPr>
              <a:r>
                <a:rPr lang="en-GB" sz="2000" smtClean="0">
                  <a:solidFill>
                    <a:srgbClr val="78B62F"/>
                  </a:solidFill>
                  <a:sym typeface="Wingdings" pitchFamily="2" charset="2"/>
                </a:rPr>
                <a:t></a:t>
              </a:r>
            </a:p>
          </p:txBody>
        </p:sp>
        <p:sp>
          <p:nvSpPr>
            <p:cNvPr id="1246323" name="Text Box 115"/>
            <p:cNvSpPr txBox="1">
              <a:spLocks noChangeArrowheads="1"/>
            </p:cNvSpPr>
            <p:nvPr/>
          </p:nvSpPr>
          <p:spPr bwMode="auto">
            <a:xfrm>
              <a:off x="1322" y="2954"/>
              <a:ext cx="227"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algn="ctr" eaLnBrk="0" fontAlgn="base" hangingPunct="0">
                <a:spcBef>
                  <a:spcPct val="0"/>
                </a:spcBef>
                <a:spcAft>
                  <a:spcPct val="25000"/>
                </a:spcAft>
                <a:buClr>
                  <a:srgbClr val="00467F"/>
                </a:buClr>
                <a:buFont typeface="Wingdings 2" pitchFamily="18" charset="2"/>
                <a:buNone/>
              </a:pPr>
              <a:r>
                <a:rPr lang="en-GB" sz="2000" smtClean="0">
                  <a:solidFill>
                    <a:srgbClr val="D31145"/>
                  </a:solidFill>
                  <a:sym typeface="Wingdings" pitchFamily="2" charset="2"/>
                </a:rPr>
                <a:t></a:t>
              </a:r>
            </a:p>
          </p:txBody>
        </p:sp>
        <p:sp>
          <p:nvSpPr>
            <p:cNvPr id="1246324" name="Text Box 116"/>
            <p:cNvSpPr txBox="1">
              <a:spLocks noChangeArrowheads="1"/>
            </p:cNvSpPr>
            <p:nvPr/>
          </p:nvSpPr>
          <p:spPr bwMode="auto">
            <a:xfrm>
              <a:off x="1322" y="3407"/>
              <a:ext cx="227"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algn="ctr" eaLnBrk="0" fontAlgn="base" hangingPunct="0">
                <a:spcBef>
                  <a:spcPct val="0"/>
                </a:spcBef>
                <a:spcAft>
                  <a:spcPct val="25000"/>
                </a:spcAft>
                <a:buClr>
                  <a:srgbClr val="00467F"/>
                </a:buClr>
                <a:buFont typeface="Wingdings 2" pitchFamily="18" charset="2"/>
                <a:buNone/>
              </a:pPr>
              <a:r>
                <a:rPr lang="en-GB" sz="2000" smtClean="0">
                  <a:solidFill>
                    <a:srgbClr val="D31145"/>
                  </a:solidFill>
                  <a:sym typeface="Wingdings" pitchFamily="2" charset="2"/>
                </a:rPr>
                <a:t></a:t>
              </a:r>
            </a:p>
          </p:txBody>
        </p:sp>
        <p:sp>
          <p:nvSpPr>
            <p:cNvPr id="1246325" name="Text Box 117"/>
            <p:cNvSpPr txBox="1">
              <a:spLocks noChangeArrowheads="1"/>
            </p:cNvSpPr>
            <p:nvPr/>
          </p:nvSpPr>
          <p:spPr bwMode="auto">
            <a:xfrm>
              <a:off x="1322" y="3634"/>
              <a:ext cx="227" cy="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marL="268288" indent="-268288">
                <a:defRPr sz="2800" b="1">
                  <a:solidFill>
                    <a:srgbClr val="0079C1"/>
                  </a:solidFill>
                  <a:latin typeface="Arial" charset="0"/>
                  <a:ea typeface="ＭＳ Ｐゴシック" pitchFamily="-80" charset="-128"/>
                </a:defRPr>
              </a:lvl1pPr>
              <a:lvl2pPr marL="828675" indent="-285750">
                <a:defRPr sz="2800" b="1">
                  <a:solidFill>
                    <a:srgbClr val="0079C1"/>
                  </a:solidFill>
                  <a:latin typeface="Arial" charset="0"/>
                  <a:ea typeface="ＭＳ Ｐゴシック" pitchFamily="-80" charset="-128"/>
                </a:defRPr>
              </a:lvl2pPr>
              <a:lvl3pPr marL="1236663" indent="-228600">
                <a:defRPr sz="2800" b="1">
                  <a:solidFill>
                    <a:srgbClr val="0079C1"/>
                  </a:solidFill>
                  <a:latin typeface="Arial" charset="0"/>
                  <a:ea typeface="ＭＳ Ｐゴシック" pitchFamily="-80" charset="-128"/>
                </a:defRPr>
              </a:lvl3pPr>
              <a:lvl4pPr marL="1644650" indent="-228600">
                <a:defRPr sz="2800" b="1">
                  <a:solidFill>
                    <a:srgbClr val="0079C1"/>
                  </a:solidFill>
                  <a:latin typeface="Arial" charset="0"/>
                  <a:ea typeface="ＭＳ Ｐゴシック" pitchFamily="-80" charset="-128"/>
                </a:defRPr>
              </a:lvl4pPr>
              <a:lvl5pPr marL="2057400" indent="-228600">
                <a:defRPr sz="2800" b="1">
                  <a:solidFill>
                    <a:srgbClr val="0079C1"/>
                  </a:solidFill>
                  <a:latin typeface="Arial" charset="0"/>
                  <a:ea typeface="ＭＳ Ｐゴシック" pitchFamily="-80" charset="-128"/>
                </a:defRPr>
              </a:lvl5pPr>
              <a:lvl6pPr marL="2514600" indent="-228600" fontAlgn="base">
                <a:spcBef>
                  <a:spcPct val="0"/>
                </a:spcBef>
                <a:spcAft>
                  <a:spcPct val="0"/>
                </a:spcAft>
                <a:defRPr sz="2800" b="1">
                  <a:solidFill>
                    <a:srgbClr val="0079C1"/>
                  </a:solidFill>
                  <a:latin typeface="Arial" charset="0"/>
                  <a:ea typeface="ＭＳ Ｐゴシック" pitchFamily="-80" charset="-128"/>
                </a:defRPr>
              </a:lvl6pPr>
              <a:lvl7pPr marL="2971800" indent="-228600" fontAlgn="base">
                <a:spcBef>
                  <a:spcPct val="0"/>
                </a:spcBef>
                <a:spcAft>
                  <a:spcPct val="0"/>
                </a:spcAft>
                <a:defRPr sz="2800" b="1">
                  <a:solidFill>
                    <a:srgbClr val="0079C1"/>
                  </a:solidFill>
                  <a:latin typeface="Arial" charset="0"/>
                  <a:ea typeface="ＭＳ Ｐゴシック" pitchFamily="-80" charset="-128"/>
                </a:defRPr>
              </a:lvl7pPr>
              <a:lvl8pPr marL="3429000" indent="-228600" fontAlgn="base">
                <a:spcBef>
                  <a:spcPct val="0"/>
                </a:spcBef>
                <a:spcAft>
                  <a:spcPct val="0"/>
                </a:spcAft>
                <a:defRPr sz="2800" b="1">
                  <a:solidFill>
                    <a:srgbClr val="0079C1"/>
                  </a:solidFill>
                  <a:latin typeface="Arial" charset="0"/>
                  <a:ea typeface="ＭＳ Ｐゴシック" pitchFamily="-80" charset="-128"/>
                </a:defRPr>
              </a:lvl8pPr>
              <a:lvl9pPr marL="3886200" indent="-228600" fontAlgn="base">
                <a:spcBef>
                  <a:spcPct val="0"/>
                </a:spcBef>
                <a:spcAft>
                  <a:spcPct val="0"/>
                </a:spcAft>
                <a:defRPr sz="2800" b="1">
                  <a:solidFill>
                    <a:srgbClr val="0079C1"/>
                  </a:solidFill>
                  <a:latin typeface="Arial" charset="0"/>
                  <a:ea typeface="ＭＳ Ｐゴシック" pitchFamily="-80" charset="-128"/>
                </a:defRPr>
              </a:lvl9pPr>
            </a:lstStyle>
            <a:p>
              <a:pPr algn="ctr" eaLnBrk="0" fontAlgn="base" hangingPunct="0">
                <a:spcBef>
                  <a:spcPct val="0"/>
                </a:spcBef>
                <a:spcAft>
                  <a:spcPct val="25000"/>
                </a:spcAft>
                <a:buClr>
                  <a:srgbClr val="00467F"/>
                </a:buClr>
                <a:buFont typeface="Wingdings 2" pitchFamily="18" charset="2"/>
                <a:buNone/>
              </a:pPr>
              <a:r>
                <a:rPr lang="en-GB" sz="2000" smtClean="0">
                  <a:solidFill>
                    <a:srgbClr val="D31145"/>
                  </a:solidFill>
                  <a:sym typeface="Wingdings" pitchFamily="2" charset="2"/>
                </a:rPr>
                <a:t></a:t>
              </a:r>
            </a:p>
          </p:txBody>
        </p:sp>
        <p:sp>
          <p:nvSpPr>
            <p:cNvPr id="1246326" name="Line 118"/>
            <p:cNvSpPr>
              <a:spLocks noChangeShapeType="1"/>
            </p:cNvSpPr>
            <p:nvPr/>
          </p:nvSpPr>
          <p:spPr bwMode="auto">
            <a:xfrm>
              <a:off x="103" y="3408"/>
              <a:ext cx="144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327" name="Line 119"/>
            <p:cNvSpPr>
              <a:spLocks noChangeShapeType="1"/>
            </p:cNvSpPr>
            <p:nvPr/>
          </p:nvSpPr>
          <p:spPr bwMode="auto">
            <a:xfrm>
              <a:off x="103" y="3635"/>
              <a:ext cx="144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6328" name="Line 120"/>
            <p:cNvSpPr>
              <a:spLocks noChangeShapeType="1"/>
            </p:cNvSpPr>
            <p:nvPr/>
          </p:nvSpPr>
          <p:spPr bwMode="auto">
            <a:xfrm>
              <a:off x="103" y="3861"/>
              <a:ext cx="144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grpSp>
    </p:spTree>
    <p:extLst>
      <p:ext uri="{BB962C8B-B14F-4D97-AF65-F5344CB8AC3E}">
        <p14:creationId xmlns:p14="http://schemas.microsoft.com/office/powerpoint/2010/main" val="25547431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6211"/>
                                        </p:tgtEl>
                                        <p:attrNameLst>
                                          <p:attrName>style.visibility</p:attrName>
                                        </p:attrNameLst>
                                      </p:cBhvr>
                                      <p:to>
                                        <p:strVal val="visible"/>
                                      </p:to>
                                    </p:set>
                                    <p:animEffect transition="in" filter="wipe(left)">
                                      <p:cBhvr>
                                        <p:cTn id="7" dur="500"/>
                                        <p:tgtEl>
                                          <p:spTgt spid="1246211"/>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1246236"/>
                                        </p:tgtEl>
                                        <p:attrNameLst>
                                          <p:attrName>style.visibility</p:attrName>
                                        </p:attrNameLst>
                                      </p:cBhvr>
                                      <p:to>
                                        <p:strVal val="visible"/>
                                      </p:to>
                                    </p:set>
                                    <p:animEffect transition="in" filter="wipe(up)">
                                      <p:cBhvr>
                                        <p:cTn id="11" dur="500"/>
                                        <p:tgtEl>
                                          <p:spTgt spid="1246236"/>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46330"/>
                                        </p:tgtEl>
                                        <p:attrNameLst>
                                          <p:attrName>style.visibility</p:attrName>
                                        </p:attrNameLst>
                                      </p:cBhvr>
                                      <p:to>
                                        <p:strVal val="visible"/>
                                      </p:to>
                                    </p:set>
                                    <p:animEffect transition="in" filter="wipe(up)">
                                      <p:cBhvr>
                                        <p:cTn id="15" dur="500"/>
                                        <p:tgtEl>
                                          <p:spTgt spid="1246330"/>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46292"/>
                                        </p:tgtEl>
                                        <p:attrNameLst>
                                          <p:attrName>style.visibility</p:attrName>
                                        </p:attrNameLst>
                                      </p:cBhvr>
                                      <p:to>
                                        <p:strVal val="visible"/>
                                      </p:to>
                                    </p:set>
                                    <p:animEffect transition="in" filter="wipe(left)">
                                      <p:cBhvr>
                                        <p:cTn id="19" dur="500"/>
                                        <p:tgtEl>
                                          <p:spTgt spid="1246292"/>
                                        </p:tgtEl>
                                      </p:cBhvr>
                                    </p:animEffect>
                                  </p:childTnLst>
                                </p:cTn>
                              </p:par>
                            </p:childTnLst>
                          </p:cTn>
                        </p:par>
                        <p:par>
                          <p:cTn id="20" fill="hold" nodeType="afterGroup">
                            <p:stCondLst>
                              <p:cond delay="2000"/>
                            </p:stCondLst>
                            <p:childTnLst>
                              <p:par>
                                <p:cTn id="21" presetID="22" presetClass="entr" presetSubtype="1" fill="hold" nodeType="afterEffect">
                                  <p:stCondLst>
                                    <p:cond delay="0"/>
                                  </p:stCondLst>
                                  <p:childTnLst>
                                    <p:set>
                                      <p:cBhvr>
                                        <p:cTn id="22" dur="1" fill="hold">
                                          <p:stCondLst>
                                            <p:cond delay="0"/>
                                          </p:stCondLst>
                                        </p:cTn>
                                        <p:tgtEl>
                                          <p:spTgt spid="1246271"/>
                                        </p:tgtEl>
                                        <p:attrNameLst>
                                          <p:attrName>style.visibility</p:attrName>
                                        </p:attrNameLst>
                                      </p:cBhvr>
                                      <p:to>
                                        <p:strVal val="visible"/>
                                      </p:to>
                                    </p:set>
                                    <p:animEffect transition="in" filter="wipe(up)">
                                      <p:cBhvr>
                                        <p:cTn id="23" dur="500"/>
                                        <p:tgtEl>
                                          <p:spTgt spid="1246271"/>
                                        </p:tgtEl>
                                      </p:cBhvr>
                                    </p:animEffect>
                                  </p:childTnLst>
                                </p:cTn>
                              </p:par>
                            </p:childTnLst>
                          </p:cTn>
                        </p:par>
                        <p:par>
                          <p:cTn id="24" fill="hold" nodeType="afterGroup">
                            <p:stCondLst>
                              <p:cond delay="2500"/>
                            </p:stCondLst>
                            <p:childTnLst>
                              <p:par>
                                <p:cTn id="25" presetID="22" presetClass="entr" presetSubtype="1" fill="hold" nodeType="afterEffect">
                                  <p:stCondLst>
                                    <p:cond delay="0"/>
                                  </p:stCondLst>
                                  <p:childTnLst>
                                    <p:set>
                                      <p:cBhvr>
                                        <p:cTn id="26" dur="1" fill="hold">
                                          <p:stCondLst>
                                            <p:cond delay="0"/>
                                          </p:stCondLst>
                                        </p:cTn>
                                        <p:tgtEl>
                                          <p:spTgt spid="1246291"/>
                                        </p:tgtEl>
                                        <p:attrNameLst>
                                          <p:attrName>style.visibility</p:attrName>
                                        </p:attrNameLst>
                                      </p:cBhvr>
                                      <p:to>
                                        <p:strVal val="visible"/>
                                      </p:to>
                                    </p:set>
                                    <p:animEffect transition="in" filter="wipe(up)">
                                      <p:cBhvr>
                                        <p:cTn id="27" dur="500"/>
                                        <p:tgtEl>
                                          <p:spTgt spid="1246291"/>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46293"/>
                                        </p:tgtEl>
                                        <p:attrNameLst>
                                          <p:attrName>style.visibility</p:attrName>
                                        </p:attrNameLst>
                                      </p:cBhvr>
                                      <p:to>
                                        <p:strVal val="visible"/>
                                      </p:to>
                                    </p:set>
                                    <p:animEffect transition="in" filter="wipe(left)">
                                      <p:cBhvr>
                                        <p:cTn id="31" dur="500"/>
                                        <p:tgtEl>
                                          <p:spTgt spid="1246293"/>
                                        </p:tgtEl>
                                      </p:cBhvr>
                                    </p:animEffect>
                                  </p:childTnLst>
                                </p:cTn>
                              </p:par>
                            </p:childTnLst>
                          </p:cTn>
                        </p:par>
                        <p:par>
                          <p:cTn id="32" fill="hold" nodeType="afterGroup">
                            <p:stCondLst>
                              <p:cond delay="3500"/>
                            </p:stCondLst>
                            <p:childTnLst>
                              <p:par>
                                <p:cTn id="33" presetID="22" presetClass="entr" presetSubtype="1" fill="hold" nodeType="afterEffect">
                                  <p:stCondLst>
                                    <p:cond delay="0"/>
                                  </p:stCondLst>
                                  <p:childTnLst>
                                    <p:set>
                                      <p:cBhvr>
                                        <p:cTn id="34" dur="1" fill="hold">
                                          <p:stCondLst>
                                            <p:cond delay="0"/>
                                          </p:stCondLst>
                                        </p:cTn>
                                        <p:tgtEl>
                                          <p:spTgt spid="1246294"/>
                                        </p:tgtEl>
                                        <p:attrNameLst>
                                          <p:attrName>style.visibility</p:attrName>
                                        </p:attrNameLst>
                                      </p:cBhvr>
                                      <p:to>
                                        <p:strVal val="visible"/>
                                      </p:to>
                                    </p:set>
                                    <p:animEffect transition="in" filter="wipe(up)">
                                      <p:cBhvr>
                                        <p:cTn id="35" dur="500"/>
                                        <p:tgtEl>
                                          <p:spTgt spid="1246294"/>
                                        </p:tgtEl>
                                      </p:cBhvr>
                                    </p:animEffect>
                                  </p:childTnLst>
                                </p:cTn>
                              </p:par>
                            </p:childTnLst>
                          </p:cTn>
                        </p:par>
                        <p:par>
                          <p:cTn id="36" fill="hold" nodeType="afterGroup">
                            <p:stCondLst>
                              <p:cond delay="4000"/>
                            </p:stCondLst>
                            <p:childTnLst>
                              <p:par>
                                <p:cTn id="37" presetID="22" presetClass="entr" presetSubtype="1" fill="hold" nodeType="afterEffect">
                                  <p:stCondLst>
                                    <p:cond delay="0"/>
                                  </p:stCondLst>
                                  <p:childTnLst>
                                    <p:set>
                                      <p:cBhvr>
                                        <p:cTn id="38" dur="1" fill="hold">
                                          <p:stCondLst>
                                            <p:cond delay="0"/>
                                          </p:stCondLst>
                                        </p:cTn>
                                        <p:tgtEl>
                                          <p:spTgt spid="1246329"/>
                                        </p:tgtEl>
                                        <p:attrNameLst>
                                          <p:attrName>style.visibility</p:attrName>
                                        </p:attrNameLst>
                                      </p:cBhvr>
                                      <p:to>
                                        <p:strVal val="visible"/>
                                      </p:to>
                                    </p:set>
                                    <p:animEffect transition="in" filter="wipe(up)">
                                      <p:cBhvr>
                                        <p:cTn id="39" dur="500"/>
                                        <p:tgtEl>
                                          <p:spTgt spid="12463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6211" grpId="0" animBg="1"/>
      <p:bldP spid="1246292" grpId="0" animBg="1"/>
      <p:bldP spid="124629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0"/>
          </p:nvPr>
        </p:nvSpPr>
        <p:spPr/>
        <p:txBody>
          <a:bodyPr/>
          <a:lstStyle/>
          <a:p>
            <a:fld id="{CE79C904-FE7A-4842-85CB-5849D86399E3}" type="slidenum">
              <a:rPr lang="en-US">
                <a:solidFill>
                  <a:srgbClr val="000000"/>
                </a:solidFill>
              </a:rPr>
              <a:pPr/>
              <a:t>37</a:t>
            </a:fld>
            <a:endParaRPr lang="en-US">
              <a:solidFill>
                <a:srgbClr val="000000"/>
              </a:solidFill>
            </a:endParaRPr>
          </a:p>
        </p:txBody>
      </p:sp>
      <p:sp>
        <p:nvSpPr>
          <p:cNvPr id="1219586" name="Rectangle 2"/>
          <p:cNvSpPr>
            <a:spLocks noGrp="1" noChangeArrowheads="1"/>
          </p:cNvSpPr>
          <p:nvPr>
            <p:ph type="title"/>
          </p:nvPr>
        </p:nvSpPr>
        <p:spPr/>
        <p:txBody>
          <a:bodyPr/>
          <a:lstStyle/>
          <a:p>
            <a:r>
              <a:rPr lang="en-GB"/>
              <a:t>Electricity demand</a:t>
            </a:r>
          </a:p>
        </p:txBody>
      </p:sp>
      <p:grpSp>
        <p:nvGrpSpPr>
          <p:cNvPr id="1219587" name="Group 3"/>
          <p:cNvGrpSpPr>
            <a:grpSpLocks/>
          </p:cNvGrpSpPr>
          <p:nvPr/>
        </p:nvGrpSpPr>
        <p:grpSpPr bwMode="auto">
          <a:xfrm>
            <a:off x="250825" y="3382963"/>
            <a:ext cx="2746375" cy="1216025"/>
            <a:chOff x="158" y="2131"/>
            <a:chExt cx="1730" cy="766"/>
          </a:xfrm>
        </p:grpSpPr>
        <p:sp>
          <p:nvSpPr>
            <p:cNvPr id="1219588" name="Rectangle 4"/>
            <p:cNvSpPr>
              <a:spLocks noChangeArrowheads="1"/>
            </p:cNvSpPr>
            <p:nvPr/>
          </p:nvSpPr>
          <p:spPr bwMode="auto">
            <a:xfrm>
              <a:off x="158" y="2358"/>
              <a:ext cx="1730" cy="539"/>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p>
              <a:pPr marL="268288" indent="-268288" eaLnBrk="0" fontAlgn="base" hangingPunct="0">
                <a:spcBef>
                  <a:spcPct val="0"/>
                </a:spcBef>
                <a:spcAft>
                  <a:spcPct val="30000"/>
                </a:spcAft>
                <a:buClr>
                  <a:srgbClr val="78B62F"/>
                </a:buClr>
                <a:buFont typeface="Wingdings 2" pitchFamily="18" charset="2"/>
                <a:buChar char="¾"/>
              </a:pPr>
              <a:r>
                <a:rPr lang="en-GB" sz="1400" smtClean="0">
                  <a:solidFill>
                    <a:srgbClr val="000000"/>
                  </a:solidFill>
                </a:rPr>
                <a:t>Economic growth, heat &amp; transport electrification</a:t>
              </a:r>
            </a:p>
            <a:p>
              <a:pPr marL="268288" indent="-268288" eaLnBrk="0" fontAlgn="base" hangingPunct="0">
                <a:spcBef>
                  <a:spcPct val="0"/>
                </a:spcBef>
                <a:spcAft>
                  <a:spcPct val="30000"/>
                </a:spcAft>
                <a:buClr>
                  <a:srgbClr val="78B62F"/>
                </a:buClr>
                <a:buFont typeface="Wingdings 2" pitchFamily="18" charset="2"/>
                <a:buChar char="¾"/>
              </a:pPr>
              <a:r>
                <a:rPr lang="en-GB" sz="1400" smtClean="0">
                  <a:solidFill>
                    <a:srgbClr val="000000"/>
                  </a:solidFill>
                </a:rPr>
                <a:t>Peak demand grows steadily</a:t>
              </a:r>
            </a:p>
          </p:txBody>
        </p:sp>
        <p:sp>
          <p:nvSpPr>
            <p:cNvPr id="1219589" name="Text Box 5"/>
            <p:cNvSpPr txBox="1">
              <a:spLocks noChangeArrowheads="1"/>
            </p:cNvSpPr>
            <p:nvPr/>
          </p:nvSpPr>
          <p:spPr bwMode="auto">
            <a:xfrm>
              <a:off x="158" y="2131"/>
              <a:ext cx="1730" cy="227"/>
            </a:xfrm>
            <a:prstGeom prst="rect">
              <a:avLst/>
            </a:prstGeom>
            <a:solidFill>
              <a:schemeClr val="accent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Gone Green</a:t>
              </a:r>
            </a:p>
          </p:txBody>
        </p:sp>
      </p:grpSp>
      <p:grpSp>
        <p:nvGrpSpPr>
          <p:cNvPr id="1219590" name="Group 6"/>
          <p:cNvGrpSpPr>
            <a:grpSpLocks/>
          </p:cNvGrpSpPr>
          <p:nvPr/>
        </p:nvGrpSpPr>
        <p:grpSpPr bwMode="auto">
          <a:xfrm>
            <a:off x="250825" y="4957763"/>
            <a:ext cx="2746375" cy="1216025"/>
            <a:chOff x="158" y="3123"/>
            <a:chExt cx="1730" cy="766"/>
          </a:xfrm>
        </p:grpSpPr>
        <p:sp>
          <p:nvSpPr>
            <p:cNvPr id="1219591" name="Rectangle 7"/>
            <p:cNvSpPr>
              <a:spLocks noChangeArrowheads="1"/>
            </p:cNvSpPr>
            <p:nvPr/>
          </p:nvSpPr>
          <p:spPr bwMode="auto">
            <a:xfrm>
              <a:off x="158" y="3350"/>
              <a:ext cx="1730" cy="539"/>
            </a:xfrm>
            <a:prstGeom prst="rect">
              <a:avLst/>
            </a:prstGeom>
            <a:noFill/>
            <a:ln w="9525">
              <a:solidFill>
                <a:srgbClr val="D31145"/>
              </a:solidFill>
              <a:miter lim="800000"/>
              <a:headEnd/>
              <a:tailEnd/>
            </a:ln>
            <a:extLst>
              <a:ext uri="{909E8E84-426E-40DD-AFC4-6F175D3DCCD1}">
                <a14:hiddenFill xmlns:a14="http://schemas.microsoft.com/office/drawing/2010/main">
                  <a:solidFill>
                    <a:srgbClr val="FFFFFF"/>
                  </a:solidFill>
                </a14:hiddenFill>
              </a:ext>
            </a:extLst>
          </p:spPr>
          <p:txBody>
            <a:bodyPr/>
            <a:lstStyle/>
            <a:p>
              <a:pPr marL="268288" indent="-268288" eaLnBrk="0" fontAlgn="base" hangingPunct="0">
                <a:spcBef>
                  <a:spcPct val="0"/>
                </a:spcBef>
                <a:spcAft>
                  <a:spcPct val="30000"/>
                </a:spcAft>
                <a:buClr>
                  <a:srgbClr val="D31145"/>
                </a:buClr>
                <a:buFont typeface="Wingdings 2" pitchFamily="18" charset="2"/>
                <a:buChar char="¾"/>
              </a:pPr>
              <a:r>
                <a:rPr lang="en-GB" sz="1400" smtClean="0">
                  <a:solidFill>
                    <a:srgbClr val="000000"/>
                  </a:solidFill>
                </a:rPr>
                <a:t>Reflects greater economic growth and electrification of heat &amp; transport</a:t>
              </a:r>
            </a:p>
          </p:txBody>
        </p:sp>
        <p:sp>
          <p:nvSpPr>
            <p:cNvPr id="1219592" name="Text Box 8"/>
            <p:cNvSpPr txBox="1">
              <a:spLocks noChangeArrowheads="1"/>
            </p:cNvSpPr>
            <p:nvPr/>
          </p:nvSpPr>
          <p:spPr bwMode="auto">
            <a:xfrm>
              <a:off x="158" y="3123"/>
              <a:ext cx="1730" cy="227"/>
            </a:xfrm>
            <a:prstGeom prst="rect">
              <a:avLst/>
            </a:prstGeom>
            <a:solidFill>
              <a:srgbClr val="D31145"/>
            </a:solidFill>
            <a:ln w="9525">
              <a:solidFill>
                <a:srgbClr val="D31145"/>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Accelerated Growth</a:t>
              </a:r>
            </a:p>
          </p:txBody>
        </p:sp>
      </p:grpSp>
      <p:sp>
        <p:nvSpPr>
          <p:cNvPr id="1219593" name="Text Box 9"/>
          <p:cNvSpPr txBox="1">
            <a:spLocks noChangeArrowheads="1"/>
          </p:cNvSpPr>
          <p:nvPr/>
        </p:nvSpPr>
        <p:spPr bwMode="auto">
          <a:xfrm>
            <a:off x="3835400" y="1701800"/>
            <a:ext cx="33480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1600" b="1" smtClean="0">
                <a:solidFill>
                  <a:srgbClr val="000000"/>
                </a:solidFill>
              </a:rPr>
              <a:t>Annual electricity demand (TWh)</a:t>
            </a:r>
          </a:p>
        </p:txBody>
      </p:sp>
      <p:grpSp>
        <p:nvGrpSpPr>
          <p:cNvPr id="1219594" name="Group 10"/>
          <p:cNvGrpSpPr>
            <a:grpSpLocks/>
          </p:cNvGrpSpPr>
          <p:nvPr/>
        </p:nvGrpSpPr>
        <p:grpSpPr bwMode="auto">
          <a:xfrm>
            <a:off x="250825" y="1808163"/>
            <a:ext cx="2746375" cy="1216025"/>
            <a:chOff x="158" y="1139"/>
            <a:chExt cx="1730" cy="766"/>
          </a:xfrm>
        </p:grpSpPr>
        <p:sp>
          <p:nvSpPr>
            <p:cNvPr id="1219595" name="Rectangle 11"/>
            <p:cNvSpPr>
              <a:spLocks noChangeArrowheads="1"/>
            </p:cNvSpPr>
            <p:nvPr/>
          </p:nvSpPr>
          <p:spPr bwMode="auto">
            <a:xfrm>
              <a:off x="158" y="1366"/>
              <a:ext cx="1730" cy="539"/>
            </a:xfrm>
            <a:prstGeom prst="rect">
              <a:avLst/>
            </a:prstGeom>
            <a:noFill/>
            <a:ln w="9525">
              <a:solidFill>
                <a:srgbClr val="00467F"/>
              </a:solidFill>
              <a:miter lim="800000"/>
              <a:headEnd/>
              <a:tailEnd/>
            </a:ln>
            <a:extLst>
              <a:ext uri="{909E8E84-426E-40DD-AFC4-6F175D3DCCD1}">
                <a14:hiddenFill xmlns:a14="http://schemas.microsoft.com/office/drawing/2010/main">
                  <a:solidFill>
                    <a:srgbClr val="FFFFFF"/>
                  </a:solidFill>
                </a14:hiddenFill>
              </a:ext>
            </a:extLst>
          </p:spPr>
          <p:txBody>
            <a:bodyPr/>
            <a:lstStyle/>
            <a:p>
              <a:pPr marL="268288" indent="-268288" eaLnBrk="0" fontAlgn="base" hangingPunct="0">
                <a:spcBef>
                  <a:spcPct val="0"/>
                </a:spcBef>
                <a:spcAft>
                  <a:spcPct val="30000"/>
                </a:spcAft>
                <a:buClr>
                  <a:srgbClr val="00467F"/>
                </a:buClr>
                <a:buFont typeface="Wingdings 2" pitchFamily="18" charset="2"/>
                <a:buChar char="¾"/>
              </a:pPr>
              <a:r>
                <a:rPr lang="en-GB" sz="1400" smtClean="0">
                  <a:solidFill>
                    <a:srgbClr val="000000"/>
                  </a:solidFill>
                </a:rPr>
                <a:t>Annual demand broadly flat</a:t>
              </a:r>
            </a:p>
            <a:p>
              <a:pPr marL="268288" indent="-268288" eaLnBrk="0" fontAlgn="base" hangingPunct="0">
                <a:spcBef>
                  <a:spcPct val="0"/>
                </a:spcBef>
                <a:spcAft>
                  <a:spcPct val="30000"/>
                </a:spcAft>
                <a:buClr>
                  <a:srgbClr val="00467F"/>
                </a:buClr>
                <a:buFont typeface="Wingdings 2" pitchFamily="18" charset="2"/>
                <a:buChar char="¾"/>
              </a:pPr>
              <a:r>
                <a:rPr lang="en-GB" sz="1400" smtClean="0">
                  <a:solidFill>
                    <a:srgbClr val="000000"/>
                  </a:solidFill>
                </a:rPr>
                <a:t>Peak demand flat / falling</a:t>
              </a:r>
            </a:p>
          </p:txBody>
        </p:sp>
        <p:sp>
          <p:nvSpPr>
            <p:cNvPr id="1219596" name="Text Box 12"/>
            <p:cNvSpPr txBox="1">
              <a:spLocks noChangeArrowheads="1"/>
            </p:cNvSpPr>
            <p:nvPr/>
          </p:nvSpPr>
          <p:spPr bwMode="auto">
            <a:xfrm>
              <a:off x="158" y="1139"/>
              <a:ext cx="1730" cy="227"/>
            </a:xfrm>
            <a:prstGeom prst="rect">
              <a:avLst/>
            </a:prstGeom>
            <a:solidFill>
              <a:srgbClr val="00467F"/>
            </a:solidFill>
            <a:ln w="9525">
              <a:solidFill>
                <a:srgbClr val="00467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Slow Progression</a:t>
              </a:r>
            </a:p>
          </p:txBody>
        </p:sp>
      </p:grpSp>
      <p:graphicFrame>
        <p:nvGraphicFramePr>
          <p:cNvPr id="1219597" name="Object 13"/>
          <p:cNvGraphicFramePr>
            <a:graphicFrameLocks noGrp="1" noChangeAspect="1"/>
          </p:cNvGraphicFramePr>
          <p:nvPr>
            <p:ph idx="1"/>
          </p:nvPr>
        </p:nvGraphicFramePr>
        <p:xfrm>
          <a:off x="3362325" y="1949450"/>
          <a:ext cx="5524500" cy="4351338"/>
        </p:xfrm>
        <a:graphic>
          <a:graphicData uri="http://schemas.openxmlformats.org/presentationml/2006/ole">
            <mc:AlternateContent xmlns:mc="http://schemas.openxmlformats.org/markup-compatibility/2006">
              <mc:Choice xmlns:v="urn:schemas-microsoft-com:vml" Requires="v">
                <p:oleObj spid="_x0000_s20506" name="Chart" r:id="rId4" imgW="5562651" imgH="4381629" progId="MSGraph.Chart.8">
                  <p:embed followColorScheme="full"/>
                </p:oleObj>
              </mc:Choice>
              <mc:Fallback>
                <p:oleObj name="Chart" r:id="rId4" imgW="5562651" imgH="4381629" progId="MSGraph.Chart.8">
                  <p:embed followColorScheme="full"/>
                  <p:pic>
                    <p:nvPicPr>
                      <p:cNvPr id="0" name=""/>
                      <p:cNvPicPr>
                        <a:picLocks noChangeAspect="1" noChangeArrowheads="1"/>
                      </p:cNvPicPr>
                      <p:nvPr/>
                    </p:nvPicPr>
                    <p:blipFill>
                      <a:blip r:embed="rId5"/>
                      <a:srcRect/>
                      <a:stretch>
                        <a:fillRect/>
                      </a:stretch>
                    </p:blipFill>
                    <p:spPr bwMode="auto">
                      <a:xfrm>
                        <a:off x="3362325" y="1949450"/>
                        <a:ext cx="5524500" cy="4351338"/>
                      </a:xfrm>
                      <a:prstGeom prst="rect">
                        <a:avLst/>
                      </a:prstGeom>
                    </p:spPr>
                  </p:pic>
                </p:oleObj>
              </mc:Fallback>
            </mc:AlternateContent>
          </a:graphicData>
        </a:graphic>
      </p:graphicFrame>
      <p:sp>
        <p:nvSpPr>
          <p:cNvPr id="1219598" name="Line 14"/>
          <p:cNvSpPr>
            <a:spLocks noChangeShapeType="1"/>
          </p:cNvSpPr>
          <p:nvPr/>
        </p:nvSpPr>
        <p:spPr bwMode="auto">
          <a:xfrm flipV="1">
            <a:off x="5187950" y="2259013"/>
            <a:ext cx="0" cy="328453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Tree>
    <p:extLst>
      <p:ext uri="{BB962C8B-B14F-4D97-AF65-F5344CB8AC3E}">
        <p14:creationId xmlns:p14="http://schemas.microsoft.com/office/powerpoint/2010/main" val="3531369325"/>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3"/>
          <p:cNvSpPr>
            <a:spLocks noGrp="1"/>
          </p:cNvSpPr>
          <p:nvPr>
            <p:ph type="sldNum" sz="quarter" idx="10"/>
          </p:nvPr>
        </p:nvSpPr>
        <p:spPr/>
        <p:txBody>
          <a:bodyPr/>
          <a:lstStyle/>
          <a:p>
            <a:fld id="{9B5E7A07-3D70-43A5-AD2E-025C7342D2E7}" type="slidenum">
              <a:rPr lang="en-US">
                <a:solidFill>
                  <a:srgbClr val="000000"/>
                </a:solidFill>
              </a:rPr>
              <a:pPr/>
              <a:t>38</a:t>
            </a:fld>
            <a:endParaRPr lang="en-US">
              <a:solidFill>
                <a:srgbClr val="000000"/>
              </a:solidFill>
            </a:endParaRPr>
          </a:p>
        </p:txBody>
      </p:sp>
      <p:sp>
        <p:nvSpPr>
          <p:cNvPr id="1221634" name="Rectangle 2"/>
          <p:cNvSpPr>
            <a:spLocks noGrp="1" noChangeArrowheads="1"/>
          </p:cNvSpPr>
          <p:nvPr>
            <p:ph type="title"/>
          </p:nvPr>
        </p:nvSpPr>
        <p:spPr/>
        <p:txBody>
          <a:bodyPr/>
          <a:lstStyle/>
          <a:p>
            <a:r>
              <a:rPr lang="en-GB"/>
              <a:t>Electricity generation</a:t>
            </a:r>
          </a:p>
        </p:txBody>
      </p:sp>
      <p:grpSp>
        <p:nvGrpSpPr>
          <p:cNvPr id="1221635" name="Group 3"/>
          <p:cNvGrpSpPr>
            <a:grpSpLocks/>
          </p:cNvGrpSpPr>
          <p:nvPr/>
        </p:nvGrpSpPr>
        <p:grpSpPr bwMode="auto">
          <a:xfrm>
            <a:off x="250825" y="3382963"/>
            <a:ext cx="2746375" cy="1216025"/>
            <a:chOff x="158" y="2131"/>
            <a:chExt cx="1730" cy="766"/>
          </a:xfrm>
        </p:grpSpPr>
        <p:sp>
          <p:nvSpPr>
            <p:cNvPr id="1221636" name="Rectangle 4"/>
            <p:cNvSpPr>
              <a:spLocks noChangeArrowheads="1"/>
            </p:cNvSpPr>
            <p:nvPr/>
          </p:nvSpPr>
          <p:spPr bwMode="auto">
            <a:xfrm>
              <a:off x="158" y="2358"/>
              <a:ext cx="1730" cy="539"/>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p>
              <a:pPr marL="268288" indent="-268288" eaLnBrk="0" fontAlgn="base" hangingPunct="0">
                <a:spcBef>
                  <a:spcPct val="0"/>
                </a:spcBef>
                <a:spcAft>
                  <a:spcPct val="30000"/>
                </a:spcAft>
                <a:buClr>
                  <a:srgbClr val="78B62F"/>
                </a:buClr>
                <a:buFont typeface="Wingdings 2" pitchFamily="18" charset="2"/>
                <a:buChar char="¾"/>
              </a:pPr>
              <a:r>
                <a:rPr lang="en-GB" sz="1400" smtClean="0">
                  <a:solidFill>
                    <a:srgbClr val="000000"/>
                  </a:solidFill>
                </a:rPr>
                <a:t>Balanced approach</a:t>
              </a:r>
            </a:p>
            <a:p>
              <a:pPr marL="268288" indent="-268288" eaLnBrk="0" fontAlgn="base" hangingPunct="0">
                <a:spcBef>
                  <a:spcPct val="0"/>
                </a:spcBef>
                <a:spcAft>
                  <a:spcPct val="30000"/>
                </a:spcAft>
                <a:buClr>
                  <a:srgbClr val="78B62F"/>
                </a:buClr>
                <a:buFont typeface="Wingdings 2" pitchFamily="18" charset="2"/>
                <a:buChar char="¾"/>
              </a:pPr>
              <a:r>
                <a:rPr lang="en-GB" sz="1400" smtClean="0">
                  <a:solidFill>
                    <a:srgbClr val="000000"/>
                  </a:solidFill>
                </a:rPr>
                <a:t>Contributions from different technologies</a:t>
              </a:r>
            </a:p>
          </p:txBody>
        </p:sp>
        <p:sp>
          <p:nvSpPr>
            <p:cNvPr id="1221637" name="Text Box 5"/>
            <p:cNvSpPr txBox="1">
              <a:spLocks noChangeArrowheads="1"/>
            </p:cNvSpPr>
            <p:nvPr/>
          </p:nvSpPr>
          <p:spPr bwMode="auto">
            <a:xfrm>
              <a:off x="158" y="2131"/>
              <a:ext cx="1730" cy="227"/>
            </a:xfrm>
            <a:prstGeom prst="rect">
              <a:avLst/>
            </a:prstGeom>
            <a:solidFill>
              <a:schemeClr val="accent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Gone Green</a:t>
              </a:r>
            </a:p>
          </p:txBody>
        </p:sp>
      </p:grpSp>
      <p:grpSp>
        <p:nvGrpSpPr>
          <p:cNvPr id="1221638" name="Group 6"/>
          <p:cNvGrpSpPr>
            <a:grpSpLocks/>
          </p:cNvGrpSpPr>
          <p:nvPr/>
        </p:nvGrpSpPr>
        <p:grpSpPr bwMode="auto">
          <a:xfrm>
            <a:off x="250825" y="4957763"/>
            <a:ext cx="2746375" cy="1216025"/>
            <a:chOff x="158" y="3123"/>
            <a:chExt cx="1730" cy="766"/>
          </a:xfrm>
        </p:grpSpPr>
        <p:sp>
          <p:nvSpPr>
            <p:cNvPr id="1221639" name="Rectangle 7"/>
            <p:cNvSpPr>
              <a:spLocks noChangeArrowheads="1"/>
            </p:cNvSpPr>
            <p:nvPr/>
          </p:nvSpPr>
          <p:spPr bwMode="auto">
            <a:xfrm>
              <a:off x="158" y="3350"/>
              <a:ext cx="1730" cy="539"/>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lstStyle/>
            <a:p>
              <a:pPr marL="268288" indent="-268288" eaLnBrk="0" fontAlgn="base" hangingPunct="0">
                <a:spcBef>
                  <a:spcPct val="0"/>
                </a:spcBef>
                <a:spcAft>
                  <a:spcPct val="30000"/>
                </a:spcAft>
                <a:buClr>
                  <a:srgbClr val="9D8D85"/>
                </a:buClr>
                <a:buFont typeface="Wingdings 2" pitchFamily="18" charset="2"/>
                <a:buChar char="¾"/>
              </a:pPr>
              <a:r>
                <a:rPr lang="en-GB" sz="1400" smtClean="0">
                  <a:solidFill>
                    <a:srgbClr val="000000"/>
                  </a:solidFill>
                </a:rPr>
                <a:t>Faster low CO</a:t>
              </a:r>
              <a:r>
                <a:rPr lang="en-GB" sz="1400" baseline="-25000" smtClean="0">
                  <a:solidFill>
                    <a:srgbClr val="000000"/>
                  </a:solidFill>
                </a:rPr>
                <a:t>2</a:t>
              </a:r>
              <a:r>
                <a:rPr lang="en-GB" sz="1400" smtClean="0">
                  <a:solidFill>
                    <a:srgbClr val="000000"/>
                  </a:solidFill>
                </a:rPr>
                <a:t> deployment</a:t>
              </a:r>
            </a:p>
            <a:p>
              <a:pPr marL="268288" indent="-268288" eaLnBrk="0" fontAlgn="base" hangingPunct="0">
                <a:spcBef>
                  <a:spcPct val="0"/>
                </a:spcBef>
                <a:spcAft>
                  <a:spcPct val="30000"/>
                </a:spcAft>
                <a:buClr>
                  <a:srgbClr val="9D8D85"/>
                </a:buClr>
                <a:buFont typeface="Wingdings 2" pitchFamily="18" charset="2"/>
                <a:buChar char="¾"/>
              </a:pPr>
              <a:r>
                <a:rPr lang="en-GB" sz="1400" smtClean="0">
                  <a:solidFill>
                    <a:srgbClr val="000000"/>
                  </a:solidFill>
                </a:rPr>
                <a:t>Strong micro generation deployment</a:t>
              </a:r>
            </a:p>
          </p:txBody>
        </p:sp>
        <p:sp>
          <p:nvSpPr>
            <p:cNvPr id="1221640" name="Text Box 8"/>
            <p:cNvSpPr txBox="1">
              <a:spLocks noChangeArrowheads="1"/>
            </p:cNvSpPr>
            <p:nvPr/>
          </p:nvSpPr>
          <p:spPr bwMode="auto">
            <a:xfrm>
              <a:off x="158" y="3123"/>
              <a:ext cx="1730" cy="227"/>
            </a:xfrm>
            <a:prstGeom prst="rect">
              <a:avLst/>
            </a:prstGeom>
            <a:solidFill>
              <a:schemeClr val="bg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Accelerated Growth</a:t>
              </a:r>
            </a:p>
          </p:txBody>
        </p:sp>
      </p:grpSp>
      <p:grpSp>
        <p:nvGrpSpPr>
          <p:cNvPr id="1221642" name="Group 10"/>
          <p:cNvGrpSpPr>
            <a:grpSpLocks/>
          </p:cNvGrpSpPr>
          <p:nvPr/>
        </p:nvGrpSpPr>
        <p:grpSpPr bwMode="auto">
          <a:xfrm>
            <a:off x="250825" y="1808163"/>
            <a:ext cx="2746375" cy="1216025"/>
            <a:chOff x="158" y="1139"/>
            <a:chExt cx="1730" cy="766"/>
          </a:xfrm>
        </p:grpSpPr>
        <p:sp>
          <p:nvSpPr>
            <p:cNvPr id="1221643" name="Rectangle 11"/>
            <p:cNvSpPr>
              <a:spLocks noChangeArrowheads="1"/>
            </p:cNvSpPr>
            <p:nvPr/>
          </p:nvSpPr>
          <p:spPr bwMode="auto">
            <a:xfrm>
              <a:off x="158" y="1366"/>
              <a:ext cx="1730" cy="539"/>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lstStyle/>
            <a:p>
              <a:pPr marL="268288" indent="-268288" eaLnBrk="0" fontAlgn="base" hangingPunct="0">
                <a:spcBef>
                  <a:spcPct val="0"/>
                </a:spcBef>
                <a:spcAft>
                  <a:spcPct val="30000"/>
                </a:spcAft>
                <a:buClr>
                  <a:srgbClr val="9D8D85"/>
                </a:buClr>
                <a:buFont typeface="Wingdings 2" pitchFamily="18" charset="2"/>
                <a:buChar char="¾"/>
              </a:pPr>
              <a:r>
                <a:rPr lang="en-GB" sz="1400" smtClean="0">
                  <a:solidFill>
                    <a:srgbClr val="000000"/>
                  </a:solidFill>
                </a:rPr>
                <a:t>Extension of existing plant; new gas generation</a:t>
              </a:r>
            </a:p>
            <a:p>
              <a:pPr marL="268288" indent="-268288" eaLnBrk="0" fontAlgn="base" hangingPunct="0">
                <a:spcBef>
                  <a:spcPct val="0"/>
                </a:spcBef>
                <a:spcAft>
                  <a:spcPct val="30000"/>
                </a:spcAft>
                <a:buClr>
                  <a:srgbClr val="9D8D85"/>
                </a:buClr>
                <a:buFont typeface="Wingdings 2" pitchFamily="18" charset="2"/>
                <a:buChar char="¾"/>
              </a:pPr>
              <a:r>
                <a:rPr lang="en-GB" sz="1400" smtClean="0">
                  <a:solidFill>
                    <a:srgbClr val="000000"/>
                  </a:solidFill>
                </a:rPr>
                <a:t>Slower low CO</a:t>
              </a:r>
              <a:r>
                <a:rPr lang="en-GB" sz="1400" baseline="-25000" smtClean="0">
                  <a:solidFill>
                    <a:srgbClr val="000000"/>
                  </a:solidFill>
                </a:rPr>
                <a:t>2</a:t>
              </a:r>
              <a:r>
                <a:rPr lang="en-GB" sz="1400" smtClean="0">
                  <a:solidFill>
                    <a:srgbClr val="000000"/>
                  </a:solidFill>
                </a:rPr>
                <a:t> deployment</a:t>
              </a:r>
            </a:p>
          </p:txBody>
        </p:sp>
        <p:sp>
          <p:nvSpPr>
            <p:cNvPr id="1221644" name="Text Box 12"/>
            <p:cNvSpPr txBox="1">
              <a:spLocks noChangeArrowheads="1"/>
            </p:cNvSpPr>
            <p:nvPr/>
          </p:nvSpPr>
          <p:spPr bwMode="auto">
            <a:xfrm>
              <a:off x="158" y="1139"/>
              <a:ext cx="1730" cy="227"/>
            </a:xfrm>
            <a:prstGeom prst="rect">
              <a:avLst/>
            </a:prstGeom>
            <a:solidFill>
              <a:schemeClr val="bg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Slow Progression</a:t>
              </a:r>
            </a:p>
          </p:txBody>
        </p:sp>
      </p:grpSp>
      <p:graphicFrame>
        <p:nvGraphicFramePr>
          <p:cNvPr id="1221645" name="Object 13"/>
          <p:cNvGraphicFramePr>
            <a:graphicFrameLocks noGrp="1" noChangeAspect="1"/>
          </p:cNvGraphicFramePr>
          <p:nvPr>
            <p:ph idx="1"/>
          </p:nvPr>
        </p:nvGraphicFramePr>
        <p:xfrm>
          <a:off x="3362325" y="1949450"/>
          <a:ext cx="5524500" cy="4351338"/>
        </p:xfrm>
        <a:graphic>
          <a:graphicData uri="http://schemas.openxmlformats.org/presentationml/2006/ole">
            <mc:AlternateContent xmlns:mc="http://schemas.openxmlformats.org/markup-compatibility/2006">
              <mc:Choice xmlns:v="urn:schemas-microsoft-com:vml" Requires="v">
                <p:oleObj spid="_x0000_s21530" name="Chart" r:id="rId4" imgW="5562651" imgH="4381629" progId="MSGraph.Chart.8">
                  <p:embed followColorScheme="full"/>
                </p:oleObj>
              </mc:Choice>
              <mc:Fallback>
                <p:oleObj name="Chart" r:id="rId4" imgW="5562651" imgH="4381629" progId="MSGraph.Chart.8">
                  <p:embed followColorScheme="full"/>
                  <p:pic>
                    <p:nvPicPr>
                      <p:cNvPr id="0" name=""/>
                      <p:cNvPicPr>
                        <a:picLocks noChangeAspect="1" noChangeArrowheads="1"/>
                      </p:cNvPicPr>
                      <p:nvPr/>
                    </p:nvPicPr>
                    <p:blipFill>
                      <a:blip r:embed="rId5"/>
                      <a:srcRect/>
                      <a:stretch>
                        <a:fillRect/>
                      </a:stretch>
                    </p:blipFill>
                    <p:spPr bwMode="auto">
                      <a:xfrm>
                        <a:off x="3362325" y="1949450"/>
                        <a:ext cx="5524500" cy="4351338"/>
                      </a:xfrm>
                      <a:prstGeom prst="rect">
                        <a:avLst/>
                      </a:prstGeom>
                    </p:spPr>
                  </p:pic>
                </p:oleObj>
              </mc:Fallback>
            </mc:AlternateContent>
          </a:graphicData>
        </a:graphic>
      </p:graphicFrame>
      <p:sp>
        <p:nvSpPr>
          <p:cNvPr id="1221646" name="Line 14"/>
          <p:cNvSpPr>
            <a:spLocks noChangeShapeType="1"/>
          </p:cNvSpPr>
          <p:nvPr/>
        </p:nvSpPr>
        <p:spPr bwMode="auto">
          <a:xfrm flipV="1">
            <a:off x="4437063" y="2259013"/>
            <a:ext cx="0" cy="256540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grpSp>
        <p:nvGrpSpPr>
          <p:cNvPr id="1221649" name="Group 17"/>
          <p:cNvGrpSpPr>
            <a:grpSpLocks/>
          </p:cNvGrpSpPr>
          <p:nvPr/>
        </p:nvGrpSpPr>
        <p:grpSpPr bwMode="auto">
          <a:xfrm>
            <a:off x="3986213" y="1493838"/>
            <a:ext cx="4591050" cy="581025"/>
            <a:chOff x="2511" y="941"/>
            <a:chExt cx="2892" cy="366"/>
          </a:xfrm>
        </p:grpSpPr>
        <p:sp>
          <p:nvSpPr>
            <p:cNvPr id="1221641" name="Text Box 9"/>
            <p:cNvSpPr txBox="1">
              <a:spLocks noChangeArrowheads="1"/>
            </p:cNvSpPr>
            <p:nvPr/>
          </p:nvSpPr>
          <p:spPr bwMode="auto">
            <a:xfrm>
              <a:off x="3447" y="941"/>
              <a:ext cx="1956" cy="366"/>
            </a:xfrm>
            <a:prstGeom prst="rect">
              <a:avLst/>
            </a:prstGeom>
            <a:solidFill>
              <a:schemeClr val="accent2"/>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Power generation (TWh) &amp;</a:t>
              </a:r>
            </a:p>
            <a:p>
              <a:pPr fontAlgn="base">
                <a:spcBef>
                  <a:spcPct val="0"/>
                </a:spcBef>
                <a:spcAft>
                  <a:spcPct val="0"/>
                </a:spcAft>
              </a:pPr>
              <a:r>
                <a:rPr lang="en-GB" sz="1600" b="1" smtClean="0">
                  <a:solidFill>
                    <a:srgbClr val="FFFFFF"/>
                  </a:solidFill>
                </a:rPr>
                <a:t>carbon intensity (gC02/kWh)</a:t>
              </a:r>
            </a:p>
          </p:txBody>
        </p:sp>
        <p:sp>
          <p:nvSpPr>
            <p:cNvPr id="1221648" name="Text Box 16"/>
            <p:cNvSpPr txBox="1">
              <a:spLocks noChangeArrowheads="1"/>
            </p:cNvSpPr>
            <p:nvPr/>
          </p:nvSpPr>
          <p:spPr bwMode="auto">
            <a:xfrm>
              <a:off x="2511" y="941"/>
              <a:ext cx="936" cy="36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Gone Green:</a:t>
              </a:r>
            </a:p>
          </p:txBody>
        </p:sp>
      </p:grpSp>
    </p:spTree>
    <p:extLst>
      <p:ext uri="{BB962C8B-B14F-4D97-AF65-F5344CB8AC3E}">
        <p14:creationId xmlns:p14="http://schemas.microsoft.com/office/powerpoint/2010/main" val="1497433320"/>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4826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13238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48297" name="Group 41"/>
          <p:cNvGrpSpPr>
            <a:grpSpLocks/>
          </p:cNvGrpSpPr>
          <p:nvPr/>
        </p:nvGrpSpPr>
        <p:grpSpPr bwMode="auto">
          <a:xfrm>
            <a:off x="881063" y="1808163"/>
            <a:ext cx="7831137" cy="4546600"/>
            <a:chOff x="555" y="1139"/>
            <a:chExt cx="4933" cy="2864"/>
          </a:xfrm>
        </p:grpSpPr>
        <p:sp>
          <p:nvSpPr>
            <p:cNvPr id="1248295" name="Rectangle 39"/>
            <p:cNvSpPr>
              <a:spLocks noChangeArrowheads="1"/>
            </p:cNvSpPr>
            <p:nvPr/>
          </p:nvSpPr>
          <p:spPr bwMode="auto">
            <a:xfrm>
              <a:off x="555" y="1139"/>
              <a:ext cx="4933" cy="2864"/>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wrap="none" anchor="ctr"/>
            <a:lstStyle/>
            <a:p>
              <a:pPr fontAlgn="base">
                <a:spcBef>
                  <a:spcPct val="0"/>
                </a:spcBef>
                <a:spcAft>
                  <a:spcPct val="0"/>
                </a:spcAft>
              </a:pPr>
              <a:endParaRPr lang="en-GB" sz="2800" smtClean="0">
                <a:solidFill>
                  <a:srgbClr val="0079C1"/>
                </a:solidFill>
              </a:endParaRPr>
            </a:p>
          </p:txBody>
        </p:sp>
        <p:sp>
          <p:nvSpPr>
            <p:cNvPr id="1248264" name="Rectangle 8"/>
            <p:cNvSpPr>
              <a:spLocks noChangeArrowheads="1"/>
            </p:cNvSpPr>
            <p:nvPr/>
          </p:nvSpPr>
          <p:spPr bwMode="auto">
            <a:xfrm>
              <a:off x="1066" y="1253"/>
              <a:ext cx="4337" cy="221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800" smtClean="0">
                <a:solidFill>
                  <a:srgbClr val="0079C1"/>
                </a:solidFill>
              </a:endParaRPr>
            </a:p>
          </p:txBody>
        </p:sp>
        <p:sp>
          <p:nvSpPr>
            <p:cNvPr id="1248265" name="Line 9"/>
            <p:cNvSpPr>
              <a:spLocks noChangeShapeType="1"/>
            </p:cNvSpPr>
            <p:nvPr/>
          </p:nvSpPr>
          <p:spPr bwMode="auto">
            <a:xfrm>
              <a:off x="1066" y="1706"/>
              <a:ext cx="43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66" name="Line 10"/>
            <p:cNvSpPr>
              <a:spLocks noChangeShapeType="1"/>
            </p:cNvSpPr>
            <p:nvPr/>
          </p:nvSpPr>
          <p:spPr bwMode="auto">
            <a:xfrm>
              <a:off x="1066" y="2132"/>
              <a:ext cx="43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67" name="Line 11"/>
            <p:cNvSpPr>
              <a:spLocks noChangeShapeType="1"/>
            </p:cNvSpPr>
            <p:nvPr/>
          </p:nvSpPr>
          <p:spPr bwMode="auto">
            <a:xfrm>
              <a:off x="1066" y="2585"/>
              <a:ext cx="43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68" name="Line 12"/>
            <p:cNvSpPr>
              <a:spLocks noChangeShapeType="1"/>
            </p:cNvSpPr>
            <p:nvPr/>
          </p:nvSpPr>
          <p:spPr bwMode="auto">
            <a:xfrm>
              <a:off x="1066" y="3010"/>
              <a:ext cx="43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69" name="Text Box 13"/>
            <p:cNvSpPr txBox="1">
              <a:spLocks noChangeArrowheads="1"/>
            </p:cNvSpPr>
            <p:nvPr/>
          </p:nvSpPr>
          <p:spPr bwMode="auto">
            <a:xfrm>
              <a:off x="759" y="1183"/>
              <a:ext cx="30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GB" sz="1200" b="1" smtClean="0">
                  <a:solidFill>
                    <a:srgbClr val="000000"/>
                  </a:solidFill>
                </a:rPr>
                <a:t>25%</a:t>
              </a:r>
            </a:p>
          </p:txBody>
        </p:sp>
        <p:sp>
          <p:nvSpPr>
            <p:cNvPr id="1248270" name="Text Box 14"/>
            <p:cNvSpPr txBox="1">
              <a:spLocks noChangeArrowheads="1"/>
            </p:cNvSpPr>
            <p:nvPr/>
          </p:nvSpPr>
          <p:spPr bwMode="auto">
            <a:xfrm>
              <a:off x="754" y="1618"/>
              <a:ext cx="30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GB" sz="1200" b="1" smtClean="0">
                  <a:solidFill>
                    <a:srgbClr val="000000"/>
                  </a:solidFill>
                </a:rPr>
                <a:t>20%</a:t>
              </a:r>
            </a:p>
          </p:txBody>
        </p:sp>
        <p:sp>
          <p:nvSpPr>
            <p:cNvPr id="1248271" name="Text Box 15"/>
            <p:cNvSpPr txBox="1">
              <a:spLocks noChangeArrowheads="1"/>
            </p:cNvSpPr>
            <p:nvPr/>
          </p:nvSpPr>
          <p:spPr bwMode="auto">
            <a:xfrm>
              <a:off x="754" y="2047"/>
              <a:ext cx="30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GB" sz="1200" b="1" smtClean="0">
                  <a:solidFill>
                    <a:srgbClr val="000000"/>
                  </a:solidFill>
                </a:rPr>
                <a:t>15%</a:t>
              </a:r>
            </a:p>
          </p:txBody>
        </p:sp>
        <p:sp>
          <p:nvSpPr>
            <p:cNvPr id="1248272" name="Text Box 16"/>
            <p:cNvSpPr txBox="1">
              <a:spLocks noChangeArrowheads="1"/>
            </p:cNvSpPr>
            <p:nvPr/>
          </p:nvSpPr>
          <p:spPr bwMode="auto">
            <a:xfrm>
              <a:off x="754" y="2497"/>
              <a:ext cx="30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GB" sz="1200" b="1" smtClean="0">
                  <a:solidFill>
                    <a:srgbClr val="000000"/>
                  </a:solidFill>
                </a:rPr>
                <a:t>10%</a:t>
              </a:r>
            </a:p>
          </p:txBody>
        </p:sp>
        <p:sp>
          <p:nvSpPr>
            <p:cNvPr id="1248273" name="Text Box 17"/>
            <p:cNvSpPr txBox="1">
              <a:spLocks noChangeArrowheads="1"/>
            </p:cNvSpPr>
            <p:nvPr/>
          </p:nvSpPr>
          <p:spPr bwMode="auto">
            <a:xfrm>
              <a:off x="807" y="2925"/>
              <a:ext cx="25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GB" sz="1200" b="1" smtClean="0">
                  <a:solidFill>
                    <a:srgbClr val="000000"/>
                  </a:solidFill>
                </a:rPr>
                <a:t>5%</a:t>
              </a:r>
            </a:p>
          </p:txBody>
        </p:sp>
        <p:sp>
          <p:nvSpPr>
            <p:cNvPr id="1248274" name="Text Box 18"/>
            <p:cNvSpPr txBox="1">
              <a:spLocks noChangeArrowheads="1"/>
            </p:cNvSpPr>
            <p:nvPr/>
          </p:nvSpPr>
          <p:spPr bwMode="auto">
            <a:xfrm>
              <a:off x="807" y="3376"/>
              <a:ext cx="25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GB" sz="1200" b="1" smtClean="0">
                  <a:solidFill>
                    <a:srgbClr val="000000"/>
                  </a:solidFill>
                </a:rPr>
                <a:t>0%</a:t>
              </a:r>
            </a:p>
          </p:txBody>
        </p:sp>
        <p:sp>
          <p:nvSpPr>
            <p:cNvPr id="1248275" name="Text Box 19"/>
            <p:cNvSpPr txBox="1">
              <a:spLocks noChangeArrowheads="1"/>
            </p:cNvSpPr>
            <p:nvPr/>
          </p:nvSpPr>
          <p:spPr bwMode="auto">
            <a:xfrm>
              <a:off x="1264" y="3490"/>
              <a:ext cx="46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GB" sz="1200" b="1" smtClean="0">
                  <a:solidFill>
                    <a:srgbClr val="000000"/>
                  </a:solidFill>
                </a:rPr>
                <a:t>2012/13</a:t>
              </a:r>
            </a:p>
          </p:txBody>
        </p:sp>
        <p:sp>
          <p:nvSpPr>
            <p:cNvPr id="1248276" name="Text Box 20"/>
            <p:cNvSpPr txBox="1">
              <a:spLocks noChangeArrowheads="1"/>
            </p:cNvSpPr>
            <p:nvPr/>
          </p:nvSpPr>
          <p:spPr bwMode="auto">
            <a:xfrm>
              <a:off x="2143" y="3492"/>
              <a:ext cx="46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GB" sz="1200" b="1" smtClean="0">
                  <a:solidFill>
                    <a:srgbClr val="000000"/>
                  </a:solidFill>
                </a:rPr>
                <a:t>2013/14</a:t>
              </a:r>
            </a:p>
          </p:txBody>
        </p:sp>
        <p:sp>
          <p:nvSpPr>
            <p:cNvPr id="1248277" name="Text Box 21"/>
            <p:cNvSpPr txBox="1">
              <a:spLocks noChangeArrowheads="1"/>
            </p:cNvSpPr>
            <p:nvPr/>
          </p:nvSpPr>
          <p:spPr bwMode="auto">
            <a:xfrm>
              <a:off x="3014" y="3492"/>
              <a:ext cx="46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GB" sz="1200" b="1" smtClean="0">
                  <a:solidFill>
                    <a:srgbClr val="000000"/>
                  </a:solidFill>
                </a:rPr>
                <a:t>2014/15</a:t>
              </a:r>
            </a:p>
          </p:txBody>
        </p:sp>
        <p:sp>
          <p:nvSpPr>
            <p:cNvPr id="1248278" name="Text Box 22"/>
            <p:cNvSpPr txBox="1">
              <a:spLocks noChangeArrowheads="1"/>
            </p:cNvSpPr>
            <p:nvPr/>
          </p:nvSpPr>
          <p:spPr bwMode="auto">
            <a:xfrm>
              <a:off x="3893" y="3492"/>
              <a:ext cx="46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GB" sz="1200" b="1" smtClean="0">
                  <a:solidFill>
                    <a:srgbClr val="000000"/>
                  </a:solidFill>
                </a:rPr>
                <a:t>2015/16</a:t>
              </a:r>
            </a:p>
          </p:txBody>
        </p:sp>
        <p:sp>
          <p:nvSpPr>
            <p:cNvPr id="1248279" name="Text Box 23"/>
            <p:cNvSpPr txBox="1">
              <a:spLocks noChangeArrowheads="1"/>
            </p:cNvSpPr>
            <p:nvPr/>
          </p:nvSpPr>
          <p:spPr bwMode="auto">
            <a:xfrm>
              <a:off x="4751" y="3492"/>
              <a:ext cx="46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GB" sz="1200" b="1" smtClean="0">
                  <a:solidFill>
                    <a:srgbClr val="000000"/>
                  </a:solidFill>
                </a:rPr>
                <a:t>2016/17</a:t>
              </a:r>
            </a:p>
          </p:txBody>
        </p:sp>
        <p:sp>
          <p:nvSpPr>
            <p:cNvPr id="1248280" name="Freeform 24"/>
            <p:cNvSpPr>
              <a:spLocks/>
            </p:cNvSpPr>
            <p:nvPr/>
          </p:nvSpPr>
          <p:spPr bwMode="auto">
            <a:xfrm>
              <a:off x="1463" y="2699"/>
              <a:ext cx="3487" cy="765"/>
            </a:xfrm>
            <a:custGeom>
              <a:avLst/>
              <a:gdLst>
                <a:gd name="T0" fmla="*/ 0 w 3487"/>
                <a:gd name="T1" fmla="*/ 0 h 765"/>
                <a:gd name="T2" fmla="*/ 935 w 3487"/>
                <a:gd name="T3" fmla="*/ 453 h 765"/>
                <a:gd name="T4" fmla="*/ 2636 w 3487"/>
                <a:gd name="T5" fmla="*/ 765 h 765"/>
                <a:gd name="T6" fmla="*/ 3487 w 3487"/>
                <a:gd name="T7" fmla="*/ 737 h 765"/>
              </a:gdLst>
              <a:ahLst/>
              <a:cxnLst>
                <a:cxn ang="0">
                  <a:pos x="T0" y="T1"/>
                </a:cxn>
                <a:cxn ang="0">
                  <a:pos x="T2" y="T3"/>
                </a:cxn>
                <a:cxn ang="0">
                  <a:pos x="T4" y="T5"/>
                </a:cxn>
                <a:cxn ang="0">
                  <a:pos x="T6" y="T7"/>
                </a:cxn>
              </a:cxnLst>
              <a:rect l="0" t="0" r="r" b="b"/>
              <a:pathLst>
                <a:path w="3487" h="765">
                  <a:moveTo>
                    <a:pt x="0" y="0"/>
                  </a:moveTo>
                  <a:lnTo>
                    <a:pt x="935" y="453"/>
                  </a:lnTo>
                  <a:lnTo>
                    <a:pt x="2636" y="765"/>
                  </a:lnTo>
                  <a:lnTo>
                    <a:pt x="3487" y="737"/>
                  </a:lnTo>
                </a:path>
              </a:pathLst>
            </a:custGeom>
            <a:noFill/>
            <a:ln w="38100" cap="flat" cmpd="sng">
              <a:solidFill>
                <a:schemeClr val="accent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81" name="Freeform 25"/>
            <p:cNvSpPr>
              <a:spLocks/>
            </p:cNvSpPr>
            <p:nvPr/>
          </p:nvSpPr>
          <p:spPr bwMode="auto">
            <a:xfrm>
              <a:off x="1463" y="1706"/>
              <a:ext cx="3515" cy="964"/>
            </a:xfrm>
            <a:custGeom>
              <a:avLst/>
              <a:gdLst>
                <a:gd name="T0" fmla="*/ 0 w 3515"/>
                <a:gd name="T1" fmla="*/ 0 h 964"/>
                <a:gd name="T2" fmla="*/ 907 w 3515"/>
                <a:gd name="T3" fmla="*/ 511 h 964"/>
                <a:gd name="T4" fmla="*/ 2664 w 3515"/>
                <a:gd name="T5" fmla="*/ 964 h 964"/>
                <a:gd name="T6" fmla="*/ 3515 w 3515"/>
                <a:gd name="T7" fmla="*/ 879 h 964"/>
              </a:gdLst>
              <a:ahLst/>
              <a:cxnLst>
                <a:cxn ang="0">
                  <a:pos x="T0" y="T1"/>
                </a:cxn>
                <a:cxn ang="0">
                  <a:pos x="T2" y="T3"/>
                </a:cxn>
                <a:cxn ang="0">
                  <a:pos x="T4" y="T5"/>
                </a:cxn>
                <a:cxn ang="0">
                  <a:pos x="T6" y="T7"/>
                </a:cxn>
              </a:cxnLst>
              <a:rect l="0" t="0" r="r" b="b"/>
              <a:pathLst>
                <a:path w="3515" h="964">
                  <a:moveTo>
                    <a:pt x="0" y="0"/>
                  </a:moveTo>
                  <a:lnTo>
                    <a:pt x="907" y="511"/>
                  </a:lnTo>
                  <a:lnTo>
                    <a:pt x="2664" y="964"/>
                  </a:lnTo>
                  <a:lnTo>
                    <a:pt x="3515" y="879"/>
                  </a:lnTo>
                </a:path>
              </a:pathLst>
            </a:custGeom>
            <a:noFill/>
            <a:ln w="38100" cap="flat" cmpd="sng">
              <a:solidFill>
                <a:schemeClr val="accent1"/>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82" name="Freeform 26"/>
            <p:cNvSpPr>
              <a:spLocks/>
            </p:cNvSpPr>
            <p:nvPr/>
          </p:nvSpPr>
          <p:spPr bwMode="auto">
            <a:xfrm>
              <a:off x="1491" y="2245"/>
              <a:ext cx="3459" cy="851"/>
            </a:xfrm>
            <a:custGeom>
              <a:avLst/>
              <a:gdLst>
                <a:gd name="T0" fmla="*/ 0 w 3459"/>
                <a:gd name="T1" fmla="*/ 0 h 851"/>
                <a:gd name="T2" fmla="*/ 907 w 3459"/>
                <a:gd name="T3" fmla="*/ 454 h 851"/>
                <a:gd name="T4" fmla="*/ 2608 w 3459"/>
                <a:gd name="T5" fmla="*/ 851 h 851"/>
                <a:gd name="T6" fmla="*/ 3459 w 3459"/>
                <a:gd name="T7" fmla="*/ 794 h 851"/>
              </a:gdLst>
              <a:ahLst/>
              <a:cxnLst>
                <a:cxn ang="0">
                  <a:pos x="T0" y="T1"/>
                </a:cxn>
                <a:cxn ang="0">
                  <a:pos x="T2" y="T3"/>
                </a:cxn>
                <a:cxn ang="0">
                  <a:pos x="T4" y="T5"/>
                </a:cxn>
                <a:cxn ang="0">
                  <a:pos x="T6" y="T7"/>
                </a:cxn>
              </a:cxnLst>
              <a:rect l="0" t="0" r="r" b="b"/>
              <a:pathLst>
                <a:path w="3459" h="851">
                  <a:moveTo>
                    <a:pt x="0" y="0"/>
                  </a:moveTo>
                  <a:lnTo>
                    <a:pt x="907" y="454"/>
                  </a:lnTo>
                  <a:lnTo>
                    <a:pt x="2608" y="851"/>
                  </a:lnTo>
                  <a:lnTo>
                    <a:pt x="3459" y="794"/>
                  </a:lnTo>
                </a:path>
              </a:pathLst>
            </a:custGeom>
            <a:noFill/>
            <a:ln w="38100" cmpd="sng">
              <a:solidFill>
                <a:srgbClr val="D31145"/>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83" name="Freeform 27"/>
            <p:cNvSpPr>
              <a:spLocks/>
            </p:cNvSpPr>
            <p:nvPr/>
          </p:nvSpPr>
          <p:spPr bwMode="auto">
            <a:xfrm>
              <a:off x="1491" y="2245"/>
              <a:ext cx="3515" cy="737"/>
            </a:xfrm>
            <a:custGeom>
              <a:avLst/>
              <a:gdLst>
                <a:gd name="T0" fmla="*/ 0 w 3515"/>
                <a:gd name="T1" fmla="*/ 0 h 737"/>
                <a:gd name="T2" fmla="*/ 907 w 3515"/>
                <a:gd name="T3" fmla="*/ 482 h 737"/>
                <a:gd name="T4" fmla="*/ 2608 w 3515"/>
                <a:gd name="T5" fmla="*/ 737 h 737"/>
                <a:gd name="T6" fmla="*/ 3515 w 3515"/>
                <a:gd name="T7" fmla="*/ 595 h 737"/>
              </a:gdLst>
              <a:ahLst/>
              <a:cxnLst>
                <a:cxn ang="0">
                  <a:pos x="T0" y="T1"/>
                </a:cxn>
                <a:cxn ang="0">
                  <a:pos x="T2" y="T3"/>
                </a:cxn>
                <a:cxn ang="0">
                  <a:pos x="T4" y="T5"/>
                </a:cxn>
                <a:cxn ang="0">
                  <a:pos x="T6" y="T7"/>
                </a:cxn>
              </a:cxnLst>
              <a:rect l="0" t="0" r="r" b="b"/>
              <a:pathLst>
                <a:path w="3515" h="737">
                  <a:moveTo>
                    <a:pt x="0" y="0"/>
                  </a:moveTo>
                  <a:lnTo>
                    <a:pt x="907" y="482"/>
                  </a:lnTo>
                  <a:lnTo>
                    <a:pt x="2608" y="737"/>
                  </a:lnTo>
                  <a:lnTo>
                    <a:pt x="3515" y="595"/>
                  </a:lnTo>
                </a:path>
              </a:pathLst>
            </a:custGeom>
            <a:noFill/>
            <a:ln w="38100" cap="flat" cmpd="sng">
              <a:solidFill>
                <a:schemeClr val="accent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84" name="Freeform 28"/>
            <p:cNvSpPr>
              <a:spLocks/>
            </p:cNvSpPr>
            <p:nvPr/>
          </p:nvSpPr>
          <p:spPr bwMode="auto">
            <a:xfrm>
              <a:off x="1491" y="2358"/>
              <a:ext cx="3459" cy="794"/>
            </a:xfrm>
            <a:custGeom>
              <a:avLst/>
              <a:gdLst>
                <a:gd name="T0" fmla="*/ 0 w 3459"/>
                <a:gd name="T1" fmla="*/ 0 h 794"/>
                <a:gd name="T2" fmla="*/ 907 w 3459"/>
                <a:gd name="T3" fmla="*/ 454 h 794"/>
                <a:gd name="T4" fmla="*/ 1758 w 3459"/>
                <a:gd name="T5" fmla="*/ 681 h 794"/>
                <a:gd name="T6" fmla="*/ 2608 w 3459"/>
                <a:gd name="T7" fmla="*/ 794 h 794"/>
                <a:gd name="T8" fmla="*/ 3459 w 3459"/>
                <a:gd name="T9" fmla="*/ 766 h 794"/>
              </a:gdLst>
              <a:ahLst/>
              <a:cxnLst>
                <a:cxn ang="0">
                  <a:pos x="T0" y="T1"/>
                </a:cxn>
                <a:cxn ang="0">
                  <a:pos x="T2" y="T3"/>
                </a:cxn>
                <a:cxn ang="0">
                  <a:pos x="T4" y="T5"/>
                </a:cxn>
                <a:cxn ang="0">
                  <a:pos x="T6" y="T7"/>
                </a:cxn>
                <a:cxn ang="0">
                  <a:pos x="T8" y="T9"/>
                </a:cxn>
              </a:cxnLst>
              <a:rect l="0" t="0" r="r" b="b"/>
              <a:pathLst>
                <a:path w="3459" h="794">
                  <a:moveTo>
                    <a:pt x="0" y="0"/>
                  </a:moveTo>
                  <a:lnTo>
                    <a:pt x="907" y="454"/>
                  </a:lnTo>
                  <a:lnTo>
                    <a:pt x="1758" y="681"/>
                  </a:lnTo>
                  <a:lnTo>
                    <a:pt x="2608" y="794"/>
                  </a:lnTo>
                  <a:lnTo>
                    <a:pt x="3459" y="766"/>
                  </a:lnTo>
                </a:path>
              </a:pathLst>
            </a:custGeom>
            <a:noFill/>
            <a:ln w="38100" cap="flat" cmpd="sng">
              <a:solidFill>
                <a:schemeClr val="accent2"/>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85" name="Text Box 29"/>
            <p:cNvSpPr txBox="1">
              <a:spLocks noChangeArrowheads="1"/>
            </p:cNvSpPr>
            <p:nvPr/>
          </p:nvSpPr>
          <p:spPr bwMode="auto">
            <a:xfrm>
              <a:off x="1151" y="3704"/>
              <a:ext cx="50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1000" b="1" smtClean="0">
                  <a:solidFill>
                    <a:srgbClr val="000000"/>
                  </a:solidFill>
                </a:rPr>
                <a:t>Base case</a:t>
              </a:r>
            </a:p>
          </p:txBody>
        </p:sp>
        <p:sp>
          <p:nvSpPr>
            <p:cNvPr id="1248286" name="Text Box 30"/>
            <p:cNvSpPr txBox="1">
              <a:spLocks noChangeArrowheads="1"/>
            </p:cNvSpPr>
            <p:nvPr/>
          </p:nvSpPr>
          <p:spPr bwMode="auto">
            <a:xfrm>
              <a:off x="1159" y="3820"/>
              <a:ext cx="106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1000" b="1" smtClean="0">
                  <a:solidFill>
                    <a:srgbClr val="000000"/>
                  </a:solidFill>
                </a:rPr>
                <a:t>Full exports to Continent</a:t>
              </a:r>
            </a:p>
          </p:txBody>
        </p:sp>
        <p:sp>
          <p:nvSpPr>
            <p:cNvPr id="1248287" name="Text Box 31"/>
            <p:cNvSpPr txBox="1">
              <a:spLocks noChangeArrowheads="1"/>
            </p:cNvSpPr>
            <p:nvPr/>
          </p:nvSpPr>
          <p:spPr bwMode="auto">
            <a:xfrm>
              <a:off x="2597" y="3691"/>
              <a:ext cx="52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1000" b="1" smtClean="0">
                  <a:solidFill>
                    <a:srgbClr val="000000"/>
                  </a:solidFill>
                </a:rPr>
                <a:t>Low CCGT</a:t>
              </a:r>
            </a:p>
          </p:txBody>
        </p:sp>
        <p:sp>
          <p:nvSpPr>
            <p:cNvPr id="1248288" name="Text Box 32"/>
            <p:cNvSpPr txBox="1">
              <a:spLocks noChangeArrowheads="1"/>
            </p:cNvSpPr>
            <p:nvPr/>
          </p:nvSpPr>
          <p:spPr bwMode="auto">
            <a:xfrm>
              <a:off x="2597" y="3820"/>
              <a:ext cx="54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1000" b="1" smtClean="0">
                  <a:solidFill>
                    <a:srgbClr val="000000"/>
                  </a:solidFill>
                </a:rPr>
                <a:t>High CCGT</a:t>
              </a:r>
            </a:p>
          </p:txBody>
        </p:sp>
        <p:sp>
          <p:nvSpPr>
            <p:cNvPr id="1248289" name="Text Box 33"/>
            <p:cNvSpPr txBox="1">
              <a:spLocks noChangeArrowheads="1"/>
            </p:cNvSpPr>
            <p:nvPr/>
          </p:nvSpPr>
          <p:spPr bwMode="auto">
            <a:xfrm>
              <a:off x="3901" y="3691"/>
              <a:ext cx="116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1000" b="1" smtClean="0">
                  <a:solidFill>
                    <a:srgbClr val="000000"/>
                  </a:solidFill>
                </a:rPr>
                <a:t>Full imports from Continent</a:t>
              </a:r>
            </a:p>
          </p:txBody>
        </p:sp>
        <p:sp>
          <p:nvSpPr>
            <p:cNvPr id="1248290" name="Line 34"/>
            <p:cNvSpPr>
              <a:spLocks noChangeShapeType="1"/>
            </p:cNvSpPr>
            <p:nvPr/>
          </p:nvSpPr>
          <p:spPr bwMode="auto">
            <a:xfrm>
              <a:off x="924" y="3776"/>
              <a:ext cx="227" cy="0"/>
            </a:xfrm>
            <a:prstGeom prst="line">
              <a:avLst/>
            </a:prstGeom>
            <a:noFill/>
            <a:ln w="38100">
              <a:solidFill>
                <a:srgbClr val="D3114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91" name="Line 35"/>
            <p:cNvSpPr>
              <a:spLocks noChangeShapeType="1"/>
            </p:cNvSpPr>
            <p:nvPr/>
          </p:nvSpPr>
          <p:spPr bwMode="auto">
            <a:xfrm>
              <a:off x="924" y="3889"/>
              <a:ext cx="227" cy="0"/>
            </a:xfrm>
            <a:prstGeom prst="line">
              <a:avLst/>
            </a:prstGeom>
            <a:noFill/>
            <a:ln w="38100">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92" name="Line 36"/>
            <p:cNvSpPr>
              <a:spLocks noChangeShapeType="1"/>
            </p:cNvSpPr>
            <p:nvPr/>
          </p:nvSpPr>
          <p:spPr bwMode="auto">
            <a:xfrm>
              <a:off x="3674" y="3776"/>
              <a:ext cx="227" cy="0"/>
            </a:xfrm>
            <a:prstGeom prst="line">
              <a:avLst/>
            </a:prstGeom>
            <a:noFill/>
            <a:ln w="38100">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93" name="Line 37"/>
            <p:cNvSpPr>
              <a:spLocks noChangeShapeType="1"/>
            </p:cNvSpPr>
            <p:nvPr/>
          </p:nvSpPr>
          <p:spPr bwMode="auto">
            <a:xfrm>
              <a:off x="2370" y="3776"/>
              <a:ext cx="227" cy="0"/>
            </a:xfrm>
            <a:prstGeom prst="line">
              <a:avLst/>
            </a:prstGeom>
            <a:noFill/>
            <a:ln w="38100">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94" name="Line 38"/>
            <p:cNvSpPr>
              <a:spLocks noChangeShapeType="1"/>
            </p:cNvSpPr>
            <p:nvPr/>
          </p:nvSpPr>
          <p:spPr bwMode="auto">
            <a:xfrm>
              <a:off x="2398" y="3889"/>
              <a:ext cx="227" cy="0"/>
            </a:xfrm>
            <a:prstGeom prst="line">
              <a:avLst/>
            </a:prstGeom>
            <a:noFill/>
            <a:ln w="38100">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
          <p:nvSpPr>
            <p:cNvPr id="1248296" name="Text Box 40"/>
            <p:cNvSpPr txBox="1">
              <a:spLocks noChangeArrowheads="1"/>
            </p:cNvSpPr>
            <p:nvPr/>
          </p:nvSpPr>
          <p:spPr bwMode="auto">
            <a:xfrm rot="16200000">
              <a:off x="185" y="2247"/>
              <a:ext cx="102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GB" sz="1200" b="1" smtClean="0">
                  <a:solidFill>
                    <a:srgbClr val="000000"/>
                  </a:solidFill>
                </a:rPr>
                <a:t>De-rated margin (%)</a:t>
              </a:r>
            </a:p>
          </p:txBody>
        </p:sp>
      </p:grpSp>
    </p:spTree>
    <p:extLst>
      <p:ext uri="{BB962C8B-B14F-4D97-AF65-F5344CB8AC3E}">
        <p14:creationId xmlns:p14="http://schemas.microsoft.com/office/powerpoint/2010/main" val="287932646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260648"/>
            <a:ext cx="7283152" cy="1156990"/>
          </a:xfrm>
        </p:spPr>
        <p:txBody>
          <a:bodyPr>
            <a:noAutofit/>
          </a:bodyPr>
          <a:lstStyle/>
          <a:p>
            <a:r>
              <a:rPr lang="en-GB" b="1" dirty="0"/>
              <a:t>Energy</a:t>
            </a:r>
            <a:r>
              <a:rPr lang="en-GB" b="1" dirty="0" smtClean="0"/>
              <a:t>: </a:t>
            </a:r>
            <a:br>
              <a:rPr lang="en-GB" b="1" dirty="0" smtClean="0"/>
            </a:br>
            <a:r>
              <a:rPr lang="en-GB" b="1" dirty="0" smtClean="0"/>
              <a:t>Is </a:t>
            </a:r>
            <a:r>
              <a:rPr lang="en-GB" b="1" dirty="0"/>
              <a:t>there an energy crisis?</a:t>
            </a:r>
            <a:endParaRPr lang="en-GB" dirty="0"/>
          </a:p>
        </p:txBody>
      </p:sp>
      <p:pic>
        <p:nvPicPr>
          <p:cNvPr id="4" name="Picture 4" descr="S:\Internal Communications\Int Comms Events\IdeasCafe\Logos\IdeasCafeLogo.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60648"/>
            <a:ext cx="936104" cy="921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467544" y="1916832"/>
            <a:ext cx="8136904" cy="410445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rgbClr val="0434B1"/>
                </a:solidFill>
                <a:latin typeface="+mj-lt"/>
                <a:ea typeface="+mj-ea"/>
                <a:cs typeface="+mj-cs"/>
              </a:defRPr>
            </a:lvl1pPr>
          </a:lstStyle>
          <a:p>
            <a:endParaRPr lang="en-GB" dirty="0"/>
          </a:p>
        </p:txBody>
      </p:sp>
      <p:sp>
        <p:nvSpPr>
          <p:cNvPr id="6" name="TextBox 5"/>
          <p:cNvSpPr txBox="1"/>
          <p:nvPr/>
        </p:nvSpPr>
        <p:spPr>
          <a:xfrm>
            <a:off x="215516" y="1623296"/>
            <a:ext cx="8748972" cy="4470000"/>
          </a:xfrm>
          <a:prstGeom prst="rect">
            <a:avLst/>
          </a:prstGeom>
          <a:noFill/>
        </p:spPr>
        <p:txBody>
          <a:bodyPr wrap="square" rtlCol="0">
            <a:spAutoFit/>
          </a:bodyPr>
          <a:lstStyle/>
          <a:p>
            <a:pPr>
              <a:spcBef>
                <a:spcPts val="600"/>
              </a:spcBef>
              <a:defRPr/>
            </a:pPr>
            <a:r>
              <a:rPr lang="en-GB" sz="2400" b="1" dirty="0" smtClean="0">
                <a:solidFill>
                  <a:srgbClr val="0434B1"/>
                </a:solidFill>
                <a:cs typeface="Microsoft Sans Serif" pitchFamily="34" charset="0"/>
              </a:rPr>
              <a:t>Presentations</a:t>
            </a:r>
            <a:endParaRPr lang="en-GB" sz="2400" dirty="0" smtClean="0">
              <a:solidFill>
                <a:prstClr val="black"/>
              </a:solidFill>
              <a:cs typeface="Microsoft Sans Serif" pitchFamily="34" charset="0"/>
            </a:endParaRPr>
          </a:p>
          <a:p>
            <a:pPr>
              <a:spcBef>
                <a:spcPts val="600"/>
              </a:spcBef>
              <a:defRPr/>
            </a:pPr>
            <a:r>
              <a:rPr lang="en-GB" b="1" dirty="0" smtClean="0">
                <a:solidFill>
                  <a:prstClr val="black"/>
                </a:solidFill>
              </a:rPr>
              <a:t>Professor Phil Mawby </a:t>
            </a:r>
            <a:r>
              <a:rPr lang="en-GB" dirty="0" smtClean="0">
                <a:solidFill>
                  <a:prstClr val="black"/>
                </a:solidFill>
              </a:rPr>
              <a:t>(</a:t>
            </a:r>
            <a:r>
              <a:rPr lang="en-GB" dirty="0">
                <a:solidFill>
                  <a:prstClr val="black"/>
                </a:solidFill>
              </a:rPr>
              <a:t>School of Engineering, Energy GRP </a:t>
            </a:r>
            <a:r>
              <a:rPr lang="en-GB" dirty="0" smtClean="0">
                <a:solidFill>
                  <a:prstClr val="black"/>
                </a:solidFill>
              </a:rPr>
              <a:t>Lead)</a:t>
            </a:r>
            <a:endParaRPr lang="en-GB" dirty="0">
              <a:solidFill>
                <a:prstClr val="black"/>
              </a:solidFill>
            </a:endParaRPr>
          </a:p>
          <a:p>
            <a:pPr>
              <a:defRPr/>
            </a:pPr>
            <a:r>
              <a:rPr lang="en-GB" i="1" dirty="0">
                <a:solidFill>
                  <a:srgbClr val="0434B1"/>
                </a:solidFill>
              </a:rPr>
              <a:t>Introduction to and overview of the Energy Global Research </a:t>
            </a:r>
            <a:r>
              <a:rPr lang="en-GB" i="1" dirty="0" smtClean="0">
                <a:solidFill>
                  <a:srgbClr val="0434B1"/>
                </a:solidFill>
              </a:rPr>
              <a:t>Priority</a:t>
            </a:r>
          </a:p>
          <a:p>
            <a:pPr>
              <a:spcBef>
                <a:spcPts val="600"/>
              </a:spcBef>
              <a:defRPr/>
            </a:pPr>
            <a:r>
              <a:rPr lang="en-GB" b="1" dirty="0" smtClean="0">
                <a:solidFill>
                  <a:prstClr val="black"/>
                </a:solidFill>
              </a:rPr>
              <a:t>Professor David Elmes </a:t>
            </a:r>
            <a:r>
              <a:rPr lang="en-GB" dirty="0">
                <a:solidFill>
                  <a:prstClr val="black"/>
                </a:solidFill>
              </a:rPr>
              <a:t>(Academic </a:t>
            </a:r>
            <a:r>
              <a:rPr lang="en-GB" dirty="0" smtClean="0">
                <a:solidFill>
                  <a:prstClr val="black"/>
                </a:solidFill>
              </a:rPr>
              <a:t>Director, Warwick </a:t>
            </a:r>
            <a:r>
              <a:rPr lang="en-GB" dirty="0">
                <a:solidFill>
                  <a:prstClr val="black"/>
                </a:solidFill>
              </a:rPr>
              <a:t>Global Energy MBA )</a:t>
            </a:r>
          </a:p>
          <a:p>
            <a:pPr>
              <a:defRPr/>
            </a:pPr>
            <a:r>
              <a:rPr lang="en-GB" i="1" dirty="0">
                <a:solidFill>
                  <a:srgbClr val="0434B1"/>
                </a:solidFill>
              </a:rPr>
              <a:t>The challenge that the global energy industry faces in meeting future supply and </a:t>
            </a:r>
            <a:r>
              <a:rPr lang="en-GB" i="1" dirty="0" smtClean="0">
                <a:solidFill>
                  <a:srgbClr val="0434B1"/>
                </a:solidFill>
              </a:rPr>
              <a:t>demand</a:t>
            </a:r>
          </a:p>
          <a:p>
            <a:pPr>
              <a:spcBef>
                <a:spcPts val="600"/>
              </a:spcBef>
              <a:defRPr/>
            </a:pPr>
            <a:r>
              <a:rPr lang="en-GB" b="1" dirty="0">
                <a:solidFill>
                  <a:prstClr val="black"/>
                </a:solidFill>
              </a:rPr>
              <a:t>Richard Smith </a:t>
            </a:r>
            <a:r>
              <a:rPr lang="en-GB" dirty="0">
                <a:solidFill>
                  <a:prstClr val="black"/>
                </a:solidFill>
              </a:rPr>
              <a:t>(Head of Energy Strategy &amp; Policy, National Grid)</a:t>
            </a:r>
          </a:p>
          <a:p>
            <a:pPr>
              <a:defRPr/>
            </a:pPr>
            <a:r>
              <a:rPr lang="en-GB" i="1" dirty="0">
                <a:solidFill>
                  <a:srgbClr val="0434B1"/>
                </a:solidFill>
              </a:rPr>
              <a:t>An overview of UK energy futures</a:t>
            </a:r>
          </a:p>
          <a:p>
            <a:pPr>
              <a:spcBef>
                <a:spcPts val="600"/>
              </a:spcBef>
              <a:defRPr/>
            </a:pPr>
            <a:r>
              <a:rPr lang="en-GB" b="1" dirty="0" smtClean="0">
                <a:solidFill>
                  <a:prstClr val="black"/>
                </a:solidFill>
              </a:rPr>
              <a:t>Professor Evan Parker </a:t>
            </a:r>
            <a:r>
              <a:rPr lang="en-GB" dirty="0" smtClean="0">
                <a:solidFill>
                  <a:prstClr val="black"/>
                </a:solidFill>
              </a:rPr>
              <a:t>(</a:t>
            </a:r>
            <a:r>
              <a:rPr lang="en-GB" dirty="0">
                <a:solidFill>
                  <a:prstClr val="black"/>
                </a:solidFill>
              </a:rPr>
              <a:t>Department of </a:t>
            </a:r>
            <a:r>
              <a:rPr lang="en-GB" dirty="0" smtClean="0">
                <a:solidFill>
                  <a:prstClr val="black"/>
                </a:solidFill>
              </a:rPr>
              <a:t>Physics)</a:t>
            </a:r>
            <a:endParaRPr lang="en-GB" dirty="0">
              <a:solidFill>
                <a:prstClr val="black"/>
              </a:solidFill>
            </a:endParaRPr>
          </a:p>
          <a:p>
            <a:pPr>
              <a:defRPr/>
            </a:pPr>
            <a:r>
              <a:rPr lang="en-GB" i="1" dirty="0">
                <a:solidFill>
                  <a:srgbClr val="0434B1"/>
                </a:solidFill>
              </a:rPr>
              <a:t>Developing new policy and approaches </a:t>
            </a:r>
            <a:r>
              <a:rPr lang="en-GB" i="1" dirty="0" smtClean="0">
                <a:solidFill>
                  <a:srgbClr val="0434B1"/>
                </a:solidFill>
              </a:rPr>
              <a:t>to geo-engineering</a:t>
            </a:r>
          </a:p>
          <a:p>
            <a:pPr>
              <a:spcBef>
                <a:spcPts val="600"/>
              </a:spcBef>
              <a:defRPr/>
            </a:pPr>
            <a:r>
              <a:rPr lang="en-GB" b="1" dirty="0" smtClean="0">
                <a:solidFill>
                  <a:prstClr val="black"/>
                </a:solidFill>
              </a:rPr>
              <a:t>Jon Price </a:t>
            </a:r>
            <a:r>
              <a:rPr lang="en-GB" dirty="0" smtClean="0">
                <a:solidFill>
                  <a:prstClr val="black"/>
                </a:solidFill>
              </a:rPr>
              <a:t>(</a:t>
            </a:r>
            <a:r>
              <a:rPr lang="en-GB" dirty="0">
                <a:solidFill>
                  <a:prstClr val="black"/>
                </a:solidFill>
              </a:rPr>
              <a:t>Director, Centre for Low Carbon </a:t>
            </a:r>
            <a:r>
              <a:rPr lang="en-GB" dirty="0" smtClean="0">
                <a:solidFill>
                  <a:prstClr val="black"/>
                </a:solidFill>
              </a:rPr>
              <a:t>Futures)</a:t>
            </a:r>
          </a:p>
          <a:p>
            <a:pPr>
              <a:defRPr/>
            </a:pPr>
            <a:r>
              <a:rPr lang="en-GB" i="1" dirty="0" smtClean="0">
                <a:solidFill>
                  <a:srgbClr val="0434B1"/>
                </a:solidFill>
              </a:rPr>
              <a:t>An </a:t>
            </a:r>
            <a:r>
              <a:rPr lang="en-GB" i="1" dirty="0">
                <a:solidFill>
                  <a:srgbClr val="0434B1"/>
                </a:solidFill>
              </a:rPr>
              <a:t>overview of alternative options for low </a:t>
            </a:r>
            <a:r>
              <a:rPr lang="en-GB" i="1" dirty="0" smtClean="0">
                <a:solidFill>
                  <a:srgbClr val="0434B1"/>
                </a:solidFill>
              </a:rPr>
              <a:t>carbon energy </a:t>
            </a:r>
            <a:r>
              <a:rPr lang="en-GB" i="1" dirty="0">
                <a:solidFill>
                  <a:srgbClr val="0434B1"/>
                </a:solidFill>
              </a:rPr>
              <a:t>and the difficulties they present</a:t>
            </a:r>
          </a:p>
          <a:p>
            <a:pPr>
              <a:spcBef>
                <a:spcPts val="600"/>
              </a:spcBef>
              <a:spcAft>
                <a:spcPts val="600"/>
              </a:spcAft>
            </a:pPr>
            <a:r>
              <a:rPr lang="en-GB" sz="2400" b="1" dirty="0" smtClean="0">
                <a:solidFill>
                  <a:srgbClr val="0434B1"/>
                </a:solidFill>
                <a:cs typeface="Microsoft Sans Serif" pitchFamily="34" charset="0"/>
              </a:rPr>
              <a:t>Group discussions</a:t>
            </a:r>
            <a:endParaRPr lang="en-GB" sz="2400" dirty="0">
              <a:solidFill>
                <a:prstClr val="black"/>
              </a:solidFill>
            </a:endParaRPr>
          </a:p>
          <a:p>
            <a:pPr>
              <a:spcAft>
                <a:spcPts val="600"/>
              </a:spcAft>
            </a:pPr>
            <a:r>
              <a:rPr lang="en-GB" dirty="0" smtClean="0">
                <a:solidFill>
                  <a:prstClr val="black"/>
                </a:solidFill>
              </a:rPr>
              <a:t>Address table questions and presentation points</a:t>
            </a:r>
            <a:endParaRPr lang="en-GB" dirty="0">
              <a:solidFill>
                <a:prstClr val="black"/>
              </a:solidFill>
            </a:endParaRPr>
          </a:p>
        </p:txBody>
      </p:sp>
    </p:spTree>
    <p:extLst>
      <p:ext uri="{BB962C8B-B14F-4D97-AF65-F5344CB8AC3E}">
        <p14:creationId xmlns:p14="http://schemas.microsoft.com/office/powerpoint/2010/main" val="178850892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0"/>
          </p:nvPr>
        </p:nvSpPr>
        <p:spPr/>
        <p:txBody>
          <a:bodyPr/>
          <a:lstStyle/>
          <a:p>
            <a:fld id="{94F4E1D3-38B7-4D75-8A98-90A7C9E2D3AA}" type="slidenum">
              <a:rPr lang="en-US">
                <a:solidFill>
                  <a:srgbClr val="000000"/>
                </a:solidFill>
              </a:rPr>
              <a:pPr/>
              <a:t>40</a:t>
            </a:fld>
            <a:endParaRPr lang="en-US">
              <a:solidFill>
                <a:srgbClr val="000000"/>
              </a:solidFill>
            </a:endParaRPr>
          </a:p>
        </p:txBody>
      </p:sp>
      <p:sp>
        <p:nvSpPr>
          <p:cNvPr id="1220610" name="Rectangle 2"/>
          <p:cNvSpPr>
            <a:spLocks noGrp="1" noChangeArrowheads="1"/>
          </p:cNvSpPr>
          <p:nvPr>
            <p:ph type="title"/>
          </p:nvPr>
        </p:nvSpPr>
        <p:spPr/>
        <p:txBody>
          <a:bodyPr/>
          <a:lstStyle/>
          <a:p>
            <a:r>
              <a:rPr lang="en-GB"/>
              <a:t>Gas demand</a:t>
            </a:r>
          </a:p>
        </p:txBody>
      </p:sp>
      <p:grpSp>
        <p:nvGrpSpPr>
          <p:cNvPr id="1220611" name="Group 3"/>
          <p:cNvGrpSpPr>
            <a:grpSpLocks/>
          </p:cNvGrpSpPr>
          <p:nvPr/>
        </p:nvGrpSpPr>
        <p:grpSpPr bwMode="auto">
          <a:xfrm>
            <a:off x="250825" y="3382963"/>
            <a:ext cx="2746375" cy="1216025"/>
            <a:chOff x="158" y="2131"/>
            <a:chExt cx="1730" cy="766"/>
          </a:xfrm>
        </p:grpSpPr>
        <p:sp>
          <p:nvSpPr>
            <p:cNvPr id="1220612" name="Rectangle 4"/>
            <p:cNvSpPr>
              <a:spLocks noChangeArrowheads="1"/>
            </p:cNvSpPr>
            <p:nvPr/>
          </p:nvSpPr>
          <p:spPr bwMode="auto">
            <a:xfrm>
              <a:off x="158" y="2358"/>
              <a:ext cx="1730" cy="539"/>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p>
              <a:pPr marL="268288" indent="-268288" eaLnBrk="0" fontAlgn="base" hangingPunct="0">
                <a:spcBef>
                  <a:spcPct val="0"/>
                </a:spcBef>
                <a:spcAft>
                  <a:spcPct val="30000"/>
                </a:spcAft>
                <a:buClr>
                  <a:srgbClr val="78B62F"/>
                </a:buClr>
                <a:buFont typeface="Wingdings 2" pitchFamily="18" charset="2"/>
                <a:buChar char="¾"/>
              </a:pPr>
              <a:r>
                <a:rPr lang="en-GB" sz="1400" smtClean="0">
                  <a:solidFill>
                    <a:srgbClr val="000000"/>
                  </a:solidFill>
                </a:rPr>
                <a:t>Steady decline in domestic &amp; power generation demand</a:t>
              </a:r>
            </a:p>
            <a:p>
              <a:pPr marL="268288" indent="-268288" eaLnBrk="0" fontAlgn="base" hangingPunct="0">
                <a:spcBef>
                  <a:spcPct val="0"/>
                </a:spcBef>
                <a:spcAft>
                  <a:spcPct val="30000"/>
                </a:spcAft>
                <a:buClr>
                  <a:srgbClr val="78B62F"/>
                </a:buClr>
                <a:buFont typeface="Wingdings 2" pitchFamily="18" charset="2"/>
                <a:buChar char="¾"/>
              </a:pPr>
              <a:r>
                <a:rPr lang="en-GB" sz="1400" smtClean="0">
                  <a:solidFill>
                    <a:srgbClr val="000000"/>
                  </a:solidFill>
                </a:rPr>
                <a:t>Peak demand ~25% lower</a:t>
              </a:r>
            </a:p>
          </p:txBody>
        </p:sp>
        <p:sp>
          <p:nvSpPr>
            <p:cNvPr id="1220613" name="Text Box 5"/>
            <p:cNvSpPr txBox="1">
              <a:spLocks noChangeArrowheads="1"/>
            </p:cNvSpPr>
            <p:nvPr/>
          </p:nvSpPr>
          <p:spPr bwMode="auto">
            <a:xfrm>
              <a:off x="158" y="2131"/>
              <a:ext cx="1730" cy="227"/>
            </a:xfrm>
            <a:prstGeom prst="rect">
              <a:avLst/>
            </a:prstGeom>
            <a:solidFill>
              <a:schemeClr val="accent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Gone Green</a:t>
              </a:r>
            </a:p>
          </p:txBody>
        </p:sp>
      </p:grpSp>
      <p:grpSp>
        <p:nvGrpSpPr>
          <p:cNvPr id="1220614" name="Group 6"/>
          <p:cNvGrpSpPr>
            <a:grpSpLocks/>
          </p:cNvGrpSpPr>
          <p:nvPr/>
        </p:nvGrpSpPr>
        <p:grpSpPr bwMode="auto">
          <a:xfrm>
            <a:off x="250825" y="4957763"/>
            <a:ext cx="2746375" cy="1216025"/>
            <a:chOff x="158" y="3123"/>
            <a:chExt cx="1730" cy="766"/>
          </a:xfrm>
        </p:grpSpPr>
        <p:sp>
          <p:nvSpPr>
            <p:cNvPr id="1220615" name="Rectangle 7"/>
            <p:cNvSpPr>
              <a:spLocks noChangeArrowheads="1"/>
            </p:cNvSpPr>
            <p:nvPr/>
          </p:nvSpPr>
          <p:spPr bwMode="auto">
            <a:xfrm>
              <a:off x="158" y="3350"/>
              <a:ext cx="1730" cy="539"/>
            </a:xfrm>
            <a:prstGeom prst="rect">
              <a:avLst/>
            </a:prstGeom>
            <a:noFill/>
            <a:ln w="9525">
              <a:solidFill>
                <a:srgbClr val="D31145"/>
              </a:solidFill>
              <a:miter lim="800000"/>
              <a:headEnd/>
              <a:tailEnd/>
            </a:ln>
            <a:extLst>
              <a:ext uri="{909E8E84-426E-40DD-AFC4-6F175D3DCCD1}">
                <a14:hiddenFill xmlns:a14="http://schemas.microsoft.com/office/drawing/2010/main">
                  <a:solidFill>
                    <a:srgbClr val="FFFFFF"/>
                  </a:solidFill>
                </a14:hiddenFill>
              </a:ext>
            </a:extLst>
          </p:spPr>
          <p:txBody>
            <a:bodyPr/>
            <a:lstStyle/>
            <a:p>
              <a:pPr marL="268288" indent="-268288" eaLnBrk="0" fontAlgn="base" hangingPunct="0">
                <a:spcBef>
                  <a:spcPct val="0"/>
                </a:spcBef>
                <a:spcAft>
                  <a:spcPct val="30000"/>
                </a:spcAft>
                <a:buClr>
                  <a:srgbClr val="D31145"/>
                </a:buClr>
                <a:buFont typeface="Wingdings 2" pitchFamily="18" charset="2"/>
                <a:buChar char="¾"/>
              </a:pPr>
              <a:r>
                <a:rPr lang="en-GB" sz="1400" smtClean="0">
                  <a:solidFill>
                    <a:srgbClr val="000000"/>
                  </a:solidFill>
                </a:rPr>
                <a:t>Strong decline in domestic &amp; power generation demand</a:t>
              </a:r>
            </a:p>
            <a:p>
              <a:pPr marL="268288" indent="-268288" eaLnBrk="0" fontAlgn="base" hangingPunct="0">
                <a:spcBef>
                  <a:spcPct val="0"/>
                </a:spcBef>
                <a:spcAft>
                  <a:spcPct val="30000"/>
                </a:spcAft>
                <a:buClr>
                  <a:srgbClr val="D31145"/>
                </a:buClr>
                <a:buFont typeface="Wingdings 2" pitchFamily="18" charset="2"/>
                <a:buChar char="¾"/>
              </a:pPr>
              <a:r>
                <a:rPr lang="en-GB" sz="1400" smtClean="0">
                  <a:solidFill>
                    <a:srgbClr val="000000"/>
                  </a:solidFill>
                </a:rPr>
                <a:t>Peak demand ~40% lower</a:t>
              </a:r>
            </a:p>
          </p:txBody>
        </p:sp>
        <p:sp>
          <p:nvSpPr>
            <p:cNvPr id="1220616" name="Text Box 8"/>
            <p:cNvSpPr txBox="1">
              <a:spLocks noChangeArrowheads="1"/>
            </p:cNvSpPr>
            <p:nvPr/>
          </p:nvSpPr>
          <p:spPr bwMode="auto">
            <a:xfrm>
              <a:off x="158" y="3123"/>
              <a:ext cx="1730" cy="227"/>
            </a:xfrm>
            <a:prstGeom prst="rect">
              <a:avLst/>
            </a:prstGeom>
            <a:solidFill>
              <a:srgbClr val="D31145"/>
            </a:solidFill>
            <a:ln w="9525">
              <a:solidFill>
                <a:srgbClr val="D31145"/>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Accelerated Growth</a:t>
              </a:r>
            </a:p>
          </p:txBody>
        </p:sp>
      </p:grpSp>
      <p:sp>
        <p:nvSpPr>
          <p:cNvPr id="1220617" name="Text Box 9"/>
          <p:cNvSpPr txBox="1">
            <a:spLocks noChangeArrowheads="1"/>
          </p:cNvSpPr>
          <p:nvPr/>
        </p:nvSpPr>
        <p:spPr bwMode="auto">
          <a:xfrm>
            <a:off x="3835400" y="1701800"/>
            <a:ext cx="2746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sz="1600" b="1" smtClean="0">
                <a:solidFill>
                  <a:srgbClr val="000000"/>
                </a:solidFill>
              </a:rPr>
              <a:t>Annual gas demand (TWh)</a:t>
            </a:r>
          </a:p>
        </p:txBody>
      </p:sp>
      <p:grpSp>
        <p:nvGrpSpPr>
          <p:cNvPr id="1220618" name="Group 10"/>
          <p:cNvGrpSpPr>
            <a:grpSpLocks/>
          </p:cNvGrpSpPr>
          <p:nvPr/>
        </p:nvGrpSpPr>
        <p:grpSpPr bwMode="auto">
          <a:xfrm>
            <a:off x="250825" y="1808163"/>
            <a:ext cx="2746375" cy="1216025"/>
            <a:chOff x="158" y="1139"/>
            <a:chExt cx="1730" cy="766"/>
          </a:xfrm>
        </p:grpSpPr>
        <p:sp>
          <p:nvSpPr>
            <p:cNvPr id="1220619" name="Rectangle 11"/>
            <p:cNvSpPr>
              <a:spLocks noChangeArrowheads="1"/>
            </p:cNvSpPr>
            <p:nvPr/>
          </p:nvSpPr>
          <p:spPr bwMode="auto">
            <a:xfrm>
              <a:off x="158" y="1366"/>
              <a:ext cx="1730" cy="539"/>
            </a:xfrm>
            <a:prstGeom prst="rect">
              <a:avLst/>
            </a:prstGeom>
            <a:noFill/>
            <a:ln w="9525">
              <a:solidFill>
                <a:srgbClr val="00467F"/>
              </a:solidFill>
              <a:miter lim="800000"/>
              <a:headEnd/>
              <a:tailEnd/>
            </a:ln>
            <a:extLst>
              <a:ext uri="{909E8E84-426E-40DD-AFC4-6F175D3DCCD1}">
                <a14:hiddenFill xmlns:a14="http://schemas.microsoft.com/office/drawing/2010/main">
                  <a:solidFill>
                    <a:srgbClr val="FFFFFF"/>
                  </a:solidFill>
                </a14:hiddenFill>
              </a:ext>
            </a:extLst>
          </p:spPr>
          <p:txBody>
            <a:bodyPr/>
            <a:lstStyle/>
            <a:p>
              <a:pPr marL="268288" indent="-268288" eaLnBrk="0" fontAlgn="base" hangingPunct="0">
                <a:spcBef>
                  <a:spcPct val="0"/>
                </a:spcBef>
                <a:spcAft>
                  <a:spcPct val="30000"/>
                </a:spcAft>
                <a:buClr>
                  <a:srgbClr val="00467F"/>
                </a:buClr>
                <a:buFont typeface="Wingdings 2" pitchFamily="18" charset="2"/>
                <a:buChar char="¾"/>
              </a:pPr>
              <a:r>
                <a:rPr lang="en-GB" sz="1400" smtClean="0">
                  <a:solidFill>
                    <a:srgbClr val="000000"/>
                  </a:solidFill>
                </a:rPr>
                <a:t>Higher domestic &amp; power generation demand</a:t>
              </a:r>
            </a:p>
            <a:p>
              <a:pPr marL="268288" indent="-268288" eaLnBrk="0" fontAlgn="base" hangingPunct="0">
                <a:spcBef>
                  <a:spcPct val="0"/>
                </a:spcBef>
                <a:spcAft>
                  <a:spcPct val="30000"/>
                </a:spcAft>
                <a:buClr>
                  <a:srgbClr val="00467F"/>
                </a:buClr>
                <a:buFont typeface="Wingdings 2" pitchFamily="18" charset="2"/>
                <a:buChar char="¾"/>
              </a:pPr>
              <a:r>
                <a:rPr lang="en-GB" sz="1400" smtClean="0">
                  <a:solidFill>
                    <a:srgbClr val="000000"/>
                  </a:solidFill>
                </a:rPr>
                <a:t>Peak demand broadly flat</a:t>
              </a:r>
            </a:p>
          </p:txBody>
        </p:sp>
        <p:sp>
          <p:nvSpPr>
            <p:cNvPr id="1220620" name="Text Box 12"/>
            <p:cNvSpPr txBox="1">
              <a:spLocks noChangeArrowheads="1"/>
            </p:cNvSpPr>
            <p:nvPr/>
          </p:nvSpPr>
          <p:spPr bwMode="auto">
            <a:xfrm>
              <a:off x="158" y="1139"/>
              <a:ext cx="1730" cy="227"/>
            </a:xfrm>
            <a:prstGeom prst="rect">
              <a:avLst/>
            </a:prstGeom>
            <a:solidFill>
              <a:srgbClr val="00467F"/>
            </a:solidFill>
            <a:ln w="9525">
              <a:solidFill>
                <a:srgbClr val="00467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Slow Progression</a:t>
              </a:r>
            </a:p>
          </p:txBody>
        </p:sp>
      </p:grpSp>
      <p:graphicFrame>
        <p:nvGraphicFramePr>
          <p:cNvPr id="1220621" name="Object 13"/>
          <p:cNvGraphicFramePr>
            <a:graphicFrameLocks noGrp="1" noChangeAspect="1"/>
          </p:cNvGraphicFramePr>
          <p:nvPr>
            <p:ph idx="1"/>
          </p:nvPr>
        </p:nvGraphicFramePr>
        <p:xfrm>
          <a:off x="3362325" y="1949450"/>
          <a:ext cx="5524500" cy="4351338"/>
        </p:xfrm>
        <a:graphic>
          <a:graphicData uri="http://schemas.openxmlformats.org/presentationml/2006/ole">
            <mc:AlternateContent xmlns:mc="http://schemas.openxmlformats.org/markup-compatibility/2006">
              <mc:Choice xmlns:v="urn:schemas-microsoft-com:vml" Requires="v">
                <p:oleObj spid="_x0000_s22554" name="Chart" r:id="rId4" imgW="5562651" imgH="4381629" progId="MSGraph.Chart.8">
                  <p:embed followColorScheme="full"/>
                </p:oleObj>
              </mc:Choice>
              <mc:Fallback>
                <p:oleObj name="Chart" r:id="rId4" imgW="5562651" imgH="4381629" progId="MSGraph.Chart.8">
                  <p:embed followColorScheme="full"/>
                  <p:pic>
                    <p:nvPicPr>
                      <p:cNvPr id="0" name=""/>
                      <p:cNvPicPr>
                        <a:picLocks noChangeAspect="1" noChangeArrowheads="1"/>
                      </p:cNvPicPr>
                      <p:nvPr/>
                    </p:nvPicPr>
                    <p:blipFill>
                      <a:blip r:embed="rId5"/>
                      <a:srcRect/>
                      <a:stretch>
                        <a:fillRect/>
                      </a:stretch>
                    </p:blipFill>
                    <p:spPr bwMode="auto">
                      <a:xfrm>
                        <a:off x="3362325" y="1949450"/>
                        <a:ext cx="5524500" cy="4351338"/>
                      </a:xfrm>
                      <a:prstGeom prst="rect">
                        <a:avLst/>
                      </a:prstGeom>
                    </p:spPr>
                  </p:pic>
                </p:oleObj>
              </mc:Fallback>
            </mc:AlternateContent>
          </a:graphicData>
        </a:graphic>
      </p:graphicFrame>
      <p:sp>
        <p:nvSpPr>
          <p:cNvPr id="1220622" name="Line 14"/>
          <p:cNvSpPr>
            <a:spLocks noChangeShapeType="1"/>
          </p:cNvSpPr>
          <p:nvPr/>
        </p:nvSpPr>
        <p:spPr bwMode="auto">
          <a:xfrm flipV="1">
            <a:off x="5862638" y="2259013"/>
            <a:ext cx="0" cy="328453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spTree>
    <p:extLst>
      <p:ext uri="{BB962C8B-B14F-4D97-AF65-F5344CB8AC3E}">
        <p14:creationId xmlns:p14="http://schemas.microsoft.com/office/powerpoint/2010/main" val="2625198956"/>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3"/>
          <p:cNvSpPr>
            <a:spLocks noGrp="1"/>
          </p:cNvSpPr>
          <p:nvPr>
            <p:ph type="sldNum" sz="quarter" idx="10"/>
          </p:nvPr>
        </p:nvSpPr>
        <p:spPr/>
        <p:txBody>
          <a:bodyPr/>
          <a:lstStyle/>
          <a:p>
            <a:fld id="{D88FA0E5-5170-42EA-9597-4A2C767D9061}" type="slidenum">
              <a:rPr lang="en-US">
                <a:solidFill>
                  <a:srgbClr val="000000"/>
                </a:solidFill>
              </a:rPr>
              <a:pPr/>
              <a:t>41</a:t>
            </a:fld>
            <a:endParaRPr lang="en-US">
              <a:solidFill>
                <a:srgbClr val="000000"/>
              </a:solidFill>
            </a:endParaRPr>
          </a:p>
        </p:txBody>
      </p:sp>
      <p:sp>
        <p:nvSpPr>
          <p:cNvPr id="1222658" name="Rectangle 2"/>
          <p:cNvSpPr>
            <a:spLocks noGrp="1" noChangeArrowheads="1"/>
          </p:cNvSpPr>
          <p:nvPr>
            <p:ph type="title"/>
          </p:nvPr>
        </p:nvSpPr>
        <p:spPr/>
        <p:txBody>
          <a:bodyPr/>
          <a:lstStyle/>
          <a:p>
            <a:r>
              <a:rPr lang="en-GB"/>
              <a:t>Gas supply</a:t>
            </a:r>
          </a:p>
        </p:txBody>
      </p:sp>
      <p:grpSp>
        <p:nvGrpSpPr>
          <p:cNvPr id="1222659" name="Group 3"/>
          <p:cNvGrpSpPr>
            <a:grpSpLocks/>
          </p:cNvGrpSpPr>
          <p:nvPr/>
        </p:nvGrpSpPr>
        <p:grpSpPr bwMode="auto">
          <a:xfrm>
            <a:off x="250825" y="3382963"/>
            <a:ext cx="2746375" cy="1216025"/>
            <a:chOff x="158" y="2131"/>
            <a:chExt cx="1730" cy="766"/>
          </a:xfrm>
        </p:grpSpPr>
        <p:sp>
          <p:nvSpPr>
            <p:cNvPr id="1222660" name="Rectangle 4"/>
            <p:cNvSpPr>
              <a:spLocks noChangeArrowheads="1"/>
            </p:cNvSpPr>
            <p:nvPr/>
          </p:nvSpPr>
          <p:spPr bwMode="auto">
            <a:xfrm>
              <a:off x="158" y="2358"/>
              <a:ext cx="1730" cy="539"/>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p>
              <a:pPr marL="268288" indent="-268288" eaLnBrk="0" fontAlgn="base" hangingPunct="0">
                <a:spcBef>
                  <a:spcPct val="0"/>
                </a:spcBef>
                <a:spcAft>
                  <a:spcPct val="30000"/>
                </a:spcAft>
                <a:buClr>
                  <a:srgbClr val="78B62F"/>
                </a:buClr>
                <a:buFont typeface="Wingdings 2" pitchFamily="18" charset="2"/>
                <a:buChar char="¾"/>
              </a:pPr>
              <a:r>
                <a:rPr lang="en-GB" sz="1400" smtClean="0">
                  <a:solidFill>
                    <a:srgbClr val="000000"/>
                  </a:solidFill>
                </a:rPr>
                <a:t>Balanced approach</a:t>
              </a:r>
            </a:p>
            <a:p>
              <a:pPr marL="268288" indent="-268288" eaLnBrk="0" fontAlgn="base" hangingPunct="0">
                <a:spcBef>
                  <a:spcPct val="0"/>
                </a:spcBef>
                <a:spcAft>
                  <a:spcPct val="30000"/>
                </a:spcAft>
                <a:buClr>
                  <a:srgbClr val="78B62F"/>
                </a:buClr>
                <a:buFont typeface="Wingdings 2" pitchFamily="18" charset="2"/>
                <a:buChar char="¾"/>
              </a:pPr>
              <a:r>
                <a:rPr lang="en-GB" sz="1400" smtClean="0">
                  <a:solidFill>
                    <a:srgbClr val="000000"/>
                  </a:solidFill>
                </a:rPr>
                <a:t>Flexible storage driven by market requirements</a:t>
              </a:r>
            </a:p>
          </p:txBody>
        </p:sp>
        <p:sp>
          <p:nvSpPr>
            <p:cNvPr id="1222661" name="Text Box 5"/>
            <p:cNvSpPr txBox="1">
              <a:spLocks noChangeArrowheads="1"/>
            </p:cNvSpPr>
            <p:nvPr/>
          </p:nvSpPr>
          <p:spPr bwMode="auto">
            <a:xfrm>
              <a:off x="158" y="2131"/>
              <a:ext cx="1730" cy="227"/>
            </a:xfrm>
            <a:prstGeom prst="rect">
              <a:avLst/>
            </a:prstGeom>
            <a:solidFill>
              <a:schemeClr val="accent2"/>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Gone Green</a:t>
              </a:r>
            </a:p>
          </p:txBody>
        </p:sp>
      </p:grpSp>
      <p:grpSp>
        <p:nvGrpSpPr>
          <p:cNvPr id="1222662" name="Group 6"/>
          <p:cNvGrpSpPr>
            <a:grpSpLocks/>
          </p:cNvGrpSpPr>
          <p:nvPr/>
        </p:nvGrpSpPr>
        <p:grpSpPr bwMode="auto">
          <a:xfrm>
            <a:off x="250825" y="4957763"/>
            <a:ext cx="2746375" cy="1216025"/>
            <a:chOff x="158" y="3123"/>
            <a:chExt cx="1730" cy="766"/>
          </a:xfrm>
        </p:grpSpPr>
        <p:sp>
          <p:nvSpPr>
            <p:cNvPr id="1222663" name="Rectangle 7"/>
            <p:cNvSpPr>
              <a:spLocks noChangeArrowheads="1"/>
            </p:cNvSpPr>
            <p:nvPr/>
          </p:nvSpPr>
          <p:spPr bwMode="auto">
            <a:xfrm>
              <a:off x="158" y="3350"/>
              <a:ext cx="1730" cy="539"/>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lstStyle/>
            <a:p>
              <a:pPr marL="268288" indent="-268288" eaLnBrk="0" fontAlgn="base" hangingPunct="0">
                <a:spcBef>
                  <a:spcPct val="0"/>
                </a:spcBef>
                <a:spcAft>
                  <a:spcPct val="30000"/>
                </a:spcAft>
                <a:buClr>
                  <a:srgbClr val="9D8D85"/>
                </a:buClr>
                <a:buFont typeface="Wingdings 2" pitchFamily="18" charset="2"/>
                <a:buChar char="¾"/>
              </a:pPr>
              <a:r>
                <a:rPr lang="en-GB" sz="1400" smtClean="0">
                  <a:solidFill>
                    <a:srgbClr val="000000"/>
                  </a:solidFill>
                </a:rPr>
                <a:t>Lower UKCS &amp; Norwegian supply; tight global LNG</a:t>
              </a:r>
            </a:p>
            <a:p>
              <a:pPr marL="268288" indent="-268288" eaLnBrk="0" fontAlgn="base" hangingPunct="0">
                <a:spcBef>
                  <a:spcPct val="0"/>
                </a:spcBef>
                <a:spcAft>
                  <a:spcPct val="30000"/>
                </a:spcAft>
                <a:buClr>
                  <a:srgbClr val="9D8D85"/>
                </a:buClr>
                <a:buFont typeface="Wingdings 2" pitchFamily="18" charset="2"/>
                <a:buChar char="¾"/>
              </a:pPr>
              <a:r>
                <a:rPr lang="en-GB" sz="1400" smtClean="0">
                  <a:solidFill>
                    <a:srgbClr val="000000"/>
                  </a:solidFill>
                </a:rPr>
                <a:t>Storage under construction</a:t>
              </a:r>
            </a:p>
          </p:txBody>
        </p:sp>
        <p:sp>
          <p:nvSpPr>
            <p:cNvPr id="1222664" name="Text Box 8"/>
            <p:cNvSpPr txBox="1">
              <a:spLocks noChangeArrowheads="1"/>
            </p:cNvSpPr>
            <p:nvPr/>
          </p:nvSpPr>
          <p:spPr bwMode="auto">
            <a:xfrm>
              <a:off x="158" y="3123"/>
              <a:ext cx="1730" cy="227"/>
            </a:xfrm>
            <a:prstGeom prst="rect">
              <a:avLst/>
            </a:prstGeom>
            <a:solidFill>
              <a:schemeClr val="bg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Accelerated Growth</a:t>
              </a:r>
            </a:p>
          </p:txBody>
        </p:sp>
      </p:grpSp>
      <p:grpSp>
        <p:nvGrpSpPr>
          <p:cNvPr id="1222666" name="Group 10"/>
          <p:cNvGrpSpPr>
            <a:grpSpLocks/>
          </p:cNvGrpSpPr>
          <p:nvPr/>
        </p:nvGrpSpPr>
        <p:grpSpPr bwMode="auto">
          <a:xfrm>
            <a:off x="250825" y="1808163"/>
            <a:ext cx="2746375" cy="1216025"/>
            <a:chOff x="158" y="1139"/>
            <a:chExt cx="1730" cy="766"/>
          </a:xfrm>
        </p:grpSpPr>
        <p:sp>
          <p:nvSpPr>
            <p:cNvPr id="1222667" name="Rectangle 11"/>
            <p:cNvSpPr>
              <a:spLocks noChangeArrowheads="1"/>
            </p:cNvSpPr>
            <p:nvPr/>
          </p:nvSpPr>
          <p:spPr bwMode="auto">
            <a:xfrm>
              <a:off x="158" y="1366"/>
              <a:ext cx="1730" cy="539"/>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lstStyle/>
            <a:p>
              <a:pPr marL="268288" indent="-268288" eaLnBrk="0" fontAlgn="base" hangingPunct="0">
                <a:spcBef>
                  <a:spcPct val="0"/>
                </a:spcBef>
                <a:spcAft>
                  <a:spcPct val="30000"/>
                </a:spcAft>
                <a:buClr>
                  <a:srgbClr val="9D8D85"/>
                </a:buClr>
                <a:buFont typeface="Wingdings 2" pitchFamily="18" charset="2"/>
                <a:buChar char="¾"/>
              </a:pPr>
              <a:r>
                <a:rPr lang="en-GB" sz="1400" smtClean="0">
                  <a:solidFill>
                    <a:srgbClr val="000000"/>
                  </a:solidFill>
                </a:rPr>
                <a:t>Higher UKCS &amp; Norwegian supply; higher global LNG</a:t>
              </a:r>
            </a:p>
            <a:p>
              <a:pPr marL="268288" indent="-268288" eaLnBrk="0" fontAlgn="base" hangingPunct="0">
                <a:spcBef>
                  <a:spcPct val="0"/>
                </a:spcBef>
                <a:spcAft>
                  <a:spcPct val="30000"/>
                </a:spcAft>
                <a:buClr>
                  <a:srgbClr val="9D8D85"/>
                </a:buClr>
                <a:buFont typeface="Wingdings 2" pitchFamily="18" charset="2"/>
                <a:buChar char="¾"/>
              </a:pPr>
              <a:r>
                <a:rPr lang="en-GB" sz="1400" smtClean="0">
                  <a:solidFill>
                    <a:srgbClr val="000000"/>
                  </a:solidFill>
                </a:rPr>
                <a:t>New seasonal storage</a:t>
              </a:r>
            </a:p>
          </p:txBody>
        </p:sp>
        <p:sp>
          <p:nvSpPr>
            <p:cNvPr id="1222668" name="Text Box 12"/>
            <p:cNvSpPr txBox="1">
              <a:spLocks noChangeArrowheads="1"/>
            </p:cNvSpPr>
            <p:nvPr/>
          </p:nvSpPr>
          <p:spPr bwMode="auto">
            <a:xfrm>
              <a:off x="158" y="1139"/>
              <a:ext cx="1730" cy="227"/>
            </a:xfrm>
            <a:prstGeom prst="rect">
              <a:avLst/>
            </a:prstGeom>
            <a:solidFill>
              <a:schemeClr val="bg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Slow Progression</a:t>
              </a:r>
            </a:p>
          </p:txBody>
        </p:sp>
      </p:grpSp>
      <p:graphicFrame>
        <p:nvGraphicFramePr>
          <p:cNvPr id="1222669" name="Object 13"/>
          <p:cNvGraphicFramePr>
            <a:graphicFrameLocks noGrp="1" noChangeAspect="1"/>
          </p:cNvGraphicFramePr>
          <p:nvPr>
            <p:ph idx="1"/>
          </p:nvPr>
        </p:nvGraphicFramePr>
        <p:xfrm>
          <a:off x="3362325" y="1949450"/>
          <a:ext cx="5524500" cy="4351338"/>
        </p:xfrm>
        <a:graphic>
          <a:graphicData uri="http://schemas.openxmlformats.org/presentationml/2006/ole">
            <mc:AlternateContent xmlns:mc="http://schemas.openxmlformats.org/markup-compatibility/2006">
              <mc:Choice xmlns:v="urn:schemas-microsoft-com:vml" Requires="v">
                <p:oleObj spid="_x0000_s23578" name="Chart" r:id="rId4" imgW="5562651" imgH="4381629" progId="MSGraph.Chart.8">
                  <p:embed followColorScheme="full"/>
                </p:oleObj>
              </mc:Choice>
              <mc:Fallback>
                <p:oleObj name="Chart" r:id="rId4" imgW="5562651" imgH="4381629" progId="MSGraph.Chart.8">
                  <p:embed followColorScheme="full"/>
                  <p:pic>
                    <p:nvPicPr>
                      <p:cNvPr id="0" name=""/>
                      <p:cNvPicPr>
                        <a:picLocks noChangeAspect="1" noChangeArrowheads="1"/>
                      </p:cNvPicPr>
                      <p:nvPr/>
                    </p:nvPicPr>
                    <p:blipFill>
                      <a:blip r:embed="rId5"/>
                      <a:srcRect/>
                      <a:stretch>
                        <a:fillRect/>
                      </a:stretch>
                    </p:blipFill>
                    <p:spPr bwMode="auto">
                      <a:xfrm>
                        <a:off x="3362325" y="1949450"/>
                        <a:ext cx="5524500" cy="4351338"/>
                      </a:xfrm>
                      <a:prstGeom prst="rect">
                        <a:avLst/>
                      </a:prstGeom>
                    </p:spPr>
                  </p:pic>
                </p:oleObj>
              </mc:Fallback>
            </mc:AlternateContent>
          </a:graphicData>
        </a:graphic>
      </p:graphicFrame>
      <p:sp>
        <p:nvSpPr>
          <p:cNvPr id="1222670" name="Line 14"/>
          <p:cNvSpPr>
            <a:spLocks noChangeShapeType="1"/>
          </p:cNvSpPr>
          <p:nvPr/>
        </p:nvSpPr>
        <p:spPr bwMode="auto">
          <a:xfrm flipV="1">
            <a:off x="5516563" y="2259013"/>
            <a:ext cx="0" cy="310515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79C1"/>
              </a:solidFill>
            </a:endParaRPr>
          </a:p>
        </p:txBody>
      </p:sp>
      <p:grpSp>
        <p:nvGrpSpPr>
          <p:cNvPr id="1222673" name="Group 17"/>
          <p:cNvGrpSpPr>
            <a:grpSpLocks/>
          </p:cNvGrpSpPr>
          <p:nvPr/>
        </p:nvGrpSpPr>
        <p:grpSpPr bwMode="auto">
          <a:xfrm>
            <a:off x="3986213" y="1493838"/>
            <a:ext cx="4141787" cy="581025"/>
            <a:chOff x="2511" y="941"/>
            <a:chExt cx="2609" cy="366"/>
          </a:xfrm>
        </p:grpSpPr>
        <p:sp>
          <p:nvSpPr>
            <p:cNvPr id="1222665" name="Text Box 9"/>
            <p:cNvSpPr txBox="1">
              <a:spLocks noChangeArrowheads="1"/>
            </p:cNvSpPr>
            <p:nvPr/>
          </p:nvSpPr>
          <p:spPr bwMode="auto">
            <a:xfrm>
              <a:off x="3447" y="941"/>
              <a:ext cx="1673" cy="36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GB" sz="1600" b="1" smtClean="0">
                  <a:solidFill>
                    <a:srgbClr val="FFFFFF"/>
                  </a:solidFill>
                </a:rPr>
                <a:t>Gas supply (bcm/year) &amp;</a:t>
              </a:r>
            </a:p>
            <a:p>
              <a:pPr fontAlgn="base">
                <a:spcBef>
                  <a:spcPct val="0"/>
                </a:spcBef>
                <a:spcAft>
                  <a:spcPct val="0"/>
                </a:spcAft>
              </a:pPr>
              <a:r>
                <a:rPr lang="en-GB" sz="1600" b="1" smtClean="0">
                  <a:solidFill>
                    <a:srgbClr val="FFFFFF"/>
                  </a:solidFill>
                </a:rPr>
                <a:t>Import dependency (%)</a:t>
              </a:r>
            </a:p>
          </p:txBody>
        </p:sp>
        <p:sp>
          <p:nvSpPr>
            <p:cNvPr id="1222672" name="Text Box 16"/>
            <p:cNvSpPr txBox="1">
              <a:spLocks noChangeArrowheads="1"/>
            </p:cNvSpPr>
            <p:nvPr/>
          </p:nvSpPr>
          <p:spPr bwMode="auto">
            <a:xfrm>
              <a:off x="2511" y="941"/>
              <a:ext cx="936" cy="36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r>
                <a:rPr lang="en-GB" sz="1600" b="1" smtClean="0">
                  <a:solidFill>
                    <a:srgbClr val="FFFFFF"/>
                  </a:solidFill>
                </a:rPr>
                <a:t>Gone Green:</a:t>
              </a:r>
            </a:p>
          </p:txBody>
        </p:sp>
      </p:grpSp>
    </p:spTree>
    <p:extLst>
      <p:ext uri="{BB962C8B-B14F-4D97-AF65-F5344CB8AC3E}">
        <p14:creationId xmlns:p14="http://schemas.microsoft.com/office/powerpoint/2010/main" val="2216427787"/>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a:spLocks noGrp="1"/>
          </p:cNvSpPr>
          <p:nvPr>
            <p:ph type="sldNum" sz="quarter" idx="10"/>
          </p:nvPr>
        </p:nvSpPr>
        <p:spPr/>
        <p:txBody>
          <a:bodyPr/>
          <a:lstStyle/>
          <a:p>
            <a:fld id="{6EEBB01F-4271-4807-9565-9ABBC0C590A3}" type="slidenum">
              <a:rPr lang="en-US">
                <a:solidFill>
                  <a:srgbClr val="000000"/>
                </a:solidFill>
              </a:rPr>
              <a:pPr/>
              <a:t>42</a:t>
            </a:fld>
            <a:endParaRPr lang="en-US">
              <a:solidFill>
                <a:srgbClr val="000000"/>
              </a:solidFill>
            </a:endParaRPr>
          </a:p>
        </p:txBody>
      </p:sp>
      <p:pic>
        <p:nvPicPr>
          <p:cNvPr id="1250306" name="Picture 2" descr="oxford-street-crowd-26feb2010"/>
          <p:cNvPicPr>
            <a:picLocks noChangeAspect="1" noChangeArrowheads="1"/>
          </p:cNvPicPr>
          <p:nvPr/>
        </p:nvPicPr>
        <p:blipFill>
          <a:blip r:embed="rId2">
            <a:extLst>
              <a:ext uri="{28A0092B-C50C-407E-A947-70E740481C1C}">
                <a14:useLocalDpi xmlns:a14="http://schemas.microsoft.com/office/drawing/2010/main" val="0"/>
              </a:ext>
            </a:extLst>
          </a:blip>
          <a:srcRect l="7973" r="16388"/>
          <a:stretch>
            <a:fillRect/>
          </a:stretch>
        </p:blipFill>
        <p:spPr bwMode="auto">
          <a:xfrm>
            <a:off x="0" y="-90488"/>
            <a:ext cx="9340850" cy="694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710870"/>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7544" y="2924944"/>
            <a:ext cx="7992888" cy="1398017"/>
          </a:xfrm>
        </p:spPr>
        <p:txBody>
          <a:bodyPr>
            <a:normAutofit fontScale="90000"/>
          </a:bodyPr>
          <a:lstStyle/>
          <a:p>
            <a:pPr algn="l" fontAlgn="auto">
              <a:spcBef>
                <a:spcPts val="600"/>
              </a:spcBef>
              <a:spcAft>
                <a:spcPts val="600"/>
              </a:spcAft>
              <a:defRPr/>
            </a:pPr>
            <a:r>
              <a:rPr lang="en-GB" sz="6000" b="1" dirty="0"/>
              <a:t>Professor</a:t>
            </a:r>
            <a:r>
              <a:rPr lang="en-GB" sz="6600" b="1" dirty="0"/>
              <a:t> Evan Parker </a:t>
            </a:r>
            <a:r>
              <a:rPr lang="en-GB" sz="3100" dirty="0"/>
              <a:t>(Department of Physics)</a:t>
            </a:r>
            <a:br>
              <a:rPr lang="en-GB" sz="3100" dirty="0"/>
            </a:br>
            <a:endParaRPr lang="en-GB" sz="3100" dirty="0"/>
          </a:p>
        </p:txBody>
      </p:sp>
      <p:sp>
        <p:nvSpPr>
          <p:cNvPr id="5" name="Subtitle 4"/>
          <p:cNvSpPr>
            <a:spLocks noGrp="1"/>
          </p:cNvSpPr>
          <p:nvPr>
            <p:ph type="subTitle" idx="1"/>
          </p:nvPr>
        </p:nvSpPr>
        <p:spPr>
          <a:xfrm>
            <a:off x="467544" y="4653136"/>
            <a:ext cx="8064896" cy="1224136"/>
          </a:xfrm>
        </p:spPr>
        <p:txBody>
          <a:bodyPr/>
          <a:lstStyle/>
          <a:p>
            <a:pPr algn="l"/>
            <a:r>
              <a:rPr lang="en-GB" sz="3600" b="1" dirty="0" smtClean="0">
                <a:solidFill>
                  <a:srgbClr val="007C59"/>
                </a:solidFill>
              </a:rPr>
              <a:t>Is there an energy crisis?</a:t>
            </a:r>
            <a:endParaRPr lang="en-GB" sz="3600" b="1" dirty="0">
              <a:solidFill>
                <a:srgbClr val="007C59"/>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60648"/>
            <a:ext cx="3849329" cy="2890684"/>
          </a:xfrm>
          <a:prstGeom prst="rect">
            <a:avLst/>
          </a:prstGeom>
        </p:spPr>
      </p:pic>
    </p:spTree>
    <p:extLst>
      <p:ext uri="{BB962C8B-B14F-4D97-AF65-F5344CB8AC3E}">
        <p14:creationId xmlns:p14="http://schemas.microsoft.com/office/powerpoint/2010/main" val="23854168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628775"/>
            <a:ext cx="8229600" cy="4525963"/>
          </a:xfrm>
        </p:spPr>
        <p:txBody>
          <a:bodyPr>
            <a:normAutofit/>
          </a:bodyPr>
          <a:lstStyle/>
          <a:p>
            <a:pPr marL="0" indent="0" algn="ctr">
              <a:buNone/>
            </a:pPr>
            <a:endParaRPr lang="en-GB" sz="3600" dirty="0" smtClean="0">
              <a:solidFill>
                <a:srgbClr val="0070C0"/>
              </a:solidFill>
              <a:latin typeface="Accord Heavy SF" pitchFamily="34" charset="0"/>
            </a:endParaRPr>
          </a:p>
          <a:p>
            <a:pPr marL="0" indent="0" algn="ctr">
              <a:buNone/>
            </a:pPr>
            <a:r>
              <a:rPr lang="en-GB" sz="3600" dirty="0" smtClean="0">
                <a:solidFill>
                  <a:srgbClr val="0070C0"/>
                </a:solidFill>
                <a:latin typeface="Accord Heavy SF" pitchFamily="34" charset="0"/>
              </a:rPr>
              <a:t>“…….we will ultimately burn about 1% of the available fossil fuel over the next few centuries”</a:t>
            </a:r>
          </a:p>
          <a:p>
            <a:pPr marL="0" indent="0" algn="ctr">
              <a:buNone/>
            </a:pPr>
            <a:endParaRPr lang="en-GB" sz="3600" dirty="0" smtClean="0">
              <a:solidFill>
                <a:srgbClr val="0070C0"/>
              </a:solidFill>
              <a:latin typeface="Accord Heavy SF" pitchFamily="34" charset="0"/>
            </a:endParaRPr>
          </a:p>
          <a:p>
            <a:pPr marL="0" indent="0" algn="ctr">
              <a:buNone/>
            </a:pPr>
            <a:r>
              <a:rPr lang="en-GB" sz="3600" dirty="0" smtClean="0">
                <a:solidFill>
                  <a:srgbClr val="0070C0"/>
                </a:solidFill>
                <a:latin typeface="Accord Heavy SF" pitchFamily="34" charset="0"/>
              </a:rPr>
              <a:t>Prof Ken </a:t>
            </a:r>
            <a:r>
              <a:rPr lang="en-GB" sz="3600" dirty="0" err="1" smtClean="0">
                <a:solidFill>
                  <a:srgbClr val="0070C0"/>
                </a:solidFill>
                <a:latin typeface="Accord Heavy SF" pitchFamily="34" charset="0"/>
              </a:rPr>
              <a:t>Caldeira</a:t>
            </a:r>
            <a:r>
              <a:rPr lang="en-GB" sz="3600" dirty="0" smtClean="0">
                <a:solidFill>
                  <a:srgbClr val="0070C0"/>
                </a:solidFill>
                <a:latin typeface="Accord Heavy SF" pitchFamily="34" charset="0"/>
              </a:rPr>
              <a:t>, Stanford</a:t>
            </a:r>
          </a:p>
          <a:p>
            <a:pPr marL="0" indent="0" algn="ctr">
              <a:buNone/>
            </a:pPr>
            <a:r>
              <a:rPr lang="en-GB" sz="1800" i="1" dirty="0" smtClean="0">
                <a:solidFill>
                  <a:srgbClr val="0070C0"/>
                </a:solidFill>
                <a:latin typeface="Accord Heavy SF" pitchFamily="34" charset="0"/>
              </a:rPr>
              <a:t>Scientific American Sept 2012</a:t>
            </a:r>
            <a:endParaRPr lang="en-GB" sz="1800" i="1" dirty="0">
              <a:solidFill>
                <a:srgbClr val="0070C0"/>
              </a:solidFill>
              <a:latin typeface="Accord Heavy SF" pitchFamily="34" charset="0"/>
            </a:endParaRPr>
          </a:p>
        </p:txBody>
      </p:sp>
      <p:sp>
        <p:nvSpPr>
          <p:cNvPr id="5" name="Title 4"/>
          <p:cNvSpPr txBox="1">
            <a:spLocks noGrp="1"/>
          </p:cNvSpPr>
          <p:nvPr>
            <p:ph type="title" idx="4294967295"/>
          </p:nvPr>
        </p:nvSpPr>
        <p:spPr>
          <a:xfrm>
            <a:off x="179512" y="1268760"/>
            <a:ext cx="7065540" cy="769441"/>
          </a:xfrm>
          <a:prstGeom prst="rect">
            <a:avLst/>
          </a:prstGeom>
          <a:solidFill>
            <a:srgbClr val="007C59"/>
          </a:solidFill>
        </p:spPr>
        <p:txBody>
          <a:bodyPr wrap="square" rtlCol="0">
            <a:spAutoFit/>
          </a:bodyPr>
          <a:lstStyle/>
          <a:p>
            <a:r>
              <a:rPr lang="en-GB" i="1" dirty="0" smtClean="0">
                <a:solidFill>
                  <a:schemeClr val="bg1"/>
                </a:solidFill>
                <a:latin typeface="+mn-lt"/>
              </a:rPr>
              <a:t>We have stacks of fossil fuel...</a:t>
            </a:r>
            <a:endParaRPr lang="en-GB" i="1" dirty="0">
              <a:solidFill>
                <a:schemeClr val="bg1"/>
              </a:solidFill>
              <a:latin typeface="+mn-lt"/>
            </a:endParaRPr>
          </a:p>
        </p:txBody>
      </p:sp>
    </p:spTree>
    <p:extLst>
      <p:ext uri="{BB962C8B-B14F-4D97-AF65-F5344CB8AC3E}">
        <p14:creationId xmlns:p14="http://schemas.microsoft.com/office/powerpoint/2010/main" val="15225895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itle 1"/>
          <p:cNvSpPr>
            <a:spLocks noGrp="1"/>
          </p:cNvSpPr>
          <p:nvPr>
            <p:ph type="title" idx="4294967295"/>
          </p:nvPr>
        </p:nvSpPr>
        <p:spPr>
          <a:xfrm>
            <a:off x="111426" y="855943"/>
            <a:ext cx="8926512" cy="1143001"/>
          </a:xfrm>
        </p:spPr>
        <p:txBody>
          <a:bodyPr>
            <a:normAutofit/>
          </a:bodyPr>
          <a:lstStyle/>
          <a:p>
            <a:pPr algn="l"/>
            <a:r>
              <a:rPr lang="en-GB" sz="3600" dirty="0" smtClean="0">
                <a:solidFill>
                  <a:schemeClr val="tx2"/>
                </a:solidFill>
              </a:rPr>
              <a:t> </a:t>
            </a:r>
            <a:r>
              <a:rPr lang="en-GB" sz="3600" b="1" dirty="0" smtClean="0">
                <a:solidFill>
                  <a:srgbClr val="FF0000"/>
                </a:solidFill>
              </a:rPr>
              <a:t>+ CO</a:t>
            </a:r>
            <a:r>
              <a:rPr lang="en-GB" sz="3600" b="1" baseline="-25000" dirty="0" smtClean="0">
                <a:solidFill>
                  <a:srgbClr val="FF0000"/>
                </a:solidFill>
              </a:rPr>
              <a:t>2</a:t>
            </a:r>
            <a:r>
              <a:rPr lang="en-GB" sz="3600" b="1" dirty="0" smtClean="0">
                <a:solidFill>
                  <a:srgbClr val="FF0000"/>
                </a:solidFill>
              </a:rPr>
              <a:t> </a:t>
            </a:r>
            <a:r>
              <a:rPr lang="en-GB" sz="3600" dirty="0" smtClean="0"/>
              <a:t>– what temperature rise can we expect?</a:t>
            </a:r>
            <a:endParaRPr lang="en-GB" sz="3600" dirty="0"/>
          </a:p>
        </p:txBody>
      </p:sp>
      <p:sp>
        <p:nvSpPr>
          <p:cNvPr id="23" name="TextBox 22"/>
          <p:cNvSpPr txBox="1"/>
          <p:nvPr/>
        </p:nvSpPr>
        <p:spPr>
          <a:xfrm>
            <a:off x="4124238" y="1998944"/>
            <a:ext cx="1677627" cy="369332"/>
          </a:xfrm>
          <a:prstGeom prst="rect">
            <a:avLst/>
          </a:prstGeom>
          <a:noFill/>
        </p:spPr>
        <p:txBody>
          <a:bodyPr wrap="square" rtlCol="0">
            <a:spAutoFit/>
          </a:bodyPr>
          <a:lstStyle/>
          <a:p>
            <a:r>
              <a:rPr lang="en-GB" dirty="0" smtClean="0">
                <a:solidFill>
                  <a:schemeClr val="bg1"/>
                </a:solidFill>
              </a:rPr>
              <a:t>despondency</a:t>
            </a:r>
            <a:endParaRPr lang="en-GB" dirty="0">
              <a:solidFill>
                <a:schemeClr val="bg1"/>
              </a:solidFill>
            </a:endParaRPr>
          </a:p>
        </p:txBody>
      </p:sp>
      <p:grpSp>
        <p:nvGrpSpPr>
          <p:cNvPr id="3" name="Group 2"/>
          <p:cNvGrpSpPr/>
          <p:nvPr/>
        </p:nvGrpSpPr>
        <p:grpSpPr>
          <a:xfrm>
            <a:off x="111426" y="2213653"/>
            <a:ext cx="9246454" cy="3951651"/>
            <a:chOff x="611560" y="1689464"/>
            <a:chExt cx="8767527" cy="3746972"/>
          </a:xfrm>
        </p:grpSpPr>
        <p:sp>
          <p:nvSpPr>
            <p:cNvPr id="14" name="TextBox 13"/>
            <p:cNvSpPr txBox="1"/>
            <p:nvPr/>
          </p:nvSpPr>
          <p:spPr>
            <a:xfrm>
              <a:off x="6740221" y="5067104"/>
              <a:ext cx="2638866" cy="369332"/>
            </a:xfrm>
            <a:prstGeom prst="rect">
              <a:avLst/>
            </a:prstGeom>
            <a:solidFill>
              <a:schemeClr val="bg1"/>
            </a:solidFill>
            <a:ln>
              <a:solidFill>
                <a:schemeClr val="bg1"/>
              </a:solidFill>
            </a:ln>
          </p:spPr>
          <p:txBody>
            <a:bodyPr wrap="square" rtlCol="0">
              <a:spAutoFit/>
            </a:bodyPr>
            <a:lstStyle/>
            <a:p>
              <a:r>
                <a:rPr lang="en-GB" dirty="0" smtClean="0"/>
                <a:t>Temperature rise</a:t>
              </a:r>
              <a:endParaRPr lang="en-GB" dirty="0"/>
            </a:p>
          </p:txBody>
        </p:sp>
        <p:sp>
          <p:nvSpPr>
            <p:cNvPr id="30" name="TextBox 29"/>
            <p:cNvSpPr txBox="1"/>
            <p:nvPr/>
          </p:nvSpPr>
          <p:spPr>
            <a:xfrm>
              <a:off x="2131440" y="1894231"/>
              <a:ext cx="1147324" cy="276999"/>
            </a:xfrm>
            <a:prstGeom prst="rect">
              <a:avLst/>
            </a:prstGeom>
            <a:solidFill>
              <a:schemeClr val="bg2"/>
            </a:solidFill>
          </p:spPr>
          <p:txBody>
            <a:bodyPr wrap="square" rtlCol="0">
              <a:spAutoFit/>
            </a:bodyPr>
            <a:lstStyle/>
            <a:p>
              <a:r>
                <a:rPr lang="en-GB" sz="1200" dirty="0" smtClean="0"/>
                <a:t> ppmCO₂ = 450</a:t>
              </a:r>
              <a:endParaRPr lang="en-GB" sz="1200" dirty="0"/>
            </a:p>
          </p:txBody>
        </p:sp>
        <p:sp>
          <p:nvSpPr>
            <p:cNvPr id="29" name="TextBox 28"/>
            <p:cNvSpPr txBox="1"/>
            <p:nvPr/>
          </p:nvSpPr>
          <p:spPr>
            <a:xfrm>
              <a:off x="2453085" y="4650094"/>
              <a:ext cx="503664" cy="369332"/>
            </a:xfrm>
            <a:prstGeom prst="rect">
              <a:avLst/>
            </a:prstGeom>
            <a:noFill/>
          </p:spPr>
          <p:txBody>
            <a:bodyPr wrap="none" rtlCol="0">
              <a:spAutoFit/>
            </a:bodyPr>
            <a:lstStyle/>
            <a:p>
              <a:r>
                <a:rPr lang="en-GB" dirty="0" smtClean="0"/>
                <a:t>2°C</a:t>
              </a:r>
              <a:endParaRPr lang="en-GB" dirty="0"/>
            </a:p>
          </p:txBody>
        </p:sp>
        <p:sp>
          <p:nvSpPr>
            <p:cNvPr id="32" name="TextBox 31"/>
            <p:cNvSpPr txBox="1"/>
            <p:nvPr/>
          </p:nvSpPr>
          <p:spPr>
            <a:xfrm>
              <a:off x="7799183" y="4734403"/>
              <a:ext cx="620683" cy="369332"/>
            </a:xfrm>
            <a:prstGeom prst="rect">
              <a:avLst/>
            </a:prstGeom>
            <a:noFill/>
          </p:spPr>
          <p:txBody>
            <a:bodyPr wrap="none" rtlCol="0">
              <a:spAutoFit/>
            </a:bodyPr>
            <a:lstStyle/>
            <a:p>
              <a:r>
                <a:rPr lang="en-GB" dirty="0" err="1" smtClean="0"/>
                <a:t>11°C</a:t>
              </a:r>
              <a:endParaRPr lang="en-GB" dirty="0"/>
            </a:p>
          </p:txBody>
        </p:sp>
        <p:sp>
          <p:nvSpPr>
            <p:cNvPr id="6" name="Rectangle 5"/>
            <p:cNvSpPr/>
            <p:nvPr/>
          </p:nvSpPr>
          <p:spPr>
            <a:xfrm>
              <a:off x="4691609" y="3063012"/>
              <a:ext cx="1080119" cy="253422"/>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err="1" smtClean="0">
                  <a:solidFill>
                    <a:schemeClr val="tx1"/>
                  </a:solidFill>
                </a:rPr>
                <a:t>ppmCO</a:t>
              </a:r>
              <a:r>
                <a:rPr lang="en-GB" sz="1100" dirty="0" smtClean="0">
                  <a:solidFill>
                    <a:schemeClr val="tx1"/>
                  </a:solidFill>
                </a:rPr>
                <a:t>₂ = 1000</a:t>
              </a:r>
              <a:endParaRPr lang="en-GB" sz="1100" dirty="0">
                <a:solidFill>
                  <a:schemeClr val="tx1"/>
                </a:solidFill>
              </a:endParaRPr>
            </a:p>
          </p:txBody>
        </p:sp>
        <p:sp>
          <p:nvSpPr>
            <p:cNvPr id="8" name="Rectangle 7"/>
            <p:cNvSpPr/>
            <p:nvPr/>
          </p:nvSpPr>
          <p:spPr>
            <a:xfrm>
              <a:off x="1131708" y="4605272"/>
              <a:ext cx="478016" cy="369332"/>
            </a:xfrm>
            <a:prstGeom prst="rect">
              <a:avLst/>
            </a:prstGeom>
          </p:spPr>
          <p:txBody>
            <a:bodyPr wrap="none">
              <a:spAutoFit/>
            </a:bodyPr>
            <a:lstStyle/>
            <a:p>
              <a:r>
                <a:rPr lang="en-GB" dirty="0" smtClean="0"/>
                <a:t>0°c</a:t>
              </a:r>
              <a:endParaRPr lang="en-GB" dirty="0"/>
            </a:p>
          </p:txBody>
        </p:sp>
        <p:cxnSp>
          <p:nvCxnSpPr>
            <p:cNvPr id="10" name="Straight Connector 9"/>
            <p:cNvCxnSpPr/>
            <p:nvPr/>
          </p:nvCxnSpPr>
          <p:spPr>
            <a:xfrm flipH="1" flipV="1">
              <a:off x="2685108" y="2308671"/>
              <a:ext cx="19812" cy="229511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958510" y="3098256"/>
              <a:ext cx="16898" cy="150553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56" idx="1"/>
            </p:cNvCxnSpPr>
            <p:nvPr/>
          </p:nvCxnSpPr>
          <p:spPr>
            <a:xfrm>
              <a:off x="5185750" y="3435965"/>
              <a:ext cx="20648" cy="116675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723576" y="4650094"/>
              <a:ext cx="503664" cy="369332"/>
            </a:xfrm>
            <a:prstGeom prst="rect">
              <a:avLst/>
            </a:prstGeom>
            <a:noFill/>
          </p:spPr>
          <p:txBody>
            <a:bodyPr wrap="none" rtlCol="0">
              <a:spAutoFit/>
            </a:bodyPr>
            <a:lstStyle/>
            <a:p>
              <a:r>
                <a:rPr lang="en-GB" dirty="0" smtClean="0"/>
                <a:t>4°C</a:t>
              </a:r>
              <a:endParaRPr lang="en-GB" dirty="0"/>
            </a:p>
          </p:txBody>
        </p:sp>
        <p:sp>
          <p:nvSpPr>
            <p:cNvPr id="36" name="TextBox 35"/>
            <p:cNvSpPr txBox="1"/>
            <p:nvPr/>
          </p:nvSpPr>
          <p:spPr>
            <a:xfrm>
              <a:off x="4975214" y="4648629"/>
              <a:ext cx="503664" cy="369332"/>
            </a:xfrm>
            <a:prstGeom prst="rect">
              <a:avLst/>
            </a:prstGeom>
            <a:noFill/>
          </p:spPr>
          <p:txBody>
            <a:bodyPr wrap="none" rtlCol="0">
              <a:spAutoFit/>
            </a:bodyPr>
            <a:lstStyle/>
            <a:p>
              <a:r>
                <a:rPr lang="en-GB" dirty="0" smtClean="0"/>
                <a:t>6°C</a:t>
              </a:r>
              <a:endParaRPr lang="en-GB" dirty="0"/>
            </a:p>
          </p:txBody>
        </p:sp>
        <p:sp>
          <p:nvSpPr>
            <p:cNvPr id="47" name="Rectangle 46"/>
            <p:cNvSpPr/>
            <p:nvPr/>
          </p:nvSpPr>
          <p:spPr>
            <a:xfrm>
              <a:off x="3444933" y="2708920"/>
              <a:ext cx="1027153" cy="25689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err="1" smtClean="0">
                  <a:solidFill>
                    <a:schemeClr val="tx1"/>
                  </a:solidFill>
                </a:rPr>
                <a:t>ppmCO</a:t>
              </a:r>
              <a:r>
                <a:rPr lang="en-GB" sz="1100" dirty="0" smtClean="0">
                  <a:solidFill>
                    <a:schemeClr val="tx1"/>
                  </a:solidFill>
                </a:rPr>
                <a:t>₂ = 650</a:t>
              </a:r>
              <a:endParaRPr lang="en-GB" sz="1100" dirty="0">
                <a:solidFill>
                  <a:schemeClr val="tx1"/>
                </a:solidFill>
              </a:endParaRPr>
            </a:p>
          </p:txBody>
        </p:sp>
        <p:sp>
          <p:nvSpPr>
            <p:cNvPr id="56" name="Freeform 55"/>
            <p:cNvSpPr/>
            <p:nvPr/>
          </p:nvSpPr>
          <p:spPr>
            <a:xfrm>
              <a:off x="4227239" y="3435336"/>
              <a:ext cx="3846953" cy="1013495"/>
            </a:xfrm>
            <a:custGeom>
              <a:avLst/>
              <a:gdLst>
                <a:gd name="connsiteX0" fmla="*/ 0 w 3524250"/>
                <a:gd name="connsiteY0" fmla="*/ 667467 h 800817"/>
                <a:gd name="connsiteX1" fmla="*/ 733425 w 3524250"/>
                <a:gd name="connsiteY1" fmla="*/ 717 h 800817"/>
                <a:gd name="connsiteX2" fmla="*/ 1323975 w 3524250"/>
                <a:gd name="connsiteY2" fmla="*/ 543642 h 800817"/>
                <a:gd name="connsiteX3" fmla="*/ 3524250 w 3524250"/>
                <a:gd name="connsiteY3" fmla="*/ 800817 h 800817"/>
                <a:gd name="connsiteX4" fmla="*/ 3524250 w 3524250"/>
                <a:gd name="connsiteY4" fmla="*/ 800817 h 800817"/>
                <a:gd name="connsiteX0" fmla="*/ 0 w 3524250"/>
                <a:gd name="connsiteY0" fmla="*/ 836598 h 969948"/>
                <a:gd name="connsiteX1" fmla="*/ 785557 w 3524250"/>
                <a:gd name="connsiteY1" fmla="*/ 545 h 969948"/>
                <a:gd name="connsiteX2" fmla="*/ 1323975 w 3524250"/>
                <a:gd name="connsiteY2" fmla="*/ 712773 h 969948"/>
                <a:gd name="connsiteX3" fmla="*/ 3524250 w 3524250"/>
                <a:gd name="connsiteY3" fmla="*/ 969948 h 969948"/>
                <a:gd name="connsiteX4" fmla="*/ 3524250 w 3524250"/>
                <a:gd name="connsiteY4" fmla="*/ 969948 h 969948"/>
                <a:gd name="connsiteX0" fmla="*/ 0 w 3524250"/>
                <a:gd name="connsiteY0" fmla="*/ 839292 h 972642"/>
                <a:gd name="connsiteX1" fmla="*/ 785557 w 3524250"/>
                <a:gd name="connsiteY1" fmla="*/ 3239 h 972642"/>
                <a:gd name="connsiteX2" fmla="*/ 1532505 w 3524250"/>
                <a:gd name="connsiteY2" fmla="*/ 566083 h 972642"/>
                <a:gd name="connsiteX3" fmla="*/ 3524250 w 3524250"/>
                <a:gd name="connsiteY3" fmla="*/ 972642 h 972642"/>
                <a:gd name="connsiteX4" fmla="*/ 3524250 w 3524250"/>
                <a:gd name="connsiteY4" fmla="*/ 972642 h 972642"/>
                <a:gd name="connsiteX0" fmla="*/ 0 w 3563350"/>
                <a:gd name="connsiteY0" fmla="*/ 839292 h 972642"/>
                <a:gd name="connsiteX1" fmla="*/ 785557 w 3563350"/>
                <a:gd name="connsiteY1" fmla="*/ 3239 h 972642"/>
                <a:gd name="connsiteX2" fmla="*/ 1532505 w 3563350"/>
                <a:gd name="connsiteY2" fmla="*/ 566083 h 972642"/>
                <a:gd name="connsiteX3" fmla="*/ 3524250 w 3563350"/>
                <a:gd name="connsiteY3" fmla="*/ 972642 h 972642"/>
                <a:gd name="connsiteX4" fmla="*/ 3563350 w 3563350"/>
                <a:gd name="connsiteY4" fmla="*/ 833215 h 972642"/>
                <a:gd name="connsiteX0" fmla="*/ 0 w 3563350"/>
                <a:gd name="connsiteY0" fmla="*/ 836190 h 969540"/>
                <a:gd name="connsiteX1" fmla="*/ 785557 w 3563350"/>
                <a:gd name="connsiteY1" fmla="*/ 137 h 969540"/>
                <a:gd name="connsiteX2" fmla="*/ 1591154 w 3563350"/>
                <a:gd name="connsiteY2" fmla="*/ 772120 h 969540"/>
                <a:gd name="connsiteX3" fmla="*/ 3524250 w 3563350"/>
                <a:gd name="connsiteY3" fmla="*/ 969540 h 969540"/>
                <a:gd name="connsiteX4" fmla="*/ 3563350 w 3563350"/>
                <a:gd name="connsiteY4" fmla="*/ 830113 h 969540"/>
                <a:gd name="connsiteX0" fmla="*/ 0 w 3524250"/>
                <a:gd name="connsiteY0" fmla="*/ 836190 h 1238433"/>
                <a:gd name="connsiteX1" fmla="*/ 785557 w 3524250"/>
                <a:gd name="connsiteY1" fmla="*/ 137 h 1238433"/>
                <a:gd name="connsiteX2" fmla="*/ 1591154 w 3524250"/>
                <a:gd name="connsiteY2" fmla="*/ 772120 h 1238433"/>
                <a:gd name="connsiteX3" fmla="*/ 3524250 w 3524250"/>
                <a:gd name="connsiteY3" fmla="*/ 969540 h 1238433"/>
                <a:gd name="connsiteX4" fmla="*/ 3191906 w 3524250"/>
                <a:gd name="connsiteY4" fmla="*/ 1238433 h 1238433"/>
                <a:gd name="connsiteX0" fmla="*/ 0 w 3315720"/>
                <a:gd name="connsiteY0" fmla="*/ 836195 h 1238438"/>
                <a:gd name="connsiteX1" fmla="*/ 785557 w 3315720"/>
                <a:gd name="connsiteY1" fmla="*/ 142 h 1238438"/>
                <a:gd name="connsiteX2" fmla="*/ 1591154 w 3315720"/>
                <a:gd name="connsiteY2" fmla="*/ 772125 h 1238438"/>
                <a:gd name="connsiteX3" fmla="*/ 3315720 w 3315720"/>
                <a:gd name="connsiteY3" fmla="*/ 1148807 h 1238438"/>
                <a:gd name="connsiteX4" fmla="*/ 3191906 w 3315720"/>
                <a:gd name="connsiteY4" fmla="*/ 1238438 h 1238438"/>
                <a:gd name="connsiteX0" fmla="*/ 0 w 3315720"/>
                <a:gd name="connsiteY0" fmla="*/ 836195 h 1158765"/>
                <a:gd name="connsiteX1" fmla="*/ 785557 w 3315720"/>
                <a:gd name="connsiteY1" fmla="*/ 142 h 1158765"/>
                <a:gd name="connsiteX2" fmla="*/ 1591154 w 3315720"/>
                <a:gd name="connsiteY2" fmla="*/ 772125 h 1158765"/>
                <a:gd name="connsiteX3" fmla="*/ 3315720 w 3315720"/>
                <a:gd name="connsiteY3" fmla="*/ 1148807 h 1158765"/>
                <a:gd name="connsiteX4" fmla="*/ 3302687 w 3315720"/>
                <a:gd name="connsiteY4" fmla="*/ 1158765 h 1158765"/>
                <a:gd name="connsiteX0" fmla="*/ 0 w 3315720"/>
                <a:gd name="connsiteY0" fmla="*/ 836477 h 1159047"/>
                <a:gd name="connsiteX1" fmla="*/ 785557 w 3315720"/>
                <a:gd name="connsiteY1" fmla="*/ 424 h 1159047"/>
                <a:gd name="connsiteX2" fmla="*/ 1584638 w 3315720"/>
                <a:gd name="connsiteY2" fmla="*/ 941710 h 1159047"/>
                <a:gd name="connsiteX3" fmla="*/ 3315720 w 3315720"/>
                <a:gd name="connsiteY3" fmla="*/ 1149089 h 1159047"/>
                <a:gd name="connsiteX4" fmla="*/ 3302687 w 3315720"/>
                <a:gd name="connsiteY4" fmla="*/ 1159047 h 1159047"/>
                <a:gd name="connsiteX0" fmla="*/ 0 w 3315720"/>
                <a:gd name="connsiteY0" fmla="*/ 836477 h 1149088"/>
                <a:gd name="connsiteX1" fmla="*/ 785557 w 3315720"/>
                <a:gd name="connsiteY1" fmla="*/ 424 h 1149088"/>
                <a:gd name="connsiteX2" fmla="*/ 1584638 w 3315720"/>
                <a:gd name="connsiteY2" fmla="*/ 941710 h 1149088"/>
                <a:gd name="connsiteX3" fmla="*/ 3315720 w 3315720"/>
                <a:gd name="connsiteY3" fmla="*/ 1149089 h 1149088"/>
                <a:gd name="connsiteX4" fmla="*/ 3061575 w 3315720"/>
                <a:gd name="connsiteY4" fmla="*/ 1129170 h 1149088"/>
                <a:gd name="connsiteX0" fmla="*/ 0 w 3152806"/>
                <a:gd name="connsiteY0" fmla="*/ 836477 h 1129170"/>
                <a:gd name="connsiteX1" fmla="*/ 785557 w 3152806"/>
                <a:gd name="connsiteY1" fmla="*/ 424 h 1129170"/>
                <a:gd name="connsiteX2" fmla="*/ 1584638 w 3152806"/>
                <a:gd name="connsiteY2" fmla="*/ 941710 h 1129170"/>
                <a:gd name="connsiteX3" fmla="*/ 3152806 w 3152806"/>
                <a:gd name="connsiteY3" fmla="*/ 1119212 h 1129170"/>
                <a:gd name="connsiteX4" fmla="*/ 3061575 w 3152806"/>
                <a:gd name="connsiteY4" fmla="*/ 1129170 h 1129170"/>
                <a:gd name="connsiteX0" fmla="*/ 0 w 3146289"/>
                <a:gd name="connsiteY0" fmla="*/ 836477 h 1258638"/>
                <a:gd name="connsiteX1" fmla="*/ 785557 w 3146289"/>
                <a:gd name="connsiteY1" fmla="*/ 424 h 1258638"/>
                <a:gd name="connsiteX2" fmla="*/ 1584638 w 3146289"/>
                <a:gd name="connsiteY2" fmla="*/ 941710 h 1258638"/>
                <a:gd name="connsiteX3" fmla="*/ 3146289 w 3146289"/>
                <a:gd name="connsiteY3" fmla="*/ 1258638 h 1258638"/>
                <a:gd name="connsiteX4" fmla="*/ 3061575 w 3146289"/>
                <a:gd name="connsiteY4" fmla="*/ 1129170 h 1258638"/>
                <a:gd name="connsiteX0" fmla="*/ 0 w 3146291"/>
                <a:gd name="connsiteY0" fmla="*/ 836477 h 1258638"/>
                <a:gd name="connsiteX1" fmla="*/ 785557 w 3146291"/>
                <a:gd name="connsiteY1" fmla="*/ 424 h 1258638"/>
                <a:gd name="connsiteX2" fmla="*/ 1584638 w 3146291"/>
                <a:gd name="connsiteY2" fmla="*/ 941710 h 1258638"/>
                <a:gd name="connsiteX3" fmla="*/ 3146289 w 3146291"/>
                <a:gd name="connsiteY3" fmla="*/ 1258638 h 1258638"/>
                <a:gd name="connsiteX4" fmla="*/ 3146291 w 3146291"/>
                <a:gd name="connsiteY4" fmla="*/ 1248678 h 1258638"/>
                <a:gd name="connsiteX0" fmla="*/ 0 w 3146291"/>
                <a:gd name="connsiteY0" fmla="*/ 836477 h 1308573"/>
                <a:gd name="connsiteX1" fmla="*/ 785557 w 3146291"/>
                <a:gd name="connsiteY1" fmla="*/ 424 h 1308573"/>
                <a:gd name="connsiteX2" fmla="*/ 1584638 w 3146291"/>
                <a:gd name="connsiteY2" fmla="*/ 941710 h 1308573"/>
                <a:gd name="connsiteX3" fmla="*/ 3146289 w 3146291"/>
                <a:gd name="connsiteY3" fmla="*/ 1258638 h 1308573"/>
                <a:gd name="connsiteX4" fmla="*/ 3146291 w 3146291"/>
                <a:gd name="connsiteY4" fmla="*/ 1308432 h 1308573"/>
                <a:gd name="connsiteX0" fmla="*/ 0 w 3185390"/>
                <a:gd name="connsiteY0" fmla="*/ 836477 h 1288727"/>
                <a:gd name="connsiteX1" fmla="*/ 785557 w 3185390"/>
                <a:gd name="connsiteY1" fmla="*/ 424 h 1288727"/>
                <a:gd name="connsiteX2" fmla="*/ 1584638 w 3185390"/>
                <a:gd name="connsiteY2" fmla="*/ 941710 h 1288727"/>
                <a:gd name="connsiteX3" fmla="*/ 3146289 w 3185390"/>
                <a:gd name="connsiteY3" fmla="*/ 1258638 h 1288727"/>
                <a:gd name="connsiteX4" fmla="*/ 3185390 w 3185390"/>
                <a:gd name="connsiteY4" fmla="*/ 1288514 h 1288727"/>
                <a:gd name="connsiteX0" fmla="*/ 0 w 3152807"/>
                <a:gd name="connsiteY0" fmla="*/ 836477 h 1269036"/>
                <a:gd name="connsiteX1" fmla="*/ 785557 w 3152807"/>
                <a:gd name="connsiteY1" fmla="*/ 424 h 1269036"/>
                <a:gd name="connsiteX2" fmla="*/ 1584638 w 3152807"/>
                <a:gd name="connsiteY2" fmla="*/ 941710 h 1269036"/>
                <a:gd name="connsiteX3" fmla="*/ 3146289 w 3152807"/>
                <a:gd name="connsiteY3" fmla="*/ 1258638 h 1269036"/>
                <a:gd name="connsiteX4" fmla="*/ 3152807 w 3152807"/>
                <a:gd name="connsiteY4" fmla="*/ 1268596 h 1269036"/>
                <a:gd name="connsiteX0" fmla="*/ 0 w 3152807"/>
                <a:gd name="connsiteY0" fmla="*/ 836841 h 1269402"/>
                <a:gd name="connsiteX1" fmla="*/ 785557 w 3152807"/>
                <a:gd name="connsiteY1" fmla="*/ 788 h 1269402"/>
                <a:gd name="connsiteX2" fmla="*/ 1591154 w 3152807"/>
                <a:gd name="connsiteY2" fmla="*/ 981910 h 1269402"/>
                <a:gd name="connsiteX3" fmla="*/ 3146289 w 3152807"/>
                <a:gd name="connsiteY3" fmla="*/ 1259002 h 1269402"/>
                <a:gd name="connsiteX4" fmla="*/ 3152807 w 3152807"/>
                <a:gd name="connsiteY4" fmla="*/ 1268960 h 1269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2807" h="1269402">
                  <a:moveTo>
                    <a:pt x="0" y="836841"/>
                  </a:moveTo>
                  <a:cubicBezTo>
                    <a:pt x="256381" y="513784"/>
                    <a:pt x="520365" y="-23390"/>
                    <a:pt x="785557" y="788"/>
                  </a:cubicBezTo>
                  <a:cubicBezTo>
                    <a:pt x="1050749" y="24966"/>
                    <a:pt x="1197699" y="772208"/>
                    <a:pt x="1591154" y="981910"/>
                  </a:cubicBezTo>
                  <a:cubicBezTo>
                    <a:pt x="1984609" y="1191612"/>
                    <a:pt x="3146289" y="1259002"/>
                    <a:pt x="3146289" y="1259002"/>
                  </a:cubicBezTo>
                  <a:cubicBezTo>
                    <a:pt x="3146290" y="1255682"/>
                    <a:pt x="3152806" y="1272280"/>
                    <a:pt x="3152807" y="1268960"/>
                  </a:cubicBezTo>
                </a:path>
              </a:pathLst>
            </a:cu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p:nvPr/>
          </p:nvCxnSpPr>
          <p:spPr>
            <a:xfrm>
              <a:off x="1326617" y="4626409"/>
              <a:ext cx="72008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Freeform 57"/>
            <p:cNvSpPr/>
            <p:nvPr/>
          </p:nvSpPr>
          <p:spPr>
            <a:xfrm>
              <a:off x="2886409" y="3095601"/>
              <a:ext cx="5193818" cy="1430401"/>
            </a:xfrm>
            <a:custGeom>
              <a:avLst/>
              <a:gdLst>
                <a:gd name="connsiteX0" fmla="*/ 0 w 5010150"/>
                <a:gd name="connsiteY0" fmla="*/ 914544 h 1362219"/>
                <a:gd name="connsiteX1" fmla="*/ 923925 w 5010150"/>
                <a:gd name="connsiteY1" fmla="*/ 144 h 1362219"/>
                <a:gd name="connsiteX2" fmla="*/ 1838325 w 5010150"/>
                <a:gd name="connsiteY2" fmla="*/ 971694 h 1362219"/>
                <a:gd name="connsiteX3" fmla="*/ 5010150 w 5010150"/>
                <a:gd name="connsiteY3" fmla="*/ 1362219 h 1362219"/>
                <a:gd name="connsiteX4" fmla="*/ 5010150 w 5010150"/>
                <a:gd name="connsiteY4" fmla="*/ 1362219 h 1362219"/>
                <a:gd name="connsiteX0" fmla="*/ 0 w 5010150"/>
                <a:gd name="connsiteY0" fmla="*/ 914544 h 1362219"/>
                <a:gd name="connsiteX1" fmla="*/ 923925 w 5010150"/>
                <a:gd name="connsiteY1" fmla="*/ 144 h 1362219"/>
                <a:gd name="connsiteX2" fmla="*/ 1838325 w 5010150"/>
                <a:gd name="connsiteY2" fmla="*/ 971694 h 1362219"/>
                <a:gd name="connsiteX3" fmla="*/ 5010150 w 5010150"/>
                <a:gd name="connsiteY3" fmla="*/ 1362219 h 1362219"/>
                <a:gd name="connsiteX4" fmla="*/ 4431955 w 5010150"/>
                <a:gd name="connsiteY4" fmla="*/ 1328691 h 1362219"/>
                <a:gd name="connsiteX0" fmla="*/ 0 w 4465571"/>
                <a:gd name="connsiteY0" fmla="*/ 914544 h 1337073"/>
                <a:gd name="connsiteX1" fmla="*/ 923925 w 4465571"/>
                <a:gd name="connsiteY1" fmla="*/ 144 h 1337073"/>
                <a:gd name="connsiteX2" fmla="*/ 1838325 w 4465571"/>
                <a:gd name="connsiteY2" fmla="*/ 971694 h 1337073"/>
                <a:gd name="connsiteX3" fmla="*/ 4465571 w 4465571"/>
                <a:gd name="connsiteY3" fmla="*/ 1337073 h 1337073"/>
                <a:gd name="connsiteX4" fmla="*/ 4431955 w 4465571"/>
                <a:gd name="connsiteY4" fmla="*/ 1328691 h 1337073"/>
                <a:gd name="connsiteX0" fmla="*/ 0 w 4465571"/>
                <a:gd name="connsiteY0" fmla="*/ 914544 h 1496331"/>
                <a:gd name="connsiteX1" fmla="*/ 923925 w 4465571"/>
                <a:gd name="connsiteY1" fmla="*/ 144 h 1496331"/>
                <a:gd name="connsiteX2" fmla="*/ 1838325 w 4465571"/>
                <a:gd name="connsiteY2" fmla="*/ 971694 h 1496331"/>
                <a:gd name="connsiteX3" fmla="*/ 4465571 w 4465571"/>
                <a:gd name="connsiteY3" fmla="*/ 1496331 h 1496331"/>
                <a:gd name="connsiteX4" fmla="*/ 4431955 w 4465571"/>
                <a:gd name="connsiteY4" fmla="*/ 1328691 h 1496331"/>
                <a:gd name="connsiteX0" fmla="*/ 0 w 4465571"/>
                <a:gd name="connsiteY0" fmla="*/ 915654 h 1497441"/>
                <a:gd name="connsiteX1" fmla="*/ 923925 w 4465571"/>
                <a:gd name="connsiteY1" fmla="*/ 1254 h 1497441"/>
                <a:gd name="connsiteX2" fmla="*/ 1838325 w 4465571"/>
                <a:gd name="connsiteY2" fmla="*/ 1090151 h 1497441"/>
                <a:gd name="connsiteX3" fmla="*/ 4465571 w 4465571"/>
                <a:gd name="connsiteY3" fmla="*/ 1497441 h 1497441"/>
                <a:gd name="connsiteX4" fmla="*/ 4431955 w 4465571"/>
                <a:gd name="connsiteY4" fmla="*/ 1329801 h 1497441"/>
                <a:gd name="connsiteX0" fmla="*/ 0 w 4465571"/>
                <a:gd name="connsiteY0" fmla="*/ 917342 h 1499129"/>
                <a:gd name="connsiteX1" fmla="*/ 923925 w 4465571"/>
                <a:gd name="connsiteY1" fmla="*/ 2942 h 1499129"/>
                <a:gd name="connsiteX2" fmla="*/ 1824878 w 4465571"/>
                <a:gd name="connsiteY2" fmla="*/ 1192423 h 1499129"/>
                <a:gd name="connsiteX3" fmla="*/ 4465571 w 4465571"/>
                <a:gd name="connsiteY3" fmla="*/ 1499129 h 1499129"/>
                <a:gd name="connsiteX4" fmla="*/ 4431955 w 4465571"/>
                <a:gd name="connsiteY4" fmla="*/ 1331489 h 1499129"/>
                <a:gd name="connsiteX0" fmla="*/ 0 w 4465572"/>
                <a:gd name="connsiteY0" fmla="*/ 917342 h 1507512"/>
                <a:gd name="connsiteX1" fmla="*/ 923925 w 4465572"/>
                <a:gd name="connsiteY1" fmla="*/ 2942 h 1507512"/>
                <a:gd name="connsiteX2" fmla="*/ 1824878 w 4465572"/>
                <a:gd name="connsiteY2" fmla="*/ 1192423 h 1507512"/>
                <a:gd name="connsiteX3" fmla="*/ 4465571 w 4465572"/>
                <a:gd name="connsiteY3" fmla="*/ 1499129 h 1507512"/>
                <a:gd name="connsiteX4" fmla="*/ 4465572 w 4465572"/>
                <a:gd name="connsiteY4" fmla="*/ 1507512 h 1507512"/>
                <a:gd name="connsiteX0" fmla="*/ 0 w 4465571"/>
                <a:gd name="connsiteY0" fmla="*/ 917342 h 1499935"/>
                <a:gd name="connsiteX1" fmla="*/ 923925 w 4465571"/>
                <a:gd name="connsiteY1" fmla="*/ 2942 h 1499935"/>
                <a:gd name="connsiteX2" fmla="*/ 1824878 w 4465571"/>
                <a:gd name="connsiteY2" fmla="*/ 1192423 h 1499935"/>
                <a:gd name="connsiteX3" fmla="*/ 4465571 w 4465571"/>
                <a:gd name="connsiteY3" fmla="*/ 1499129 h 1499935"/>
                <a:gd name="connsiteX4" fmla="*/ 4391617 w 4465571"/>
                <a:gd name="connsiteY4" fmla="*/ 1499130 h 1499935"/>
                <a:gd name="connsiteX0" fmla="*/ 0 w 4391617"/>
                <a:gd name="connsiteY0" fmla="*/ 917342 h 1507881"/>
                <a:gd name="connsiteX1" fmla="*/ 923925 w 4391617"/>
                <a:gd name="connsiteY1" fmla="*/ 2942 h 1507881"/>
                <a:gd name="connsiteX2" fmla="*/ 1824878 w 4391617"/>
                <a:gd name="connsiteY2" fmla="*/ 1192423 h 1507881"/>
                <a:gd name="connsiteX3" fmla="*/ 4384892 w 4391617"/>
                <a:gd name="connsiteY3" fmla="*/ 1507510 h 1507881"/>
                <a:gd name="connsiteX4" fmla="*/ 4391617 w 4391617"/>
                <a:gd name="connsiteY4" fmla="*/ 1499130 h 1507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1617" h="1507881">
                  <a:moveTo>
                    <a:pt x="0" y="917342"/>
                  </a:moveTo>
                  <a:cubicBezTo>
                    <a:pt x="308769" y="455379"/>
                    <a:pt x="619779" y="-42905"/>
                    <a:pt x="923925" y="2942"/>
                  </a:cubicBezTo>
                  <a:cubicBezTo>
                    <a:pt x="1228071" y="48789"/>
                    <a:pt x="1248050" y="941662"/>
                    <a:pt x="1824878" y="1192423"/>
                  </a:cubicBezTo>
                  <a:cubicBezTo>
                    <a:pt x="2401706" y="1443184"/>
                    <a:pt x="4384892" y="1507510"/>
                    <a:pt x="4384892" y="1507510"/>
                  </a:cubicBezTo>
                  <a:cubicBezTo>
                    <a:pt x="4384892" y="1510304"/>
                    <a:pt x="4391617" y="1496336"/>
                    <a:pt x="4391617" y="1499130"/>
                  </a:cubicBezTo>
                </a:path>
              </a:pathLst>
            </a:cu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Freeform 67"/>
            <p:cNvSpPr/>
            <p:nvPr/>
          </p:nvSpPr>
          <p:spPr>
            <a:xfrm>
              <a:off x="1732779" y="2305170"/>
              <a:ext cx="6388855" cy="2276501"/>
            </a:xfrm>
            <a:custGeom>
              <a:avLst/>
              <a:gdLst>
                <a:gd name="connsiteX0" fmla="*/ 0 w 3657600"/>
                <a:gd name="connsiteY0" fmla="*/ 1600283 h 2238458"/>
                <a:gd name="connsiteX1" fmla="*/ 1009650 w 3657600"/>
                <a:gd name="connsiteY1" fmla="*/ 83 h 2238458"/>
                <a:gd name="connsiteX2" fmla="*/ 1666875 w 3657600"/>
                <a:gd name="connsiteY2" fmla="*/ 1657433 h 2238458"/>
                <a:gd name="connsiteX3" fmla="*/ 3657600 w 3657600"/>
                <a:gd name="connsiteY3" fmla="*/ 2238458 h 2238458"/>
                <a:gd name="connsiteX4" fmla="*/ 3657600 w 3657600"/>
                <a:gd name="connsiteY4" fmla="*/ 2238458 h 2238458"/>
                <a:gd name="connsiteX0" fmla="*/ 0 w 5598236"/>
                <a:gd name="connsiteY0" fmla="*/ 1600283 h 2301990"/>
                <a:gd name="connsiteX1" fmla="*/ 1009650 w 5598236"/>
                <a:gd name="connsiteY1" fmla="*/ 83 h 2301990"/>
                <a:gd name="connsiteX2" fmla="*/ 1666875 w 5598236"/>
                <a:gd name="connsiteY2" fmla="*/ 1657433 h 2301990"/>
                <a:gd name="connsiteX3" fmla="*/ 3657600 w 5598236"/>
                <a:gd name="connsiteY3" fmla="*/ 2238458 h 2301990"/>
                <a:gd name="connsiteX4" fmla="*/ 5598236 w 5598236"/>
                <a:gd name="connsiteY4" fmla="*/ 2301990 h 2301990"/>
                <a:gd name="connsiteX0" fmla="*/ 0 w 5598236"/>
                <a:gd name="connsiteY0" fmla="*/ 1600283 h 2301990"/>
                <a:gd name="connsiteX1" fmla="*/ 1009650 w 5598236"/>
                <a:gd name="connsiteY1" fmla="*/ 83 h 2301990"/>
                <a:gd name="connsiteX2" fmla="*/ 1666875 w 5598236"/>
                <a:gd name="connsiteY2" fmla="*/ 1657433 h 2301990"/>
                <a:gd name="connsiteX3" fmla="*/ 3685127 w 5598236"/>
                <a:gd name="connsiteY3" fmla="*/ 2190808 h 2301990"/>
                <a:gd name="connsiteX4" fmla="*/ 5598236 w 5598236"/>
                <a:gd name="connsiteY4" fmla="*/ 2301990 h 2301990"/>
                <a:gd name="connsiteX0" fmla="*/ 0 w 5598236"/>
                <a:gd name="connsiteY0" fmla="*/ 1568522 h 2270229"/>
                <a:gd name="connsiteX1" fmla="*/ 927069 w 5598236"/>
                <a:gd name="connsiteY1" fmla="*/ 88 h 2270229"/>
                <a:gd name="connsiteX2" fmla="*/ 1666875 w 5598236"/>
                <a:gd name="connsiteY2" fmla="*/ 1625672 h 2270229"/>
                <a:gd name="connsiteX3" fmla="*/ 3685127 w 5598236"/>
                <a:gd name="connsiteY3" fmla="*/ 2159047 h 2270229"/>
                <a:gd name="connsiteX4" fmla="*/ 5598236 w 5598236"/>
                <a:gd name="connsiteY4" fmla="*/ 2270229 h 2270229"/>
                <a:gd name="connsiteX0" fmla="*/ 0 w 5453721"/>
                <a:gd name="connsiteY0" fmla="*/ 1655807 h 2270156"/>
                <a:gd name="connsiteX1" fmla="*/ 782554 w 5453721"/>
                <a:gd name="connsiteY1" fmla="*/ 15 h 2270156"/>
                <a:gd name="connsiteX2" fmla="*/ 1522360 w 5453721"/>
                <a:gd name="connsiteY2" fmla="*/ 1625599 h 2270156"/>
                <a:gd name="connsiteX3" fmla="*/ 3540612 w 5453721"/>
                <a:gd name="connsiteY3" fmla="*/ 2158974 h 2270156"/>
                <a:gd name="connsiteX4" fmla="*/ 5453721 w 5453721"/>
                <a:gd name="connsiteY4" fmla="*/ 2270156 h 2270156"/>
                <a:gd name="connsiteX0" fmla="*/ 0 w 5316087"/>
                <a:gd name="connsiteY0" fmla="*/ 1695579 h 2270220"/>
                <a:gd name="connsiteX1" fmla="*/ 644920 w 5316087"/>
                <a:gd name="connsiteY1" fmla="*/ 79 h 2270220"/>
                <a:gd name="connsiteX2" fmla="*/ 1384726 w 5316087"/>
                <a:gd name="connsiteY2" fmla="*/ 1625663 h 2270220"/>
                <a:gd name="connsiteX3" fmla="*/ 3402978 w 5316087"/>
                <a:gd name="connsiteY3" fmla="*/ 2159038 h 2270220"/>
                <a:gd name="connsiteX4" fmla="*/ 5316087 w 5316087"/>
                <a:gd name="connsiteY4" fmla="*/ 2270220 h 2270220"/>
                <a:gd name="connsiteX0" fmla="*/ 0 w 5316087"/>
                <a:gd name="connsiteY0" fmla="*/ 1697188 h 2271829"/>
                <a:gd name="connsiteX1" fmla="*/ 65735 w 5316087"/>
                <a:gd name="connsiteY1" fmla="*/ 1325058 h 2271829"/>
                <a:gd name="connsiteX2" fmla="*/ 644920 w 5316087"/>
                <a:gd name="connsiteY2" fmla="*/ 1688 h 2271829"/>
                <a:gd name="connsiteX3" fmla="*/ 1384726 w 5316087"/>
                <a:gd name="connsiteY3" fmla="*/ 1627272 h 2271829"/>
                <a:gd name="connsiteX4" fmla="*/ 3402978 w 5316087"/>
                <a:gd name="connsiteY4" fmla="*/ 2160647 h 2271829"/>
                <a:gd name="connsiteX5" fmla="*/ 5316087 w 5316087"/>
                <a:gd name="connsiteY5" fmla="*/ 2271829 h 2271829"/>
                <a:gd name="connsiteX0" fmla="*/ 0 w 5371141"/>
                <a:gd name="connsiteY0" fmla="*/ 1681304 h 2271829"/>
                <a:gd name="connsiteX1" fmla="*/ 120789 w 5371141"/>
                <a:gd name="connsiteY1" fmla="*/ 1325058 h 2271829"/>
                <a:gd name="connsiteX2" fmla="*/ 699974 w 5371141"/>
                <a:gd name="connsiteY2" fmla="*/ 1688 h 2271829"/>
                <a:gd name="connsiteX3" fmla="*/ 1439780 w 5371141"/>
                <a:gd name="connsiteY3" fmla="*/ 1627272 h 2271829"/>
                <a:gd name="connsiteX4" fmla="*/ 3458032 w 5371141"/>
                <a:gd name="connsiteY4" fmla="*/ 2160647 h 2271829"/>
                <a:gd name="connsiteX5" fmla="*/ 5371141 w 5371141"/>
                <a:gd name="connsiteY5" fmla="*/ 2271829 h 2271829"/>
                <a:gd name="connsiteX0" fmla="*/ 50211 w 5421352"/>
                <a:gd name="connsiteY0" fmla="*/ 1681505 h 2272030"/>
                <a:gd name="connsiteX1" fmla="*/ 33366 w 5421352"/>
                <a:gd name="connsiteY1" fmla="*/ 1309375 h 2272030"/>
                <a:gd name="connsiteX2" fmla="*/ 750185 w 5421352"/>
                <a:gd name="connsiteY2" fmla="*/ 1889 h 2272030"/>
                <a:gd name="connsiteX3" fmla="*/ 1489991 w 5421352"/>
                <a:gd name="connsiteY3" fmla="*/ 1627473 h 2272030"/>
                <a:gd name="connsiteX4" fmla="*/ 3508243 w 5421352"/>
                <a:gd name="connsiteY4" fmla="*/ 2160848 h 2272030"/>
                <a:gd name="connsiteX5" fmla="*/ 5421352 w 5421352"/>
                <a:gd name="connsiteY5" fmla="*/ 2272030 h 2272030"/>
                <a:gd name="connsiteX0" fmla="*/ 50211 w 5421352"/>
                <a:gd name="connsiteY0" fmla="*/ 1683200 h 2273725"/>
                <a:gd name="connsiteX1" fmla="*/ 33366 w 5421352"/>
                <a:gd name="connsiteY1" fmla="*/ 1311070 h 2273725"/>
                <a:gd name="connsiteX2" fmla="*/ 750185 w 5421352"/>
                <a:gd name="connsiteY2" fmla="*/ 3584 h 2273725"/>
                <a:gd name="connsiteX3" fmla="*/ 1393648 w 5421352"/>
                <a:gd name="connsiteY3" fmla="*/ 1756234 h 2273725"/>
                <a:gd name="connsiteX4" fmla="*/ 3508243 w 5421352"/>
                <a:gd name="connsiteY4" fmla="*/ 2162543 h 2273725"/>
                <a:gd name="connsiteX5" fmla="*/ 5421352 w 5421352"/>
                <a:gd name="connsiteY5" fmla="*/ 2273725 h 2273725"/>
                <a:gd name="connsiteX0" fmla="*/ 0 w 5501893"/>
                <a:gd name="connsiteY0" fmla="*/ 1675258 h 2273725"/>
                <a:gd name="connsiteX1" fmla="*/ 113907 w 5501893"/>
                <a:gd name="connsiteY1" fmla="*/ 1311070 h 2273725"/>
                <a:gd name="connsiteX2" fmla="*/ 830726 w 5501893"/>
                <a:gd name="connsiteY2" fmla="*/ 3584 h 2273725"/>
                <a:gd name="connsiteX3" fmla="*/ 1474189 w 5501893"/>
                <a:gd name="connsiteY3" fmla="*/ 1756234 h 2273725"/>
                <a:gd name="connsiteX4" fmla="*/ 3588784 w 5501893"/>
                <a:gd name="connsiteY4" fmla="*/ 2162543 h 2273725"/>
                <a:gd name="connsiteX5" fmla="*/ 5501893 w 5501893"/>
                <a:gd name="connsiteY5" fmla="*/ 2273725 h 2273725"/>
                <a:gd name="connsiteX0" fmla="*/ 0 w 5529420"/>
                <a:gd name="connsiteY0" fmla="*/ 1667316 h 2273725"/>
                <a:gd name="connsiteX1" fmla="*/ 141434 w 5529420"/>
                <a:gd name="connsiteY1" fmla="*/ 1311070 h 2273725"/>
                <a:gd name="connsiteX2" fmla="*/ 858253 w 5529420"/>
                <a:gd name="connsiteY2" fmla="*/ 3584 h 2273725"/>
                <a:gd name="connsiteX3" fmla="*/ 1501716 w 5529420"/>
                <a:gd name="connsiteY3" fmla="*/ 1756234 h 2273725"/>
                <a:gd name="connsiteX4" fmla="*/ 3616311 w 5529420"/>
                <a:gd name="connsiteY4" fmla="*/ 2162543 h 2273725"/>
                <a:gd name="connsiteX5" fmla="*/ 5529420 w 5529420"/>
                <a:gd name="connsiteY5" fmla="*/ 2273725 h 22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29420" h="2273725">
                  <a:moveTo>
                    <a:pt x="0" y="1667316"/>
                  </a:moveTo>
                  <a:cubicBezTo>
                    <a:pt x="68303" y="1453080"/>
                    <a:pt x="33947" y="1593653"/>
                    <a:pt x="141434" y="1311070"/>
                  </a:cubicBezTo>
                  <a:cubicBezTo>
                    <a:pt x="248921" y="1028487"/>
                    <a:pt x="631539" y="-70610"/>
                    <a:pt x="858253" y="3584"/>
                  </a:cubicBezTo>
                  <a:cubicBezTo>
                    <a:pt x="1084967" y="77778"/>
                    <a:pt x="1042040" y="1396408"/>
                    <a:pt x="1501716" y="1756234"/>
                  </a:cubicBezTo>
                  <a:cubicBezTo>
                    <a:pt x="1961392" y="2116060"/>
                    <a:pt x="3616311" y="2162543"/>
                    <a:pt x="3616311" y="2162543"/>
                  </a:cubicBezTo>
                  <a:lnTo>
                    <a:pt x="5529420" y="2273725"/>
                  </a:lnTo>
                </a:path>
              </a:pathLst>
            </a:cu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ight Arrow 4"/>
            <p:cNvSpPr/>
            <p:nvPr/>
          </p:nvSpPr>
          <p:spPr>
            <a:xfrm rot="16200000">
              <a:off x="-398435" y="3260711"/>
              <a:ext cx="2572567" cy="111446"/>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611560" y="1689464"/>
              <a:ext cx="1195648" cy="369332"/>
            </a:xfrm>
            <a:prstGeom prst="rect">
              <a:avLst/>
            </a:prstGeom>
            <a:noFill/>
          </p:spPr>
          <p:txBody>
            <a:bodyPr wrap="none" rtlCol="0">
              <a:spAutoFit/>
            </a:bodyPr>
            <a:lstStyle/>
            <a:p>
              <a:r>
                <a:rPr lang="en-GB" dirty="0" smtClean="0"/>
                <a:t>Probability</a:t>
              </a:r>
              <a:endParaRPr lang="en-GB" dirty="0"/>
            </a:p>
          </p:txBody>
        </p:sp>
      </p:grpSp>
    </p:spTree>
    <p:extLst>
      <p:ext uri="{BB962C8B-B14F-4D97-AF65-F5344CB8AC3E}">
        <p14:creationId xmlns:p14="http://schemas.microsoft.com/office/powerpoint/2010/main" val="1369135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Evan Parker\Desktop\burning-earth-global-warming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2168" y="476672"/>
            <a:ext cx="5403639" cy="432291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1520" y="5013176"/>
            <a:ext cx="8568952" cy="830997"/>
          </a:xfrm>
          <a:prstGeom prst="rect">
            <a:avLst/>
          </a:prstGeom>
        </p:spPr>
        <p:txBody>
          <a:bodyPr wrap="square">
            <a:spAutoFit/>
          </a:bodyPr>
          <a:lstStyle/>
          <a:p>
            <a:pPr algn="ctr"/>
            <a:r>
              <a:rPr lang="en-GB" sz="4800" dirty="0">
                <a:solidFill>
                  <a:srgbClr val="007C59"/>
                </a:solidFill>
              </a:rPr>
              <a:t>Too </a:t>
            </a:r>
            <a:r>
              <a:rPr lang="en-GB" sz="4800" dirty="0" smtClean="0">
                <a:solidFill>
                  <a:srgbClr val="007C59"/>
                </a:solidFill>
              </a:rPr>
              <a:t>risky </a:t>
            </a:r>
            <a:r>
              <a:rPr lang="en-GB" sz="4800" dirty="0">
                <a:solidFill>
                  <a:srgbClr val="007C59"/>
                </a:solidFill>
              </a:rPr>
              <a:t>to ignore</a:t>
            </a:r>
          </a:p>
        </p:txBody>
      </p:sp>
    </p:spTree>
    <p:extLst>
      <p:ext uri="{BB962C8B-B14F-4D97-AF65-F5344CB8AC3E}">
        <p14:creationId xmlns:p14="http://schemas.microsoft.com/office/powerpoint/2010/main" val="17163313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125" autoRev="1" fill="hold">
                                          <p:stCondLst>
                                            <p:cond delay="0"/>
                                          </p:stCondLst>
                                        </p:cTn>
                                        <p:tgtEl>
                                          <p:spTgt spid="2"/>
                                        </p:tgtEl>
                                        <p:attrNameLst>
                                          <p:attrName>ppt_w</p:attrName>
                                        </p:attrNameLst>
                                      </p:cBhvr>
                                    </p:anim>
                                    <p:anim by="(#ppt_w*0.50)" calcmode="lin" valueType="num">
                                      <p:cBhvr>
                                        <p:cTn id="8" dur="125" decel="50000" autoRev="1" fill="hold">
                                          <p:stCondLst>
                                            <p:cond delay="0"/>
                                          </p:stCondLst>
                                        </p:cTn>
                                        <p:tgtEl>
                                          <p:spTgt spid="2"/>
                                        </p:tgtEl>
                                        <p:attrNameLst>
                                          <p:attrName>ppt_x</p:attrName>
                                        </p:attrNameLst>
                                      </p:cBhvr>
                                    </p:anim>
                                    <p:anim from="(-#ppt_h/2)" to="(#ppt_y)" calcmode="lin" valueType="num">
                                      <p:cBhvr>
                                        <p:cTn id="9" dur="250" fill="hold">
                                          <p:stCondLst>
                                            <p:cond delay="0"/>
                                          </p:stCondLst>
                                        </p:cTn>
                                        <p:tgtEl>
                                          <p:spTgt spid="2"/>
                                        </p:tgtEl>
                                        <p:attrNameLst>
                                          <p:attrName>ppt_y</p:attrName>
                                        </p:attrNameLst>
                                      </p:cBhvr>
                                    </p:anim>
                                    <p:animRot by="21600000">
                                      <p:cBhvr>
                                        <p:cTn id="10" dur="25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92696" y="476672"/>
            <a:ext cx="8229600" cy="1143000"/>
          </a:xfrm>
        </p:spPr>
        <p:txBody>
          <a:bodyPr>
            <a:noAutofit/>
          </a:bodyPr>
          <a:lstStyle/>
          <a:p>
            <a:r>
              <a:rPr lang="en-GB" sz="6000" dirty="0" smtClean="0"/>
              <a:t>So let’s save energy?</a:t>
            </a:r>
            <a:endParaRPr lang="en-GB" sz="6000" dirty="0"/>
          </a:p>
        </p:txBody>
      </p:sp>
      <p:sp>
        <p:nvSpPr>
          <p:cNvPr id="3" name="TextBox 2"/>
          <p:cNvSpPr txBox="1"/>
          <p:nvPr/>
        </p:nvSpPr>
        <p:spPr>
          <a:xfrm>
            <a:off x="292696" y="1196752"/>
            <a:ext cx="8064896" cy="4370427"/>
          </a:xfrm>
          <a:prstGeom prst="rect">
            <a:avLst/>
          </a:prstGeom>
          <a:noFill/>
        </p:spPr>
        <p:txBody>
          <a:bodyPr wrap="square" rtlCol="0">
            <a:spAutoFit/>
          </a:bodyPr>
          <a:lstStyle/>
          <a:p>
            <a:endParaRPr lang="en-GB" dirty="0" smtClean="0">
              <a:solidFill>
                <a:srgbClr val="FF0000"/>
              </a:solidFill>
            </a:endParaRPr>
          </a:p>
          <a:p>
            <a:endParaRPr lang="en-GB" dirty="0" smtClean="0">
              <a:solidFill>
                <a:srgbClr val="FF0000"/>
              </a:solidFill>
            </a:endParaRPr>
          </a:p>
          <a:p>
            <a:r>
              <a:rPr lang="en-GB" sz="4400" dirty="0" err="1" smtClean="0"/>
              <a:t>Jevon’s</a:t>
            </a:r>
            <a:r>
              <a:rPr lang="en-GB" sz="4400" dirty="0" smtClean="0"/>
              <a:t> Paradox:</a:t>
            </a:r>
          </a:p>
          <a:p>
            <a:r>
              <a:rPr lang="en-GB" sz="3600" dirty="0" smtClean="0"/>
              <a:t>In developed economies,  saving energy (by improved efficiency) tends to lead to </a:t>
            </a:r>
            <a:r>
              <a:rPr lang="en-GB" sz="3600" u="sng" dirty="0" smtClean="0"/>
              <a:t>increased demand  for energy</a:t>
            </a:r>
            <a:r>
              <a:rPr lang="en-GB" sz="3600" dirty="0" smtClean="0"/>
              <a:t>, which in turn accelerates economic growth, further </a:t>
            </a:r>
            <a:r>
              <a:rPr lang="en-GB" sz="3600" u="sng" dirty="0" smtClean="0">
                <a:solidFill>
                  <a:srgbClr val="FF0000"/>
                </a:solidFill>
              </a:rPr>
              <a:t>increasing demand</a:t>
            </a:r>
            <a:r>
              <a:rPr lang="en-GB" sz="3600" dirty="0" smtClean="0">
                <a:solidFill>
                  <a:srgbClr val="FF0000"/>
                </a:solidFill>
              </a:rPr>
              <a:t>!</a:t>
            </a:r>
          </a:p>
          <a:p>
            <a:endParaRPr lang="en-GB" dirty="0"/>
          </a:p>
        </p:txBody>
      </p:sp>
      <p:sp>
        <p:nvSpPr>
          <p:cNvPr id="4" name="TextBox 3"/>
          <p:cNvSpPr txBox="1"/>
          <p:nvPr/>
        </p:nvSpPr>
        <p:spPr>
          <a:xfrm>
            <a:off x="41176" y="5358001"/>
            <a:ext cx="9144000" cy="584775"/>
          </a:xfrm>
          <a:prstGeom prst="rect">
            <a:avLst/>
          </a:prstGeom>
          <a:noFill/>
        </p:spPr>
        <p:txBody>
          <a:bodyPr wrap="square" rtlCol="0">
            <a:spAutoFit/>
          </a:bodyPr>
          <a:lstStyle/>
          <a:p>
            <a:r>
              <a:rPr lang="en-GB" sz="3200" b="1" dirty="0" smtClean="0">
                <a:solidFill>
                  <a:srgbClr val="007C59"/>
                </a:solidFill>
              </a:rPr>
              <a:t>    ….tendency for efficiency to merely displace!</a:t>
            </a:r>
            <a:endParaRPr lang="en-GB" sz="3200" b="1" dirty="0">
              <a:solidFill>
                <a:srgbClr val="007C59"/>
              </a:solidFill>
            </a:endParaRPr>
          </a:p>
        </p:txBody>
      </p:sp>
    </p:spTree>
    <p:extLst>
      <p:ext uri="{BB962C8B-B14F-4D97-AF65-F5344CB8AC3E}">
        <p14:creationId xmlns:p14="http://schemas.microsoft.com/office/powerpoint/2010/main" val="3407514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1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nodeType="clickEffect">
                                  <p:stCondLst>
                                    <p:cond delay="0"/>
                                  </p:stCondLst>
                                  <p:iterate type="lt">
                                    <p:tmPct val="10000"/>
                                  </p:iterate>
                                  <p:childTnLst>
                                    <p:set>
                                      <p:cBhvr>
                                        <p:cTn id="11" dur="1" fill="hold">
                                          <p:stCondLst>
                                            <p:cond delay="0"/>
                                          </p:stCondLst>
                                        </p:cTn>
                                        <p:tgtEl>
                                          <p:spTgt spid="4">
                                            <p:txEl>
                                              <p:pRg st="0" end="0"/>
                                            </p:txEl>
                                          </p:spTgt>
                                        </p:tgtEl>
                                        <p:attrNameLst>
                                          <p:attrName>style.visibility</p:attrName>
                                        </p:attrNameLst>
                                      </p:cBhvr>
                                      <p:to>
                                        <p:strVal val="visible"/>
                                      </p:to>
                                    </p:set>
                                    <p:anim by="(-#ppt_w*2)" calcmode="lin" valueType="num">
                                      <p:cBhvr rctx="PPT">
                                        <p:cTn id="12" dur="125" autoRev="1" fill="hold">
                                          <p:stCondLst>
                                            <p:cond delay="0"/>
                                          </p:stCondLst>
                                        </p:cTn>
                                        <p:tgtEl>
                                          <p:spTgt spid="4">
                                            <p:txEl>
                                              <p:pRg st="0" end="0"/>
                                            </p:txEl>
                                          </p:spTgt>
                                        </p:tgtEl>
                                        <p:attrNameLst>
                                          <p:attrName>ppt_w</p:attrName>
                                        </p:attrNameLst>
                                      </p:cBhvr>
                                    </p:anim>
                                    <p:anim by="(#ppt_w*0.50)" calcmode="lin" valueType="num">
                                      <p:cBhvr>
                                        <p:cTn id="13" dur="125" decel="50000" autoRev="1" fill="hold">
                                          <p:stCondLst>
                                            <p:cond delay="0"/>
                                          </p:stCondLst>
                                        </p:cTn>
                                        <p:tgtEl>
                                          <p:spTgt spid="4">
                                            <p:txEl>
                                              <p:pRg st="0" end="0"/>
                                            </p:txEl>
                                          </p:spTgt>
                                        </p:tgtEl>
                                        <p:attrNameLst>
                                          <p:attrName>ppt_x</p:attrName>
                                        </p:attrNameLst>
                                      </p:cBhvr>
                                    </p:anim>
                                    <p:anim from="(-#ppt_h/2)" to="(#ppt_y)" calcmode="lin" valueType="num">
                                      <p:cBhvr>
                                        <p:cTn id="14" dur="250" fill="hold">
                                          <p:stCondLst>
                                            <p:cond delay="0"/>
                                          </p:stCondLst>
                                        </p:cTn>
                                        <p:tgtEl>
                                          <p:spTgt spid="4">
                                            <p:txEl>
                                              <p:pRg st="0" end="0"/>
                                            </p:txEl>
                                          </p:spTgt>
                                        </p:tgtEl>
                                        <p:attrNameLst>
                                          <p:attrName>ppt_y</p:attrName>
                                        </p:attrNameLst>
                                      </p:cBhvr>
                                    </p:anim>
                                    <p:animRot by="21600000">
                                      <p:cBhvr>
                                        <p:cTn id="15" dur="250" fill="hold">
                                          <p:stCondLst>
                                            <p:cond delay="0"/>
                                          </p:stCondLst>
                                        </p:cTn>
                                        <p:tgtEl>
                                          <p:spTgt spid="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Evan Parker\Desktop\cold-n-ol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242391"/>
            <a:ext cx="3024336" cy="225861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Evan Parker\Desktop\0720conakr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9796" y="3933056"/>
            <a:ext cx="3468588" cy="216024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Evan Parker\Desktop\pre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752" y="3759091"/>
            <a:ext cx="2337048" cy="237331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2.bp.blogspot.com/_XbAkYwmWlZY/TOERmE7h9OI/AAAAAAAAADU/oTMOb2BJTu0/s400/tourist-preparing-for-skiing-at-kerala-beach-muttukadu-india%252B1152_12778140109-tpfil02aw-4516.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752" y="1306669"/>
            <a:ext cx="3345160" cy="2266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7330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11560" y="188640"/>
            <a:ext cx="8229600" cy="1143000"/>
          </a:xfrm>
        </p:spPr>
        <p:txBody>
          <a:bodyPr>
            <a:noAutofit/>
          </a:bodyPr>
          <a:lstStyle/>
          <a:p>
            <a:r>
              <a:rPr lang="en-GB" sz="5600" dirty="0" smtClean="0">
                <a:latin typeface="+mn-lt"/>
              </a:rPr>
              <a:t>Clarkson Effect </a:t>
            </a:r>
            <a:endParaRPr lang="en-GB" sz="5600" dirty="0">
              <a:latin typeface="+mn-lt"/>
            </a:endParaRPr>
          </a:p>
        </p:txBody>
      </p:sp>
      <p:pic>
        <p:nvPicPr>
          <p:cNvPr id="3076" name="Picture 4" descr="https://encrypted-tbn1.gstatic.com/images?q=tbn:ANd9GcQSQjjEGA2-voLiFdVK4w1ib7YopIkizzIKQowEp4nLYqyWMSP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3278" y="1926610"/>
            <a:ext cx="3474922" cy="409913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encrypted-tbn3.gstatic.com/images?q=tbn:ANd9GcQnA5JA8R01-KvpZbt1c0Mc6sgqumrYuy-hMR20Yq7u6EhIMCe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008" y="476672"/>
            <a:ext cx="1728192" cy="11783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4.bp.blogspot.com/-is0CpVW16Y0/T8USVHR8BkI/AAAAAAAAAsQ/tX8bkZvFTZQ/s320/Rimac+3-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1844824"/>
            <a:ext cx="6526640" cy="4262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1570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3076"/>
                                        </p:tgtEl>
                                      </p:cBhvr>
                                    </p:animEffect>
                                    <p:set>
                                      <p:cBhvr>
                                        <p:cTn id="7" dur="1" fill="hold">
                                          <p:stCondLst>
                                            <p:cond delay="499"/>
                                          </p:stCondLst>
                                        </p:cTn>
                                        <p:tgtEl>
                                          <p:spTgt spid="3076"/>
                                        </p:tgtEl>
                                        <p:attrNameLst>
                                          <p:attrName>style.visibility</p:attrName>
                                        </p:attrNameLst>
                                      </p:cBhvr>
                                      <p:to>
                                        <p:strVal val="hidden"/>
                                      </p:to>
                                    </p:set>
                                  </p:childTnLst>
                                </p:cTn>
                              </p:par>
                              <p:par>
                                <p:cTn id="8" presetID="53"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274638"/>
            <a:ext cx="7211144" cy="850106"/>
          </a:xfrm>
        </p:spPr>
        <p:txBody>
          <a:bodyPr>
            <a:noAutofit/>
          </a:bodyPr>
          <a:lstStyle/>
          <a:p>
            <a:r>
              <a:rPr lang="en-GB" b="1" dirty="0"/>
              <a:t>Global </a:t>
            </a:r>
            <a:r>
              <a:rPr lang="en-GB" b="1" dirty="0" smtClean="0"/>
              <a:t>Research Priorities:</a:t>
            </a:r>
            <a:endParaRPr lang="en-GB" dirty="0"/>
          </a:p>
        </p:txBody>
      </p:sp>
      <p:pic>
        <p:nvPicPr>
          <p:cNvPr id="4" name="Picture 4" descr="S:\Internal Communications\Int Comms Events\IdeasCafe\Logos\IdeasCafeLogo.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60648"/>
            <a:ext cx="936104" cy="921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467544" y="1916832"/>
            <a:ext cx="8136904" cy="410445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rgbClr val="0434B1"/>
                </a:solidFill>
                <a:latin typeface="+mj-lt"/>
                <a:ea typeface="+mj-ea"/>
                <a:cs typeface="+mj-cs"/>
              </a:defRPr>
            </a:lvl1pPr>
          </a:lstStyle>
          <a:p>
            <a:endParaRPr lang="en-GB" dirty="0"/>
          </a:p>
        </p:txBody>
      </p:sp>
      <p:sp>
        <p:nvSpPr>
          <p:cNvPr id="6" name="TextBox 5"/>
          <p:cNvSpPr txBox="1"/>
          <p:nvPr/>
        </p:nvSpPr>
        <p:spPr>
          <a:xfrm>
            <a:off x="323528" y="1628800"/>
            <a:ext cx="8640960" cy="5062924"/>
          </a:xfrm>
          <a:prstGeom prst="rect">
            <a:avLst/>
          </a:prstGeom>
          <a:noFill/>
        </p:spPr>
        <p:txBody>
          <a:bodyPr wrap="square" rtlCol="0">
            <a:spAutoFit/>
          </a:bodyPr>
          <a:lstStyle/>
          <a:p>
            <a:r>
              <a:rPr lang="en-GB" sz="2400" b="1" dirty="0" smtClean="0"/>
              <a:t>Responding through research to global priorities</a:t>
            </a:r>
            <a:endParaRPr lang="en-GB" sz="2400" dirty="0"/>
          </a:p>
          <a:p>
            <a:pPr>
              <a:spcBef>
                <a:spcPts val="1200"/>
              </a:spcBef>
            </a:pPr>
            <a:r>
              <a:rPr lang="en-GB" sz="2400" i="1" dirty="0" smtClean="0">
                <a:solidFill>
                  <a:srgbClr val="0434B1"/>
                </a:solidFill>
              </a:rPr>
              <a:t>“Warwick’s </a:t>
            </a:r>
            <a:r>
              <a:rPr lang="en-GB" sz="2400" i="1" dirty="0">
                <a:solidFill>
                  <a:srgbClr val="0434B1"/>
                </a:solidFill>
              </a:rPr>
              <a:t>world-class Global Research Priorities focus multi-disciplinary research on key areas of international significance, by bringing together scholarly expertise from across faculties and </a:t>
            </a:r>
            <a:r>
              <a:rPr lang="en-GB" sz="2400" i="1" dirty="0" smtClean="0">
                <a:solidFill>
                  <a:srgbClr val="0434B1"/>
                </a:solidFill>
              </a:rPr>
              <a:t>departments.”</a:t>
            </a:r>
            <a:endParaRPr lang="en-GB" sz="2400" i="1" dirty="0">
              <a:solidFill>
                <a:srgbClr val="0434B1"/>
              </a:solidFill>
            </a:endParaRPr>
          </a:p>
          <a:p>
            <a:pPr marL="342900" indent="-342900">
              <a:spcBef>
                <a:spcPts val="1200"/>
              </a:spcBef>
              <a:spcAft>
                <a:spcPts val="600"/>
              </a:spcAft>
              <a:buClr>
                <a:schemeClr val="tx1"/>
              </a:buClr>
              <a:buFont typeface="Arial" pitchFamily="34" charset="0"/>
              <a:buChar char="•"/>
            </a:pPr>
            <a:r>
              <a:rPr lang="en-GB" sz="2400" dirty="0" smtClean="0"/>
              <a:t>Supporting </a:t>
            </a:r>
            <a:r>
              <a:rPr lang="en-GB" sz="2400" dirty="0"/>
              <a:t>and enhancing multidisciplinary and cross-departmental research</a:t>
            </a:r>
          </a:p>
          <a:p>
            <a:pPr marL="342900" indent="-342900">
              <a:spcBef>
                <a:spcPct val="0"/>
              </a:spcBef>
              <a:spcAft>
                <a:spcPts val="600"/>
              </a:spcAft>
              <a:buClr>
                <a:schemeClr val="tx1"/>
              </a:buClr>
              <a:buFont typeface="Arial" pitchFamily="34" charset="0"/>
              <a:buChar char="•"/>
            </a:pPr>
            <a:r>
              <a:rPr lang="en-GB" sz="2400" dirty="0"/>
              <a:t>Demonstrating the impacts of research and engaging with key users</a:t>
            </a:r>
          </a:p>
          <a:p>
            <a:pPr marL="342900" indent="-342900">
              <a:spcBef>
                <a:spcPct val="0"/>
              </a:spcBef>
              <a:spcAft>
                <a:spcPts val="600"/>
              </a:spcAft>
              <a:buClr>
                <a:schemeClr val="tx1"/>
              </a:buClr>
              <a:buFont typeface="Arial" pitchFamily="34" charset="0"/>
              <a:buChar char="•"/>
            </a:pPr>
            <a:r>
              <a:rPr lang="en-GB" sz="2400" dirty="0"/>
              <a:t>Generating research income through interdisciplinary research that addresses major global issues </a:t>
            </a:r>
          </a:p>
          <a:p>
            <a:pPr>
              <a:spcAft>
                <a:spcPts val="600"/>
              </a:spcAft>
            </a:pPr>
            <a:endParaRPr lang="en-GB" sz="2400" dirty="0"/>
          </a:p>
        </p:txBody>
      </p:sp>
    </p:spTree>
    <p:extLst>
      <p:ext uri="{BB962C8B-B14F-4D97-AF65-F5344CB8AC3E}">
        <p14:creationId xmlns:p14="http://schemas.microsoft.com/office/powerpoint/2010/main" val="263357753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van Parker\Pictures\TRAIN.jpg"/>
          <p:cNvPicPr>
            <a:picLocks noChangeAspect="1" noChangeArrowheads="1"/>
          </p:cNvPicPr>
          <p:nvPr/>
        </p:nvPicPr>
        <p:blipFill>
          <a:blip r:embed="rId3" cstate="print"/>
          <a:srcRect/>
          <a:stretch>
            <a:fillRect/>
          </a:stretch>
        </p:blipFill>
        <p:spPr bwMode="auto">
          <a:xfrm>
            <a:off x="840858" y="1031497"/>
            <a:ext cx="7091291" cy="4740457"/>
          </a:xfrm>
          <a:prstGeom prst="rect">
            <a:avLst/>
          </a:prstGeom>
          <a:noFill/>
        </p:spPr>
      </p:pic>
      <p:sp>
        <p:nvSpPr>
          <p:cNvPr id="5" name="TextBox 4"/>
          <p:cNvSpPr txBox="1"/>
          <p:nvPr/>
        </p:nvSpPr>
        <p:spPr>
          <a:xfrm>
            <a:off x="296023" y="2636912"/>
            <a:ext cx="8282778" cy="1569660"/>
          </a:xfrm>
          <a:prstGeom prst="rect">
            <a:avLst/>
          </a:prstGeom>
          <a:noFill/>
        </p:spPr>
        <p:txBody>
          <a:bodyPr wrap="square" rtlCol="0">
            <a:spAutoFit/>
          </a:bodyPr>
          <a:lstStyle/>
          <a:p>
            <a:pPr algn="ctr"/>
            <a:r>
              <a:rPr lang="en-GB" sz="9600" dirty="0" smtClean="0">
                <a:solidFill>
                  <a:schemeClr val="bg1"/>
                </a:solidFill>
                <a:effectLst>
                  <a:outerShdw blurRad="38100" dist="38100" dir="2700000" algn="tl">
                    <a:srgbClr val="000000">
                      <a:alpha val="43137"/>
                    </a:srgbClr>
                  </a:outerShdw>
                </a:effectLst>
                <a:latin typeface="Castellar" pitchFamily="18" charset="0"/>
              </a:rPr>
              <a:t>Jan 2011</a:t>
            </a:r>
          </a:p>
        </p:txBody>
      </p:sp>
      <p:sp>
        <p:nvSpPr>
          <p:cNvPr id="4" name="Rectangle 3"/>
          <p:cNvSpPr/>
          <p:nvPr/>
        </p:nvSpPr>
        <p:spPr>
          <a:xfrm>
            <a:off x="810859" y="5493019"/>
            <a:ext cx="2664296" cy="2789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Courtesy of Lord </a:t>
            </a:r>
            <a:r>
              <a:rPr lang="en-GB" dirty="0" err="1" smtClean="0">
                <a:solidFill>
                  <a:schemeClr val="tx1"/>
                </a:solidFill>
              </a:rPr>
              <a:t>Oxburgh</a:t>
            </a:r>
            <a:endParaRPr lang="en-GB" dirty="0">
              <a:solidFill>
                <a:schemeClr val="tx1"/>
              </a:solidFill>
            </a:endParaRPr>
          </a:p>
        </p:txBody>
      </p:sp>
      <p:sp>
        <p:nvSpPr>
          <p:cNvPr id="13" name="Title 1"/>
          <p:cNvSpPr txBox="1">
            <a:spLocks/>
          </p:cNvSpPr>
          <p:nvPr/>
        </p:nvSpPr>
        <p:spPr>
          <a:xfrm>
            <a:off x="468000" y="0"/>
            <a:ext cx="8244000" cy="115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GB" sz="3200" dirty="0">
              <a:solidFill>
                <a:srgbClr val="FF0000"/>
              </a:solidFill>
            </a:endParaRPr>
          </a:p>
        </p:txBody>
      </p:sp>
      <p:sp>
        <p:nvSpPr>
          <p:cNvPr id="2" name="TextBox 1"/>
          <p:cNvSpPr txBox="1"/>
          <p:nvPr/>
        </p:nvSpPr>
        <p:spPr>
          <a:xfrm>
            <a:off x="3203848" y="1556792"/>
            <a:ext cx="3096344" cy="707886"/>
          </a:xfrm>
          <a:prstGeom prst="rect">
            <a:avLst/>
          </a:prstGeom>
          <a:noFill/>
        </p:spPr>
        <p:txBody>
          <a:bodyPr wrap="square" rtlCol="0">
            <a:spAutoFit/>
          </a:bodyPr>
          <a:lstStyle/>
          <a:p>
            <a:endParaRPr lang="en-GB" sz="4000" dirty="0">
              <a:solidFill>
                <a:schemeClr val="bg1"/>
              </a:solidFill>
              <a:latin typeface="Castellar" pitchFamily="18" charset="0"/>
            </a:endParaRPr>
          </a:p>
        </p:txBody>
      </p:sp>
    </p:spTree>
    <p:extLst>
      <p:ext uri="{BB962C8B-B14F-4D97-AF65-F5344CB8AC3E}">
        <p14:creationId xmlns:p14="http://schemas.microsoft.com/office/powerpoint/2010/main" val="3644663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s://encrypted-tbn1.gstatic.com/images?q=tbn:ANd9GcSvEI0N0PzJRx4-U4UDmQTwnMHcdUqfgAxgLzp2Eu-OuchBBX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4628" y="1120807"/>
            <a:ext cx="2273803" cy="185907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Evan Parker\Desktop\DATA\PICS\QUESTI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69247" y="1700808"/>
            <a:ext cx="699073" cy="699073"/>
          </a:xfrm>
          <a:prstGeom prst="rect">
            <a:avLst/>
          </a:prstGeom>
          <a:noFill/>
          <a:ln>
            <a:noFill/>
          </a:ln>
        </p:spPr>
      </p:pic>
      <p:sp>
        <p:nvSpPr>
          <p:cNvPr id="2" name="TextBox 1"/>
          <p:cNvSpPr txBox="1"/>
          <p:nvPr/>
        </p:nvSpPr>
        <p:spPr>
          <a:xfrm>
            <a:off x="325136" y="332655"/>
            <a:ext cx="5652766" cy="769441"/>
          </a:xfrm>
          <a:prstGeom prst="rect">
            <a:avLst/>
          </a:prstGeom>
          <a:noFill/>
        </p:spPr>
        <p:txBody>
          <a:bodyPr wrap="none" rtlCol="0">
            <a:spAutoFit/>
          </a:bodyPr>
          <a:lstStyle/>
          <a:p>
            <a:r>
              <a:rPr lang="en-GB" sz="4400" dirty="0" smtClean="0">
                <a:solidFill>
                  <a:srgbClr val="007C59"/>
                </a:solidFill>
              </a:rPr>
              <a:t>Energy for the future…..</a:t>
            </a:r>
            <a:endParaRPr lang="en-GB" sz="4400" dirty="0">
              <a:solidFill>
                <a:srgbClr val="007C59"/>
              </a:solidFill>
            </a:endParaRPr>
          </a:p>
        </p:txBody>
      </p:sp>
      <p:pic>
        <p:nvPicPr>
          <p:cNvPr id="5" name="Picture 2" descr="C:\Users\Evan Parker\Pictures\Wind Turbine.jpg"/>
          <p:cNvPicPr>
            <a:picLocks noChangeAspect="1" noChangeArrowheads="1"/>
          </p:cNvPicPr>
          <p:nvPr/>
        </p:nvPicPr>
        <p:blipFill>
          <a:blip r:embed="rId5" cstate="print"/>
          <a:srcRect/>
          <a:stretch>
            <a:fillRect/>
          </a:stretch>
        </p:blipFill>
        <p:spPr bwMode="auto">
          <a:xfrm>
            <a:off x="893590" y="3861048"/>
            <a:ext cx="3382723" cy="2232248"/>
          </a:xfrm>
          <a:prstGeom prst="rect">
            <a:avLst/>
          </a:prstGeom>
          <a:noFill/>
        </p:spPr>
      </p:pic>
      <p:pic>
        <p:nvPicPr>
          <p:cNvPr id="6" name="Picture 2" descr="http://www.slocounty.ca.gov/Assets/OES/Diablo+Canyon+Power+Plant.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12160" y="1209886"/>
            <a:ext cx="2428363" cy="185907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Evan Parker\Desktop\DATA\PICS\QUESTI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22500" y="4293096"/>
            <a:ext cx="1152128" cy="1152128"/>
          </a:xfrm>
          <a:prstGeom prst="rect">
            <a:avLst/>
          </a:prstGeom>
          <a:noFill/>
          <a:ln>
            <a:noFill/>
          </a:ln>
        </p:spPr>
      </p:pic>
      <p:pic>
        <p:nvPicPr>
          <p:cNvPr id="3074" name="Picture 2" descr="http://s3.hubimg.com/u/5518610_f52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5136" y="1154355"/>
            <a:ext cx="2286860" cy="189371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C:\Users\Evan Parker\Desktop\DATA\PICS\QUESTI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4660" y="1491422"/>
            <a:ext cx="1117840" cy="1117840"/>
          </a:xfrm>
          <a:prstGeom prst="rect">
            <a:avLst/>
          </a:prstGeom>
          <a:noFill/>
          <a:ln>
            <a:noFill/>
          </a:ln>
        </p:spPr>
      </p:pic>
      <p:pic>
        <p:nvPicPr>
          <p:cNvPr id="2050" name="Picture 2" descr="http://i.dailymail.co.uk/i/pix/2009/07/12/article-0-05B05F0E000005DC-178_468x286.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60460" y="3905479"/>
            <a:ext cx="3580063" cy="2187817"/>
          </a:xfrm>
          <a:prstGeom prst="rect">
            <a:avLst/>
          </a:prstGeom>
          <a:noFill/>
          <a:extLst>
            <a:ext uri="{909E8E84-426E-40DD-AFC4-6F175D3DCCD1}">
              <a14:hiddenFill xmlns:a14="http://schemas.microsoft.com/office/drawing/2010/main">
                <a:solidFill>
                  <a:srgbClr val="FFFFFF"/>
                </a:solidFill>
              </a14:hiddenFill>
            </a:ext>
          </a:extLst>
        </p:spPr>
      </p:pic>
      <p:sp>
        <p:nvSpPr>
          <p:cNvPr id="11" name="Cloud 10"/>
          <p:cNvSpPr/>
          <p:nvPr/>
        </p:nvSpPr>
        <p:spPr>
          <a:xfrm>
            <a:off x="4673537" y="3877025"/>
            <a:ext cx="3528392" cy="2282552"/>
          </a:xfrm>
          <a:prstGeom prst="cloud">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C:\Users\Evan Parker\Desktop\DATA\PICS\QUESTION.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40679" y="1864682"/>
            <a:ext cx="371323" cy="371323"/>
          </a:xfrm>
          <a:prstGeom prst="rect">
            <a:avLst/>
          </a:prstGeom>
          <a:noFill/>
          <a:ln>
            <a:noFill/>
          </a:ln>
        </p:spPr>
      </p:pic>
      <p:pic>
        <p:nvPicPr>
          <p:cNvPr id="13" name="Picture 12" descr="C:\Users\Evan Parker\Desktop\DATA\PICS\QUESTI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79579" y="1629021"/>
            <a:ext cx="749223" cy="749223"/>
          </a:xfrm>
          <a:prstGeom prst="rect">
            <a:avLst/>
          </a:prstGeom>
          <a:noFill/>
          <a:ln>
            <a:noFill/>
          </a:ln>
        </p:spPr>
      </p:pic>
    </p:spTree>
    <p:extLst>
      <p:ext uri="{BB962C8B-B14F-4D97-AF65-F5344CB8AC3E}">
        <p14:creationId xmlns:p14="http://schemas.microsoft.com/office/powerpoint/2010/main" val="3710835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412776"/>
            <a:ext cx="8640960" cy="3139321"/>
          </a:xfrm>
          <a:prstGeom prst="rect">
            <a:avLst/>
          </a:prstGeom>
        </p:spPr>
        <p:txBody>
          <a:bodyPr wrap="square">
            <a:spAutoFit/>
          </a:bodyPr>
          <a:lstStyle/>
          <a:p>
            <a:pPr algn="ctr"/>
            <a:r>
              <a:rPr lang="en-GB" sz="6600" dirty="0" smtClean="0"/>
              <a:t>Fixated on</a:t>
            </a:r>
          </a:p>
          <a:p>
            <a:pPr algn="ctr"/>
            <a:r>
              <a:rPr lang="en-GB" sz="6600" dirty="0" smtClean="0"/>
              <a:t> </a:t>
            </a:r>
            <a:r>
              <a:rPr lang="en-GB" sz="6600" dirty="0">
                <a:solidFill>
                  <a:srgbClr val="007C59"/>
                </a:solidFill>
              </a:rPr>
              <a:t>CO₂ emission reduction </a:t>
            </a:r>
            <a:r>
              <a:rPr lang="en-GB" sz="6600" dirty="0" smtClean="0">
                <a:solidFill>
                  <a:srgbClr val="007C59"/>
                </a:solidFill>
              </a:rPr>
              <a:t>targets</a:t>
            </a:r>
            <a:endParaRPr lang="en-GB" sz="6600" dirty="0">
              <a:solidFill>
                <a:srgbClr val="007C59"/>
              </a:solidFill>
            </a:endParaRPr>
          </a:p>
        </p:txBody>
      </p:sp>
      <p:sp>
        <p:nvSpPr>
          <p:cNvPr id="3" name="Content Placeholder 2"/>
          <p:cNvSpPr txBox="1">
            <a:spLocks/>
          </p:cNvSpPr>
          <p:nvPr/>
        </p:nvSpPr>
        <p:spPr>
          <a:xfrm>
            <a:off x="671331" y="1268760"/>
            <a:ext cx="82296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GB" sz="9600" dirty="0" smtClean="0">
                <a:solidFill>
                  <a:srgbClr val="007C59"/>
                </a:solidFill>
                <a:latin typeface="Accord Heavy SF" pitchFamily="34" charset="0"/>
              </a:rPr>
              <a:t>Wrong target?</a:t>
            </a:r>
            <a:endParaRPr lang="en-GB" sz="9600" dirty="0">
              <a:solidFill>
                <a:srgbClr val="007C59"/>
              </a:solidFill>
              <a:latin typeface="Accord Heavy SF" pitchFamily="34" charset="0"/>
            </a:endParaRPr>
          </a:p>
        </p:txBody>
      </p:sp>
    </p:spTree>
    <p:extLst>
      <p:ext uri="{BB962C8B-B14F-4D97-AF65-F5344CB8AC3E}">
        <p14:creationId xmlns:p14="http://schemas.microsoft.com/office/powerpoint/2010/main" val="36095160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grpId="0" nodeType="clickEffect">
                                  <p:stCondLst>
                                    <p:cond delay="0"/>
                                  </p:stCondLst>
                                  <p:childTnLst>
                                    <p:anim calcmode="lin" valueType="num">
                                      <p:cBhvr>
                                        <p:cTn id="6" dur="1500"/>
                                        <p:tgtEl>
                                          <p:spTgt spid="2"/>
                                        </p:tgtEl>
                                        <p:attrNameLst>
                                          <p:attrName>ppt_w</p:attrName>
                                        </p:attrNameLst>
                                      </p:cBhvr>
                                      <p:tavLst>
                                        <p:tav tm="0">
                                          <p:val>
                                            <p:strVal val="ppt_w"/>
                                          </p:val>
                                        </p:tav>
                                        <p:tav tm="100000">
                                          <p:val>
                                            <p:fltVal val="0"/>
                                          </p:val>
                                        </p:tav>
                                      </p:tavLst>
                                    </p:anim>
                                    <p:anim calcmode="lin" valueType="num">
                                      <p:cBhvr>
                                        <p:cTn id="7" dur="1500"/>
                                        <p:tgtEl>
                                          <p:spTgt spid="2"/>
                                        </p:tgtEl>
                                        <p:attrNameLst>
                                          <p:attrName>ppt_h</p:attrName>
                                        </p:attrNameLst>
                                      </p:cBhvr>
                                      <p:tavLst>
                                        <p:tav tm="0">
                                          <p:val>
                                            <p:strVal val="ppt_h"/>
                                          </p:val>
                                        </p:tav>
                                        <p:tav tm="100000">
                                          <p:val>
                                            <p:fltVal val="0"/>
                                          </p:val>
                                        </p:tav>
                                      </p:tavLst>
                                    </p:anim>
                                    <p:animEffect transition="out" filter="fade">
                                      <p:cBhvr>
                                        <p:cTn id="8" dur="1500"/>
                                        <p:tgtEl>
                                          <p:spTgt spid="2"/>
                                        </p:tgtEl>
                                      </p:cBhvr>
                                    </p:animEffect>
                                    <p:set>
                                      <p:cBhvr>
                                        <p:cTn id="9" dur="1" fill="hold">
                                          <p:stCondLst>
                                            <p:cond delay="1499"/>
                                          </p:stCondLst>
                                        </p:cTn>
                                        <p:tgtEl>
                                          <p:spTgt spid="2"/>
                                        </p:tgtEl>
                                        <p:attrNameLst>
                                          <p:attrName>style.visibility</p:attrName>
                                        </p:attrNameLst>
                                      </p:cBhvr>
                                      <p:to>
                                        <p:strVal val="hidden"/>
                                      </p:to>
                                    </p:se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500" fill="hold"/>
                                        <p:tgtEl>
                                          <p:spTgt spid="3"/>
                                        </p:tgtEl>
                                        <p:attrNameLst>
                                          <p:attrName>ppt_w</p:attrName>
                                        </p:attrNameLst>
                                      </p:cBhvr>
                                      <p:tavLst>
                                        <p:tav tm="0">
                                          <p:val>
                                            <p:fltVal val="0"/>
                                          </p:val>
                                        </p:tav>
                                        <p:tav tm="100000">
                                          <p:val>
                                            <p:strVal val="#ppt_w"/>
                                          </p:val>
                                        </p:tav>
                                      </p:tavLst>
                                    </p:anim>
                                    <p:anim calcmode="lin" valueType="num">
                                      <p:cBhvr>
                                        <p:cTn id="13" dur="1500" fill="hold"/>
                                        <p:tgtEl>
                                          <p:spTgt spid="3"/>
                                        </p:tgtEl>
                                        <p:attrNameLst>
                                          <p:attrName>ppt_h</p:attrName>
                                        </p:attrNameLst>
                                      </p:cBhvr>
                                      <p:tavLst>
                                        <p:tav tm="0">
                                          <p:val>
                                            <p:fltVal val="0"/>
                                          </p:val>
                                        </p:tav>
                                        <p:tav tm="100000">
                                          <p:val>
                                            <p:strVal val="#ppt_h"/>
                                          </p:val>
                                        </p:tav>
                                      </p:tavLst>
                                    </p:anim>
                                    <p:animEffect transition="in" filter="fade">
                                      <p:cBhvr>
                                        <p:cTn id="14" dur="1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024" y="1268760"/>
            <a:ext cx="9217024" cy="5078313"/>
          </a:xfrm>
          <a:prstGeom prst="rect">
            <a:avLst/>
          </a:prstGeom>
          <a:noFill/>
        </p:spPr>
        <p:txBody>
          <a:bodyPr wrap="square" rtlCol="0">
            <a:spAutoFit/>
          </a:bodyPr>
          <a:lstStyle/>
          <a:p>
            <a:pPr algn="ctr">
              <a:spcAft>
                <a:spcPts val="600"/>
              </a:spcAft>
            </a:pPr>
            <a:r>
              <a:rPr lang="en-GB" sz="6000" dirty="0" smtClean="0"/>
              <a:t>More effective approach</a:t>
            </a:r>
          </a:p>
          <a:p>
            <a:pPr algn="ctr">
              <a:spcAft>
                <a:spcPts val="600"/>
              </a:spcAft>
            </a:pPr>
            <a:r>
              <a:rPr lang="en-GB" sz="6000" dirty="0" smtClean="0">
                <a:latin typeface="Accord Heavy SF" pitchFamily="34" charset="0"/>
              </a:rPr>
              <a:t>Focus on energy:</a:t>
            </a:r>
          </a:p>
          <a:p>
            <a:pPr algn="ctr">
              <a:spcAft>
                <a:spcPts val="600"/>
              </a:spcAft>
            </a:pPr>
            <a:endParaRPr lang="en-GB" dirty="0"/>
          </a:p>
          <a:p>
            <a:pPr algn="ctr">
              <a:spcAft>
                <a:spcPts val="600"/>
              </a:spcAft>
            </a:pPr>
            <a:r>
              <a:rPr lang="en-GB" sz="5600" dirty="0" smtClean="0">
                <a:solidFill>
                  <a:srgbClr val="007C59"/>
                </a:solidFill>
              </a:rPr>
              <a:t>Clean, low cost, abundant,  deployable and available 24/7</a:t>
            </a:r>
          </a:p>
          <a:p>
            <a:pPr algn="ctr"/>
            <a:endParaRPr lang="en-GB" dirty="0"/>
          </a:p>
          <a:p>
            <a:pPr algn="ctr"/>
            <a:endParaRPr lang="en-GB" dirty="0" smtClean="0"/>
          </a:p>
          <a:p>
            <a:pPr marL="342900" indent="-342900" algn="ctr">
              <a:buAutoNum type="arabicPeriod"/>
            </a:pPr>
            <a:endParaRPr lang="en-GB" dirty="0"/>
          </a:p>
        </p:txBody>
      </p:sp>
    </p:spTree>
    <p:extLst>
      <p:ext uri="{BB962C8B-B14F-4D97-AF65-F5344CB8AC3E}">
        <p14:creationId xmlns:p14="http://schemas.microsoft.com/office/powerpoint/2010/main" val="3564073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encrypted-tbn2.gstatic.com/images?q=tbn:ANd9GcT5lhvdxSZuEy6qT9fplXiPwSOkYx1s7Rv1zVKbVlDwaIBlvaE6T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9" y="0"/>
            <a:ext cx="912811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494203" y="2420888"/>
            <a:ext cx="4028667" cy="1569660"/>
          </a:xfrm>
          <a:prstGeom prst="rect">
            <a:avLst/>
          </a:prstGeom>
          <a:noFill/>
        </p:spPr>
        <p:txBody>
          <a:bodyPr wrap="none" rtlCol="0">
            <a:spAutoFit/>
          </a:bodyPr>
          <a:lstStyle/>
          <a:p>
            <a:r>
              <a:rPr lang="en-GB" sz="9600" dirty="0" smtClean="0">
                <a:solidFill>
                  <a:srgbClr val="007C59"/>
                </a:solidFill>
              </a:rPr>
              <a:t>FUSION</a:t>
            </a:r>
            <a:endParaRPr lang="en-GB" sz="9600" dirty="0">
              <a:solidFill>
                <a:srgbClr val="007C59"/>
              </a:solidFill>
            </a:endParaRPr>
          </a:p>
        </p:txBody>
      </p:sp>
    </p:spTree>
    <p:extLst>
      <p:ext uri="{BB962C8B-B14F-4D97-AF65-F5344CB8AC3E}">
        <p14:creationId xmlns:p14="http://schemas.microsoft.com/office/powerpoint/2010/main" val="1664749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2"/>
                                        </p:tgtEl>
                                      </p:cBhvr>
                                    </p:animEffect>
                                    <p:set>
                                      <p:cBhvr>
                                        <p:cTn id="12" dur="1" fill="hold">
                                          <p:stCondLst>
                                            <p:cond delay="1999"/>
                                          </p:stCondLst>
                                        </p:cTn>
                                        <p:tgtEl>
                                          <p:spTgt spid="2"/>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fade">
                                      <p:cBhvr>
                                        <p:cTn id="15"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644792" y="856302"/>
            <a:ext cx="7420608" cy="4471934"/>
            <a:chOff x="644792" y="1333330"/>
            <a:chExt cx="7420608" cy="4471934"/>
          </a:xfrm>
        </p:grpSpPr>
        <p:pic>
          <p:nvPicPr>
            <p:cNvPr id="2" name="Picture 2" descr="H:\Profiles\Personal\My Pictures\CV3.jpg"/>
            <p:cNvPicPr>
              <a:picLocks noChangeAspect="1" noChangeArrowheads="1"/>
            </p:cNvPicPr>
            <p:nvPr/>
          </p:nvPicPr>
          <p:blipFill>
            <a:blip r:embed="rId3" cstate="print"/>
            <a:srcRect/>
            <a:stretch>
              <a:fillRect/>
            </a:stretch>
          </p:blipFill>
          <p:spPr bwMode="auto">
            <a:xfrm>
              <a:off x="644792" y="1340768"/>
              <a:ext cx="3245448" cy="2224002"/>
            </a:xfrm>
            <a:prstGeom prst="rect">
              <a:avLst/>
            </a:prstGeom>
            <a:noFill/>
          </p:spPr>
        </p:pic>
        <p:pic>
          <p:nvPicPr>
            <p:cNvPr id="4" name="Picture 2" descr="http://t1.gstatic.com/images?q=tbn:ANd9GcSPBsyAUsN3focaao9ow4I3xT2uRtYs3gCfbHATrLBOqzbneU-XDw"/>
            <p:cNvPicPr>
              <a:picLocks noChangeAspect="1" noChangeArrowheads="1"/>
            </p:cNvPicPr>
            <p:nvPr/>
          </p:nvPicPr>
          <p:blipFill>
            <a:blip r:embed="rId4" cstate="print"/>
            <a:srcRect/>
            <a:stretch>
              <a:fillRect/>
            </a:stretch>
          </p:blipFill>
          <p:spPr bwMode="auto">
            <a:xfrm>
              <a:off x="5076056" y="1333330"/>
              <a:ext cx="2736302" cy="2060151"/>
            </a:xfrm>
            <a:prstGeom prst="rect">
              <a:avLst/>
            </a:prstGeom>
            <a:noFill/>
          </p:spPr>
        </p:pic>
        <p:pic>
          <p:nvPicPr>
            <p:cNvPr id="5" name="Picture 2" descr="http://www.bustler.net/images/news2/MF-Pylon-Backdrop-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34547" y="3670021"/>
              <a:ext cx="2447816" cy="21352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Evan Parker\Desktop\gas pipe.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23013" y="3645024"/>
              <a:ext cx="3242387" cy="2160240"/>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p:nvSpPr>
        <p:spPr>
          <a:xfrm>
            <a:off x="539552" y="190380"/>
            <a:ext cx="6885090" cy="646331"/>
          </a:xfrm>
          <a:prstGeom prst="rect">
            <a:avLst/>
          </a:prstGeom>
          <a:noFill/>
        </p:spPr>
        <p:txBody>
          <a:bodyPr wrap="none" rtlCol="0">
            <a:spAutoFit/>
          </a:bodyPr>
          <a:lstStyle/>
          <a:p>
            <a:r>
              <a:rPr lang="en-GB" sz="3600" dirty="0" smtClean="0">
                <a:solidFill>
                  <a:srgbClr val="007C59"/>
                </a:solidFill>
              </a:rPr>
              <a:t>Abundant, clean, sustainable power</a:t>
            </a:r>
            <a:endParaRPr lang="en-GB" sz="3600" dirty="0">
              <a:solidFill>
                <a:srgbClr val="007C59"/>
              </a:solidFill>
            </a:endParaRPr>
          </a:p>
        </p:txBody>
      </p:sp>
      <p:sp>
        <p:nvSpPr>
          <p:cNvPr id="3" name="TextBox 2"/>
          <p:cNvSpPr txBox="1"/>
          <p:nvPr/>
        </p:nvSpPr>
        <p:spPr>
          <a:xfrm>
            <a:off x="1475656" y="5445224"/>
            <a:ext cx="6984776" cy="707886"/>
          </a:xfrm>
          <a:prstGeom prst="rect">
            <a:avLst/>
          </a:prstGeom>
          <a:noFill/>
        </p:spPr>
        <p:txBody>
          <a:bodyPr wrap="square" rtlCol="0">
            <a:spAutoFit/>
          </a:bodyPr>
          <a:lstStyle/>
          <a:p>
            <a:pPr algn="r"/>
            <a:r>
              <a:rPr lang="en-GB" sz="4000" b="1" dirty="0" smtClean="0">
                <a:solidFill>
                  <a:srgbClr val="007C59"/>
                </a:solidFill>
              </a:rPr>
              <a:t>…….and ultimately cheap!</a:t>
            </a:r>
            <a:endParaRPr lang="en-GB" sz="4000" b="1" dirty="0">
              <a:solidFill>
                <a:srgbClr val="007C59"/>
              </a:solidFill>
            </a:endParaRPr>
          </a:p>
        </p:txBody>
      </p:sp>
    </p:spTree>
    <p:extLst>
      <p:ext uri="{BB962C8B-B14F-4D97-AF65-F5344CB8AC3E}">
        <p14:creationId xmlns:p14="http://schemas.microsoft.com/office/powerpoint/2010/main" val="2202284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250" autoRev="1" fill="hold">
                                          <p:stCondLst>
                                            <p:cond delay="0"/>
                                          </p:stCondLst>
                                        </p:cTn>
                                        <p:tgtEl>
                                          <p:spTgt spid="3"/>
                                        </p:tgtEl>
                                        <p:attrNameLst>
                                          <p:attrName>ppt_w</p:attrName>
                                        </p:attrNameLst>
                                      </p:cBhvr>
                                    </p:anim>
                                    <p:anim by="(#ppt_w*0.50)" calcmode="lin" valueType="num">
                                      <p:cBhvr>
                                        <p:cTn id="8" dur="250" decel="50000" autoRev="1" fill="hold">
                                          <p:stCondLst>
                                            <p:cond delay="0"/>
                                          </p:stCondLst>
                                        </p:cTn>
                                        <p:tgtEl>
                                          <p:spTgt spid="3"/>
                                        </p:tgtEl>
                                        <p:attrNameLst>
                                          <p:attrName>ppt_x</p:attrName>
                                        </p:attrNameLst>
                                      </p:cBhvr>
                                    </p:anim>
                                    <p:anim from="(-#ppt_h/2)" to="(#ppt_y)" calcmode="lin" valueType="num">
                                      <p:cBhvr>
                                        <p:cTn id="9" dur="500" fill="hold">
                                          <p:stCondLst>
                                            <p:cond delay="0"/>
                                          </p:stCondLst>
                                        </p:cTn>
                                        <p:tgtEl>
                                          <p:spTgt spid="3"/>
                                        </p:tgtEl>
                                        <p:attrNameLst>
                                          <p:attrName>ppt_y</p:attrName>
                                        </p:attrNameLst>
                                      </p:cBhvr>
                                    </p:anim>
                                    <p:animRot by="21600000">
                                      <p:cBhvr>
                                        <p:cTn id="10" dur="5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Text Box 4"/>
          <p:cNvSpPr txBox="1">
            <a:spLocks noChangeArrowheads="1"/>
          </p:cNvSpPr>
          <p:nvPr/>
        </p:nvSpPr>
        <p:spPr bwMode="auto">
          <a:xfrm>
            <a:off x="2781295" y="323165"/>
            <a:ext cx="5072222" cy="553998"/>
          </a:xfrm>
          <a:prstGeom prst="rect">
            <a:avLst/>
          </a:prstGeom>
          <a:noFill/>
          <a:ln w="12700">
            <a:noFill/>
            <a:miter lim="800000"/>
            <a:headEnd/>
            <a:tailEnd/>
          </a:ln>
          <a:effectLst/>
        </p:spPr>
        <p:txBody>
          <a:bodyPr wrap="none">
            <a:spAutoFit/>
          </a:bodyPr>
          <a:lstStyle/>
          <a:p>
            <a:r>
              <a:rPr lang="en-US" sz="3000" dirty="0" smtClean="0">
                <a:solidFill>
                  <a:srgbClr val="0434B1"/>
                </a:solidFill>
                <a:latin typeface="Helvetica" pitchFamily="28" charset="0"/>
              </a:rPr>
              <a:t>solar land area requirements</a:t>
            </a:r>
            <a:endParaRPr lang="en-US" sz="3000" dirty="0">
              <a:solidFill>
                <a:srgbClr val="0434B1"/>
              </a:solidFill>
            </a:endParaRPr>
          </a:p>
        </p:txBody>
      </p:sp>
      <p:pic>
        <p:nvPicPr>
          <p:cNvPr id="77848" name="Picture 24"/>
          <p:cNvPicPr>
            <a:picLocks noChangeAspect="1" noChangeArrowheads="1"/>
          </p:cNvPicPr>
          <p:nvPr/>
        </p:nvPicPr>
        <p:blipFill>
          <a:blip r:embed="rId3" cstate="print"/>
          <a:srcRect/>
          <a:stretch>
            <a:fillRect/>
          </a:stretch>
        </p:blipFill>
        <p:spPr bwMode="auto">
          <a:xfrm>
            <a:off x="611560" y="1109487"/>
            <a:ext cx="7313764" cy="4495010"/>
          </a:xfrm>
          <a:prstGeom prst="rect">
            <a:avLst/>
          </a:prstGeom>
          <a:noFill/>
          <a:ln w="12700">
            <a:noFill/>
            <a:miter lim="800000"/>
            <a:headEnd/>
            <a:tailEnd/>
          </a:ln>
          <a:effectLst/>
        </p:spPr>
      </p:pic>
      <p:sp>
        <p:nvSpPr>
          <p:cNvPr id="77844" name="Rectangle 20"/>
          <p:cNvSpPr>
            <a:spLocks noChangeArrowheads="1"/>
          </p:cNvSpPr>
          <p:nvPr/>
        </p:nvSpPr>
        <p:spPr bwMode="auto">
          <a:xfrm>
            <a:off x="2555776" y="3986091"/>
            <a:ext cx="95894" cy="106070"/>
          </a:xfrm>
          <a:prstGeom prst="rect">
            <a:avLst/>
          </a:prstGeom>
          <a:noFill/>
          <a:ln w="38100">
            <a:solidFill>
              <a:srgbClr val="CF0E30"/>
            </a:solidFill>
            <a:miter lim="800000"/>
            <a:headEnd/>
            <a:tailEnd/>
          </a:ln>
          <a:effectLst/>
        </p:spPr>
        <p:txBody>
          <a:bodyPr wrap="none" anchor="ctr"/>
          <a:lstStyle/>
          <a:p>
            <a:endParaRPr lang="en-GB"/>
          </a:p>
        </p:txBody>
      </p:sp>
      <p:sp>
        <p:nvSpPr>
          <p:cNvPr id="77851" name="Rectangle 27"/>
          <p:cNvSpPr>
            <a:spLocks noChangeArrowheads="1"/>
          </p:cNvSpPr>
          <p:nvPr/>
        </p:nvSpPr>
        <p:spPr bwMode="auto">
          <a:xfrm>
            <a:off x="1835696" y="3068960"/>
            <a:ext cx="95894" cy="106070"/>
          </a:xfrm>
          <a:prstGeom prst="rect">
            <a:avLst/>
          </a:prstGeom>
          <a:noFill/>
          <a:ln w="38100">
            <a:solidFill>
              <a:srgbClr val="CF0E30"/>
            </a:solidFill>
            <a:miter lim="800000"/>
            <a:headEnd/>
            <a:tailEnd/>
          </a:ln>
          <a:effectLst/>
        </p:spPr>
        <p:txBody>
          <a:bodyPr wrap="none" anchor="ctr"/>
          <a:lstStyle/>
          <a:p>
            <a:endParaRPr lang="en-GB"/>
          </a:p>
        </p:txBody>
      </p:sp>
      <p:sp>
        <p:nvSpPr>
          <p:cNvPr id="77852" name="Rectangle 28"/>
          <p:cNvSpPr>
            <a:spLocks noChangeArrowheads="1"/>
          </p:cNvSpPr>
          <p:nvPr/>
        </p:nvSpPr>
        <p:spPr bwMode="auto">
          <a:xfrm>
            <a:off x="4067944" y="3293433"/>
            <a:ext cx="95894" cy="106070"/>
          </a:xfrm>
          <a:prstGeom prst="rect">
            <a:avLst/>
          </a:prstGeom>
          <a:noFill/>
          <a:ln w="38100">
            <a:solidFill>
              <a:srgbClr val="CF0E30"/>
            </a:solidFill>
            <a:miter lim="800000"/>
            <a:headEnd/>
            <a:tailEnd/>
          </a:ln>
          <a:effectLst/>
        </p:spPr>
        <p:txBody>
          <a:bodyPr wrap="none" anchor="ctr"/>
          <a:lstStyle/>
          <a:p>
            <a:endParaRPr lang="en-GB"/>
          </a:p>
        </p:txBody>
      </p:sp>
      <p:sp>
        <p:nvSpPr>
          <p:cNvPr id="77853" name="Rectangle 29"/>
          <p:cNvSpPr>
            <a:spLocks noChangeArrowheads="1"/>
          </p:cNvSpPr>
          <p:nvPr/>
        </p:nvSpPr>
        <p:spPr bwMode="auto">
          <a:xfrm>
            <a:off x="6610544" y="4365104"/>
            <a:ext cx="95894" cy="106070"/>
          </a:xfrm>
          <a:prstGeom prst="rect">
            <a:avLst/>
          </a:prstGeom>
          <a:noFill/>
          <a:ln w="38100">
            <a:solidFill>
              <a:srgbClr val="CF0E30"/>
            </a:solidFill>
            <a:miter lim="800000"/>
            <a:headEnd/>
            <a:tailEnd/>
          </a:ln>
          <a:effectLst/>
        </p:spPr>
        <p:txBody>
          <a:bodyPr wrap="none" anchor="ctr"/>
          <a:lstStyle/>
          <a:p>
            <a:endParaRPr lang="en-GB"/>
          </a:p>
        </p:txBody>
      </p:sp>
      <p:sp>
        <p:nvSpPr>
          <p:cNvPr id="77854" name="Rectangle 30"/>
          <p:cNvSpPr>
            <a:spLocks noChangeArrowheads="1"/>
          </p:cNvSpPr>
          <p:nvPr/>
        </p:nvSpPr>
        <p:spPr bwMode="auto">
          <a:xfrm>
            <a:off x="4860032" y="3285584"/>
            <a:ext cx="95894" cy="106070"/>
          </a:xfrm>
          <a:prstGeom prst="rect">
            <a:avLst/>
          </a:prstGeom>
          <a:noFill/>
          <a:ln w="38100">
            <a:solidFill>
              <a:srgbClr val="CF0E30"/>
            </a:solidFill>
            <a:miter lim="800000"/>
            <a:headEnd/>
            <a:tailEnd/>
          </a:ln>
          <a:effectLst/>
        </p:spPr>
        <p:txBody>
          <a:bodyPr wrap="none" anchor="ctr"/>
          <a:lstStyle/>
          <a:p>
            <a:endParaRPr lang="en-GB"/>
          </a:p>
        </p:txBody>
      </p:sp>
      <p:sp>
        <p:nvSpPr>
          <p:cNvPr id="77855" name="Rectangle 31"/>
          <p:cNvSpPr>
            <a:spLocks noChangeArrowheads="1"/>
          </p:cNvSpPr>
          <p:nvPr/>
        </p:nvSpPr>
        <p:spPr bwMode="auto">
          <a:xfrm>
            <a:off x="6660232" y="2492896"/>
            <a:ext cx="95894" cy="106070"/>
          </a:xfrm>
          <a:prstGeom prst="rect">
            <a:avLst/>
          </a:prstGeom>
          <a:noFill/>
          <a:ln w="38100">
            <a:solidFill>
              <a:srgbClr val="CF0E30"/>
            </a:solidFill>
            <a:miter lim="800000"/>
            <a:headEnd/>
            <a:tailEnd/>
          </a:ln>
          <a:effectLst/>
        </p:spPr>
        <p:txBody>
          <a:bodyPr wrap="none" anchor="ctr"/>
          <a:lstStyle/>
          <a:p>
            <a:endParaRPr lang="en-GB"/>
          </a:p>
        </p:txBody>
      </p:sp>
      <p:sp>
        <p:nvSpPr>
          <p:cNvPr id="77856" name="Text Box 32"/>
          <p:cNvSpPr txBox="1">
            <a:spLocks noChangeArrowheads="1"/>
          </p:cNvSpPr>
          <p:nvPr/>
        </p:nvSpPr>
        <p:spPr bwMode="auto">
          <a:xfrm>
            <a:off x="3553910" y="5805264"/>
            <a:ext cx="2165465" cy="369332"/>
          </a:xfrm>
          <a:prstGeom prst="rect">
            <a:avLst/>
          </a:prstGeom>
          <a:noFill/>
          <a:ln w="12700">
            <a:noFill/>
            <a:miter lim="800000"/>
            <a:headEnd/>
            <a:tailEnd/>
          </a:ln>
          <a:effectLst/>
        </p:spPr>
        <p:txBody>
          <a:bodyPr wrap="none">
            <a:spAutoFit/>
          </a:bodyPr>
          <a:lstStyle/>
          <a:p>
            <a:r>
              <a:rPr lang="en-US" dirty="0"/>
              <a:t>6 Boxes at </a:t>
            </a:r>
            <a:r>
              <a:rPr lang="en-US" dirty="0" smtClean="0"/>
              <a:t>3 </a:t>
            </a:r>
            <a:r>
              <a:rPr lang="en-US" dirty="0"/>
              <a:t>TW Each</a:t>
            </a:r>
          </a:p>
        </p:txBody>
      </p:sp>
      <p:sp>
        <p:nvSpPr>
          <p:cNvPr id="2" name="TextBox 1"/>
          <p:cNvSpPr txBox="1"/>
          <p:nvPr/>
        </p:nvSpPr>
        <p:spPr>
          <a:xfrm>
            <a:off x="323528" y="323165"/>
            <a:ext cx="184731" cy="369332"/>
          </a:xfrm>
          <a:prstGeom prst="rect">
            <a:avLst/>
          </a:prstGeom>
          <a:noFill/>
        </p:spPr>
        <p:txBody>
          <a:bodyPr wrap="none" rtlCol="0">
            <a:spAutoFit/>
          </a:bodyPr>
          <a:lstStyle/>
          <a:p>
            <a:endParaRPr lang="en-GB" dirty="0"/>
          </a:p>
        </p:txBody>
      </p:sp>
      <p:sp>
        <p:nvSpPr>
          <p:cNvPr id="3" name="TextBox 2"/>
          <p:cNvSpPr txBox="1"/>
          <p:nvPr/>
        </p:nvSpPr>
        <p:spPr>
          <a:xfrm>
            <a:off x="494692" y="276998"/>
            <a:ext cx="2361480" cy="646331"/>
          </a:xfrm>
          <a:prstGeom prst="rect">
            <a:avLst/>
          </a:prstGeom>
          <a:noFill/>
        </p:spPr>
        <p:txBody>
          <a:bodyPr wrap="none" rtlCol="0">
            <a:spAutoFit/>
          </a:bodyPr>
          <a:lstStyle/>
          <a:p>
            <a:r>
              <a:rPr lang="en-GB" sz="3600" dirty="0" smtClean="0">
                <a:solidFill>
                  <a:srgbClr val="007C59"/>
                </a:solidFill>
              </a:rPr>
              <a:t>Mitigation -</a:t>
            </a:r>
            <a:endParaRPr lang="en-GB" sz="3600" dirty="0">
              <a:solidFill>
                <a:srgbClr val="007C59"/>
              </a:solidFill>
            </a:endParaRPr>
          </a:p>
        </p:txBody>
      </p:sp>
    </p:spTree>
    <p:extLst>
      <p:ext uri="{BB962C8B-B14F-4D97-AF65-F5344CB8AC3E}">
        <p14:creationId xmlns:p14="http://schemas.microsoft.com/office/powerpoint/2010/main" val="3362445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Arrow Connector 70"/>
          <p:cNvCxnSpPr/>
          <p:nvPr/>
        </p:nvCxnSpPr>
        <p:spPr>
          <a:xfrm rot="5400000" flipH="1" flipV="1">
            <a:off x="3023828" y="2168860"/>
            <a:ext cx="720080" cy="64807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Cube 9"/>
          <p:cNvSpPr/>
          <p:nvPr/>
        </p:nvSpPr>
        <p:spPr>
          <a:xfrm>
            <a:off x="755576" y="2924944"/>
            <a:ext cx="3384376" cy="1728192"/>
          </a:xfrm>
          <a:prstGeom prst="cube">
            <a:avLst>
              <a:gd name="adj" fmla="val 57956"/>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txBox="1">
            <a:spLocks/>
          </p:cNvSpPr>
          <p:nvPr/>
        </p:nvSpPr>
        <p:spPr>
          <a:xfrm>
            <a:off x="206461" y="392181"/>
            <a:ext cx="7677907" cy="1152000"/>
          </a:xfrm>
          <a:prstGeom prst="rect">
            <a:avLst/>
          </a:prstGeom>
        </p:spPr>
        <p:txBody>
          <a:bodyPr vert="horz" lIns="91440" tIns="45720" rIns="91440" bIns="45720" rtlCol="0" anchor="ctr">
            <a:noAutofit/>
          </a:bodyPr>
          <a:lstStyle/>
          <a:p>
            <a:pPr lvl="0">
              <a:spcBef>
                <a:spcPct val="0"/>
              </a:spcBef>
            </a:pPr>
            <a:r>
              <a:rPr lang="en-GB" sz="3600" dirty="0" smtClean="0">
                <a:solidFill>
                  <a:srgbClr val="007C59"/>
                </a:solidFill>
              </a:rPr>
              <a:t>Geo-engineering solution –</a:t>
            </a:r>
            <a:r>
              <a:rPr lang="en-GB" sz="3600" dirty="0" smtClean="0">
                <a:solidFill>
                  <a:schemeClr val="tx2"/>
                </a:solidFill>
              </a:rPr>
              <a:t> </a:t>
            </a:r>
          </a:p>
          <a:p>
            <a:pPr lvl="0">
              <a:spcBef>
                <a:spcPct val="0"/>
              </a:spcBef>
            </a:pPr>
            <a:r>
              <a:rPr lang="en-GB" sz="3600" dirty="0" smtClean="0">
                <a:solidFill>
                  <a:srgbClr val="FF0000"/>
                </a:solidFill>
              </a:rPr>
              <a:t>“Dream Particles” </a:t>
            </a:r>
            <a:r>
              <a:rPr lang="en-GB" sz="3600" dirty="0" smtClean="0">
                <a:solidFill>
                  <a:srgbClr val="007C59"/>
                </a:solidFill>
              </a:rPr>
              <a:t>for the polar regions: </a:t>
            </a:r>
            <a:endParaRPr kumimoji="0" lang="en-GB" sz="3600" b="0" i="0" u="none" strike="noStrike" kern="1200" cap="none" spc="0" normalizeH="0" baseline="0" noProof="0" dirty="0">
              <a:ln>
                <a:noFill/>
              </a:ln>
              <a:solidFill>
                <a:srgbClr val="007C59"/>
              </a:solidFill>
              <a:effectLst/>
              <a:uLnTx/>
              <a:uFillTx/>
              <a:latin typeface="+mj-lt"/>
              <a:ea typeface="+mj-ea"/>
              <a:cs typeface="+mj-cs"/>
            </a:endParaRPr>
          </a:p>
        </p:txBody>
      </p:sp>
      <p:sp>
        <p:nvSpPr>
          <p:cNvPr id="11" name="Cube 10"/>
          <p:cNvSpPr/>
          <p:nvPr/>
        </p:nvSpPr>
        <p:spPr>
          <a:xfrm>
            <a:off x="2195736" y="4149080"/>
            <a:ext cx="1008112" cy="504056"/>
          </a:xfrm>
          <a:prstGeom prst="cube">
            <a:avLst>
              <a:gd name="adj" fmla="val 70902"/>
            </a:avLst>
          </a:prstGeom>
          <a:solidFill>
            <a:schemeClr val="accent6">
              <a:lumMod val="60000"/>
              <a:lumOff val="40000"/>
            </a:schemeClr>
          </a:solidFill>
          <a:ln>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lowchart: Summing Junction 12"/>
          <p:cNvSpPr/>
          <p:nvPr/>
        </p:nvSpPr>
        <p:spPr>
          <a:xfrm rot="2276027">
            <a:off x="2639634" y="4165234"/>
            <a:ext cx="179169" cy="368406"/>
          </a:xfrm>
          <a:prstGeom prst="flowChartSummingJunction">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Cube 17"/>
          <p:cNvSpPr/>
          <p:nvPr/>
        </p:nvSpPr>
        <p:spPr>
          <a:xfrm>
            <a:off x="971600" y="4005064"/>
            <a:ext cx="1584176" cy="648072"/>
          </a:xfrm>
          <a:prstGeom prst="cube">
            <a:avLst>
              <a:gd name="adj" fmla="val 70902"/>
            </a:avLst>
          </a:prstGeom>
          <a:solidFill>
            <a:schemeClr val="tx2">
              <a:lumMod val="40000"/>
              <a:lumOff val="60000"/>
            </a:schemeClr>
          </a:solidFill>
          <a:ln>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sp>
        <p:nvSpPr>
          <p:cNvPr id="26" name="TextBox 25"/>
          <p:cNvSpPr txBox="1"/>
          <p:nvPr/>
        </p:nvSpPr>
        <p:spPr>
          <a:xfrm>
            <a:off x="2267464" y="4427896"/>
            <a:ext cx="702436" cy="307777"/>
          </a:xfrm>
          <a:prstGeom prst="rect">
            <a:avLst/>
          </a:prstGeom>
          <a:noFill/>
        </p:spPr>
        <p:txBody>
          <a:bodyPr wrap="none" rtlCol="0">
            <a:spAutoFit/>
          </a:bodyPr>
          <a:lstStyle/>
          <a:p>
            <a:r>
              <a:rPr lang="en-GB" sz="1400" dirty="0" smtClean="0">
                <a:solidFill>
                  <a:srgbClr val="FF0000"/>
                </a:solidFill>
              </a:rPr>
              <a:t>MEMS </a:t>
            </a:r>
            <a:endParaRPr lang="en-GB" sz="1400" dirty="0">
              <a:solidFill>
                <a:srgbClr val="FF0000"/>
              </a:solidFill>
            </a:endParaRPr>
          </a:p>
        </p:txBody>
      </p:sp>
      <p:sp>
        <p:nvSpPr>
          <p:cNvPr id="28" name="TextBox 27"/>
          <p:cNvSpPr txBox="1"/>
          <p:nvPr/>
        </p:nvSpPr>
        <p:spPr>
          <a:xfrm>
            <a:off x="3419872" y="3717032"/>
            <a:ext cx="343364" cy="369332"/>
          </a:xfrm>
          <a:prstGeom prst="rect">
            <a:avLst/>
          </a:prstGeom>
          <a:noFill/>
        </p:spPr>
        <p:txBody>
          <a:bodyPr wrap="none" rtlCol="0">
            <a:spAutoFit/>
          </a:bodyPr>
          <a:lstStyle/>
          <a:p>
            <a:r>
              <a:rPr lang="en-GB" dirty="0" smtClean="0">
                <a:solidFill>
                  <a:schemeClr val="accent1"/>
                </a:solidFill>
              </a:rPr>
              <a:t>Si</a:t>
            </a:r>
            <a:endParaRPr lang="en-GB" dirty="0">
              <a:solidFill>
                <a:schemeClr val="accent1"/>
              </a:solidFill>
            </a:endParaRPr>
          </a:p>
        </p:txBody>
      </p:sp>
      <p:sp>
        <p:nvSpPr>
          <p:cNvPr id="29" name="Cube 28"/>
          <p:cNvSpPr/>
          <p:nvPr/>
        </p:nvSpPr>
        <p:spPr>
          <a:xfrm>
            <a:off x="1475656" y="4005064"/>
            <a:ext cx="648072" cy="216024"/>
          </a:xfrm>
          <a:prstGeom prst="cube">
            <a:avLst>
              <a:gd name="adj" fmla="val 70902"/>
            </a:avLst>
          </a:prstGeom>
          <a:solidFill>
            <a:schemeClr val="tx2">
              <a:lumMod val="40000"/>
              <a:lumOff val="60000"/>
            </a:schemeClr>
          </a:solidFill>
          <a:ln w="15875">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2"/>
              </a:solidFill>
            </a:endParaRPr>
          </a:p>
        </p:txBody>
      </p:sp>
      <p:sp>
        <p:nvSpPr>
          <p:cNvPr id="32" name="TextBox 31"/>
          <p:cNvSpPr txBox="1"/>
          <p:nvPr/>
        </p:nvSpPr>
        <p:spPr>
          <a:xfrm>
            <a:off x="1656024" y="3923896"/>
            <a:ext cx="360040" cy="307777"/>
          </a:xfrm>
          <a:prstGeom prst="rect">
            <a:avLst/>
          </a:prstGeom>
          <a:noFill/>
        </p:spPr>
        <p:txBody>
          <a:bodyPr wrap="square" rtlCol="0">
            <a:spAutoFit/>
          </a:bodyPr>
          <a:lstStyle/>
          <a:p>
            <a:r>
              <a:rPr lang="en-GB" sz="1400" dirty="0" smtClean="0">
                <a:solidFill>
                  <a:srgbClr val="FF0000"/>
                </a:solidFill>
              </a:rPr>
              <a:t>rf </a:t>
            </a:r>
            <a:endParaRPr lang="en-GB" sz="1400" dirty="0">
              <a:solidFill>
                <a:srgbClr val="FF0000"/>
              </a:solidFill>
            </a:endParaRPr>
          </a:p>
        </p:txBody>
      </p:sp>
      <p:sp>
        <p:nvSpPr>
          <p:cNvPr id="33" name="TextBox 32"/>
          <p:cNvSpPr txBox="1"/>
          <p:nvPr/>
        </p:nvSpPr>
        <p:spPr>
          <a:xfrm>
            <a:off x="1511464" y="4211896"/>
            <a:ext cx="325730" cy="307777"/>
          </a:xfrm>
          <a:prstGeom prst="rect">
            <a:avLst/>
          </a:prstGeom>
          <a:noFill/>
        </p:spPr>
        <p:txBody>
          <a:bodyPr wrap="none" rtlCol="0">
            <a:spAutoFit/>
          </a:bodyPr>
          <a:lstStyle/>
          <a:p>
            <a:r>
              <a:rPr lang="en-GB" sz="1400" dirty="0" smtClean="0">
                <a:solidFill>
                  <a:srgbClr val="FF0000"/>
                </a:solidFill>
              </a:rPr>
              <a:t>IC</a:t>
            </a:r>
            <a:endParaRPr lang="en-GB" sz="1400" dirty="0">
              <a:solidFill>
                <a:srgbClr val="FF0000"/>
              </a:solidFill>
            </a:endParaRPr>
          </a:p>
        </p:txBody>
      </p:sp>
      <p:sp>
        <p:nvSpPr>
          <p:cNvPr id="31" name="Rectangle 30"/>
          <p:cNvSpPr/>
          <p:nvPr/>
        </p:nvSpPr>
        <p:spPr>
          <a:xfrm>
            <a:off x="968164" y="4869954"/>
            <a:ext cx="2571538" cy="707886"/>
          </a:xfrm>
          <a:prstGeom prst="rect">
            <a:avLst/>
          </a:prstGeom>
        </p:spPr>
        <p:txBody>
          <a:bodyPr wrap="none">
            <a:spAutoFit/>
          </a:bodyPr>
          <a:lstStyle/>
          <a:p>
            <a:pPr lvl="0" algn="ctr">
              <a:spcBef>
                <a:spcPct val="0"/>
              </a:spcBef>
            </a:pPr>
            <a:r>
              <a:rPr lang="en-GB" sz="2000" b="1" dirty="0" smtClean="0">
                <a:solidFill>
                  <a:srgbClr val="FF0000"/>
                </a:solidFill>
              </a:rPr>
              <a:t>“ The Dream Particle”</a:t>
            </a:r>
          </a:p>
          <a:p>
            <a:pPr lvl="0" algn="ctr">
              <a:spcBef>
                <a:spcPct val="0"/>
              </a:spcBef>
            </a:pPr>
            <a:r>
              <a:rPr lang="en-GB" sz="2000" b="1" dirty="0" smtClean="0">
                <a:solidFill>
                  <a:srgbClr val="FF0000"/>
                </a:solidFill>
              </a:rPr>
              <a:t> (1</a:t>
            </a:r>
            <a:r>
              <a:rPr lang="el-GR" sz="2000" b="1" dirty="0" smtClean="0">
                <a:solidFill>
                  <a:srgbClr val="FF0000"/>
                </a:solidFill>
              </a:rPr>
              <a:t>μ</a:t>
            </a:r>
            <a:r>
              <a:rPr lang="en-GB" sz="2000" b="1" dirty="0" smtClean="0">
                <a:solidFill>
                  <a:srgbClr val="FF0000"/>
                </a:solidFill>
              </a:rPr>
              <a:t>m x 1</a:t>
            </a:r>
            <a:r>
              <a:rPr lang="el-GR" sz="2000" b="1" dirty="0" smtClean="0">
                <a:solidFill>
                  <a:srgbClr val="FF0000"/>
                </a:solidFill>
              </a:rPr>
              <a:t>μ</a:t>
            </a:r>
            <a:r>
              <a:rPr lang="en-GB" sz="2000" b="1" dirty="0" smtClean="0">
                <a:solidFill>
                  <a:srgbClr val="FF0000"/>
                </a:solidFill>
              </a:rPr>
              <a:t>m x 100nm)</a:t>
            </a:r>
            <a:endParaRPr lang="en-GB" sz="2000" b="1" dirty="0">
              <a:solidFill>
                <a:srgbClr val="FF0000"/>
              </a:solidFill>
            </a:endParaRPr>
          </a:p>
        </p:txBody>
      </p:sp>
      <p:sp>
        <p:nvSpPr>
          <p:cNvPr id="52" name="Parallelogram 51"/>
          <p:cNvSpPr/>
          <p:nvPr/>
        </p:nvSpPr>
        <p:spPr>
          <a:xfrm>
            <a:off x="755576" y="2924944"/>
            <a:ext cx="3384376" cy="1008112"/>
          </a:xfrm>
          <a:prstGeom prst="parallelogram">
            <a:avLst>
              <a:gd name="adj" fmla="val 92546"/>
            </a:avLst>
          </a:prstGeom>
          <a:gradFill flip="none" rotWithShape="1">
            <a:gsLst>
              <a:gs pos="0">
                <a:srgbClr val="5E9EFF">
                  <a:alpha val="0"/>
                </a:srgbClr>
              </a:gs>
              <a:gs pos="39999">
                <a:srgbClr val="85C2FF"/>
              </a:gs>
              <a:gs pos="70000">
                <a:srgbClr val="C4D6EB"/>
              </a:gs>
              <a:gs pos="100000">
                <a:srgbClr val="FFEBFA"/>
              </a:gs>
            </a:gsLst>
            <a:path path="rect">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CCECFF"/>
              </a:solidFill>
            </a:endParaRPr>
          </a:p>
        </p:txBody>
      </p:sp>
      <p:sp>
        <p:nvSpPr>
          <p:cNvPr id="12" name="Cube 11"/>
          <p:cNvSpPr/>
          <p:nvPr/>
        </p:nvSpPr>
        <p:spPr>
          <a:xfrm>
            <a:off x="1763688" y="2924944"/>
            <a:ext cx="2160240" cy="216024"/>
          </a:xfrm>
          <a:prstGeom prst="cube">
            <a:avLst>
              <a:gd name="adj" fmla="val 70902"/>
            </a:avLst>
          </a:prstGeom>
          <a:solidFill>
            <a:schemeClr val="accent3">
              <a:lumMod val="40000"/>
              <a:lumOff val="6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sp>
        <p:nvSpPr>
          <p:cNvPr id="25" name="TextBox 24"/>
          <p:cNvSpPr txBox="1"/>
          <p:nvPr/>
        </p:nvSpPr>
        <p:spPr>
          <a:xfrm>
            <a:off x="2411760" y="2852936"/>
            <a:ext cx="792088" cy="307777"/>
          </a:xfrm>
          <a:prstGeom prst="rect">
            <a:avLst/>
          </a:prstGeom>
          <a:noFill/>
        </p:spPr>
        <p:txBody>
          <a:bodyPr wrap="square" rtlCol="0">
            <a:spAutoFit/>
          </a:bodyPr>
          <a:lstStyle/>
          <a:p>
            <a:r>
              <a:rPr lang="en-GB" sz="1400" dirty="0" smtClean="0">
                <a:solidFill>
                  <a:srgbClr val="FF0000"/>
                </a:solidFill>
              </a:rPr>
              <a:t>PV Cell</a:t>
            </a:r>
            <a:endParaRPr lang="en-GB" sz="1400" dirty="0">
              <a:solidFill>
                <a:srgbClr val="FF0000"/>
              </a:solidFill>
            </a:endParaRPr>
          </a:p>
        </p:txBody>
      </p:sp>
      <p:sp>
        <p:nvSpPr>
          <p:cNvPr id="40" name="TextBox 39"/>
          <p:cNvSpPr txBox="1"/>
          <p:nvPr/>
        </p:nvSpPr>
        <p:spPr>
          <a:xfrm>
            <a:off x="1547664" y="3356992"/>
            <a:ext cx="1527791" cy="369332"/>
          </a:xfrm>
          <a:prstGeom prst="rect">
            <a:avLst/>
          </a:prstGeom>
          <a:noFill/>
        </p:spPr>
        <p:txBody>
          <a:bodyPr wrap="none" rtlCol="0">
            <a:spAutoFit/>
          </a:bodyPr>
          <a:lstStyle/>
          <a:p>
            <a:r>
              <a:rPr lang="en-GB" dirty="0" smtClean="0">
                <a:solidFill>
                  <a:schemeClr val="tx2"/>
                </a:solidFill>
              </a:rPr>
              <a:t>Mirror surface</a:t>
            </a:r>
            <a:endParaRPr lang="en-GB" dirty="0">
              <a:solidFill>
                <a:schemeClr val="tx2"/>
              </a:solidFill>
            </a:endParaRPr>
          </a:p>
        </p:txBody>
      </p:sp>
      <p:cxnSp>
        <p:nvCxnSpPr>
          <p:cNvPr id="35" name="Straight Arrow Connector 34"/>
          <p:cNvCxnSpPr/>
          <p:nvPr/>
        </p:nvCxnSpPr>
        <p:spPr>
          <a:xfrm rot="5400000">
            <a:off x="1512530" y="2673634"/>
            <a:ext cx="1368000" cy="0"/>
          </a:xfrm>
          <a:prstGeom prst="straightConnector1">
            <a:avLst/>
          </a:prstGeom>
          <a:ln w="165100" cap="sq">
            <a:solidFill>
              <a:srgbClr val="FFFF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rot="5400000" flipH="1" flipV="1">
            <a:off x="2051720" y="2564904"/>
            <a:ext cx="936104" cy="648072"/>
          </a:xfrm>
          <a:prstGeom prst="straightConnector1">
            <a:avLst/>
          </a:prstGeom>
          <a:ln w="60325">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16200000" flipV="1">
            <a:off x="1403648" y="2564904"/>
            <a:ext cx="936104" cy="648072"/>
          </a:xfrm>
          <a:prstGeom prst="straightConnector1">
            <a:avLst/>
          </a:prstGeom>
          <a:ln w="60325">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3" name="Curved Left Arrow 72"/>
          <p:cNvSpPr/>
          <p:nvPr/>
        </p:nvSpPr>
        <p:spPr>
          <a:xfrm>
            <a:off x="3347864" y="2276872"/>
            <a:ext cx="216024" cy="432048"/>
          </a:xfrm>
          <a:prstGeom prst="curvedLeftArrow">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2">
                  <a:lumMod val="40000"/>
                  <a:lumOff val="60000"/>
                </a:schemeClr>
              </a:solidFill>
            </a:endParaRPr>
          </a:p>
        </p:txBody>
      </p:sp>
      <p:sp>
        <p:nvSpPr>
          <p:cNvPr id="38" name="Arc 37"/>
          <p:cNvSpPr/>
          <p:nvPr/>
        </p:nvSpPr>
        <p:spPr>
          <a:xfrm rot="18576147">
            <a:off x="6288409" y="667015"/>
            <a:ext cx="2270350" cy="1953414"/>
          </a:xfrm>
          <a:prstGeom prst="arc">
            <a:avLst>
              <a:gd name="adj1" fmla="val 17860741"/>
              <a:gd name="adj2" fmla="val 19982931"/>
            </a:avLst>
          </a:prstGeom>
          <a:ln w="4445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30" name="Picture 2" descr="C:\Users\Evan Parker\Desktop\planet440x3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9700" y="2254112"/>
            <a:ext cx="4191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4" name="Arc 3"/>
          <p:cNvSpPr/>
          <p:nvPr/>
        </p:nvSpPr>
        <p:spPr>
          <a:xfrm>
            <a:off x="5724128" y="3462083"/>
            <a:ext cx="1944216" cy="1407984"/>
          </a:xfrm>
          <a:prstGeom prst="arc">
            <a:avLst>
              <a:gd name="adj1" fmla="val 3589960"/>
              <a:gd name="adj2" fmla="val 7228157"/>
            </a:avLst>
          </a:prstGeom>
          <a:ln w="53975">
            <a:solidFill>
              <a:schemeClr val="bg2">
                <a:lumMod val="75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6" name="Arc 35"/>
          <p:cNvSpPr/>
          <p:nvPr/>
        </p:nvSpPr>
        <p:spPr>
          <a:xfrm rot="154259">
            <a:off x="5840742" y="2662194"/>
            <a:ext cx="1944216" cy="1407984"/>
          </a:xfrm>
          <a:prstGeom prst="arc">
            <a:avLst>
              <a:gd name="adj1" fmla="val 14309979"/>
              <a:gd name="adj2" fmla="val 18204692"/>
            </a:avLst>
          </a:prstGeom>
          <a:ln w="53975">
            <a:solidFill>
              <a:schemeClr val="bg2">
                <a:lumMod val="75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6" name="Straight Arrow Connector 5"/>
          <p:cNvCxnSpPr/>
          <p:nvPr/>
        </p:nvCxnSpPr>
        <p:spPr>
          <a:xfrm flipV="1">
            <a:off x="3923928" y="2673634"/>
            <a:ext cx="2448272" cy="868024"/>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28" idx="3"/>
          </p:cNvCxnSpPr>
          <p:nvPr/>
        </p:nvCxnSpPr>
        <p:spPr>
          <a:xfrm>
            <a:off x="3763236" y="3901698"/>
            <a:ext cx="2392940" cy="833975"/>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387706" y="5550989"/>
            <a:ext cx="9144000" cy="646331"/>
          </a:xfrm>
          <a:prstGeom prst="rect">
            <a:avLst/>
          </a:prstGeom>
          <a:noFill/>
        </p:spPr>
        <p:txBody>
          <a:bodyPr wrap="square" rtlCol="0">
            <a:spAutoFit/>
          </a:bodyPr>
          <a:lstStyle/>
          <a:p>
            <a:r>
              <a:rPr lang="en-GB" sz="3600" b="1" dirty="0" smtClean="0">
                <a:solidFill>
                  <a:srgbClr val="007C59"/>
                </a:solidFill>
              </a:rPr>
              <a:t>…….we cannot ignore the unthinkable?</a:t>
            </a:r>
            <a:endParaRPr lang="en-GB" sz="3600" b="1" dirty="0">
              <a:solidFill>
                <a:srgbClr val="007C59"/>
              </a:solidFill>
            </a:endParaRPr>
          </a:p>
        </p:txBody>
      </p:sp>
    </p:spTree>
    <p:extLst>
      <p:ext uri="{BB962C8B-B14F-4D97-AF65-F5344CB8AC3E}">
        <p14:creationId xmlns:p14="http://schemas.microsoft.com/office/powerpoint/2010/main" val="38819617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250" autoRev="1" fill="hold">
                                          <p:stCondLst>
                                            <p:cond delay="0"/>
                                          </p:stCondLst>
                                        </p:cTn>
                                        <p:tgtEl>
                                          <p:spTgt spid="2"/>
                                        </p:tgtEl>
                                        <p:attrNameLst>
                                          <p:attrName>ppt_w</p:attrName>
                                        </p:attrNameLst>
                                      </p:cBhvr>
                                    </p:anim>
                                    <p:anim by="(#ppt_w*0.50)" calcmode="lin" valueType="num">
                                      <p:cBhvr>
                                        <p:cTn id="8" dur="25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van Parker\Desktop\imag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528" y="-89280"/>
            <a:ext cx="9324528" cy="698439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449280" y="2171765"/>
            <a:ext cx="184730" cy="830997"/>
          </a:xfrm>
          <a:prstGeom prst="rect">
            <a:avLst/>
          </a:prstGeom>
          <a:noFill/>
        </p:spPr>
        <p:txBody>
          <a:bodyPr wrap="none" rtlCol="0">
            <a:spAutoFit/>
          </a:bodyPr>
          <a:lstStyle/>
          <a:p>
            <a:pPr algn="ctr"/>
            <a:endParaRPr lang="en-GB" sz="4800" dirty="0" smtClean="0">
              <a:solidFill>
                <a:schemeClr val="bg1"/>
              </a:solidFill>
              <a:latin typeface="Imprint MT Shadow" pitchFamily="82" charset="0"/>
            </a:endParaRPr>
          </a:p>
        </p:txBody>
      </p:sp>
      <p:sp>
        <p:nvSpPr>
          <p:cNvPr id="4" name="TextBox 3"/>
          <p:cNvSpPr txBox="1"/>
          <p:nvPr/>
        </p:nvSpPr>
        <p:spPr>
          <a:xfrm>
            <a:off x="911292" y="980728"/>
            <a:ext cx="7075976" cy="923330"/>
          </a:xfrm>
          <a:prstGeom prst="rect">
            <a:avLst/>
          </a:prstGeom>
          <a:noFill/>
        </p:spPr>
        <p:txBody>
          <a:bodyPr wrap="none" rtlCol="0">
            <a:spAutoFit/>
          </a:bodyPr>
          <a:lstStyle/>
          <a:p>
            <a:r>
              <a:rPr lang="en-GB" sz="5400" i="1" dirty="0" smtClean="0">
                <a:solidFill>
                  <a:schemeClr val="bg1"/>
                </a:solidFill>
              </a:rPr>
              <a:t>Is there an energy crisis?</a:t>
            </a:r>
            <a:endParaRPr lang="en-GB" sz="5400" i="1" dirty="0">
              <a:solidFill>
                <a:schemeClr val="bg1"/>
              </a:solidFill>
            </a:endParaRPr>
          </a:p>
        </p:txBody>
      </p:sp>
      <p:sp>
        <p:nvSpPr>
          <p:cNvPr id="9" name="TextBox 8"/>
          <p:cNvSpPr txBox="1"/>
          <p:nvPr/>
        </p:nvSpPr>
        <p:spPr>
          <a:xfrm>
            <a:off x="853990" y="2420888"/>
            <a:ext cx="7534434" cy="769441"/>
          </a:xfrm>
          <a:prstGeom prst="rect">
            <a:avLst/>
          </a:prstGeom>
          <a:noFill/>
        </p:spPr>
        <p:txBody>
          <a:bodyPr wrap="square" rtlCol="0">
            <a:spAutoFit/>
          </a:bodyPr>
          <a:lstStyle/>
          <a:p>
            <a:r>
              <a:rPr lang="en-GB" sz="4400" i="1" dirty="0" smtClean="0">
                <a:solidFill>
                  <a:srgbClr val="FFFF00"/>
                </a:solidFill>
              </a:rPr>
              <a:t> </a:t>
            </a:r>
            <a:r>
              <a:rPr lang="en-GB" sz="4400" i="1" dirty="0" smtClean="0">
                <a:solidFill>
                  <a:schemeClr val="bg1"/>
                </a:solidFill>
              </a:rPr>
              <a:t>…..this is not the right question </a:t>
            </a:r>
            <a:endParaRPr lang="en-GB" sz="4400" i="1" dirty="0">
              <a:solidFill>
                <a:schemeClr val="bg1"/>
              </a:solidFill>
            </a:endParaRPr>
          </a:p>
        </p:txBody>
      </p:sp>
      <p:sp>
        <p:nvSpPr>
          <p:cNvPr id="7" name="TextBox 6"/>
          <p:cNvSpPr txBox="1"/>
          <p:nvPr/>
        </p:nvSpPr>
        <p:spPr>
          <a:xfrm>
            <a:off x="699390" y="3591307"/>
            <a:ext cx="7689034" cy="2123658"/>
          </a:xfrm>
          <a:prstGeom prst="rect">
            <a:avLst/>
          </a:prstGeom>
          <a:noFill/>
        </p:spPr>
        <p:txBody>
          <a:bodyPr wrap="square" rtlCol="0">
            <a:spAutoFit/>
          </a:bodyPr>
          <a:lstStyle/>
          <a:p>
            <a:r>
              <a:rPr lang="en-GB" sz="4400" i="1" dirty="0" smtClean="0">
                <a:solidFill>
                  <a:schemeClr val="bg1"/>
                </a:solidFill>
              </a:rPr>
              <a:t>What is the programme for rolling out clean energy across the world?</a:t>
            </a:r>
            <a:endParaRPr lang="en-GB" sz="4400" i="1" dirty="0">
              <a:solidFill>
                <a:schemeClr val="bg1"/>
              </a:solidFill>
            </a:endParaRPr>
          </a:p>
        </p:txBody>
      </p:sp>
      <p:sp>
        <p:nvSpPr>
          <p:cNvPr id="8" name="TextBox 7"/>
          <p:cNvSpPr txBox="1"/>
          <p:nvPr/>
        </p:nvSpPr>
        <p:spPr>
          <a:xfrm>
            <a:off x="704063" y="4149080"/>
            <a:ext cx="8136904" cy="2000548"/>
          </a:xfrm>
          <a:prstGeom prst="rect">
            <a:avLst/>
          </a:prstGeom>
          <a:noFill/>
        </p:spPr>
        <p:txBody>
          <a:bodyPr wrap="square" rtlCol="0">
            <a:spAutoFit/>
          </a:bodyPr>
          <a:lstStyle/>
          <a:p>
            <a:r>
              <a:rPr lang="en-GB" sz="6200" b="1" dirty="0" smtClean="0">
                <a:ln>
                  <a:solidFill>
                    <a:schemeClr val="bg1"/>
                  </a:solidFill>
                </a:ln>
                <a:solidFill>
                  <a:srgbClr val="007C59"/>
                </a:solidFill>
              </a:rPr>
              <a:t>There is a crisis in Energy Policy</a:t>
            </a:r>
            <a:endParaRPr lang="en-GB" sz="6200" b="1" dirty="0">
              <a:ln>
                <a:solidFill>
                  <a:schemeClr val="bg1"/>
                </a:solidFill>
              </a:ln>
              <a:solidFill>
                <a:srgbClr val="007C59"/>
              </a:solidFill>
            </a:endParaRPr>
          </a:p>
        </p:txBody>
      </p:sp>
    </p:spTree>
    <p:extLst>
      <p:ext uri="{BB962C8B-B14F-4D97-AF65-F5344CB8AC3E}">
        <p14:creationId xmlns:p14="http://schemas.microsoft.com/office/powerpoint/2010/main" val="1521527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37" presetClass="exit" presetSubtype="0" fill="hold" grpId="1" nodeType="clickEffect">
                                  <p:stCondLst>
                                    <p:cond delay="0"/>
                                  </p:stCondLst>
                                  <p:childTnLst>
                                    <p:animEffect transition="out" filter="fade">
                                      <p:cBhvr>
                                        <p:cTn id="20" dur="1000"/>
                                        <p:tgtEl>
                                          <p:spTgt spid="4"/>
                                        </p:tgtEl>
                                      </p:cBhvr>
                                    </p:animEffect>
                                    <p:anim calcmode="lin" valueType="num">
                                      <p:cBhvr>
                                        <p:cTn id="21" dur="1000"/>
                                        <p:tgtEl>
                                          <p:spTgt spid="4"/>
                                        </p:tgtEl>
                                        <p:attrNameLst>
                                          <p:attrName>ppt_x</p:attrName>
                                        </p:attrNameLst>
                                      </p:cBhvr>
                                      <p:tavLst>
                                        <p:tav tm="0">
                                          <p:val>
                                            <p:strVal val="ppt_x"/>
                                          </p:val>
                                        </p:tav>
                                        <p:tav tm="100000">
                                          <p:val>
                                            <p:strVal val="ppt_x"/>
                                          </p:val>
                                        </p:tav>
                                      </p:tavLst>
                                    </p:anim>
                                    <p:anim calcmode="lin" valueType="num">
                                      <p:cBhvr>
                                        <p:cTn id="22" dur="100" decel="100000"/>
                                        <p:tgtEl>
                                          <p:spTgt spid="4"/>
                                        </p:tgtEl>
                                        <p:attrNameLst>
                                          <p:attrName>ppt_y</p:attrName>
                                        </p:attrNameLst>
                                      </p:cBhvr>
                                      <p:tavLst>
                                        <p:tav tm="0">
                                          <p:val>
                                            <p:strVal val="ppt_y"/>
                                          </p:val>
                                        </p:tav>
                                        <p:tav tm="100000">
                                          <p:val>
                                            <p:strVal val="ppt_y-.03"/>
                                          </p:val>
                                        </p:tav>
                                      </p:tavLst>
                                    </p:anim>
                                    <p:anim calcmode="lin" valueType="num">
                                      <p:cBhvr>
                                        <p:cTn id="23" dur="900" accel="100000">
                                          <p:stCondLst>
                                            <p:cond delay="100"/>
                                          </p:stCondLst>
                                        </p:cTn>
                                        <p:tgtEl>
                                          <p:spTgt spid="4"/>
                                        </p:tgtEl>
                                        <p:attrNameLst>
                                          <p:attrName>ppt_y</p:attrName>
                                        </p:attrNameLst>
                                      </p:cBhvr>
                                      <p:tavLst>
                                        <p:tav tm="0">
                                          <p:val>
                                            <p:strVal val="ppt_y"/>
                                          </p:val>
                                        </p:tav>
                                        <p:tav tm="100000">
                                          <p:val>
                                            <p:strVal val="ppt_y+1"/>
                                          </p:val>
                                        </p:tav>
                                      </p:tavLst>
                                    </p:anim>
                                    <p:set>
                                      <p:cBhvr>
                                        <p:cTn id="24" dur="1" fill="hold">
                                          <p:stCondLst>
                                            <p:cond delay="999"/>
                                          </p:stCondLst>
                                        </p:cTn>
                                        <p:tgtEl>
                                          <p:spTgt spid="4"/>
                                        </p:tgtEl>
                                        <p:attrNameLst>
                                          <p:attrName>style.visibility</p:attrName>
                                        </p:attrNameLst>
                                      </p:cBhvr>
                                      <p:to>
                                        <p:strVal val="hidden"/>
                                      </p:to>
                                    </p:set>
                                  </p:childTnLst>
                                </p:cTn>
                              </p:par>
                              <p:par>
                                <p:cTn id="25" presetID="37" presetClass="exit" presetSubtype="0" fill="hold" grpId="1" nodeType="withEffect">
                                  <p:stCondLst>
                                    <p:cond delay="0"/>
                                  </p:stCondLst>
                                  <p:childTnLst>
                                    <p:animEffect transition="out" filter="fade">
                                      <p:cBhvr>
                                        <p:cTn id="26" dur="1000"/>
                                        <p:tgtEl>
                                          <p:spTgt spid="9"/>
                                        </p:tgtEl>
                                      </p:cBhvr>
                                    </p:animEffect>
                                    <p:anim calcmode="lin" valueType="num">
                                      <p:cBhvr>
                                        <p:cTn id="27" dur="1000"/>
                                        <p:tgtEl>
                                          <p:spTgt spid="9"/>
                                        </p:tgtEl>
                                        <p:attrNameLst>
                                          <p:attrName>ppt_x</p:attrName>
                                        </p:attrNameLst>
                                      </p:cBhvr>
                                      <p:tavLst>
                                        <p:tav tm="0">
                                          <p:val>
                                            <p:strVal val="ppt_x"/>
                                          </p:val>
                                        </p:tav>
                                        <p:tav tm="100000">
                                          <p:val>
                                            <p:strVal val="ppt_x"/>
                                          </p:val>
                                        </p:tav>
                                      </p:tavLst>
                                    </p:anim>
                                    <p:anim calcmode="lin" valueType="num">
                                      <p:cBhvr>
                                        <p:cTn id="28" dur="100" decel="100000"/>
                                        <p:tgtEl>
                                          <p:spTgt spid="9"/>
                                        </p:tgtEl>
                                        <p:attrNameLst>
                                          <p:attrName>ppt_y</p:attrName>
                                        </p:attrNameLst>
                                      </p:cBhvr>
                                      <p:tavLst>
                                        <p:tav tm="0">
                                          <p:val>
                                            <p:strVal val="ppt_y"/>
                                          </p:val>
                                        </p:tav>
                                        <p:tav tm="100000">
                                          <p:val>
                                            <p:strVal val="ppt_y-.03"/>
                                          </p:val>
                                        </p:tav>
                                      </p:tavLst>
                                    </p:anim>
                                    <p:anim calcmode="lin" valueType="num">
                                      <p:cBhvr>
                                        <p:cTn id="29" dur="900" accel="100000">
                                          <p:stCondLst>
                                            <p:cond delay="100"/>
                                          </p:stCondLst>
                                        </p:cTn>
                                        <p:tgtEl>
                                          <p:spTgt spid="9"/>
                                        </p:tgtEl>
                                        <p:attrNameLst>
                                          <p:attrName>ppt_y</p:attrName>
                                        </p:attrNameLst>
                                      </p:cBhvr>
                                      <p:tavLst>
                                        <p:tav tm="0">
                                          <p:val>
                                            <p:strVal val="ppt_y"/>
                                          </p:val>
                                        </p:tav>
                                        <p:tav tm="100000">
                                          <p:val>
                                            <p:strVal val="ppt_y+1"/>
                                          </p:val>
                                        </p:tav>
                                      </p:tavLst>
                                    </p:anim>
                                    <p:set>
                                      <p:cBhvr>
                                        <p:cTn id="30" dur="1" fill="hold">
                                          <p:stCondLst>
                                            <p:cond delay="999"/>
                                          </p:stCondLst>
                                        </p:cTn>
                                        <p:tgtEl>
                                          <p:spTgt spid="9"/>
                                        </p:tgtEl>
                                        <p:attrNameLst>
                                          <p:attrName>style.visibility</p:attrName>
                                        </p:attrNameLst>
                                      </p:cBhvr>
                                      <p:to>
                                        <p:strVal val="hidden"/>
                                      </p:to>
                                    </p:set>
                                  </p:childTnLst>
                                </p:cTn>
                              </p:par>
                              <p:par>
                                <p:cTn id="31" presetID="37" presetClass="exit" presetSubtype="0" fill="hold" grpId="1" nodeType="withEffect">
                                  <p:stCondLst>
                                    <p:cond delay="0"/>
                                  </p:stCondLst>
                                  <p:childTnLst>
                                    <p:animEffect transition="out" filter="fade">
                                      <p:cBhvr>
                                        <p:cTn id="32" dur="1000"/>
                                        <p:tgtEl>
                                          <p:spTgt spid="7"/>
                                        </p:tgtEl>
                                      </p:cBhvr>
                                    </p:animEffect>
                                    <p:anim calcmode="lin" valueType="num">
                                      <p:cBhvr>
                                        <p:cTn id="33" dur="1000"/>
                                        <p:tgtEl>
                                          <p:spTgt spid="7"/>
                                        </p:tgtEl>
                                        <p:attrNameLst>
                                          <p:attrName>ppt_x</p:attrName>
                                        </p:attrNameLst>
                                      </p:cBhvr>
                                      <p:tavLst>
                                        <p:tav tm="0">
                                          <p:val>
                                            <p:strVal val="ppt_x"/>
                                          </p:val>
                                        </p:tav>
                                        <p:tav tm="100000">
                                          <p:val>
                                            <p:strVal val="ppt_x"/>
                                          </p:val>
                                        </p:tav>
                                      </p:tavLst>
                                    </p:anim>
                                    <p:anim calcmode="lin" valueType="num">
                                      <p:cBhvr>
                                        <p:cTn id="34" dur="100" decel="100000"/>
                                        <p:tgtEl>
                                          <p:spTgt spid="7"/>
                                        </p:tgtEl>
                                        <p:attrNameLst>
                                          <p:attrName>ppt_y</p:attrName>
                                        </p:attrNameLst>
                                      </p:cBhvr>
                                      <p:tavLst>
                                        <p:tav tm="0">
                                          <p:val>
                                            <p:strVal val="ppt_y"/>
                                          </p:val>
                                        </p:tav>
                                        <p:tav tm="100000">
                                          <p:val>
                                            <p:strVal val="ppt_y-.03"/>
                                          </p:val>
                                        </p:tav>
                                      </p:tavLst>
                                    </p:anim>
                                    <p:anim calcmode="lin" valueType="num">
                                      <p:cBhvr>
                                        <p:cTn id="35" dur="900" accel="100000">
                                          <p:stCondLst>
                                            <p:cond delay="100"/>
                                          </p:stCondLst>
                                        </p:cTn>
                                        <p:tgtEl>
                                          <p:spTgt spid="7"/>
                                        </p:tgtEl>
                                        <p:attrNameLst>
                                          <p:attrName>ppt_y</p:attrName>
                                        </p:attrNameLst>
                                      </p:cBhvr>
                                      <p:tavLst>
                                        <p:tav tm="0">
                                          <p:val>
                                            <p:strVal val="ppt_y"/>
                                          </p:val>
                                        </p:tav>
                                        <p:tav tm="100000">
                                          <p:val>
                                            <p:strVal val="ppt_y+1"/>
                                          </p:val>
                                        </p:tav>
                                      </p:tavLst>
                                    </p:anim>
                                    <p:set>
                                      <p:cBhvr>
                                        <p:cTn id="36" dur="1" fill="hold">
                                          <p:stCondLst>
                                            <p:cond delay="999"/>
                                          </p:stCondLst>
                                        </p:cTn>
                                        <p:tgtEl>
                                          <p:spTgt spid="7"/>
                                        </p:tgtEl>
                                        <p:attrNameLst>
                                          <p:attrName>style.visibility</p:attrName>
                                        </p:attrNameLst>
                                      </p:cBhvr>
                                      <p:to>
                                        <p:strVal val="hidden"/>
                                      </p:to>
                                    </p:se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8"/>
                                        </p:tgtEl>
                                        <p:attrNameLst>
                                          <p:attrName>style.visibility</p:attrName>
                                        </p:attrNameLst>
                                      </p:cBhvr>
                                      <p:to>
                                        <p:strVal val="visible"/>
                                      </p:to>
                                    </p:set>
                                    <p:anim by="(-#ppt_w*2)" calcmode="lin" valueType="num">
                                      <p:cBhvr rctx="PPT">
                                        <p:cTn id="39" dur="375" autoRev="1" fill="hold">
                                          <p:stCondLst>
                                            <p:cond delay="0"/>
                                          </p:stCondLst>
                                        </p:cTn>
                                        <p:tgtEl>
                                          <p:spTgt spid="8"/>
                                        </p:tgtEl>
                                        <p:attrNameLst>
                                          <p:attrName>ppt_w</p:attrName>
                                        </p:attrNameLst>
                                      </p:cBhvr>
                                    </p:anim>
                                    <p:anim by="(#ppt_w*0.50)" calcmode="lin" valueType="num">
                                      <p:cBhvr>
                                        <p:cTn id="40" dur="375" decel="50000" autoRev="1" fill="hold">
                                          <p:stCondLst>
                                            <p:cond delay="0"/>
                                          </p:stCondLst>
                                        </p:cTn>
                                        <p:tgtEl>
                                          <p:spTgt spid="8"/>
                                        </p:tgtEl>
                                        <p:attrNameLst>
                                          <p:attrName>ppt_x</p:attrName>
                                        </p:attrNameLst>
                                      </p:cBhvr>
                                    </p:anim>
                                    <p:anim from="(-#ppt_h/2)" to="(#ppt_y)" calcmode="lin" valueType="num">
                                      <p:cBhvr>
                                        <p:cTn id="41" dur="750" fill="hold">
                                          <p:stCondLst>
                                            <p:cond delay="0"/>
                                          </p:stCondLst>
                                        </p:cTn>
                                        <p:tgtEl>
                                          <p:spTgt spid="8"/>
                                        </p:tgtEl>
                                        <p:attrNameLst>
                                          <p:attrName>ppt_y</p:attrName>
                                        </p:attrNameLst>
                                      </p:cBhvr>
                                    </p:anim>
                                    <p:animRot by="21600000">
                                      <p:cBhvr>
                                        <p:cTn id="42" dur="750"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9" grpId="0"/>
      <p:bldP spid="9" grpId="1"/>
      <p:bldP spid="7" grpId="0"/>
      <p:bldP spid="7" grpId="1"/>
      <p:bldP spid="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ove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Box 1"/>
          <p:cNvSpPr txBox="1">
            <a:spLocks noChangeArrowheads="1"/>
          </p:cNvSpPr>
          <p:nvPr/>
        </p:nvSpPr>
        <p:spPr bwMode="auto">
          <a:xfrm>
            <a:off x="5003800" y="115888"/>
            <a:ext cx="3959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fontAlgn="base" hangingPunct="1">
              <a:spcBef>
                <a:spcPct val="0"/>
              </a:spcBef>
              <a:spcAft>
                <a:spcPct val="0"/>
              </a:spcAft>
            </a:pPr>
            <a:endParaRPr lang="en-US" sz="1800" smtClean="0">
              <a:solidFill>
                <a:srgbClr val="616365"/>
              </a:solidFill>
            </a:endParaRPr>
          </a:p>
        </p:txBody>
      </p:sp>
      <p:sp>
        <p:nvSpPr>
          <p:cNvPr id="2" name="Rounded Rectangle 1"/>
          <p:cNvSpPr>
            <a:spLocks noChangeArrowheads="1"/>
          </p:cNvSpPr>
          <p:nvPr/>
        </p:nvSpPr>
        <p:spPr bwMode="auto">
          <a:xfrm>
            <a:off x="179388" y="333375"/>
            <a:ext cx="4537075" cy="1439863"/>
          </a:xfrm>
          <a:prstGeom prst="roundRect">
            <a:avLst>
              <a:gd name="adj" fmla="val 16667"/>
            </a:avLst>
          </a:prstGeom>
          <a:solidFill>
            <a:srgbClr val="D9D9D9"/>
          </a:solidFill>
          <a:ln w="9525">
            <a:solidFill>
              <a:srgbClr val="6CC4E5"/>
            </a:solidFill>
            <a:round/>
            <a:headEnd/>
            <a:tailEnd/>
          </a:ln>
          <a:effectLst>
            <a:outerShdw blurRad="40000" dist="23000" dir="5400000" rotWithShape="0">
              <a:srgbClr val="808080">
                <a:alpha val="34999"/>
              </a:srgbClr>
            </a:outerShdw>
          </a:effectLst>
        </p:spPr>
        <p:txBody>
          <a:bodyPr anchor="ctr"/>
          <a:lstStyle/>
          <a:p>
            <a:pPr fontAlgn="base">
              <a:spcBef>
                <a:spcPct val="0"/>
              </a:spcBef>
              <a:spcAft>
                <a:spcPct val="0"/>
              </a:spcAft>
              <a:defRPr/>
            </a:pPr>
            <a:r>
              <a:rPr lang="en-US" sz="2400" dirty="0">
                <a:solidFill>
                  <a:srgbClr val="FFFFFF"/>
                </a:solidFill>
              </a:rPr>
              <a:t>Jon Price, Director </a:t>
            </a:r>
          </a:p>
          <a:p>
            <a:pPr fontAlgn="base">
              <a:spcBef>
                <a:spcPct val="0"/>
              </a:spcBef>
              <a:spcAft>
                <a:spcPct val="0"/>
              </a:spcAft>
              <a:defRPr/>
            </a:pPr>
            <a:r>
              <a:rPr lang="en-US" sz="2400" dirty="0">
                <a:solidFill>
                  <a:srgbClr val="FFFFFF"/>
                </a:solidFill>
              </a:rPr>
              <a:t>Centre for Low Carbon Futures</a:t>
            </a:r>
          </a:p>
          <a:p>
            <a:pPr fontAlgn="base">
              <a:spcBef>
                <a:spcPct val="0"/>
              </a:spcBef>
              <a:spcAft>
                <a:spcPct val="0"/>
              </a:spcAft>
              <a:defRPr/>
            </a:pPr>
            <a:r>
              <a:rPr lang="en-US" sz="2400" dirty="0" err="1">
                <a:solidFill>
                  <a:srgbClr val="FFFFFF"/>
                </a:solidFill>
              </a:rPr>
              <a:t>Jon.price@lowcarbonfutures.org</a:t>
            </a:r>
            <a:endParaRPr lang="en-US" sz="2400" dirty="0">
              <a:solidFill>
                <a:srgbClr val="FFFFFF"/>
              </a:solidFill>
            </a:endParaRPr>
          </a:p>
        </p:txBody>
      </p:sp>
    </p:spTree>
    <p:extLst>
      <p:ext uri="{BB962C8B-B14F-4D97-AF65-F5344CB8AC3E}">
        <p14:creationId xmlns:p14="http://schemas.microsoft.com/office/powerpoint/2010/main" val="28599528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274638"/>
            <a:ext cx="7272808" cy="922114"/>
          </a:xfrm>
        </p:spPr>
        <p:txBody>
          <a:bodyPr>
            <a:noAutofit/>
          </a:bodyPr>
          <a:lstStyle/>
          <a:p>
            <a:r>
              <a:rPr lang="en-GB" b="1" dirty="0"/>
              <a:t>Global </a:t>
            </a:r>
            <a:r>
              <a:rPr lang="en-GB" b="1" dirty="0" smtClean="0"/>
              <a:t>Research Priorities</a:t>
            </a:r>
            <a:endParaRPr lang="en-GB" dirty="0"/>
          </a:p>
        </p:txBody>
      </p:sp>
      <p:pic>
        <p:nvPicPr>
          <p:cNvPr id="4" name="Picture 4" descr="S:\Internal Communications\Int Comms Events\IdeasCafe\Logos\IdeasCafeLogo.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60648"/>
            <a:ext cx="936104" cy="921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467544" y="1916832"/>
            <a:ext cx="8136904" cy="410445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rgbClr val="0434B1"/>
                </a:solidFill>
                <a:latin typeface="+mj-lt"/>
                <a:ea typeface="+mj-ea"/>
                <a:cs typeface="+mj-cs"/>
              </a:defRPr>
            </a:lvl1pPr>
          </a:lstStyle>
          <a:p>
            <a:endParaRPr lang="en-GB" dirty="0"/>
          </a:p>
        </p:txBody>
      </p:sp>
      <p:pic>
        <p:nvPicPr>
          <p:cNvPr id="3" name="Picture 2" descr="\\ads.warwick.ac.uk\shared\PA\Communications\GPP\New GRP Assets\Individual files\Jpeg\uw_grp_logos_jpg_12\grp_connectingcultur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414848"/>
            <a:ext cx="1633538" cy="20796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ds.warwick.ac.uk\shared\PA\Communications\GPP\New GRP Assets\Individual files\Jpeg\uw_grp_logos_jpg_12\grp_energy.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57944" y="1414848"/>
            <a:ext cx="1633537" cy="19018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ads.warwick.ac.uk\shared\PA\Communications\GPP\New GRP Assets\Individual files\Jpeg\uw_grp_logos_jpg_12\grp_foodsecurity.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40149" y="1412778"/>
            <a:ext cx="1633537" cy="20796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ds.warwick.ac.uk\shared\PA\Communications\GPP\New GRP Assets\Individual files\Jpeg\uw_grp_logos_jpg_12\grp_globalgovernanc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08104" y="1412776"/>
            <a:ext cx="1633538" cy="20796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ads.warwick.ac.uk\shared\PA\Communications\GPP\New GRP Assets\Individual files\Jpeg\uw_grp_logos_jpg_12\grp_individualbehaviour.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94193" y="1413261"/>
            <a:ext cx="1633537" cy="208121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ds.warwick.ac.uk\shared\PA\Communications\GPP\New GRP Assets\Individual files\Jpeg\uw_grp_logos_jpg_12\grp_innovativemanufacturing.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4687" y="3829549"/>
            <a:ext cx="1657350" cy="2081213"/>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ads.warwick.ac.uk\shared\PA\Communications\GPP\New GRP Assets\Individual files\Jpeg\uw_grp_logos_jpg_12\grp_internationaldevelopment.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979712" y="3832696"/>
            <a:ext cx="1633537" cy="208121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ads.warwick.ac.uk\shared\PA\Communications\GPP\New GRP Assets\Individual files\Jpeg\uw_grp_logos_jpg_12\grp_materials.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19227" y="3832696"/>
            <a:ext cx="1633538" cy="1903412"/>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ads.warwick.ac.uk\shared\PA\Communications\GPP\New GRP Assets\Individual files\Jpeg\uw_grp_logos_jpg_12\grp_science&amp;technologyforhealth.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508104" y="3832696"/>
            <a:ext cx="1633537" cy="22606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ads.warwick.ac.uk\shared\PA\Communications\GPP\New GRP Assets\Individual files\Jpeg\uw_grp_logos_jpg_12\grp_sustainablecities.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291138" y="3829549"/>
            <a:ext cx="1633537" cy="2081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505062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4"/>
          <p:cNvSpPr txBox="1">
            <a:spLocks noChangeArrowheads="1"/>
          </p:cNvSpPr>
          <p:nvPr/>
        </p:nvSpPr>
        <p:spPr bwMode="auto">
          <a:xfrm>
            <a:off x="-4763" y="381000"/>
            <a:ext cx="7777163" cy="1154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pitchFamily="34" charset="0"/>
                <a:ea typeface="ヒラギノ角ゴ Pro W3" charset="-128"/>
              </a:defRPr>
            </a:lvl1pPr>
            <a:lvl2pPr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lvl="1" eaLnBrk="1" fontAlgn="base" hangingPunct="1">
              <a:spcBef>
                <a:spcPct val="0"/>
              </a:spcBef>
              <a:spcAft>
                <a:spcPct val="0"/>
              </a:spcAft>
            </a:pPr>
            <a:r>
              <a:rPr lang="en-US" b="1" smtClean="0">
                <a:solidFill>
                  <a:srgbClr val="F3703A"/>
                </a:solidFill>
                <a:latin typeface="Calibri" pitchFamily="34" charset="0"/>
              </a:rPr>
              <a:t>Technologies alone are not enough</a:t>
            </a:r>
          </a:p>
          <a:p>
            <a:pPr lvl="1" eaLnBrk="1" fontAlgn="base" hangingPunct="1">
              <a:spcBef>
                <a:spcPct val="0"/>
              </a:spcBef>
              <a:spcAft>
                <a:spcPct val="0"/>
              </a:spcAft>
            </a:pPr>
            <a:endParaRPr lang="en-US" b="1" smtClean="0">
              <a:solidFill>
                <a:srgbClr val="F3703A"/>
              </a:solidFill>
              <a:latin typeface="Calibri" pitchFamily="34" charset="0"/>
            </a:endParaRPr>
          </a:p>
          <a:p>
            <a:pPr lvl="1" eaLnBrk="1" fontAlgn="base" hangingPunct="1">
              <a:spcBef>
                <a:spcPct val="0"/>
              </a:spcBef>
              <a:spcAft>
                <a:spcPct val="0"/>
              </a:spcAft>
            </a:pPr>
            <a:endParaRPr lang="en-US" smtClean="0">
              <a:solidFill>
                <a:srgbClr val="616365"/>
              </a:solidFill>
              <a:latin typeface="Calibri" pitchFamily="34" charset="0"/>
            </a:endParaRPr>
          </a:p>
          <a:p>
            <a:pPr lvl="1" eaLnBrk="1" fontAlgn="base" hangingPunct="1">
              <a:spcBef>
                <a:spcPct val="0"/>
              </a:spcBef>
              <a:spcAft>
                <a:spcPct val="0"/>
              </a:spcAft>
              <a:buFont typeface="Arial" pitchFamily="34" charset="0"/>
              <a:buChar char="•"/>
            </a:pPr>
            <a:r>
              <a:rPr lang="en-US" b="1" smtClean="0">
                <a:solidFill>
                  <a:srgbClr val="616365"/>
                </a:solidFill>
                <a:latin typeface="Calibri" pitchFamily="34" charset="0"/>
              </a:rPr>
              <a:t>Policies: </a:t>
            </a:r>
            <a:r>
              <a:rPr lang="en-US" smtClean="0">
                <a:solidFill>
                  <a:srgbClr val="616365"/>
                </a:solidFill>
                <a:latin typeface="Calibri" pitchFamily="34" charset="0"/>
              </a:rPr>
              <a:t>Emission targets, technology road maps and policies often fail to deliver planned outcomes</a:t>
            </a:r>
          </a:p>
          <a:p>
            <a:pPr lvl="1" eaLnBrk="1" fontAlgn="base" hangingPunct="1">
              <a:spcBef>
                <a:spcPct val="0"/>
              </a:spcBef>
              <a:spcAft>
                <a:spcPct val="0"/>
              </a:spcAft>
              <a:buFont typeface="Arial" pitchFamily="34" charset="0"/>
              <a:buChar char="•"/>
            </a:pPr>
            <a:endParaRPr lang="en-US" smtClean="0">
              <a:solidFill>
                <a:srgbClr val="616365"/>
              </a:solidFill>
              <a:latin typeface="Calibri" pitchFamily="34" charset="0"/>
            </a:endParaRPr>
          </a:p>
          <a:p>
            <a:pPr lvl="1" eaLnBrk="1" fontAlgn="base" hangingPunct="1">
              <a:spcBef>
                <a:spcPct val="0"/>
              </a:spcBef>
              <a:spcAft>
                <a:spcPct val="0"/>
              </a:spcAft>
              <a:buFont typeface="Arial" pitchFamily="34" charset="0"/>
              <a:buChar char="•"/>
            </a:pPr>
            <a:r>
              <a:rPr lang="en-US" b="1" smtClean="0">
                <a:solidFill>
                  <a:srgbClr val="616365"/>
                </a:solidFill>
                <a:latin typeface="Calibri" pitchFamily="34" charset="0"/>
              </a:rPr>
              <a:t>Politics: </a:t>
            </a:r>
            <a:r>
              <a:rPr lang="en-US" smtClean="0">
                <a:solidFill>
                  <a:srgbClr val="616365"/>
                </a:solidFill>
                <a:latin typeface="Calibri" pitchFamily="34" charset="0"/>
              </a:rPr>
              <a:t>Social case for action as valid as the business case for investment of public funds</a:t>
            </a:r>
          </a:p>
          <a:p>
            <a:pPr lvl="1" eaLnBrk="1" fontAlgn="base" hangingPunct="1">
              <a:spcBef>
                <a:spcPct val="0"/>
              </a:spcBef>
              <a:spcAft>
                <a:spcPct val="0"/>
              </a:spcAft>
            </a:pPr>
            <a:endParaRPr lang="en-US" smtClean="0">
              <a:solidFill>
                <a:srgbClr val="616365"/>
              </a:solidFill>
              <a:latin typeface="Calibri" pitchFamily="34" charset="0"/>
            </a:endParaRPr>
          </a:p>
          <a:p>
            <a:pPr lvl="1" eaLnBrk="1" fontAlgn="base" hangingPunct="1">
              <a:spcBef>
                <a:spcPct val="0"/>
              </a:spcBef>
              <a:spcAft>
                <a:spcPct val="0"/>
              </a:spcAft>
              <a:buFont typeface="Arial" pitchFamily="34" charset="0"/>
              <a:buChar char="•"/>
            </a:pPr>
            <a:r>
              <a:rPr lang="en-US" b="1" smtClean="0">
                <a:solidFill>
                  <a:srgbClr val="616365"/>
                </a:solidFill>
                <a:latin typeface="Calibri" pitchFamily="34" charset="0"/>
              </a:rPr>
              <a:t>Behaviours</a:t>
            </a:r>
            <a:r>
              <a:rPr lang="en-US" smtClean="0">
                <a:solidFill>
                  <a:srgbClr val="616365"/>
                </a:solidFill>
                <a:latin typeface="Calibri" pitchFamily="34" charset="0"/>
              </a:rPr>
              <a:t>: Often wrongly assumed that humans prefer a neutral environment in buildings, and more than often building energy performance </a:t>
            </a:r>
            <a:r>
              <a:rPr lang="en-US" altLang="en-US" smtClean="0">
                <a:solidFill>
                  <a:srgbClr val="616365"/>
                </a:solidFill>
                <a:latin typeface="Calibri" pitchFamily="34" charset="0"/>
              </a:rPr>
              <a:t>“</a:t>
            </a:r>
            <a:r>
              <a:rPr lang="en-US" smtClean="0">
                <a:solidFill>
                  <a:srgbClr val="616365"/>
                </a:solidFill>
                <a:latin typeface="Calibri" pitchFamily="34" charset="0"/>
              </a:rPr>
              <a:t>in situ</a:t>
            </a:r>
            <a:r>
              <a:rPr lang="en-US" altLang="en-US" smtClean="0">
                <a:solidFill>
                  <a:srgbClr val="616365"/>
                </a:solidFill>
                <a:latin typeface="Calibri" pitchFamily="34" charset="0"/>
              </a:rPr>
              <a:t>”</a:t>
            </a:r>
            <a:r>
              <a:rPr lang="en-US" smtClean="0">
                <a:solidFill>
                  <a:srgbClr val="616365"/>
                </a:solidFill>
                <a:latin typeface="Calibri" pitchFamily="34" charset="0"/>
              </a:rPr>
              <a:t> has a vast performance gap between planned and delivered </a:t>
            </a:r>
          </a:p>
          <a:p>
            <a:pPr lvl="1" eaLnBrk="1" fontAlgn="base" hangingPunct="1">
              <a:spcBef>
                <a:spcPct val="0"/>
              </a:spcBef>
              <a:spcAft>
                <a:spcPct val="0"/>
              </a:spcAft>
              <a:buFont typeface="Arial" pitchFamily="34" charset="0"/>
              <a:buChar char="•"/>
            </a:pPr>
            <a:endParaRPr lang="en-US" smtClean="0">
              <a:solidFill>
                <a:srgbClr val="616365"/>
              </a:solidFill>
              <a:latin typeface="Calibri" pitchFamily="34" charset="0"/>
            </a:endParaRPr>
          </a:p>
          <a:p>
            <a:pPr lvl="1" eaLnBrk="1" fontAlgn="base" hangingPunct="1">
              <a:spcBef>
                <a:spcPct val="0"/>
              </a:spcBef>
              <a:spcAft>
                <a:spcPct val="0"/>
              </a:spcAft>
              <a:buFont typeface="Arial" pitchFamily="34" charset="0"/>
              <a:buChar char="•"/>
            </a:pPr>
            <a:r>
              <a:rPr lang="en-US" b="1" smtClean="0">
                <a:solidFill>
                  <a:srgbClr val="616365"/>
                </a:solidFill>
                <a:latin typeface="Calibri" pitchFamily="34" charset="0"/>
              </a:rPr>
              <a:t>Public Perception</a:t>
            </a:r>
            <a:r>
              <a:rPr lang="en-US" smtClean="0">
                <a:solidFill>
                  <a:srgbClr val="616365"/>
                </a:solidFill>
                <a:latin typeface="Calibri" pitchFamily="34" charset="0"/>
              </a:rPr>
              <a:t>: Talks of super critical </a:t>
            </a:r>
            <a:r>
              <a:rPr lang="en-US" smtClean="0">
                <a:solidFill>
                  <a:srgbClr val="616365"/>
                </a:solidFill>
                <a:latin typeface="CMR10" charset="0"/>
              </a:rPr>
              <a:t>CO2</a:t>
            </a:r>
            <a:r>
              <a:rPr lang="en-US" smtClean="0">
                <a:solidFill>
                  <a:srgbClr val="616365"/>
                </a:solidFill>
                <a:latin typeface="Calibri" pitchFamily="34" charset="0"/>
              </a:rPr>
              <a:t> in CCS pipelines,  Carbon storage in saline aquifers, Shale Gas drilling, exploding sodium sulfur batteries, Nuclear  </a:t>
            </a:r>
          </a:p>
          <a:p>
            <a:pPr lvl="1" eaLnBrk="1" fontAlgn="base" hangingPunct="1">
              <a:spcBef>
                <a:spcPct val="0"/>
              </a:spcBef>
              <a:spcAft>
                <a:spcPct val="0"/>
              </a:spcAft>
              <a:buFont typeface="Arial" pitchFamily="34" charset="0"/>
              <a:buChar char="•"/>
            </a:pPr>
            <a:endParaRPr lang="en-US" smtClean="0">
              <a:solidFill>
                <a:srgbClr val="616365"/>
              </a:solidFill>
              <a:latin typeface="Calibri" pitchFamily="34" charset="0"/>
            </a:endParaRPr>
          </a:p>
          <a:p>
            <a:pPr lvl="1" eaLnBrk="1" fontAlgn="base" hangingPunct="1">
              <a:spcBef>
                <a:spcPct val="0"/>
              </a:spcBef>
              <a:spcAft>
                <a:spcPct val="0"/>
              </a:spcAft>
              <a:buFont typeface="Arial" pitchFamily="34" charset="0"/>
              <a:buChar char="•"/>
            </a:pPr>
            <a:endParaRPr lang="en-US" smtClean="0">
              <a:solidFill>
                <a:srgbClr val="FF8001"/>
              </a:solidFill>
              <a:latin typeface="Calibri" pitchFamily="34" charset="0"/>
            </a:endParaRPr>
          </a:p>
          <a:p>
            <a:pPr lvl="1" eaLnBrk="1" fontAlgn="base" hangingPunct="1">
              <a:spcBef>
                <a:spcPct val="0"/>
              </a:spcBef>
              <a:spcAft>
                <a:spcPct val="0"/>
              </a:spcAft>
            </a:pPr>
            <a:r>
              <a:rPr lang="en-US" smtClean="0">
                <a:solidFill>
                  <a:srgbClr val="FF8001"/>
                </a:solidFill>
                <a:latin typeface="Calibri" pitchFamily="34" charset="0"/>
              </a:rPr>
              <a:t> </a:t>
            </a:r>
          </a:p>
          <a:p>
            <a:pPr lvl="1" eaLnBrk="1" fontAlgn="base" hangingPunct="1">
              <a:spcBef>
                <a:spcPct val="0"/>
              </a:spcBef>
              <a:spcAft>
                <a:spcPct val="0"/>
              </a:spcAft>
            </a:pPr>
            <a:r>
              <a:rPr lang="en-US" i="1" smtClean="0">
                <a:solidFill>
                  <a:srgbClr val="616365"/>
                </a:solidFill>
                <a:latin typeface="Calibri" pitchFamily="34" charset="0"/>
              </a:rPr>
              <a:t>Uncertainty and lack of evidence slows the speed of the transition to a low carbon economy.</a:t>
            </a:r>
          </a:p>
          <a:p>
            <a:pPr lvl="1" eaLnBrk="1" fontAlgn="base" hangingPunct="1">
              <a:spcBef>
                <a:spcPct val="0"/>
              </a:spcBef>
              <a:spcAft>
                <a:spcPct val="0"/>
              </a:spcAft>
            </a:pPr>
            <a:endParaRPr lang="en-US" smtClean="0">
              <a:solidFill>
                <a:srgbClr val="616365"/>
              </a:solidFill>
              <a:latin typeface="Calibri" pitchFamily="34" charset="0"/>
            </a:endParaRPr>
          </a:p>
          <a:p>
            <a:pPr lvl="1" eaLnBrk="1" fontAlgn="base" hangingPunct="1">
              <a:spcBef>
                <a:spcPct val="0"/>
              </a:spcBef>
              <a:spcAft>
                <a:spcPct val="0"/>
              </a:spcAft>
            </a:pPr>
            <a:endParaRPr lang="en-US" smtClean="0">
              <a:solidFill>
                <a:srgbClr val="616365"/>
              </a:solidFill>
              <a:latin typeface="Calibri" pitchFamily="34" charset="0"/>
            </a:endParaRPr>
          </a:p>
          <a:p>
            <a:pPr lvl="1" eaLnBrk="1" fontAlgn="base" hangingPunct="1">
              <a:spcBef>
                <a:spcPct val="0"/>
              </a:spcBef>
              <a:spcAft>
                <a:spcPct val="0"/>
              </a:spcAft>
            </a:pPr>
            <a:endParaRPr lang="en-US" smtClean="0">
              <a:solidFill>
                <a:srgbClr val="616365"/>
              </a:solidFill>
              <a:latin typeface="Calibri" pitchFamily="34" charset="0"/>
            </a:endParaRPr>
          </a:p>
          <a:p>
            <a:pPr lvl="1" eaLnBrk="1" fontAlgn="base" hangingPunct="1">
              <a:spcBef>
                <a:spcPct val="0"/>
              </a:spcBef>
              <a:spcAft>
                <a:spcPct val="0"/>
              </a:spcAft>
            </a:pPr>
            <a:endParaRPr lang="en-US" smtClean="0">
              <a:solidFill>
                <a:srgbClr val="616365"/>
              </a:solidFill>
              <a:latin typeface="Calibri" pitchFamily="34" charset="0"/>
            </a:endParaRPr>
          </a:p>
          <a:p>
            <a:pPr lvl="1" eaLnBrk="1" fontAlgn="base" hangingPunct="1">
              <a:spcBef>
                <a:spcPct val="0"/>
              </a:spcBef>
              <a:spcAft>
                <a:spcPct val="0"/>
              </a:spcAft>
            </a:pPr>
            <a:endParaRPr lang="en-US" smtClean="0">
              <a:solidFill>
                <a:srgbClr val="616365"/>
              </a:solidFill>
              <a:latin typeface="Calibri" pitchFamily="34" charset="0"/>
            </a:endParaRPr>
          </a:p>
          <a:p>
            <a:pPr lvl="1" eaLnBrk="1" fontAlgn="base" hangingPunct="1">
              <a:spcBef>
                <a:spcPct val="0"/>
              </a:spcBef>
              <a:spcAft>
                <a:spcPct val="0"/>
              </a:spcAft>
            </a:pPr>
            <a:endParaRPr lang="en-US" smtClean="0">
              <a:solidFill>
                <a:srgbClr val="616365"/>
              </a:solidFill>
              <a:latin typeface="Calibri" pitchFamily="34" charset="0"/>
            </a:endParaRPr>
          </a:p>
          <a:p>
            <a:pPr lvl="1" eaLnBrk="1" fontAlgn="base" hangingPunct="1">
              <a:spcBef>
                <a:spcPct val="0"/>
              </a:spcBef>
              <a:spcAft>
                <a:spcPct val="0"/>
              </a:spcAft>
            </a:pPr>
            <a:endParaRPr lang="en-US" smtClean="0">
              <a:solidFill>
                <a:srgbClr val="616365"/>
              </a:solidFill>
              <a:latin typeface="Calibri" pitchFamily="34" charset="0"/>
            </a:endParaRPr>
          </a:p>
          <a:p>
            <a:pPr lvl="1" eaLnBrk="1" fontAlgn="base" hangingPunct="1">
              <a:spcBef>
                <a:spcPct val="0"/>
              </a:spcBef>
              <a:spcAft>
                <a:spcPct val="0"/>
              </a:spcAft>
            </a:pPr>
            <a:endParaRPr lang="en-US" smtClean="0">
              <a:solidFill>
                <a:srgbClr val="616365"/>
              </a:solidFill>
              <a:latin typeface="Calibri" pitchFamily="34" charset="0"/>
            </a:endParaRPr>
          </a:p>
          <a:p>
            <a:pPr lvl="1" eaLnBrk="1" fontAlgn="base" hangingPunct="1">
              <a:spcBef>
                <a:spcPct val="0"/>
              </a:spcBef>
              <a:spcAft>
                <a:spcPct val="0"/>
              </a:spcAft>
            </a:pPr>
            <a:endParaRPr lang="en-US" smtClean="0">
              <a:solidFill>
                <a:srgbClr val="616365"/>
              </a:solidFill>
              <a:latin typeface="Calibri" pitchFamily="34" charset="0"/>
            </a:endParaRPr>
          </a:p>
        </p:txBody>
      </p:sp>
    </p:spTree>
    <p:extLst>
      <p:ext uri="{BB962C8B-B14F-4D97-AF65-F5344CB8AC3E}">
        <p14:creationId xmlns:p14="http://schemas.microsoft.com/office/powerpoint/2010/main" val="125877108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4"/>
          <p:cNvSpPr txBox="1">
            <a:spLocks noChangeArrowheads="1"/>
          </p:cNvSpPr>
          <p:nvPr/>
        </p:nvSpPr>
        <p:spPr bwMode="auto">
          <a:xfrm>
            <a:off x="0" y="381000"/>
            <a:ext cx="8610600" cy="1200150"/>
          </a:xfrm>
          <a:prstGeom prst="rect">
            <a:avLst/>
          </a:prstGeom>
          <a:noFill/>
          <a:ln w="9525">
            <a:noFill/>
            <a:miter lim="800000"/>
            <a:headEnd/>
            <a:tailEnd/>
          </a:ln>
        </p:spPr>
        <p:txBody>
          <a:bodyPr>
            <a:spAutoFit/>
          </a:bodyPr>
          <a:lstStyle/>
          <a:p>
            <a:pPr lvl="1" fontAlgn="base">
              <a:spcBef>
                <a:spcPct val="0"/>
              </a:spcBef>
              <a:spcAft>
                <a:spcPct val="0"/>
              </a:spcAft>
              <a:defRPr/>
            </a:pPr>
            <a:r>
              <a:rPr lang="en-US" sz="2400" b="1" dirty="0">
                <a:solidFill>
                  <a:srgbClr val="F3703A"/>
                </a:solidFill>
                <a:ea typeface="ヒラギノ角ゴ Pro W3" pitchFamily="-106" charset="-128"/>
              </a:rPr>
              <a:t>The Carbon Impact</a:t>
            </a:r>
          </a:p>
          <a:p>
            <a:pPr lvl="1" fontAlgn="base">
              <a:spcBef>
                <a:spcPct val="0"/>
              </a:spcBef>
              <a:spcAft>
                <a:spcPct val="0"/>
              </a:spcAft>
              <a:defRPr/>
            </a:pPr>
            <a:endParaRPr lang="en-US" sz="2400" b="1" dirty="0">
              <a:solidFill>
                <a:srgbClr val="616365"/>
              </a:solidFill>
              <a:ea typeface="ヒラギノ角ゴ Pro W3" pitchFamily="-106" charset="-128"/>
            </a:endParaRPr>
          </a:p>
          <a:p>
            <a:pPr lvl="1" fontAlgn="base">
              <a:spcBef>
                <a:spcPct val="0"/>
              </a:spcBef>
              <a:spcAft>
                <a:spcPct val="0"/>
              </a:spcAft>
              <a:defRPr/>
            </a:pPr>
            <a:endParaRPr lang="en-US" sz="2400" b="1" dirty="0">
              <a:solidFill>
                <a:srgbClr val="616365"/>
              </a:solidFill>
              <a:ea typeface="ヒラギノ角ゴ Pro W3" pitchFamily="-106" charset="-128"/>
            </a:endParaRPr>
          </a:p>
          <a:p>
            <a:pPr lvl="1" fontAlgn="base">
              <a:spcBef>
                <a:spcPct val="0"/>
              </a:spcBef>
              <a:spcAft>
                <a:spcPct val="0"/>
              </a:spcAft>
              <a:defRPr/>
            </a:pPr>
            <a:endParaRPr lang="en-US" sz="2400" b="1" dirty="0">
              <a:solidFill>
                <a:srgbClr val="616365"/>
              </a:solidFill>
              <a:ea typeface="ヒラギノ角ゴ Pro W3" pitchFamily="-106" charset="-128"/>
            </a:endParaRPr>
          </a:p>
        </p:txBody>
      </p:sp>
      <p:pic>
        <p:nvPicPr>
          <p:cNvPr id="51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1341438"/>
            <a:ext cx="7561263"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extBox 1"/>
          <p:cNvSpPr txBox="1">
            <a:spLocks noChangeArrowheads="1"/>
          </p:cNvSpPr>
          <p:nvPr/>
        </p:nvSpPr>
        <p:spPr bwMode="auto">
          <a:xfrm>
            <a:off x="611188" y="6092825"/>
            <a:ext cx="63373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fontAlgn="base" hangingPunct="1">
              <a:spcBef>
                <a:spcPct val="0"/>
              </a:spcBef>
              <a:spcAft>
                <a:spcPct val="0"/>
              </a:spcAft>
            </a:pPr>
            <a:r>
              <a:rPr lang="en-US" sz="1600" smtClean="0">
                <a:solidFill>
                  <a:srgbClr val="616365"/>
                </a:solidFill>
              </a:rPr>
              <a:t>Source: Economics of Low Carbon Cities,Centre for Low Carbon Futures Gouldson et al 2012</a:t>
            </a:r>
          </a:p>
        </p:txBody>
      </p:sp>
    </p:spTree>
    <p:extLst>
      <p:ext uri="{BB962C8B-B14F-4D97-AF65-F5344CB8AC3E}">
        <p14:creationId xmlns:p14="http://schemas.microsoft.com/office/powerpoint/2010/main" val="224112246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4"/>
          <p:cNvSpPr txBox="1">
            <a:spLocks noChangeArrowheads="1"/>
          </p:cNvSpPr>
          <p:nvPr/>
        </p:nvSpPr>
        <p:spPr bwMode="auto">
          <a:xfrm>
            <a:off x="-4763" y="381000"/>
            <a:ext cx="7777163" cy="9324975"/>
          </a:xfrm>
          <a:prstGeom prst="rect">
            <a:avLst/>
          </a:prstGeom>
          <a:noFill/>
          <a:ln w="9525">
            <a:noFill/>
            <a:miter lim="800000"/>
            <a:headEnd/>
            <a:tailEnd/>
          </a:ln>
        </p:spPr>
        <p:txBody>
          <a:bodyPr>
            <a:spAutoFit/>
          </a:bodyPr>
          <a:lstStyle>
            <a:lvl1pPr marL="342900" indent="-342900" eaLnBrk="0" hangingPunct="0">
              <a:defRPr sz="2400">
                <a:solidFill>
                  <a:schemeClr val="tx1"/>
                </a:solidFill>
                <a:latin typeface="Arial" charset="0"/>
                <a:ea typeface="ヒラギノ角ゴ Pro W3" charset="0"/>
                <a:cs typeface="ヒラギノ角ゴ Pro W3" charset="0"/>
              </a:defRPr>
            </a:lvl1pPr>
            <a:lvl2pPr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lvl="1" eaLnBrk="1" fontAlgn="base" hangingPunct="1">
              <a:spcBef>
                <a:spcPct val="0"/>
              </a:spcBef>
              <a:spcAft>
                <a:spcPct val="0"/>
              </a:spcAft>
              <a:defRPr/>
            </a:pPr>
            <a:r>
              <a:rPr lang="en-US" b="1" dirty="0" smtClean="0">
                <a:solidFill>
                  <a:srgbClr val="F3703A"/>
                </a:solidFill>
                <a:latin typeface="Calibri" charset="0"/>
              </a:rPr>
              <a:t>Where do we start ?</a:t>
            </a:r>
          </a:p>
          <a:p>
            <a:pPr lvl="1" eaLnBrk="1" fontAlgn="base" hangingPunct="1">
              <a:spcBef>
                <a:spcPct val="0"/>
              </a:spcBef>
              <a:spcAft>
                <a:spcPct val="0"/>
              </a:spcAft>
              <a:defRPr/>
            </a:pPr>
            <a:endParaRPr lang="en-US" b="1" dirty="0" smtClean="0">
              <a:solidFill>
                <a:srgbClr val="F3703A"/>
              </a:solidFill>
              <a:latin typeface="Calibri" charset="0"/>
            </a:endParaRPr>
          </a:p>
          <a:p>
            <a:pPr lvl="1" eaLnBrk="1" fontAlgn="base" hangingPunct="1">
              <a:spcBef>
                <a:spcPct val="0"/>
              </a:spcBef>
              <a:spcAft>
                <a:spcPct val="0"/>
              </a:spcAft>
              <a:defRPr/>
            </a:pPr>
            <a:endParaRPr lang="en-US" dirty="0" smtClean="0">
              <a:solidFill>
                <a:srgbClr val="616365"/>
              </a:solidFill>
              <a:latin typeface="Calibri" charset="0"/>
            </a:endParaRPr>
          </a:p>
          <a:p>
            <a:pPr lvl="1" eaLnBrk="1" fontAlgn="base" hangingPunct="1">
              <a:spcBef>
                <a:spcPct val="0"/>
              </a:spcBef>
              <a:spcAft>
                <a:spcPct val="0"/>
              </a:spcAft>
              <a:defRPr/>
            </a:pPr>
            <a:r>
              <a:rPr lang="en-US" dirty="0" smtClean="0">
                <a:solidFill>
                  <a:srgbClr val="616365"/>
                </a:solidFill>
                <a:latin typeface="Calibri"/>
                <a:ea typeface="ヒラギノ角ゴ Pro W3" pitchFamily="-106" charset="-128"/>
                <a:cs typeface="+mn-cs"/>
              </a:rPr>
              <a:t>How do we convert National targets to Local actions ?  </a:t>
            </a:r>
          </a:p>
          <a:p>
            <a:pPr marL="800100" lvl="1" indent="-342900" eaLnBrk="1" fontAlgn="base" hangingPunct="1">
              <a:spcBef>
                <a:spcPct val="0"/>
              </a:spcBef>
              <a:spcAft>
                <a:spcPct val="0"/>
              </a:spcAft>
              <a:buFont typeface="Arial"/>
              <a:buChar char="•"/>
              <a:defRPr/>
            </a:pPr>
            <a:endParaRPr lang="en-US" dirty="0" smtClean="0">
              <a:solidFill>
                <a:srgbClr val="616365"/>
              </a:solidFill>
              <a:latin typeface="Calibri"/>
              <a:ea typeface="ヒラギノ角ゴ Pro W3" pitchFamily="-106" charset="-128"/>
              <a:cs typeface="+mn-cs"/>
            </a:endParaRPr>
          </a:p>
          <a:p>
            <a:pPr marL="800100" lvl="1" indent="-342900" eaLnBrk="1" fontAlgn="base" hangingPunct="1">
              <a:spcBef>
                <a:spcPct val="0"/>
              </a:spcBef>
              <a:spcAft>
                <a:spcPct val="0"/>
              </a:spcAft>
              <a:buFont typeface="Arial"/>
              <a:buChar char="•"/>
              <a:defRPr/>
            </a:pPr>
            <a:r>
              <a:rPr lang="en-US" dirty="0" smtClean="0">
                <a:solidFill>
                  <a:srgbClr val="616365"/>
                </a:solidFill>
                <a:latin typeface="Calibri"/>
                <a:ea typeface="ヒラギノ角ゴ Pro W3" pitchFamily="-106" charset="-128"/>
                <a:cs typeface="+mn-cs"/>
              </a:rPr>
              <a:t>More than 50% of the World population live in Cities</a:t>
            </a:r>
          </a:p>
          <a:p>
            <a:pPr lvl="1" eaLnBrk="1" fontAlgn="base" hangingPunct="1">
              <a:spcBef>
                <a:spcPct val="0"/>
              </a:spcBef>
              <a:spcAft>
                <a:spcPct val="0"/>
              </a:spcAft>
              <a:defRPr/>
            </a:pPr>
            <a:endParaRPr lang="en-US" dirty="0" smtClean="0">
              <a:solidFill>
                <a:srgbClr val="616365"/>
              </a:solidFill>
              <a:latin typeface="Calibri"/>
              <a:ea typeface="ヒラギノ角ゴ Pro W3" pitchFamily="-106" charset="-128"/>
              <a:cs typeface="+mn-cs"/>
            </a:endParaRPr>
          </a:p>
          <a:p>
            <a:pPr marL="800100" lvl="1" indent="-342900" eaLnBrk="1" fontAlgn="base" hangingPunct="1">
              <a:spcBef>
                <a:spcPct val="0"/>
              </a:spcBef>
              <a:spcAft>
                <a:spcPct val="0"/>
              </a:spcAft>
              <a:buFont typeface="Arial"/>
              <a:buChar char="•"/>
              <a:defRPr/>
            </a:pPr>
            <a:r>
              <a:rPr lang="en-US" dirty="0">
                <a:solidFill>
                  <a:srgbClr val="616365"/>
                </a:solidFill>
                <a:latin typeface="Calibri"/>
                <a:ea typeface="ヒラギノ角ゴ Pro W3" pitchFamily="-106" charset="-128"/>
                <a:cs typeface="+mn-cs"/>
              </a:rPr>
              <a:t>More than 50% of economic output </a:t>
            </a:r>
          </a:p>
          <a:p>
            <a:pPr marL="800100" lvl="1" indent="-342900" eaLnBrk="1" fontAlgn="base" hangingPunct="1">
              <a:spcBef>
                <a:spcPct val="0"/>
              </a:spcBef>
              <a:spcAft>
                <a:spcPct val="0"/>
              </a:spcAft>
              <a:buFont typeface="Arial"/>
              <a:buChar char="•"/>
              <a:defRPr/>
            </a:pPr>
            <a:endParaRPr lang="en-US" dirty="0" smtClean="0">
              <a:solidFill>
                <a:srgbClr val="616365"/>
              </a:solidFill>
              <a:latin typeface="Calibri"/>
              <a:ea typeface="ヒラギノ角ゴ Pro W3" pitchFamily="-106" charset="-128"/>
              <a:cs typeface="+mn-cs"/>
            </a:endParaRPr>
          </a:p>
          <a:p>
            <a:pPr marL="800100" lvl="1" indent="-342900" eaLnBrk="1" fontAlgn="base" hangingPunct="1">
              <a:spcBef>
                <a:spcPct val="0"/>
              </a:spcBef>
              <a:spcAft>
                <a:spcPct val="0"/>
              </a:spcAft>
              <a:buFont typeface="Arial"/>
              <a:buChar char="•"/>
              <a:defRPr/>
            </a:pPr>
            <a:r>
              <a:rPr lang="en-US" dirty="0" smtClean="0">
                <a:solidFill>
                  <a:srgbClr val="616365"/>
                </a:solidFill>
                <a:latin typeface="Calibri"/>
                <a:ea typeface="ヒラギノ角ゴ Pro W3" pitchFamily="-106" charset="-128"/>
                <a:cs typeface="+mn-cs"/>
              </a:rPr>
              <a:t>More than 70% of carbon emissions attributed to  consumption by Cities</a:t>
            </a:r>
          </a:p>
          <a:p>
            <a:pPr marL="800100" lvl="1" indent="-342900" eaLnBrk="1" fontAlgn="base" hangingPunct="1">
              <a:spcBef>
                <a:spcPct val="0"/>
              </a:spcBef>
              <a:spcAft>
                <a:spcPct val="0"/>
              </a:spcAft>
              <a:buFont typeface="Arial"/>
              <a:buChar char="•"/>
              <a:defRPr/>
            </a:pPr>
            <a:endParaRPr lang="en-US" dirty="0">
              <a:solidFill>
                <a:srgbClr val="616365"/>
              </a:solidFill>
              <a:latin typeface="Calibri"/>
              <a:ea typeface="ヒラギノ角ゴ Pro W3" pitchFamily="-106" charset="-128"/>
              <a:cs typeface="+mn-cs"/>
            </a:endParaRPr>
          </a:p>
          <a:p>
            <a:pPr marL="800100" lvl="1" indent="-342900" eaLnBrk="1" fontAlgn="base" hangingPunct="1">
              <a:spcBef>
                <a:spcPct val="0"/>
              </a:spcBef>
              <a:spcAft>
                <a:spcPct val="0"/>
              </a:spcAft>
              <a:buFont typeface="Arial"/>
              <a:buChar char="•"/>
              <a:defRPr/>
            </a:pPr>
            <a:endParaRPr lang="en-US" dirty="0" smtClean="0">
              <a:solidFill>
                <a:srgbClr val="FF8001"/>
              </a:solidFill>
              <a:latin typeface="Calibri" charset="0"/>
            </a:endParaRPr>
          </a:p>
          <a:p>
            <a:pPr lvl="1" eaLnBrk="1" fontAlgn="base" hangingPunct="1">
              <a:spcBef>
                <a:spcPct val="0"/>
              </a:spcBef>
              <a:spcAft>
                <a:spcPct val="0"/>
              </a:spcAft>
              <a:defRPr/>
            </a:pPr>
            <a:r>
              <a:rPr lang="en-US" dirty="0" smtClean="0">
                <a:solidFill>
                  <a:srgbClr val="FF8001"/>
                </a:solidFill>
                <a:latin typeface="Calibri" charset="0"/>
              </a:rPr>
              <a:t> </a:t>
            </a:r>
          </a:p>
          <a:p>
            <a:pPr lvl="1" eaLnBrk="1" fontAlgn="base" hangingPunct="1">
              <a:spcBef>
                <a:spcPct val="0"/>
              </a:spcBef>
              <a:spcAft>
                <a:spcPct val="0"/>
              </a:spcAft>
              <a:defRPr/>
            </a:pPr>
            <a:r>
              <a:rPr lang="en-US" i="1" dirty="0">
                <a:solidFill>
                  <a:srgbClr val="616365"/>
                </a:solidFill>
                <a:latin typeface="Calibri"/>
                <a:ea typeface="ヒラギノ角ゴ Pro W3" pitchFamily="-106" charset="-128"/>
                <a:cs typeface="+mn-cs"/>
              </a:rPr>
              <a:t>Uncertainty and lack of evidence slows the speed of the transition to a low carbon economy.</a:t>
            </a:r>
          </a:p>
          <a:p>
            <a:pPr lvl="1" eaLnBrk="1" fontAlgn="base" hangingPunct="1">
              <a:spcBef>
                <a:spcPct val="0"/>
              </a:spcBef>
              <a:spcAft>
                <a:spcPct val="0"/>
              </a:spcAft>
              <a:defRPr/>
            </a:pPr>
            <a:endParaRPr lang="en-US" dirty="0" smtClean="0">
              <a:solidFill>
                <a:srgbClr val="616365"/>
              </a:solidFill>
              <a:latin typeface="Calibri"/>
              <a:ea typeface="ヒラギノ角ゴ Pro W3" pitchFamily="-106" charset="-128"/>
              <a:cs typeface="+mn-cs"/>
            </a:endParaRPr>
          </a:p>
          <a:p>
            <a:pPr lvl="1" eaLnBrk="1" fontAlgn="base" hangingPunct="1">
              <a:spcBef>
                <a:spcPct val="0"/>
              </a:spcBef>
              <a:spcAft>
                <a:spcPct val="0"/>
              </a:spcAft>
              <a:defRPr/>
            </a:pPr>
            <a:endParaRPr lang="en-US" dirty="0">
              <a:solidFill>
                <a:srgbClr val="616365"/>
              </a:solidFill>
              <a:latin typeface="Calibri"/>
              <a:ea typeface="ヒラギノ角ゴ Pro W3" pitchFamily="-106" charset="-128"/>
              <a:cs typeface="+mn-cs"/>
            </a:endParaRPr>
          </a:p>
          <a:p>
            <a:pPr lvl="1" eaLnBrk="1" fontAlgn="base" hangingPunct="1">
              <a:spcBef>
                <a:spcPct val="0"/>
              </a:spcBef>
              <a:spcAft>
                <a:spcPct val="0"/>
              </a:spcAft>
              <a:defRPr/>
            </a:pPr>
            <a:endParaRPr lang="en-US" dirty="0" smtClean="0">
              <a:solidFill>
                <a:srgbClr val="616365"/>
              </a:solidFill>
              <a:latin typeface="Calibri" charset="0"/>
            </a:endParaRPr>
          </a:p>
          <a:p>
            <a:pPr lvl="1" eaLnBrk="1" fontAlgn="base" hangingPunct="1">
              <a:spcBef>
                <a:spcPct val="0"/>
              </a:spcBef>
              <a:spcAft>
                <a:spcPct val="0"/>
              </a:spcAft>
              <a:defRPr/>
            </a:pPr>
            <a:endParaRPr lang="en-US" dirty="0" smtClean="0">
              <a:solidFill>
                <a:srgbClr val="616365"/>
              </a:solidFill>
              <a:latin typeface="Calibri" charset="0"/>
            </a:endParaRPr>
          </a:p>
          <a:p>
            <a:pPr lvl="1" eaLnBrk="1" fontAlgn="base" hangingPunct="1">
              <a:spcBef>
                <a:spcPct val="0"/>
              </a:spcBef>
              <a:spcAft>
                <a:spcPct val="0"/>
              </a:spcAft>
              <a:defRPr/>
            </a:pPr>
            <a:endParaRPr lang="en-US" dirty="0" smtClean="0">
              <a:solidFill>
                <a:srgbClr val="616365"/>
              </a:solidFill>
              <a:latin typeface="Calibri" charset="0"/>
            </a:endParaRPr>
          </a:p>
          <a:p>
            <a:pPr lvl="1" eaLnBrk="1" fontAlgn="base" hangingPunct="1">
              <a:spcBef>
                <a:spcPct val="0"/>
              </a:spcBef>
              <a:spcAft>
                <a:spcPct val="0"/>
              </a:spcAft>
              <a:defRPr/>
            </a:pPr>
            <a:endParaRPr lang="en-US" dirty="0" smtClean="0">
              <a:solidFill>
                <a:srgbClr val="616365"/>
              </a:solidFill>
              <a:latin typeface="Calibri" charset="0"/>
            </a:endParaRPr>
          </a:p>
          <a:p>
            <a:pPr lvl="1" eaLnBrk="1" fontAlgn="base" hangingPunct="1">
              <a:spcBef>
                <a:spcPct val="0"/>
              </a:spcBef>
              <a:spcAft>
                <a:spcPct val="0"/>
              </a:spcAft>
              <a:defRPr/>
            </a:pPr>
            <a:endParaRPr lang="en-US" dirty="0" smtClean="0">
              <a:solidFill>
                <a:srgbClr val="616365"/>
              </a:solidFill>
              <a:latin typeface="Calibri" charset="0"/>
            </a:endParaRPr>
          </a:p>
          <a:p>
            <a:pPr lvl="1" eaLnBrk="1" fontAlgn="base" hangingPunct="1">
              <a:spcBef>
                <a:spcPct val="0"/>
              </a:spcBef>
              <a:spcAft>
                <a:spcPct val="0"/>
              </a:spcAft>
              <a:defRPr/>
            </a:pPr>
            <a:endParaRPr lang="en-US" dirty="0" smtClean="0">
              <a:solidFill>
                <a:srgbClr val="616365"/>
              </a:solidFill>
              <a:latin typeface="Calibri" charset="0"/>
            </a:endParaRPr>
          </a:p>
          <a:p>
            <a:pPr lvl="1" eaLnBrk="1" fontAlgn="base" hangingPunct="1">
              <a:spcBef>
                <a:spcPct val="0"/>
              </a:spcBef>
              <a:spcAft>
                <a:spcPct val="0"/>
              </a:spcAft>
              <a:defRPr/>
            </a:pPr>
            <a:endParaRPr lang="en-US" dirty="0" smtClean="0">
              <a:solidFill>
                <a:srgbClr val="616365"/>
              </a:solidFill>
              <a:latin typeface="Calibri" charset="0"/>
            </a:endParaRPr>
          </a:p>
        </p:txBody>
      </p:sp>
    </p:spTree>
    <p:extLst>
      <p:ext uri="{BB962C8B-B14F-4D97-AF65-F5344CB8AC3E}">
        <p14:creationId xmlns:p14="http://schemas.microsoft.com/office/powerpoint/2010/main" val="19096500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4"/>
          <p:cNvSpPr txBox="1">
            <a:spLocks noChangeArrowheads="1"/>
          </p:cNvSpPr>
          <p:nvPr/>
        </p:nvSpPr>
        <p:spPr bwMode="auto">
          <a:xfrm>
            <a:off x="-4763" y="381000"/>
            <a:ext cx="7777163" cy="8956675"/>
          </a:xfrm>
          <a:prstGeom prst="rect">
            <a:avLst/>
          </a:prstGeom>
          <a:noFill/>
          <a:ln w="9525">
            <a:noFill/>
            <a:miter lim="800000"/>
            <a:headEnd/>
            <a:tailEnd/>
          </a:ln>
        </p:spPr>
        <p:txBody>
          <a:bodyPr>
            <a:spAutoFit/>
          </a:bodyPr>
          <a:lstStyle/>
          <a:p>
            <a:pPr lvl="1" fontAlgn="base">
              <a:spcBef>
                <a:spcPct val="0"/>
              </a:spcBef>
              <a:spcAft>
                <a:spcPct val="0"/>
              </a:spcAft>
              <a:defRPr/>
            </a:pPr>
            <a:r>
              <a:rPr lang="en-US" sz="2400" b="1" dirty="0">
                <a:solidFill>
                  <a:srgbClr val="F3703A"/>
                </a:solidFill>
                <a:ea typeface="ヒラギノ角ゴ Pro W3" pitchFamily="-106" charset="-128"/>
              </a:rPr>
              <a:t>The Key Questions</a:t>
            </a:r>
          </a:p>
          <a:p>
            <a:pPr lvl="1" fontAlgn="base">
              <a:spcBef>
                <a:spcPct val="0"/>
              </a:spcBef>
              <a:spcAft>
                <a:spcPct val="0"/>
              </a:spcAft>
              <a:defRPr/>
            </a:pPr>
            <a:endParaRPr lang="en-US" sz="2400" b="1" dirty="0">
              <a:solidFill>
                <a:srgbClr val="F3703A"/>
              </a:solidFill>
              <a:ea typeface="ヒラギノ角ゴ Pro W3" pitchFamily="-106" charset="-128"/>
            </a:endParaRPr>
          </a:p>
          <a:p>
            <a:pPr lvl="1" fontAlgn="base">
              <a:spcBef>
                <a:spcPct val="0"/>
              </a:spcBef>
              <a:spcAft>
                <a:spcPct val="0"/>
              </a:spcAft>
              <a:defRPr/>
            </a:pPr>
            <a:endParaRPr lang="en-US" sz="2400" dirty="0">
              <a:solidFill>
                <a:srgbClr val="616365"/>
              </a:solidFill>
              <a:ea typeface="ヒラギノ角ゴ Pro W3" pitchFamily="-106" charset="-128"/>
            </a:endParaRPr>
          </a:p>
          <a:p>
            <a:pPr lvl="1" fontAlgn="base">
              <a:spcBef>
                <a:spcPct val="0"/>
              </a:spcBef>
              <a:spcAft>
                <a:spcPct val="0"/>
              </a:spcAft>
              <a:defRPr/>
            </a:pPr>
            <a:r>
              <a:rPr lang="en-US" sz="2400" dirty="0">
                <a:solidFill>
                  <a:srgbClr val="616365"/>
                </a:solidFill>
                <a:ea typeface="ヒラギノ角ゴ Pro W3" pitchFamily="-106" charset="-128"/>
              </a:rPr>
              <a:t>If local action is as important as National action, then how can this be mobilized ? </a:t>
            </a:r>
          </a:p>
          <a:p>
            <a:pPr lvl="1" fontAlgn="base">
              <a:spcBef>
                <a:spcPct val="0"/>
              </a:spcBef>
              <a:spcAft>
                <a:spcPct val="0"/>
              </a:spcAft>
              <a:defRPr/>
            </a:pPr>
            <a:endParaRPr lang="en-US" sz="2400" dirty="0">
              <a:solidFill>
                <a:srgbClr val="616365"/>
              </a:solidFill>
              <a:ea typeface="ヒラギノ角ゴ Pro W3" pitchFamily="-106" charset="-128"/>
            </a:endParaRPr>
          </a:p>
          <a:p>
            <a:pPr lvl="1" fontAlgn="base">
              <a:spcBef>
                <a:spcPct val="0"/>
              </a:spcBef>
              <a:spcAft>
                <a:spcPct val="0"/>
              </a:spcAft>
              <a:defRPr/>
            </a:pPr>
            <a:r>
              <a:rPr lang="en-US" sz="2400" dirty="0">
                <a:solidFill>
                  <a:srgbClr val="616365"/>
                </a:solidFill>
                <a:ea typeface="ヒラギノ角ゴ Pro W3" pitchFamily="-106" charset="-128"/>
              </a:rPr>
              <a:t>How can City Mayors asses the vast array of technology options?</a:t>
            </a:r>
          </a:p>
          <a:p>
            <a:pPr lvl="1" fontAlgn="base">
              <a:spcBef>
                <a:spcPct val="0"/>
              </a:spcBef>
              <a:spcAft>
                <a:spcPct val="0"/>
              </a:spcAft>
              <a:defRPr/>
            </a:pPr>
            <a:endParaRPr lang="en-US" sz="2400" dirty="0">
              <a:solidFill>
                <a:srgbClr val="616365"/>
              </a:solidFill>
              <a:ea typeface="ヒラギノ角ゴ Pro W3" pitchFamily="-106" charset="-128"/>
            </a:endParaRPr>
          </a:p>
          <a:p>
            <a:pPr lvl="1" fontAlgn="base">
              <a:spcBef>
                <a:spcPct val="0"/>
              </a:spcBef>
              <a:spcAft>
                <a:spcPct val="0"/>
              </a:spcAft>
              <a:defRPr/>
            </a:pPr>
            <a:r>
              <a:rPr lang="en-US" sz="2400" dirty="0">
                <a:solidFill>
                  <a:srgbClr val="616365"/>
                </a:solidFill>
                <a:ea typeface="ヒラギノ角ゴ Pro W3" pitchFamily="-106" charset="-128"/>
              </a:rPr>
              <a:t>How do we reduce uncertainty and unlock investment grade scale finance at a local level ?</a:t>
            </a:r>
          </a:p>
          <a:p>
            <a:pPr lvl="1" fontAlgn="base">
              <a:spcBef>
                <a:spcPct val="0"/>
              </a:spcBef>
              <a:spcAft>
                <a:spcPct val="0"/>
              </a:spcAft>
              <a:defRPr/>
            </a:pPr>
            <a:endParaRPr lang="en-US" sz="2400" dirty="0">
              <a:solidFill>
                <a:srgbClr val="616365"/>
              </a:solidFill>
              <a:ea typeface="ヒラギノ角ゴ Pro W3" pitchFamily="-106" charset="-128"/>
            </a:endParaRPr>
          </a:p>
          <a:p>
            <a:pPr lvl="1" fontAlgn="base">
              <a:spcBef>
                <a:spcPct val="0"/>
              </a:spcBef>
              <a:spcAft>
                <a:spcPct val="0"/>
              </a:spcAft>
              <a:defRPr/>
            </a:pPr>
            <a:r>
              <a:rPr lang="en-US" sz="2400" dirty="0">
                <a:solidFill>
                  <a:srgbClr val="616365"/>
                </a:solidFill>
                <a:ea typeface="ヒラギノ角ゴ Pro W3" pitchFamily="-106" charset="-128"/>
              </a:rPr>
              <a:t>If Yes : are there significant and commercial viable opportunities to exploit at City-Scale, supported by wider economic benefits, investment and deliver vehicles ?  </a:t>
            </a:r>
          </a:p>
          <a:p>
            <a:pPr lvl="1" fontAlgn="base">
              <a:spcBef>
                <a:spcPct val="0"/>
              </a:spcBef>
              <a:spcAft>
                <a:spcPct val="0"/>
              </a:spcAft>
              <a:defRPr/>
            </a:pPr>
            <a:endParaRPr lang="en-US" sz="2400" dirty="0">
              <a:solidFill>
                <a:srgbClr val="616365"/>
              </a:solidFill>
              <a:ea typeface="ヒラギノ角ゴ Pro W3" pitchFamily="-106" charset="-128"/>
            </a:endParaRPr>
          </a:p>
          <a:p>
            <a:pPr lvl="1" fontAlgn="base">
              <a:spcBef>
                <a:spcPct val="0"/>
              </a:spcBef>
              <a:spcAft>
                <a:spcPct val="0"/>
              </a:spcAft>
              <a:defRPr/>
            </a:pPr>
            <a:endParaRPr lang="en-US" sz="2400" dirty="0">
              <a:solidFill>
                <a:srgbClr val="616365"/>
              </a:solidFill>
              <a:ea typeface="ヒラギノ角ゴ Pro W3" pitchFamily="-106" charset="-128"/>
            </a:endParaRPr>
          </a:p>
          <a:p>
            <a:pPr lvl="1" fontAlgn="base">
              <a:spcBef>
                <a:spcPct val="0"/>
              </a:spcBef>
              <a:spcAft>
                <a:spcPct val="0"/>
              </a:spcAft>
              <a:defRPr/>
            </a:pPr>
            <a:endParaRPr lang="en-US" sz="2400" dirty="0">
              <a:solidFill>
                <a:srgbClr val="616365"/>
              </a:solidFill>
              <a:ea typeface="ヒラギノ角ゴ Pro W3" pitchFamily="-106" charset="-128"/>
            </a:endParaRPr>
          </a:p>
          <a:p>
            <a:pPr lvl="1" fontAlgn="base">
              <a:spcBef>
                <a:spcPct val="0"/>
              </a:spcBef>
              <a:spcAft>
                <a:spcPct val="0"/>
              </a:spcAft>
              <a:defRPr/>
            </a:pPr>
            <a:endParaRPr lang="en-US" sz="2400" dirty="0">
              <a:solidFill>
                <a:srgbClr val="616365"/>
              </a:solidFill>
              <a:ea typeface="ヒラギノ角ゴ Pro W3" pitchFamily="-106" charset="-128"/>
            </a:endParaRPr>
          </a:p>
          <a:p>
            <a:pPr lvl="1" fontAlgn="base">
              <a:spcBef>
                <a:spcPct val="0"/>
              </a:spcBef>
              <a:spcAft>
                <a:spcPct val="0"/>
              </a:spcAft>
              <a:defRPr/>
            </a:pPr>
            <a:endParaRPr lang="en-US" sz="2400" dirty="0">
              <a:solidFill>
                <a:srgbClr val="616365"/>
              </a:solidFill>
              <a:ea typeface="ヒラギノ角ゴ Pro W3" pitchFamily="-106" charset="-128"/>
            </a:endParaRPr>
          </a:p>
          <a:p>
            <a:pPr lvl="1" fontAlgn="base">
              <a:spcBef>
                <a:spcPct val="0"/>
              </a:spcBef>
              <a:spcAft>
                <a:spcPct val="0"/>
              </a:spcAft>
              <a:defRPr/>
            </a:pPr>
            <a:endParaRPr lang="en-US" sz="2400" dirty="0">
              <a:solidFill>
                <a:srgbClr val="616365"/>
              </a:solidFill>
              <a:ea typeface="ヒラギノ角ゴ Pro W3" pitchFamily="-106" charset="-128"/>
            </a:endParaRPr>
          </a:p>
          <a:p>
            <a:pPr lvl="1" fontAlgn="base">
              <a:spcBef>
                <a:spcPct val="0"/>
              </a:spcBef>
              <a:spcAft>
                <a:spcPct val="0"/>
              </a:spcAft>
              <a:defRPr/>
            </a:pPr>
            <a:endParaRPr lang="en-US" sz="2400" dirty="0">
              <a:solidFill>
                <a:srgbClr val="616365"/>
              </a:solidFill>
              <a:ea typeface="ヒラギノ角ゴ Pro W3" pitchFamily="-106" charset="-128"/>
            </a:endParaRPr>
          </a:p>
          <a:p>
            <a:pPr lvl="1" fontAlgn="base">
              <a:spcBef>
                <a:spcPct val="0"/>
              </a:spcBef>
              <a:spcAft>
                <a:spcPct val="0"/>
              </a:spcAft>
              <a:defRPr/>
            </a:pPr>
            <a:endParaRPr lang="en-US" sz="2400" dirty="0">
              <a:solidFill>
                <a:srgbClr val="616365"/>
              </a:solidFill>
              <a:ea typeface="ヒラギノ角ゴ Pro W3" pitchFamily="-106" charset="-128"/>
            </a:endParaRPr>
          </a:p>
          <a:p>
            <a:pPr lvl="1" fontAlgn="base">
              <a:spcBef>
                <a:spcPct val="0"/>
              </a:spcBef>
              <a:spcAft>
                <a:spcPct val="0"/>
              </a:spcAft>
              <a:defRPr/>
            </a:pPr>
            <a:endParaRPr lang="en-US" sz="2400" dirty="0">
              <a:solidFill>
                <a:srgbClr val="616365"/>
              </a:solidFill>
              <a:ea typeface="ヒラギノ角ゴ Pro W3" pitchFamily="-106" charset="-128"/>
            </a:endParaRPr>
          </a:p>
        </p:txBody>
      </p:sp>
    </p:spTree>
    <p:extLst>
      <p:ext uri="{BB962C8B-B14F-4D97-AF65-F5344CB8AC3E}">
        <p14:creationId xmlns:p14="http://schemas.microsoft.com/office/powerpoint/2010/main" val="17770264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04800" y="1524000"/>
          <a:ext cx="8610600" cy="4110041"/>
        </p:xfrm>
        <a:graphic>
          <a:graphicData uri="http://schemas.openxmlformats.org/drawingml/2006/table">
            <a:tbl>
              <a:tblPr/>
              <a:tblGrid>
                <a:gridCol w="1219200"/>
                <a:gridCol w="1143000"/>
                <a:gridCol w="1828800"/>
                <a:gridCol w="1447800"/>
                <a:gridCol w="1447800"/>
                <a:gridCol w="1524000"/>
              </a:tblGrid>
              <a:tr h="99059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City</a:t>
                      </a:r>
                    </a:p>
                  </a:txBody>
                  <a:tcPr marL="53474" marR="53474" marT="0" marB="0"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Energy bill in 2011</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Level of investment that could be secured </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Potential cut in annual energy bill</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Jobs created </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Carbon saved by 2022 (1990 baseline)</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Barnsley</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£418m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£313m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£78m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250</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37%</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Bradford</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£689m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£765m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£189m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666</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42%</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032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Calderdale</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£381m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£366m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£92m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311</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36%</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Craven</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£117m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£147m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£31m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87</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42%</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984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Harrogate</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£402m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£290m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£69m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266</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34%</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Kirklees</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£660m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£638m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£168m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550</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41%</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Leeds</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£1500m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£1300m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£320m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1360</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29%</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Selby</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£254m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£163m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£40m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138</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37%</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206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Wakefield</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£651m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£555m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£133m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524</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38%</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York</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£312m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£314m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£72m</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300</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mbria" pitchFamily="18" charset="0"/>
                        </a:rPr>
                        <a:t>40%</a:t>
                      </a:r>
                      <a:endParaRPr kumimoji="0" lang="en-GB" sz="1800" b="0"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Total LCR</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£5.4 bn</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£4.9 bn</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£1.2bn</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4,500</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chemeClr val="tx1"/>
                          </a:solidFill>
                          <a:effectLst/>
                          <a:latin typeface="Calibri" pitchFamily="34" charset="0"/>
                          <a:ea typeface="Cambria" pitchFamily="18" charset="0"/>
                        </a:rPr>
                        <a:t>36%</a:t>
                      </a:r>
                      <a:endParaRPr kumimoji="0" lang="en-GB" sz="1800" b="1" i="0" u="none" strike="noStrike" cap="none" normalizeH="0" baseline="0" smtClean="0">
                        <a:ln>
                          <a:noFill/>
                        </a:ln>
                        <a:solidFill>
                          <a:schemeClr val="tx1"/>
                        </a:solidFill>
                        <a:effectLst/>
                        <a:latin typeface="Cambria" pitchFamily="18" charset="0"/>
                        <a:ea typeface="Cambria" pitchFamily="18" charset="0"/>
                      </a:endParaRPr>
                    </a:p>
                  </a:txBody>
                  <a:tcPr marL="53474" marR="53474" marT="0" marB="0"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TextBox 3"/>
          <p:cNvSpPr txBox="1"/>
          <p:nvPr/>
        </p:nvSpPr>
        <p:spPr>
          <a:xfrm>
            <a:off x="457200" y="381000"/>
            <a:ext cx="5976938" cy="1200150"/>
          </a:xfrm>
          <a:prstGeom prst="rect">
            <a:avLst/>
          </a:prstGeom>
          <a:noFill/>
        </p:spPr>
        <p:txBody>
          <a:bodyPr>
            <a:spAutoFit/>
          </a:bodyPr>
          <a:lstStyle/>
          <a:p>
            <a:pPr fontAlgn="base">
              <a:spcBef>
                <a:spcPct val="0"/>
              </a:spcBef>
              <a:spcAft>
                <a:spcPct val="0"/>
              </a:spcAft>
              <a:defRPr/>
            </a:pPr>
            <a:r>
              <a:rPr lang="en-GB" sz="2400" b="1" dirty="0">
                <a:solidFill>
                  <a:srgbClr val="F3703A"/>
                </a:solidFill>
                <a:ea typeface="ヒラギノ角ゴ Pro W3" pitchFamily="-106" charset="-128"/>
              </a:rPr>
              <a:t>Case study: Leeds City Region</a:t>
            </a:r>
          </a:p>
          <a:p>
            <a:pPr fontAlgn="base">
              <a:spcBef>
                <a:spcPct val="0"/>
              </a:spcBef>
              <a:spcAft>
                <a:spcPct val="0"/>
              </a:spcAft>
              <a:defRPr/>
            </a:pPr>
            <a:r>
              <a:rPr lang="en-GB" sz="2400" b="1" dirty="0">
                <a:solidFill>
                  <a:srgbClr val="F3703A"/>
                </a:solidFill>
                <a:ea typeface="ヒラギノ角ゴ Pro W3" pitchFamily="-106" charset="-128"/>
              </a:rPr>
              <a:t>Highlights opportunities for significant cost and Carbon reductions </a:t>
            </a:r>
          </a:p>
        </p:txBody>
      </p:sp>
      <p:sp>
        <p:nvSpPr>
          <p:cNvPr id="8288" name="TextBox 1"/>
          <p:cNvSpPr txBox="1">
            <a:spLocks noChangeArrowheads="1"/>
          </p:cNvSpPr>
          <p:nvPr/>
        </p:nvSpPr>
        <p:spPr bwMode="auto">
          <a:xfrm>
            <a:off x="323850" y="6396038"/>
            <a:ext cx="4429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fontAlgn="base" hangingPunct="1">
              <a:spcBef>
                <a:spcPct val="0"/>
              </a:spcBef>
              <a:spcAft>
                <a:spcPct val="0"/>
              </a:spcAft>
            </a:pPr>
            <a:r>
              <a:rPr lang="en-GB" b="1" smtClean="0">
                <a:solidFill>
                  <a:srgbClr val="F3703A"/>
                </a:solidFill>
              </a:rPr>
              <a:t>(</a:t>
            </a:r>
            <a:r>
              <a:rPr lang="en-GB" sz="1800" b="1" smtClean="0">
                <a:solidFill>
                  <a:srgbClr val="F3703A"/>
                </a:solidFill>
              </a:rPr>
              <a:t> Exploiting the cost-effective options</a:t>
            </a:r>
            <a:r>
              <a:rPr lang="en-GB" b="1" smtClean="0">
                <a:solidFill>
                  <a:srgbClr val="F3703A"/>
                </a:solidFill>
              </a:rPr>
              <a:t>) </a:t>
            </a:r>
            <a:endParaRPr lang="en-US" smtClean="0">
              <a:solidFill>
                <a:srgbClr val="616365"/>
              </a:solidFill>
            </a:endParaRPr>
          </a:p>
        </p:txBody>
      </p:sp>
    </p:spTree>
    <p:extLst>
      <p:ext uri="{BB962C8B-B14F-4D97-AF65-F5344CB8AC3E}">
        <p14:creationId xmlns:p14="http://schemas.microsoft.com/office/powerpoint/2010/main" val="249741234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EAE3D6"/>
        </a:solidFill>
        <a:effectLst/>
      </p:bgPr>
    </p:bg>
    <p:spTree>
      <p:nvGrpSpPr>
        <p:cNvPr id="1" name=""/>
        <p:cNvGrpSpPr/>
        <p:nvPr/>
      </p:nvGrpSpPr>
      <p:grpSpPr>
        <a:xfrm>
          <a:off x="0" y="0"/>
          <a:ext cx="0" cy="0"/>
          <a:chOff x="0" y="0"/>
          <a:chExt cx="0" cy="0"/>
        </a:xfrm>
      </p:grpSpPr>
      <p:sp>
        <p:nvSpPr>
          <p:cNvPr id="9218" name="Rectangle 3"/>
          <p:cNvSpPr txBox="1">
            <a:spLocks/>
          </p:cNvSpPr>
          <p:nvPr/>
        </p:nvSpPr>
        <p:spPr bwMode="auto">
          <a:xfrm>
            <a:off x="2484438" y="1989138"/>
            <a:ext cx="4535487"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88913" indent="-188913" eaLnBrk="0" hangingPunct="0">
              <a:defRPr sz="2400">
                <a:solidFill>
                  <a:schemeClr val="tx1"/>
                </a:solidFill>
                <a:latin typeface="Arial" pitchFamily="34" charset="0"/>
                <a:ea typeface="ヒラギノ角ゴ Pro W3" charset="-128"/>
              </a:defRPr>
            </a:lvl1pPr>
            <a:lvl2pPr marL="742950" indent="-285750" eaLnBrk="0" hangingPunct="0">
              <a:defRPr sz="2400">
                <a:solidFill>
                  <a:schemeClr val="tx1"/>
                </a:solidFill>
                <a:latin typeface="Arial" pitchFamily="34" charset="0"/>
                <a:ea typeface="ヒラギノ角ゴ Pro W3" charset="-128"/>
              </a:defRPr>
            </a:lvl2pPr>
            <a:lvl3pPr marL="1143000" indent="-228600" eaLnBrk="0" hangingPunct="0">
              <a:defRPr sz="2400">
                <a:solidFill>
                  <a:schemeClr val="tx1"/>
                </a:solidFill>
                <a:latin typeface="Arial" pitchFamily="34" charset="0"/>
                <a:ea typeface="ヒラギノ角ゴ Pro W3" charset="-128"/>
              </a:defRPr>
            </a:lvl3pPr>
            <a:lvl4pPr marL="1600200" indent="-228600" eaLnBrk="0" hangingPunct="0">
              <a:defRPr sz="2400">
                <a:solidFill>
                  <a:schemeClr val="tx1"/>
                </a:solidFill>
                <a:latin typeface="Arial" pitchFamily="34" charset="0"/>
                <a:ea typeface="ヒラギノ角ゴ Pro W3" charset="-128"/>
              </a:defRPr>
            </a:lvl4pPr>
            <a:lvl5pPr marL="2057400" indent="-228600" eaLnBrk="0" hangingPunct="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eaLnBrk="1" fontAlgn="base" hangingPunct="1">
              <a:spcBef>
                <a:spcPct val="20000"/>
              </a:spcBef>
              <a:spcAft>
                <a:spcPct val="0"/>
              </a:spcAft>
              <a:buClr>
                <a:srgbClr val="72C7E7"/>
              </a:buClr>
              <a:buFont typeface="Wingdings" pitchFamily="2" charset="2"/>
              <a:buNone/>
            </a:pPr>
            <a:endParaRPr lang="en-US" b="1" smtClean="0">
              <a:solidFill>
                <a:srgbClr val="F3703A"/>
              </a:solidFill>
              <a:latin typeface="Calibri" pitchFamily="34" charset="0"/>
              <a:hlinkClick r:id="rId3"/>
            </a:endParaRPr>
          </a:p>
          <a:p>
            <a:pPr eaLnBrk="1" fontAlgn="base" hangingPunct="1">
              <a:spcBef>
                <a:spcPct val="20000"/>
              </a:spcBef>
              <a:spcAft>
                <a:spcPct val="0"/>
              </a:spcAft>
              <a:buClr>
                <a:srgbClr val="72C7E7"/>
              </a:buClr>
              <a:buFont typeface="Wingdings" pitchFamily="2" charset="2"/>
              <a:buNone/>
            </a:pPr>
            <a:endParaRPr lang="en-US" b="1" u="sng" smtClean="0">
              <a:solidFill>
                <a:srgbClr val="F3703A"/>
              </a:solidFill>
              <a:latin typeface="Calibri" pitchFamily="34" charset="0"/>
              <a:hlinkClick r:id="rId3"/>
            </a:endParaRPr>
          </a:p>
          <a:p>
            <a:pPr eaLnBrk="1" fontAlgn="base" hangingPunct="1">
              <a:spcBef>
                <a:spcPct val="20000"/>
              </a:spcBef>
              <a:spcAft>
                <a:spcPct val="0"/>
              </a:spcAft>
              <a:buClr>
                <a:srgbClr val="72C7E7"/>
              </a:buClr>
              <a:buFont typeface="Wingdings" pitchFamily="2" charset="2"/>
              <a:buNone/>
            </a:pPr>
            <a:endParaRPr lang="en-US" b="1" u="sng" smtClean="0">
              <a:solidFill>
                <a:srgbClr val="F3703A"/>
              </a:solidFill>
              <a:latin typeface="Calibri" pitchFamily="34" charset="0"/>
              <a:hlinkClick r:id="rId3"/>
            </a:endParaRPr>
          </a:p>
          <a:p>
            <a:pPr eaLnBrk="1" fontAlgn="base" hangingPunct="1">
              <a:spcBef>
                <a:spcPct val="20000"/>
              </a:spcBef>
              <a:spcAft>
                <a:spcPct val="0"/>
              </a:spcAft>
              <a:buClr>
                <a:srgbClr val="72C7E7"/>
              </a:buClr>
              <a:buFont typeface="Wingdings" pitchFamily="2" charset="2"/>
              <a:buNone/>
            </a:pPr>
            <a:r>
              <a:rPr lang="en-US" b="1" u="sng" smtClean="0">
                <a:solidFill>
                  <a:srgbClr val="F3703A"/>
                </a:solidFill>
                <a:latin typeface="Calibri" pitchFamily="34" charset="0"/>
                <a:hlinkClick r:id="rId3"/>
              </a:rPr>
              <a:t>Jon.price@lowcarbonfutures.org</a:t>
            </a:r>
            <a:endParaRPr lang="en-US" b="1" u="sng" smtClean="0">
              <a:solidFill>
                <a:srgbClr val="F3703A"/>
              </a:solidFill>
              <a:latin typeface="Calibri" pitchFamily="34" charset="0"/>
            </a:endParaRPr>
          </a:p>
          <a:p>
            <a:pPr eaLnBrk="1" fontAlgn="base" hangingPunct="1">
              <a:spcBef>
                <a:spcPct val="20000"/>
              </a:spcBef>
              <a:spcAft>
                <a:spcPct val="0"/>
              </a:spcAft>
              <a:buClr>
                <a:srgbClr val="72C7E7"/>
              </a:buClr>
            </a:pPr>
            <a:r>
              <a:rPr lang="en-US" b="1" smtClean="0">
                <a:solidFill>
                  <a:srgbClr val="616365"/>
                </a:solidFill>
                <a:latin typeface="Calibri" pitchFamily="34" charset="0"/>
              </a:rPr>
              <a:t>    </a:t>
            </a:r>
            <a:r>
              <a:rPr lang="en-US" b="1" smtClean="0">
                <a:solidFill>
                  <a:srgbClr val="616365"/>
                </a:solidFill>
                <a:latin typeface="Calibri" pitchFamily="34" charset="0"/>
                <a:hlinkClick r:id="rId4"/>
              </a:rPr>
              <a:t>www.lowcarbonfutures.org</a:t>
            </a:r>
            <a:endParaRPr lang="en-US" b="1" smtClean="0">
              <a:solidFill>
                <a:srgbClr val="616365"/>
              </a:solidFill>
              <a:latin typeface="Calibri" pitchFamily="34" charset="0"/>
            </a:endParaRPr>
          </a:p>
          <a:p>
            <a:pPr eaLnBrk="1" fontAlgn="base" hangingPunct="1">
              <a:spcBef>
                <a:spcPct val="20000"/>
              </a:spcBef>
              <a:spcAft>
                <a:spcPct val="0"/>
              </a:spcAft>
              <a:buClr>
                <a:srgbClr val="72C7E7"/>
              </a:buClr>
            </a:pPr>
            <a:endParaRPr lang="en-US" b="1" smtClean="0">
              <a:solidFill>
                <a:srgbClr val="616365"/>
              </a:solidFill>
              <a:latin typeface="Calibri" pitchFamily="34" charset="0"/>
            </a:endParaRPr>
          </a:p>
          <a:p>
            <a:pPr eaLnBrk="1" fontAlgn="base" hangingPunct="1">
              <a:spcBef>
                <a:spcPct val="20000"/>
              </a:spcBef>
              <a:spcAft>
                <a:spcPct val="0"/>
              </a:spcAft>
              <a:buClr>
                <a:srgbClr val="72C7E7"/>
              </a:buClr>
            </a:pPr>
            <a:r>
              <a:rPr lang="en-US" b="1" smtClean="0">
                <a:solidFill>
                  <a:srgbClr val="616365"/>
                </a:solidFill>
                <a:latin typeface="Calibri" pitchFamily="34" charset="0"/>
              </a:rPr>
              <a:t>Centre for Low Carbon Futures  </a:t>
            </a:r>
            <a:endParaRPr lang="en-US" b="1" smtClean="0">
              <a:solidFill>
                <a:srgbClr val="F3703A"/>
              </a:solidFill>
              <a:latin typeface="Calibri" pitchFamily="34" charset="0"/>
            </a:endParaRPr>
          </a:p>
          <a:p>
            <a:pPr algn="ctr" eaLnBrk="1" fontAlgn="base" hangingPunct="1">
              <a:spcBef>
                <a:spcPct val="20000"/>
              </a:spcBef>
              <a:spcAft>
                <a:spcPct val="0"/>
              </a:spcAft>
              <a:buClr>
                <a:srgbClr val="72C7E7"/>
              </a:buClr>
              <a:buFont typeface="Wingdings" pitchFamily="2" charset="2"/>
              <a:buNone/>
            </a:pPr>
            <a:endParaRPr lang="en-US" b="1" smtClean="0">
              <a:solidFill>
                <a:srgbClr val="F3703A"/>
              </a:solidFill>
              <a:latin typeface="Calibri" pitchFamily="34" charset="0"/>
            </a:endParaRPr>
          </a:p>
          <a:p>
            <a:pPr algn="ctr" fontAlgn="base">
              <a:spcBef>
                <a:spcPct val="20000"/>
              </a:spcBef>
              <a:spcAft>
                <a:spcPct val="0"/>
              </a:spcAft>
              <a:buClr>
                <a:srgbClr val="72C7E7"/>
              </a:buClr>
              <a:buFont typeface="Wingdings" pitchFamily="2" charset="2"/>
              <a:buNone/>
            </a:pPr>
            <a:endParaRPr lang="en-US" b="1" smtClean="0">
              <a:solidFill>
                <a:srgbClr val="F3703A"/>
              </a:solidFill>
              <a:latin typeface="Calibri" pitchFamily="34" charset="0"/>
            </a:endParaRPr>
          </a:p>
        </p:txBody>
      </p:sp>
      <p:sp>
        <p:nvSpPr>
          <p:cNvPr id="9219" name="Rectangle 1"/>
          <p:cNvSpPr>
            <a:spLocks noChangeArrowheads="1"/>
          </p:cNvSpPr>
          <p:nvPr/>
        </p:nvSpPr>
        <p:spPr bwMode="auto">
          <a:xfrm>
            <a:off x="2268538" y="1268413"/>
            <a:ext cx="511175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US" sz="2400" smtClean="0">
                <a:solidFill>
                  <a:srgbClr val="616365"/>
                </a:solidFill>
                <a:latin typeface="Arial" pitchFamily="34" charset="0"/>
              </a:rPr>
              <a:t>University of Warwick October 2012 </a:t>
            </a:r>
          </a:p>
          <a:p>
            <a:pPr fontAlgn="base">
              <a:spcBef>
                <a:spcPct val="0"/>
              </a:spcBef>
              <a:spcAft>
                <a:spcPct val="0"/>
              </a:spcAft>
            </a:pPr>
            <a:endParaRPr lang="en-US" sz="2400" smtClean="0">
              <a:solidFill>
                <a:srgbClr val="616365"/>
              </a:solidFill>
              <a:latin typeface="Arial" pitchFamily="34" charset="0"/>
            </a:endParaRPr>
          </a:p>
          <a:p>
            <a:pPr fontAlgn="base">
              <a:spcBef>
                <a:spcPct val="0"/>
              </a:spcBef>
              <a:spcAft>
                <a:spcPct val="0"/>
              </a:spcAft>
            </a:pPr>
            <a:r>
              <a:rPr lang="en-US" altLang="en-US" sz="2400" smtClean="0">
                <a:solidFill>
                  <a:srgbClr val="616365"/>
                </a:solidFill>
                <a:latin typeface="Arial" pitchFamily="34" charset="0"/>
              </a:rPr>
              <a:t>“</a:t>
            </a:r>
            <a:r>
              <a:rPr lang="en-US" sz="2400" smtClean="0">
                <a:solidFill>
                  <a:srgbClr val="616365"/>
                </a:solidFill>
                <a:latin typeface="Arial" pitchFamily="34" charset="0"/>
              </a:rPr>
              <a:t>An overview of alternative options for low carbon energy and the difficulties they present</a:t>
            </a:r>
            <a:r>
              <a:rPr lang="en-US" altLang="en-US" sz="2400" smtClean="0">
                <a:solidFill>
                  <a:srgbClr val="616365"/>
                </a:solidFill>
                <a:latin typeface="Arial" pitchFamily="34" charset="0"/>
              </a:rPr>
              <a:t>”</a:t>
            </a:r>
            <a:endParaRPr lang="en-US" sz="2400" smtClean="0">
              <a:solidFill>
                <a:srgbClr val="616365"/>
              </a:solidFill>
              <a:latin typeface="Arial" pitchFamily="34" charset="0"/>
            </a:endParaRPr>
          </a:p>
        </p:txBody>
      </p:sp>
    </p:spTree>
    <p:extLst>
      <p:ext uri="{BB962C8B-B14F-4D97-AF65-F5344CB8AC3E}">
        <p14:creationId xmlns:p14="http://schemas.microsoft.com/office/powerpoint/2010/main" val="113344613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1772816"/>
            <a:ext cx="8229600" cy="1143000"/>
          </a:xfrm>
        </p:spPr>
        <p:txBody>
          <a:bodyPr>
            <a:noAutofit/>
          </a:bodyPr>
          <a:lstStyle/>
          <a:p>
            <a:pPr algn="ctr"/>
            <a:r>
              <a:rPr lang="en-GB" sz="7200" dirty="0" smtClean="0"/>
              <a:t>Questions?</a:t>
            </a:r>
            <a:endParaRPr lang="en-GB" sz="7200" dirty="0"/>
          </a:p>
        </p:txBody>
      </p:sp>
    </p:spTree>
    <p:extLst>
      <p:ext uri="{BB962C8B-B14F-4D97-AF65-F5344CB8AC3E}">
        <p14:creationId xmlns:p14="http://schemas.microsoft.com/office/powerpoint/2010/main" val="2999246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43000"/>
          </a:xfrm>
        </p:spPr>
        <p:txBody>
          <a:bodyPr/>
          <a:lstStyle/>
          <a:p>
            <a:r>
              <a:rPr lang="en-GB" dirty="0" smtClean="0"/>
              <a:t>Group Discussion</a:t>
            </a:r>
            <a:endParaRPr lang="en-GB" dirty="0"/>
          </a:p>
        </p:txBody>
      </p:sp>
      <p:sp>
        <p:nvSpPr>
          <p:cNvPr id="5" name="TextBox 4"/>
          <p:cNvSpPr txBox="1"/>
          <p:nvPr/>
        </p:nvSpPr>
        <p:spPr>
          <a:xfrm>
            <a:off x="467544" y="1412776"/>
            <a:ext cx="8352928" cy="4201150"/>
          </a:xfrm>
          <a:prstGeom prst="rect">
            <a:avLst/>
          </a:prstGeom>
          <a:noFill/>
        </p:spPr>
        <p:txBody>
          <a:bodyPr wrap="square" rtlCol="0">
            <a:spAutoFit/>
          </a:bodyPr>
          <a:lstStyle/>
          <a:p>
            <a:pPr marL="536575" indent="-536575">
              <a:spcAft>
                <a:spcPts val="600"/>
              </a:spcAft>
              <a:buClr>
                <a:srgbClr val="007C59"/>
              </a:buClr>
              <a:buFont typeface="+mj-lt"/>
              <a:buAutoNum type="arabicPeriod"/>
            </a:pPr>
            <a:r>
              <a:rPr lang="en-GB" sz="3200" dirty="0"/>
              <a:t>Will we ever run out of oil? What would you be prepared to pay for a litre of fuel?</a:t>
            </a:r>
          </a:p>
          <a:p>
            <a:pPr marL="536575" indent="-536575">
              <a:spcAft>
                <a:spcPts val="600"/>
              </a:spcAft>
              <a:buClr>
                <a:srgbClr val="007C59"/>
              </a:buClr>
              <a:buFont typeface="+mj-lt"/>
              <a:buAutoNum type="arabicPeriod"/>
            </a:pPr>
            <a:r>
              <a:rPr lang="en-GB" sz="3200" dirty="0"/>
              <a:t>Why should we switch the lights out?</a:t>
            </a:r>
          </a:p>
          <a:p>
            <a:pPr marL="536575" indent="-536575">
              <a:spcAft>
                <a:spcPts val="600"/>
              </a:spcAft>
              <a:buClr>
                <a:srgbClr val="007C59"/>
              </a:buClr>
              <a:buFont typeface="+mj-lt"/>
              <a:buAutoNum type="arabicPeriod"/>
            </a:pPr>
            <a:r>
              <a:rPr lang="en-GB" sz="3200" dirty="0"/>
              <a:t>Will Jeremy Clarkson ever own an electric vehicle?</a:t>
            </a:r>
          </a:p>
          <a:p>
            <a:pPr marL="536575" indent="-536575">
              <a:spcAft>
                <a:spcPts val="600"/>
              </a:spcAft>
              <a:buClr>
                <a:srgbClr val="007C59"/>
              </a:buClr>
              <a:buFont typeface="+mj-lt"/>
              <a:buAutoNum type="arabicPeriod"/>
            </a:pPr>
            <a:r>
              <a:rPr lang="en-GB" sz="3200" dirty="0"/>
              <a:t>Which is greener – Nuclear or Wind?</a:t>
            </a:r>
          </a:p>
          <a:p>
            <a:pPr marL="536575" indent="-536575">
              <a:spcAft>
                <a:spcPts val="600"/>
              </a:spcAft>
              <a:buClr>
                <a:srgbClr val="007C59"/>
              </a:buClr>
              <a:buFont typeface="+mj-lt"/>
              <a:buAutoNum type="arabicPeriod"/>
            </a:pPr>
            <a:r>
              <a:rPr lang="en-GB" sz="3200" dirty="0"/>
              <a:t>How do we make solar work in the UK?</a:t>
            </a:r>
          </a:p>
          <a:p>
            <a:endParaRPr lang="en-GB" dirty="0"/>
          </a:p>
        </p:txBody>
      </p:sp>
    </p:spTree>
    <p:extLst>
      <p:ext uri="{BB962C8B-B14F-4D97-AF65-F5344CB8AC3E}">
        <p14:creationId xmlns:p14="http://schemas.microsoft.com/office/powerpoint/2010/main" val="14574548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188640"/>
            <a:ext cx="2016224" cy="197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5"/>
          <p:cNvSpPr txBox="1">
            <a:spLocks noChangeArrowheads="1"/>
          </p:cNvSpPr>
          <p:nvPr/>
        </p:nvSpPr>
        <p:spPr bwMode="auto">
          <a:xfrm>
            <a:off x="438458" y="3284984"/>
            <a:ext cx="7353300" cy="273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sz="3200" dirty="0" smtClean="0">
                <a:solidFill>
                  <a:srgbClr val="000000"/>
                </a:solidFill>
              </a:rPr>
              <a:t>Pre Christmas</a:t>
            </a:r>
          </a:p>
          <a:p>
            <a:endParaRPr lang="en-GB" sz="3200" dirty="0">
              <a:solidFill>
                <a:srgbClr val="000000"/>
              </a:solidFill>
            </a:endParaRPr>
          </a:p>
          <a:p>
            <a:r>
              <a:rPr lang="en-GB" sz="3200" dirty="0" smtClean="0">
                <a:solidFill>
                  <a:srgbClr val="000000"/>
                </a:solidFill>
              </a:rPr>
              <a:t>Date and venue </a:t>
            </a:r>
            <a:r>
              <a:rPr lang="en-GB" sz="3200" dirty="0" err="1" smtClean="0">
                <a:solidFill>
                  <a:srgbClr val="000000"/>
                </a:solidFill>
              </a:rPr>
              <a:t>tbc</a:t>
            </a:r>
            <a:endParaRPr lang="en-GB" sz="3200" dirty="0">
              <a:solidFill>
                <a:srgbClr val="000000"/>
              </a:solidFill>
            </a:endParaRPr>
          </a:p>
          <a:p>
            <a:endParaRPr lang="en-GB" sz="3200" dirty="0">
              <a:solidFill>
                <a:srgbClr val="000000"/>
              </a:solidFill>
            </a:endParaRPr>
          </a:p>
          <a:p>
            <a:r>
              <a:rPr lang="en-GB" sz="4400" b="1" dirty="0" smtClean="0">
                <a:solidFill>
                  <a:srgbClr val="005063"/>
                </a:solidFill>
              </a:rPr>
              <a:t>Innovative Manufacturing</a:t>
            </a:r>
            <a:endParaRPr lang="en-GB" sz="4400" b="1" dirty="0">
              <a:solidFill>
                <a:srgbClr val="005063"/>
              </a:solidFill>
            </a:endParaRPr>
          </a:p>
        </p:txBody>
      </p:sp>
      <p:sp>
        <p:nvSpPr>
          <p:cNvPr id="6" name="TextBox 4"/>
          <p:cNvSpPr txBox="1">
            <a:spLocks noChangeArrowheads="1"/>
          </p:cNvSpPr>
          <p:nvPr/>
        </p:nvSpPr>
        <p:spPr bwMode="auto">
          <a:xfrm>
            <a:off x="442913" y="2276872"/>
            <a:ext cx="8229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sz="4800" b="1" dirty="0">
                <a:solidFill>
                  <a:srgbClr val="000000"/>
                </a:solidFill>
              </a:rPr>
              <a:t>Next Ideas Cafe</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6256" y="4624319"/>
            <a:ext cx="1067660" cy="1341696"/>
          </a:xfrm>
          <a:prstGeom prst="rect">
            <a:avLst/>
          </a:prstGeom>
        </p:spPr>
      </p:pic>
    </p:spTree>
    <p:extLst>
      <p:ext uri="{BB962C8B-B14F-4D97-AF65-F5344CB8AC3E}">
        <p14:creationId xmlns:p14="http://schemas.microsoft.com/office/powerpoint/2010/main" val="30691319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996952"/>
            <a:ext cx="8060432" cy="3168352"/>
          </a:xfrm>
        </p:spPr>
        <p:txBody>
          <a:bodyPr/>
          <a:lstStyle/>
          <a:p>
            <a:pPr algn="l">
              <a:spcBef>
                <a:spcPts val="600"/>
              </a:spcBef>
              <a:spcAft>
                <a:spcPts val="600"/>
              </a:spcAft>
              <a:defRPr/>
            </a:pPr>
            <a:r>
              <a:rPr lang="en-GB" sz="5400" b="1" dirty="0"/>
              <a:t>Professor Phil Mawby </a:t>
            </a:r>
            <a:r>
              <a:rPr lang="en-GB" sz="5400" b="1" dirty="0" smtClean="0"/>
              <a:t/>
            </a:r>
            <a:br>
              <a:rPr lang="en-GB" sz="5400" b="1" dirty="0" smtClean="0"/>
            </a:br>
            <a:r>
              <a:rPr lang="en-GB" sz="2800" dirty="0" smtClean="0"/>
              <a:t>(</a:t>
            </a:r>
            <a:r>
              <a:rPr lang="en-GB" sz="2800" dirty="0"/>
              <a:t>School of Engineering, Energy GRP Lead</a:t>
            </a:r>
            <a:r>
              <a:rPr lang="en-GB" sz="2800" dirty="0" smtClean="0"/>
              <a:t>)</a:t>
            </a:r>
            <a:br>
              <a:rPr lang="en-GB" sz="2800" dirty="0" smtClean="0"/>
            </a:br>
            <a:r>
              <a:rPr lang="en-GB" sz="2800" dirty="0"/>
              <a:t/>
            </a:r>
            <a:br>
              <a:rPr lang="en-GB" sz="2800" dirty="0"/>
            </a:br>
            <a:r>
              <a:rPr lang="en-GB" sz="3600" b="1" dirty="0"/>
              <a:t>Introduction to and overview of the Energy Global Research Priority</a:t>
            </a:r>
            <a:br>
              <a:rPr lang="en-GB" sz="3600" b="1" dirty="0"/>
            </a:br>
            <a:endParaRPr lang="en-GB" sz="3600" b="1" dirty="0"/>
          </a:p>
        </p:txBody>
      </p:sp>
    </p:spTree>
    <p:extLst>
      <p:ext uri="{BB962C8B-B14F-4D97-AF65-F5344CB8AC3E}">
        <p14:creationId xmlns:p14="http://schemas.microsoft.com/office/powerpoint/2010/main" val="1428800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idx="4294967295"/>
          </p:nvPr>
        </p:nvSpPr>
        <p:spPr>
          <a:xfrm>
            <a:off x="251520" y="260648"/>
            <a:ext cx="6130925" cy="1143000"/>
          </a:xfrm>
          <a:solidFill>
            <a:srgbClr val="007C59"/>
          </a:solidFill>
        </p:spPr>
        <p:style>
          <a:lnRef idx="0">
            <a:schemeClr val="accent5"/>
          </a:lnRef>
          <a:fillRef idx="3">
            <a:schemeClr val="accent5"/>
          </a:fillRef>
          <a:effectRef idx="3">
            <a:schemeClr val="accent5"/>
          </a:effectRef>
          <a:fontRef idx="minor">
            <a:schemeClr val="lt1"/>
          </a:fontRef>
        </p:style>
        <p:txBody>
          <a:bodyPr/>
          <a:lstStyle/>
          <a:p>
            <a:r>
              <a:rPr lang="en-GB" b="1" dirty="0" smtClean="0"/>
              <a:t>The Energy </a:t>
            </a:r>
            <a:r>
              <a:rPr lang="en-GB" dirty="0" smtClean="0"/>
              <a:t>GRP</a:t>
            </a:r>
          </a:p>
        </p:txBody>
      </p:sp>
      <p:sp>
        <p:nvSpPr>
          <p:cNvPr id="2" name="TextBox 1"/>
          <p:cNvSpPr txBox="1"/>
          <p:nvPr/>
        </p:nvSpPr>
        <p:spPr>
          <a:xfrm>
            <a:off x="251520" y="4581128"/>
            <a:ext cx="6192688" cy="1354217"/>
          </a:xfrm>
          <a:prstGeom prst="rect">
            <a:avLst/>
          </a:prstGeom>
          <a:solidFill>
            <a:srgbClr val="007C59"/>
          </a:solidFill>
          <a:ln/>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GB" sz="2800" dirty="0" smtClean="0">
                <a:solidFill>
                  <a:prstClr val="white"/>
                </a:solidFill>
              </a:rPr>
              <a:t>Objectives of the energy GRP</a:t>
            </a:r>
          </a:p>
          <a:p>
            <a:pPr marL="342900" indent="-342900">
              <a:buFont typeface="+mj-lt"/>
              <a:buAutoNum type="arabicPeriod"/>
            </a:pPr>
            <a:r>
              <a:rPr lang="en-GB" dirty="0" smtClean="0">
                <a:solidFill>
                  <a:prstClr val="white"/>
                </a:solidFill>
              </a:rPr>
              <a:t>Draw together Energy Research Community</a:t>
            </a:r>
          </a:p>
          <a:p>
            <a:pPr marL="342900" indent="-342900">
              <a:buFont typeface="+mj-lt"/>
              <a:buAutoNum type="arabicPeriod"/>
            </a:pPr>
            <a:r>
              <a:rPr lang="en-GB" dirty="0" smtClean="0">
                <a:solidFill>
                  <a:prstClr val="white"/>
                </a:solidFill>
              </a:rPr>
              <a:t>Provide Critical Mass </a:t>
            </a:r>
          </a:p>
          <a:p>
            <a:pPr marL="342900" indent="-342900">
              <a:buFont typeface="+mj-lt"/>
              <a:buAutoNum type="arabicPeriod"/>
            </a:pPr>
            <a:r>
              <a:rPr lang="en-GB" dirty="0" smtClean="0">
                <a:solidFill>
                  <a:prstClr val="white"/>
                </a:solidFill>
              </a:rPr>
              <a:t>Use the Campus as a living laboratory</a:t>
            </a:r>
            <a:endParaRPr lang="en-GB" dirty="0">
              <a:solidFill>
                <a:prstClr val="white"/>
              </a:solidFill>
            </a:endParaRPr>
          </a:p>
        </p:txBody>
      </p:sp>
      <p:sp>
        <p:nvSpPr>
          <p:cNvPr id="7" name="TextBox 6"/>
          <p:cNvSpPr txBox="1"/>
          <p:nvPr/>
        </p:nvSpPr>
        <p:spPr>
          <a:xfrm>
            <a:off x="251520" y="1772816"/>
            <a:ext cx="6192688" cy="2462213"/>
          </a:xfrm>
          <a:prstGeom prst="rect">
            <a:avLst/>
          </a:prstGeom>
          <a:solidFill>
            <a:srgbClr val="0434B1"/>
          </a:solidFill>
          <a:ln/>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GB" sz="2800" dirty="0" smtClean="0">
                <a:solidFill>
                  <a:prstClr val="white"/>
                </a:solidFill>
              </a:rPr>
              <a:t>Why Energy?</a:t>
            </a:r>
          </a:p>
          <a:p>
            <a:endParaRPr lang="en-GB" dirty="0">
              <a:solidFill>
                <a:prstClr val="white"/>
              </a:solidFill>
            </a:endParaRPr>
          </a:p>
          <a:p>
            <a:r>
              <a:rPr lang="en-GB" dirty="0" smtClean="0">
                <a:solidFill>
                  <a:prstClr val="white"/>
                </a:solidFill>
              </a:rPr>
              <a:t>Arguably the single biggest challenge to mankind over the next 50 years – a truly global issue</a:t>
            </a:r>
          </a:p>
          <a:p>
            <a:endParaRPr lang="en-GB" dirty="0" smtClean="0">
              <a:solidFill>
                <a:prstClr val="white"/>
              </a:solidFill>
            </a:endParaRPr>
          </a:p>
          <a:p>
            <a:r>
              <a:rPr lang="en-GB" dirty="0" smtClean="0">
                <a:solidFill>
                  <a:prstClr val="white"/>
                </a:solidFill>
              </a:rPr>
              <a:t>Involves all sectors of the research community</a:t>
            </a:r>
          </a:p>
          <a:p>
            <a:endParaRPr lang="en-GB" dirty="0">
              <a:solidFill>
                <a:prstClr val="white"/>
              </a:solidFill>
            </a:endParaRPr>
          </a:p>
          <a:p>
            <a:r>
              <a:rPr lang="en-GB" dirty="0" smtClean="0">
                <a:solidFill>
                  <a:prstClr val="white"/>
                </a:solidFill>
              </a:rPr>
              <a:t>Recognised by funding councils as major issue</a:t>
            </a:r>
            <a:endParaRPr lang="en-GB" dirty="0">
              <a:solidFill>
                <a:prstClr val="white"/>
              </a:solidFill>
            </a:endParaRPr>
          </a:p>
        </p:txBody>
      </p:sp>
    </p:spTree>
    <p:extLst>
      <p:ext uri="{BB962C8B-B14F-4D97-AF65-F5344CB8AC3E}">
        <p14:creationId xmlns:p14="http://schemas.microsoft.com/office/powerpoint/2010/main" val="31892212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pPr>
              <a:defRPr/>
            </a:pPr>
            <a:r>
              <a:rPr lang="en-GB" sz="3600" dirty="0" smtClean="0"/>
              <a:t>Main Themes</a:t>
            </a:r>
            <a:endParaRPr lang="en-GB" sz="3600" dirty="0"/>
          </a:p>
        </p:txBody>
      </p:sp>
      <p:grpSp>
        <p:nvGrpSpPr>
          <p:cNvPr id="4" name="Group 3"/>
          <p:cNvGrpSpPr/>
          <p:nvPr/>
        </p:nvGrpSpPr>
        <p:grpSpPr>
          <a:xfrm>
            <a:off x="251520" y="3429000"/>
            <a:ext cx="8498147" cy="1274165"/>
            <a:chOff x="251520" y="3429000"/>
            <a:chExt cx="8498147" cy="1274165"/>
          </a:xfrm>
        </p:grpSpPr>
        <p:pic>
          <p:nvPicPr>
            <p:cNvPr id="7170" name="Picture 7" descr="Stan Shire">
              <a:hlinkClick r:id="rId2" tooltip="Stan Shire"/>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01" b="-1"/>
            <a:stretch/>
          </p:blipFill>
          <p:spPr bwMode="auto">
            <a:xfrm>
              <a:off x="1717357" y="3443165"/>
              <a:ext cx="1108470" cy="1260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3429000"/>
              <a:ext cx="1260000" cy="1260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2" descr="Z:\VEF\Technical\promotion Photos\auto 21.jpg"/>
            <p:cNvPicPr>
              <a:picLocks noChangeAspect="1" noChangeArrowheads="1"/>
            </p:cNvPicPr>
            <p:nvPr/>
          </p:nvPicPr>
          <p:blipFill>
            <a:blip r:embed="rId5" cstate="print">
              <a:extLst>
                <a:ext uri="{28A0092B-C50C-407E-A947-70E740481C1C}">
                  <a14:useLocalDpi xmlns:a14="http://schemas.microsoft.com/office/drawing/2010/main" val="0"/>
                </a:ext>
              </a:extLst>
            </a:blip>
            <a:srcRect t="4111" b="8437"/>
            <a:stretch>
              <a:fillRect/>
            </a:stretch>
          </p:blipFill>
          <p:spPr bwMode="auto">
            <a:xfrm>
              <a:off x="7747368" y="3429000"/>
              <a:ext cx="1002299" cy="1260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11" descr="Conductivity">
              <a:hlinkClick r:id="rId6" tooltip="Conductivity"/>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1044" r="-6093"/>
            <a:stretch/>
          </p:blipFill>
          <p:spPr bwMode="auto">
            <a:xfrm>
              <a:off x="3031664" y="3429000"/>
              <a:ext cx="1512000" cy="1260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13" descr="Thermal Store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81529" y="3429000"/>
              <a:ext cx="1260000" cy="1260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6" name="Picture 2" descr="CFSA">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749501" y="3429000"/>
              <a:ext cx="1326191" cy="1260000"/>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TextBox 2"/>
          <p:cNvSpPr txBox="1"/>
          <p:nvPr/>
        </p:nvSpPr>
        <p:spPr>
          <a:xfrm>
            <a:off x="2900793" y="1545054"/>
            <a:ext cx="3342415" cy="769441"/>
          </a:xfrm>
          <a:prstGeom prst="rect">
            <a:avLst/>
          </a:prstGeom>
          <a:solidFill>
            <a:srgbClr val="007C59"/>
          </a:solidFill>
          <a:ln w="38100">
            <a:noFill/>
          </a:ln>
          <a:effectLst>
            <a:outerShdw blurRad="50800" dist="38100" dir="5400000" sx="106000" sy="106000" algn="t" rotWithShape="0">
              <a:prstClr val="black">
                <a:alpha val="40000"/>
              </a:prstClr>
            </a:outerShdw>
          </a:effectLst>
        </p:spPr>
        <p:txBody>
          <a:bodyPr wrap="square" rtlCol="0">
            <a:spAutoFit/>
          </a:bodyPr>
          <a:lstStyle/>
          <a:p>
            <a:pPr algn="ctr"/>
            <a:r>
              <a:rPr lang="en-GB" sz="4400" dirty="0" smtClean="0">
                <a:solidFill>
                  <a:schemeClr val="bg1"/>
                </a:solidFill>
              </a:rPr>
              <a:t>Energy GRP</a:t>
            </a:r>
            <a:endParaRPr lang="en-GB" sz="4400" dirty="0">
              <a:solidFill>
                <a:schemeClr val="bg1"/>
              </a:solidFill>
            </a:endParaRPr>
          </a:p>
        </p:txBody>
      </p:sp>
      <p:grpSp>
        <p:nvGrpSpPr>
          <p:cNvPr id="23" name="Group 22"/>
          <p:cNvGrpSpPr/>
          <p:nvPr/>
        </p:nvGrpSpPr>
        <p:grpSpPr>
          <a:xfrm>
            <a:off x="971600" y="2314495"/>
            <a:ext cx="7200800" cy="1128670"/>
            <a:chOff x="971600" y="2314495"/>
            <a:chExt cx="7200800" cy="1128670"/>
          </a:xfrm>
        </p:grpSpPr>
        <p:cxnSp>
          <p:nvCxnSpPr>
            <p:cNvPr id="7" name="Straight Connector 6"/>
            <p:cNvCxnSpPr/>
            <p:nvPr/>
          </p:nvCxnSpPr>
          <p:spPr>
            <a:xfrm>
              <a:off x="971600" y="2708920"/>
              <a:ext cx="7200800" cy="0"/>
            </a:xfrm>
            <a:prstGeom prst="line">
              <a:avLst/>
            </a:prstGeom>
            <a:ln w="57150">
              <a:solidFill>
                <a:srgbClr val="007C59"/>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971600" y="2708920"/>
              <a:ext cx="0" cy="720080"/>
            </a:xfrm>
            <a:prstGeom prst="straightConnector1">
              <a:avLst/>
            </a:prstGeom>
            <a:ln w="38100">
              <a:solidFill>
                <a:srgbClr val="007C59"/>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7170" idx="0"/>
            </p:cNvCxnSpPr>
            <p:nvPr/>
          </p:nvCxnSpPr>
          <p:spPr>
            <a:xfrm>
              <a:off x="2271592" y="2708920"/>
              <a:ext cx="0" cy="734245"/>
            </a:xfrm>
            <a:prstGeom prst="straightConnector1">
              <a:avLst/>
            </a:prstGeom>
            <a:ln w="38100">
              <a:solidFill>
                <a:srgbClr val="007C59"/>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endCxn id="7176" idx="0"/>
            </p:cNvCxnSpPr>
            <p:nvPr/>
          </p:nvCxnSpPr>
          <p:spPr>
            <a:xfrm>
              <a:off x="3787664" y="2708920"/>
              <a:ext cx="0" cy="720080"/>
            </a:xfrm>
            <a:prstGeom prst="straightConnector1">
              <a:avLst/>
            </a:prstGeom>
            <a:ln w="38100">
              <a:solidFill>
                <a:srgbClr val="007C59"/>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11266" idx="0"/>
            </p:cNvCxnSpPr>
            <p:nvPr/>
          </p:nvCxnSpPr>
          <p:spPr>
            <a:xfrm>
              <a:off x="5412596" y="2708920"/>
              <a:ext cx="1" cy="720080"/>
            </a:xfrm>
            <a:prstGeom prst="straightConnector1">
              <a:avLst/>
            </a:prstGeom>
            <a:ln w="38100">
              <a:solidFill>
                <a:srgbClr val="007C59"/>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7177" idx="0"/>
            </p:cNvCxnSpPr>
            <p:nvPr/>
          </p:nvCxnSpPr>
          <p:spPr>
            <a:xfrm>
              <a:off x="6911529" y="2708920"/>
              <a:ext cx="0" cy="720080"/>
            </a:xfrm>
            <a:prstGeom prst="straightConnector1">
              <a:avLst/>
            </a:prstGeom>
            <a:ln w="38100">
              <a:solidFill>
                <a:srgbClr val="007C59"/>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8172400" y="2708920"/>
              <a:ext cx="0" cy="720080"/>
            </a:xfrm>
            <a:prstGeom prst="straightConnector1">
              <a:avLst/>
            </a:prstGeom>
            <a:ln w="38100">
              <a:solidFill>
                <a:srgbClr val="007C59"/>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endCxn id="3" idx="2"/>
            </p:cNvCxnSpPr>
            <p:nvPr/>
          </p:nvCxnSpPr>
          <p:spPr>
            <a:xfrm flipV="1">
              <a:off x="4572000" y="2314495"/>
              <a:ext cx="1" cy="394425"/>
            </a:xfrm>
            <a:prstGeom prst="line">
              <a:avLst/>
            </a:prstGeom>
            <a:ln w="38100">
              <a:solidFill>
                <a:srgbClr val="007C59"/>
              </a:solidFill>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250513" y="5050369"/>
            <a:ext cx="1260000" cy="646331"/>
          </a:xfrm>
          <a:prstGeom prst="rect">
            <a:avLst/>
          </a:prstGeom>
          <a:noFill/>
        </p:spPr>
        <p:txBody>
          <a:bodyPr wrap="square" rtlCol="0">
            <a:spAutoFit/>
          </a:bodyPr>
          <a:lstStyle/>
          <a:p>
            <a:pPr algn="ctr"/>
            <a:r>
              <a:rPr lang="en-GB" dirty="0" smtClean="0">
                <a:solidFill>
                  <a:prstClr val="black"/>
                </a:solidFill>
              </a:rPr>
              <a:t>Electrical</a:t>
            </a:r>
          </a:p>
          <a:p>
            <a:pPr algn="ctr"/>
            <a:r>
              <a:rPr lang="en-GB" dirty="0" smtClean="0">
                <a:solidFill>
                  <a:prstClr val="black"/>
                </a:solidFill>
              </a:rPr>
              <a:t>Energy</a:t>
            </a:r>
            <a:endParaRPr lang="en-GB" dirty="0">
              <a:solidFill>
                <a:prstClr val="black"/>
              </a:solidFill>
            </a:endParaRPr>
          </a:p>
        </p:txBody>
      </p:sp>
      <p:sp>
        <p:nvSpPr>
          <p:cNvPr id="32" name="TextBox 31"/>
          <p:cNvSpPr txBox="1"/>
          <p:nvPr/>
        </p:nvSpPr>
        <p:spPr>
          <a:xfrm>
            <a:off x="1641592" y="5050369"/>
            <a:ext cx="1260000" cy="646331"/>
          </a:xfrm>
          <a:prstGeom prst="rect">
            <a:avLst/>
          </a:prstGeom>
          <a:noFill/>
        </p:spPr>
        <p:txBody>
          <a:bodyPr wrap="square" rtlCol="0">
            <a:spAutoFit/>
          </a:bodyPr>
          <a:lstStyle/>
          <a:p>
            <a:pPr algn="ctr"/>
            <a:r>
              <a:rPr lang="en-GB" dirty="0" smtClean="0">
                <a:solidFill>
                  <a:prstClr val="black"/>
                </a:solidFill>
              </a:rPr>
              <a:t>Solar</a:t>
            </a:r>
          </a:p>
          <a:p>
            <a:pPr algn="ctr"/>
            <a:r>
              <a:rPr lang="en-GB" dirty="0" smtClean="0">
                <a:solidFill>
                  <a:prstClr val="black"/>
                </a:solidFill>
              </a:rPr>
              <a:t>Energy</a:t>
            </a:r>
            <a:endParaRPr lang="en-GB" dirty="0">
              <a:solidFill>
                <a:prstClr val="black"/>
              </a:solidFill>
            </a:endParaRPr>
          </a:p>
        </p:txBody>
      </p:sp>
      <p:sp>
        <p:nvSpPr>
          <p:cNvPr id="33" name="TextBox 32"/>
          <p:cNvSpPr txBox="1"/>
          <p:nvPr/>
        </p:nvSpPr>
        <p:spPr>
          <a:xfrm>
            <a:off x="3157664" y="5050369"/>
            <a:ext cx="1260000" cy="646331"/>
          </a:xfrm>
          <a:prstGeom prst="rect">
            <a:avLst/>
          </a:prstGeom>
          <a:noFill/>
        </p:spPr>
        <p:txBody>
          <a:bodyPr wrap="square" rtlCol="0">
            <a:spAutoFit/>
          </a:bodyPr>
          <a:lstStyle/>
          <a:p>
            <a:pPr algn="ctr"/>
            <a:r>
              <a:rPr lang="en-GB" dirty="0" smtClean="0">
                <a:solidFill>
                  <a:prstClr val="black"/>
                </a:solidFill>
              </a:rPr>
              <a:t>Thermal</a:t>
            </a:r>
          </a:p>
          <a:p>
            <a:pPr algn="ctr"/>
            <a:r>
              <a:rPr lang="en-GB" dirty="0" smtClean="0">
                <a:solidFill>
                  <a:prstClr val="black"/>
                </a:solidFill>
              </a:rPr>
              <a:t>Energy</a:t>
            </a:r>
            <a:endParaRPr lang="en-GB" dirty="0">
              <a:solidFill>
                <a:prstClr val="black"/>
              </a:solidFill>
            </a:endParaRPr>
          </a:p>
        </p:txBody>
      </p:sp>
      <p:sp>
        <p:nvSpPr>
          <p:cNvPr id="34" name="TextBox 33"/>
          <p:cNvSpPr txBox="1"/>
          <p:nvPr/>
        </p:nvSpPr>
        <p:spPr>
          <a:xfrm>
            <a:off x="4749501" y="5050369"/>
            <a:ext cx="1260000" cy="923330"/>
          </a:xfrm>
          <a:prstGeom prst="rect">
            <a:avLst/>
          </a:prstGeom>
          <a:noFill/>
        </p:spPr>
        <p:txBody>
          <a:bodyPr wrap="square" rtlCol="0">
            <a:spAutoFit/>
          </a:bodyPr>
          <a:lstStyle/>
          <a:p>
            <a:pPr algn="ctr"/>
            <a:r>
              <a:rPr lang="en-GB" dirty="0" smtClean="0">
                <a:solidFill>
                  <a:prstClr val="black"/>
                </a:solidFill>
              </a:rPr>
              <a:t>Confined </a:t>
            </a:r>
          </a:p>
          <a:p>
            <a:pPr algn="ctr"/>
            <a:r>
              <a:rPr lang="en-GB" dirty="0" smtClean="0">
                <a:solidFill>
                  <a:prstClr val="black"/>
                </a:solidFill>
              </a:rPr>
              <a:t>Fusion</a:t>
            </a:r>
          </a:p>
          <a:p>
            <a:pPr algn="ctr"/>
            <a:r>
              <a:rPr lang="en-GB" dirty="0" smtClean="0">
                <a:solidFill>
                  <a:prstClr val="black"/>
                </a:solidFill>
              </a:rPr>
              <a:t>Energy</a:t>
            </a:r>
            <a:endParaRPr lang="en-GB" dirty="0">
              <a:solidFill>
                <a:prstClr val="black"/>
              </a:solidFill>
            </a:endParaRPr>
          </a:p>
        </p:txBody>
      </p:sp>
      <p:sp>
        <p:nvSpPr>
          <p:cNvPr id="35" name="TextBox 34"/>
          <p:cNvSpPr txBox="1"/>
          <p:nvPr/>
        </p:nvSpPr>
        <p:spPr>
          <a:xfrm>
            <a:off x="6156176" y="5050369"/>
            <a:ext cx="1462341" cy="646331"/>
          </a:xfrm>
          <a:prstGeom prst="rect">
            <a:avLst/>
          </a:prstGeom>
          <a:noFill/>
        </p:spPr>
        <p:txBody>
          <a:bodyPr wrap="square" rtlCol="0">
            <a:spAutoFit/>
          </a:bodyPr>
          <a:lstStyle/>
          <a:p>
            <a:pPr algn="ctr"/>
            <a:r>
              <a:rPr lang="en-GB" dirty="0" smtClean="0">
                <a:solidFill>
                  <a:prstClr val="black"/>
                </a:solidFill>
              </a:rPr>
              <a:t>Energy</a:t>
            </a:r>
          </a:p>
          <a:p>
            <a:pPr algn="ctr"/>
            <a:r>
              <a:rPr lang="en-GB" dirty="0" smtClean="0">
                <a:solidFill>
                  <a:prstClr val="black"/>
                </a:solidFill>
              </a:rPr>
              <a:t>Management</a:t>
            </a:r>
            <a:endParaRPr lang="en-GB" dirty="0">
              <a:solidFill>
                <a:prstClr val="black"/>
              </a:solidFill>
            </a:endParaRPr>
          </a:p>
        </p:txBody>
      </p:sp>
      <p:sp>
        <p:nvSpPr>
          <p:cNvPr id="36" name="TextBox 35"/>
          <p:cNvSpPr txBox="1"/>
          <p:nvPr/>
        </p:nvSpPr>
        <p:spPr>
          <a:xfrm>
            <a:off x="7618517" y="5050369"/>
            <a:ext cx="1260000" cy="923330"/>
          </a:xfrm>
          <a:prstGeom prst="rect">
            <a:avLst/>
          </a:prstGeom>
          <a:noFill/>
        </p:spPr>
        <p:txBody>
          <a:bodyPr wrap="square" rtlCol="0">
            <a:spAutoFit/>
          </a:bodyPr>
          <a:lstStyle/>
          <a:p>
            <a:pPr algn="ctr"/>
            <a:r>
              <a:rPr lang="en-GB" dirty="0" smtClean="0">
                <a:solidFill>
                  <a:prstClr val="black"/>
                </a:solidFill>
              </a:rPr>
              <a:t>Low</a:t>
            </a:r>
          </a:p>
          <a:p>
            <a:pPr algn="ctr"/>
            <a:r>
              <a:rPr lang="en-GB" dirty="0" smtClean="0">
                <a:solidFill>
                  <a:prstClr val="black"/>
                </a:solidFill>
              </a:rPr>
              <a:t>Carbon</a:t>
            </a:r>
          </a:p>
          <a:p>
            <a:pPr algn="ctr"/>
            <a:r>
              <a:rPr lang="en-GB" dirty="0" smtClean="0">
                <a:solidFill>
                  <a:prstClr val="black"/>
                </a:solidFill>
              </a:rPr>
              <a:t>Transport</a:t>
            </a:r>
            <a:endParaRPr lang="en-GB" dirty="0">
              <a:solidFill>
                <a:prstClr val="black"/>
              </a:solidFill>
            </a:endParaRPr>
          </a:p>
        </p:txBody>
      </p:sp>
    </p:spTree>
    <p:extLst>
      <p:ext uri="{BB962C8B-B14F-4D97-AF65-F5344CB8AC3E}">
        <p14:creationId xmlns:p14="http://schemas.microsoft.com/office/powerpoint/2010/main" val="2146062369"/>
      </p:ext>
    </p:extLst>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Default">
  <a:themeElements>
    <a:clrScheme name="Default 1">
      <a:dk1>
        <a:srgbClr val="000000"/>
      </a:dk1>
      <a:lt1>
        <a:srgbClr val="FFFFFF"/>
      </a:lt1>
      <a:dk2>
        <a:srgbClr val="000000"/>
      </a:dk2>
      <a:lt2>
        <a:srgbClr val="9D8D85"/>
      </a:lt2>
      <a:accent1>
        <a:srgbClr val="0079C1"/>
      </a:accent1>
      <a:accent2>
        <a:srgbClr val="78B62F"/>
      </a:accent2>
      <a:accent3>
        <a:srgbClr val="FFFFFF"/>
      </a:accent3>
      <a:accent4>
        <a:srgbClr val="000000"/>
      </a:accent4>
      <a:accent5>
        <a:srgbClr val="AABEDD"/>
      </a:accent5>
      <a:accent6>
        <a:srgbClr val="6CA52A"/>
      </a:accent6>
      <a:hlink>
        <a:srgbClr val="F78F1E"/>
      </a:hlink>
      <a:folHlink>
        <a:srgbClr val="009DDC"/>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800" b="0" i="0" u="none" strike="noStrike" cap="none" normalizeH="0" baseline="0" smtClean="0">
            <a:ln>
              <a:noFill/>
            </a:ln>
            <a:solidFill>
              <a:srgbClr val="0079C1"/>
            </a:solidFill>
            <a:effectLst/>
            <a:latin typeface="Arial" charset="0"/>
            <a:ea typeface="ＭＳ Ｐゴシック" pitchFamily="-8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800" b="0" i="0" u="none" strike="noStrike" cap="none" normalizeH="0" baseline="0" smtClean="0">
            <a:ln>
              <a:noFill/>
            </a:ln>
            <a:solidFill>
              <a:srgbClr val="0079C1"/>
            </a:solidFill>
            <a:effectLst/>
            <a:latin typeface="Arial" charset="0"/>
            <a:ea typeface="ＭＳ Ｐゴシック" pitchFamily="-80" charset="-128"/>
          </a:defRPr>
        </a:defPPr>
      </a:lstStyle>
    </a:lnDef>
  </a:objectDefaults>
  <a:extraClrSchemeLst>
    <a:extraClrScheme>
      <a:clrScheme name="Default 1">
        <a:dk1>
          <a:srgbClr val="000000"/>
        </a:dk1>
        <a:lt1>
          <a:srgbClr val="FFFFFF"/>
        </a:lt1>
        <a:dk2>
          <a:srgbClr val="000000"/>
        </a:dk2>
        <a:lt2>
          <a:srgbClr val="9D8D85"/>
        </a:lt2>
        <a:accent1>
          <a:srgbClr val="0079C1"/>
        </a:accent1>
        <a:accent2>
          <a:srgbClr val="78B62F"/>
        </a:accent2>
        <a:accent3>
          <a:srgbClr val="FFFFFF"/>
        </a:accent3>
        <a:accent4>
          <a:srgbClr val="000000"/>
        </a:accent4>
        <a:accent5>
          <a:srgbClr val="AABEDD"/>
        </a:accent5>
        <a:accent6>
          <a:srgbClr val="6CA52A"/>
        </a:accent6>
        <a:hlink>
          <a:srgbClr val="F78F1E"/>
        </a:hlink>
        <a:folHlink>
          <a:srgbClr val="009DD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2_Office Theme">
  <a:themeElements>
    <a:clrScheme name="Office Theme 1">
      <a:dk1>
        <a:srgbClr val="616365"/>
      </a:dk1>
      <a:lt1>
        <a:srgbClr val="FFFFFF"/>
      </a:lt1>
      <a:dk2>
        <a:srgbClr val="616365"/>
      </a:dk2>
      <a:lt2>
        <a:srgbClr val="EEECE1"/>
      </a:lt2>
      <a:accent1>
        <a:srgbClr val="72C7E7"/>
      </a:accent1>
      <a:accent2>
        <a:srgbClr val="72C7E7"/>
      </a:accent2>
      <a:accent3>
        <a:srgbClr val="FFFFFF"/>
      </a:accent3>
      <a:accent4>
        <a:srgbClr val="525355"/>
      </a:accent4>
      <a:accent5>
        <a:srgbClr val="BCE0F1"/>
      </a:accent5>
      <a:accent6>
        <a:srgbClr val="67B4D1"/>
      </a:accent6>
      <a:hlink>
        <a:srgbClr val="616365"/>
      </a:hlink>
      <a:folHlink>
        <a:srgbClr val="72C7E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616365"/>
        </a:dk1>
        <a:lt1>
          <a:srgbClr val="FFFFFF"/>
        </a:lt1>
        <a:dk2>
          <a:srgbClr val="616365"/>
        </a:dk2>
        <a:lt2>
          <a:srgbClr val="EEECE1"/>
        </a:lt2>
        <a:accent1>
          <a:srgbClr val="72C7E7"/>
        </a:accent1>
        <a:accent2>
          <a:srgbClr val="72C7E7"/>
        </a:accent2>
        <a:accent3>
          <a:srgbClr val="FFFFFF"/>
        </a:accent3>
        <a:accent4>
          <a:srgbClr val="525355"/>
        </a:accent4>
        <a:accent5>
          <a:srgbClr val="BCE0F1"/>
        </a:accent5>
        <a:accent6>
          <a:srgbClr val="67B4D1"/>
        </a:accent6>
        <a:hlink>
          <a:srgbClr val="616365"/>
        </a:hlink>
        <a:folHlink>
          <a:srgbClr val="72C7E7"/>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870</TotalTime>
  <Words>3836</Words>
  <Application>Microsoft Office PowerPoint</Application>
  <PresentationFormat>On-screen Show (4:3)</PresentationFormat>
  <Paragraphs>729</Paragraphs>
  <Slides>68</Slides>
  <Notes>38</Notes>
  <HiddenSlides>0</HiddenSlides>
  <MMClips>0</MMClips>
  <ScaleCrop>false</ScaleCrop>
  <HeadingPairs>
    <vt:vector size="6" baseType="variant">
      <vt:variant>
        <vt:lpstr>Theme</vt:lpstr>
      </vt:variant>
      <vt:variant>
        <vt:i4>9</vt:i4>
      </vt:variant>
      <vt:variant>
        <vt:lpstr>Embedded OLE Servers</vt:lpstr>
      </vt:variant>
      <vt:variant>
        <vt:i4>1</vt:i4>
      </vt:variant>
      <vt:variant>
        <vt:lpstr>Slide Titles</vt:lpstr>
      </vt:variant>
      <vt:variant>
        <vt:i4>68</vt:i4>
      </vt:variant>
    </vt:vector>
  </HeadingPairs>
  <TitlesOfParts>
    <vt:vector size="78" baseType="lpstr">
      <vt:lpstr>2_Custom Design</vt:lpstr>
      <vt:lpstr>1_Custom Design</vt:lpstr>
      <vt:lpstr>5_Custom Design</vt:lpstr>
      <vt:lpstr>3_Custom Design</vt:lpstr>
      <vt:lpstr>Office Theme</vt:lpstr>
      <vt:lpstr>4_Custom Design</vt:lpstr>
      <vt:lpstr>Default</vt:lpstr>
      <vt:lpstr>1_Office Theme</vt:lpstr>
      <vt:lpstr>2_Office Theme</vt:lpstr>
      <vt:lpstr>Chart</vt:lpstr>
      <vt:lpstr>Energy: Is there an energy crisis?  24 October 2012</vt:lpstr>
      <vt:lpstr>Professor Pam Thomas (Department of Physics, Chair of the Board of the Faculty of Science)    Introduction to Ideas Café and this evenings agenda </vt:lpstr>
      <vt:lpstr>PowerPoint Presentation</vt:lpstr>
      <vt:lpstr>Energy:  Is there an energy crisis?</vt:lpstr>
      <vt:lpstr>Global Research Priorities:</vt:lpstr>
      <vt:lpstr>Global Research Priorities</vt:lpstr>
      <vt:lpstr>Professor Phil Mawby  (School of Engineering, Energy GRP Lead)  Introduction to and overview of the Energy Global Research Priority </vt:lpstr>
      <vt:lpstr>The Energy GRP</vt:lpstr>
      <vt:lpstr>Main Themes</vt:lpstr>
      <vt:lpstr>PowerPoint Presentation</vt:lpstr>
      <vt:lpstr>Hybrid vehicle architecture testing; Powertrain component testing/ characterisation; Control strategy development and refinement; Fuel economy and emissions testing; Electric motor testing and characterisation; Electrical energy storage testing/ characterisation; Real world performance testing of bio-fuels  </vt:lpstr>
      <vt:lpstr> </vt:lpstr>
      <vt:lpstr>Major Research Projects</vt:lpstr>
      <vt:lpstr>PowerPoint Presentation</vt:lpstr>
      <vt:lpstr>Major Research Projects</vt:lpstr>
      <vt:lpstr>Major Research Projects</vt:lpstr>
      <vt:lpstr>IPT Meetings</vt:lpstr>
      <vt:lpstr>MEGS</vt:lpstr>
      <vt:lpstr>Recent Bids</vt:lpstr>
      <vt:lpstr>Power Electronics</vt:lpstr>
      <vt:lpstr>European Research Alliance</vt:lpstr>
      <vt:lpstr>Energy &amp; Environment Wolfson Special Interest Group</vt:lpstr>
      <vt:lpstr>Energy Trail</vt:lpstr>
      <vt:lpstr>Professor David Elmes  (Academic Director for the Warwick Global Energy MBA ) </vt:lpstr>
      <vt:lpstr>Population, GDP, Energy &amp; Emissions</vt:lpstr>
      <vt:lpstr>Energy use around the world in 2011</vt:lpstr>
      <vt:lpstr>Energy transitions take time: historically 25 years or more</vt:lpstr>
      <vt:lpstr>“Climbing the energy ladder”</vt:lpstr>
      <vt:lpstr>World Energy Flows</vt:lpstr>
      <vt:lpstr>World Energy Use Today</vt:lpstr>
      <vt:lpstr>Scenarios used at Warwick to explore paths that companies might take.</vt:lpstr>
      <vt:lpstr>Companies we have studied….</vt:lpstr>
      <vt:lpstr>Insights from applying scenarios</vt:lpstr>
      <vt:lpstr>UK Energy Futures</vt:lpstr>
      <vt:lpstr>PowerPoint Presentation</vt:lpstr>
      <vt:lpstr>PowerPoint Presentation</vt:lpstr>
      <vt:lpstr>Electricity demand</vt:lpstr>
      <vt:lpstr>Electricity generation</vt:lpstr>
      <vt:lpstr>PowerPoint Presentation</vt:lpstr>
      <vt:lpstr>Gas demand</vt:lpstr>
      <vt:lpstr>Gas supply</vt:lpstr>
      <vt:lpstr>PowerPoint Presentation</vt:lpstr>
      <vt:lpstr>Professor Evan Parker (Department of Physics) </vt:lpstr>
      <vt:lpstr>We have stacks of fossil fuel...</vt:lpstr>
      <vt:lpstr> + CO2 – what temperature rise can we expect?</vt:lpstr>
      <vt:lpstr>PowerPoint Presentation</vt:lpstr>
      <vt:lpstr>So let’s save energy?</vt:lpstr>
      <vt:lpstr>PowerPoint Presentation</vt:lpstr>
      <vt:lpstr>Clarkson Effect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lpstr>Group Discussion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May, Helen</dc:creator>
  <cp:lastModifiedBy>May, Helen</cp:lastModifiedBy>
  <cp:revision>98</cp:revision>
  <dcterms:created xsi:type="dcterms:W3CDTF">2012-10-09T13:38:52Z</dcterms:created>
  <dcterms:modified xsi:type="dcterms:W3CDTF">2012-10-29T12:33:59Z</dcterms:modified>
</cp:coreProperties>
</file>