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54" d="100"/>
          <a:sy n="54" d="100"/>
        </p:scale>
        <p:origin x="-169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104893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850932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760425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0201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63168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75655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495189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756422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310637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164392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15/04/2013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13979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5EF0B5-68E7-46BE-B22E-8E85B7034091}" type="datetimeFigureOut">
              <a:rPr lang="en-GB" smtClean="0"/>
              <a:t>15/04/2013</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693CB-324B-44F1-A63F-F1AED7873EF4}" type="slidenum">
              <a:rPr lang="en-GB" smtClean="0"/>
              <a:t>‹#›</a:t>
            </a:fld>
            <a:endParaRPr lang="en-GB" dirty="0"/>
          </a:p>
        </p:txBody>
      </p:sp>
    </p:spTree>
    <p:extLst>
      <p:ext uri="{BB962C8B-B14F-4D97-AF65-F5344CB8AC3E}">
        <p14:creationId xmlns:p14="http://schemas.microsoft.com/office/powerpoint/2010/main" val="807704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eniorwarden@warwick.ac.uk"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8640"/>
            <a:ext cx="3008313" cy="864096"/>
          </a:xfrm>
        </p:spPr>
        <p:txBody>
          <a:bodyPr>
            <a:normAutofit fontScale="90000"/>
          </a:bodyPr>
          <a:lstStyle/>
          <a:p>
            <a:r>
              <a:rPr lang="en-GB" sz="2400" dirty="0">
                <a:solidFill>
                  <a:schemeClr val="tx2">
                    <a:lumMod val="60000"/>
                    <a:lumOff val="40000"/>
                  </a:schemeClr>
                </a:solidFill>
              </a:rPr>
              <a:t>Residential Life Team</a:t>
            </a:r>
            <a:br>
              <a:rPr lang="en-GB" sz="2400" dirty="0">
                <a:solidFill>
                  <a:schemeClr val="tx2">
                    <a:lumMod val="60000"/>
                    <a:lumOff val="40000"/>
                  </a:schemeClr>
                </a:solidFill>
              </a:rPr>
            </a:br>
            <a:r>
              <a:rPr lang="en-GB" dirty="0">
                <a:solidFill>
                  <a:schemeClr val="tx2">
                    <a:lumMod val="60000"/>
                    <a:lumOff val="40000"/>
                  </a:schemeClr>
                </a:solidFill>
              </a:rPr>
              <a:t>Vacancies for 2012-2013</a:t>
            </a:r>
            <a:br>
              <a:rPr lang="en-GB" dirty="0">
                <a:solidFill>
                  <a:schemeClr val="tx2">
                    <a:lumMod val="60000"/>
                    <a:lumOff val="40000"/>
                  </a:schemeClr>
                </a:solidFill>
              </a:rPr>
            </a:br>
            <a:endParaRPr lang="en-GB" dirty="0">
              <a:solidFill>
                <a:schemeClr val="tx2">
                  <a:lumMod val="60000"/>
                  <a:lumOff val="40000"/>
                </a:schemeClr>
              </a:solidFill>
            </a:endParaRPr>
          </a:p>
        </p:txBody>
      </p:sp>
      <p:sp>
        <p:nvSpPr>
          <p:cNvPr id="5" name="Content Placeholder 4"/>
          <p:cNvSpPr>
            <a:spLocks noGrp="1"/>
          </p:cNvSpPr>
          <p:nvPr>
            <p:ph idx="1"/>
          </p:nvPr>
        </p:nvSpPr>
        <p:spPr>
          <a:xfrm>
            <a:off x="3575050" y="260648"/>
            <a:ext cx="5389438" cy="5865515"/>
          </a:xfrm>
        </p:spPr>
        <p:txBody>
          <a:bodyPr>
            <a:noAutofit/>
          </a:bodyPr>
          <a:lstStyle/>
          <a:p>
            <a:pPr marL="0" indent="0" algn="just">
              <a:spcBef>
                <a:spcPts val="0"/>
              </a:spcBef>
              <a:buNone/>
            </a:pPr>
            <a:endParaRPr lang="en-GB" sz="1100" dirty="0" smtClean="0"/>
          </a:p>
          <a:p>
            <a:pPr marL="0" indent="0" algn="just">
              <a:spcBef>
                <a:spcPts val="0"/>
              </a:spcBef>
              <a:buNone/>
            </a:pPr>
            <a:endParaRPr lang="en-GB" sz="1100" dirty="0"/>
          </a:p>
          <a:p>
            <a:pPr marL="0" indent="0" algn="just">
              <a:spcBef>
                <a:spcPts val="0"/>
              </a:spcBef>
              <a:buNone/>
            </a:pPr>
            <a:endParaRPr lang="en-GB" sz="1200" dirty="0" smtClean="0"/>
          </a:p>
          <a:p>
            <a:pPr marL="0" indent="0" algn="just">
              <a:spcBef>
                <a:spcPts val="0"/>
              </a:spcBef>
              <a:buNone/>
            </a:pPr>
            <a:r>
              <a:rPr lang="en-GB" sz="1200" dirty="0" smtClean="0"/>
              <a:t>The </a:t>
            </a:r>
            <a:r>
              <a:rPr lang="en-GB" sz="1200" dirty="0"/>
              <a:t>Residential Life Team is responsible for maintaining both discipline and pastoral support within the Halls of Residence. As a volunteer member of the Residential Life Team, you will assist in ensuring the provision and delivery of an effective system of student support for students resident in the University and University managed residences.  You will contribute to providing a safe, inclusive and respectful environment for living and learning; in particular, shaping a high quality residential experience for student learners at the University.</a:t>
            </a:r>
          </a:p>
          <a:p>
            <a:pPr marL="0" indent="0" algn="just">
              <a:spcBef>
                <a:spcPts val="0"/>
              </a:spcBef>
              <a:buNone/>
            </a:pPr>
            <a:endParaRPr lang="en-GB" sz="1200" dirty="0" smtClean="0"/>
          </a:p>
          <a:p>
            <a:pPr marL="0" indent="0" algn="just">
              <a:spcBef>
                <a:spcPts val="0"/>
              </a:spcBef>
              <a:buNone/>
            </a:pPr>
            <a:r>
              <a:rPr lang="en-GB" sz="1200" dirty="0" smtClean="0"/>
              <a:t>The </a:t>
            </a:r>
            <a:r>
              <a:rPr lang="en-GB" sz="1200" dirty="0"/>
              <a:t>volunteering role is residential and you will be provided with accommodation for your use.  There will be a charge of £600 for utilities which includes VAT per household, for the academic year 2012-2013.</a:t>
            </a:r>
          </a:p>
          <a:p>
            <a:pPr marL="0" indent="0" algn="just">
              <a:spcBef>
                <a:spcPts val="0"/>
              </a:spcBef>
              <a:buNone/>
            </a:pPr>
            <a:endParaRPr lang="en-GB" sz="1200" dirty="0" smtClean="0"/>
          </a:p>
          <a:p>
            <a:pPr marL="0" indent="0" algn="just">
              <a:spcBef>
                <a:spcPts val="0"/>
              </a:spcBef>
              <a:buNone/>
            </a:pPr>
            <a:r>
              <a:rPr lang="en-GB" sz="1200" dirty="0" smtClean="0"/>
              <a:t>We </a:t>
            </a:r>
            <a:r>
              <a:rPr lang="en-GB" sz="1200" dirty="0"/>
              <a:t>have </a:t>
            </a:r>
            <a:r>
              <a:rPr lang="en-GB" sz="1200" dirty="0" smtClean="0"/>
              <a:t>a vacancy for Resident Tutor positions within </a:t>
            </a:r>
            <a:r>
              <a:rPr lang="en-GB" sz="1200" dirty="0"/>
              <a:t>the </a:t>
            </a:r>
            <a:r>
              <a:rPr lang="en-GB" sz="1200" dirty="0" smtClean="0"/>
              <a:t>Team for the current Academic Year (the vacancies are available with immediate effect).  </a:t>
            </a:r>
            <a:r>
              <a:rPr lang="en-GB" sz="1200" dirty="0"/>
              <a:t>The University has a limited amount of RLT accommodation which is suitable for occupation with children.  </a:t>
            </a:r>
            <a:r>
              <a:rPr lang="en-GB" sz="1200" b="1" dirty="0"/>
              <a:t>Please note that </a:t>
            </a:r>
            <a:r>
              <a:rPr lang="en-GB" sz="1200" b="1" dirty="0" smtClean="0"/>
              <a:t>this vacancy is not suitable for applicants with families </a:t>
            </a:r>
            <a:r>
              <a:rPr lang="en-GB" sz="1200" b="1" dirty="0"/>
              <a:t>(under </a:t>
            </a:r>
            <a:r>
              <a:rPr lang="en-GB" sz="1200" b="1" dirty="0" smtClean="0"/>
              <a:t>18’s).</a:t>
            </a:r>
            <a:endParaRPr lang="en-GB" sz="1200" dirty="0"/>
          </a:p>
          <a:p>
            <a:pPr marL="0" indent="0" algn="just">
              <a:lnSpc>
                <a:spcPct val="50000"/>
              </a:lnSpc>
              <a:spcBef>
                <a:spcPts val="0"/>
              </a:spcBef>
              <a:buNone/>
            </a:pPr>
            <a:r>
              <a:rPr lang="en-GB" sz="1200" b="1" dirty="0"/>
              <a:t> </a:t>
            </a:r>
            <a:endParaRPr lang="en-GB" sz="1200" b="1" dirty="0" smtClean="0"/>
          </a:p>
          <a:p>
            <a:pPr marL="0" indent="0" algn="just">
              <a:spcBef>
                <a:spcPts val="0"/>
              </a:spcBef>
              <a:buNone/>
            </a:pPr>
            <a:r>
              <a:rPr lang="en-GB" sz="1200" b="1" dirty="0" smtClean="0"/>
              <a:t>Please </a:t>
            </a:r>
            <a:r>
              <a:rPr lang="en-GB" sz="1200" b="1" dirty="0"/>
              <a:t>see below for all application information:</a:t>
            </a:r>
          </a:p>
          <a:p>
            <a:pPr marL="0" lvl="0" indent="0" algn="just">
              <a:spcBef>
                <a:spcPts val="0"/>
              </a:spcBef>
              <a:buNone/>
            </a:pPr>
            <a:r>
              <a:rPr lang="en-GB" sz="1200" dirty="0"/>
              <a:t>Application Form </a:t>
            </a:r>
            <a:r>
              <a:rPr lang="en-GB" sz="1200" dirty="0" smtClean="0"/>
              <a:t>(Word</a:t>
            </a:r>
            <a:r>
              <a:rPr lang="en-GB" sz="1200" dirty="0"/>
              <a:t>)</a:t>
            </a:r>
          </a:p>
          <a:p>
            <a:pPr marL="0" lvl="0" indent="0" algn="just">
              <a:spcBef>
                <a:spcPts val="0"/>
              </a:spcBef>
              <a:buNone/>
            </a:pPr>
            <a:r>
              <a:rPr lang="en-GB" sz="1200" dirty="0" smtClean="0"/>
              <a:t>Resident Tutor Application Information (pdf)</a:t>
            </a:r>
            <a:endParaRPr lang="en-GB" sz="1200" dirty="0"/>
          </a:p>
          <a:p>
            <a:pPr marL="0" indent="0" algn="just">
              <a:lnSpc>
                <a:spcPct val="50000"/>
              </a:lnSpc>
              <a:spcBef>
                <a:spcPts val="0"/>
              </a:spcBef>
              <a:buNone/>
            </a:pPr>
            <a:r>
              <a:rPr lang="en-GB" sz="1200" dirty="0"/>
              <a:t> </a:t>
            </a:r>
            <a:endParaRPr lang="en-GB" sz="1200" dirty="0" smtClean="0"/>
          </a:p>
          <a:p>
            <a:pPr marL="0" indent="0" algn="just">
              <a:spcBef>
                <a:spcPts val="0"/>
              </a:spcBef>
              <a:buNone/>
            </a:pPr>
            <a:r>
              <a:rPr lang="en-GB" sz="1200" dirty="0" smtClean="0"/>
              <a:t>The </a:t>
            </a:r>
            <a:r>
              <a:rPr lang="en-GB" sz="1200" dirty="0"/>
              <a:t>closing date for applications will be  </a:t>
            </a:r>
            <a:r>
              <a:rPr lang="en-GB" sz="1200" b="1" dirty="0"/>
              <a:t>W</a:t>
            </a:r>
            <a:r>
              <a:rPr lang="en-GB" sz="1200" b="1" dirty="0" smtClean="0"/>
              <a:t>ednesday 24</a:t>
            </a:r>
            <a:r>
              <a:rPr lang="en-GB" sz="1200" b="1" baseline="30000" dirty="0" smtClean="0"/>
              <a:t>th</a:t>
            </a:r>
            <a:r>
              <a:rPr lang="en-GB" sz="1200" b="1" dirty="0" smtClean="0"/>
              <a:t> April 2013.</a:t>
            </a:r>
            <a:endParaRPr lang="en-GB" sz="1200" dirty="0" smtClean="0"/>
          </a:p>
          <a:p>
            <a:pPr marL="0" indent="0" algn="just">
              <a:spcBef>
                <a:spcPts val="0"/>
              </a:spcBef>
              <a:buNone/>
            </a:pPr>
            <a:r>
              <a:rPr lang="en-GB" sz="1200" dirty="0" smtClean="0"/>
              <a:t>All </a:t>
            </a:r>
            <a:r>
              <a:rPr lang="en-GB" sz="1200" dirty="0"/>
              <a:t>completed forms should be emailed to </a:t>
            </a:r>
            <a:r>
              <a:rPr lang="en-GB" sz="1200" b="1" u="sng" dirty="0">
                <a:hlinkClick r:id="rId2"/>
              </a:rPr>
              <a:t>seniorwarden@warwick.ac.uk</a:t>
            </a:r>
            <a:r>
              <a:rPr lang="en-GB" sz="1200" b="1" dirty="0"/>
              <a:t>. </a:t>
            </a:r>
            <a:endParaRPr lang="en-GB" sz="1200" dirty="0"/>
          </a:p>
          <a:p>
            <a:pPr marL="0" indent="0" algn="just">
              <a:spcBef>
                <a:spcPts val="0"/>
              </a:spcBef>
              <a:buNone/>
            </a:pPr>
            <a:r>
              <a:rPr lang="en-GB" sz="1100" dirty="0"/>
              <a:t> </a:t>
            </a:r>
            <a:endParaRPr lang="en-GB" sz="1100" dirty="0" smtClean="0"/>
          </a:p>
          <a:p>
            <a:pPr marL="0" indent="0" algn="just">
              <a:spcBef>
                <a:spcPts val="0"/>
              </a:spcBef>
              <a:buNone/>
            </a:pPr>
            <a:r>
              <a:rPr lang="en-GB" sz="1100" dirty="0" smtClean="0"/>
              <a:t>Candidates who have previously applied and have been unsuccessful at the Application, Assessment Centre or Interview stage of the process will now not be eligible to apply during the current recruitment year.</a:t>
            </a:r>
            <a:endParaRPr lang="en-GB" sz="1100" dirty="0"/>
          </a:p>
          <a:p>
            <a:pPr marL="0" indent="0">
              <a:buNone/>
            </a:pPr>
            <a:endParaRPr lang="en-GB" sz="1100" dirty="0"/>
          </a:p>
        </p:txBody>
      </p:sp>
      <p:sp>
        <p:nvSpPr>
          <p:cNvPr id="6" name="Text Placeholder 5"/>
          <p:cNvSpPr>
            <a:spLocks noGrp="1"/>
          </p:cNvSpPr>
          <p:nvPr>
            <p:ph type="body" sz="half" idx="2"/>
          </p:nvPr>
        </p:nvSpPr>
        <p:spPr>
          <a:xfrm>
            <a:off x="251520" y="764704"/>
            <a:ext cx="3096344" cy="5361459"/>
          </a:xfrm>
        </p:spPr>
        <p:txBody>
          <a:bodyPr>
            <a:normAutofit fontScale="77500" lnSpcReduction="20000"/>
          </a:bodyPr>
          <a:lstStyle/>
          <a:p>
            <a:pPr algn="just"/>
            <a:endParaRPr lang="en-GB" sz="1300" b="1" dirty="0" smtClean="0">
              <a:latin typeface="Bradley Hand ITC" pitchFamily="66" charset="0"/>
            </a:endParaRPr>
          </a:p>
          <a:p>
            <a:pPr algn="just"/>
            <a:r>
              <a:rPr lang="en-GB" b="1" dirty="0" smtClean="0">
                <a:latin typeface="Bradley Hand ITC" pitchFamily="66" charset="0"/>
              </a:rPr>
              <a:t>“The Residential Life Team plays a vital role in enhancing and supporting student development, ensuring the student experience at Warwick is second to none. As an academic member of staff the role provides me with transferable skills in management and leadership, which is beneficial in terms of leading modules and research projects.”</a:t>
            </a:r>
            <a:r>
              <a:rPr lang="en-GB" b="1" i="1" dirty="0" smtClean="0"/>
              <a:t>	</a:t>
            </a:r>
            <a:endParaRPr lang="en-GB" dirty="0" smtClean="0"/>
          </a:p>
          <a:p>
            <a:pPr algn="r"/>
            <a:r>
              <a:rPr lang="en-GB" sz="1100" i="1" dirty="0" smtClean="0"/>
              <a:t>Dr Justin Greaves (Deputy Warden)</a:t>
            </a:r>
          </a:p>
          <a:p>
            <a:pPr algn="r"/>
            <a:r>
              <a:rPr lang="en-GB" sz="1100" i="1" dirty="0" smtClean="0"/>
              <a:t>Director </a:t>
            </a:r>
            <a:r>
              <a:rPr lang="en-GB" sz="1100" i="1" dirty="0"/>
              <a:t>of Student Experience and Progression</a:t>
            </a:r>
          </a:p>
          <a:p>
            <a:pPr algn="r"/>
            <a:r>
              <a:rPr lang="en-GB" sz="1100" i="1" dirty="0"/>
              <a:t>Department of Politics and International Studies</a:t>
            </a:r>
          </a:p>
          <a:p>
            <a:pPr algn="just"/>
            <a:endParaRPr lang="en-GB" sz="1200" dirty="0" smtClean="0">
              <a:latin typeface="Bradley Hand ITC" pitchFamily="66" charset="0"/>
            </a:endParaRPr>
          </a:p>
          <a:p>
            <a:pPr algn="just"/>
            <a:r>
              <a:rPr lang="en-GB" b="1" dirty="0" smtClean="0">
                <a:latin typeface="Bradley Hand ITC" pitchFamily="66" charset="0"/>
              </a:rPr>
              <a:t>“The </a:t>
            </a:r>
            <a:r>
              <a:rPr lang="en-GB" b="1" dirty="0">
                <a:latin typeface="Bradley Hand ITC" pitchFamily="66" charset="0"/>
              </a:rPr>
              <a:t>Residential Life Team is a diverse community with people from all over the world. Being able to support the students and working with other residential staff helps me to develop my own skills, such as effective communication, team working, and task management. The Residential Team work closely together and become friends, sharing their own cultural and residential experiences. I really enjoy and feel proud being part of it</a:t>
            </a:r>
            <a:r>
              <a:rPr lang="en-GB" b="1" dirty="0" smtClean="0">
                <a:latin typeface="Bradley Hand ITC" pitchFamily="66" charset="0"/>
              </a:rPr>
              <a:t>.”</a:t>
            </a:r>
            <a:endParaRPr lang="en-GB" b="1" dirty="0">
              <a:latin typeface="Bradley Hand ITC" pitchFamily="66" charset="0"/>
            </a:endParaRPr>
          </a:p>
          <a:p>
            <a:pPr algn="r"/>
            <a:r>
              <a:rPr lang="en-GB" sz="1000" i="1" dirty="0"/>
              <a:t>Li Li (Sub Warden), PhD Candidate, WIE</a:t>
            </a:r>
            <a:br>
              <a:rPr lang="en-GB" sz="1000" i="1" dirty="0"/>
            </a:br>
            <a:endParaRPr lang="en-GB" sz="1000" dirty="0"/>
          </a:p>
          <a:p>
            <a:pPr algn="just"/>
            <a:r>
              <a:rPr lang="en-GB" b="1" dirty="0" smtClean="0">
                <a:latin typeface="Bradley Hand ITC" pitchFamily="66" charset="0"/>
              </a:rPr>
              <a:t>“Being a resident tutor and interacting with my students on a daily basis gives me a unique opportunity to understand their experience of university and campus life. This is extremely helpful for my day job, which involves training student ambassadors and promoting a positive image of the student experience to our alumni and other stakeholders.” </a:t>
            </a:r>
            <a:r>
              <a:rPr lang="en-GB" dirty="0" smtClean="0"/>
              <a:t>   </a:t>
            </a:r>
            <a:r>
              <a:rPr lang="en-GB" b="1" i="1" dirty="0" smtClean="0"/>
              <a:t>                                     </a:t>
            </a:r>
          </a:p>
          <a:p>
            <a:pPr algn="r"/>
            <a:r>
              <a:rPr lang="en-GB" sz="1000" i="1" dirty="0" smtClean="0"/>
              <a:t>Sam Burdock (Resident Tutor), Annual Giving Assistant, DARO</a:t>
            </a:r>
            <a:endParaRPr lang="en-GB" sz="1000" dirty="0" smtClean="0"/>
          </a:p>
          <a:p>
            <a:endParaRPr lang="en-GB" dirty="0"/>
          </a:p>
        </p:txBody>
      </p:sp>
    </p:spTree>
    <p:extLst>
      <p:ext uri="{BB962C8B-B14F-4D97-AF65-F5344CB8AC3E}">
        <p14:creationId xmlns:p14="http://schemas.microsoft.com/office/powerpoint/2010/main" val="7998212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759</TotalTime>
  <Words>245</Words>
  <Application>Microsoft Office PowerPoint</Application>
  <PresentationFormat>On-screen Show (4:3)</PresentationFormat>
  <Paragraphs>28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Residential Life Team Vacancies for 2012-2013 </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Life Team Vacancies for 2012-2013</dc:title>
  <dc:creator>cfskab</dc:creator>
  <cp:lastModifiedBy>Sarah Stacey</cp:lastModifiedBy>
  <cp:revision>25</cp:revision>
  <cp:lastPrinted>2013-01-31T11:10:11Z</cp:lastPrinted>
  <dcterms:created xsi:type="dcterms:W3CDTF">2012-05-23T13:58:26Z</dcterms:created>
  <dcterms:modified xsi:type="dcterms:W3CDTF">2013-04-15T14:33:09Z</dcterms:modified>
</cp:coreProperties>
</file>