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32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85EF0B5-68E7-46BE-B22E-8E85B7034091}" type="datetimeFigureOut">
              <a:rPr lang="en-GB" smtClean="0"/>
              <a:t>07/11/2013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2104893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5EF0B5-68E7-46BE-B22E-8E85B7034091}" type="datetimeFigureOut">
              <a:rPr lang="en-GB" smtClean="0"/>
              <a:t>07/11/2013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850932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5EF0B5-68E7-46BE-B22E-8E85B7034091}" type="datetimeFigureOut">
              <a:rPr lang="en-GB" smtClean="0"/>
              <a:t>07/11/2013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2760425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5EF0B5-68E7-46BE-B22E-8E85B7034091}" type="datetimeFigureOut">
              <a:rPr lang="en-GB" smtClean="0"/>
              <a:t>07/11/2013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2802015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5EF0B5-68E7-46BE-B22E-8E85B7034091}" type="datetimeFigureOut">
              <a:rPr lang="en-GB" smtClean="0"/>
              <a:t>07/11/2013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1763168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85EF0B5-68E7-46BE-B22E-8E85B7034091}" type="datetimeFigureOut">
              <a:rPr lang="en-GB" smtClean="0"/>
              <a:t>07/11/2013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28756551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85EF0B5-68E7-46BE-B22E-8E85B7034091}" type="datetimeFigureOut">
              <a:rPr lang="en-GB" smtClean="0"/>
              <a:t>07/11/2013</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495189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85EF0B5-68E7-46BE-B22E-8E85B7034091}" type="datetimeFigureOut">
              <a:rPr lang="en-GB" smtClean="0"/>
              <a:t>07/11/2013</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3756422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5EF0B5-68E7-46BE-B22E-8E85B7034091}" type="datetimeFigureOut">
              <a:rPr lang="en-GB" smtClean="0"/>
              <a:t>07/11/2013</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3310637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5EF0B5-68E7-46BE-B22E-8E85B7034091}" type="datetimeFigureOut">
              <a:rPr lang="en-GB" smtClean="0"/>
              <a:t>07/11/2013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1164392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5EF0B5-68E7-46BE-B22E-8E85B7034091}" type="datetimeFigureOut">
              <a:rPr lang="en-GB" smtClean="0"/>
              <a:t>07/11/2013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1713979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5EF0B5-68E7-46BE-B22E-8E85B7034091}" type="datetimeFigureOut">
              <a:rPr lang="en-GB" smtClean="0"/>
              <a:t>07/11/2013</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C693CB-324B-44F1-A63F-F1AED7873EF4}" type="slidenum">
              <a:rPr lang="en-GB" smtClean="0"/>
              <a:t>‹#›</a:t>
            </a:fld>
            <a:endParaRPr lang="en-GB" dirty="0"/>
          </a:p>
        </p:txBody>
      </p:sp>
    </p:spTree>
    <p:extLst>
      <p:ext uri="{BB962C8B-B14F-4D97-AF65-F5344CB8AC3E}">
        <p14:creationId xmlns:p14="http://schemas.microsoft.com/office/powerpoint/2010/main" val="8077049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seniorwarden@warwick.ac.uk" TargetMode="Externa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88640"/>
            <a:ext cx="3008313" cy="864096"/>
          </a:xfrm>
        </p:spPr>
        <p:txBody>
          <a:bodyPr>
            <a:normAutofit fontScale="90000"/>
          </a:bodyPr>
          <a:lstStyle/>
          <a:p>
            <a:r>
              <a:rPr lang="en-GB" sz="2400" dirty="0">
                <a:solidFill>
                  <a:schemeClr val="tx2">
                    <a:lumMod val="60000"/>
                    <a:lumOff val="40000"/>
                  </a:schemeClr>
                </a:solidFill>
              </a:rPr>
              <a:t>Residential Life Team</a:t>
            </a:r>
            <a:br>
              <a:rPr lang="en-GB" sz="2400" dirty="0">
                <a:solidFill>
                  <a:schemeClr val="tx2">
                    <a:lumMod val="60000"/>
                    <a:lumOff val="40000"/>
                  </a:schemeClr>
                </a:solidFill>
              </a:rPr>
            </a:br>
            <a:r>
              <a:rPr lang="en-GB" dirty="0">
                <a:solidFill>
                  <a:schemeClr val="tx2">
                    <a:lumMod val="60000"/>
                    <a:lumOff val="40000"/>
                  </a:schemeClr>
                </a:solidFill>
              </a:rPr>
              <a:t>Vacancies for </a:t>
            </a:r>
            <a:r>
              <a:rPr lang="en-GB" dirty="0" smtClean="0">
                <a:solidFill>
                  <a:schemeClr val="tx2">
                    <a:lumMod val="60000"/>
                    <a:lumOff val="40000"/>
                  </a:schemeClr>
                </a:solidFill>
              </a:rPr>
              <a:t>2013-2014</a:t>
            </a:r>
            <a:r>
              <a:rPr lang="en-GB" dirty="0">
                <a:solidFill>
                  <a:schemeClr val="tx2">
                    <a:lumMod val="60000"/>
                    <a:lumOff val="40000"/>
                  </a:schemeClr>
                </a:solidFill>
              </a:rPr>
              <a:t/>
            </a:r>
            <a:br>
              <a:rPr lang="en-GB" dirty="0">
                <a:solidFill>
                  <a:schemeClr val="tx2">
                    <a:lumMod val="60000"/>
                    <a:lumOff val="40000"/>
                  </a:schemeClr>
                </a:solidFill>
              </a:rPr>
            </a:br>
            <a:endParaRPr lang="en-GB" dirty="0">
              <a:solidFill>
                <a:schemeClr val="tx2">
                  <a:lumMod val="60000"/>
                  <a:lumOff val="40000"/>
                </a:schemeClr>
              </a:solidFill>
            </a:endParaRPr>
          </a:p>
        </p:txBody>
      </p:sp>
      <p:sp>
        <p:nvSpPr>
          <p:cNvPr id="5" name="Content Placeholder 4"/>
          <p:cNvSpPr>
            <a:spLocks noGrp="1"/>
          </p:cNvSpPr>
          <p:nvPr>
            <p:ph idx="1"/>
          </p:nvPr>
        </p:nvSpPr>
        <p:spPr>
          <a:xfrm>
            <a:off x="3575050" y="260648"/>
            <a:ext cx="5389438" cy="5865515"/>
          </a:xfrm>
        </p:spPr>
        <p:txBody>
          <a:bodyPr>
            <a:noAutofit/>
          </a:bodyPr>
          <a:lstStyle/>
          <a:p>
            <a:pPr marL="0" indent="0" algn="just">
              <a:spcBef>
                <a:spcPts val="0"/>
              </a:spcBef>
              <a:buNone/>
            </a:pPr>
            <a:endParaRPr lang="en-GB" sz="1100" dirty="0" smtClean="0"/>
          </a:p>
          <a:p>
            <a:pPr marL="0" indent="0" algn="just">
              <a:spcBef>
                <a:spcPts val="0"/>
              </a:spcBef>
              <a:buNone/>
            </a:pPr>
            <a:endParaRPr lang="en-GB" sz="1100" dirty="0"/>
          </a:p>
          <a:p>
            <a:pPr marL="0" indent="0" algn="just">
              <a:spcBef>
                <a:spcPts val="0"/>
              </a:spcBef>
              <a:buNone/>
            </a:pPr>
            <a:endParaRPr lang="en-GB" sz="1200" dirty="0" smtClean="0"/>
          </a:p>
          <a:p>
            <a:pPr marL="0" indent="0" algn="just">
              <a:spcBef>
                <a:spcPts val="0"/>
              </a:spcBef>
              <a:buNone/>
            </a:pPr>
            <a:endParaRPr lang="en-GB" sz="1200" dirty="0" smtClean="0"/>
          </a:p>
          <a:p>
            <a:pPr marL="0" indent="0" algn="just">
              <a:spcBef>
                <a:spcPts val="0"/>
              </a:spcBef>
              <a:buNone/>
            </a:pPr>
            <a:endParaRPr lang="en-GB" sz="1200" dirty="0"/>
          </a:p>
          <a:p>
            <a:pPr marL="0" indent="0" algn="just">
              <a:spcBef>
                <a:spcPts val="0"/>
              </a:spcBef>
              <a:buNone/>
            </a:pPr>
            <a:r>
              <a:rPr lang="en-GB" sz="1200" dirty="0" smtClean="0"/>
              <a:t>The </a:t>
            </a:r>
            <a:r>
              <a:rPr lang="en-GB" sz="1200" dirty="0"/>
              <a:t>Residential Life Team is responsible for maintaining both discipline and pastoral support within the Halls of Residence. As a volunteer member of the Residential Life Team, you will assist in ensuring the provision and delivery of an effective system of student support for students resident in the University and University managed residences.  You will contribute to providing a safe, inclusive and respectful environment for living and learning; in particular, shaping a high quality residential experience for student learners at the University.</a:t>
            </a:r>
          </a:p>
          <a:p>
            <a:pPr marL="0" indent="0" algn="just">
              <a:spcBef>
                <a:spcPts val="0"/>
              </a:spcBef>
              <a:buNone/>
            </a:pPr>
            <a:endParaRPr lang="en-GB" sz="1200" dirty="0" smtClean="0"/>
          </a:p>
          <a:p>
            <a:pPr marL="0" indent="0" algn="just">
              <a:spcBef>
                <a:spcPts val="0"/>
              </a:spcBef>
              <a:buNone/>
            </a:pPr>
            <a:r>
              <a:rPr lang="en-GB" sz="1200" dirty="0" smtClean="0"/>
              <a:t>The </a:t>
            </a:r>
            <a:r>
              <a:rPr lang="en-GB" sz="1200" dirty="0"/>
              <a:t>volunteering role is residential and you will be provided with accommodation for your use.  There will be a charge of £600 for utilities which includes VAT per household, for the academic year </a:t>
            </a:r>
            <a:r>
              <a:rPr lang="en-GB" sz="1200" dirty="0" smtClean="0"/>
              <a:t>2013-2014.</a:t>
            </a:r>
            <a:endParaRPr lang="en-GB" sz="1200" dirty="0"/>
          </a:p>
          <a:p>
            <a:pPr marL="0" indent="0" algn="just">
              <a:spcBef>
                <a:spcPts val="0"/>
              </a:spcBef>
              <a:buNone/>
            </a:pPr>
            <a:endParaRPr lang="en-GB" sz="1200" dirty="0" smtClean="0"/>
          </a:p>
          <a:p>
            <a:pPr marL="0" indent="0" algn="just">
              <a:spcBef>
                <a:spcPts val="0"/>
              </a:spcBef>
              <a:buNone/>
            </a:pPr>
            <a:r>
              <a:rPr lang="en-GB" sz="1200" dirty="0" smtClean="0"/>
              <a:t>We </a:t>
            </a:r>
            <a:r>
              <a:rPr lang="en-GB" sz="1200" dirty="0"/>
              <a:t>have </a:t>
            </a:r>
            <a:r>
              <a:rPr lang="en-GB" sz="1200" dirty="0" smtClean="0"/>
              <a:t>one volunteer opportunity within the team for the Warden of Tocil residences.  The University has </a:t>
            </a:r>
            <a:r>
              <a:rPr lang="en-GB" sz="1200" dirty="0"/>
              <a:t>a limited amount of RLT accommodation which is suitable for occupation with </a:t>
            </a:r>
            <a:r>
              <a:rPr lang="en-GB" sz="1200" dirty="0" smtClean="0"/>
              <a:t>children – this vacancy is suitable for applicants </a:t>
            </a:r>
            <a:r>
              <a:rPr lang="en-GB" sz="1200" dirty="0"/>
              <a:t>with families (under </a:t>
            </a:r>
            <a:r>
              <a:rPr lang="en-GB" sz="1200" dirty="0" smtClean="0"/>
              <a:t>18’s).</a:t>
            </a:r>
          </a:p>
          <a:p>
            <a:pPr marL="0" indent="0" algn="just">
              <a:lnSpc>
                <a:spcPct val="50000"/>
              </a:lnSpc>
              <a:spcBef>
                <a:spcPts val="0"/>
              </a:spcBef>
              <a:buNone/>
            </a:pPr>
            <a:r>
              <a:rPr lang="en-GB" sz="1200" b="1" dirty="0"/>
              <a:t> </a:t>
            </a:r>
            <a:endParaRPr lang="en-GB" sz="1200" b="1" dirty="0" smtClean="0"/>
          </a:p>
          <a:p>
            <a:pPr marL="0" indent="0" algn="just">
              <a:spcBef>
                <a:spcPts val="0"/>
              </a:spcBef>
              <a:buNone/>
            </a:pPr>
            <a:r>
              <a:rPr lang="en-GB" sz="1200" b="1" dirty="0" smtClean="0"/>
              <a:t>Please </a:t>
            </a:r>
            <a:r>
              <a:rPr lang="en-GB" sz="1200" b="1" dirty="0"/>
              <a:t>see below for all application information:</a:t>
            </a:r>
          </a:p>
          <a:p>
            <a:pPr marL="0" lvl="0" indent="0" algn="just">
              <a:spcBef>
                <a:spcPts val="0"/>
              </a:spcBef>
              <a:buNone/>
            </a:pPr>
            <a:r>
              <a:rPr lang="en-GB" sz="1200" dirty="0"/>
              <a:t>Application Form </a:t>
            </a:r>
            <a:r>
              <a:rPr lang="en-GB" sz="1200" dirty="0" smtClean="0"/>
              <a:t>(Word</a:t>
            </a:r>
            <a:r>
              <a:rPr lang="en-GB" sz="1200" dirty="0"/>
              <a:t>)</a:t>
            </a:r>
          </a:p>
          <a:p>
            <a:pPr marL="0" lvl="0" indent="0" algn="just">
              <a:spcBef>
                <a:spcPts val="0"/>
              </a:spcBef>
              <a:buNone/>
            </a:pPr>
            <a:r>
              <a:rPr lang="en-GB" sz="1200" dirty="0" smtClean="0"/>
              <a:t>Warden application information </a:t>
            </a:r>
            <a:r>
              <a:rPr lang="en-GB" sz="1200" dirty="0"/>
              <a:t>(pdf</a:t>
            </a:r>
            <a:r>
              <a:rPr lang="en-GB" sz="1200" dirty="0" smtClean="0"/>
              <a:t>)</a:t>
            </a:r>
          </a:p>
          <a:p>
            <a:pPr marL="0" indent="0" algn="just">
              <a:lnSpc>
                <a:spcPct val="50000"/>
              </a:lnSpc>
              <a:spcBef>
                <a:spcPts val="0"/>
              </a:spcBef>
              <a:buNone/>
            </a:pPr>
            <a:r>
              <a:rPr lang="en-GB" sz="1200" dirty="0"/>
              <a:t> </a:t>
            </a:r>
            <a:endParaRPr lang="en-GB" sz="1200" dirty="0" smtClean="0"/>
          </a:p>
          <a:p>
            <a:pPr marL="0" indent="0" algn="just">
              <a:spcBef>
                <a:spcPts val="0"/>
              </a:spcBef>
              <a:buNone/>
            </a:pPr>
            <a:r>
              <a:rPr lang="en-GB" sz="1200" dirty="0" smtClean="0"/>
              <a:t>All </a:t>
            </a:r>
            <a:r>
              <a:rPr lang="en-GB" sz="1200" dirty="0"/>
              <a:t>completed forms should be emailed to </a:t>
            </a:r>
            <a:r>
              <a:rPr lang="en-GB" sz="1200" b="1" u="sng" dirty="0">
                <a:hlinkClick r:id="rId2"/>
              </a:rPr>
              <a:t>seniorwarden@warwick.ac.uk</a:t>
            </a:r>
            <a:r>
              <a:rPr lang="en-GB" sz="1200" b="1" dirty="0"/>
              <a:t>. </a:t>
            </a:r>
            <a:endParaRPr lang="en-GB" sz="1200" dirty="0"/>
          </a:p>
          <a:p>
            <a:pPr marL="0" indent="0" algn="just">
              <a:spcBef>
                <a:spcPts val="0"/>
              </a:spcBef>
              <a:buNone/>
            </a:pPr>
            <a:r>
              <a:rPr lang="en-GB" sz="1100" dirty="0"/>
              <a:t> </a:t>
            </a:r>
          </a:p>
          <a:p>
            <a:pPr marL="0" indent="0">
              <a:buNone/>
            </a:pPr>
            <a:endParaRPr lang="en-GB" sz="1100" dirty="0"/>
          </a:p>
          <a:p>
            <a:pPr marL="0" indent="0" algn="just">
              <a:spcBef>
                <a:spcPts val="0"/>
              </a:spcBef>
              <a:buNone/>
            </a:pPr>
            <a:endParaRPr lang="en-GB" sz="1100" dirty="0"/>
          </a:p>
          <a:p>
            <a:pPr marL="0" indent="0">
              <a:buNone/>
            </a:pPr>
            <a:endParaRPr lang="en-GB" sz="1100" dirty="0"/>
          </a:p>
        </p:txBody>
      </p:sp>
      <p:sp>
        <p:nvSpPr>
          <p:cNvPr id="6" name="Text Placeholder 5"/>
          <p:cNvSpPr>
            <a:spLocks noGrp="1"/>
          </p:cNvSpPr>
          <p:nvPr>
            <p:ph type="body" sz="half" idx="2"/>
          </p:nvPr>
        </p:nvSpPr>
        <p:spPr>
          <a:xfrm>
            <a:off x="251520" y="764704"/>
            <a:ext cx="3096344" cy="5361459"/>
          </a:xfrm>
        </p:spPr>
        <p:txBody>
          <a:bodyPr>
            <a:normAutofit fontScale="77500" lnSpcReduction="20000"/>
          </a:bodyPr>
          <a:lstStyle/>
          <a:p>
            <a:pPr algn="just"/>
            <a:endParaRPr lang="en-GB" sz="1300" b="1" dirty="0" smtClean="0">
              <a:latin typeface="Bradley Hand ITC" pitchFamily="66" charset="0"/>
            </a:endParaRPr>
          </a:p>
          <a:p>
            <a:pPr algn="just"/>
            <a:r>
              <a:rPr lang="en-GB" b="1" dirty="0">
                <a:latin typeface="Bradley Hand ITC" pitchFamily="66" charset="0"/>
              </a:rPr>
              <a:t>“The Residential Life Team plays a vital role in enhancing and supporting student development, ensuring the student experience at Warwick is second to none. As an academic member of staff the role provides me with transferable skills in management and leadership, which is beneficial in terms of leading modules and research projects.”</a:t>
            </a:r>
            <a:r>
              <a:rPr lang="en-GB" b="1" i="1" dirty="0"/>
              <a:t>	</a:t>
            </a:r>
            <a:endParaRPr lang="en-GB" dirty="0"/>
          </a:p>
          <a:p>
            <a:pPr algn="r"/>
            <a:r>
              <a:rPr lang="en-GB" sz="1000" i="1" dirty="0"/>
              <a:t>Dr Justin Greaves (Deputy Warden)</a:t>
            </a:r>
          </a:p>
          <a:p>
            <a:pPr algn="r"/>
            <a:r>
              <a:rPr lang="en-GB" sz="1000" i="1" dirty="0"/>
              <a:t>Director of Student Experience and Progression</a:t>
            </a:r>
          </a:p>
          <a:p>
            <a:pPr algn="r"/>
            <a:r>
              <a:rPr lang="en-GB" sz="1000" i="1" dirty="0"/>
              <a:t>Department of Politics and International Studies</a:t>
            </a:r>
          </a:p>
          <a:p>
            <a:endParaRPr lang="en-GB" b="1" dirty="0">
              <a:latin typeface="Bradley Hand ITC" pitchFamily="66" charset="0"/>
            </a:endParaRPr>
          </a:p>
          <a:p>
            <a:endParaRPr lang="en-GB" b="1" dirty="0">
              <a:latin typeface="Bradley Hand ITC" pitchFamily="66" charset="0"/>
            </a:endParaRPr>
          </a:p>
          <a:p>
            <a:pPr algn="just"/>
            <a:r>
              <a:rPr lang="en-GB" b="1" dirty="0">
                <a:latin typeface="Bradley Hand ITC" pitchFamily="66" charset="0"/>
              </a:rPr>
              <a:t>“Being a part of the Residential Life Team is a fantastic opportunity for postgraduate students and members of staff at the University of Warwick. The role provides many exciting opportunities and challenges, which will help to develop a whole host of skills.  It’s a pleasure to interact with such a diverse community of students and colleagues in the Residential Life Team and I’m proud to be a part of it.”</a:t>
            </a:r>
            <a:endParaRPr lang="en-GB" dirty="0">
              <a:latin typeface="Bradley Hand ITC" panose="03070402050302030203" pitchFamily="66" charset="0"/>
            </a:endParaRPr>
          </a:p>
          <a:p>
            <a:pPr algn="r"/>
            <a:r>
              <a:rPr lang="en-GB" sz="1000" i="1" dirty="0"/>
              <a:t>David Coates (Sub Warden)</a:t>
            </a:r>
          </a:p>
          <a:p>
            <a:pPr algn="r"/>
            <a:r>
              <a:rPr lang="en-GB" sz="1000" i="1" dirty="0"/>
              <a:t>PhD Candidate and Part-Time Staff</a:t>
            </a:r>
          </a:p>
          <a:p>
            <a:pPr algn="r"/>
            <a:r>
              <a:rPr lang="en-GB" sz="1000" i="1" dirty="0"/>
              <a:t>School of Theatre</a:t>
            </a:r>
            <a:r>
              <a:rPr lang="en-GB" sz="1200" i="1" dirty="0"/>
              <a:t/>
            </a:r>
            <a:br>
              <a:rPr lang="en-GB" sz="1200" i="1" dirty="0"/>
            </a:br>
            <a:endParaRPr lang="en-GB" sz="1200" dirty="0"/>
          </a:p>
          <a:p>
            <a:pPr algn="just"/>
            <a:endParaRPr lang="en-GB" b="1" dirty="0">
              <a:latin typeface="Bradley Hand ITC" pitchFamily="66" charset="0"/>
            </a:endParaRPr>
          </a:p>
          <a:p>
            <a:pPr algn="just"/>
            <a:r>
              <a:rPr lang="en-GB" b="1" dirty="0">
                <a:latin typeface="Bradley Hand ITC" pitchFamily="66" charset="0"/>
              </a:rPr>
              <a:t>“Being a resident tutor and interacting with my students on a daily basis gives me a unique opportunity to understand their experience of university and campus life. This is extremely helpful for my day job, which involves training student ambassadors and promoting a positive image of the student experience to our alumni and other stakeholders.” </a:t>
            </a:r>
            <a:r>
              <a:rPr lang="en-GB" dirty="0"/>
              <a:t>   </a:t>
            </a:r>
            <a:r>
              <a:rPr lang="en-GB" b="1" i="1" dirty="0"/>
              <a:t>                                     </a:t>
            </a:r>
          </a:p>
          <a:p>
            <a:pPr algn="r"/>
            <a:r>
              <a:rPr lang="en-GB" sz="1000" i="1" dirty="0"/>
              <a:t>Sam Burdock (Resident Tutor), Annual Giving Assistant, DARO</a:t>
            </a:r>
            <a:endParaRPr lang="en-GB" sz="1000" dirty="0"/>
          </a:p>
          <a:p>
            <a:endParaRPr lang="en-GB" dirty="0"/>
          </a:p>
        </p:txBody>
      </p:sp>
    </p:spTree>
    <p:extLst>
      <p:ext uri="{BB962C8B-B14F-4D97-AF65-F5344CB8AC3E}">
        <p14:creationId xmlns:p14="http://schemas.microsoft.com/office/powerpoint/2010/main" val="7998212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465</TotalTime>
  <Words>231</Words>
  <Application>Microsoft Office PowerPoint</Application>
  <PresentationFormat>On-screen Show (4:3)</PresentationFormat>
  <Paragraphs>33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Residential Life Team Vacancies for 2013-2014 </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Residential Life Team Vacancies for 2012-2013</dc:title>
  <dc:creator>cfskab</dc:creator>
  <cp:lastModifiedBy>Grant, Jill</cp:lastModifiedBy>
  <cp:revision>28</cp:revision>
  <cp:lastPrinted>2013-11-07T11:10:27Z</cp:lastPrinted>
  <dcterms:created xsi:type="dcterms:W3CDTF">2012-05-23T13:58:26Z</dcterms:created>
  <dcterms:modified xsi:type="dcterms:W3CDTF">2013-11-07T11:10:49Z</dcterms:modified>
</cp:coreProperties>
</file>