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notesMasterIdLst>
    <p:notesMasterId r:id="rId27"/>
  </p:notesMasterIdLst>
  <p:sldIdLst>
    <p:sldId id="256" r:id="rId5"/>
    <p:sldId id="314" r:id="rId6"/>
    <p:sldId id="321" r:id="rId7"/>
    <p:sldId id="274" r:id="rId8"/>
    <p:sldId id="309" r:id="rId9"/>
    <p:sldId id="336" r:id="rId10"/>
    <p:sldId id="338" r:id="rId11"/>
    <p:sldId id="334" r:id="rId12"/>
    <p:sldId id="333" r:id="rId13"/>
    <p:sldId id="343" r:id="rId14"/>
    <p:sldId id="335" r:id="rId15"/>
    <p:sldId id="286" r:id="rId16"/>
    <p:sldId id="339" r:id="rId17"/>
    <p:sldId id="340" r:id="rId18"/>
    <p:sldId id="341" r:id="rId19"/>
    <p:sldId id="332" r:id="rId20"/>
    <p:sldId id="342" r:id="rId21"/>
    <p:sldId id="344" r:id="rId22"/>
    <p:sldId id="345" r:id="rId23"/>
    <p:sldId id="261" r:id="rId24"/>
    <p:sldId id="346" r:id="rId25"/>
    <p:sldId id="33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dip Sandhu" initials="HS" lastIdx="1" clrIdx="0">
    <p:extLst>
      <p:ext uri="{19B8F6BF-5375-455C-9EA6-DF929625EA0E}">
        <p15:presenceInfo xmlns:p15="http://schemas.microsoft.com/office/powerpoint/2012/main" userId="S-1-5-21-965986272-2670324833-3922322202-1589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3-19T10:45:26.216" idx="1">
    <p:pos x="10" y="10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56643-84C2-4F63-8FFD-F2E28AC36A0A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357C0-D391-42B0-A92B-1A1521CDDD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836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Role in physio</a:t>
            </a:r>
            <a:r>
              <a:rPr lang="en-GB" baseline="0" dirty="0"/>
              <a:t> processes</a:t>
            </a:r>
          </a:p>
          <a:p>
            <a:r>
              <a:rPr lang="en-GB" baseline="0" dirty="0"/>
              <a:t>Important role in HF – ex: illustration different functions</a:t>
            </a:r>
          </a:p>
          <a:p>
            <a:r>
              <a:rPr lang="en-GB" baseline="0" dirty="0"/>
              <a:t>Numerous pharmaceutical drug</a:t>
            </a:r>
          </a:p>
          <a:p>
            <a:r>
              <a:rPr lang="en-GB" baseline="0" dirty="0"/>
              <a:t>Ex: vascular stress lead to increase of vasoconstriction through GPCR – Lead to hypotension…</a:t>
            </a:r>
          </a:p>
          <a:p>
            <a:r>
              <a:rPr lang="en-GB" baseline="0" dirty="0"/>
              <a:t>MAPK pathway = interesting for </a:t>
            </a:r>
            <a:r>
              <a:rPr lang="en-GB" baseline="0" dirty="0" err="1"/>
              <a:t>anthra</a:t>
            </a:r>
            <a:r>
              <a:rPr lang="en-GB" baseline="0" dirty="0"/>
              <a:t> exposure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NBTI --|</a:t>
            </a:r>
            <a:r>
              <a:rPr lang="en-GB" baseline="0" dirty="0"/>
              <a:t> AMPK   but not with ETA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981EF-0D8D-4A48-BEA4-8AB55259644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67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Role in physio</a:t>
            </a:r>
            <a:r>
              <a:rPr lang="en-GB" baseline="0" dirty="0"/>
              <a:t> processes</a:t>
            </a:r>
          </a:p>
          <a:p>
            <a:r>
              <a:rPr lang="en-GB" baseline="0" dirty="0"/>
              <a:t>Important role in HF – ex: illustration different functions</a:t>
            </a:r>
          </a:p>
          <a:p>
            <a:r>
              <a:rPr lang="en-GB" baseline="0" dirty="0"/>
              <a:t>Numerous pharmaceutical drug</a:t>
            </a:r>
          </a:p>
          <a:p>
            <a:r>
              <a:rPr lang="en-GB" baseline="0" dirty="0"/>
              <a:t>Ex: vascular stress lead to increase of vasoconstriction through GPCR – Lead to hypotension…</a:t>
            </a:r>
          </a:p>
          <a:p>
            <a:r>
              <a:rPr lang="en-GB" baseline="0" dirty="0"/>
              <a:t>MAPK pathway = interesting for </a:t>
            </a:r>
            <a:r>
              <a:rPr lang="en-GB" baseline="0" dirty="0" err="1"/>
              <a:t>anthra</a:t>
            </a:r>
            <a:r>
              <a:rPr lang="en-GB" baseline="0" dirty="0"/>
              <a:t> exposure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NBTI --|</a:t>
            </a:r>
            <a:r>
              <a:rPr lang="en-GB" baseline="0" dirty="0"/>
              <a:t> AMPK   but not with ETA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981EF-0D8D-4A48-BEA4-8AB55259644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56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Role in physio</a:t>
            </a:r>
            <a:r>
              <a:rPr lang="en-GB" baseline="0" dirty="0"/>
              <a:t> processes</a:t>
            </a:r>
          </a:p>
          <a:p>
            <a:r>
              <a:rPr lang="en-GB" baseline="0" dirty="0"/>
              <a:t>Important role in HF – ex: illustration different functions</a:t>
            </a:r>
          </a:p>
          <a:p>
            <a:r>
              <a:rPr lang="en-GB" baseline="0" dirty="0"/>
              <a:t>Numerous pharmaceutical drug</a:t>
            </a:r>
          </a:p>
          <a:p>
            <a:r>
              <a:rPr lang="en-GB" baseline="0" dirty="0"/>
              <a:t>Ex: vascular stress lead to increase of vasoconstriction through GPCR – Lead to hypotension…</a:t>
            </a:r>
          </a:p>
          <a:p>
            <a:r>
              <a:rPr lang="en-GB" baseline="0" dirty="0"/>
              <a:t>MAPK pathway = interesting for </a:t>
            </a:r>
            <a:r>
              <a:rPr lang="en-GB" baseline="0" dirty="0" err="1"/>
              <a:t>anthra</a:t>
            </a:r>
            <a:r>
              <a:rPr lang="en-GB" baseline="0" dirty="0"/>
              <a:t> exposure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NBTI --|</a:t>
            </a:r>
            <a:r>
              <a:rPr lang="en-GB" baseline="0" dirty="0"/>
              <a:t> AMPK   but not with ETA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981EF-0D8D-4A48-BEA4-8AB55259644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155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Role in physio</a:t>
            </a:r>
            <a:r>
              <a:rPr lang="en-GB" baseline="0" dirty="0"/>
              <a:t> processes</a:t>
            </a:r>
          </a:p>
          <a:p>
            <a:r>
              <a:rPr lang="en-GB" baseline="0" dirty="0"/>
              <a:t>Important role in HF – ex: illustration different functions</a:t>
            </a:r>
          </a:p>
          <a:p>
            <a:r>
              <a:rPr lang="en-GB" baseline="0" dirty="0"/>
              <a:t>Numerous pharmaceutical drug</a:t>
            </a:r>
          </a:p>
          <a:p>
            <a:r>
              <a:rPr lang="en-GB" baseline="0" dirty="0"/>
              <a:t>Ex: vascular stress lead to increase of vasoconstriction through GPCR – Lead to hypotension…</a:t>
            </a:r>
          </a:p>
          <a:p>
            <a:r>
              <a:rPr lang="en-GB" baseline="0" dirty="0"/>
              <a:t>MAPK pathway = interesting for </a:t>
            </a:r>
            <a:r>
              <a:rPr lang="en-GB" baseline="0" dirty="0" err="1"/>
              <a:t>anthra</a:t>
            </a:r>
            <a:r>
              <a:rPr lang="en-GB" baseline="0" dirty="0"/>
              <a:t> exposure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NBTI --|</a:t>
            </a:r>
            <a:r>
              <a:rPr lang="en-GB" baseline="0" dirty="0"/>
              <a:t> AMPK   but not with ETA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981EF-0D8D-4A48-BEA4-8AB55259644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83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7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8"/>
            <a:ext cx="2743200" cy="365125"/>
          </a:xfrm>
        </p:spPr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59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2"/>
            <a:ext cx="10822035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41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7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4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5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1" y="37994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3" y="381002"/>
            <a:ext cx="643748" cy="365125"/>
          </a:xfrm>
        </p:spPr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930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8" y="753534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8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8" y="3959864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1" y="37994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3" y="381002"/>
            <a:ext cx="643748" cy="365125"/>
          </a:xfrm>
        </p:spPr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1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1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1660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3"/>
            <a:ext cx="10146187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7"/>
            <a:ext cx="10144655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5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1" y="378885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3" y="381002"/>
            <a:ext cx="643748" cy="365125"/>
          </a:xfrm>
        </p:spPr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973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2" y="762001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9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850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2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2"/>
            <a:ext cx="3451583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6"/>
            <a:ext cx="3451583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5" y="4191002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6" y="4873765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2" y="4191002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2" y="4873763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984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61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876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8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8" y="745069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1" y="381002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3" y="381002"/>
            <a:ext cx="643748" cy="365125"/>
          </a:xfrm>
        </p:spPr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53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76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753535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6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1" y="381003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3" y="381002"/>
            <a:ext cx="643748" cy="365125"/>
          </a:xfrm>
        </p:spPr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670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1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61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1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10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2" y="3132668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8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106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8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63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1" y="746761"/>
            <a:ext cx="6510619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201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23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7" y="751243"/>
            <a:ext cx="3644963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201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8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2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2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A6660-817A-4D47-BAAA-E417027CD19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7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A8DD-C8C4-46E5-986A-D7369AD61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03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web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comments" Target="../comments/comment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0560" y="1117237"/>
            <a:ext cx="9375951" cy="1598254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>
                <a:solidFill>
                  <a:schemeClr val="accent3"/>
                </a:solidFill>
              </a:rPr>
              <a:t>Building a Sustainable UK Diagnostic Sector III: Novel approaches to cancer diagnosis </a:t>
            </a:r>
            <a:r>
              <a:rPr lang="en-GB" sz="3200" b="1" dirty="0" smtClean="0">
                <a:solidFill>
                  <a:schemeClr val="accent3"/>
                </a:solidFill>
              </a:rPr>
              <a:t>            – </a:t>
            </a:r>
            <a:r>
              <a:rPr lang="en-GB" sz="3200" b="1" dirty="0">
                <a:solidFill>
                  <a:schemeClr val="accent3"/>
                </a:solidFill>
              </a:rPr>
              <a:t>regional strengths and opportunities</a:t>
            </a:r>
          </a:p>
        </p:txBody>
      </p:sp>
      <p:sp>
        <p:nvSpPr>
          <p:cNvPr id="7" name="AutoShape 2" descr="Breast Canc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Breast Canc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Content Placeholder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385" y="2600296"/>
            <a:ext cx="6777103" cy="4052707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9434803" y="4937100"/>
            <a:ext cx="2301708" cy="7802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b="1" dirty="0"/>
              <a:t>University of Warwick </a:t>
            </a:r>
            <a:endParaRPr lang="en-GB" sz="1600" b="1" dirty="0" smtClean="0"/>
          </a:p>
          <a:p>
            <a:pPr algn="r"/>
            <a:r>
              <a:rPr lang="en-GB" sz="1600" b="1" dirty="0" smtClean="0"/>
              <a:t>18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 of March 2024</a:t>
            </a:r>
          </a:p>
          <a:p>
            <a:endParaRPr lang="en-GB" sz="1400" b="1" dirty="0"/>
          </a:p>
          <a:p>
            <a:endParaRPr lang="en-GB" sz="1800" b="1" dirty="0" smtClean="0"/>
          </a:p>
          <a:p>
            <a:endParaRPr lang="en-GB" sz="1800" b="1" dirty="0"/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14455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589854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Cardio-Oncology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41014" y="1639266"/>
            <a:ext cx="6963059" cy="2489389"/>
          </a:xfrm>
        </p:spPr>
        <p:txBody>
          <a:bodyPr>
            <a:normAutofit/>
          </a:bodyPr>
          <a:lstStyle/>
          <a:p>
            <a:r>
              <a:rPr lang="en-GB" sz="2000" b="1" dirty="0"/>
              <a:t>Current clinical assessment of anti-cancer therapy induced cardiotoxicity is not optimal</a:t>
            </a:r>
          </a:p>
          <a:p>
            <a:pPr lvl="1"/>
            <a:r>
              <a:rPr lang="en-GB" b="1" dirty="0"/>
              <a:t>Imaging: ECHO or MRI</a:t>
            </a:r>
          </a:p>
          <a:p>
            <a:pPr lvl="1"/>
            <a:r>
              <a:rPr lang="en-GB" b="1" dirty="0"/>
              <a:t>Blood biomarker: Troponin and BNP</a:t>
            </a:r>
          </a:p>
          <a:p>
            <a:r>
              <a:rPr lang="en-GB" sz="2000" b="1" dirty="0"/>
              <a:t>New </a:t>
            </a:r>
            <a:r>
              <a:rPr lang="en-GB" sz="2000" b="1" dirty="0" smtClean="0"/>
              <a:t>therapy-induced cardiovascular injury </a:t>
            </a:r>
            <a:r>
              <a:rPr lang="en-GB" sz="2000" b="1" dirty="0"/>
              <a:t>biomarker needed:</a:t>
            </a:r>
          </a:p>
          <a:p>
            <a:pPr lvl="1"/>
            <a:r>
              <a:rPr lang="en-GB" b="1" dirty="0"/>
              <a:t>miRNAs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579" y="1639266"/>
            <a:ext cx="3384865" cy="487327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687505" y="3897592"/>
            <a:ext cx="6815647" cy="2750095"/>
            <a:chOff x="3663377" y="4382225"/>
            <a:chExt cx="5946967" cy="232522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80919" t="28994" r="8333" b="64425"/>
            <a:stretch/>
          </p:blipFill>
          <p:spPr>
            <a:xfrm>
              <a:off x="8709891" y="4387273"/>
              <a:ext cx="831272" cy="28632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9521" t="43325" r="13588" b="10988"/>
            <a:stretch/>
          </p:blipFill>
          <p:spPr>
            <a:xfrm>
              <a:off x="3663377" y="4719782"/>
              <a:ext cx="5946967" cy="198766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9521" t="28550" r="44219" b="65815"/>
            <a:stretch/>
          </p:blipFill>
          <p:spPr>
            <a:xfrm>
              <a:off x="3700901" y="4382225"/>
              <a:ext cx="3577932" cy="245193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4687505" y="3962400"/>
            <a:ext cx="6815647" cy="26852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icroRNAs in Cancer eBook | Guide to Studying miRNAs and Performing Scree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78" y="1865899"/>
            <a:ext cx="5341970" cy="194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3"/>
          <p:cNvSpPr>
            <a:spLocks noGrp="1"/>
          </p:cNvSpPr>
          <p:nvPr>
            <p:ph sz="half" idx="4294967295"/>
          </p:nvPr>
        </p:nvSpPr>
        <p:spPr>
          <a:xfrm>
            <a:off x="6638074" y="1865899"/>
            <a:ext cx="4032973" cy="200971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altLang="en-US" sz="2000" b="1" dirty="0" smtClean="0"/>
              <a:t>Works as off-switches of specific genes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altLang="en-US" sz="2000" b="1" dirty="0" smtClean="0"/>
              <a:t>One </a:t>
            </a:r>
            <a:r>
              <a:rPr lang="en-GB" altLang="en-US" sz="2000" b="1" dirty="0"/>
              <a:t>miRNA has multiple mRNA targets 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altLang="en-US" sz="2000" b="1" dirty="0"/>
              <a:t>One mRNA can be targeted by multiple </a:t>
            </a:r>
            <a:r>
              <a:rPr lang="en-GB" altLang="en-US" sz="2000" b="1" dirty="0" smtClean="0"/>
              <a:t>miRNAs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altLang="en-US" sz="2000" b="1" dirty="0" smtClean="0"/>
              <a:t>Specific miRNA expression profile related to: </a:t>
            </a:r>
          </a:p>
          <a:p>
            <a:pPr lvl="1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GB" altLang="en-US" b="1" dirty="0" smtClean="0"/>
              <a:t>Tissue / Fluid</a:t>
            </a:r>
          </a:p>
          <a:p>
            <a:pPr lvl="2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GB" altLang="en-US" sz="2000" b="1" dirty="0" smtClean="0"/>
              <a:t>Disease</a:t>
            </a:r>
          </a:p>
          <a:p>
            <a:pPr lvl="3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GB" altLang="en-US" sz="2000" b="1" dirty="0" smtClean="0"/>
              <a:t>Disease stage</a:t>
            </a:r>
            <a:endParaRPr lang="en-GB" altLang="en-US" sz="2000" b="1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4294967295"/>
          </p:nvPr>
        </p:nvSpPr>
        <p:spPr>
          <a:xfrm>
            <a:off x="1088579" y="4019335"/>
            <a:ext cx="5201386" cy="20207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en-GB" altLang="en-US" sz="2000" b="1" u="sng" dirty="0" smtClean="0"/>
              <a:t>miRNAs: 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altLang="en-US" sz="2000" b="1" dirty="0" smtClean="0"/>
              <a:t>21-25 </a:t>
            </a:r>
            <a:r>
              <a:rPr lang="en-GB" altLang="en-US" sz="2000" b="1" dirty="0"/>
              <a:t>nucleotides </a:t>
            </a:r>
            <a:r>
              <a:rPr lang="en-GB" altLang="en-US" sz="2000" b="1" dirty="0" smtClean="0"/>
              <a:t>long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altLang="en-US" sz="2000" b="1" dirty="0" smtClean="0"/>
              <a:t>regulate </a:t>
            </a:r>
            <a:r>
              <a:rPr lang="en-GB" altLang="en-US" sz="2000" b="1" dirty="0"/>
              <a:t>gene expression by binding complementary sequences of target mRNAs and inducing their degradation or translational </a:t>
            </a:r>
            <a:r>
              <a:rPr lang="en-GB" altLang="en-US" sz="2000" b="1" dirty="0" smtClean="0"/>
              <a:t>repression.</a:t>
            </a:r>
            <a:endParaRPr lang="en-GB" alt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47872" y="1014292"/>
            <a:ext cx="2180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miRNAs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980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833" y="1722178"/>
            <a:ext cx="7100452" cy="47713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47872" y="1014292"/>
            <a:ext cx="5591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miRNAs as biomarkers</a:t>
            </a:r>
            <a:endParaRPr lang="en-GB" sz="4000" dirty="0"/>
          </a:p>
        </p:txBody>
      </p:sp>
      <p:pic>
        <p:nvPicPr>
          <p:cNvPr id="5" name="Picture 6" descr="Trends in the microRNA Marketplace - Drug Discovery World (DDW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99" y="1722178"/>
            <a:ext cx="3182331" cy="318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8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studies for cardiotoxicity biomarker exploration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8332015" y="2346036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 patients treated with Car T-cell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8336636" y="4715165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Animal </a:t>
            </a:r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vivo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I/R model treated with SGLT2i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390866" y="2341420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 patients treated with doxorubicin 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404735" y="4719783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 patients treated with radiotherapy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686647" y="3379593"/>
            <a:ext cx="2899423" cy="16426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Patients suffering from myocardial infarction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04846" y="1300933"/>
            <a:ext cx="1981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miRNA </a:t>
            </a:r>
            <a:endParaRPr lang="en-GB" sz="4000" dirty="0"/>
          </a:p>
        </p:txBody>
      </p:sp>
      <p:cxnSp>
        <p:nvCxnSpPr>
          <p:cNvPr id="7" name="Straight Arrow Connector 6"/>
          <p:cNvCxnSpPr>
            <a:stCxn id="19" idx="6"/>
          </p:cNvCxnSpPr>
          <p:nvPr/>
        </p:nvCxnSpPr>
        <p:spPr>
          <a:xfrm>
            <a:off x="3924982" y="3001122"/>
            <a:ext cx="924109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0" idx="6"/>
          </p:cNvCxnSpPr>
          <p:nvPr/>
        </p:nvCxnSpPr>
        <p:spPr>
          <a:xfrm flipV="1">
            <a:off x="3938851" y="4570150"/>
            <a:ext cx="910240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472218" y="3022380"/>
            <a:ext cx="835272" cy="866129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8" idx="2"/>
          </p:cNvCxnSpPr>
          <p:nvPr/>
        </p:nvCxnSpPr>
        <p:spPr>
          <a:xfrm>
            <a:off x="7472218" y="4548211"/>
            <a:ext cx="864418" cy="82665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6"/>
          <p:cNvCxnSpPr>
            <a:stCxn id="19" idx="6"/>
          </p:cNvCxnSpPr>
          <p:nvPr/>
        </p:nvCxnSpPr>
        <p:spPr>
          <a:xfrm>
            <a:off x="3924982" y="3001122"/>
            <a:ext cx="924109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20"/>
          <p:cNvCxnSpPr>
            <a:stCxn id="20" idx="6"/>
          </p:cNvCxnSpPr>
          <p:nvPr/>
        </p:nvCxnSpPr>
        <p:spPr>
          <a:xfrm flipV="1">
            <a:off x="3938851" y="4570150"/>
            <a:ext cx="910240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30"/>
          <p:cNvCxnSpPr/>
          <p:nvPr/>
        </p:nvCxnSpPr>
        <p:spPr>
          <a:xfrm flipV="1">
            <a:off x="7472218" y="3022380"/>
            <a:ext cx="835272" cy="866129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33"/>
          <p:cNvCxnSpPr>
            <a:endCxn id="18" idx="2"/>
          </p:cNvCxnSpPr>
          <p:nvPr/>
        </p:nvCxnSpPr>
        <p:spPr>
          <a:xfrm>
            <a:off x="7472218" y="4548211"/>
            <a:ext cx="864418" cy="82665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114471" y="2258292"/>
            <a:ext cx="18473" cy="415174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85731" y="6078650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Harsh therapy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96739" y="6078649"/>
            <a:ext cx="476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Mild/cardioprotective therapy</a:t>
            </a:r>
          </a:p>
        </p:txBody>
      </p:sp>
    </p:spTree>
    <p:extLst>
      <p:ext uri="{BB962C8B-B14F-4D97-AF65-F5344CB8AC3E}">
        <p14:creationId xmlns:p14="http://schemas.microsoft.com/office/powerpoint/2010/main" val="191320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Quantitative              analysis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3218869" y="1551716"/>
            <a:ext cx="5535464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 smtClean="0"/>
              <a:t>Applied </a:t>
            </a:r>
            <a:r>
              <a:rPr lang="en-GB" sz="2000" dirty="0" err="1" smtClean="0"/>
              <a:t>Biosystems</a:t>
            </a:r>
            <a:r>
              <a:rPr lang="en-GB" sz="2000" dirty="0" smtClean="0"/>
              <a:t> </a:t>
            </a:r>
            <a:r>
              <a:rPr lang="en-GB" sz="2000" dirty="0" err="1" smtClean="0"/>
              <a:t>TaqMan</a:t>
            </a:r>
            <a:r>
              <a:rPr lang="en-GB" sz="2000" dirty="0" smtClean="0"/>
              <a:t> miRNA arrays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 r="39945"/>
          <a:stretch/>
        </p:blipFill>
        <p:spPr>
          <a:xfrm>
            <a:off x="8012599" y="2317215"/>
            <a:ext cx="1906132" cy="19765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999" y="4515954"/>
            <a:ext cx="4299732" cy="19835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9" t="11313" r="7106" b="25387"/>
          <a:stretch/>
        </p:blipFill>
        <p:spPr>
          <a:xfrm>
            <a:off x="5793305" y="2278286"/>
            <a:ext cx="1904015" cy="20155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04181" y="634546"/>
            <a:ext cx="2295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miRNA </a:t>
            </a:r>
            <a:endParaRPr lang="en-GB" sz="4000" dirty="0"/>
          </a:p>
        </p:txBody>
      </p:sp>
      <p:grpSp>
        <p:nvGrpSpPr>
          <p:cNvPr id="4" name="Group 3"/>
          <p:cNvGrpSpPr/>
          <p:nvPr/>
        </p:nvGrpSpPr>
        <p:grpSpPr>
          <a:xfrm>
            <a:off x="1879597" y="2161110"/>
            <a:ext cx="3212870" cy="4364201"/>
            <a:chOff x="1879597" y="2161110"/>
            <a:chExt cx="3212870" cy="43642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79597" y="2166293"/>
              <a:ext cx="3212870" cy="4359018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272145" y="2161110"/>
              <a:ext cx="1154546" cy="591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6869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834" t="23004" r="14814" b="60034"/>
          <a:stretch/>
        </p:blipFill>
        <p:spPr>
          <a:xfrm>
            <a:off x="1737360" y="912811"/>
            <a:ext cx="6925733" cy="1026846"/>
          </a:xfrm>
          <a:prstGeom prst="rect">
            <a:avLst/>
          </a:prstGeom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2895600" y="756060"/>
            <a:ext cx="8610600" cy="1293028"/>
          </a:xfrm>
        </p:spPr>
        <p:txBody>
          <a:bodyPr/>
          <a:lstStyle/>
          <a:p>
            <a:r>
              <a:rPr lang="en-GB" dirty="0"/>
              <a:t>IPA </a:t>
            </a:r>
            <a:r>
              <a:rPr lang="en-GB" dirty="0" smtClean="0"/>
              <a:t>analysis of </a:t>
            </a:r>
            <a:r>
              <a:rPr lang="en-GB" dirty="0" err="1" smtClean="0"/>
              <a:t>taqman</a:t>
            </a:r>
            <a:r>
              <a:rPr lang="en-GB" dirty="0" smtClean="0"/>
              <a:t> array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20834" t="51435" r="14814" b="33374"/>
          <a:stretch/>
        </p:blipFill>
        <p:spPr>
          <a:xfrm>
            <a:off x="3140860" y="1857817"/>
            <a:ext cx="6925733" cy="9196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0277" t="17873" r="26018" b="15710"/>
          <a:stretch/>
        </p:blipFill>
        <p:spPr>
          <a:xfrm>
            <a:off x="6389386" y="2813550"/>
            <a:ext cx="5341305" cy="371569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576733" y="6214533"/>
            <a:ext cx="2108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31628" y="4602779"/>
            <a:ext cx="1030778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919610" y="4770815"/>
            <a:ext cx="1946664" cy="84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97868" y="5328913"/>
            <a:ext cx="4136812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Significantly differential miRNA expression levels from miRNA array analysis at all post-treatment time points vs baseline analysed with IPA</a:t>
            </a:r>
            <a:endParaRPr lang="en-GB" dirty="0"/>
          </a:p>
        </p:txBody>
      </p:sp>
      <p:pic>
        <p:nvPicPr>
          <p:cNvPr id="19" name="Picture 2" descr="Epje Test Tubes Laboratory Centrifuge Eppendorf Computer - Eppendorf Png ,  Transparent Cartoon, Free Cliparts &amp;amp; Silhouettes - Net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339" y="2878057"/>
            <a:ext cx="968026" cy="8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pje Test Tubes Laboratory Centrifuge Eppendorf Computer - Eppendorf Png ,  Transparent Cartoon, Free Cliparts &amp;amp; Silhouettes - Net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068" y="2880831"/>
            <a:ext cx="968026" cy="8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pje Test Tubes Laboratory Centrifuge Eppendorf Computer - Eppendorf Png ,  Transparent Cartoon, Free Cliparts &amp;amp; Silhouettes - Net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112" y="2875286"/>
            <a:ext cx="968026" cy="8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Epje Test Tubes Laboratory Centrifuge Eppendorf Computer - Eppendorf Png ,  Transparent Cartoon, Free Cliparts &amp;amp; Silhouettes - Net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56" y="2872512"/>
            <a:ext cx="968026" cy="8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Epje Test Tubes Laboratory Centrifuge Eppendorf Computer - Eppendorf Png ,  Transparent Cartoon, Free Cliparts &amp;amp; Silhouettes - Net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572" y="2866973"/>
            <a:ext cx="968026" cy="8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69618" y="3740301"/>
            <a:ext cx="580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Pooled:      Baseline    24-72hrs post    3-6m post    6-12m post       5year post  </a:t>
            </a:r>
            <a:endParaRPr lang="en-GB" sz="1200" dirty="0"/>
          </a:p>
        </p:txBody>
      </p:sp>
      <p:sp>
        <p:nvSpPr>
          <p:cNvPr id="26" name="Down Arrow 25"/>
          <p:cNvSpPr/>
          <p:nvPr/>
        </p:nvSpPr>
        <p:spPr>
          <a:xfrm>
            <a:off x="1927743" y="4017300"/>
            <a:ext cx="138928" cy="426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6"/>
          <p:cNvSpPr/>
          <p:nvPr/>
        </p:nvSpPr>
        <p:spPr>
          <a:xfrm>
            <a:off x="2892942" y="4017300"/>
            <a:ext cx="138928" cy="426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own Arrow 27"/>
          <p:cNvSpPr/>
          <p:nvPr/>
        </p:nvSpPr>
        <p:spPr>
          <a:xfrm>
            <a:off x="3858141" y="4017161"/>
            <a:ext cx="138928" cy="426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own Arrow 28"/>
          <p:cNvSpPr/>
          <p:nvPr/>
        </p:nvSpPr>
        <p:spPr>
          <a:xfrm>
            <a:off x="4823340" y="4017161"/>
            <a:ext cx="138928" cy="426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5788539" y="4004833"/>
            <a:ext cx="138928" cy="426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927743" y="4916107"/>
            <a:ext cx="2965061" cy="2033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930514" y="5075183"/>
            <a:ext cx="3927489" cy="1366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32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qiagen.my.salesforce-sites.com/KnowledgeBase/servlet/rtaImage?eid=ka46N000000k9ex&amp;feoid=00N1i0000025J0F&amp;refid=0EM1i000001uly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/>
        </p:blipFill>
        <p:spPr bwMode="auto">
          <a:xfrm>
            <a:off x="7116097" y="3517099"/>
            <a:ext cx="3854038" cy="312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Group 46"/>
          <p:cNvGrpSpPr/>
          <p:nvPr/>
        </p:nvGrpSpPr>
        <p:grpSpPr>
          <a:xfrm>
            <a:off x="3924817" y="3134646"/>
            <a:ext cx="2689058" cy="3504325"/>
            <a:chOff x="1879597" y="2161110"/>
            <a:chExt cx="3212870" cy="4364201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9597" y="2166293"/>
              <a:ext cx="3212870" cy="4359018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2272145" y="2161110"/>
              <a:ext cx="1154546" cy="591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5473" y="162899"/>
            <a:ext cx="8610600" cy="1293028"/>
          </a:xfrm>
        </p:spPr>
        <p:txBody>
          <a:bodyPr/>
          <a:lstStyle/>
          <a:p>
            <a:r>
              <a:rPr lang="en-GB" dirty="0" smtClean="0"/>
              <a:t>Sarcoma Study example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7378" r="25613"/>
          <a:stretch/>
        </p:blipFill>
        <p:spPr>
          <a:xfrm>
            <a:off x="2531804" y="1257837"/>
            <a:ext cx="2466741" cy="21043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5946547" y="1697547"/>
            <a:ext cx="3788852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u="sng" dirty="0" smtClean="0"/>
              <a:t>32 % of CVD adverse effects: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Arrhythmia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Thrombosis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Heart failure</a:t>
            </a:r>
          </a:p>
        </p:txBody>
      </p:sp>
      <p:pic>
        <p:nvPicPr>
          <p:cNvPr id="1026" name="Picture 2" descr="Doxorubicin hydrochloride | 25316-40-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335" y="1356389"/>
            <a:ext cx="917667" cy="200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ight Arrow 17"/>
          <p:cNvSpPr/>
          <p:nvPr/>
        </p:nvSpPr>
        <p:spPr>
          <a:xfrm>
            <a:off x="5190837" y="2209174"/>
            <a:ext cx="563418" cy="24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93" y="3843195"/>
            <a:ext cx="3060081" cy="2501204"/>
          </a:xfrm>
          <a:prstGeom prst="rect">
            <a:avLst/>
          </a:prstGeom>
        </p:spPr>
      </p:pic>
      <p:sp>
        <p:nvSpPr>
          <p:cNvPr id="52" name="Right Arrow 51"/>
          <p:cNvSpPr/>
          <p:nvPr/>
        </p:nvSpPr>
        <p:spPr>
          <a:xfrm>
            <a:off x="3472079" y="4876705"/>
            <a:ext cx="563418" cy="24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/>
          <p:cNvSpPr/>
          <p:nvPr/>
        </p:nvSpPr>
        <p:spPr>
          <a:xfrm>
            <a:off x="6543171" y="4890559"/>
            <a:ext cx="563418" cy="24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006888" y="3268525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IPA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147146" y="901809"/>
            <a:ext cx="8610600" cy="1293028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Sarcoma Study example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3734657" y="1724037"/>
            <a:ext cx="6877583" cy="22467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Comparative expression analysis of 377 miRNAs: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Significantly altered miRNA targets = 174</a:t>
            </a:r>
          </a:p>
          <a:p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Significantly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altered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miRNAs associated with therapy-induced cardiovascular injury ~ 21 miRNAs </a:t>
            </a:r>
          </a:p>
          <a:p>
            <a:endParaRPr lang="en-GB" sz="20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specific expression in 9 subdivisions of CVDs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6060" y="2890783"/>
            <a:ext cx="5226251" cy="24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9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147146" y="901809"/>
            <a:ext cx="8610600" cy="1293028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Sarcoma Study example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059380" y="4079701"/>
            <a:ext cx="6469347" cy="2530764"/>
            <a:chOff x="5307427" y="4128116"/>
            <a:chExt cx="6469347" cy="2530764"/>
          </a:xfrm>
        </p:grpSpPr>
        <p:pic>
          <p:nvPicPr>
            <p:cNvPr id="10" name="Picture 9"/>
            <p:cNvPicPr/>
            <p:nvPr/>
          </p:nvPicPr>
          <p:blipFill rotWithShape="1">
            <a:blip r:embed="rId2"/>
            <a:srcRect l="35205" t="36297" r="34773" b="32739"/>
            <a:stretch/>
          </p:blipFill>
          <p:spPr>
            <a:xfrm>
              <a:off x="5307427" y="4128116"/>
              <a:ext cx="4729018" cy="2530764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065579" y="4146852"/>
              <a:ext cx="535709" cy="2496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356198" y="4239489"/>
              <a:ext cx="1477818" cy="184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13470" y="6445422"/>
              <a:ext cx="3857490" cy="195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</a:t>
              </a:r>
              <a:endParaRPr lang="en-GB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69877" t="46982" r="17544" b="41790"/>
            <a:stretch/>
          </p:blipFill>
          <p:spPr>
            <a:xfrm>
              <a:off x="10059196" y="4396508"/>
              <a:ext cx="1694827" cy="85096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196384" y="4438069"/>
              <a:ext cx="580390" cy="207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508598" y="4391889"/>
              <a:ext cx="1477818" cy="184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</a:t>
              </a:r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431912" y="4729011"/>
              <a:ext cx="344862" cy="166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08562" y="6349145"/>
              <a:ext cx="7906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-A”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72155" y="6344529"/>
              <a:ext cx="7906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-B”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80335" y="6358386"/>
              <a:ext cx="7906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-C”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388518" y="6344531"/>
              <a:ext cx="7906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-D”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178232" y="6349151"/>
              <a:ext cx="7825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-E”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3734657" y="1724037"/>
            <a:ext cx="6877583" cy="22467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Comparative expression analysis of 377 miRNAs: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Significantly altered miRNA targets = 174</a:t>
            </a:r>
          </a:p>
          <a:p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Significantly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altered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miRNAs associated with therapy-induced cardiovascular injury ~ 21 miRNAs </a:t>
            </a:r>
          </a:p>
          <a:p>
            <a:endParaRPr lang="en-GB" sz="20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specific expression in 9 subdivisions of CVDs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6060" y="2890783"/>
            <a:ext cx="5226251" cy="24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studies for cardiotoxicity biomarker exploration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8332015" y="2346036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 patients treated with Car T-cell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8336636" y="4715165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Animal </a:t>
            </a:r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vivo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I/R model treated with SGLT2i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390866" y="2341420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 patients treated with doxorubicin 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404735" y="4719783"/>
            <a:ext cx="2534116" cy="13194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 patients treated with radiotherapy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686647" y="3379593"/>
            <a:ext cx="2899423" cy="16426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Patients suffering from myocardial infarction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04846" y="1300933"/>
            <a:ext cx="1981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miRNA </a:t>
            </a:r>
            <a:endParaRPr lang="en-GB" sz="4000" dirty="0"/>
          </a:p>
        </p:txBody>
      </p:sp>
      <p:cxnSp>
        <p:nvCxnSpPr>
          <p:cNvPr id="7" name="Straight Arrow Connector 6"/>
          <p:cNvCxnSpPr>
            <a:stCxn id="19" idx="6"/>
          </p:cNvCxnSpPr>
          <p:nvPr/>
        </p:nvCxnSpPr>
        <p:spPr>
          <a:xfrm>
            <a:off x="3924982" y="3001122"/>
            <a:ext cx="924109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0" idx="6"/>
          </p:cNvCxnSpPr>
          <p:nvPr/>
        </p:nvCxnSpPr>
        <p:spPr>
          <a:xfrm flipV="1">
            <a:off x="3938851" y="4570150"/>
            <a:ext cx="910240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472218" y="3022380"/>
            <a:ext cx="835272" cy="866129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8" idx="2"/>
          </p:cNvCxnSpPr>
          <p:nvPr/>
        </p:nvCxnSpPr>
        <p:spPr>
          <a:xfrm>
            <a:off x="7472218" y="4548211"/>
            <a:ext cx="864418" cy="82665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6"/>
          <p:cNvCxnSpPr>
            <a:stCxn id="19" idx="6"/>
          </p:cNvCxnSpPr>
          <p:nvPr/>
        </p:nvCxnSpPr>
        <p:spPr>
          <a:xfrm>
            <a:off x="3924982" y="3001122"/>
            <a:ext cx="924109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20"/>
          <p:cNvCxnSpPr>
            <a:stCxn id="20" idx="6"/>
          </p:cNvCxnSpPr>
          <p:nvPr/>
        </p:nvCxnSpPr>
        <p:spPr>
          <a:xfrm flipV="1">
            <a:off x="3938851" y="4570150"/>
            <a:ext cx="910240" cy="8093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30"/>
          <p:cNvCxnSpPr/>
          <p:nvPr/>
        </p:nvCxnSpPr>
        <p:spPr>
          <a:xfrm flipV="1">
            <a:off x="7472218" y="3022380"/>
            <a:ext cx="835272" cy="866129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33"/>
          <p:cNvCxnSpPr>
            <a:endCxn id="18" idx="2"/>
          </p:cNvCxnSpPr>
          <p:nvPr/>
        </p:nvCxnSpPr>
        <p:spPr>
          <a:xfrm>
            <a:off x="7472218" y="4548211"/>
            <a:ext cx="864418" cy="82665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114471" y="2258292"/>
            <a:ext cx="18473" cy="415174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85731" y="6078650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Harsh therapy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96739" y="6078649"/>
            <a:ext cx="476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Mild/cardioprotective therapy</a:t>
            </a:r>
          </a:p>
        </p:txBody>
      </p:sp>
      <p:sp>
        <p:nvSpPr>
          <p:cNvPr id="24" name="Oval 23"/>
          <p:cNvSpPr/>
          <p:nvPr/>
        </p:nvSpPr>
        <p:spPr>
          <a:xfrm>
            <a:off x="629201" y="3660824"/>
            <a:ext cx="2661413" cy="10543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More harsh anti-cancer studies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0"/>
          <p:cNvCxnSpPr/>
          <p:nvPr/>
        </p:nvCxnSpPr>
        <p:spPr>
          <a:xfrm flipV="1">
            <a:off x="3308346" y="4173682"/>
            <a:ext cx="1378301" cy="1431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0"/>
          <p:cNvCxnSpPr/>
          <p:nvPr/>
        </p:nvCxnSpPr>
        <p:spPr>
          <a:xfrm flipV="1">
            <a:off x="7617113" y="4178304"/>
            <a:ext cx="1378301" cy="1431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9055391" y="3665445"/>
            <a:ext cx="2804100" cy="10543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More mild / protective anti-cancer studies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3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0887"/>
            <a:ext cx="10820400" cy="13784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b="1" dirty="0"/>
              <a:t>Diagnostic miRNA biomarkers for </a:t>
            </a:r>
            <a:endParaRPr lang="en-GB" sz="4000" b="1" dirty="0" smtClean="0"/>
          </a:p>
          <a:p>
            <a:pPr marL="0" indent="0">
              <a:buNone/>
            </a:pPr>
            <a:r>
              <a:rPr lang="en-GB" sz="4000" b="1" dirty="0"/>
              <a:t>t</a:t>
            </a:r>
            <a:r>
              <a:rPr lang="en-GB" sz="4000" b="1" dirty="0" smtClean="0"/>
              <a:t>herapy-induced </a:t>
            </a:r>
            <a:r>
              <a:rPr lang="en-GB" sz="4000" b="1" dirty="0"/>
              <a:t>cardiovascular </a:t>
            </a:r>
            <a:r>
              <a:rPr lang="en-GB" sz="4000" b="1" dirty="0" smtClean="0"/>
              <a:t>injury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462580" y="2877390"/>
            <a:ext cx="4204797" cy="3619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u="sng" dirty="0"/>
              <a:t>Dr Hardip </a:t>
            </a:r>
            <a:r>
              <a:rPr lang="en-GB" sz="2800" b="1" u="sng" dirty="0" smtClean="0"/>
              <a:t>Sandhu</a:t>
            </a:r>
          </a:p>
          <a:p>
            <a:pPr>
              <a:lnSpc>
                <a:spcPct val="100000"/>
              </a:lnSpc>
            </a:pPr>
            <a:r>
              <a:rPr lang="en-GB" sz="1600" b="1" i="1" dirty="0"/>
              <a:t>MBA, BSc (hons), MSc (</a:t>
            </a:r>
            <a:r>
              <a:rPr lang="en-GB" sz="1600" b="1" i="1" dirty="0" err="1"/>
              <a:t>Biochem</a:t>
            </a:r>
            <a:r>
              <a:rPr lang="en-GB" sz="1600" b="1" i="1" dirty="0"/>
              <a:t>), </a:t>
            </a:r>
            <a:r>
              <a:rPr lang="en-GB" sz="1600" b="1" i="1" dirty="0" smtClean="0"/>
              <a:t>       PhD </a:t>
            </a:r>
            <a:r>
              <a:rPr lang="en-GB" sz="1600" b="1" i="1" dirty="0"/>
              <a:t>(</a:t>
            </a:r>
            <a:r>
              <a:rPr lang="en-GB" sz="1600" b="1" i="1" dirty="0" err="1"/>
              <a:t>Pharm&amp;Tox</a:t>
            </a:r>
            <a:r>
              <a:rPr lang="en-GB" sz="1600" b="1" i="1" dirty="0"/>
              <a:t>)</a:t>
            </a:r>
          </a:p>
          <a:p>
            <a:pPr>
              <a:lnSpc>
                <a:spcPct val="100000"/>
              </a:lnSpc>
            </a:pPr>
            <a:r>
              <a:rPr lang="en-GB" sz="1600" b="1" i="1" dirty="0" smtClean="0"/>
              <a:t>Assistant </a:t>
            </a:r>
            <a:r>
              <a:rPr lang="en-GB" sz="1600" b="1" i="1" dirty="0"/>
              <a:t>Professor in </a:t>
            </a:r>
            <a:r>
              <a:rPr lang="en-GB" sz="1600" b="1" i="1" dirty="0" smtClean="0"/>
              <a:t>         Cardiovascular </a:t>
            </a:r>
            <a:r>
              <a:rPr lang="en-GB" sz="1600" b="1" i="1" dirty="0"/>
              <a:t>Safety </a:t>
            </a:r>
            <a:r>
              <a:rPr lang="en-GB" sz="1600" b="1" i="1" dirty="0" smtClean="0"/>
              <a:t>Pharmacology</a:t>
            </a:r>
            <a:r>
              <a:rPr lang="en-GB" sz="1600" b="1" i="1" dirty="0"/>
              <a:t> </a:t>
            </a:r>
          </a:p>
          <a:p>
            <a:pPr>
              <a:lnSpc>
                <a:spcPct val="100000"/>
              </a:lnSpc>
            </a:pPr>
            <a:r>
              <a:rPr lang="en-GB" sz="1600" b="1" dirty="0" smtClean="0"/>
              <a:t>Centre </a:t>
            </a:r>
            <a:r>
              <a:rPr lang="en-GB" sz="1600" b="1" dirty="0"/>
              <a:t>for Health &amp; Life </a:t>
            </a:r>
            <a:r>
              <a:rPr lang="en-GB" sz="1600" b="1" dirty="0" smtClean="0"/>
              <a:t>Sciences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Coventry University</a:t>
            </a:r>
          </a:p>
          <a:p>
            <a:pPr>
              <a:lnSpc>
                <a:spcPct val="100000"/>
              </a:lnSpc>
            </a:pPr>
            <a:r>
              <a:rPr lang="en-GB" sz="1800" b="1" i="1" u="sng" dirty="0" smtClean="0"/>
              <a:t>hardip.sandhu@coventry.ac.uk</a:t>
            </a:r>
            <a:endParaRPr lang="en-GB" sz="1800" b="1" i="1" u="sng" dirty="0"/>
          </a:p>
          <a:p>
            <a:endParaRPr lang="en-GB" sz="1400" b="1" dirty="0"/>
          </a:p>
          <a:p>
            <a:endParaRPr lang="en-GB" sz="1800" b="1" dirty="0" smtClean="0"/>
          </a:p>
          <a:p>
            <a:endParaRPr lang="en-GB" sz="1800" b="1" dirty="0"/>
          </a:p>
          <a:p>
            <a:endParaRPr lang="en-GB" sz="1400" b="1" dirty="0"/>
          </a:p>
        </p:txBody>
      </p:sp>
      <p:pic>
        <p:nvPicPr>
          <p:cNvPr id="5" name="Picture 4" descr="National Patient Safety Goals: Medication Safet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5" t="18361" r="5870" b="13214"/>
          <a:stretch/>
        </p:blipFill>
        <p:spPr bwMode="auto">
          <a:xfrm>
            <a:off x="774991" y="2789382"/>
            <a:ext cx="6618098" cy="356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8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37670"/>
            <a:ext cx="8610600" cy="1293028"/>
          </a:xfrm>
        </p:spPr>
        <p:txBody>
          <a:bodyPr/>
          <a:lstStyle/>
          <a:p>
            <a:r>
              <a:rPr lang="en-GB" dirty="0" smtClean="0"/>
              <a:t>Future perspectives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l="2414" t="7967" r="2505" b="9918"/>
          <a:stretch/>
        </p:blipFill>
        <p:spPr>
          <a:xfrm>
            <a:off x="1413164" y="3058349"/>
            <a:ext cx="2049244" cy="1769802"/>
          </a:xfrm>
          <a:prstGeom prst="rect">
            <a:avLst/>
          </a:prstGeom>
        </p:spPr>
      </p:pic>
      <p:pic>
        <p:nvPicPr>
          <p:cNvPr id="24" name="Picture 4" descr="5,249 Blood Vial Illustrations &amp; Clip Art - iStock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7" t="16004" r="15814" b="16167"/>
          <a:stretch/>
        </p:blipFill>
        <p:spPr bwMode="auto">
          <a:xfrm>
            <a:off x="4250227" y="3177666"/>
            <a:ext cx="1387037" cy="138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V="1">
            <a:off x="3728493" y="3868227"/>
            <a:ext cx="392332" cy="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2" name="Picture 8" descr="Molecular testing for cancer biomarkers to grow | Clearstat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01" b="20462"/>
          <a:stretch/>
        </p:blipFill>
        <p:spPr bwMode="auto">
          <a:xfrm>
            <a:off x="6288400" y="3044371"/>
            <a:ext cx="2171254" cy="16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Zymo DirectDetect eliminates RNA extraction | Lucerna-Chem A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99" t="20283" r="4134" b="23055"/>
          <a:stretch/>
        </p:blipFill>
        <p:spPr bwMode="auto">
          <a:xfrm>
            <a:off x="9109448" y="2943031"/>
            <a:ext cx="2103514" cy="194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 flipV="1">
            <a:off x="5766666" y="3867974"/>
            <a:ext cx="392332" cy="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1339980" y="2235145"/>
            <a:ext cx="2182464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/>
              <a:t>Cancer patients in treatment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4230600" y="2235145"/>
            <a:ext cx="1377013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/>
              <a:t>Routine </a:t>
            </a:r>
          </a:p>
          <a:p>
            <a:pPr algn="ctr"/>
            <a:r>
              <a:rPr lang="en-GB" sz="2000" dirty="0" smtClean="0"/>
              <a:t>check-up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6257609" y="2236745"/>
            <a:ext cx="2232836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/>
              <a:t>Screen for specific miRNAs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8645443" y="3867974"/>
            <a:ext cx="392332" cy="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8923659" y="2235145"/>
            <a:ext cx="2232836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/>
              <a:t>Standard PCR</a:t>
            </a:r>
          </a:p>
          <a:p>
            <a:pPr algn="ctr"/>
            <a:r>
              <a:rPr lang="en-GB" sz="2000" dirty="0" smtClean="0"/>
              <a:t>analysis</a:t>
            </a:r>
          </a:p>
        </p:txBody>
      </p:sp>
      <p:sp>
        <p:nvSpPr>
          <p:cNvPr id="8" name="Curved Up Arrow 7"/>
          <p:cNvSpPr/>
          <p:nvPr/>
        </p:nvSpPr>
        <p:spPr>
          <a:xfrm flipH="1">
            <a:off x="2096655" y="4985507"/>
            <a:ext cx="8285018" cy="1542472"/>
          </a:xfrm>
          <a:prstGeom prst="curvedUpArrow">
            <a:avLst>
              <a:gd name="adj1" fmla="val 25000"/>
              <a:gd name="adj2" fmla="val 50000"/>
              <a:gd name="adj3" fmla="val 291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06E609-8D0E-DE9D-EC37-4C174677F0CB}"/>
              </a:ext>
            </a:extLst>
          </p:cNvPr>
          <p:cNvSpPr txBox="1"/>
          <p:nvPr/>
        </p:nvSpPr>
        <p:spPr>
          <a:xfrm>
            <a:off x="4461525" y="5248911"/>
            <a:ext cx="3835123" cy="10156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u="sng" dirty="0" smtClean="0"/>
              <a:t>Risk of developing CVDs?</a:t>
            </a:r>
          </a:p>
          <a:p>
            <a:pPr algn="ctr"/>
            <a:r>
              <a:rPr lang="en-GB" sz="2000" dirty="0" smtClean="0"/>
              <a:t>Change therapy/dose?</a:t>
            </a:r>
          </a:p>
          <a:p>
            <a:pPr algn="ctr"/>
            <a:r>
              <a:rPr lang="en-GB" sz="2000" dirty="0" smtClean="0"/>
              <a:t>Adjunct therapy?</a:t>
            </a:r>
          </a:p>
        </p:txBody>
      </p:sp>
    </p:spTree>
    <p:extLst>
      <p:ext uri="{BB962C8B-B14F-4D97-AF65-F5344CB8AC3E}">
        <p14:creationId xmlns:p14="http://schemas.microsoft.com/office/powerpoint/2010/main" val="418174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889" y="1259212"/>
            <a:ext cx="2713466" cy="271346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colleagues </a:t>
            </a:r>
            <a:r>
              <a:rPr lang="en-GB" dirty="0"/>
              <a:t>and </a:t>
            </a:r>
            <a:r>
              <a:rPr lang="en-GB" dirty="0" smtClean="0"/>
              <a:t>partners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082314" y="2194561"/>
            <a:ext cx="2694709" cy="3356493"/>
          </a:xfrm>
          <a:ln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b="1" u="sng" dirty="0"/>
              <a:t>CU </a:t>
            </a:r>
            <a:r>
              <a:rPr lang="en-GB" sz="1800" b="1" u="sng" dirty="0" smtClean="0"/>
              <a:t>colleagues: </a:t>
            </a:r>
          </a:p>
          <a:p>
            <a:pPr>
              <a:buFontTx/>
              <a:buChar char="-"/>
            </a:pPr>
            <a:r>
              <a:rPr lang="en-GB" sz="1600" dirty="0" smtClean="0"/>
              <a:t>Prof </a:t>
            </a:r>
            <a:r>
              <a:rPr lang="en-GB" sz="1600" dirty="0"/>
              <a:t>Helen </a:t>
            </a:r>
            <a:r>
              <a:rPr lang="en-GB" sz="1600" dirty="0" smtClean="0"/>
              <a:t>Maddock</a:t>
            </a:r>
            <a:endParaRPr lang="en-GB" sz="1600" dirty="0"/>
          </a:p>
          <a:p>
            <a:pPr>
              <a:buFontTx/>
              <a:buChar char="-"/>
            </a:pPr>
            <a:r>
              <a:rPr lang="en-GB" sz="1600" dirty="0" smtClean="0"/>
              <a:t>Prof </a:t>
            </a:r>
            <a:r>
              <a:rPr lang="en-GB" sz="1600" dirty="0"/>
              <a:t>Gordon </a:t>
            </a:r>
            <a:r>
              <a:rPr lang="en-GB" sz="1600" dirty="0" smtClean="0"/>
              <a:t>McGregor</a:t>
            </a:r>
            <a:endParaRPr lang="en-GB" sz="1600" dirty="0"/>
          </a:p>
          <a:p>
            <a:pPr>
              <a:buFontTx/>
              <a:buChar char="-"/>
            </a:pPr>
            <a:r>
              <a:rPr lang="en-GB" sz="1600" dirty="0" smtClean="0"/>
              <a:t>Prof </a:t>
            </a:r>
            <a:r>
              <a:rPr lang="en-GB" sz="1600" dirty="0"/>
              <a:t>Djordje </a:t>
            </a:r>
            <a:r>
              <a:rPr lang="en-GB" sz="1600" dirty="0" err="1" smtClean="0"/>
              <a:t>Jakovljevic</a:t>
            </a:r>
            <a:endParaRPr lang="en-GB" sz="1600" dirty="0"/>
          </a:p>
          <a:p>
            <a:pPr>
              <a:buFontTx/>
              <a:buChar char="-"/>
            </a:pPr>
            <a:r>
              <a:rPr lang="en-GB" sz="1600" dirty="0" smtClean="0"/>
              <a:t>Dr </a:t>
            </a:r>
            <a:r>
              <a:rPr lang="en-GB" sz="1600" dirty="0"/>
              <a:t>Isadora </a:t>
            </a:r>
            <a:r>
              <a:rPr lang="en-GB" sz="1600" dirty="0" err="1" smtClean="0"/>
              <a:t>Furigo</a:t>
            </a:r>
            <a:endParaRPr lang="en-GB" sz="1600" dirty="0"/>
          </a:p>
          <a:p>
            <a:pPr>
              <a:buFontTx/>
              <a:buChar char="-"/>
            </a:pPr>
            <a:r>
              <a:rPr lang="en-GB" sz="1600" dirty="0" smtClean="0"/>
              <a:t>Dr </a:t>
            </a:r>
            <a:r>
              <a:rPr lang="en-GB" sz="1600" dirty="0"/>
              <a:t>Caroline </a:t>
            </a:r>
            <a:r>
              <a:rPr lang="en-GB" sz="1600" dirty="0" smtClean="0"/>
              <a:t>Lozahic </a:t>
            </a:r>
          </a:p>
          <a:p>
            <a:pPr>
              <a:buFontTx/>
              <a:buChar char="-"/>
            </a:pPr>
            <a:r>
              <a:rPr lang="en-GB" sz="1600" dirty="0" smtClean="0"/>
              <a:t>Mr </a:t>
            </a:r>
            <a:r>
              <a:rPr lang="en-GB" sz="1600" dirty="0"/>
              <a:t>David </a:t>
            </a:r>
            <a:r>
              <a:rPr lang="en-GB" sz="1600" dirty="0" err="1"/>
              <a:t>Mutigwa</a:t>
            </a:r>
            <a:r>
              <a:rPr lang="en-GB" sz="1600" dirty="0"/>
              <a:t> </a:t>
            </a:r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Ms </a:t>
            </a:r>
            <a:r>
              <a:rPr lang="en-GB" sz="1600" dirty="0"/>
              <a:t>Sophie </a:t>
            </a:r>
            <a:r>
              <a:rPr lang="en-GB" sz="1600" dirty="0" smtClean="0"/>
              <a:t>Russell</a:t>
            </a:r>
          </a:p>
          <a:p>
            <a:pPr marL="0" indent="0">
              <a:buNone/>
            </a:pPr>
            <a:endParaRPr lang="en-GB" sz="21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71" y="1631143"/>
            <a:ext cx="2571750" cy="178117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887853" y="2194561"/>
            <a:ext cx="3747655" cy="4363257"/>
          </a:xfrm>
          <a:ln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700" b="1" u="sng" dirty="0"/>
              <a:t>External colleagues and partners: </a:t>
            </a:r>
          </a:p>
          <a:p>
            <a:pPr>
              <a:buFontTx/>
              <a:buChar char="-"/>
            </a:pPr>
            <a:r>
              <a:rPr lang="en-GB" sz="1600" dirty="0" smtClean="0"/>
              <a:t>Prof </a:t>
            </a:r>
            <a:r>
              <a:rPr lang="en-GB" sz="1600" dirty="0"/>
              <a:t>J Malcolm Walker, Prof Derek </a:t>
            </a:r>
            <a:r>
              <a:rPr lang="en-GB" sz="1600" dirty="0" err="1"/>
              <a:t>Yellon</a:t>
            </a:r>
            <a:r>
              <a:rPr lang="en-GB" sz="1600" dirty="0"/>
              <a:t> and Prof Rob Bell (</a:t>
            </a:r>
            <a:r>
              <a:rPr lang="en-GB" sz="1600" dirty="0" smtClean="0"/>
              <a:t>UCL)</a:t>
            </a:r>
          </a:p>
          <a:p>
            <a:pPr>
              <a:buFontTx/>
              <a:buChar char="-"/>
            </a:pPr>
            <a:r>
              <a:rPr lang="en-GB" sz="1600" dirty="0" smtClean="0"/>
              <a:t>Dr </a:t>
            </a:r>
            <a:r>
              <a:rPr lang="en-GB" sz="1600" dirty="0"/>
              <a:t>David Cutter and Dr Vanessa Ferreira (Oxford </a:t>
            </a:r>
            <a:r>
              <a:rPr lang="en-GB" sz="1600" dirty="0" smtClean="0"/>
              <a:t>University)</a:t>
            </a:r>
          </a:p>
          <a:p>
            <a:pPr>
              <a:buFontTx/>
              <a:buChar char="-"/>
            </a:pPr>
            <a:r>
              <a:rPr lang="en-GB" sz="1600" dirty="0" smtClean="0"/>
              <a:t>Prof </a:t>
            </a:r>
            <a:r>
              <a:rPr lang="en-GB" sz="1600" dirty="0"/>
              <a:t>Rob Shave (University of British Columbia, </a:t>
            </a:r>
            <a:r>
              <a:rPr lang="en-GB" sz="1600" dirty="0" smtClean="0"/>
              <a:t>Canada)</a:t>
            </a:r>
          </a:p>
          <a:p>
            <a:pPr>
              <a:buFontTx/>
              <a:buChar char="-"/>
            </a:pPr>
            <a:r>
              <a:rPr lang="en-GB" sz="1600" dirty="0" smtClean="0"/>
              <a:t>Dr </a:t>
            </a:r>
            <a:r>
              <a:rPr lang="en-GB" sz="1600" dirty="0"/>
              <a:t>Sharon Ann George </a:t>
            </a:r>
            <a:r>
              <a:rPr lang="en-GB" sz="1600" dirty="0" smtClean="0"/>
              <a:t>(</a:t>
            </a:r>
            <a:r>
              <a:rPr lang="en-GB" sz="1600" dirty="0"/>
              <a:t>University of </a:t>
            </a:r>
            <a:r>
              <a:rPr lang="en-GB" sz="1600" dirty="0" smtClean="0"/>
              <a:t>Pittsburgh, US)</a:t>
            </a:r>
            <a:endParaRPr lang="en-GB" sz="1600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GB" sz="1600" dirty="0" smtClean="0"/>
              <a:t>Prof </a:t>
            </a:r>
            <a:r>
              <a:rPr lang="en-GB" sz="1600" dirty="0"/>
              <a:t>Prithwish Banerjee, Dr Faizel </a:t>
            </a:r>
            <a:r>
              <a:rPr lang="en-GB" sz="1600" dirty="0" smtClean="0"/>
              <a:t>Osman, Dr </a:t>
            </a:r>
            <a:r>
              <a:rPr lang="en-GB" sz="1600" dirty="0"/>
              <a:t>Raj Shrimali </a:t>
            </a:r>
            <a:r>
              <a:rPr lang="en-GB" sz="1600" dirty="0" smtClean="0"/>
              <a:t>and Dr Tim Blake (UHCW </a:t>
            </a:r>
            <a:r>
              <a:rPr lang="en-GB" sz="1600" dirty="0"/>
              <a:t>NHS </a:t>
            </a:r>
            <a:r>
              <a:rPr lang="en-GB" sz="1600" dirty="0" smtClean="0"/>
              <a:t>Trust)</a:t>
            </a:r>
          </a:p>
          <a:p>
            <a:pPr>
              <a:buFontTx/>
              <a:buChar char="-"/>
            </a:pPr>
            <a:r>
              <a:rPr lang="en-GB" sz="1600" dirty="0" smtClean="0"/>
              <a:t>Dr Lucas </a:t>
            </a:r>
            <a:r>
              <a:rPr lang="en-GB" sz="1600" dirty="0" err="1"/>
              <a:t>Carminatti</a:t>
            </a:r>
            <a:r>
              <a:rPr lang="en-GB" sz="1600" dirty="0"/>
              <a:t> </a:t>
            </a:r>
            <a:r>
              <a:rPr lang="en-GB" sz="1600" dirty="0" err="1"/>
              <a:t>Pantaleao</a:t>
            </a:r>
            <a:r>
              <a:rPr lang="en-GB" sz="1600" dirty="0"/>
              <a:t> (Cambridge University) </a:t>
            </a:r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Dr </a:t>
            </a:r>
            <a:r>
              <a:rPr lang="en-GB" sz="1600" dirty="0"/>
              <a:t>Jean-Pierre Valentin  </a:t>
            </a:r>
            <a:r>
              <a:rPr lang="en-GB" sz="1600" dirty="0" smtClean="0"/>
              <a:t>          (</a:t>
            </a:r>
            <a:r>
              <a:rPr lang="en-GB" sz="1600" dirty="0"/>
              <a:t>UCB </a:t>
            </a:r>
            <a:r>
              <a:rPr lang="en-GB" sz="1600" dirty="0" err="1"/>
              <a:t>BioPharma</a:t>
            </a:r>
            <a:r>
              <a:rPr lang="en-GB" sz="1600" dirty="0"/>
              <a:t>, Belgium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8174" b="1079"/>
          <a:stretch/>
        </p:blipFill>
        <p:spPr>
          <a:xfrm>
            <a:off x="517237" y="3691255"/>
            <a:ext cx="1922227" cy="6775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4877" y="3691255"/>
            <a:ext cx="2324284" cy="6849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b="24323"/>
          <a:stretch/>
        </p:blipFill>
        <p:spPr>
          <a:xfrm>
            <a:off x="527531" y="4525817"/>
            <a:ext cx="1835443" cy="7850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t="22399" b="22767"/>
          <a:stretch/>
        </p:blipFill>
        <p:spPr>
          <a:xfrm>
            <a:off x="2494878" y="4505012"/>
            <a:ext cx="2376068" cy="72962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526" y="5435716"/>
            <a:ext cx="1934292" cy="6581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5079" y="5435716"/>
            <a:ext cx="1985756" cy="52018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17317" y="4774169"/>
            <a:ext cx="2405244" cy="71223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25062" y="5724423"/>
            <a:ext cx="738910" cy="73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80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3" name="Content Placeholder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62" y="1733053"/>
            <a:ext cx="7877304" cy="471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1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</a:t>
            </a:r>
            <a:r>
              <a:rPr lang="en-GB" dirty="0" smtClean="0"/>
              <a:t>research areas</a:t>
            </a:r>
            <a:r>
              <a:rPr lang="en-GB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981" y="1666359"/>
            <a:ext cx="10820400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u="sng" dirty="0" smtClean="0"/>
              <a:t>Key research areas:</a:t>
            </a:r>
          </a:p>
          <a:p>
            <a:r>
              <a:rPr lang="en-GB" sz="2000" b="1" dirty="0" smtClean="0"/>
              <a:t>Safety pharmacology (cardiac and vascular)</a:t>
            </a:r>
          </a:p>
          <a:p>
            <a:pPr lvl="1"/>
            <a:r>
              <a:rPr lang="en-GB" b="1" dirty="0" smtClean="0"/>
              <a:t>Cancer therapy </a:t>
            </a:r>
            <a:r>
              <a:rPr lang="en-GB" b="1" dirty="0"/>
              <a:t>induced cardiovascular </a:t>
            </a:r>
            <a:r>
              <a:rPr lang="en-GB" b="1" dirty="0" smtClean="0"/>
              <a:t>injury</a:t>
            </a:r>
          </a:p>
          <a:p>
            <a:pPr lvl="1"/>
            <a:r>
              <a:rPr lang="en-GB" b="1" dirty="0" smtClean="0"/>
              <a:t>Adjunct therapy </a:t>
            </a:r>
            <a:r>
              <a:rPr lang="en-GB" b="1" dirty="0"/>
              <a:t>to </a:t>
            </a:r>
            <a:r>
              <a:rPr lang="en-GB" b="1" dirty="0" smtClean="0"/>
              <a:t>combat </a:t>
            </a:r>
            <a:r>
              <a:rPr lang="en-GB" b="1" dirty="0"/>
              <a:t>cardiovascular </a:t>
            </a:r>
            <a:r>
              <a:rPr lang="en-GB" b="1" dirty="0" smtClean="0"/>
              <a:t>injury</a:t>
            </a:r>
          </a:p>
          <a:p>
            <a:r>
              <a:rPr lang="en-GB" sz="2000" b="1" dirty="0" smtClean="0"/>
              <a:t>Biomarker development (genomic miRNAs)</a:t>
            </a:r>
          </a:p>
          <a:p>
            <a:pPr lvl="1"/>
            <a:r>
              <a:rPr lang="en-GB" b="1" dirty="0" smtClean="0"/>
              <a:t>Therapy-induced cardiovascular injury</a:t>
            </a:r>
            <a:endParaRPr lang="en-GB" b="1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2050" name="Picture 2" descr="3 exercises that improve your blood circulation | Fitness 19 Gy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924" y="1736963"/>
            <a:ext cx="2869276" cy="467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rends in the microRNA Marketplace - Drug Discovery World (DDW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810" y="4041622"/>
            <a:ext cx="2368163" cy="236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1646"/>
          <a:stretch/>
        </p:blipFill>
        <p:spPr>
          <a:xfrm>
            <a:off x="540340" y="4041622"/>
            <a:ext cx="4710519" cy="23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Anti-cancer therapy &amp; </a:t>
            </a:r>
            <a:r>
              <a:rPr lang="en-GB" dirty="0" err="1" smtClean="0"/>
              <a:t>CVd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5190" y="1926477"/>
            <a:ext cx="3358342" cy="4702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Treatments of </a:t>
            </a:r>
            <a:r>
              <a:rPr lang="en-GB" sz="2000" b="1" dirty="0" smtClean="0"/>
              <a:t>cancer </a:t>
            </a:r>
            <a:r>
              <a:rPr lang="en-GB" sz="2000" b="1" dirty="0"/>
              <a:t>by chemotherapy </a:t>
            </a:r>
            <a:r>
              <a:rPr lang="en-GB" sz="2000" b="1" dirty="0" smtClean="0"/>
              <a:t>or </a:t>
            </a:r>
            <a:r>
              <a:rPr lang="en-GB" sz="2000" b="1" dirty="0"/>
              <a:t>radiotherapy can lead to </a:t>
            </a:r>
            <a:r>
              <a:rPr lang="en-GB" sz="2000" b="1" dirty="0" smtClean="0"/>
              <a:t>cardiovascular diseases (CVDs): </a:t>
            </a:r>
          </a:p>
          <a:p>
            <a:pPr>
              <a:buFontTx/>
              <a:buChar char="-"/>
            </a:pPr>
            <a:r>
              <a:rPr lang="en-GB" sz="2000" b="1" dirty="0" smtClean="0"/>
              <a:t>high </a:t>
            </a:r>
            <a:r>
              <a:rPr lang="en-GB" sz="2000" b="1" dirty="0"/>
              <a:t>blood </a:t>
            </a:r>
            <a:r>
              <a:rPr lang="en-GB" sz="2000" b="1" dirty="0" smtClean="0"/>
              <a:t>pressure</a:t>
            </a:r>
          </a:p>
          <a:p>
            <a:pPr>
              <a:buFontTx/>
              <a:buChar char="-"/>
            </a:pPr>
            <a:r>
              <a:rPr lang="en-GB" sz="2000" b="1" dirty="0" smtClean="0"/>
              <a:t>abnormal </a:t>
            </a:r>
            <a:r>
              <a:rPr lang="en-GB" sz="2000" b="1" dirty="0"/>
              <a:t>heart </a:t>
            </a:r>
            <a:r>
              <a:rPr lang="en-GB" sz="2000" b="1" dirty="0" smtClean="0"/>
              <a:t>rhythms</a:t>
            </a:r>
          </a:p>
          <a:p>
            <a:pPr>
              <a:buFontTx/>
              <a:buChar char="-"/>
            </a:pPr>
            <a:r>
              <a:rPr lang="en-GB" sz="2000" b="1" dirty="0" smtClean="0"/>
              <a:t>myocardial injury</a:t>
            </a:r>
          </a:p>
          <a:p>
            <a:pPr>
              <a:buFontTx/>
              <a:buChar char="-"/>
            </a:pPr>
            <a:r>
              <a:rPr lang="en-GB" sz="2000" b="1" dirty="0" smtClean="0"/>
              <a:t>heart failure</a:t>
            </a:r>
            <a:endParaRPr lang="en-GB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217" y="1795552"/>
            <a:ext cx="6600305" cy="4702716"/>
          </a:xfrm>
          <a:prstGeom prst="rect">
            <a:avLst/>
          </a:prstGeom>
        </p:spPr>
      </p:pic>
      <p:sp>
        <p:nvSpPr>
          <p:cNvPr id="4" name="AutoShape 2" descr="JCM | Free Full-Text | Cancer Therapy-Related Cardiovascular Complications  in Clinical Practice: Current Perspectives | HTM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1338560" y="1118499"/>
            <a:ext cx="343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7703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8772548" y="3959803"/>
            <a:ext cx="4533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https://doi.org/10.18632/aging.102301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983" y="1579418"/>
            <a:ext cx="9390516" cy="4538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5524" y="6041939"/>
            <a:ext cx="8388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Prevalence </a:t>
            </a:r>
            <a:r>
              <a:rPr lang="en-GB" b="1" dirty="0"/>
              <a:t>of cardiovascular comorbid condition by type of malignancy. </a:t>
            </a:r>
            <a:endParaRPr lang="en-GB" b="1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 smtClean="0"/>
              <a:t>Prevalence of </a:t>
            </a:r>
            <a:r>
              <a:rPr lang="en-GB" dirty="0" err="1" smtClean="0"/>
              <a:t>CVd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338560" y="1118499"/>
            <a:ext cx="343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224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572" y="1976580"/>
            <a:ext cx="9286051" cy="4488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99199" y="6185938"/>
            <a:ext cx="4604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doi.org/10.1016/j.critrevonc.2018.03.014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0" y="9167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Various therapies can cause cardiotoxicity</a:t>
            </a:r>
          </a:p>
        </p:txBody>
      </p:sp>
    </p:spTree>
    <p:extLst>
      <p:ext uri="{BB962C8B-B14F-4D97-AF65-F5344CB8AC3E}">
        <p14:creationId xmlns:p14="http://schemas.microsoft.com/office/powerpoint/2010/main" val="83247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583" y="2119503"/>
            <a:ext cx="7768514" cy="460496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92218" y="916773"/>
            <a:ext cx="9266382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Various </a:t>
            </a:r>
            <a:r>
              <a:rPr lang="en-GB" dirty="0"/>
              <a:t>stages of cardiotoxicity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137891" y="6022109"/>
            <a:ext cx="120072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9304" y="755548"/>
            <a:ext cx="9143722" cy="994172"/>
          </a:xfrm>
        </p:spPr>
        <p:txBody>
          <a:bodyPr>
            <a:noAutofit/>
          </a:bodyPr>
          <a:lstStyle/>
          <a:p>
            <a:r>
              <a:rPr lang="en-GB" dirty="0"/>
              <a:t>Hallmark of a good biomarker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002" y="1602042"/>
            <a:ext cx="7735326" cy="460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4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589854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Cardio-Oncology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41014" y="1639266"/>
            <a:ext cx="6963059" cy="2489389"/>
          </a:xfrm>
        </p:spPr>
        <p:txBody>
          <a:bodyPr>
            <a:normAutofit/>
          </a:bodyPr>
          <a:lstStyle/>
          <a:p>
            <a:r>
              <a:rPr lang="en-GB" sz="2000" b="1" dirty="0"/>
              <a:t>Current clinical assessment of anti-cancer therapy induced cardiotoxicity is not optimal</a:t>
            </a:r>
          </a:p>
          <a:p>
            <a:pPr lvl="1"/>
            <a:r>
              <a:rPr lang="en-GB" b="1" dirty="0"/>
              <a:t>Imaging: ECHO or MRI</a:t>
            </a:r>
          </a:p>
          <a:p>
            <a:pPr lvl="1"/>
            <a:r>
              <a:rPr lang="en-GB" b="1" dirty="0"/>
              <a:t>Blood biomarker: Troponin and BNP</a:t>
            </a:r>
          </a:p>
          <a:p>
            <a:r>
              <a:rPr lang="en-GB" sz="2000" b="1" dirty="0"/>
              <a:t>New </a:t>
            </a:r>
            <a:r>
              <a:rPr lang="en-GB" sz="2000" b="1" dirty="0" smtClean="0"/>
              <a:t>therapy-induced cardiovascular injury </a:t>
            </a:r>
            <a:r>
              <a:rPr lang="en-GB" sz="2000" b="1" dirty="0"/>
              <a:t>biomarker needed:</a:t>
            </a:r>
          </a:p>
          <a:p>
            <a:pPr lvl="1"/>
            <a:r>
              <a:rPr lang="en-GB" b="1" dirty="0"/>
              <a:t>miRNAs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579" y="1639266"/>
            <a:ext cx="3384865" cy="487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5B73654FD2D74C8F0C4982214F5DAC" ma:contentTypeVersion="20" ma:contentTypeDescription="Create a new document." ma:contentTypeScope="" ma:versionID="d55e056a148aefefb66e68ad63a504fa">
  <xsd:schema xmlns:xsd="http://www.w3.org/2001/XMLSchema" xmlns:xs="http://www.w3.org/2001/XMLSchema" xmlns:p="http://schemas.microsoft.com/office/2006/metadata/properties" xmlns:ns1="http://schemas.microsoft.com/sharepoint/v3" xmlns:ns3="b4518908-d5ff-40f4-b024-86638e8db23d" xmlns:ns4="bbb8ae36-f9cc-4214-9a72-b9e1ea84e062" targetNamespace="http://schemas.microsoft.com/office/2006/metadata/properties" ma:root="true" ma:fieldsID="2ffacb0180ac0967387bf82b1842be93" ns1:_="" ns3:_="" ns4:_="">
    <xsd:import namespace="http://schemas.microsoft.com/sharepoint/v3"/>
    <xsd:import namespace="b4518908-d5ff-40f4-b024-86638e8db23d"/>
    <xsd:import namespace="bbb8ae36-f9cc-4214-9a72-b9e1ea84e06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518908-d5ff-40f4-b024-86638e8db2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4" nillable="true" ma:displayName="_activity" ma:hidden="true" ma:internalName="_activity">
      <xsd:simpleType>
        <xsd:restriction base="dms:Not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b8ae36-f9cc-4214-9a72-b9e1ea84e06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b4518908-d5ff-40f4-b024-86638e8db23d" xsi:nil="true"/>
  </documentManagement>
</p:properties>
</file>

<file path=customXml/itemProps1.xml><?xml version="1.0" encoding="utf-8"?>
<ds:datastoreItem xmlns:ds="http://schemas.openxmlformats.org/officeDocument/2006/customXml" ds:itemID="{CE91503E-4D87-4C06-B418-B3E2A943E3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D4AA6B-DE6F-40FA-ABD8-C60AA63337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518908-d5ff-40f4-b024-86638e8db23d"/>
    <ds:schemaRef ds:uri="bbb8ae36-f9cc-4214-9a72-b9e1ea84e0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3C6D69-BFA2-4E38-8A45-7818FA8B0FC4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bbb8ae36-f9cc-4214-9a72-b9e1ea84e062"/>
    <ds:schemaRef ds:uri="http://purl.org/dc/terms/"/>
    <ds:schemaRef ds:uri="http://schemas.openxmlformats.org/package/2006/metadata/core-properties"/>
    <ds:schemaRef ds:uri="b4518908-d5ff-40f4-b024-86638e8db23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5674</TotalTime>
  <Words>857</Words>
  <Application>Microsoft Office PowerPoint</Application>
  <PresentationFormat>Widescreen</PresentationFormat>
  <Paragraphs>181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Calibri</vt:lpstr>
      <vt:lpstr>Century Gothic</vt:lpstr>
      <vt:lpstr>Wingdings</vt:lpstr>
      <vt:lpstr>Vapor Trail</vt:lpstr>
      <vt:lpstr>PowerPoint Presentation</vt:lpstr>
      <vt:lpstr>PowerPoint Presentation</vt:lpstr>
      <vt:lpstr>Key research areas:</vt:lpstr>
      <vt:lpstr>Anti-cancer therapy &amp; CVd</vt:lpstr>
      <vt:lpstr>Prevalence of CVd</vt:lpstr>
      <vt:lpstr>PowerPoint Presentation</vt:lpstr>
      <vt:lpstr>PowerPoint Presentation</vt:lpstr>
      <vt:lpstr>Hallmark of a good biomarker</vt:lpstr>
      <vt:lpstr>Cardio-Oncology</vt:lpstr>
      <vt:lpstr>Cardio-Oncology</vt:lpstr>
      <vt:lpstr>PowerPoint Presentation</vt:lpstr>
      <vt:lpstr>PowerPoint Presentation</vt:lpstr>
      <vt:lpstr>studies for cardiotoxicity biomarker exploration</vt:lpstr>
      <vt:lpstr>Quantitative              analysis</vt:lpstr>
      <vt:lpstr>IPA analysis of taqman array</vt:lpstr>
      <vt:lpstr>Sarcoma Study example</vt:lpstr>
      <vt:lpstr>PowerPoint Presentation</vt:lpstr>
      <vt:lpstr>PowerPoint Presentation</vt:lpstr>
      <vt:lpstr>studies for cardiotoxicity biomarker exploration</vt:lpstr>
      <vt:lpstr>Future perspectives</vt:lpstr>
      <vt:lpstr>colleagues and partners</vt:lpstr>
      <vt:lpstr>Questions?</vt:lpstr>
    </vt:vector>
  </TitlesOfParts>
  <Company>Coventry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Hardip Sandhu</dc:creator>
  <cp:lastModifiedBy>Hardip Sandhu</cp:lastModifiedBy>
  <cp:revision>207</cp:revision>
  <dcterms:created xsi:type="dcterms:W3CDTF">2021-10-13T09:40:07Z</dcterms:created>
  <dcterms:modified xsi:type="dcterms:W3CDTF">2024-03-19T10:46:27Z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0x010100285B73654FD2D74C8F0C4982214F5DAC</vt:lpwstr>
  </property>
</Properties>
</file>