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omments/modernComment_1ED_8713F880.xml" ContentType="application/vnd.ms-powerpoint.comment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Ex1.xml" ContentType="application/vnd.ms-office.chartex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Ex2.xml" ContentType="application/vnd.ms-office.chartex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66" r:id="rId2"/>
    <p:sldId id="529" r:id="rId3"/>
    <p:sldId id="267" r:id="rId4"/>
    <p:sldId id="268" r:id="rId5"/>
    <p:sldId id="269" r:id="rId6"/>
    <p:sldId id="270" r:id="rId7"/>
    <p:sldId id="271" r:id="rId8"/>
    <p:sldId id="272" r:id="rId9"/>
    <p:sldId id="288" r:id="rId10"/>
    <p:sldId id="273" r:id="rId11"/>
    <p:sldId id="274" r:id="rId12"/>
    <p:sldId id="275" r:id="rId13"/>
    <p:sldId id="276" r:id="rId14"/>
    <p:sldId id="277" r:id="rId15"/>
    <p:sldId id="526" r:id="rId16"/>
    <p:sldId id="528" r:id="rId17"/>
    <p:sldId id="289" r:id="rId18"/>
    <p:sldId id="521" r:id="rId19"/>
    <p:sldId id="515" r:id="rId20"/>
    <p:sldId id="493" r:id="rId21"/>
    <p:sldId id="505" r:id="rId22"/>
    <p:sldId id="524" r:id="rId23"/>
    <p:sldId id="281" r:id="rId24"/>
    <p:sldId id="525" r:id="rId25"/>
    <p:sldId id="279" r:id="rId26"/>
    <p:sldId id="280" r:id="rId27"/>
    <p:sldId id="527" r:id="rId28"/>
    <p:sldId id="287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E6CF4FB-56D4-E032-B340-6AE39BD53699}" name="karen cook" initials="kc" userId="S::karen.cook@nonacus.com::031324e0-0c1c-468b-9087-c57b4d33815a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microsoft.com/office/2018/10/relationships/authors" Target="authors.xml"/><Relationship Id="rId8" Type="http://schemas.openxmlformats.org/officeDocument/2006/relationships/slide" Target="slides/slide7.xml"/></Relationships>
</file>

<file path=ppt/charts/_rels/chartEx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Ex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>
    <cx:plotArea>
      <cx:plotAreaRegion/>
    </cx:plotArea>
  </cx:chart>
  <cx:clrMapOvr bg1="lt1" tx1="dk1" bg2="lt2" tx2="dk2" accent1="accent1" accent2="accent2" accent3="accent3" accent4="accent4" accent5="accent5" accent6="accent6" hlink="hlink" folHlink="folHlink"/>
</cx:chartSpace>
</file>

<file path=ppt/charts/chartEx2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>
    <cx:plotArea>
      <cx:plotAreaRegion/>
    </cx:plotArea>
  </cx:chart>
  <cx:clrMapOvr bg1="lt1" tx1="dk1" bg2="lt2" tx2="dk2" accent1="accent1" accent2="accent2" accent3="accent3" accent4="accent4" accent5="accent5" accent6="accent6" hlink="hlink" folHlink="folHlink"/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410">
  <cs:axisTitle>
    <cs:lnRef idx="0"/>
    <cs:fillRef idx="0"/>
    <cs:effectRef idx="0"/>
    <cs:fontRef idx="minor">
      <a:schemeClr val="tx1">
        <a:lumMod val="65000"/>
        <a:lumOff val="35000"/>
      </a:schemeClr>
    </cs:fontRef>
    <cs:spPr>
      <a:solidFill>
        <a:schemeClr val="bg1">
          <a:lumMod val="65000"/>
        </a:schemeClr>
      </a:solidFill>
      <a:ln w="19050">
        <a:solidFill>
          <a:schemeClr val="bg1"/>
        </a:solidFill>
      </a:ln>
    </cs:spPr>
    <cs:defRPr sz="9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/>
  </cs:chartArea>
  <cs:dataLabel>
    <cs:lnRef idx="0"/>
    <cs:fillRef idx="0"/>
    <cs:effectRef idx="0"/>
    <cs:fontRef idx="minor">
      <a:schemeClr val="lt1"/>
    </cs:fontRef>
    <cs:defRPr sz="9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/>
  </cs:valueAxis>
  <cs:wall>
    <cs:lnRef idx="0"/>
    <cs:fillRef idx="0"/>
    <cs:effectRef idx="0"/>
    <cs:fontRef idx="minor">
      <a:schemeClr val="tx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410">
  <cs:axisTitle>
    <cs:lnRef idx="0"/>
    <cs:fillRef idx="0"/>
    <cs:effectRef idx="0"/>
    <cs:fontRef idx="minor">
      <a:schemeClr val="tx1">
        <a:lumMod val="65000"/>
        <a:lumOff val="35000"/>
      </a:schemeClr>
    </cs:fontRef>
    <cs:spPr>
      <a:solidFill>
        <a:schemeClr val="bg1">
          <a:lumMod val="65000"/>
        </a:schemeClr>
      </a:solidFill>
      <a:ln w="19050">
        <a:solidFill>
          <a:schemeClr val="bg1"/>
        </a:solidFill>
      </a:ln>
    </cs:spPr>
    <cs:defRPr sz="9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/>
  </cs:chartArea>
  <cs:dataLabel>
    <cs:lnRef idx="0"/>
    <cs:fillRef idx="0"/>
    <cs:effectRef idx="0"/>
    <cs:fontRef idx="minor">
      <a:schemeClr val="lt1"/>
    </cs:fontRef>
    <cs:defRPr sz="9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/>
  </cs:valueAxis>
  <cs:wall>
    <cs:lnRef idx="0"/>
    <cs:fillRef idx="0"/>
    <cs:effectRef idx="0"/>
    <cs:fontRef idx="minor">
      <a:schemeClr val="tx1"/>
    </cs:fontRef>
  </cs:wall>
</cs:chartStyle>
</file>

<file path=ppt/comments/modernComment_1ED_8713F880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0EC64BC1-3138-4C5F-9ED1-6D22DE483C8E}" authorId="{3E6CF4FB-56D4-E032-B340-6AE39BD53699}" status="resolved" created="2023-01-28T18:42:26.763">
    <pc:sldMkLst xmlns:pc="http://schemas.microsoft.com/office/powerpoint/2013/main/command">
      <pc:docMk/>
      <pc:sldMk cId="2476413527" sldId="479"/>
    </pc:sldMkLst>
    <p188:txBody>
      <a:bodyPr/>
      <a:lstStyle/>
      <a:p>
        <a:r>
          <a:rPr lang="en-GB"/>
          <a:t>[@Minesh Solanki] need to get a more appropriate image for this!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2D9ECA-097F-4168-A861-325F87996E48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0A938E-FFF9-47D4-AF85-A3A53ED0EB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96186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/>
              <a:t>G stands for Grade of cancer</a:t>
            </a:r>
          </a:p>
          <a:p>
            <a:r>
              <a:rPr lang="en-GB"/>
              <a:t>G1 – G3 = </a:t>
            </a:r>
            <a:r>
              <a:rPr lang="en-GB" b="0" i="0">
                <a:solidFill>
                  <a:srgbClr val="212B32"/>
                </a:solidFill>
                <a:effectLst/>
                <a:latin typeface="Frutiger W01"/>
              </a:rPr>
              <a:t>Grading is a measurement of how likely a cancer is to spread. The grade of a cancer is usually described using a number system ranging from G1 to G3. High-grade cancers are more likely to spread than low-grade cancers. </a:t>
            </a:r>
          </a:p>
          <a:p>
            <a:endParaRPr lang="en-GB" b="1" i="0">
              <a:solidFill>
                <a:srgbClr val="212B32"/>
              </a:solidFill>
              <a:effectLst/>
              <a:latin typeface="Frutiger W01"/>
            </a:endParaRPr>
          </a:p>
          <a:p>
            <a:r>
              <a:rPr lang="en-GB" b="1" i="0">
                <a:solidFill>
                  <a:srgbClr val="212B32"/>
                </a:solidFill>
                <a:effectLst/>
                <a:latin typeface="Frutiger W01"/>
              </a:rPr>
              <a:t>T stands for how far into the bladder the tumour has grown (Type of cancer)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0" i="0" err="1">
                <a:solidFill>
                  <a:srgbClr val="212B32"/>
                </a:solidFill>
                <a:effectLst/>
                <a:latin typeface="Frutiger W01"/>
              </a:rPr>
              <a:t>pTa</a:t>
            </a:r>
            <a:r>
              <a:rPr lang="en-GB" b="0" i="0">
                <a:solidFill>
                  <a:srgbClr val="212B32"/>
                </a:solidFill>
                <a:effectLst/>
                <a:latin typeface="Frutiger W01"/>
              </a:rPr>
              <a:t> = The cancer is just in the innermost layer of the bladder lining</a:t>
            </a:r>
            <a:endParaRPr lang="en-GB" b="1" i="0">
              <a:solidFill>
                <a:srgbClr val="212B32"/>
              </a:solidFill>
              <a:effectLst/>
              <a:latin typeface="Frutiger W01"/>
            </a:endParaRPr>
          </a:p>
          <a:p>
            <a:r>
              <a:rPr lang="en-GB" b="0" i="0">
                <a:solidFill>
                  <a:srgbClr val="212B32"/>
                </a:solidFill>
                <a:effectLst/>
                <a:latin typeface="Frutiger W01"/>
              </a:rPr>
              <a:t>T1 = The cancerous cells have started to grow into the connective tissue beyond the bladder lining</a:t>
            </a:r>
          </a:p>
          <a:p>
            <a:r>
              <a:rPr lang="en-GB" b="0" i="0">
                <a:solidFill>
                  <a:srgbClr val="212B32"/>
                </a:solidFill>
                <a:effectLst/>
                <a:latin typeface="Frutiger W01"/>
              </a:rPr>
              <a:t>T2 = The cancer has grown through the connective tissue, into the bladder muscle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0" i="0">
                <a:solidFill>
                  <a:srgbClr val="212B32"/>
                </a:solidFill>
                <a:effectLst/>
                <a:latin typeface="Frutiger W01"/>
              </a:rPr>
              <a:t>T3 – the cancer has grown through the layer of muscles, into the surrounding layer of fat</a:t>
            </a:r>
          </a:p>
          <a:p>
            <a:r>
              <a:rPr lang="en-GB" b="0" i="0">
                <a:solidFill>
                  <a:srgbClr val="212B32"/>
                </a:solidFill>
                <a:effectLst/>
                <a:latin typeface="Frutiger W01"/>
              </a:rPr>
              <a:t>If the tumour grows larger than the T3 stage, it's considered to be advanced bladder cancer and is categorised as: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0" i="0">
                <a:solidFill>
                  <a:srgbClr val="212B32"/>
                </a:solidFill>
                <a:effectLst/>
                <a:latin typeface="Frutiger W01"/>
              </a:rPr>
              <a:t>T4 – the cancer has spread outside the bladder, into surrounding organs</a:t>
            </a:r>
          </a:p>
          <a:p>
            <a:endParaRPr lang="en-GB" b="0" i="0">
              <a:solidFill>
                <a:srgbClr val="212B32"/>
              </a:solidFill>
              <a:effectLst/>
              <a:latin typeface="Frutiger W01"/>
            </a:endParaRPr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53F8FC-6A9E-4FBA-82F3-BA54608240DC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14412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53F8FC-6A9E-4FBA-82F3-BA54608240DC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66831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  <a:spcBef>
                <a:spcPts val="1000"/>
              </a:spcBef>
            </a:pPr>
            <a:r>
              <a:rPr lang="en-GB" dirty="0"/>
              <a:t>Order with test. Dispatch to patient and return address labels are responsibility of LDT</a:t>
            </a:r>
            <a:endParaRPr lang="en-US" dirty="0"/>
          </a:p>
          <a:p>
            <a:endParaRPr lang="en-GB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53F8FC-6A9E-4FBA-82F3-BA54608240DC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90094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53F8FC-6A9E-4FBA-82F3-BA54608240DC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03313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>
                <a:latin typeface="Poppins" panose="00000500000000000000" pitchFamily="2" charset="0"/>
                <a:cs typeface="Poppins" panose="00000500000000000000" pitchFamily="2" charset="0"/>
              </a:rPr>
              <a:t>1) Disease stratification; there are already publications demonstrating that variants in FGFR3 and TP53 genes, (both covered by GALEAS® Bladder) can identify low and high cancer – key in getting the right treatment for the right patient at the right time.  We need to build the clinical evidence to demonstrate this but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53F8FC-6A9E-4FBA-82F3-BA54608240DC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71746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FAC691-943F-FBF5-2DEC-5E7454D40B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63CBD2E-2103-EEA7-4ACC-FAB2E15EA3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71F257-B3F5-0C1E-A2C4-C901346AE0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F975E-2DFC-41DD-B48A-E425BF18C1D8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1F8F-A98A-0456-5461-D8E8125782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B3CCCA-FA40-BA6A-35F9-4636336F08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12803-51BD-4B28-AD75-9F4F5EF04D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06711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254CAF-85B8-0145-F778-286248F86D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BB474B3-168C-35AA-CC53-14EF3D6812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EA5B9A-F095-16E0-F01E-0866BE61BB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F975E-2DFC-41DD-B48A-E425BF18C1D8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2C07DB-9EB3-1412-D583-39799D7765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598788-33CE-BD63-CDB6-92B47F6CA0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12803-51BD-4B28-AD75-9F4F5EF04D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32788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69EE2B1-3F2C-02D6-8CE3-1A94236F17C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D3CEE45-2109-7AD3-3DFD-4EACC304B1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97AA01-ACB4-E87C-A418-5CC3D9F034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F975E-2DFC-41DD-B48A-E425BF18C1D8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32D036-0744-90D1-1D5D-98A7B567CC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EAF7A2-CC85-2B6F-28C8-D27671B813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12803-51BD-4B28-AD75-9F4F5EF04D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69512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White 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63768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6F9B433A-2728-4819-EF03-A6AD82BE218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2182" y="820371"/>
            <a:ext cx="8088679" cy="36933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lang="en-GB" sz="2000" b="0" i="0" kern="1200" dirty="0" smtClean="0">
                <a:solidFill>
                  <a:srgbClr val="345897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457200" indent="0">
              <a:buNone/>
              <a:defRPr lang="en-GB" sz="1800" b="1" i="0" kern="1200" dirty="0" smtClean="0">
                <a:solidFill>
                  <a:srgbClr val="345897"/>
                </a:solidFill>
                <a:latin typeface="Quicksand Bold" panose="02000503000000000000" pitchFamily="2" charset="0"/>
                <a:ea typeface="+mn-ea"/>
                <a:cs typeface="+mn-cs"/>
              </a:defRPr>
            </a:lvl2pPr>
            <a:lvl3pPr marL="914400" indent="0">
              <a:buNone/>
              <a:defRPr lang="en-GB" sz="1800" b="1" i="0" kern="1200" dirty="0" smtClean="0">
                <a:solidFill>
                  <a:srgbClr val="345897"/>
                </a:solidFill>
                <a:latin typeface="Quicksand Bold" panose="02000503000000000000" pitchFamily="2" charset="0"/>
                <a:ea typeface="+mn-ea"/>
                <a:cs typeface="+mn-cs"/>
              </a:defRPr>
            </a:lvl3pPr>
            <a:lvl4pPr marL="1371600" indent="0">
              <a:buNone/>
              <a:defRPr lang="en-GB" sz="1800" b="1" i="0" kern="1200" dirty="0" smtClean="0">
                <a:solidFill>
                  <a:srgbClr val="345897"/>
                </a:solidFill>
                <a:latin typeface="Quicksand Bold" panose="02000503000000000000" pitchFamily="2" charset="0"/>
                <a:ea typeface="+mn-ea"/>
                <a:cs typeface="+mn-cs"/>
              </a:defRPr>
            </a:lvl4pPr>
            <a:lvl5pPr marL="1828800" indent="0">
              <a:buNone/>
              <a:defRPr lang="en-GB" sz="1800" b="1" i="0" kern="1200" dirty="0">
                <a:solidFill>
                  <a:srgbClr val="345897"/>
                </a:solidFill>
                <a:latin typeface="Quicksand Bold" panose="02000503000000000000" pitchFamily="2" charset="0"/>
                <a:ea typeface="+mn-ea"/>
                <a:cs typeface="+mn-cs"/>
              </a:defRPr>
            </a:lvl5pPr>
          </a:lstStyle>
          <a:p>
            <a:pPr lvl="0"/>
            <a:r>
              <a:rPr lang="en-GB"/>
              <a:t>Click to add slide title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F48B7729-314D-9917-51EB-D01B0B04029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1950" y="1425575"/>
            <a:ext cx="11504613" cy="461205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50000"/>
              </a:lnSpc>
              <a:buNone/>
              <a:defRPr sz="1400" b="0" i="0">
                <a:latin typeface="Poppins" panose="00000500000000000000" pitchFamily="2" charset="0"/>
                <a:cs typeface="Poppins" panose="00000500000000000000" pitchFamily="2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add text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36831E2-F678-6E2A-5E3E-42491B1A5E3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272211" y="161119"/>
            <a:ext cx="1724266" cy="628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43563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BC300B-9BD0-EB74-441B-6570A1E49D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596824-9F63-FE10-A425-98D5D614BF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E63094-89D9-11A2-2CE5-5EAC3F9C9A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F975E-2DFC-41DD-B48A-E425BF18C1D8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AC9C29-7695-DCB8-4D13-2F36AE792A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FB8756-65AE-AB31-D1D6-466D348727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12803-51BD-4B28-AD75-9F4F5EF04D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42841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7D0D75-699D-9320-BA04-7B48BDEB96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8EBA57-F44B-E0E0-0B40-F49D1A6888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DFD561-C6BC-4C20-B285-9E68B4996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F975E-2DFC-41DD-B48A-E425BF18C1D8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DF979A-6305-E1F0-B551-6354099501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163735-8148-C2CA-E09E-A79E649D4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12803-51BD-4B28-AD75-9F4F5EF04D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1766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75A52-1CC2-7412-4AC0-5FB358AD76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FE665F-043E-6B47-0D63-5A0DA834B4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FAA375C-6B21-4D90-AD4F-A7355C06A3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980BBA-AF5F-71D4-07E8-9544C02936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F975E-2DFC-41DD-B48A-E425BF18C1D8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22C6C0-19E6-2E87-C8F4-5D18D3AAB9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52FD33-6A6E-0305-A361-A72808585F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12803-51BD-4B28-AD75-9F4F5EF04D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70016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E0ACE4-6D1E-3EB9-C7BF-937B3EF2E1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CABCE2-A6C3-CA26-B550-EA16B97E43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7D9243-7159-D5FE-DBD4-04F80DA286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17FC5C6-7EC7-1CDB-B3E2-1A978F18B03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588B929-810B-3639-9595-92A9218951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710429B-180E-8250-F035-E0518D876D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F975E-2DFC-41DD-B48A-E425BF18C1D8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7A62C50-64B7-DC76-82A1-A5B0F821E8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679ACA3-ADB0-CE0C-3395-37A717A73D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12803-51BD-4B28-AD75-9F4F5EF04D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9245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770530-A877-F9AB-81CE-E0B74C74DA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FF47784-33DA-057A-E946-EB017527D6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F975E-2DFC-41DD-B48A-E425BF18C1D8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85BF4D-B7FF-F389-C0DD-76DE671808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70D1DF-2899-B9F0-78F1-8E70E57973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12803-51BD-4B28-AD75-9F4F5EF04D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3579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3CF87B3-7D53-CF90-81BF-40FDBA0127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F975E-2DFC-41DD-B48A-E425BF18C1D8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2E93BA-AC3C-A386-C690-A0AE4DD6B2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8B120D-4A02-4995-F7F9-D93EED9842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12803-51BD-4B28-AD75-9F4F5EF04D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0012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B2D8B1-7E67-CE30-D0CA-3B0E1780BE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C08732-FDEE-6097-E4E2-6F54982D2B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15359E5-DBC1-920A-861D-4AAFD8CB67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0F078D-FDDD-7CD1-2011-9FC449D8B0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F975E-2DFC-41DD-B48A-E425BF18C1D8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863006-A6C0-0645-2685-459056BC01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B8A188-3974-EC9D-8E81-652B066706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12803-51BD-4B28-AD75-9F4F5EF04D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90869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950203-BB91-2D28-FE8B-FE41D44B13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52880EB-4052-5EE9-6A7B-ECA1A2785D8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5C819B-652F-98E8-F919-A08A03DC92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694679-E352-9D35-F521-6236B340E7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F975E-2DFC-41DD-B48A-E425BF18C1D8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0B70E3-DFEF-196F-BC39-A9D29AB73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BC765-6C85-1F64-EF34-8FDF491B0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12803-51BD-4B28-AD75-9F4F5EF04D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6854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0AD9A0E-B81B-7B07-93A0-756C64E91B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663E3C-D79F-7EF7-41AA-FA33D9E114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56771D-A8E5-5091-A2A9-5BBD72B7F6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2F975E-2DFC-41DD-B48A-E425BF18C1D8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CE922C-E043-9F7E-15FA-6DFA8CA235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E7A279-E7F9-DE3B-4CA1-CFF7C3F0BC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612803-51BD-4B28-AD75-9F4F5EF04D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1900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gif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ED_8713F880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5" Type="http://schemas.microsoft.com/office/2007/relationships/hdphoto" Target="../media/hdphoto1.wdp"/><Relationship Id="rId4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0.png"/><Relationship Id="rId7" Type="http://schemas.openxmlformats.org/officeDocument/2006/relationships/image" Target="../media/image38.png"/><Relationship Id="rId2" Type="http://schemas.microsoft.com/office/2014/relationships/chartEx" Target="../charts/chartEx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5" Type="http://schemas.openxmlformats.org/officeDocument/2006/relationships/image" Target="../media/image310.png"/><Relationship Id="rId4" Type="http://schemas.microsoft.com/office/2014/relationships/chartEx" Target="../charts/chartEx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em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32BBAE2-B42A-5A40-9C48-9301B6A19B25}"/>
              </a:ext>
            </a:extLst>
          </p:cNvPr>
          <p:cNvSpPr txBox="1"/>
          <p:nvPr/>
        </p:nvSpPr>
        <p:spPr>
          <a:xfrm>
            <a:off x="332655" y="2236570"/>
            <a:ext cx="7731714" cy="16619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3600" b="1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Development and commercialisation of GALEAS Bladder, a liquid biopsy test for bladder cancer </a:t>
            </a:r>
            <a:endParaRPr lang="en-GB" sz="3600" dirty="0">
              <a:cs typeface="Miriam" panose="020F0502020204030204" pitchFamily="34" charset="-79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0939380-8479-30F5-0A62-6BBD4EFDD7F2}"/>
              </a:ext>
            </a:extLst>
          </p:cNvPr>
          <p:cNvSpPr txBox="1"/>
          <p:nvPr/>
        </p:nvSpPr>
        <p:spPr>
          <a:xfrm>
            <a:off x="1151211" y="4523662"/>
            <a:ext cx="6094602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kern="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Dr Doug Ward</a:t>
            </a:r>
            <a:endParaRPr lang="en-GB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GB" sz="1800" kern="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Biomarker Theme Lead</a:t>
            </a:r>
            <a:endParaRPr lang="en-GB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GB" sz="1800" kern="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Bladder Cancer Research Centre</a:t>
            </a:r>
            <a:endParaRPr lang="en-GB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GB" sz="1800" kern="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University of Birmingham</a:t>
            </a:r>
          </a:p>
          <a:p>
            <a:pPr algn="ctr"/>
            <a:r>
              <a:rPr lang="en-GB" sz="1800" kern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d.g.ward@bham.ac.uk</a:t>
            </a:r>
            <a:endParaRPr lang="en-GB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64109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13428E-1965-3192-62B3-1FDA09F2FB50}"/>
              </a:ext>
            </a:extLst>
          </p:cNvPr>
          <p:cNvSpPr txBox="1">
            <a:spLocks noChangeArrowheads="1"/>
          </p:cNvSpPr>
          <p:nvPr/>
        </p:nvSpPr>
        <p:spPr>
          <a:xfrm>
            <a:off x="3308739" y="182068"/>
            <a:ext cx="5378778" cy="56206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altLang="en-US" sz="2400" b="1" dirty="0">
                <a:latin typeface="+mn-lt"/>
                <a:cs typeface="Georgia" panose="02040502050405020303" pitchFamily="18" charset="0"/>
              </a:rPr>
              <a:t>Urine cell pellet or cell free DNA?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52C59E-3920-342F-EE9E-25BD340A7B51}"/>
              </a:ext>
            </a:extLst>
          </p:cNvPr>
          <p:cNvSpPr txBox="1">
            <a:spLocks/>
          </p:cNvSpPr>
          <p:nvPr/>
        </p:nvSpPr>
        <p:spPr>
          <a:xfrm>
            <a:off x="8348495" y="742626"/>
            <a:ext cx="3563937" cy="40735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en-US" sz="1800" dirty="0">
                <a:latin typeface="Calibri" pitchFamily="34" charset="0"/>
              </a:rPr>
              <a:t>Amplicon sequencing</a:t>
            </a:r>
          </a:p>
          <a:p>
            <a:pPr>
              <a:defRPr/>
            </a:pPr>
            <a:endParaRPr lang="en-US" altLang="en-US" sz="1800" dirty="0">
              <a:latin typeface="Calibri" pitchFamily="34" charset="0"/>
            </a:endParaRPr>
          </a:p>
          <a:p>
            <a:pPr>
              <a:defRPr/>
            </a:pPr>
            <a:r>
              <a:rPr lang="en-US" altLang="en-US" sz="1800" dirty="0">
                <a:latin typeface="Calibri" pitchFamily="34" charset="0"/>
              </a:rPr>
              <a:t>153 tissue/urine cp/urine </a:t>
            </a:r>
            <a:r>
              <a:rPr lang="en-US" altLang="en-US" sz="1800" dirty="0" err="1">
                <a:latin typeface="Calibri" pitchFamily="34" charset="0"/>
              </a:rPr>
              <a:t>cf</a:t>
            </a:r>
            <a:r>
              <a:rPr lang="en-US" altLang="en-US" sz="1800" dirty="0">
                <a:latin typeface="Calibri" pitchFamily="34" charset="0"/>
              </a:rPr>
              <a:t> trios</a:t>
            </a:r>
          </a:p>
          <a:p>
            <a:pPr marL="457200" lvl="1" indent="0">
              <a:buFontTx/>
              <a:buNone/>
              <a:defRPr/>
            </a:pPr>
            <a:endParaRPr lang="en-US" altLang="en-US" sz="1800" dirty="0">
              <a:latin typeface="Calibri" pitchFamily="34" charset="0"/>
            </a:endParaRPr>
          </a:p>
          <a:p>
            <a:pPr>
              <a:defRPr/>
            </a:pPr>
            <a:r>
              <a:rPr lang="en-US" altLang="en-US" sz="1800" b="1" dirty="0" err="1">
                <a:latin typeface="Calibri" pitchFamily="34" charset="0"/>
              </a:rPr>
              <a:t>cpDNA</a:t>
            </a:r>
            <a:endParaRPr lang="en-US" altLang="en-US" sz="1800" b="1" dirty="0">
              <a:latin typeface="Calibri" pitchFamily="34" charset="0"/>
            </a:endParaRPr>
          </a:p>
          <a:p>
            <a:pPr lvl="1">
              <a:buFont typeface="Wingdings" panose="05000000000000000000" pitchFamily="2" charset="2"/>
              <a:buChar char="§"/>
              <a:defRPr/>
            </a:pPr>
            <a:r>
              <a:rPr lang="en-US" altLang="en-US" sz="1800" dirty="0">
                <a:latin typeface="Calibri" pitchFamily="34" charset="0"/>
              </a:rPr>
              <a:t>75% of all SNVs detected</a:t>
            </a:r>
          </a:p>
          <a:p>
            <a:pPr lvl="1">
              <a:buFont typeface="Wingdings" panose="05000000000000000000" pitchFamily="2" charset="2"/>
              <a:buChar char="§"/>
              <a:defRPr/>
            </a:pPr>
            <a:r>
              <a:rPr lang="en-US" altLang="en-US" sz="1800" dirty="0">
                <a:latin typeface="Calibri" pitchFamily="34" charset="0"/>
              </a:rPr>
              <a:t>77% ≥1 SNV</a:t>
            </a:r>
          </a:p>
          <a:p>
            <a:pPr lvl="1">
              <a:buFont typeface="Wingdings" panose="05000000000000000000" pitchFamily="2" charset="2"/>
              <a:buChar char="§"/>
              <a:defRPr/>
            </a:pPr>
            <a:r>
              <a:rPr lang="en-US" altLang="en-US" sz="1800" u="sng" dirty="0">
                <a:solidFill>
                  <a:srgbClr val="FF0000"/>
                </a:solidFill>
                <a:latin typeface="Calibri" pitchFamily="34" charset="0"/>
              </a:rPr>
              <a:t>Median VAF 19%</a:t>
            </a:r>
          </a:p>
          <a:p>
            <a:pPr>
              <a:defRPr/>
            </a:pPr>
            <a:endParaRPr lang="en-US" altLang="en-US" sz="1800" dirty="0">
              <a:latin typeface="Calibri" pitchFamily="34" charset="0"/>
            </a:endParaRPr>
          </a:p>
          <a:p>
            <a:pPr>
              <a:defRPr/>
            </a:pPr>
            <a:r>
              <a:rPr lang="en-US" altLang="en-US" sz="1800" b="1" dirty="0">
                <a:solidFill>
                  <a:srgbClr val="000000"/>
                </a:solidFill>
                <a:latin typeface="Calibri" pitchFamily="34" charset="0"/>
              </a:rPr>
              <a:t>cfDNA</a:t>
            </a:r>
          </a:p>
          <a:p>
            <a:pPr lvl="1">
              <a:buFont typeface="Wingdings" pitchFamily="2" charset="2"/>
              <a:buChar char="§"/>
              <a:defRPr/>
            </a:pPr>
            <a:r>
              <a:rPr lang="en-US" altLang="en-US" sz="1800" dirty="0">
                <a:solidFill>
                  <a:srgbClr val="000000"/>
                </a:solidFill>
                <a:latin typeface="Calibri" pitchFamily="34" charset="0"/>
              </a:rPr>
              <a:t>81% of all SNVs detected</a:t>
            </a:r>
          </a:p>
          <a:p>
            <a:pPr lvl="1">
              <a:buFont typeface="Wingdings" pitchFamily="2" charset="2"/>
              <a:buChar char="§"/>
              <a:defRPr/>
            </a:pPr>
            <a:r>
              <a:rPr lang="en-US" altLang="en-US" sz="1800" dirty="0">
                <a:solidFill>
                  <a:srgbClr val="000000"/>
                </a:solidFill>
                <a:latin typeface="Calibri" pitchFamily="34" charset="0"/>
              </a:rPr>
              <a:t>84% ≥1 SNV</a:t>
            </a:r>
          </a:p>
          <a:p>
            <a:pPr lvl="1">
              <a:buFont typeface="Wingdings" pitchFamily="2" charset="2"/>
              <a:buChar char="§"/>
              <a:defRPr/>
            </a:pPr>
            <a:r>
              <a:rPr lang="en-US" altLang="en-US" sz="1800" u="sng" dirty="0">
                <a:solidFill>
                  <a:srgbClr val="FF0000"/>
                </a:solidFill>
                <a:latin typeface="Calibri" pitchFamily="34" charset="0"/>
              </a:rPr>
              <a:t>Median VAF 25%</a:t>
            </a:r>
          </a:p>
          <a:p>
            <a:pPr lvl="1">
              <a:buFont typeface="Wingdings" pitchFamily="2" charset="2"/>
              <a:buChar char="§"/>
              <a:defRPr/>
            </a:pPr>
            <a:endParaRPr lang="en-US" altLang="en-US" dirty="0">
              <a:latin typeface="Calibri" pitchFamily="34" charset="0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en-US" altLang="en-US" sz="1600" b="1" dirty="0">
              <a:latin typeface="Calibri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94DD12F-5B26-0E94-FFDA-A0E38B133BBE}"/>
              </a:ext>
            </a:extLst>
          </p:cNvPr>
          <p:cNvSpPr txBox="1"/>
          <p:nvPr/>
        </p:nvSpPr>
        <p:spPr>
          <a:xfrm>
            <a:off x="2246626" y="5636102"/>
            <a:ext cx="6840537" cy="707886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20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But…. o</a:t>
            </a:r>
            <a:r>
              <a:rPr lang="en-GB" sz="2000" b="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nly </a:t>
            </a:r>
            <a:r>
              <a:rPr lang="en-GB" sz="20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74%</a:t>
            </a:r>
            <a:r>
              <a:rPr lang="en-GB" sz="2000" b="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of supernatants yield enough cfDNA,</a:t>
            </a:r>
          </a:p>
          <a:p>
            <a:pPr algn="ctr">
              <a:defRPr/>
            </a:pPr>
            <a:r>
              <a:rPr lang="en-GB" sz="2000" b="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versus </a:t>
            </a:r>
            <a:r>
              <a:rPr lang="en-GB" sz="20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&gt;90% </a:t>
            </a:r>
            <a:r>
              <a:rPr lang="en-GB" sz="2000" b="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urine cell pellets….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3A71208-1806-43E9-6AFD-16CD77F8CC61}"/>
              </a:ext>
            </a:extLst>
          </p:cNvPr>
          <p:cNvGrpSpPr/>
          <p:nvPr/>
        </p:nvGrpSpPr>
        <p:grpSpPr>
          <a:xfrm>
            <a:off x="1259747" y="621963"/>
            <a:ext cx="6273567" cy="4563831"/>
            <a:chOff x="1259747" y="621963"/>
            <a:chExt cx="6273567" cy="4563831"/>
          </a:xfrm>
        </p:grpSpPr>
        <p:pic>
          <p:nvPicPr>
            <p:cNvPr id="4" name="Picture 2">
              <a:extLst>
                <a:ext uri="{FF2B5EF4-FFF2-40B4-BE49-F238E27FC236}">
                  <a16:creationId xmlns:a16="http://schemas.microsoft.com/office/drawing/2014/main" id="{F21BB1BD-E00D-5CF1-7FE4-E3C2B594C633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/>
            <a:srcRect l="20013" t="24115" r="23405" b="16869"/>
            <a:stretch/>
          </p:blipFill>
          <p:spPr bwMode="auto">
            <a:xfrm>
              <a:off x="1854972" y="991780"/>
              <a:ext cx="5194300" cy="4057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38A7D6C-DEC8-5FC0-51B1-DE66DECEBC74}"/>
                </a:ext>
              </a:extLst>
            </p:cNvPr>
            <p:cNvSpPr/>
            <p:nvPr/>
          </p:nvSpPr>
          <p:spPr>
            <a:xfrm>
              <a:off x="1518407" y="867955"/>
              <a:ext cx="6014907" cy="1555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F1925DA-8E88-31BF-496F-0B76EA46386C}"/>
                </a:ext>
              </a:extLst>
            </p:cNvPr>
            <p:cNvSpPr/>
            <p:nvPr/>
          </p:nvSpPr>
          <p:spPr>
            <a:xfrm>
              <a:off x="1259747" y="5030292"/>
              <a:ext cx="6014907" cy="1555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A2FBF88B-8630-37B7-19CB-306AD190AE83}"/>
                </a:ext>
              </a:extLst>
            </p:cNvPr>
            <p:cNvSpPr/>
            <p:nvPr/>
          </p:nvSpPr>
          <p:spPr>
            <a:xfrm rot="16200000">
              <a:off x="-340426" y="2642910"/>
              <a:ext cx="4271966" cy="2300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3A1ABF9C-C5A1-B6BE-36A0-1B20DBF801D1}"/>
                </a:ext>
              </a:extLst>
            </p:cNvPr>
            <p:cNvSpPr/>
            <p:nvPr/>
          </p:nvSpPr>
          <p:spPr>
            <a:xfrm rot="16200000">
              <a:off x="4972705" y="2901440"/>
              <a:ext cx="4271966" cy="2300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795E6DFF-B6D1-EB6F-40E4-A8636AEC7CC7}"/>
              </a:ext>
            </a:extLst>
          </p:cNvPr>
          <p:cNvSpPr txBox="1"/>
          <p:nvPr/>
        </p:nvSpPr>
        <p:spPr>
          <a:xfrm>
            <a:off x="3465110" y="4660960"/>
            <a:ext cx="275174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        Urine pellet DNA VAF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D6E3AA8-0F78-C734-D7DD-4DFB66C70A13}"/>
              </a:ext>
            </a:extLst>
          </p:cNvPr>
          <p:cNvSpPr txBox="1"/>
          <p:nvPr/>
        </p:nvSpPr>
        <p:spPr>
          <a:xfrm rot="16200000">
            <a:off x="389194" y="2323114"/>
            <a:ext cx="353030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        Urine cell free DNA VAF</a:t>
            </a:r>
          </a:p>
        </p:txBody>
      </p:sp>
    </p:spTree>
    <p:extLst>
      <p:ext uri="{BB962C8B-B14F-4D97-AF65-F5344CB8AC3E}">
        <p14:creationId xmlns:p14="http://schemas.microsoft.com/office/powerpoint/2010/main" val="4257027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D2B7EFED-D8CF-71F7-5450-9EDF49EBD5BE}"/>
              </a:ext>
            </a:extLst>
          </p:cNvPr>
          <p:cNvSpPr txBox="1">
            <a:spLocks noChangeArrowheads="1"/>
          </p:cNvSpPr>
          <p:nvPr/>
        </p:nvSpPr>
        <p:spPr>
          <a:xfrm>
            <a:off x="1498732" y="406485"/>
            <a:ext cx="8747125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GB" altLang="en-US" sz="2400">
                <a:latin typeface="+mn-lt"/>
                <a:cs typeface="Georgia" panose="02040502050405020303" pitchFamily="18" charset="0"/>
              </a:rPr>
              <a:t>Optimising the analytical methods:</a:t>
            </a:r>
            <a:br>
              <a:rPr lang="en-GB" altLang="en-US" sz="2400">
                <a:latin typeface="+mn-lt"/>
                <a:cs typeface="Georgia" panose="02040502050405020303" pitchFamily="18" charset="0"/>
              </a:rPr>
            </a:br>
            <a:r>
              <a:rPr lang="en-GB" altLang="en-US" sz="2400">
                <a:latin typeface="+mn-lt"/>
                <a:cs typeface="Georgia" panose="02040502050405020303" pitchFamily="18" charset="0"/>
              </a:rPr>
              <a:t>Capture-based NGS with Unique Molecular Identifiers (UMIs) </a:t>
            </a:r>
            <a:endParaRPr lang="en-GB" altLang="en-US" sz="2400" dirty="0">
              <a:latin typeface="+mn-lt"/>
              <a:cs typeface="Georgia" panose="02040502050405020303" pitchFamily="18" charset="0"/>
            </a:endParaRPr>
          </a:p>
        </p:txBody>
      </p:sp>
      <p:pic>
        <p:nvPicPr>
          <p:cNvPr id="5" name="Picture 2" descr="Umi diagram">
            <a:extLst>
              <a:ext uri="{FF2B5EF4-FFF2-40B4-BE49-F238E27FC236}">
                <a16:creationId xmlns:a16="http://schemas.microsoft.com/office/drawing/2014/main" id="{628560DA-13B2-BB59-BEB1-F413317657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8921" y="1300250"/>
            <a:ext cx="8036119" cy="3536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86C43948-5DDC-98C2-2199-E7947D4744ED}"/>
              </a:ext>
            </a:extLst>
          </p:cNvPr>
          <p:cNvCxnSpPr>
            <a:cxnSpLocks/>
          </p:cNvCxnSpPr>
          <p:nvPr/>
        </p:nvCxnSpPr>
        <p:spPr bwMode="auto">
          <a:xfrm>
            <a:off x="8559917" y="4597167"/>
            <a:ext cx="0" cy="554356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4">
            <a:extLst>
              <a:ext uri="{FF2B5EF4-FFF2-40B4-BE49-F238E27FC236}">
                <a16:creationId xmlns:a16="http://schemas.microsoft.com/office/drawing/2014/main" id="{84DCB992-018B-6064-4E44-D27D3E7E9A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2157" y="5151523"/>
            <a:ext cx="2376487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A648F"/>
              </a:buClr>
              <a:buSzPct val="80000"/>
              <a:buFont typeface="Wingdings" panose="05000000000000000000" pitchFamily="2" charset="2"/>
              <a:buChar char="o"/>
              <a:defRPr sz="28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A648F"/>
              </a:buClr>
              <a:buChar char="–"/>
              <a:defRPr sz="28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0A648F"/>
              </a:buClr>
              <a:buSzPct val="65000"/>
              <a:buFont typeface="Wingdings" panose="05000000000000000000" pitchFamily="2" charset="2"/>
              <a:buChar char="o"/>
              <a:defRPr sz="28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0A648F"/>
              </a:buClr>
              <a:buSzPct val="80000"/>
              <a:buChar char="–"/>
              <a:defRPr sz="28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0A648F"/>
              </a:buClr>
              <a:buSzPct val="90000"/>
              <a:buChar char="»"/>
              <a:defRPr sz="28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A648F"/>
              </a:buClr>
              <a:buSzPct val="90000"/>
              <a:buChar char="»"/>
              <a:defRPr sz="28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A648F"/>
              </a:buClr>
              <a:buSzPct val="90000"/>
              <a:buChar char="»"/>
              <a:defRPr sz="28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A648F"/>
              </a:buClr>
              <a:buSzPct val="90000"/>
              <a:buChar char="»"/>
              <a:defRPr sz="28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A648F"/>
              </a:buClr>
              <a:buSzPct val="90000"/>
              <a:buChar char="»"/>
              <a:defRPr sz="28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400" b="0" dirty="0">
                <a:solidFill>
                  <a:srgbClr val="0070C0"/>
                </a:solidFill>
              </a:rPr>
              <a:t>CAPTURE REGIONS OF INTEREST WITH BIOTINYLATED PROBES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C022D41-4FDD-EDA9-8F04-249D1FADA3A1}"/>
              </a:ext>
            </a:extLst>
          </p:cNvPr>
          <p:cNvCxnSpPr>
            <a:cxnSpLocks/>
          </p:cNvCxnSpPr>
          <p:nvPr/>
        </p:nvCxnSpPr>
        <p:spPr bwMode="auto">
          <a:xfrm flipH="1">
            <a:off x="6485069" y="5418223"/>
            <a:ext cx="719138" cy="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3">
            <a:extLst>
              <a:ext uri="{FF2B5EF4-FFF2-40B4-BE49-F238E27FC236}">
                <a16:creationId xmlns:a16="http://schemas.microsoft.com/office/drawing/2014/main" id="{66D99B1C-0580-2707-53CB-08B28EBDA1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08582" y="5045160"/>
            <a:ext cx="2376487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A648F"/>
              </a:buClr>
              <a:buSzPct val="80000"/>
              <a:buFont typeface="Wingdings" panose="05000000000000000000" pitchFamily="2" charset="2"/>
              <a:buChar char="o"/>
              <a:defRPr sz="28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A648F"/>
              </a:buClr>
              <a:buChar char="–"/>
              <a:defRPr sz="28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0A648F"/>
              </a:buClr>
              <a:buSzPct val="65000"/>
              <a:buFont typeface="Wingdings" panose="05000000000000000000" pitchFamily="2" charset="2"/>
              <a:buChar char="o"/>
              <a:defRPr sz="28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0A648F"/>
              </a:buClr>
              <a:buSzPct val="80000"/>
              <a:buChar char="–"/>
              <a:defRPr sz="28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0A648F"/>
              </a:buClr>
              <a:buSzPct val="90000"/>
              <a:buChar char="»"/>
              <a:defRPr sz="28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A648F"/>
              </a:buClr>
              <a:buSzPct val="90000"/>
              <a:buChar char="»"/>
              <a:defRPr sz="28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A648F"/>
              </a:buClr>
              <a:buSzPct val="90000"/>
              <a:buChar char="»"/>
              <a:defRPr sz="28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A648F"/>
              </a:buClr>
              <a:buSzPct val="90000"/>
              <a:buChar char="»"/>
              <a:defRPr sz="28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A648F"/>
              </a:buClr>
              <a:buSzPct val="90000"/>
              <a:buChar char="»"/>
              <a:defRPr sz="28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400" b="0">
                <a:solidFill>
                  <a:srgbClr val="0070C0"/>
                </a:solidFill>
              </a:rPr>
              <a:t>ULTRADEEP SEQUENCING &amp; CONSENSUS READ BUILDING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F19F862-5CF6-A349-5387-A91D100E7D7B}"/>
              </a:ext>
            </a:extLst>
          </p:cNvPr>
          <p:cNvSpPr txBox="1"/>
          <p:nvPr/>
        </p:nvSpPr>
        <p:spPr>
          <a:xfrm>
            <a:off x="-888957" y="6128349"/>
            <a:ext cx="609742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0" i="0" dirty="0">
                <a:effectLst/>
                <a:latin typeface="Poppins" panose="00000500000000000000" pitchFamily="2" charset="0"/>
              </a:rPr>
              <a:t>Cell3™ Target: Custom NGS Panels</a:t>
            </a:r>
          </a:p>
          <a:p>
            <a:pPr algn="ctr"/>
            <a:r>
              <a:rPr lang="en-GB" dirty="0">
                <a:latin typeface="Poppins" panose="00000500000000000000" pitchFamily="2" charset="0"/>
              </a:rPr>
              <a:t>Nonacus</a:t>
            </a:r>
            <a:endParaRPr lang="en-GB" b="0" i="0" dirty="0">
              <a:effectLst/>
              <a:latin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4823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>
            <a:extLst>
              <a:ext uri="{FF2B5EF4-FFF2-40B4-BE49-F238E27FC236}">
                <a16:creationId xmlns:a16="http://schemas.microsoft.com/office/drawing/2014/main" id="{02745C2A-5ECF-1236-F335-0108126F7EF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60" r="12021" b="8589"/>
          <a:stretch/>
        </p:blipFill>
        <p:spPr bwMode="auto">
          <a:xfrm>
            <a:off x="200924" y="105562"/>
            <a:ext cx="7264866" cy="5394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535C3062-BA96-6EB9-1783-7FEB8A68C94B}"/>
              </a:ext>
            </a:extLst>
          </p:cNvPr>
          <p:cNvGrpSpPr/>
          <p:nvPr/>
        </p:nvGrpSpPr>
        <p:grpSpPr>
          <a:xfrm>
            <a:off x="6078048" y="1357734"/>
            <a:ext cx="2668588" cy="646113"/>
            <a:chOff x="7576729" y="2188245"/>
            <a:chExt cx="2668588" cy="646113"/>
          </a:xfrm>
        </p:grpSpPr>
        <p:sp>
          <p:nvSpPr>
            <p:cNvPr id="3" name="Arrow: Right 1">
              <a:extLst>
                <a:ext uri="{FF2B5EF4-FFF2-40B4-BE49-F238E27FC236}">
                  <a16:creationId xmlns:a16="http://schemas.microsoft.com/office/drawing/2014/main" id="{DFD72DC6-8596-BA29-88CC-C5D99D36112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7576729" y="2246983"/>
              <a:ext cx="649288" cy="503237"/>
            </a:xfrm>
            <a:prstGeom prst="rightArrow">
              <a:avLst>
                <a:gd name="adj1" fmla="val 50000"/>
                <a:gd name="adj2" fmla="val 50175"/>
              </a:avLst>
            </a:prstGeom>
            <a:solidFill>
              <a:srgbClr val="00B050"/>
            </a:solidFill>
            <a:ln w="9525" algn="ctr">
              <a:solidFill>
                <a:srgbClr val="00B05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rgbClr val="0A648F"/>
                </a:buClr>
                <a:buSzPct val="80000"/>
                <a:buFont typeface="Wingdings" panose="05000000000000000000" pitchFamily="2" charset="2"/>
                <a:buChar char="o"/>
                <a:defRPr sz="2800">
                  <a:solidFill>
                    <a:schemeClr val="bg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rgbClr val="0A648F"/>
                </a:buClr>
                <a:buChar char="–"/>
                <a:defRPr sz="2800">
                  <a:solidFill>
                    <a:schemeClr val="bg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rgbClr val="0A648F"/>
                </a:buClr>
                <a:buSzPct val="65000"/>
                <a:buFont typeface="Wingdings" panose="05000000000000000000" pitchFamily="2" charset="2"/>
                <a:buChar char="o"/>
                <a:defRPr sz="2800">
                  <a:solidFill>
                    <a:schemeClr val="bg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0A648F"/>
                </a:buClr>
                <a:buSzPct val="80000"/>
                <a:buChar char="–"/>
                <a:defRPr sz="2800">
                  <a:solidFill>
                    <a:schemeClr val="bg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0A648F"/>
                </a:buClr>
                <a:buSzPct val="90000"/>
                <a:buChar char="»"/>
                <a:defRPr sz="2800">
                  <a:solidFill>
                    <a:schemeClr val="bg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A648F"/>
                </a:buClr>
                <a:buSzPct val="90000"/>
                <a:buChar char="»"/>
                <a:defRPr sz="2800">
                  <a:solidFill>
                    <a:schemeClr val="bg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A648F"/>
                </a:buClr>
                <a:buSzPct val="90000"/>
                <a:buChar char="»"/>
                <a:defRPr sz="2800">
                  <a:solidFill>
                    <a:schemeClr val="bg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A648F"/>
                </a:buClr>
                <a:buSzPct val="90000"/>
                <a:buChar char="»"/>
                <a:defRPr sz="2800">
                  <a:solidFill>
                    <a:schemeClr val="bg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A648F"/>
                </a:buClr>
                <a:buSzPct val="90000"/>
                <a:buChar char="»"/>
                <a:defRPr sz="2800">
                  <a:solidFill>
                    <a:schemeClr val="bg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>
                <a:solidFill>
                  <a:schemeClr val="tx1"/>
                </a:solidFill>
              </a:endParaRPr>
            </a:p>
          </p:txBody>
        </p:sp>
        <p:sp>
          <p:nvSpPr>
            <p:cNvPr id="4" name="TextBox 2">
              <a:extLst>
                <a:ext uri="{FF2B5EF4-FFF2-40B4-BE49-F238E27FC236}">
                  <a16:creationId xmlns:a16="http://schemas.microsoft.com/office/drawing/2014/main" id="{ABC0D61B-CC15-5989-279F-B370E96C527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29192" y="2188245"/>
              <a:ext cx="2016125" cy="646113"/>
            </a:xfrm>
            <a:prstGeom prst="rect">
              <a:avLst/>
            </a:prstGeom>
            <a:noFill/>
            <a:ln w="9525">
              <a:solidFill>
                <a:srgbClr val="00B05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A648F"/>
                </a:buClr>
                <a:buSzPct val="80000"/>
                <a:buFont typeface="Wingdings" panose="05000000000000000000" pitchFamily="2" charset="2"/>
                <a:buChar char="o"/>
                <a:defRPr sz="2800">
                  <a:solidFill>
                    <a:schemeClr val="bg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rgbClr val="0A648F"/>
                </a:buClr>
                <a:buChar char="–"/>
                <a:defRPr sz="2800">
                  <a:solidFill>
                    <a:schemeClr val="bg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rgbClr val="0A648F"/>
                </a:buClr>
                <a:buSzPct val="65000"/>
                <a:buFont typeface="Wingdings" panose="05000000000000000000" pitchFamily="2" charset="2"/>
                <a:buChar char="o"/>
                <a:defRPr sz="2800">
                  <a:solidFill>
                    <a:schemeClr val="bg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0A648F"/>
                </a:buClr>
                <a:buSzPct val="80000"/>
                <a:buChar char="–"/>
                <a:defRPr sz="2800">
                  <a:solidFill>
                    <a:schemeClr val="bg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0A648F"/>
                </a:buClr>
                <a:buSzPct val="90000"/>
                <a:buChar char="»"/>
                <a:defRPr sz="2800">
                  <a:solidFill>
                    <a:schemeClr val="bg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A648F"/>
                </a:buClr>
                <a:buSzPct val="90000"/>
                <a:buChar char="»"/>
                <a:defRPr sz="2800">
                  <a:solidFill>
                    <a:schemeClr val="bg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A648F"/>
                </a:buClr>
                <a:buSzPct val="90000"/>
                <a:buChar char="»"/>
                <a:defRPr sz="2800">
                  <a:solidFill>
                    <a:schemeClr val="bg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A648F"/>
                </a:buClr>
                <a:buSzPct val="90000"/>
                <a:buChar char="»"/>
                <a:defRPr sz="2800">
                  <a:solidFill>
                    <a:schemeClr val="bg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A648F"/>
                </a:buClr>
                <a:buSzPct val="90000"/>
                <a:buChar char="»"/>
                <a:defRPr sz="2800">
                  <a:solidFill>
                    <a:schemeClr val="bg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GB" altLang="en-US" sz="1800" b="0">
                  <a:solidFill>
                    <a:schemeClr val="tx1"/>
                  </a:solidFill>
                </a:rPr>
                <a:t>VAF threshold set at 0.5% </a:t>
              </a: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6447674A-39EB-B5F3-4C5F-B512CB6C2B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04696" y="347342"/>
            <a:ext cx="2016125" cy="922337"/>
          </a:xfrm>
          <a:prstGeom prst="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A648F"/>
              </a:buClr>
              <a:buSzPct val="80000"/>
              <a:buFont typeface="Wingdings" panose="05000000000000000000" pitchFamily="2" charset="2"/>
              <a:buChar char="o"/>
              <a:defRPr sz="28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A648F"/>
              </a:buClr>
              <a:buChar char="–"/>
              <a:defRPr sz="28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0A648F"/>
              </a:buClr>
              <a:buSzPct val="65000"/>
              <a:buFont typeface="Wingdings" panose="05000000000000000000" pitchFamily="2" charset="2"/>
              <a:buChar char="o"/>
              <a:defRPr sz="28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0A648F"/>
              </a:buClr>
              <a:buSzPct val="80000"/>
              <a:buChar char="–"/>
              <a:defRPr sz="28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0A648F"/>
              </a:buClr>
              <a:buSzPct val="90000"/>
              <a:buChar char="»"/>
              <a:defRPr sz="28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A648F"/>
              </a:buClr>
              <a:buSzPct val="90000"/>
              <a:buChar char="»"/>
              <a:defRPr sz="28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A648F"/>
              </a:buClr>
              <a:buSzPct val="90000"/>
              <a:buChar char="»"/>
              <a:defRPr sz="28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A648F"/>
              </a:buClr>
              <a:buSzPct val="90000"/>
              <a:buChar char="»"/>
              <a:defRPr sz="28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A648F"/>
              </a:buClr>
              <a:buSzPct val="90000"/>
              <a:buChar char="»"/>
              <a:defRPr sz="28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 b="0" dirty="0">
                <a:solidFill>
                  <a:schemeClr val="tx1"/>
                </a:solidFill>
              </a:rPr>
              <a:t>Over 900 urine samples collected and analysed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B7BEEB4-6ADE-83BF-A26B-D1E322016E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21235" y="2111929"/>
            <a:ext cx="2016125" cy="1476375"/>
          </a:xfrm>
          <a:prstGeom prst="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A648F"/>
              </a:buClr>
              <a:buSzPct val="80000"/>
              <a:buFont typeface="Wingdings" panose="05000000000000000000" pitchFamily="2" charset="2"/>
              <a:buChar char="o"/>
              <a:defRPr sz="28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A648F"/>
              </a:buClr>
              <a:buChar char="–"/>
              <a:defRPr sz="28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0A648F"/>
              </a:buClr>
              <a:buSzPct val="65000"/>
              <a:buFont typeface="Wingdings" panose="05000000000000000000" pitchFamily="2" charset="2"/>
              <a:buChar char="o"/>
              <a:defRPr sz="28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0A648F"/>
              </a:buClr>
              <a:buSzPct val="80000"/>
              <a:buChar char="–"/>
              <a:defRPr sz="28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0A648F"/>
              </a:buClr>
              <a:buSzPct val="90000"/>
              <a:buChar char="»"/>
              <a:defRPr sz="28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A648F"/>
              </a:buClr>
              <a:buSzPct val="90000"/>
              <a:buChar char="»"/>
              <a:defRPr sz="28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A648F"/>
              </a:buClr>
              <a:buSzPct val="90000"/>
              <a:buChar char="»"/>
              <a:defRPr sz="28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A648F"/>
              </a:buClr>
              <a:buSzPct val="90000"/>
              <a:buChar char="»"/>
              <a:defRPr sz="28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A648F"/>
              </a:buClr>
              <a:buSzPct val="90000"/>
              <a:buChar char="»"/>
              <a:defRPr sz="28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 b="0" dirty="0">
                <a:solidFill>
                  <a:schemeClr val="tx1"/>
                </a:solidFill>
              </a:rPr>
              <a:t>Test sets independent from biomarker development samples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493F605-DC6D-5BB9-9987-5435CB4373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240" y="4393926"/>
            <a:ext cx="4487143" cy="2005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1702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>
            <a:extLst>
              <a:ext uri="{FF2B5EF4-FFF2-40B4-BE49-F238E27FC236}">
                <a16:creationId xmlns:a16="http://schemas.microsoft.com/office/drawing/2014/main" id="{A31F2529-1936-ABB8-68D8-CB5AF75EB7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48" t="10655" r="18201" b="9927"/>
          <a:stretch>
            <a:fillRect/>
          </a:stretch>
        </p:blipFill>
        <p:spPr bwMode="auto">
          <a:xfrm>
            <a:off x="636092" y="2377245"/>
            <a:ext cx="3455987" cy="259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10">
            <a:extLst>
              <a:ext uri="{FF2B5EF4-FFF2-40B4-BE49-F238E27FC236}">
                <a16:creationId xmlns:a16="http://schemas.microsoft.com/office/drawing/2014/main" id="{34E2711E-54B7-DA54-A927-4464E160DF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5209" y="1310099"/>
            <a:ext cx="6136314" cy="4726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11">
            <a:extLst>
              <a:ext uri="{FF2B5EF4-FFF2-40B4-BE49-F238E27FC236}">
                <a16:creationId xmlns:a16="http://schemas.microsoft.com/office/drawing/2014/main" id="{FDAEAC13-21E4-8F23-E9D0-2D87FD4AE5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4041" y="985503"/>
            <a:ext cx="3240087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A648F"/>
              </a:buClr>
              <a:buSzPct val="80000"/>
              <a:buFont typeface="Wingdings" panose="05000000000000000000" pitchFamily="2" charset="2"/>
              <a:buChar char="o"/>
              <a:defRPr sz="28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A648F"/>
              </a:buClr>
              <a:buChar char="–"/>
              <a:defRPr sz="28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0A648F"/>
              </a:buClr>
              <a:buSzPct val="65000"/>
              <a:buFont typeface="Wingdings" panose="05000000000000000000" pitchFamily="2" charset="2"/>
              <a:buChar char="o"/>
              <a:defRPr sz="28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0A648F"/>
              </a:buClr>
              <a:buSzPct val="80000"/>
              <a:buChar char="–"/>
              <a:defRPr sz="28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0A648F"/>
              </a:buClr>
              <a:buSzPct val="90000"/>
              <a:buChar char="»"/>
              <a:defRPr sz="28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A648F"/>
              </a:buClr>
              <a:buSzPct val="90000"/>
              <a:buChar char="»"/>
              <a:defRPr sz="28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A648F"/>
              </a:buClr>
              <a:buSzPct val="90000"/>
              <a:buChar char="»"/>
              <a:defRPr sz="28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A648F"/>
              </a:buClr>
              <a:buSzPct val="90000"/>
              <a:buChar char="»"/>
              <a:defRPr sz="28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A648F"/>
              </a:buClr>
              <a:buSzPct val="90000"/>
              <a:buChar char="»"/>
              <a:defRPr sz="28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 b="0" dirty="0">
                <a:solidFill>
                  <a:schemeClr val="tx1"/>
                </a:solidFill>
              </a:rPr>
              <a:t>Mutations detected in </a:t>
            </a:r>
            <a:r>
              <a:rPr lang="en-GB" altLang="en-US" sz="1800" b="0" u="sng" dirty="0">
                <a:solidFill>
                  <a:schemeClr val="tx1"/>
                </a:solidFill>
              </a:rPr>
              <a:t>urine</a:t>
            </a:r>
            <a:r>
              <a:rPr lang="en-GB" altLang="en-US" sz="1800" b="0" dirty="0">
                <a:solidFill>
                  <a:schemeClr val="tx1"/>
                </a:solidFill>
              </a:rPr>
              <a:t> DNA across all stages and grades of bladder cancer</a:t>
            </a:r>
          </a:p>
        </p:txBody>
      </p:sp>
      <p:sp>
        <p:nvSpPr>
          <p:cNvPr id="5" name="TextBox 12">
            <a:extLst>
              <a:ext uri="{FF2B5EF4-FFF2-40B4-BE49-F238E27FC236}">
                <a16:creationId xmlns:a16="http://schemas.microsoft.com/office/drawing/2014/main" id="{71A26BEF-68BE-54CC-A1D4-2AD790BF15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98002" y="143962"/>
            <a:ext cx="212115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A648F"/>
              </a:buClr>
              <a:buSzPct val="80000"/>
              <a:buFont typeface="Wingdings" panose="05000000000000000000" pitchFamily="2" charset="2"/>
              <a:buChar char="o"/>
              <a:defRPr sz="28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A648F"/>
              </a:buClr>
              <a:buChar char="–"/>
              <a:defRPr sz="28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0A648F"/>
              </a:buClr>
              <a:buSzPct val="65000"/>
              <a:buFont typeface="Wingdings" panose="05000000000000000000" pitchFamily="2" charset="2"/>
              <a:buChar char="o"/>
              <a:defRPr sz="28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0A648F"/>
              </a:buClr>
              <a:buSzPct val="80000"/>
              <a:buChar char="–"/>
              <a:defRPr sz="28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0A648F"/>
              </a:buClr>
              <a:buSzPct val="90000"/>
              <a:buChar char="»"/>
              <a:defRPr sz="28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A648F"/>
              </a:buClr>
              <a:buSzPct val="90000"/>
              <a:buChar char="»"/>
              <a:defRPr sz="28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A648F"/>
              </a:buClr>
              <a:buSzPct val="90000"/>
              <a:buChar char="»"/>
              <a:defRPr sz="28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A648F"/>
              </a:buClr>
              <a:buSzPct val="90000"/>
              <a:buChar char="»"/>
              <a:defRPr sz="28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A648F"/>
              </a:buClr>
              <a:buSzPct val="90000"/>
              <a:buChar char="»"/>
              <a:defRPr sz="28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 b="0" dirty="0">
                <a:solidFill>
                  <a:schemeClr val="tx1"/>
                </a:solidFill>
              </a:rPr>
              <a:t>Test performance*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 b="0" dirty="0">
                <a:solidFill>
                  <a:schemeClr val="tx1"/>
                </a:solidFill>
              </a:rPr>
              <a:t>87% specificity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 b="0" dirty="0">
                <a:solidFill>
                  <a:schemeClr val="tx1"/>
                </a:solidFill>
              </a:rPr>
              <a:t>87% sensitivity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9B9FC22-52CD-5D4A-30FD-A7B95F2C7D26}"/>
              </a:ext>
            </a:extLst>
          </p:cNvPr>
          <p:cNvSpPr txBox="1"/>
          <p:nvPr/>
        </p:nvSpPr>
        <p:spPr>
          <a:xfrm>
            <a:off x="4717634" y="6406261"/>
            <a:ext cx="66818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*Nonacus have since analysed another 252 urine from BC patients with similar sensitivity</a:t>
            </a:r>
          </a:p>
        </p:txBody>
      </p:sp>
    </p:spTree>
    <p:extLst>
      <p:ext uri="{BB962C8B-B14F-4D97-AF65-F5344CB8AC3E}">
        <p14:creationId xmlns:p14="http://schemas.microsoft.com/office/powerpoint/2010/main" val="32239388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4AEE08A-D5B2-DF6F-DFB2-D9D2F06FC48F}"/>
              </a:ext>
            </a:extLst>
          </p:cNvPr>
          <p:cNvSpPr txBox="1"/>
          <p:nvPr/>
        </p:nvSpPr>
        <p:spPr>
          <a:xfrm>
            <a:off x="4313910" y="411954"/>
            <a:ext cx="25658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Commercialisation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251EE38-02A5-5E88-C5EE-42F683EC5D7A}"/>
              </a:ext>
            </a:extLst>
          </p:cNvPr>
          <p:cNvSpPr txBox="1"/>
          <p:nvPr/>
        </p:nvSpPr>
        <p:spPr>
          <a:xfrm>
            <a:off x="1381568" y="1287849"/>
            <a:ext cx="9428863" cy="49398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Nonacus were new (3 people) when we started buying reagents from them in 2018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Ongoing informal discussions between myself, Prof Rik Bryan and Chris Sale (CEO Nonacus)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University of Birmingham commercialisation arm (Enterprise Birmingham)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Cancer Research Technologies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No IP in a panel of mutations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Take a “first to market” approach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In 2021 “Disease Panel Agreement” signed between Nonacus and the University of Birmingham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Bladder capture panel becomes available as a RUO product 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Revenue share (% of net profits for 10 years) 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Discount on consumables/testing for our own research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6540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5627ED1-DB50-BD4F-D24F-5E79427924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4759" y="2708065"/>
            <a:ext cx="4667250" cy="350043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3547854-BAE8-355A-AEC1-595E9BE66EF6}"/>
              </a:ext>
            </a:extLst>
          </p:cNvPr>
          <p:cNvSpPr txBox="1"/>
          <p:nvPr/>
        </p:nvSpPr>
        <p:spPr>
          <a:xfrm>
            <a:off x="1028311" y="331814"/>
            <a:ext cx="10135378" cy="21268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Nonacus expand enormously &amp; recruit new staff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Nonacus sister company “Informed Genomics” established (service lab)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Soft product launch at EAU23 in Milan (spring 2023)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Autumn 2023 GALEAS Bladder available to customers as a complete sample to report service via Informed Genomics ISO 15189 accredited lab*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084F40A-6C34-3F42-C50A-6B4FC3D56465}"/>
              </a:ext>
            </a:extLst>
          </p:cNvPr>
          <p:cNvSpPr txBox="1"/>
          <p:nvPr/>
        </p:nvSpPr>
        <p:spPr>
          <a:xfrm>
            <a:off x="5992115" y="6257835"/>
            <a:ext cx="609755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/>
              <a:t>*ISO 15189 Medical laboratories — Requirements for quality and competence is an international standard that specifies the quality management system requirements particular to medical laboratories.</a:t>
            </a:r>
          </a:p>
        </p:txBody>
      </p:sp>
    </p:spTree>
    <p:extLst>
      <p:ext uri="{BB962C8B-B14F-4D97-AF65-F5344CB8AC3E}">
        <p14:creationId xmlns:p14="http://schemas.microsoft.com/office/powerpoint/2010/main" val="42068742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59BBBF4-1A2A-1F3F-D046-AECDE48B20B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000" t="17981" r="26171" b="11058"/>
          <a:stretch/>
        </p:blipFill>
        <p:spPr>
          <a:xfrm>
            <a:off x="3435718" y="3061533"/>
            <a:ext cx="5133830" cy="366595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349A213-D5F8-B7F2-3977-DB31C2E5EEB7}"/>
              </a:ext>
            </a:extLst>
          </p:cNvPr>
          <p:cNvSpPr txBox="1"/>
          <p:nvPr/>
        </p:nvSpPr>
        <p:spPr>
          <a:xfrm>
            <a:off x="617949" y="258979"/>
            <a:ext cx="10601587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</a:rPr>
              <a:t>F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uture strategic plans perhaps for growth now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</a:rPr>
              <a:t>GALEAS Bladder has been 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launched:</a:t>
            </a:r>
          </a:p>
          <a:p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Adoption in the private system reimbursed by insurers (Bupa have agreed to reimburse, discussions with HCA and other hospital groups ongoing)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Adoption into the NHS either as real world evaluation (RWE) projects or as part of a smaller cohort to support reduction of waiting lists – Funded by the trusts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Global expansion (led by Nonacus) as a lab developed test to service laboratories in chosen regions </a:t>
            </a:r>
            <a:r>
              <a:rPr lang="en-GB" sz="1800" u="sng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or</a:t>
            </a: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as a centralised (send away) service delivered by Informed Genomics in the UK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431722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685079B-DA4D-13F9-311C-18D86092B2F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/>
              <a:t>Introducing GALEAS® Bladder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1940D9A2-A733-B7C5-8272-00657DA0449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1"/>
            <a:r>
              <a:rPr kumimoji="0" lang="en-GB" b="0" i="0" u="none" strike="noStrike" kern="1200" cap="none" normalizeH="0" baseline="0" dirty="0">
                <a:ln>
                  <a:noFill/>
                </a:ln>
                <a:solidFill>
                  <a:srgbClr val="00B050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A comprehensive, laboratory developed, g</a:t>
            </a:r>
            <a:r>
              <a:rPr lang="en-GB" dirty="0">
                <a:solidFill>
                  <a:srgbClr val="00B05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enetic test for identifying </a:t>
            </a:r>
            <a:r>
              <a:rPr lang="en-GB" u="sng" dirty="0">
                <a:solidFill>
                  <a:srgbClr val="00B05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all</a:t>
            </a:r>
            <a:r>
              <a:rPr lang="en-GB" dirty="0">
                <a:solidFill>
                  <a:srgbClr val="00B05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stages of bladder cancer from a urine sample</a:t>
            </a:r>
          </a:p>
          <a:p>
            <a:pPr lvl="1"/>
            <a:endParaRPr lang="en-GB" dirty="0">
              <a:solidFill>
                <a:srgbClr val="00B05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Poppins" panose="00000500000000000000" pitchFamily="2" charset="0"/>
                <a:cs typeface="Poppins" panose="00000500000000000000" pitchFamily="2" charset="0"/>
              </a:rPr>
              <a:t>Allows patients to provide a sample in the comfort of their own home. No hospital visits, no painful procedure. 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Poppins" panose="00000500000000000000" pitchFamily="2" charset="0"/>
                <a:cs typeface="Poppins" panose="00000500000000000000" pitchFamily="2" charset="0"/>
              </a:rPr>
              <a:t>Offers equivalent sensitivity and specificity to cystoscopy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Poppins" panose="00000500000000000000" pitchFamily="2" charset="0"/>
                <a:cs typeface="Poppins" panose="00000500000000000000" pitchFamily="2" charset="0"/>
              </a:rPr>
              <a:t>Reduces the number of unnecessary cystoscopies reducing costs and resource burden on clinics. 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Poppins" panose="00000500000000000000" pitchFamily="2" charset="0"/>
                <a:cs typeface="Poppins" panose="00000500000000000000" pitchFamily="2" charset="0"/>
              </a:rPr>
              <a:t>Leverages targeted next generation sequencing chemistry to detect mutations associated with bladder cancer.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D39D907-19A9-1615-142F-7E7802F3979E}"/>
              </a:ext>
            </a:extLst>
          </p:cNvPr>
          <p:cNvSpPr txBox="1"/>
          <p:nvPr/>
        </p:nvSpPr>
        <p:spPr>
          <a:xfrm>
            <a:off x="2615683" y="1240909"/>
            <a:ext cx="957631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GB" sz="1800"/>
              <a:t>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5DFB6B0-5FAC-947C-593C-3A7B488049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3157" y="4592320"/>
            <a:ext cx="6005685" cy="1351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42189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685079B-DA4D-13F9-311C-18D86092B2F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/>
              <a:t>GALEAS</a:t>
            </a:r>
            <a:r>
              <a:rPr lang="en-GB" dirty="0"/>
              <a:t>®</a:t>
            </a:r>
            <a:r>
              <a:rPr lang="en-GB"/>
              <a:t> Bladder: Performance Data</a:t>
            </a:r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9462EE0A-361C-1064-1A1D-C4CF4064F0C1}"/>
              </a:ext>
            </a:extLst>
          </p:cNvPr>
          <p:cNvSpPr txBox="1">
            <a:spLocks/>
          </p:cNvSpPr>
          <p:nvPr/>
        </p:nvSpPr>
        <p:spPr>
          <a:xfrm>
            <a:off x="595715" y="1197624"/>
            <a:ext cx="10106117" cy="2014444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b="0" i="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Poppins"/>
                <a:cs typeface="Poppins"/>
              </a:rPr>
              <a:t>Validated in ~644 urine samples from three UK Clinical cohorts</a:t>
            </a:r>
            <a:endParaRPr lang="en-US" sz="1600" dirty="0">
              <a:latin typeface="Poppins"/>
              <a:cs typeface="Poppins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Poppins" panose="00000500000000000000" pitchFamily="2" charset="0"/>
                <a:cs typeface="Poppins" panose="00000500000000000000" pitchFamily="2" charset="0"/>
              </a:rPr>
              <a:t>340 positive bladder cancer cases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Poppins"/>
                <a:cs typeface="Poppins"/>
              </a:rPr>
              <a:t>324 negative i.e. no cancer at the time of cystoscopy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7BC4301C-6E79-D00C-F845-89C661316538}"/>
              </a:ext>
            </a:extLst>
          </p:cNvPr>
          <p:cNvGraphicFramePr>
            <a:graphicFrameLocks noGrp="1"/>
          </p:cNvGraphicFramePr>
          <p:nvPr/>
        </p:nvGraphicFramePr>
        <p:xfrm>
          <a:off x="851637" y="2620960"/>
          <a:ext cx="5021285" cy="217027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04257">
                  <a:extLst>
                    <a:ext uri="{9D8B030D-6E8A-4147-A177-3AD203B41FA5}">
                      <a16:colId xmlns:a16="http://schemas.microsoft.com/office/drawing/2014/main" val="1659730867"/>
                    </a:ext>
                  </a:extLst>
                </a:gridCol>
                <a:gridCol w="1004257">
                  <a:extLst>
                    <a:ext uri="{9D8B030D-6E8A-4147-A177-3AD203B41FA5}">
                      <a16:colId xmlns:a16="http://schemas.microsoft.com/office/drawing/2014/main" val="2447944049"/>
                    </a:ext>
                  </a:extLst>
                </a:gridCol>
                <a:gridCol w="1004257">
                  <a:extLst>
                    <a:ext uri="{9D8B030D-6E8A-4147-A177-3AD203B41FA5}">
                      <a16:colId xmlns:a16="http://schemas.microsoft.com/office/drawing/2014/main" val="983544602"/>
                    </a:ext>
                  </a:extLst>
                </a:gridCol>
                <a:gridCol w="1004257">
                  <a:extLst>
                    <a:ext uri="{9D8B030D-6E8A-4147-A177-3AD203B41FA5}">
                      <a16:colId xmlns:a16="http://schemas.microsoft.com/office/drawing/2014/main" val="993753822"/>
                    </a:ext>
                  </a:extLst>
                </a:gridCol>
                <a:gridCol w="1004257">
                  <a:extLst>
                    <a:ext uri="{9D8B030D-6E8A-4147-A177-3AD203B41FA5}">
                      <a16:colId xmlns:a16="http://schemas.microsoft.com/office/drawing/2014/main" val="1601485760"/>
                    </a:ext>
                  </a:extLst>
                </a:gridCol>
              </a:tblGrid>
              <a:tr h="241142">
                <a:tc>
                  <a:txBody>
                    <a:bodyPr/>
                    <a:lstStyle/>
                    <a:p>
                      <a:pPr algn="ctr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 marL="9525" marR="9525" marT="9525" marB="0" anchor="b">
                    <a:lnL w="635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635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>
                          <a:solidFill>
                            <a:schemeClr val="bg1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Sensitivity</a:t>
                      </a:r>
                      <a:endParaRPr lang="en-GB" sz="1100" b="1" i="0" u="none" strike="noStrike">
                        <a:solidFill>
                          <a:schemeClr val="bg1"/>
                        </a:solidFill>
                        <a:effectLst/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 marL="9525" marR="9525" marT="9525" marB="0" anchor="b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>
                          <a:solidFill>
                            <a:schemeClr val="bg1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Specificity </a:t>
                      </a:r>
                      <a:endParaRPr lang="en-GB" sz="1100" b="1" i="0" u="none" strike="noStrike">
                        <a:solidFill>
                          <a:schemeClr val="bg1"/>
                        </a:solidFill>
                        <a:effectLst/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 marL="9525" marR="9525" marT="9525" marB="0" anchor="b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>
                          <a:solidFill>
                            <a:schemeClr val="bg1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PPV</a:t>
                      </a:r>
                      <a:endParaRPr lang="en-GB" sz="1100" b="1" i="0" u="none" strike="noStrike">
                        <a:solidFill>
                          <a:schemeClr val="bg1"/>
                        </a:solidFill>
                        <a:effectLst/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 marL="9525" marR="9525" marT="9525" marB="0" anchor="b">
                    <a:lnL w="12700">
                      <a:solidFill>
                        <a:schemeClr val="tx1"/>
                      </a:solidFill>
                    </a:lnL>
                    <a:lnR w="635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>
                          <a:solidFill>
                            <a:schemeClr val="bg1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NPV</a:t>
                      </a:r>
                      <a:endParaRPr lang="en-GB" sz="1100" b="1" i="0" u="none" strike="noStrike">
                        <a:solidFill>
                          <a:schemeClr val="bg1"/>
                        </a:solidFill>
                        <a:effectLst/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 marL="9525" marR="9525" marT="9525" marB="0" anchor="b">
                    <a:lnL w="635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9724804"/>
                  </a:ext>
                </a:extLst>
              </a:tr>
              <a:tr h="24114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>
                          <a:solidFill>
                            <a:schemeClr val="bg1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pTa</a:t>
                      </a:r>
                      <a:endParaRPr lang="en-GB" sz="1100" b="1" i="0" u="none" strike="noStrike">
                        <a:solidFill>
                          <a:schemeClr val="bg1"/>
                        </a:solidFill>
                        <a:effectLst/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 marL="9525" marR="9525" marT="9525" marB="0" anchor="b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87%</a:t>
                      </a:r>
                    </a:p>
                  </a:txBody>
                  <a:tcPr marL="9525" marR="9525" marT="9525" marB="0" anchor="b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85%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 marL="9525" marR="9525" marT="9525" marB="0" anchor="b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75%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 marL="9525" marR="9525" marT="9525" marB="0" anchor="b">
                    <a:lnL w="12700">
                      <a:solidFill>
                        <a:schemeClr val="tx1"/>
                      </a:solidFill>
                    </a:lnL>
                    <a:lnR w="635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93%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 marL="9525" marR="9525" marT="9525" marB="0" anchor="b">
                    <a:lnL w="635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54804788"/>
                  </a:ext>
                </a:extLst>
              </a:tr>
              <a:tr h="24114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>
                          <a:solidFill>
                            <a:schemeClr val="bg1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T1</a:t>
                      </a:r>
                      <a:endParaRPr lang="en-GB" sz="1100" b="1" i="0" u="none" strike="noStrike">
                        <a:solidFill>
                          <a:schemeClr val="bg1"/>
                        </a:solidFill>
                        <a:effectLst/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 marL="9525" marR="9525" marT="9525" marB="0" anchor="b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95%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 marL="9525" marR="9525" marT="9525" marB="0" anchor="b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85%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 marL="9525" marR="9525" marT="9525" marB="0" anchor="b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66%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 marL="9525" marR="9525" marT="9525" marB="0" anchor="b">
                    <a:lnL w="12700">
                      <a:solidFill>
                        <a:schemeClr val="tx1"/>
                      </a:solidFill>
                    </a:lnL>
                    <a:lnR w="635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98%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 marL="9525" marR="9525" marT="9525" marB="0" anchor="b">
                    <a:lnL w="635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2985028"/>
                  </a:ext>
                </a:extLst>
              </a:tr>
              <a:tr h="24114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>
                          <a:solidFill>
                            <a:schemeClr val="bg1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T2+</a:t>
                      </a:r>
                      <a:endParaRPr lang="en-GB" sz="1100" b="1" i="0" u="none" strike="noStrike">
                        <a:solidFill>
                          <a:schemeClr val="bg1"/>
                        </a:solidFill>
                        <a:effectLst/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 marL="9525" marR="9525" marT="9525" marB="0" anchor="b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86%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 marL="9525" marR="9525" marT="9525" marB="0" anchor="b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85%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 marL="9525" marR="9525" marT="9525" marB="0" anchor="b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61%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 marL="9525" marR="9525" marT="9525" marB="0" anchor="b">
                    <a:lnL w="12700">
                      <a:solidFill>
                        <a:schemeClr val="tx1"/>
                      </a:solidFill>
                    </a:lnL>
                    <a:lnR w="635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96%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 marL="9525" marR="9525" marT="9525" marB="0" anchor="b">
                    <a:lnL w="635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47839740"/>
                  </a:ext>
                </a:extLst>
              </a:tr>
              <a:tr h="24114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>
                          <a:solidFill>
                            <a:schemeClr val="bg1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G1</a:t>
                      </a:r>
                      <a:endParaRPr lang="en-GB" sz="1100" b="1" i="0" u="none" strike="noStrike">
                        <a:solidFill>
                          <a:schemeClr val="bg1"/>
                        </a:solidFill>
                        <a:effectLst/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 marL="9525" marR="9525" marT="9525" marB="0" anchor="b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78%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 marL="9525" marR="9525" marT="9525" marB="0" anchor="b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85%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 marL="9525" marR="9525" marT="9525" marB="0" anchor="b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47%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 marL="9525" marR="9525" marT="9525" marB="0" anchor="b">
                    <a:lnL w="12700">
                      <a:solidFill>
                        <a:schemeClr val="tx1"/>
                      </a:solidFill>
                    </a:lnL>
                    <a:lnR w="635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96%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 marL="9525" marR="9525" marT="9525" marB="0" anchor="b">
                    <a:lnL w="635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1608547"/>
                  </a:ext>
                </a:extLst>
              </a:tr>
              <a:tr h="24114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>
                          <a:solidFill>
                            <a:schemeClr val="bg1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G2</a:t>
                      </a:r>
                      <a:endParaRPr lang="en-GB" sz="1100" b="1" i="0" u="none" strike="noStrike">
                        <a:solidFill>
                          <a:schemeClr val="bg1"/>
                        </a:solidFill>
                        <a:effectLst/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 marL="9525" marR="9525" marT="9525" marB="0" anchor="b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91%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 marL="9525" marR="9525" marT="9525" marB="0" anchor="b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85%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 marL="9525" marR="9525" marT="9525" marB="0" anchor="b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67%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 marL="9525" marR="9525" marT="9525" marB="0" anchor="b">
                    <a:lnL w="12700">
                      <a:solidFill>
                        <a:schemeClr val="tx1"/>
                      </a:solidFill>
                    </a:lnL>
                    <a:lnR w="635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97%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 marL="9525" marR="9525" marT="9525" marB="0" anchor="b">
                    <a:lnL w="635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4548445"/>
                  </a:ext>
                </a:extLst>
              </a:tr>
              <a:tr h="24114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>
                          <a:solidFill>
                            <a:schemeClr val="bg1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G3</a:t>
                      </a:r>
                      <a:endParaRPr lang="en-GB" sz="1100" b="1" i="0" u="none" strike="noStrike">
                        <a:solidFill>
                          <a:schemeClr val="bg1"/>
                        </a:solidFill>
                        <a:effectLst/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 marL="9525" marR="9525" marT="9525" marB="0" anchor="b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91%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 marL="9525" marR="9525" marT="9525" marB="0" anchor="b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85%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 marL="9525" marR="9525" marT="9525" marB="0" anchor="b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78%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 marL="9525" marR="9525" marT="9525" marB="0" anchor="b">
                    <a:lnL w="12700">
                      <a:solidFill>
                        <a:schemeClr val="tx1"/>
                      </a:solidFill>
                    </a:lnL>
                    <a:lnR w="635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94%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 marL="9525" marR="9525" marT="9525" marB="0" anchor="b">
                    <a:lnL w="635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37323974"/>
                  </a:ext>
                </a:extLst>
              </a:tr>
              <a:tr h="24114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>
                          <a:solidFill>
                            <a:schemeClr val="bg1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NMIBC</a:t>
                      </a:r>
                      <a:endParaRPr lang="en-GB" sz="1100" b="1" i="0" u="none" strike="noStrike">
                        <a:solidFill>
                          <a:schemeClr val="bg1"/>
                        </a:solidFill>
                        <a:effectLst/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 marL="9525" marR="9525" marT="9525" marB="0" anchor="b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90%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 marL="9525" marR="9525" marT="9525" marB="0" anchor="b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85%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 marL="9525" marR="9525" marT="9525" marB="0" anchor="b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83%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 marL="9525" marR="9525" marT="9525" marB="0" anchor="b">
                    <a:lnL w="12700">
                      <a:solidFill>
                        <a:schemeClr val="tx1"/>
                      </a:solidFill>
                    </a:lnL>
                    <a:lnR w="635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91%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 marL="9525" marR="9525" marT="9525" marB="0" anchor="b">
                    <a:lnL w="635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4352679"/>
                  </a:ext>
                </a:extLst>
              </a:tr>
              <a:tr h="24114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solidFill>
                            <a:schemeClr val="bg1"/>
                          </a:solidFill>
                          <a:effectLst/>
                          <a:latin typeface="Poppins"/>
                          <a:cs typeface="Poppins"/>
                        </a:rPr>
                        <a:t>MIBC</a:t>
                      </a:r>
                      <a:endParaRPr lang="en-GB" sz="1100" b="1" i="0" u="none" strike="noStrike" dirty="0">
                        <a:solidFill>
                          <a:schemeClr val="bg1"/>
                        </a:solidFill>
                        <a:effectLst/>
                        <a:latin typeface="Poppins"/>
                        <a:cs typeface="Poppins"/>
                      </a:endParaRPr>
                    </a:p>
                  </a:txBody>
                  <a:tcPr marL="9525" marR="9525" marT="9525" marB="0" anchor="b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86%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 marL="9525" marR="9525" marT="9525" marB="0" anchor="b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85%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 marL="9525" marR="9525" marT="9525" marB="0" anchor="b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61%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 marL="9525" marR="9525" marT="9525" marB="0" anchor="b">
                    <a:lnL w="12700">
                      <a:solidFill>
                        <a:schemeClr val="tx1"/>
                      </a:solidFill>
                    </a:lnL>
                    <a:lnR w="635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96%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 marL="9525" marR="9525" marT="9525" marB="0" anchor="b">
                    <a:lnL w="635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36176274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E7038CA2-0050-C965-B3FA-0A09646F9E1E}"/>
              </a:ext>
            </a:extLst>
          </p:cNvPr>
          <p:cNvSpPr txBox="1"/>
          <p:nvPr/>
        </p:nvSpPr>
        <p:spPr>
          <a:xfrm>
            <a:off x="1525981" y="5395464"/>
            <a:ext cx="9040073" cy="5847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>
                <a:latin typeface="Poppins" panose="00000500000000000000" pitchFamily="2" charset="0"/>
                <a:cs typeface="Poppins" panose="00000500000000000000" pitchFamily="2" charset="0"/>
              </a:rPr>
              <a:t>Equivalent sensitivity and specificity to cystoscopy across all grades and stages.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>
                <a:latin typeface="Poppins" panose="00000500000000000000" pitchFamily="2" charset="0"/>
                <a:cs typeface="Poppins" panose="00000500000000000000" pitchFamily="2" charset="0"/>
              </a:rPr>
              <a:t>Reducing cystoscopies by ~90%</a:t>
            </a:r>
          </a:p>
        </p:txBody>
      </p:sp>
      <p:pic>
        <p:nvPicPr>
          <p:cNvPr id="4" name="Picture 4" descr="Chart, bar chart&#10;&#10;Description automatically generated">
            <a:extLst>
              <a:ext uri="{FF2B5EF4-FFF2-40B4-BE49-F238E27FC236}">
                <a16:creationId xmlns:a16="http://schemas.microsoft.com/office/drawing/2014/main" id="{9B8B8AD7-DFED-1091-AF64-CB7579AB11E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839" t="6129" r="-461" b="7097"/>
          <a:stretch/>
        </p:blipFill>
        <p:spPr>
          <a:xfrm>
            <a:off x="6589596" y="2274695"/>
            <a:ext cx="4722033" cy="3059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5004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71D78FF-3A3A-EFF4-6DF8-118C456C2C5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Complete </a:t>
            </a:r>
            <a:r>
              <a:rPr lang="en-GB"/>
              <a:t>test workflow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50A7B3F-F64A-ED26-A94D-7DDB3311EF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163" y="2056055"/>
            <a:ext cx="11103302" cy="3147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9648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Bladder Cancer Research Centre: One Year On">
            <a:extLst>
              <a:ext uri="{FF2B5EF4-FFF2-40B4-BE49-F238E27FC236}">
                <a16:creationId xmlns:a16="http://schemas.microsoft.com/office/drawing/2014/main" id="{3292E891-7F00-BA96-7A2B-5550BD8A9F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031" y="207154"/>
            <a:ext cx="2239734" cy="2107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http://www.cs.bham.ac.uk/~whe/images/clock.GIF">
            <a:extLst>
              <a:ext uri="{FF2B5EF4-FFF2-40B4-BE49-F238E27FC236}">
                <a16:creationId xmlns:a16="http://schemas.microsoft.com/office/drawing/2014/main" id="{EF781168-F43F-8333-A407-4E55E54A47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80907" y="2122817"/>
            <a:ext cx="2731455" cy="2495578"/>
          </a:xfrm>
          <a:prstGeom prst="rect">
            <a:avLst/>
          </a:prstGeom>
          <a:noFill/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E5669940-0BF9-6D9E-CB00-5B9E28E56024}"/>
              </a:ext>
            </a:extLst>
          </p:cNvPr>
          <p:cNvGrpSpPr/>
          <p:nvPr/>
        </p:nvGrpSpPr>
        <p:grpSpPr>
          <a:xfrm>
            <a:off x="156916" y="131797"/>
            <a:ext cx="4318392" cy="2752557"/>
            <a:chOff x="156916" y="131797"/>
            <a:chExt cx="4318392" cy="2752557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BD57C352-F8C9-2A88-FDAF-35ED5AC384C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56916" y="131797"/>
              <a:ext cx="3382848" cy="208272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8" name="Left-Right Arrow 18">
              <a:extLst>
                <a:ext uri="{FF2B5EF4-FFF2-40B4-BE49-F238E27FC236}">
                  <a16:creationId xmlns:a16="http://schemas.microsoft.com/office/drawing/2014/main" id="{2492BF93-BA8A-ACEE-E257-857A0920F457}"/>
                </a:ext>
              </a:extLst>
            </p:cNvPr>
            <p:cNvSpPr/>
            <p:nvPr/>
          </p:nvSpPr>
          <p:spPr>
            <a:xfrm rot="2401122">
              <a:off x="3415713" y="2422522"/>
              <a:ext cx="1059595" cy="461832"/>
            </a:xfrm>
            <a:prstGeom prst="leftRigh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915BDB2E-F513-44D9-B95A-568220B5C3B4}"/>
              </a:ext>
            </a:extLst>
          </p:cNvPr>
          <p:cNvGrpSpPr/>
          <p:nvPr/>
        </p:nvGrpSpPr>
        <p:grpSpPr>
          <a:xfrm>
            <a:off x="156916" y="3190832"/>
            <a:ext cx="4356918" cy="2819671"/>
            <a:chOff x="156916" y="3190832"/>
            <a:chExt cx="4356918" cy="2819671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78EE2798-1919-12BB-257E-56418F60257A}"/>
                </a:ext>
              </a:extLst>
            </p:cNvPr>
            <p:cNvGrpSpPr/>
            <p:nvPr/>
          </p:nvGrpSpPr>
          <p:grpSpPr>
            <a:xfrm>
              <a:off x="156916" y="3190832"/>
              <a:ext cx="3823932" cy="2819671"/>
              <a:chOff x="408843" y="3249205"/>
              <a:chExt cx="3823932" cy="2819671"/>
            </a:xfrm>
          </p:grpSpPr>
          <p:pic>
            <p:nvPicPr>
              <p:cNvPr id="11" name="Picture 2" descr="http://www.renal.org/unit/images/birmingham.jpg">
                <a:extLst>
                  <a:ext uri="{FF2B5EF4-FFF2-40B4-BE49-F238E27FC236}">
                    <a16:creationId xmlns:a16="http://schemas.microsoft.com/office/drawing/2014/main" id="{1483A8C2-0BEC-060A-E0A2-763E9F46C5C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520237" y="3249205"/>
                <a:ext cx="3104330" cy="2082724"/>
              </a:xfrm>
              <a:prstGeom prst="rect">
                <a:avLst/>
              </a:prstGeom>
              <a:noFill/>
            </p:spPr>
          </p:pic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E46DBC5-8A1B-9104-8E22-78B51FA83E91}"/>
                  </a:ext>
                </a:extLst>
              </p:cNvPr>
              <p:cNvSpPr txBox="1"/>
              <p:nvPr/>
            </p:nvSpPr>
            <p:spPr>
              <a:xfrm>
                <a:off x="408843" y="5422545"/>
                <a:ext cx="3823932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dirty="0"/>
                  <a:t>QE Hospital &amp; HBRC</a:t>
                </a:r>
              </a:p>
              <a:p>
                <a:pPr algn="ctr"/>
                <a:r>
                  <a:rPr lang="en-GB" dirty="0"/>
                  <a:t>(Human Biomaterials Resource Centre)</a:t>
                </a:r>
              </a:p>
            </p:txBody>
          </p:sp>
        </p:grpSp>
        <p:sp>
          <p:nvSpPr>
            <p:cNvPr id="19" name="Left-Right Arrow 18">
              <a:extLst>
                <a:ext uri="{FF2B5EF4-FFF2-40B4-BE49-F238E27FC236}">
                  <a16:creationId xmlns:a16="http://schemas.microsoft.com/office/drawing/2014/main" id="{79310CE1-5961-8157-FAC3-43527D254BF5}"/>
                </a:ext>
              </a:extLst>
            </p:cNvPr>
            <p:cNvSpPr/>
            <p:nvPr/>
          </p:nvSpPr>
          <p:spPr>
            <a:xfrm rot="19781622">
              <a:off x="3454239" y="3487148"/>
              <a:ext cx="1059595" cy="461832"/>
            </a:xfrm>
            <a:prstGeom prst="leftRigh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B36E7981-EA2F-019C-7AC2-41473CA3FBF0}"/>
              </a:ext>
            </a:extLst>
          </p:cNvPr>
          <p:cNvGrpSpPr/>
          <p:nvPr/>
        </p:nvGrpSpPr>
        <p:grpSpPr>
          <a:xfrm>
            <a:off x="7099858" y="2916752"/>
            <a:ext cx="5017497" cy="3693916"/>
            <a:chOff x="7099858" y="2916752"/>
            <a:chExt cx="5017497" cy="3693916"/>
          </a:xfrm>
        </p:grpSpPr>
        <p:pic>
          <p:nvPicPr>
            <p:cNvPr id="1026" name="Picture 2" descr="Nonacus new logo and brand identity">
              <a:extLst>
                <a:ext uri="{FF2B5EF4-FFF2-40B4-BE49-F238E27FC236}">
                  <a16:creationId xmlns:a16="http://schemas.microsoft.com/office/drawing/2014/main" id="{14BF9DFB-31C1-E78F-387F-3BCEB3FEAB4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38983" y="2916752"/>
              <a:ext cx="3171825" cy="143827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0" name="Picture 6" descr="Genome Sequencing UK | Informed Genomics">
              <a:extLst>
                <a:ext uri="{FF2B5EF4-FFF2-40B4-BE49-F238E27FC236}">
                  <a16:creationId xmlns:a16="http://schemas.microsoft.com/office/drawing/2014/main" id="{D9731987-4ED4-7043-D080-71B016B10BE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38983" y="4355027"/>
              <a:ext cx="3171825" cy="119921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238A022-34F0-8BDC-B067-6255F0D6F755}"/>
                </a:ext>
              </a:extLst>
            </p:cNvPr>
            <p:cNvSpPr txBox="1"/>
            <p:nvPr/>
          </p:nvSpPr>
          <p:spPr>
            <a:xfrm>
              <a:off x="7099858" y="5687338"/>
              <a:ext cx="501749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Products for cfDNA analysis &amp; genomics service laboratory – originally based in Edgbaston and now in Quinton</a:t>
              </a:r>
            </a:p>
          </p:txBody>
        </p:sp>
        <p:sp>
          <p:nvSpPr>
            <p:cNvPr id="20" name="Left-Right Arrow 18">
              <a:extLst>
                <a:ext uri="{FF2B5EF4-FFF2-40B4-BE49-F238E27FC236}">
                  <a16:creationId xmlns:a16="http://schemas.microsoft.com/office/drawing/2014/main" id="{6AE808E7-F2DD-E8EB-71AE-C4A2DAAA945C}"/>
                </a:ext>
              </a:extLst>
            </p:cNvPr>
            <p:cNvSpPr/>
            <p:nvPr/>
          </p:nvSpPr>
          <p:spPr>
            <a:xfrm rot="1519551">
              <a:off x="7206294" y="3508351"/>
              <a:ext cx="1136882" cy="461832"/>
            </a:xfrm>
            <a:prstGeom prst="leftRigh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5879429B-E962-FD41-8556-CB0984F5B486}"/>
              </a:ext>
            </a:extLst>
          </p:cNvPr>
          <p:cNvGrpSpPr/>
          <p:nvPr/>
        </p:nvGrpSpPr>
        <p:grpSpPr>
          <a:xfrm>
            <a:off x="7232342" y="330473"/>
            <a:ext cx="4409488" cy="2575123"/>
            <a:chOff x="7232342" y="330473"/>
            <a:chExt cx="4409488" cy="2575123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3B2C2B7D-8C10-891B-DEDF-971A9ABF1AE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8207962" y="330473"/>
              <a:ext cx="3433868" cy="1861349"/>
            </a:xfrm>
            <a:prstGeom prst="rect">
              <a:avLst/>
            </a:prstGeom>
          </p:spPr>
        </p:pic>
        <p:sp>
          <p:nvSpPr>
            <p:cNvPr id="21" name="Left-Right Arrow 18">
              <a:extLst>
                <a:ext uri="{FF2B5EF4-FFF2-40B4-BE49-F238E27FC236}">
                  <a16:creationId xmlns:a16="http://schemas.microsoft.com/office/drawing/2014/main" id="{82C43BD1-4173-F13B-FBBA-0327432D4F61}"/>
                </a:ext>
              </a:extLst>
            </p:cNvPr>
            <p:cNvSpPr/>
            <p:nvPr/>
          </p:nvSpPr>
          <p:spPr>
            <a:xfrm rot="8492722">
              <a:off x="7232342" y="2443764"/>
              <a:ext cx="1059595" cy="461832"/>
            </a:xfrm>
            <a:prstGeom prst="leftRigh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776571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5E7AC41-2F9A-76A8-7C1F-8E4E7F4B539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lIns="91440" tIns="45720" rIns="91440" bIns="45720" anchor="b"/>
          <a:lstStyle/>
          <a:p>
            <a:r>
              <a:rPr lang="en-GB">
                <a:latin typeface="Poppins"/>
                <a:cs typeface="Poppins"/>
              </a:rPr>
              <a:t>GALEAS® Urine Collection device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7E78D0-7E41-DDCC-7E84-D2D3AC5CDA1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1950" y="1425575"/>
            <a:ext cx="9253677" cy="4612054"/>
          </a:xfrm>
        </p:spPr>
        <p:txBody>
          <a:bodyPr lIns="91440" tIns="45720" rIns="91440" bIns="45720" anchor="t"/>
          <a:lstStyle/>
          <a:p>
            <a:r>
              <a:rPr lang="en-GB" sz="1300" dirty="0">
                <a:latin typeface="Poppins"/>
                <a:cs typeface="Poppins"/>
              </a:rPr>
              <a:t>A simple, intuitive cardboard collection device, ordered with the test, allows patients to provide a urine sample in the comfort of their own home. </a:t>
            </a:r>
            <a:endParaRPr lang="en-GB" sz="1300">
              <a:latin typeface="Poppins"/>
              <a:cs typeface="Poppins"/>
            </a:endParaRPr>
          </a:p>
          <a:p>
            <a:endParaRPr lang="en-GB"/>
          </a:p>
        </p:txBody>
      </p:sp>
      <p:sp>
        <p:nvSpPr>
          <p:cNvPr id="4" name="AutoShape 2">
            <a:extLst>
              <a:ext uri="{FF2B5EF4-FFF2-40B4-BE49-F238E27FC236}">
                <a16:creationId xmlns:a16="http://schemas.microsoft.com/office/drawing/2014/main" id="{AFE660B8-7497-CA52-4E7B-D6CD7096743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88406F2-222A-973E-D18C-BC408EE0E4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  <a14:imgEffect>
                      <a14:saturation sat="6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233510" y="3243430"/>
            <a:ext cx="3881044" cy="222355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142F2CE-804B-57C0-87B4-23D52F2BE85B}"/>
              </a:ext>
            </a:extLst>
          </p:cNvPr>
          <p:cNvSpPr txBox="1"/>
          <p:nvPr/>
        </p:nvSpPr>
        <p:spPr>
          <a:xfrm>
            <a:off x="879764" y="2638464"/>
            <a:ext cx="2743200" cy="127727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100" dirty="0">
                <a:latin typeface="Poppins"/>
                <a:cs typeface="Arial"/>
              </a:rPr>
              <a:t> Unique ID barcode on tube supports LIMS tracking providing two options:</a:t>
            </a:r>
            <a:r>
              <a:rPr lang="en-US" sz="1100" dirty="0">
                <a:latin typeface="Poppins"/>
                <a:cs typeface="Arial"/>
              </a:rPr>
              <a:t>​</a:t>
            </a:r>
            <a:endParaRPr lang="en-US" dirty="0">
              <a:latin typeface="Calibri" panose="020F0502020204030204"/>
              <a:cs typeface="Calibri" panose="020F0502020204030204"/>
            </a:endParaRPr>
          </a:p>
          <a:p>
            <a:endParaRPr lang="en-GB" sz="1100" dirty="0">
              <a:latin typeface="Poppins"/>
              <a:cs typeface="Arial"/>
            </a:endParaRPr>
          </a:p>
          <a:p>
            <a:pPr marL="228600" indent="-228600">
              <a:buAutoNum type="arabicPeriod"/>
            </a:pPr>
            <a:r>
              <a:rPr lang="en-GB" sz="1100" dirty="0">
                <a:latin typeface="Poppins"/>
                <a:cs typeface="Arial"/>
              </a:rPr>
              <a:t>Use unique tube ID barcode and associate with patient or</a:t>
            </a:r>
            <a:r>
              <a:rPr lang="en-US" sz="1100" dirty="0">
                <a:latin typeface="Poppins"/>
                <a:cs typeface="Arial"/>
              </a:rPr>
              <a:t>​</a:t>
            </a:r>
            <a:endParaRPr lang="en-US" dirty="0">
              <a:latin typeface="Calibri" panose="020F0502020204030204"/>
              <a:cs typeface="Calibri" panose="020F0502020204030204"/>
            </a:endParaRPr>
          </a:p>
          <a:p>
            <a:pPr marL="228600" indent="-228600">
              <a:buAutoNum type="arabicPeriod"/>
            </a:pPr>
            <a:r>
              <a:rPr lang="en-GB" sz="1100" dirty="0">
                <a:latin typeface="Poppins"/>
                <a:cs typeface="Arial"/>
              </a:rPr>
              <a:t>Add specific patient ID barcode for sample tracking</a:t>
            </a:r>
            <a:endParaRPr lang="en-US">
              <a:latin typeface="Calibri" panose="020F0502020204030204"/>
              <a:cs typeface="Calibri" panose="020F0502020204030204"/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B5FCFC4-024A-368C-B840-FE597AA5669D}"/>
              </a:ext>
            </a:extLst>
          </p:cNvPr>
          <p:cNvCxnSpPr/>
          <p:nvPr/>
        </p:nvCxnSpPr>
        <p:spPr>
          <a:xfrm flipH="1">
            <a:off x="7935209" y="3479110"/>
            <a:ext cx="1103297" cy="6140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0134577B-9DD6-6155-D62F-2D7C49D04FCE}"/>
              </a:ext>
            </a:extLst>
          </p:cNvPr>
          <p:cNvSpPr txBox="1"/>
          <p:nvPr/>
        </p:nvSpPr>
        <p:spPr>
          <a:xfrm>
            <a:off x="560454" y="5470029"/>
            <a:ext cx="3482109" cy="6924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300" dirty="0">
                <a:ea typeface="+mn-lt"/>
                <a:cs typeface="+mn-lt"/>
              </a:rPr>
              <a:t>50ml Falcon tube containing our proprietary preserver validated with our DNA extraction kit and panels to ensure optimal performance. </a:t>
            </a:r>
            <a:endParaRPr lang="en-US" dirty="0">
              <a:cs typeface="Calibri" panose="020F0502020204030204"/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893B2E02-070E-6981-2568-9C8B53A62074}"/>
              </a:ext>
            </a:extLst>
          </p:cNvPr>
          <p:cNvCxnSpPr>
            <a:cxnSpLocks/>
          </p:cNvCxnSpPr>
          <p:nvPr/>
        </p:nvCxnSpPr>
        <p:spPr>
          <a:xfrm flipV="1">
            <a:off x="3810654" y="4883243"/>
            <a:ext cx="739151" cy="7857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524CFF94-D0C1-E30A-B664-58EA38A1A1EC}"/>
              </a:ext>
            </a:extLst>
          </p:cNvPr>
          <p:cNvSpPr txBox="1"/>
          <p:nvPr/>
        </p:nvSpPr>
        <p:spPr>
          <a:xfrm>
            <a:off x="8807356" y="2529385"/>
            <a:ext cx="2743200" cy="93871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100" dirty="0">
                <a:latin typeface="Poppins"/>
                <a:cs typeface="Arial"/>
              </a:rPr>
              <a:t>Cardboard collection device ​comes flat packed </a:t>
            </a:r>
            <a:r>
              <a:rPr lang="en-GB" sz="1100" dirty="0">
                <a:solidFill>
                  <a:srgbClr val="000000"/>
                </a:solidFill>
                <a:latin typeface="Poppins"/>
                <a:cs typeface="Arial"/>
              </a:rPr>
              <a:t>reducing size of box, storage requirements and shipping</a:t>
            </a:r>
            <a:r>
              <a:rPr lang="en-GB" sz="1100" dirty="0">
                <a:solidFill>
                  <a:srgbClr val="333333"/>
                </a:solidFill>
                <a:latin typeface="Poppins"/>
                <a:cs typeface="Arial"/>
              </a:rPr>
              <a:t> costs</a:t>
            </a:r>
            <a:r>
              <a:rPr lang="en-US" sz="1100" dirty="0">
                <a:solidFill>
                  <a:srgbClr val="333333"/>
                </a:solidFill>
                <a:latin typeface="Poppins"/>
                <a:cs typeface="Arial"/>
              </a:rPr>
              <a:t>​ (as well as being better for the environment)</a:t>
            </a:r>
            <a:endParaRPr lang="en-US" sz="1100" dirty="0">
              <a:solidFill>
                <a:srgbClr val="000000"/>
              </a:solidFill>
              <a:latin typeface="Calibri" panose="020F0502020204030204"/>
              <a:cs typeface="Calibri"/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76D9CD5-0BC5-4CB6-B003-54FB7A74DD59}"/>
              </a:ext>
            </a:extLst>
          </p:cNvPr>
          <p:cNvCxnSpPr>
            <a:cxnSpLocks/>
          </p:cNvCxnSpPr>
          <p:nvPr/>
        </p:nvCxnSpPr>
        <p:spPr>
          <a:xfrm>
            <a:off x="3560446" y="3678655"/>
            <a:ext cx="818763" cy="4653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DF57F04F-C4EC-BDF6-5379-31F4280AEA6C}"/>
              </a:ext>
            </a:extLst>
          </p:cNvPr>
          <p:cNvSpPr txBox="1"/>
          <p:nvPr/>
        </p:nvSpPr>
        <p:spPr>
          <a:xfrm>
            <a:off x="8943833" y="4929116"/>
            <a:ext cx="2743200" cy="60016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100" dirty="0">
                <a:solidFill>
                  <a:srgbClr val="333333"/>
                </a:solidFill>
                <a:latin typeface="Poppins"/>
              </a:rPr>
              <a:t>Simple and easy to use ensures good sample taking process and return rates. </a:t>
            </a:r>
            <a:endParaRPr lang="en-GB" dirty="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06B44A7-9CAD-1A36-E94F-77CD0114EA1F}"/>
              </a:ext>
            </a:extLst>
          </p:cNvPr>
          <p:cNvCxnSpPr>
            <a:cxnSpLocks/>
          </p:cNvCxnSpPr>
          <p:nvPr/>
        </p:nvCxnSpPr>
        <p:spPr>
          <a:xfrm flipH="1" flipV="1">
            <a:off x="7821477" y="4798289"/>
            <a:ext cx="1057805" cy="5232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6232960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4337C1D-A84F-EA48-4580-E7F1BDFD1C1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2182" y="820371"/>
            <a:ext cx="9302679" cy="369332"/>
          </a:xfrm>
        </p:spPr>
        <p:txBody>
          <a:bodyPr lIns="91440" tIns="45720" rIns="91440" bIns="45720" anchor="b"/>
          <a:lstStyle/>
          <a:p>
            <a:r>
              <a:rPr lang="en-GB"/>
              <a:t>GALEAS® Software – Cloud based, end to end solution for bioinformatics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8582A9-0297-3046-4825-927DE99960F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1951" y="1425575"/>
            <a:ext cx="7601432" cy="4612054"/>
          </a:xfrm>
        </p:spPr>
        <p:txBody>
          <a:bodyPr lIns="91440" tIns="45720" rIns="91440" bIns="4572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>
                <a:latin typeface="Poppins"/>
                <a:cs typeface="Poppins"/>
              </a:rPr>
              <a:t>Bulk upload of sequencing data (FASTQ files) via simple application; no minimum sample number.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>
                <a:latin typeface="Poppins"/>
                <a:cs typeface="Poppins"/>
              </a:rPr>
              <a:t>Automated ‘sample to report’ analysis pipeline, requiring no specialist training to interpret data 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>
                <a:latin typeface="Poppins"/>
                <a:cs typeface="Poppins"/>
              </a:rPr>
              <a:t>Simple report – ‘Yes’ or ‘No’ to likely presence of Bladder cancer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>
                <a:latin typeface="Poppins"/>
                <a:cs typeface="Poppins"/>
              </a:rPr>
              <a:t>Detailed report of somatic variants identified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>
                <a:latin typeface="Poppins"/>
                <a:cs typeface="Poppins"/>
              </a:rPr>
              <a:t>Report available as .pdf or .JSON and sent directly to service lab</a:t>
            </a:r>
            <a:endParaRPr lang="en-GB" sz="1600">
              <a:solidFill>
                <a:srgbClr val="FF0000"/>
              </a:solidFill>
              <a:latin typeface="Poppins"/>
              <a:cs typeface="Poppin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>
                <a:latin typeface="Poppins"/>
                <a:cs typeface="Poppins"/>
              </a:rPr>
              <a:t>Download batches of results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>
                <a:latin typeface="Poppins"/>
                <a:cs typeface="Poppins"/>
              </a:rPr>
              <a:t>Reports on failed samples</a:t>
            </a:r>
          </a:p>
          <a:p>
            <a:endParaRPr lang="en-GB" sz="1600"/>
          </a:p>
        </p:txBody>
      </p:sp>
      <p:pic>
        <p:nvPicPr>
          <p:cNvPr id="8" name="Picture 7" descr="Graphical user interface, table&#10;&#10;Description automatically generated">
            <a:extLst>
              <a:ext uri="{FF2B5EF4-FFF2-40B4-BE49-F238E27FC236}">
                <a16:creationId xmlns:a16="http://schemas.microsoft.com/office/drawing/2014/main" id="{25197823-AC4B-6CD3-ACC1-50535E71B3F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3479" t="16686" r="34975" b="1762"/>
          <a:stretch/>
        </p:blipFill>
        <p:spPr>
          <a:xfrm>
            <a:off x="8303613" y="1532423"/>
            <a:ext cx="3229337" cy="451449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Arrow: Left 8">
            <a:extLst>
              <a:ext uri="{FF2B5EF4-FFF2-40B4-BE49-F238E27FC236}">
                <a16:creationId xmlns:a16="http://schemas.microsoft.com/office/drawing/2014/main" id="{CA00CC8D-6C6E-44BC-CC24-E5B0F63E19C2}"/>
              </a:ext>
            </a:extLst>
          </p:cNvPr>
          <p:cNvSpPr/>
          <p:nvPr/>
        </p:nvSpPr>
        <p:spPr>
          <a:xfrm rot="9502914">
            <a:off x="7157773" y="2968195"/>
            <a:ext cx="1988954" cy="9786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65128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5E7AC41-2F9A-76A8-7C1F-8E4E7F4B539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/>
              <a:t>Future advantages of GALEAS</a:t>
            </a:r>
            <a:r>
              <a:rPr lang="en-GB" dirty="0">
                <a:latin typeface="Gill Sans MT" panose="020B0502020104020203" pitchFamily="34" charset="0"/>
              </a:rPr>
              <a:t>®</a:t>
            </a:r>
            <a:r>
              <a:rPr lang="en-GB"/>
              <a:t> Bladder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7E78D0-7E41-DDCC-7E84-D2D3AC5CDA1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1951" y="1425575"/>
            <a:ext cx="7161594" cy="4612054"/>
          </a:xfrm>
        </p:spPr>
        <p:txBody>
          <a:bodyPr lIns="91440" tIns="45720" rIns="91440" bIns="4572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>
                <a:latin typeface="Poppins"/>
                <a:cs typeface="Poppins"/>
              </a:rPr>
              <a:t>Disease stratification </a:t>
            </a:r>
            <a:endParaRPr lang="en-GB" sz="1600" b="1"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>
                <a:latin typeface="Poppins"/>
                <a:cs typeface="Poppins"/>
              </a:rPr>
              <a:t>We are building the clinical evidence to demonstrate that GALEAS® Bladder can stratify low- and high-grade bladder cancer which will be key in improving patient outcomes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>
                <a:latin typeface="Poppins"/>
                <a:cs typeface="Poppins"/>
              </a:rPr>
              <a:t>Companion diagnostics </a:t>
            </a:r>
            <a:endParaRPr lang="en-GB" sz="1600" b="1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>
                <a:latin typeface="Poppins"/>
                <a:cs typeface="Poppins"/>
              </a:rPr>
              <a:t>Many Pharma companies are using genetic signatures to target therapies E.g. FGFR3 inhibitors </a:t>
            </a:r>
            <a:endParaRPr lang="en-GB" sz="1600"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>
                <a:latin typeface="Poppins"/>
                <a:cs typeface="Poppins"/>
              </a:rPr>
              <a:t>Whole care pathway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>
                <a:latin typeface="Poppins"/>
                <a:cs typeface="Poppins"/>
              </a:rPr>
              <a:t>Bladder cancer has one of the highest recurrence rates of any cancer. GALEAS® Bladder has the potential to be used as an alternative to cystoscopies in monitoring patients for recurrence without changing workflows  (see next slide)</a:t>
            </a:r>
          </a:p>
          <a:p>
            <a:pPr lvl="1"/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E7C5F7E-965C-BA07-9D78-56EDB84AFB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14430" y="1059384"/>
            <a:ext cx="3815388" cy="160370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6B6FC54-CE04-144C-8ACA-19970B6247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23545" y="2863552"/>
            <a:ext cx="3528815" cy="129224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AF097C8-DECD-9D23-05D5-44B333D200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64120" y="3453889"/>
            <a:ext cx="2893020" cy="164282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BA59D4F-D1C9-AEAA-546D-D785FE9A25B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77259" y="4732398"/>
            <a:ext cx="3424149" cy="715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91991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0DDE6B3-BD0B-2171-A52C-FDF9546612AD}"/>
              </a:ext>
            </a:extLst>
          </p:cNvPr>
          <p:cNvSpPr txBox="1"/>
          <p:nvPr/>
        </p:nvSpPr>
        <p:spPr>
          <a:xfrm>
            <a:off x="557075" y="645953"/>
            <a:ext cx="33831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BC-Recon CRUK Biomarker Project</a:t>
            </a:r>
          </a:p>
          <a:p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C3B6D58-A3BE-6E5F-D28F-1AB8A02D20D8}"/>
              </a:ext>
            </a:extLst>
          </p:cNvPr>
          <p:cNvSpPr txBox="1"/>
          <p:nvPr/>
        </p:nvSpPr>
        <p:spPr>
          <a:xfrm>
            <a:off x="2684478" y="100668"/>
            <a:ext cx="6018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Ongoing academic research (underpinned by GALEAS Bladder)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6103341-647C-1A93-2645-2312F73D48F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7830"/>
          <a:stretch/>
        </p:blipFill>
        <p:spPr>
          <a:xfrm>
            <a:off x="4272640" y="771788"/>
            <a:ext cx="7355517" cy="5851321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0EBB3614-91BE-AB4B-1A81-5B36A74DCF50}"/>
              </a:ext>
            </a:extLst>
          </p:cNvPr>
          <p:cNvSpPr/>
          <p:nvPr/>
        </p:nvSpPr>
        <p:spPr>
          <a:xfrm>
            <a:off x="7352522" y="1216040"/>
            <a:ext cx="1203649" cy="23326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D481B4A-B522-E457-CE12-8BD8F7FD5055}"/>
              </a:ext>
            </a:extLst>
          </p:cNvPr>
          <p:cNvSpPr txBox="1"/>
          <p:nvPr/>
        </p:nvSpPr>
        <p:spPr>
          <a:xfrm>
            <a:off x="7331123" y="1212979"/>
            <a:ext cx="11880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GALEAS Bladder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4A93B06-49B2-1384-2CD3-B0CC61BE1730}"/>
              </a:ext>
            </a:extLst>
          </p:cNvPr>
          <p:cNvSpPr txBox="1"/>
          <p:nvPr/>
        </p:nvSpPr>
        <p:spPr>
          <a:xfrm>
            <a:off x="8338829" y="3846738"/>
            <a:ext cx="1281056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200" dirty="0"/>
              <a:t>(GALEAS Bladder)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2702E1F-4AC5-0736-7A60-2632A17A81BC}"/>
              </a:ext>
            </a:extLst>
          </p:cNvPr>
          <p:cNvSpPr txBox="1"/>
          <p:nvPr/>
        </p:nvSpPr>
        <p:spPr>
          <a:xfrm>
            <a:off x="831397" y="1712289"/>
            <a:ext cx="218336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3200 patients</a:t>
            </a:r>
          </a:p>
          <a:p>
            <a:endParaRPr lang="en-GB" dirty="0"/>
          </a:p>
          <a:p>
            <a:r>
              <a:rPr lang="en-GB" dirty="0"/>
              <a:t>Can GALEAS Bladder + imaging + cytology</a:t>
            </a:r>
          </a:p>
          <a:p>
            <a:endParaRPr lang="en-GB" dirty="0"/>
          </a:p>
          <a:p>
            <a:r>
              <a:rPr lang="en-GB" u="sng" dirty="0"/>
              <a:t>safely</a:t>
            </a:r>
            <a:r>
              <a:rPr lang="en-GB" dirty="0"/>
              <a:t> replace</a:t>
            </a:r>
          </a:p>
          <a:p>
            <a:endParaRPr lang="en-GB" dirty="0"/>
          </a:p>
          <a:p>
            <a:r>
              <a:rPr lang="en-GB" dirty="0"/>
              <a:t>Flexible cystoscopy + imaging + cytology</a:t>
            </a:r>
          </a:p>
          <a:p>
            <a:endParaRPr lang="en-GB" dirty="0"/>
          </a:p>
          <a:p>
            <a:r>
              <a:rPr lang="en-GB" dirty="0"/>
              <a:t>In haematuria investigations?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94EA8B3-AC85-F135-18CD-81EA0FE119A3}"/>
              </a:ext>
            </a:extLst>
          </p:cNvPr>
          <p:cNvSpPr/>
          <p:nvPr/>
        </p:nvSpPr>
        <p:spPr>
          <a:xfrm>
            <a:off x="709127" y="2258008"/>
            <a:ext cx="2305634" cy="64633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8246D9E-EA5E-E2AC-737E-564CB037D30F}"/>
              </a:ext>
            </a:extLst>
          </p:cNvPr>
          <p:cNvSpPr/>
          <p:nvPr/>
        </p:nvSpPr>
        <p:spPr>
          <a:xfrm>
            <a:off x="647992" y="3662071"/>
            <a:ext cx="2305634" cy="64633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321676D-E3A6-DA22-DA81-81E023BD9B8C}"/>
              </a:ext>
            </a:extLst>
          </p:cNvPr>
          <p:cNvSpPr/>
          <p:nvPr/>
        </p:nvSpPr>
        <p:spPr>
          <a:xfrm>
            <a:off x="6018245" y="4646645"/>
            <a:ext cx="167951" cy="41987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40FBBE3-048F-F5A6-C167-85F80AB28EF1}"/>
              </a:ext>
            </a:extLst>
          </p:cNvPr>
          <p:cNvSpPr txBox="1"/>
          <p:nvPr/>
        </p:nvSpPr>
        <p:spPr>
          <a:xfrm>
            <a:off x="5897921" y="4655976"/>
            <a:ext cx="381581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200" dirty="0"/>
              <a:t>GB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BA80B09-C637-210E-02B5-96BE3A7F5134}"/>
              </a:ext>
            </a:extLst>
          </p:cNvPr>
          <p:cNvSpPr txBox="1"/>
          <p:nvPr/>
        </p:nvSpPr>
        <p:spPr>
          <a:xfrm>
            <a:off x="5919693" y="4864360"/>
            <a:ext cx="381581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200" dirty="0"/>
              <a:t>GB</a:t>
            </a:r>
          </a:p>
        </p:txBody>
      </p:sp>
    </p:spTree>
    <p:extLst>
      <p:ext uri="{BB962C8B-B14F-4D97-AF65-F5344CB8AC3E}">
        <p14:creationId xmlns:p14="http://schemas.microsoft.com/office/powerpoint/2010/main" val="21196174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33E1475-0AAC-25DC-8CE3-564CE355C237}"/>
              </a:ext>
            </a:extLst>
          </p:cNvPr>
          <p:cNvSpPr txBox="1"/>
          <p:nvPr/>
        </p:nvSpPr>
        <p:spPr>
          <a:xfrm>
            <a:off x="734646" y="446218"/>
            <a:ext cx="9836123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The potential benefit?</a:t>
            </a:r>
            <a:endParaRPr kumimoji="0" lang="en-US" sz="32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3" name="Chart 2">
                <a:extLst>
                  <a:ext uri="{FF2B5EF4-FFF2-40B4-BE49-F238E27FC236}">
                    <a16:creationId xmlns:a16="http://schemas.microsoft.com/office/drawing/2014/main" id="{55B215FE-2CD6-62FB-664D-8D767512E6CE}"/>
                  </a:ext>
                </a:extLst>
              </p:cNvPr>
              <p:cNvGraphicFramePr/>
              <p:nvPr/>
            </p:nvGraphicFramePr>
            <p:xfrm>
              <a:off x="734646" y="1192744"/>
              <a:ext cx="5162301" cy="2959378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2"/>
              </a:graphicData>
            </a:graphic>
          </p:graphicFrame>
        </mc:Choice>
        <mc:Fallback xmlns="">
          <p:pic>
            <p:nvPicPr>
              <p:cNvPr id="3" name="Chart 2">
                <a:extLst>
                  <a:ext uri="{FF2B5EF4-FFF2-40B4-BE49-F238E27FC236}">
                    <a16:creationId xmlns:a16="http://schemas.microsoft.com/office/drawing/2014/main" id="{55B215FE-2CD6-62FB-664D-8D767512E6CE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34646" y="1192744"/>
                <a:ext cx="5162301" cy="295937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4" name="Chart 3">
                <a:extLst>
                  <a:ext uri="{FF2B5EF4-FFF2-40B4-BE49-F238E27FC236}">
                    <a16:creationId xmlns:a16="http://schemas.microsoft.com/office/drawing/2014/main" id="{5F3E6731-5702-90BC-F803-0BE0A840A992}"/>
                  </a:ext>
                </a:extLst>
              </p:cNvPr>
              <p:cNvGraphicFramePr/>
              <p:nvPr/>
            </p:nvGraphicFramePr>
            <p:xfrm>
              <a:off x="6295055" y="1189900"/>
              <a:ext cx="4560570" cy="2534285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4"/>
              </a:graphicData>
            </a:graphic>
          </p:graphicFrame>
        </mc:Choice>
        <mc:Fallback xmlns="">
          <p:pic>
            <p:nvPicPr>
              <p:cNvPr id="4" name="Chart 3">
                <a:extLst>
                  <a:ext uri="{FF2B5EF4-FFF2-40B4-BE49-F238E27FC236}">
                    <a16:creationId xmlns:a16="http://schemas.microsoft.com/office/drawing/2014/main" id="{5F3E6731-5702-90BC-F803-0BE0A840A992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295055" y="1189900"/>
                <a:ext cx="4560570" cy="2534285"/>
              </a:xfrm>
              <a:prstGeom prst="rect">
                <a:avLst/>
              </a:prstGeom>
            </p:spPr>
          </p:pic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4FA4787A-023C-9639-5902-7F9B2EDBCB9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4645" y="1262135"/>
            <a:ext cx="5328303" cy="295937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6275C9F-D3C9-52EE-C5AA-21830ACD407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33996" y="1262136"/>
            <a:ext cx="5322621" cy="295937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E947159-5FEF-17CD-182A-4B2E89466DC0}"/>
              </a:ext>
            </a:extLst>
          </p:cNvPr>
          <p:cNvSpPr txBox="1"/>
          <p:nvPr/>
        </p:nvSpPr>
        <p:spPr>
          <a:xfrm>
            <a:off x="1770077" y="4544987"/>
            <a:ext cx="2348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100,000 per annum UK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8350EDB-1111-7399-018A-25928B49BB3B}"/>
              </a:ext>
            </a:extLst>
          </p:cNvPr>
          <p:cNvSpPr txBox="1"/>
          <p:nvPr/>
        </p:nvSpPr>
        <p:spPr>
          <a:xfrm>
            <a:off x="8623924" y="4677689"/>
            <a:ext cx="22317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40,000 per annum UK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92898AD-0D61-5999-94F6-52619EBD9556}"/>
              </a:ext>
            </a:extLst>
          </p:cNvPr>
          <p:cNvCxnSpPr>
            <a:stCxn id="8" idx="0"/>
          </p:cNvCxnSpPr>
          <p:nvPr/>
        </p:nvCxnSpPr>
        <p:spPr>
          <a:xfrm flipH="1" flipV="1">
            <a:off x="9739774" y="3238150"/>
            <a:ext cx="1" cy="14395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8250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437E9DE-B1D0-D6EE-B000-EE79450CA066}"/>
              </a:ext>
            </a:extLst>
          </p:cNvPr>
          <p:cNvSpPr txBox="1"/>
          <p:nvPr/>
        </p:nvSpPr>
        <p:spPr>
          <a:xfrm>
            <a:off x="4206240" y="1737360"/>
            <a:ext cx="1150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FAISAL 2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8393A5A-DF45-CB5C-4436-93EB52539E1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9" t="13230" r="5384" b="13714"/>
          <a:stretch/>
        </p:blipFill>
        <p:spPr bwMode="auto">
          <a:xfrm>
            <a:off x="397739" y="1089852"/>
            <a:ext cx="7164801" cy="4121303"/>
          </a:xfrm>
          <a:prstGeom prst="rect">
            <a:avLst/>
          </a:prstGeom>
          <a:ln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737E052-4E24-5AD5-0711-2F5D7E8CC4D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53" t="17202" r="10710" b="24911"/>
          <a:stretch/>
        </p:blipFill>
        <p:spPr bwMode="auto">
          <a:xfrm>
            <a:off x="5406887" y="3429000"/>
            <a:ext cx="6785113" cy="3330019"/>
          </a:xfrm>
          <a:prstGeom prst="rect">
            <a:avLst/>
          </a:prstGeom>
          <a:ln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E48125F-055F-AC6C-C6A3-D6F91E16C676}"/>
              </a:ext>
            </a:extLst>
          </p:cNvPr>
          <p:cNvSpPr txBox="1"/>
          <p:nvPr/>
        </p:nvSpPr>
        <p:spPr>
          <a:xfrm>
            <a:off x="7781559" y="1229529"/>
            <a:ext cx="401270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Urine directed </a:t>
            </a:r>
            <a:r>
              <a:rPr lang="en-GB" dirty="0" err="1"/>
              <a:t>ctDNA</a:t>
            </a:r>
            <a:r>
              <a:rPr lang="en-GB" dirty="0"/>
              <a:t> analysis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26% urine SNVs also in serum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Lower VAFs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61% MIBC patients </a:t>
            </a:r>
            <a:r>
              <a:rPr lang="en-GB" dirty="0" err="1"/>
              <a:t>ctDNA</a:t>
            </a:r>
            <a:r>
              <a:rPr lang="en-GB" dirty="0"/>
              <a:t> positive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/>
              <a:t>ctDNA</a:t>
            </a:r>
            <a:r>
              <a:rPr lang="en-GB" dirty="0"/>
              <a:t> positive = worse outcome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86B45EE-08B1-1F2B-0366-AA660618518E}"/>
              </a:ext>
            </a:extLst>
          </p:cNvPr>
          <p:cNvSpPr txBox="1"/>
          <p:nvPr/>
        </p:nvSpPr>
        <p:spPr>
          <a:xfrm>
            <a:off x="2085264" y="145263"/>
            <a:ext cx="75044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Application of GALEAS Bladder to circulating tumour DNA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FB5B591-7F29-D4D7-9451-3A61D9F8E9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2392" y="5370618"/>
            <a:ext cx="4648692" cy="1392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4904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F0684E0-226E-8E27-0FFF-713789D5F61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2177"/>
          <a:stretch/>
        </p:blipFill>
        <p:spPr>
          <a:xfrm>
            <a:off x="1009988" y="2764566"/>
            <a:ext cx="10457467" cy="340134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D2F0748-3482-32FD-B9E0-ABB181DD8FA4}"/>
              </a:ext>
            </a:extLst>
          </p:cNvPr>
          <p:cNvSpPr txBox="1"/>
          <p:nvPr/>
        </p:nvSpPr>
        <p:spPr>
          <a:xfrm>
            <a:off x="664305" y="1158312"/>
            <a:ext cx="11189339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5600" marR="0" lvl="0" indent="-355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Most </a:t>
            </a:r>
            <a:r>
              <a:rPr kumimoji="0" lang="en-GB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ctDNA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detection tests are tumour-informed, relying on sequencing the tumour and the development of patient-specific</a:t>
            </a:r>
            <a:r>
              <a:rPr kumimoji="0" lang="en-GB" b="0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assays.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355600" marR="0" lvl="0" indent="-355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Since VAFs are typically high in urine at diagnosis and mutations can be detected with high confidence, these data can then be used to guide future urine- and plasma-based disease surveillance….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A62365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FE5895C-4624-0169-E1CA-7D39B5338252}"/>
              </a:ext>
            </a:extLst>
          </p:cNvPr>
          <p:cNvSpPr txBox="1"/>
          <p:nvPr/>
        </p:nvSpPr>
        <p:spPr>
          <a:xfrm>
            <a:off x="1489656" y="286827"/>
            <a:ext cx="900497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GALEAS® Bladder: a single platform throughout patient pathways?</a:t>
            </a:r>
          </a:p>
        </p:txBody>
      </p:sp>
    </p:spTree>
    <p:extLst>
      <p:ext uri="{BB962C8B-B14F-4D97-AF65-F5344CB8AC3E}">
        <p14:creationId xmlns:p14="http://schemas.microsoft.com/office/powerpoint/2010/main" val="1370028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3853FC0-1C83-F624-F6FD-F4AD272F12A4}"/>
              </a:ext>
            </a:extLst>
          </p:cNvPr>
          <p:cNvSpPr txBox="1"/>
          <p:nvPr/>
        </p:nvSpPr>
        <p:spPr>
          <a:xfrm>
            <a:off x="1266737" y="343949"/>
            <a:ext cx="92781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In summary, How did we from an academic lab to a commercial product?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18B7A2F-C350-E0F7-7F18-2009A33213E6}"/>
              </a:ext>
            </a:extLst>
          </p:cNvPr>
          <p:cNvSpPr txBox="1"/>
          <p:nvPr/>
        </p:nvSpPr>
        <p:spPr>
          <a:xfrm>
            <a:off x="2848829" y="1040235"/>
            <a:ext cx="6494342" cy="53553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An element of luck!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A small company looking to increase their product portfolio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No intellectual property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Biomarker panel based on sound rationale and evidence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Published/unpublished data supporting the panel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Knowledge and enthusiasm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Clinical samples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Publication not a barrier to commercialisation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Support from University of Birmingham and Cancer Research UK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Commercialisation not a barrier to publication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Commercialisation underpinning further research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3351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32BBAE2-B42A-5A40-9C48-9301B6A19B25}"/>
              </a:ext>
            </a:extLst>
          </p:cNvPr>
          <p:cNvSpPr txBox="1"/>
          <p:nvPr/>
        </p:nvSpPr>
        <p:spPr>
          <a:xfrm>
            <a:off x="9191518" y="5998957"/>
            <a:ext cx="2412548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Thank you!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C442484-1F66-1A4D-871A-07F2D42B2F43}"/>
              </a:ext>
            </a:extLst>
          </p:cNvPr>
          <p:cNvSpPr txBox="1"/>
          <p:nvPr/>
        </p:nvSpPr>
        <p:spPr>
          <a:xfrm>
            <a:off x="367668" y="2002887"/>
            <a:ext cx="2412547" cy="36933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BCRC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Rik Bryan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Roland Arnold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Anshita Goel</a:t>
            </a:r>
          </a:p>
          <a:p>
            <a:pPr lvl="0">
              <a:defRPr/>
            </a:pPr>
            <a:r>
              <a:rPr lang="nl-NL" sz="2000" dirty="0">
                <a:latin typeface="Calibri" panose="020F0502020204030204" pitchFamily="34" charset="0"/>
                <a:cs typeface="Calibri" panose="020F0502020204030204" pitchFamily="34" charset="0"/>
              </a:rPr>
              <a:t>Naheema Gordon</a:t>
            </a:r>
          </a:p>
          <a:p>
            <a:pPr lvl="0">
              <a:defRPr/>
            </a:pPr>
            <a:r>
              <a:rPr lang="nl-NL" sz="2000" dirty="0">
                <a:latin typeface="Calibri" panose="020F0502020204030204" pitchFamily="34" charset="0"/>
                <a:cs typeface="Calibri" panose="020F0502020204030204" pitchFamily="34" charset="0"/>
              </a:rPr>
              <a:t>Ben Abbotts</a:t>
            </a:r>
          </a:p>
          <a:p>
            <a:pPr lvl="0">
              <a:defRPr/>
            </a:pPr>
            <a:r>
              <a:rPr lang="nl-NL" sz="2000" dirty="0">
                <a:latin typeface="Calibri" panose="020F0502020204030204" pitchFamily="34" charset="0"/>
                <a:cs typeface="Calibri" panose="020F0502020204030204" pitchFamily="34" charset="0"/>
              </a:rPr>
              <a:t>Faisal bin Humaid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NL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BCPP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2000" dirty="0">
                <a:latin typeface="Calibri" panose="020F0502020204030204" pitchFamily="34" charset="0"/>
                <a:cs typeface="Calibri" panose="020F0502020204030204" pitchFamily="34" charset="0"/>
              </a:rPr>
              <a:t>KK Cheng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Nick</a:t>
            </a:r>
            <a:r>
              <a:rPr kumimoji="0" lang="nl-NL" sz="2000" b="0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James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2000" baseline="0" dirty="0">
                <a:latin typeface="Calibri" panose="020F0502020204030204" pitchFamily="34" charset="0"/>
                <a:cs typeface="Calibri" panose="020F0502020204030204" pitchFamily="34" charset="0"/>
              </a:rPr>
              <a:t>Maurice</a:t>
            </a:r>
            <a:r>
              <a:rPr lang="nl-NL" sz="2000" dirty="0">
                <a:latin typeface="Calibri" panose="020F0502020204030204" pitchFamily="34" charset="0"/>
                <a:cs typeface="Calibri" panose="020F0502020204030204" pitchFamily="34" charset="0"/>
              </a:rPr>
              <a:t> Zeegers</a:t>
            </a:r>
            <a:endParaRPr kumimoji="0" lang="nl-NL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2D01FDB-53C6-4BBF-8C79-E989F1E9FC60}"/>
              </a:ext>
            </a:extLst>
          </p:cNvPr>
          <p:cNvSpPr txBox="1"/>
          <p:nvPr/>
        </p:nvSpPr>
        <p:spPr>
          <a:xfrm>
            <a:off x="2679547" y="2081474"/>
            <a:ext cx="2412547" cy="4924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Genomics Birmingham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2000" dirty="0">
                <a:latin typeface="Calibri" panose="020F0502020204030204" pitchFamily="34" charset="0"/>
                <a:cs typeface="Calibri" panose="020F0502020204030204" pitchFamily="34" charset="0"/>
              </a:rPr>
              <a:t>Andrew Beggs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2000" dirty="0">
                <a:latin typeface="Calibri" panose="020F0502020204030204" pitchFamily="34" charset="0"/>
                <a:cs typeface="Calibri" panose="020F0502020204030204" pitchFamily="34" charset="0"/>
              </a:rPr>
              <a:t>Celina Whalley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NL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University of Warwick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2000" dirty="0">
                <a:latin typeface="Calibri" panose="020F0502020204030204" pitchFamily="34" charset="0"/>
                <a:cs typeface="Calibri" panose="020F0502020204030204" pitchFamily="34" charset="0"/>
              </a:rPr>
              <a:t>Sascha Ott</a:t>
            </a:r>
            <a:endParaRPr kumimoji="0" lang="nl-NL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defRPr/>
            </a:pPr>
            <a:r>
              <a:rPr lang="nl-NL" sz="2000" dirty="0">
                <a:latin typeface="Calibri" panose="020F0502020204030204" pitchFamily="34" charset="0"/>
                <a:cs typeface="Calibri" panose="020F0502020204030204" pitchFamily="34" charset="0"/>
              </a:rPr>
              <a:t>Laura Baxter</a:t>
            </a:r>
          </a:p>
          <a:p>
            <a:pPr lvl="0">
              <a:defRPr/>
            </a:pPr>
            <a:endParaRPr lang="nl-NL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defRPr/>
            </a:pPr>
            <a:r>
              <a:rPr lang="nl-NL" sz="2000" b="1" dirty="0">
                <a:latin typeface="Calibri" panose="020F0502020204030204" pitchFamily="34" charset="0"/>
                <a:cs typeface="Calibri" panose="020F0502020204030204" pitchFamily="34" charset="0"/>
              </a:rPr>
              <a:t>University of Birmingham Human Biomaterials Resource Centre</a:t>
            </a:r>
          </a:p>
          <a:p>
            <a:pPr lvl="0">
              <a:defRPr/>
            </a:pPr>
            <a:endParaRPr lang="nl-NL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defRPr/>
            </a:pPr>
            <a:r>
              <a:rPr lang="nl-NL" sz="2000" b="1" dirty="0">
                <a:latin typeface="Calibri" panose="020F0502020204030204" pitchFamily="34" charset="0"/>
                <a:cs typeface="Calibri" panose="020F0502020204030204" pitchFamily="34" charset="0"/>
              </a:rPr>
              <a:t>BladderPath Trial Management Group</a:t>
            </a:r>
            <a:endParaRPr lang="nl-NL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defRPr/>
            </a:pPr>
            <a:endParaRPr lang="nl-NL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9060645-35CF-32DE-4A9F-B7BD836A97E7}"/>
              </a:ext>
            </a:extLst>
          </p:cNvPr>
          <p:cNvSpPr txBox="1"/>
          <p:nvPr/>
        </p:nvSpPr>
        <p:spPr>
          <a:xfrm>
            <a:off x="5728252" y="2679466"/>
            <a:ext cx="3351442" cy="338554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2000" b="1" dirty="0">
                <a:latin typeface="Calibri" panose="020F0502020204030204" pitchFamily="34" charset="0"/>
                <a:cs typeface="Calibri" panose="020F0502020204030204" pitchFamily="34" charset="0"/>
              </a:rPr>
              <a:t>University of Birmingham Enterprise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2000" dirty="0">
                <a:latin typeface="Calibri" panose="020F0502020204030204" pitchFamily="34" charset="0"/>
                <a:cs typeface="Calibri" panose="020F0502020204030204" pitchFamily="34" charset="0"/>
              </a:rPr>
              <a:t>Jonathan Watkins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2000" dirty="0">
                <a:latin typeface="Calibri" panose="020F0502020204030204" pitchFamily="34" charset="0"/>
                <a:cs typeface="Calibri" panose="020F0502020204030204" pitchFamily="34" charset="0"/>
              </a:rPr>
              <a:t>Ruth Ashton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NL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2000" b="1" dirty="0">
                <a:latin typeface="Calibri" panose="020F0502020204030204" pitchFamily="34" charset="0"/>
                <a:cs typeface="Calibri" panose="020F0502020204030204" pitchFamily="34" charset="0"/>
              </a:rPr>
              <a:t>Cancer Research Technology</a:t>
            </a:r>
          </a:p>
          <a:p>
            <a:pPr lvl="0">
              <a:defRPr/>
            </a:pPr>
            <a:r>
              <a:rPr lang="nl-NL" sz="2000" dirty="0">
                <a:latin typeface="Calibri" panose="020F0502020204030204" pitchFamily="34" charset="0"/>
                <a:cs typeface="Calibri" panose="020F0502020204030204" pitchFamily="34" charset="0"/>
              </a:rPr>
              <a:t>Dana </a:t>
            </a:r>
            <a:r>
              <a:rPr lang="en-GB" sz="2000" dirty="0"/>
              <a:t>Koludrovic</a:t>
            </a:r>
          </a:p>
          <a:p>
            <a:pPr lvl="0">
              <a:defRPr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Martyn Bottomley</a:t>
            </a:r>
          </a:p>
          <a:p>
            <a:pPr lvl="0">
              <a:defRPr/>
            </a:pPr>
            <a:r>
              <a:rPr lang="nl-NL" sz="2000" dirty="0">
                <a:latin typeface="Calibri" panose="020F0502020204030204" pitchFamily="34" charset="0"/>
                <a:cs typeface="Calibri" panose="020F0502020204030204" pitchFamily="34" charset="0"/>
              </a:rPr>
              <a:t>Tassos Konstantinou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NL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0689E22-908D-9AA8-8620-C7245903A3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92476" y="385247"/>
            <a:ext cx="2203854" cy="848892"/>
          </a:xfrm>
          <a:prstGeom prst="rect">
            <a:avLst/>
          </a:prstGeom>
        </p:spPr>
      </p:pic>
      <p:pic>
        <p:nvPicPr>
          <p:cNvPr id="1026" name="Picture 2" descr="Medical Research Council (MRC) – UKRI">
            <a:extLst>
              <a:ext uri="{FF2B5EF4-FFF2-40B4-BE49-F238E27FC236}">
                <a16:creationId xmlns:a16="http://schemas.microsoft.com/office/drawing/2014/main" id="{357D7811-A077-71A5-3C68-3D381343B1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2094" y="405262"/>
            <a:ext cx="1516362" cy="1263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67DD996-D212-C0DB-6577-F2FEA8EB05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74631" y="575714"/>
            <a:ext cx="2310584" cy="65842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A34D03E-7623-0775-8A89-3E82620F0E06}"/>
              </a:ext>
            </a:extLst>
          </p:cNvPr>
          <p:cNvSpPr txBox="1"/>
          <p:nvPr/>
        </p:nvSpPr>
        <p:spPr>
          <a:xfrm>
            <a:off x="9149257" y="2385442"/>
            <a:ext cx="3174741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2000" b="1" dirty="0">
                <a:latin typeface="Calibri" panose="020F0502020204030204" pitchFamily="34" charset="0"/>
                <a:cs typeface="Calibri" panose="020F0502020204030204" pitchFamily="34" charset="0"/>
              </a:rPr>
              <a:t>Nonacus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Chris Sale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Michael Parks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2000" dirty="0">
                <a:latin typeface="Calibri" panose="020F0502020204030204" pitchFamily="34" charset="0"/>
                <a:cs typeface="Calibri" panose="020F0502020204030204" pitchFamily="34" charset="0"/>
              </a:rPr>
              <a:t>Rob Hastings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Andy Feber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NL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2000" b="1" dirty="0">
                <a:latin typeface="Calibri" panose="020F0502020204030204" pitchFamily="34" charset="0"/>
                <a:cs typeface="Calibri" panose="020F0502020204030204" pitchFamily="34" charset="0"/>
              </a:rPr>
              <a:t>Informed Genomics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Bradley Toghill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2000" dirty="0">
                <a:latin typeface="Calibri" panose="020F0502020204030204" pitchFamily="34" charset="0"/>
                <a:cs typeface="Calibri" panose="020F0502020204030204" pitchFamily="34" charset="0"/>
              </a:rPr>
              <a:t>Simon Davis</a:t>
            </a:r>
            <a:endParaRPr kumimoji="0" lang="nl-NL" sz="20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E5B5C2F-9704-3F47-CD08-73C5105D043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488" t="15224" r="15438" b="22206"/>
          <a:stretch/>
        </p:blipFill>
        <p:spPr>
          <a:xfrm>
            <a:off x="367668" y="466723"/>
            <a:ext cx="3943076" cy="616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8612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Bladder Cancer">
            <a:extLst>
              <a:ext uri="{FF2B5EF4-FFF2-40B4-BE49-F238E27FC236}">
                <a16:creationId xmlns:a16="http://schemas.microsoft.com/office/drawing/2014/main" id="{4F9A1C07-7681-0994-D259-7C0CFFB67B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0147" y="1443203"/>
            <a:ext cx="3312866" cy="3312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3A608158-D040-5FEF-CB7C-919E418B3A3F}"/>
              </a:ext>
            </a:extLst>
          </p:cNvPr>
          <p:cNvSpPr txBox="1">
            <a:spLocks noChangeArrowheads="1"/>
          </p:cNvSpPr>
          <p:nvPr/>
        </p:nvSpPr>
        <p:spPr>
          <a:xfrm>
            <a:off x="1006956" y="811498"/>
            <a:ext cx="8747125" cy="457627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altLang="en-US" sz="1800" dirty="0">
                <a:latin typeface="Calibri" panose="020F0502020204030204" pitchFamily="34" charset="0"/>
              </a:rPr>
              <a:t>11</a:t>
            </a:r>
            <a:r>
              <a:rPr lang="en-GB" altLang="en-US" sz="1800" baseline="30000" dirty="0">
                <a:latin typeface="Calibri" panose="020F0502020204030204" pitchFamily="34" charset="0"/>
              </a:rPr>
              <a:t>th</a:t>
            </a:r>
            <a:r>
              <a:rPr lang="en-GB" altLang="en-US" sz="1800" dirty="0">
                <a:latin typeface="Calibri" panose="020F0502020204030204" pitchFamily="34" charset="0"/>
              </a:rPr>
              <a:t> most common cancer in the UK</a:t>
            </a:r>
          </a:p>
          <a:p>
            <a:pPr>
              <a:defRPr/>
            </a:pPr>
            <a:r>
              <a:rPr lang="en-GB" altLang="en-US" sz="1800" dirty="0">
                <a:latin typeface="Calibri" panose="020F0502020204030204" pitchFamily="34" charset="0"/>
              </a:rPr>
              <a:t>&gt;10,000 new cases per year in the UK</a:t>
            </a:r>
          </a:p>
          <a:p>
            <a:pPr>
              <a:defRPr/>
            </a:pPr>
            <a:r>
              <a:rPr lang="en-GB" altLang="en-US" sz="1800" dirty="0">
                <a:latin typeface="Calibri" panose="020F0502020204030204" pitchFamily="34" charset="0"/>
              </a:rPr>
              <a:t>&gt;5,000 deaths per year</a:t>
            </a:r>
          </a:p>
          <a:p>
            <a:pPr>
              <a:defRPr/>
            </a:pPr>
            <a:endParaRPr lang="en-GB" altLang="en-US" sz="1800" dirty="0">
              <a:latin typeface="Calibri" panose="020F0502020204030204" pitchFamily="34" charset="0"/>
            </a:endParaRPr>
          </a:p>
          <a:p>
            <a:pPr>
              <a:defRPr/>
            </a:pPr>
            <a:r>
              <a:rPr lang="en-GB" altLang="en-US" sz="1800" dirty="0">
                <a:latin typeface="Calibri" panose="020F0502020204030204" pitchFamily="34" charset="0"/>
              </a:rPr>
              <a:t>&gt;90% are urothelial carcinomas (originate in the epithelium lining the bladder)</a:t>
            </a:r>
          </a:p>
          <a:p>
            <a:pPr>
              <a:defRPr/>
            </a:pPr>
            <a:r>
              <a:rPr lang="en-GB" altLang="en-US" sz="1800" dirty="0">
                <a:latin typeface="Calibri" panose="020F0502020204030204" pitchFamily="34" charset="0"/>
              </a:rPr>
              <a:t>4:1 </a:t>
            </a:r>
            <a:r>
              <a:rPr lang="en-GB" altLang="en-US" sz="1800" dirty="0" err="1">
                <a:latin typeface="Calibri" panose="020F0502020204030204" pitchFamily="34" charset="0"/>
              </a:rPr>
              <a:t>male:female</a:t>
            </a:r>
            <a:r>
              <a:rPr lang="en-GB" altLang="en-US" sz="1800" dirty="0">
                <a:latin typeface="Calibri" panose="020F0502020204030204" pitchFamily="34" charset="0"/>
              </a:rPr>
              <a:t> incidence ratio</a:t>
            </a:r>
          </a:p>
          <a:p>
            <a:pPr>
              <a:defRPr/>
            </a:pPr>
            <a:r>
              <a:rPr lang="en-GB" altLang="en-US" sz="1800" dirty="0">
                <a:latin typeface="Calibri" panose="020F0502020204030204" pitchFamily="34" charset="0"/>
              </a:rPr>
              <a:t>Smoking is the biggest modifiable risk factor</a:t>
            </a:r>
          </a:p>
          <a:p>
            <a:pPr>
              <a:defRPr/>
            </a:pPr>
            <a:endParaRPr lang="en-GB" altLang="en-US" sz="1800" dirty="0">
              <a:latin typeface="Calibri" panose="020F0502020204030204" pitchFamily="34" charset="0"/>
            </a:endParaRPr>
          </a:p>
          <a:p>
            <a:pPr>
              <a:defRPr/>
            </a:pPr>
            <a:r>
              <a:rPr lang="en-GB" altLang="en-US" sz="1800" dirty="0">
                <a:latin typeface="Calibri" panose="020F0502020204030204" pitchFamily="34" charset="0"/>
              </a:rPr>
              <a:t>75-80% diagnosed at an early stage (Non-Muscle Invasive Bladder Cancer, NMIBC)</a:t>
            </a:r>
          </a:p>
          <a:p>
            <a:pPr>
              <a:defRPr/>
            </a:pPr>
            <a:r>
              <a:rPr lang="en-GB" altLang="en-US" sz="1800" dirty="0">
                <a:latin typeface="Calibri" panose="020F0502020204030204" pitchFamily="34" charset="0"/>
              </a:rPr>
              <a:t>20-25% diagnosed at a later stage (Muscle Invasive Bladder Cancer, MIBC)</a:t>
            </a:r>
          </a:p>
          <a:p>
            <a:pPr>
              <a:defRPr/>
            </a:pPr>
            <a:endParaRPr lang="en-GB" altLang="en-US" sz="1800" dirty="0">
              <a:latin typeface="Calibri" panose="020F0502020204030204" pitchFamily="34" charset="0"/>
            </a:endParaRPr>
          </a:p>
          <a:p>
            <a:pPr>
              <a:defRPr/>
            </a:pPr>
            <a:r>
              <a:rPr lang="en-GB" altLang="en-US" sz="1800" dirty="0">
                <a:latin typeface="Calibri" panose="020F0502020204030204" pitchFamily="34" charset="0"/>
              </a:rPr>
              <a:t>100,000 diagnostic cystoscopies per year (haematuria clinic)</a:t>
            </a:r>
          </a:p>
          <a:p>
            <a:pPr>
              <a:defRPr/>
            </a:pPr>
            <a:r>
              <a:rPr lang="en-GB" altLang="en-US" sz="1800" dirty="0">
                <a:latin typeface="Calibri" panose="020F0502020204030204" pitchFamily="34" charset="0"/>
              </a:rPr>
              <a:t>40,000 surveillance cystoscopies per year (checking for recurrence)</a:t>
            </a:r>
          </a:p>
          <a:p>
            <a:pPr>
              <a:defRPr/>
            </a:pPr>
            <a:endParaRPr lang="en-GB" altLang="en-US" sz="1800" i="1" dirty="0">
              <a:latin typeface="Calibri" panose="020F0502020204030204" pitchFamily="34" charset="0"/>
            </a:endParaRPr>
          </a:p>
          <a:p>
            <a:pPr>
              <a:defRPr/>
            </a:pPr>
            <a:endParaRPr lang="en-GB" altLang="en-US" sz="1800" dirty="0">
              <a:latin typeface="Calibri" panose="020F0502020204030204" pitchFamily="34" charset="0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en-GB" altLang="en-US" sz="1400" dirty="0">
              <a:latin typeface="Calibri" panose="020F0502020204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DB26EA-53C7-C300-D09A-A9BD528100BB}"/>
              </a:ext>
            </a:extLst>
          </p:cNvPr>
          <p:cNvSpPr txBox="1"/>
          <p:nvPr/>
        </p:nvSpPr>
        <p:spPr>
          <a:xfrm>
            <a:off x="2195284" y="149529"/>
            <a:ext cx="78014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Bladder Cancer &amp; the need for a non-invasive detection test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896CB67-8874-8363-86D7-91FA23838085}"/>
              </a:ext>
            </a:extLst>
          </p:cNvPr>
          <p:cNvGrpSpPr/>
          <p:nvPr/>
        </p:nvGrpSpPr>
        <p:grpSpPr>
          <a:xfrm>
            <a:off x="634956" y="4555221"/>
            <a:ext cx="7020003" cy="1812703"/>
            <a:chOff x="399204" y="4219524"/>
            <a:chExt cx="6660859" cy="2021609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76F79023-02C2-40A5-AF22-17D66E4B4A80}"/>
                </a:ext>
              </a:extLst>
            </p:cNvPr>
            <p:cNvSpPr/>
            <p:nvPr/>
          </p:nvSpPr>
          <p:spPr>
            <a:xfrm>
              <a:off x="399204" y="4219524"/>
              <a:ext cx="6660859" cy="171135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CCA9079E-517F-9FF2-B3F9-40BFB3F0D316}"/>
                </a:ext>
              </a:extLst>
            </p:cNvPr>
            <p:cNvSpPr txBox="1"/>
            <p:nvPr/>
          </p:nvSpPr>
          <p:spPr>
            <a:xfrm>
              <a:off x="1641465" y="5594802"/>
              <a:ext cx="4176336" cy="646331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b="1" dirty="0">
                  <a:solidFill>
                    <a:srgbClr val="FF0000"/>
                  </a:solidFill>
                </a:rPr>
                <a:t>Massive potential to impact patient care</a:t>
              </a:r>
            </a:p>
            <a:p>
              <a:r>
                <a:rPr lang="en-GB" b="1" dirty="0">
                  <a:solidFill>
                    <a:srgbClr val="FF0000"/>
                  </a:solidFill>
                </a:rPr>
                <a:t>Large marketplace for a non-invasive test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40487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119EFE6B-8AEA-31CF-9363-5E93085D4262}"/>
              </a:ext>
            </a:extLst>
          </p:cNvPr>
          <p:cNvSpPr txBox="1">
            <a:spLocks/>
          </p:cNvSpPr>
          <p:nvPr/>
        </p:nvSpPr>
        <p:spPr>
          <a:xfrm>
            <a:off x="6985029" y="1757328"/>
            <a:ext cx="4558222" cy="227302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en-US" sz="1800" dirty="0">
                <a:latin typeface="Calibri" pitchFamily="34" charset="0"/>
              </a:rPr>
              <a:t>Hospital-based</a:t>
            </a:r>
          </a:p>
          <a:p>
            <a:pPr>
              <a:defRPr/>
            </a:pPr>
            <a:r>
              <a:rPr lang="en-US" altLang="en-US" sz="1800" dirty="0">
                <a:latin typeface="Calibri" pitchFamily="34" charset="0"/>
              </a:rPr>
              <a:t>Invasive &amp; unpleasant</a:t>
            </a:r>
          </a:p>
          <a:p>
            <a:pPr>
              <a:defRPr/>
            </a:pPr>
            <a:r>
              <a:rPr lang="en-US" altLang="en-US" sz="1800" dirty="0">
                <a:latin typeface="Calibri" pitchFamily="34" charset="0"/>
              </a:rPr>
              <a:t>Complications</a:t>
            </a:r>
          </a:p>
          <a:p>
            <a:pPr>
              <a:defRPr/>
            </a:pPr>
            <a:r>
              <a:rPr lang="en-US" altLang="en-US" sz="1800" dirty="0">
                <a:latin typeface="Calibri" pitchFamily="34" charset="0"/>
              </a:rPr>
              <a:t>Delays</a:t>
            </a:r>
          </a:p>
          <a:p>
            <a:pPr>
              <a:defRPr/>
            </a:pPr>
            <a:r>
              <a:rPr lang="en-US" altLang="en-US" sz="1800" dirty="0">
                <a:latin typeface="Calibri" pitchFamily="34" charset="0"/>
              </a:rPr>
              <a:t>Expensive (£440) </a:t>
            </a:r>
          </a:p>
          <a:p>
            <a:pPr>
              <a:defRPr/>
            </a:pPr>
            <a:r>
              <a:rPr lang="en-US" altLang="en-US" sz="1800" dirty="0">
                <a:solidFill>
                  <a:srgbClr val="000000"/>
                </a:solidFill>
                <a:latin typeface="Calibri" pitchFamily="34" charset="0"/>
              </a:rPr>
              <a:t>Operator-dependent (85-90% </a:t>
            </a:r>
            <a:r>
              <a:rPr lang="en-US" altLang="en-US" sz="1800" dirty="0" err="1">
                <a:solidFill>
                  <a:srgbClr val="000000"/>
                </a:solidFill>
                <a:latin typeface="Calibri" pitchFamily="34" charset="0"/>
              </a:rPr>
              <a:t>sens</a:t>
            </a:r>
            <a:r>
              <a:rPr lang="en-US" altLang="en-US" sz="1800" dirty="0">
                <a:solidFill>
                  <a:srgbClr val="000000"/>
                </a:solidFill>
                <a:latin typeface="Calibri" pitchFamily="34" charset="0"/>
              </a:rPr>
              <a:t> &amp; spec</a:t>
            </a:r>
            <a:r>
              <a:rPr lang="en-US" altLang="en-US" sz="2000" dirty="0">
                <a:solidFill>
                  <a:srgbClr val="000000"/>
                </a:solidFill>
                <a:latin typeface="Calibri" pitchFamily="34" charset="0"/>
              </a:rPr>
              <a:t>)</a:t>
            </a:r>
            <a:endParaRPr lang="en-US" altLang="en-US" b="1" dirty="0">
              <a:latin typeface="Calibri" pitchFamily="34" charset="0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en-US" altLang="en-US" sz="1600" b="1" dirty="0">
              <a:latin typeface="Calibri" pitchFamily="34" charset="0"/>
            </a:endParaRPr>
          </a:p>
        </p:txBody>
      </p:sp>
      <p:pic>
        <p:nvPicPr>
          <p:cNvPr id="3" name="Picture 6" descr="Image result for flexible cystoscopy">
            <a:extLst>
              <a:ext uri="{FF2B5EF4-FFF2-40B4-BE49-F238E27FC236}">
                <a16:creationId xmlns:a16="http://schemas.microsoft.com/office/drawing/2014/main" id="{9F009EE2-1059-F57B-D379-AE08C0BEA9E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/>
          <a:srcRect t="10519" b="24121"/>
          <a:stretch/>
        </p:blipFill>
        <p:spPr bwMode="auto">
          <a:xfrm>
            <a:off x="950299" y="1137215"/>
            <a:ext cx="5375857" cy="3513251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AD5834A-278E-9664-C0D4-9234ED16542C}"/>
              </a:ext>
            </a:extLst>
          </p:cNvPr>
          <p:cNvSpPr txBox="1"/>
          <p:nvPr/>
        </p:nvSpPr>
        <p:spPr>
          <a:xfrm>
            <a:off x="4259416" y="238178"/>
            <a:ext cx="26193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Flexible cystoscopy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D2BCB3B-88B0-A80B-C727-98B08E6497FD}"/>
              </a:ext>
            </a:extLst>
          </p:cNvPr>
          <p:cNvSpPr txBox="1"/>
          <p:nvPr/>
        </p:nvSpPr>
        <p:spPr>
          <a:xfrm>
            <a:off x="949856" y="4903172"/>
            <a:ext cx="5928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Typically used in conjunction with imaging and urine cytology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20EDC2C-1340-93F8-3380-4F0C0D1C8A77}"/>
              </a:ext>
            </a:extLst>
          </p:cNvPr>
          <p:cNvSpPr txBox="1"/>
          <p:nvPr/>
        </p:nvSpPr>
        <p:spPr>
          <a:xfrm>
            <a:off x="2634568" y="5657832"/>
            <a:ext cx="7383175" cy="646331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b="1" dirty="0">
                <a:solidFill>
                  <a:srgbClr val="FF0000"/>
                </a:solidFill>
              </a:rPr>
              <a:t>Urine is in direct contact with the tumour…….</a:t>
            </a:r>
          </a:p>
          <a:p>
            <a:pPr algn="ctr"/>
            <a:r>
              <a:rPr lang="en-GB" b="1" dirty="0">
                <a:solidFill>
                  <a:srgbClr val="FF0000"/>
                </a:solidFill>
              </a:rPr>
              <a:t>Could molecules released by the tumour be used to detect bladder cancer? </a:t>
            </a:r>
          </a:p>
        </p:txBody>
      </p:sp>
    </p:spTree>
    <p:extLst>
      <p:ext uri="{BB962C8B-B14F-4D97-AF65-F5344CB8AC3E}">
        <p14:creationId xmlns:p14="http://schemas.microsoft.com/office/powerpoint/2010/main" val="3941039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FCA52395-C264-B25A-8338-0B16D24083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088" y="0"/>
            <a:ext cx="112982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2144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F06ED937-F7E6-13A6-E6A2-9BE08558A524}"/>
              </a:ext>
            </a:extLst>
          </p:cNvPr>
          <p:cNvSpPr txBox="1">
            <a:spLocks noChangeArrowheads="1"/>
          </p:cNvSpPr>
          <p:nvPr/>
        </p:nvSpPr>
        <p:spPr>
          <a:xfrm>
            <a:off x="1857404" y="1172012"/>
            <a:ext cx="8747125" cy="47720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altLang="en-US" sz="1800" dirty="0">
                <a:latin typeface="Calibri" panose="020F0502020204030204" pitchFamily="34" charset="0"/>
              </a:rPr>
              <a:t>122 BC patients &amp; 109 non-BC urology patients</a:t>
            </a:r>
          </a:p>
          <a:p>
            <a:pPr>
              <a:defRPr/>
            </a:pPr>
            <a:r>
              <a:rPr lang="en-GB" altLang="en-US" sz="1800" dirty="0">
                <a:latin typeface="Calibri" panose="020F0502020204030204" pitchFamily="34" charset="0"/>
              </a:rPr>
              <a:t>Multiplex PCR of 6 commonly mutated genes</a:t>
            </a:r>
          </a:p>
          <a:p>
            <a:pPr>
              <a:defRPr/>
            </a:pPr>
            <a:r>
              <a:rPr lang="en-GB" altLang="en-US" sz="1800" dirty="0">
                <a:latin typeface="Calibri" panose="020F0502020204030204" pitchFamily="34" charset="0"/>
              </a:rPr>
              <a:t>2 x 250bp </a:t>
            </a:r>
            <a:r>
              <a:rPr lang="en-GB" altLang="en-US" sz="1800" dirty="0" err="1">
                <a:latin typeface="Calibri" panose="020F0502020204030204" pitchFamily="34" charset="0"/>
              </a:rPr>
              <a:t>MiSeq</a:t>
            </a:r>
            <a:r>
              <a:rPr lang="en-GB" altLang="en-US" sz="1800" dirty="0">
                <a:latin typeface="Calibri" panose="020F0502020204030204" pitchFamily="34" charset="0"/>
              </a:rPr>
              <a:t> sequencing at 2000x read depth</a:t>
            </a:r>
          </a:p>
          <a:p>
            <a:pPr>
              <a:defRPr/>
            </a:pPr>
            <a:r>
              <a:rPr lang="en-GB" altLang="en-US" sz="1800" dirty="0">
                <a:latin typeface="Calibri" panose="020F0502020204030204" pitchFamily="34" charset="0"/>
              </a:rPr>
              <a:t>mutation positivity = variant allele frequency &gt;2.5%</a:t>
            </a:r>
          </a:p>
          <a:p>
            <a:pPr>
              <a:defRPr/>
            </a:pPr>
            <a:endParaRPr lang="en-GB" altLang="en-US" sz="2000" dirty="0">
              <a:latin typeface="Calibri" panose="020F0502020204030204" pitchFamily="34" charset="0"/>
            </a:endParaRPr>
          </a:p>
          <a:p>
            <a:pPr>
              <a:defRPr/>
            </a:pPr>
            <a:endParaRPr lang="en-GB" altLang="en-US" sz="2400" dirty="0">
              <a:latin typeface="Calibri" panose="020F0502020204030204" pitchFamily="34" charset="0"/>
            </a:endParaRPr>
          </a:p>
          <a:p>
            <a:pPr>
              <a:defRPr/>
            </a:pPr>
            <a:endParaRPr lang="en-GB" altLang="en-US" sz="2400" dirty="0">
              <a:latin typeface="Calibri" panose="020F0502020204030204" pitchFamily="34" charset="0"/>
            </a:endParaRPr>
          </a:p>
          <a:p>
            <a:pPr>
              <a:defRPr/>
            </a:pPr>
            <a:endParaRPr lang="en-GB" altLang="en-US" sz="2400" dirty="0">
              <a:latin typeface="Calibri" panose="020F0502020204030204" pitchFamily="34" charset="0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en-GB" altLang="en-US" sz="2400" dirty="0">
              <a:latin typeface="Calibri" panose="020F0502020204030204" pitchFamily="34" charset="0"/>
            </a:endParaRPr>
          </a:p>
          <a:p>
            <a:pPr>
              <a:defRPr/>
            </a:pPr>
            <a:endParaRPr lang="en-GB" altLang="en-US" sz="1000" dirty="0">
              <a:latin typeface="Calibri" panose="020F0502020204030204" pitchFamily="34" charset="0"/>
            </a:endParaRPr>
          </a:p>
          <a:p>
            <a:pPr>
              <a:defRPr/>
            </a:pPr>
            <a:r>
              <a:rPr lang="en-GB" altLang="en-US" sz="2000" dirty="0">
                <a:latin typeface="Calibri" panose="020F0502020204030204" pitchFamily="34" charset="0"/>
              </a:rPr>
              <a:t>70% sensitivity</a:t>
            </a:r>
          </a:p>
          <a:p>
            <a:pPr>
              <a:defRPr/>
            </a:pPr>
            <a:r>
              <a:rPr lang="en-GB" altLang="en-US" sz="2000" dirty="0">
                <a:latin typeface="Calibri" panose="020F0502020204030204" pitchFamily="34" charset="0"/>
              </a:rPr>
              <a:t>97% specificity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28675D7-70B3-6EB6-1F50-82CC55F3AF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28" r="1172"/>
          <a:stretch>
            <a:fillRect/>
          </a:stretch>
        </p:blipFill>
        <p:spPr bwMode="auto">
          <a:xfrm>
            <a:off x="1631921" y="2966297"/>
            <a:ext cx="8702675" cy="161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72CAFEEB-997E-DEB9-3613-A4FF96483C9F}"/>
              </a:ext>
            </a:extLst>
          </p:cNvPr>
          <p:cNvSpPr txBox="1">
            <a:spLocks noChangeArrowheads="1"/>
          </p:cNvSpPr>
          <p:nvPr/>
        </p:nvSpPr>
        <p:spPr>
          <a:xfrm>
            <a:off x="2090939" y="161121"/>
            <a:ext cx="8280054" cy="61274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GB" altLang="en-US" sz="2400" dirty="0">
                <a:latin typeface="+mn-lt"/>
                <a:cs typeface="Georgia" panose="02040502050405020303" pitchFamily="18" charset="0"/>
              </a:rPr>
              <a:t>Using a panel of somatic mutations to detect bladder cancer from urine DNA: proof of principle (2016)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E9E5D12-F90E-1F41-471D-586D92107D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24733" y="4781448"/>
            <a:ext cx="4385640" cy="180907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368293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34ED4A-C0E7-40AE-894B-A8C5E6B59D5C}"/>
              </a:ext>
            </a:extLst>
          </p:cNvPr>
          <p:cNvSpPr txBox="1">
            <a:spLocks noChangeArrowheads="1"/>
          </p:cNvSpPr>
          <p:nvPr/>
        </p:nvSpPr>
        <p:spPr>
          <a:xfrm>
            <a:off x="3182488" y="208093"/>
            <a:ext cx="77724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altLang="en-US" sz="2800" dirty="0">
                <a:latin typeface="+mn-lt"/>
                <a:cs typeface="Georgia" panose="02040502050405020303" pitchFamily="18" charset="0"/>
              </a:rPr>
              <a:t>How to improve test sensitivity?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4ED495-E59D-FF18-547B-D3872C3FA82C}"/>
              </a:ext>
            </a:extLst>
          </p:cNvPr>
          <p:cNvSpPr txBox="1">
            <a:spLocks noChangeArrowheads="1"/>
          </p:cNvSpPr>
          <p:nvPr/>
        </p:nvSpPr>
        <p:spPr>
          <a:xfrm>
            <a:off x="1389937" y="1032312"/>
            <a:ext cx="8747125" cy="525621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altLang="en-US" sz="2000" dirty="0">
                <a:latin typeface="Calibri" panose="020F0502020204030204" pitchFamily="34" charset="0"/>
              </a:rPr>
              <a:t>Higher analytical sensitivity required  (lower variant allele frequency threshold for variant calling)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en-GB" altLang="en-US" sz="2000" dirty="0">
              <a:latin typeface="Calibri" panose="020F0502020204030204" pitchFamily="34" charset="0"/>
            </a:endParaRPr>
          </a:p>
          <a:p>
            <a:pPr>
              <a:defRPr/>
            </a:pPr>
            <a:r>
              <a:rPr lang="en-GB" altLang="en-US" sz="2000" dirty="0">
                <a:latin typeface="Calibri" panose="020F0502020204030204" pitchFamily="34" charset="0"/>
              </a:rPr>
              <a:t>Improve data quality (higher fidelity enzymes)</a:t>
            </a:r>
          </a:p>
          <a:p>
            <a:pPr>
              <a:defRPr/>
            </a:pPr>
            <a:r>
              <a:rPr lang="en-GB" altLang="en-US" sz="2000" dirty="0">
                <a:latin typeface="Calibri" panose="020F0502020204030204" pitchFamily="34" charset="0"/>
              </a:rPr>
              <a:t>Improve data quantity (deeper sequencing)</a:t>
            </a:r>
          </a:p>
          <a:p>
            <a:pPr>
              <a:defRPr/>
            </a:pPr>
            <a:r>
              <a:rPr lang="en-GB" altLang="en-US" sz="2000" dirty="0">
                <a:latin typeface="Calibri" panose="020F0502020204030204" pitchFamily="34" charset="0"/>
              </a:rPr>
              <a:t>Improved bioinformatics (error filtering)</a:t>
            </a:r>
          </a:p>
          <a:p>
            <a:pPr>
              <a:defRPr/>
            </a:pPr>
            <a:r>
              <a:rPr lang="en-GB" altLang="en-US" sz="2000" dirty="0">
                <a:latin typeface="Calibri" panose="020F0502020204030204" pitchFamily="34" charset="0"/>
              </a:rPr>
              <a:t>Incorporate unique molecular identifiers (error suppression)?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en-GB" altLang="en-US" sz="2000" b="1" i="1" dirty="0">
              <a:latin typeface="Calibri" panose="020F0502020204030204" pitchFamily="34" charset="0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n-GB" altLang="en-US" sz="2000" dirty="0">
                <a:latin typeface="Calibri" panose="020F0502020204030204" pitchFamily="34" charset="0"/>
              </a:rPr>
              <a:t>Other possible gains: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en-GB" altLang="en-US" sz="2000" dirty="0">
              <a:latin typeface="Calibri" panose="020F0502020204030204" pitchFamily="34" charset="0"/>
            </a:endParaRPr>
          </a:p>
          <a:p>
            <a:pPr>
              <a:defRPr/>
            </a:pPr>
            <a:r>
              <a:rPr lang="en-GB" altLang="en-US" sz="2000" dirty="0">
                <a:latin typeface="Calibri" panose="020F0502020204030204" pitchFamily="34" charset="0"/>
              </a:rPr>
              <a:t>Include more mutations in the panel?</a:t>
            </a:r>
          </a:p>
          <a:p>
            <a:pPr>
              <a:defRPr/>
            </a:pPr>
            <a:r>
              <a:rPr lang="en-GB" altLang="en-US" sz="2000" dirty="0">
                <a:latin typeface="Calibri" panose="020F0502020204030204" pitchFamily="34" charset="0"/>
              </a:rPr>
              <a:t>Use urinary cfDNA instead of pellet DNA?</a:t>
            </a:r>
          </a:p>
          <a:p>
            <a:pPr>
              <a:defRPr/>
            </a:pPr>
            <a:endParaRPr lang="en-GB" altLang="en-US" sz="600" dirty="0">
              <a:latin typeface="Calibri" panose="020F0502020204030204" pitchFamily="34" charset="0"/>
            </a:endParaRPr>
          </a:p>
          <a:p>
            <a:pPr>
              <a:defRPr/>
            </a:pPr>
            <a:endParaRPr lang="en-GB" altLang="en-US" sz="2400" dirty="0">
              <a:latin typeface="Calibri" panose="020F050202020403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C265A64-4C07-CD22-16F0-F786BEC11CC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928"/>
          <a:stretch/>
        </p:blipFill>
        <p:spPr bwMode="auto">
          <a:xfrm>
            <a:off x="7508146" y="3872137"/>
            <a:ext cx="4370665" cy="2855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42951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93A625D-A70C-7F48-07A3-D3B1BC11C15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615"/>
          <a:stretch/>
        </p:blipFill>
        <p:spPr>
          <a:xfrm>
            <a:off x="1210178" y="2442131"/>
            <a:ext cx="6556526" cy="430572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6A68FDA-4796-CC1A-89FC-D5E58E314B73}"/>
              </a:ext>
            </a:extLst>
          </p:cNvPr>
          <p:cNvSpPr txBox="1"/>
          <p:nvPr/>
        </p:nvSpPr>
        <p:spPr>
          <a:xfrm>
            <a:off x="3951545" y="140742"/>
            <a:ext cx="41049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Optimising the mutation panel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DB230E3-0C6B-D771-5681-92D0377442B9}"/>
              </a:ext>
            </a:extLst>
          </p:cNvPr>
          <p:cNvSpPr txBox="1"/>
          <p:nvPr/>
        </p:nvSpPr>
        <p:spPr>
          <a:xfrm>
            <a:off x="2256638" y="665019"/>
            <a:ext cx="700749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Amplicons designed for commonly mutated bladder cancer genes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956 </a:t>
            </a:r>
            <a:r>
              <a:rPr lang="en-GB" u="sng" dirty="0"/>
              <a:t>tumours</a:t>
            </a:r>
            <a:r>
              <a:rPr lang="en-GB" dirty="0"/>
              <a:t> from the Bladder Cancer Prognosis Programme analysed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Final panel of ≈ 450 SNVs in 23 genes selected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96% of tumours positive for ≥1 SNV (from only 10 kb of sequencing)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High sensitivity across all stages and grades of disease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E042DA6-D1CD-AE01-43AF-CBE7A12CE77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8463" t="17004" r="14898" b="43871"/>
          <a:stretch/>
        </p:blipFill>
        <p:spPr>
          <a:xfrm>
            <a:off x="7952763" y="3489340"/>
            <a:ext cx="4017178" cy="182541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242504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A564558-D68A-873C-3BAF-68453009850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330" t="67054" r="58608" b="6270"/>
          <a:stretch/>
        </p:blipFill>
        <p:spPr>
          <a:xfrm>
            <a:off x="3976043" y="1105654"/>
            <a:ext cx="3467505" cy="249744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47BF60C-F86D-F3BE-3F90-A2B9A546156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0069" t="28610" r="39857" b="45222"/>
          <a:stretch/>
        </p:blipFill>
        <p:spPr>
          <a:xfrm>
            <a:off x="379892" y="1169245"/>
            <a:ext cx="3313651" cy="233983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FC228E1-72C9-5EBC-72B0-04BB5CF9EC6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330" t="28902" r="58608" b="45335"/>
          <a:stretch/>
        </p:blipFill>
        <p:spPr>
          <a:xfrm>
            <a:off x="7726049" y="1169245"/>
            <a:ext cx="3612393" cy="251265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2BC7541-64E1-C235-F5A5-8A047F950BFB}"/>
              </a:ext>
            </a:extLst>
          </p:cNvPr>
          <p:cNvSpPr txBox="1"/>
          <p:nvPr/>
        </p:nvSpPr>
        <p:spPr>
          <a:xfrm>
            <a:off x="1850382" y="298067"/>
            <a:ext cx="9836123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b="1" dirty="0"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kumimoji="0" lang="en-GB" sz="24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iological</a:t>
            </a:r>
            <a:r>
              <a:rPr lang="en-GB" sz="2400" b="1" dirty="0">
                <a:latin typeface="Calibri" panose="020F0502020204030204" pitchFamily="34" charset="0"/>
                <a:cs typeface="Calibri" panose="020F0502020204030204" pitchFamily="34" charset="0"/>
              </a:rPr>
              <a:t> &amp;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prognostic information within the panel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C3F9EF6-75C9-6495-EBA1-D611FE2C5567}"/>
              </a:ext>
            </a:extLst>
          </p:cNvPr>
          <p:cNvSpPr txBox="1"/>
          <p:nvPr/>
        </p:nvSpPr>
        <p:spPr>
          <a:xfrm>
            <a:off x="1511594" y="4043385"/>
            <a:ext cx="7959578" cy="28777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5600" lvl="0" indent="-355600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Patients with </a:t>
            </a:r>
            <a:r>
              <a:rPr lang="en-GB" i="1" dirty="0">
                <a:latin typeface="Calibri" panose="020F0502020204030204" pitchFamily="34" charset="0"/>
                <a:cs typeface="Calibri" panose="020F0502020204030204" pitchFamily="34" charset="0"/>
              </a:rPr>
              <a:t>FGFR3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or </a:t>
            </a:r>
            <a:r>
              <a:rPr lang="en-GB" i="1" dirty="0">
                <a:latin typeface="Calibri" panose="020F0502020204030204" pitchFamily="34" charset="0"/>
                <a:cs typeface="Calibri" panose="020F0502020204030204" pitchFamily="34" charset="0"/>
              </a:rPr>
              <a:t>AKT1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mutations: 5-times more likely to have NMIBC</a:t>
            </a:r>
          </a:p>
          <a:p>
            <a:pPr marL="355600" lvl="0" indent="-355600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Patients with </a:t>
            </a:r>
            <a:r>
              <a:rPr lang="en-GB" i="1" dirty="0">
                <a:latin typeface="Calibri" panose="020F0502020204030204" pitchFamily="34" charset="0"/>
                <a:cs typeface="Calibri" panose="020F0502020204030204" pitchFamily="34" charset="0"/>
              </a:rPr>
              <a:t>TP53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mutations: 3-times more likely to have MIBC</a:t>
            </a:r>
          </a:p>
          <a:p>
            <a:pPr marL="355600" lvl="0" indent="-355600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en-GB" i="1" dirty="0">
                <a:latin typeface="Calibri" panose="020F0502020204030204" pitchFamily="34" charset="0"/>
                <a:cs typeface="Calibri" panose="020F0502020204030204" pitchFamily="34" charset="0"/>
              </a:rPr>
              <a:t>TERT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mutations prognostic</a:t>
            </a:r>
          </a:p>
          <a:p>
            <a:pPr marL="355600" indent="-355600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Predictive biomarkers (e.g. </a:t>
            </a:r>
            <a:r>
              <a:rPr lang="en-GB" i="1" dirty="0">
                <a:latin typeface="Calibri" panose="020F0502020204030204" pitchFamily="34" charset="0"/>
                <a:cs typeface="Calibri" panose="020F0502020204030204" pitchFamily="34" charset="0"/>
              </a:rPr>
              <a:t>FGFR3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mutations)</a:t>
            </a:r>
          </a:p>
          <a:p>
            <a:pPr marL="355600" lvl="0" indent="-355600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55600" lvl="0" indent="-355600"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endParaRPr lang="en-GB" sz="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55600" lvl="0" indent="-355600"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endParaRPr kumimoji="0" lang="en-GB" sz="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2330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明朝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明朝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754</TotalTime>
  <Words>2008</Words>
  <Application>Microsoft Office PowerPoint</Application>
  <PresentationFormat>Widescreen</PresentationFormat>
  <Paragraphs>313</Paragraphs>
  <Slides>28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9" baseType="lpstr">
      <vt:lpstr>Arial</vt:lpstr>
      <vt:lpstr>Calibri</vt:lpstr>
      <vt:lpstr>Calibri Light</vt:lpstr>
      <vt:lpstr>Frutiger W01</vt:lpstr>
      <vt:lpstr>Gill Sans MT</vt:lpstr>
      <vt:lpstr>Lato</vt:lpstr>
      <vt:lpstr>Miriam</vt:lpstr>
      <vt:lpstr>Poppins</vt:lpstr>
      <vt:lpstr>Quicksand Bold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Douglas Ward (Cancer and Genomic Sciences)</dc:creator>
  <cp:lastModifiedBy>Douglas Ward (Cancer and Genomic Sciences)</cp:lastModifiedBy>
  <cp:revision>88</cp:revision>
  <dcterms:created xsi:type="dcterms:W3CDTF">2023-11-06T15:07:33Z</dcterms:created>
  <dcterms:modified xsi:type="dcterms:W3CDTF">2024-03-19T09:21:56Z</dcterms:modified>
</cp:coreProperties>
</file>