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7" r:id="rId2"/>
    <p:sldId id="284" r:id="rId3"/>
    <p:sldId id="264" r:id="rId4"/>
    <p:sldId id="258" r:id="rId5"/>
    <p:sldId id="265" r:id="rId6"/>
    <p:sldId id="314" r:id="rId7"/>
    <p:sldId id="315" r:id="rId8"/>
    <p:sldId id="302" r:id="rId9"/>
    <p:sldId id="303" r:id="rId10"/>
    <p:sldId id="306" r:id="rId11"/>
    <p:sldId id="307" r:id="rId12"/>
    <p:sldId id="304" r:id="rId13"/>
    <p:sldId id="287" r:id="rId14"/>
    <p:sldId id="289" r:id="rId15"/>
    <p:sldId id="308" r:id="rId16"/>
    <p:sldId id="301" r:id="rId17"/>
    <p:sldId id="312" r:id="rId18"/>
    <p:sldId id="309" r:id="rId19"/>
    <p:sldId id="310" r:id="rId20"/>
    <p:sldId id="311" r:id="rId21"/>
    <p:sldId id="313" r:id="rId22"/>
    <p:sldId id="316" r:id="rId23"/>
    <p:sldId id="31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99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GB"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Sunday, 24 June 18</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Sunday, 24 June 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Sunday, 24 June 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3" name="Title 12"/>
          <p:cNvSpPr>
            <a:spLocks noGrp="1"/>
          </p:cNvSpPr>
          <p:nvPr>
            <p:ph type="title"/>
          </p:nvPr>
        </p:nvSpPr>
        <p:spPr/>
        <p:txBody>
          <a:bodyPr/>
          <a:lstStyle/>
          <a:p>
            <a:r>
              <a:rPr lang="en-GB"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Sunday, 24 June 18</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Sunday, 24 June 18</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GB"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Sunday, 24 June 18</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GB"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GB"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Sunday, 24 June 18</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Sunday, 24 June 18</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Sunday, 24 June 18</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Sunday, 24 June 18</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GB"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GB"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Sunday, 24 June 18</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GB"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Sunday, 24 June 18</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emf"/><Relationship Id="rId3"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73316" y="685801"/>
            <a:ext cx="7147724" cy="3657599"/>
          </a:xfrm>
        </p:spPr>
        <p:txBody>
          <a:bodyPr>
            <a:normAutofit/>
          </a:bodyPr>
          <a:lstStyle/>
          <a:p>
            <a:pPr marL="18288" indent="0" algn="ctr">
              <a:buNone/>
            </a:pPr>
            <a:r>
              <a:rPr lang="en-GB" sz="2600" dirty="0">
                <a:effectLst/>
              </a:rPr>
              <a:t>Poverty, Inequality and Justice:</a:t>
            </a:r>
          </a:p>
          <a:p>
            <a:pPr marL="18288" indent="0" algn="ctr">
              <a:buNone/>
            </a:pPr>
            <a:r>
              <a:rPr lang="en-GB" sz="2600" dirty="0">
                <a:effectLst/>
              </a:rPr>
              <a:t>Development in a Climate Constrained World </a:t>
            </a:r>
            <a:endParaRPr lang="en-US" sz="2600" dirty="0">
              <a:effectLst/>
            </a:endParaRPr>
          </a:p>
          <a:p>
            <a:pPr marL="18288" indent="0" algn="ctr">
              <a:buNone/>
            </a:pPr>
            <a:endParaRPr lang="en-US" sz="2600" dirty="0" smtClean="0">
              <a:effectLst/>
            </a:endParaRPr>
          </a:p>
          <a:p>
            <a:pPr marL="18288" indent="0" algn="ctr">
              <a:buNone/>
            </a:pPr>
            <a:r>
              <a:rPr lang="en-US" sz="2600" dirty="0" smtClean="0">
                <a:effectLst/>
              </a:rPr>
              <a:t>15</a:t>
            </a:r>
            <a:r>
              <a:rPr lang="en-US" sz="2600" baseline="30000" dirty="0" smtClean="0">
                <a:effectLst/>
              </a:rPr>
              <a:t>th</a:t>
            </a:r>
            <a:r>
              <a:rPr lang="en-US" sz="2600" dirty="0" smtClean="0">
                <a:effectLst/>
              </a:rPr>
              <a:t> June 2018</a:t>
            </a:r>
            <a:endParaRPr lang="en-GB" sz="2600" dirty="0">
              <a:effectLst/>
            </a:endParaRPr>
          </a:p>
        </p:txBody>
      </p:sp>
      <p:sp>
        <p:nvSpPr>
          <p:cNvPr id="3" name="Title 2"/>
          <p:cNvSpPr>
            <a:spLocks noGrp="1"/>
          </p:cNvSpPr>
          <p:nvPr>
            <p:ph type="title"/>
          </p:nvPr>
        </p:nvSpPr>
        <p:spPr/>
        <p:txBody>
          <a:bodyPr/>
          <a:lstStyle/>
          <a:p>
            <a:pPr algn="ctr"/>
            <a:r>
              <a:rPr lang="en-US" sz="3000" dirty="0" smtClean="0"/>
              <a:t>Simon Caney</a:t>
            </a:r>
            <a:br>
              <a:rPr lang="en-US" sz="3000" dirty="0" smtClean="0"/>
            </a:br>
            <a:endParaRPr lang="en-US" sz="3000" dirty="0"/>
          </a:p>
        </p:txBody>
      </p:sp>
    </p:spTree>
    <p:extLst>
      <p:ext uri="{BB962C8B-B14F-4D97-AF65-F5344CB8AC3E}">
        <p14:creationId xmlns:p14="http://schemas.microsoft.com/office/powerpoint/2010/main" val="12255577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72117"/>
            <a:ext cx="7543800" cy="5519083"/>
          </a:xfrm>
        </p:spPr>
        <p:txBody>
          <a:bodyPr/>
          <a:lstStyle/>
          <a:p>
            <a:pPr>
              <a:defRPr/>
            </a:pPr>
            <a:r>
              <a:rPr lang="en-GB" sz="2000" dirty="0" smtClean="0">
                <a:latin typeface="Palatino"/>
                <a:cs typeface="Palatino"/>
              </a:rPr>
              <a:t>For Example:</a:t>
            </a:r>
            <a:br>
              <a:rPr lang="en-GB" sz="2000" dirty="0" smtClean="0">
                <a:latin typeface="Palatino"/>
                <a:cs typeface="Palatino"/>
              </a:rPr>
            </a:br>
            <a:r>
              <a:rPr lang="en-GB" sz="2000" dirty="0">
                <a:solidFill>
                  <a:srgbClr val="FFFF00"/>
                </a:solidFill>
                <a:latin typeface="Palatino"/>
                <a:cs typeface="Palatino"/>
              </a:rPr>
              <a:t/>
            </a:r>
            <a:br>
              <a:rPr lang="en-GB" sz="2000" dirty="0">
                <a:solidFill>
                  <a:srgbClr val="FFFF00"/>
                </a:solidFill>
                <a:latin typeface="Palatino"/>
                <a:cs typeface="Palatino"/>
              </a:rPr>
            </a:br>
            <a:r>
              <a:rPr lang="en-GB" sz="2000" dirty="0" smtClean="0">
                <a:solidFill>
                  <a:srgbClr val="FFFF00"/>
                </a:solidFill>
                <a:latin typeface="Palatino"/>
                <a:cs typeface="Palatino"/>
              </a:rPr>
              <a:t>(2) Ocean </a:t>
            </a:r>
            <a:r>
              <a:rPr lang="en-GB" sz="2000" dirty="0">
                <a:solidFill>
                  <a:srgbClr val="FFFF00"/>
                </a:solidFill>
                <a:latin typeface="Palatino"/>
                <a:cs typeface="Palatino"/>
              </a:rPr>
              <a:t>Acidification: </a:t>
            </a:r>
            <a:r>
              <a:rPr lang="en-GB" sz="2000" dirty="0">
                <a:latin typeface="Palatino"/>
                <a:cs typeface="Palatino"/>
              </a:rPr>
              <a:t>“a 26 </a:t>
            </a:r>
            <a:r>
              <a:rPr lang="en-GB" sz="2000" dirty="0" err="1">
                <a:latin typeface="Palatino"/>
                <a:cs typeface="Palatino"/>
              </a:rPr>
              <a:t>percent</a:t>
            </a:r>
            <a:r>
              <a:rPr lang="en-GB" sz="2000" dirty="0">
                <a:latin typeface="Palatino"/>
                <a:cs typeface="Palatino"/>
              </a:rPr>
              <a:t> rise in ocean acidification since the beginning of the industrial revolution” (UNDP 2017)</a:t>
            </a:r>
            <a:br>
              <a:rPr lang="en-GB" sz="2000" dirty="0">
                <a:latin typeface="Palatino"/>
                <a:cs typeface="Palatino"/>
              </a:rPr>
            </a:br>
            <a:r>
              <a:rPr lang="en-GB" sz="2000" dirty="0">
                <a:latin typeface="Palatino"/>
                <a:cs typeface="Palatino"/>
              </a:rPr>
              <a:t/>
            </a:r>
            <a:br>
              <a:rPr lang="en-GB" sz="2000" dirty="0">
                <a:latin typeface="Palatino"/>
                <a:cs typeface="Palatino"/>
              </a:rPr>
            </a:br>
            <a:r>
              <a:rPr lang="en-GB" sz="2000" dirty="0" smtClean="0">
                <a:solidFill>
                  <a:srgbClr val="FFFF00"/>
                </a:solidFill>
                <a:latin typeface="Palatino"/>
                <a:cs typeface="Palatino"/>
              </a:rPr>
              <a:t>(4) Interference </a:t>
            </a:r>
            <a:r>
              <a:rPr lang="en-GB" sz="2000" dirty="0">
                <a:solidFill>
                  <a:srgbClr val="FFFF00"/>
                </a:solidFill>
                <a:latin typeface="Palatino"/>
                <a:cs typeface="Palatino"/>
              </a:rPr>
              <a:t>with Nitrogen and Phosphorus Cycles</a:t>
            </a:r>
            <a:br>
              <a:rPr lang="en-GB" sz="2000" dirty="0">
                <a:solidFill>
                  <a:srgbClr val="FFFF00"/>
                </a:solidFill>
                <a:latin typeface="Palatino"/>
                <a:cs typeface="Palatino"/>
              </a:rPr>
            </a:br>
            <a:r>
              <a:rPr lang="en-GB" sz="2000" dirty="0" smtClean="0">
                <a:latin typeface="Palatino"/>
                <a:cs typeface="Palatino"/>
              </a:rPr>
              <a:t>fertilizer – nitrogen run off – dead zones – loss of marine life</a:t>
            </a:r>
            <a:br>
              <a:rPr lang="en-GB" sz="2000" dirty="0" smtClean="0">
                <a:latin typeface="Palatino"/>
                <a:cs typeface="Palatino"/>
              </a:rPr>
            </a:br>
            <a:r>
              <a:rPr lang="en-GB" sz="2000" dirty="0">
                <a:latin typeface="Palatino"/>
                <a:cs typeface="Palatino"/>
              </a:rPr>
              <a:t/>
            </a:r>
            <a:br>
              <a:rPr lang="en-GB" sz="2000" dirty="0">
                <a:latin typeface="Palatino"/>
                <a:cs typeface="Palatino"/>
              </a:rPr>
            </a:br>
            <a:r>
              <a:rPr lang="en-GB" sz="2000" dirty="0" smtClean="0">
                <a:solidFill>
                  <a:srgbClr val="FFFF00"/>
                </a:solidFill>
                <a:latin typeface="Palatino"/>
                <a:cs typeface="Palatino"/>
              </a:rPr>
              <a:t>(5) Rate of Biodiversity Loss.</a:t>
            </a:r>
            <a:br>
              <a:rPr lang="en-GB" sz="2000" dirty="0" smtClean="0">
                <a:solidFill>
                  <a:srgbClr val="FFFF00"/>
                </a:solidFill>
                <a:latin typeface="Palatino"/>
                <a:cs typeface="Palatino"/>
              </a:rPr>
            </a:br>
            <a:r>
              <a:rPr lang="en-GB" sz="2000" dirty="0" smtClean="0">
                <a:latin typeface="Palatino"/>
                <a:cs typeface="Palatino"/>
              </a:rPr>
              <a:t>“sixth mass extinction”</a:t>
            </a:r>
            <a:r>
              <a:rPr lang="en-GB" sz="2000" dirty="0">
                <a:latin typeface="Palatino"/>
                <a:cs typeface="Palatino"/>
              </a:rPr>
              <a:t> </a:t>
            </a:r>
            <a:r>
              <a:rPr lang="en-GB" sz="2000" dirty="0" smtClean="0">
                <a:latin typeface="Palatino"/>
                <a:cs typeface="Palatino"/>
              </a:rPr>
              <a:t>(</a:t>
            </a:r>
            <a:r>
              <a:rPr lang="en-GB" sz="2000" dirty="0" err="1" smtClean="0">
                <a:latin typeface="Palatino"/>
                <a:cs typeface="Palatino"/>
              </a:rPr>
              <a:t>Ceballos</a:t>
            </a:r>
            <a:r>
              <a:rPr lang="en-GB" sz="2000" dirty="0" smtClean="0">
                <a:latin typeface="Palatino"/>
                <a:cs typeface="Palatino"/>
              </a:rPr>
              <a:t> et al 2017)</a:t>
            </a:r>
            <a:br>
              <a:rPr lang="en-GB" sz="2000" dirty="0" smtClean="0">
                <a:latin typeface="Palatino"/>
                <a:cs typeface="Palatino"/>
              </a:rPr>
            </a:br>
            <a:r>
              <a:rPr lang="en-GB" sz="2000" dirty="0" smtClean="0">
                <a:latin typeface="Palatino"/>
                <a:cs typeface="Palatino"/>
              </a:rPr>
              <a:t/>
            </a:r>
            <a:br>
              <a:rPr lang="en-GB" sz="2000" dirty="0" smtClean="0">
                <a:latin typeface="Palatino"/>
                <a:cs typeface="Palatino"/>
              </a:rPr>
            </a:br>
            <a:r>
              <a:rPr lang="en-GB" sz="2000" dirty="0" smtClean="0">
                <a:latin typeface="Palatino"/>
                <a:cs typeface="Palatino"/>
              </a:rPr>
              <a:t>“</a:t>
            </a:r>
            <a:r>
              <a:rPr lang="en-GB" sz="2000" dirty="0">
                <a:latin typeface="Palatino"/>
                <a:cs typeface="Palatino"/>
              </a:rPr>
              <a:t>Since the advent of the </a:t>
            </a:r>
            <a:r>
              <a:rPr lang="en-GB" sz="2000" dirty="0" err="1">
                <a:latin typeface="Palatino"/>
                <a:cs typeface="Palatino"/>
              </a:rPr>
              <a:t>Anthropocene</a:t>
            </a:r>
            <a:r>
              <a:rPr lang="en-GB" sz="2000" dirty="0">
                <a:latin typeface="Palatino"/>
                <a:cs typeface="Palatino"/>
              </a:rPr>
              <a:t>, humans have increased the rate of species extinction by 100–1000 times the background rates that were typical over Earth’s history  … . The average global extinction rate is projected to increase another 10-fold … . Currently about </a:t>
            </a:r>
            <a:r>
              <a:rPr lang="en-GB" sz="2000" b="1" dirty="0">
                <a:solidFill>
                  <a:srgbClr val="FFFF00"/>
                </a:solidFill>
                <a:latin typeface="Palatino"/>
                <a:cs typeface="Palatino"/>
              </a:rPr>
              <a:t>25% of species in well studied taxonomic groups are threatened with extinction (ranging from 12% for birds to 52% for cycads)</a:t>
            </a:r>
            <a:r>
              <a:rPr lang="en-GB" sz="2000" dirty="0">
                <a:latin typeface="Palatino"/>
                <a:cs typeface="Palatino"/>
              </a:rPr>
              <a:t>” (</a:t>
            </a:r>
            <a:r>
              <a:rPr lang="en-GB" sz="2000" dirty="0" err="1">
                <a:latin typeface="Palatino"/>
                <a:cs typeface="Palatino"/>
              </a:rPr>
              <a:t>Rockström</a:t>
            </a:r>
            <a:r>
              <a:rPr lang="en-GB" sz="2000" dirty="0">
                <a:latin typeface="Palatino"/>
                <a:cs typeface="Palatino"/>
              </a:rPr>
              <a:t> et al 2009, p.15</a:t>
            </a:r>
            <a:r>
              <a:rPr lang="en-GB" sz="2000" dirty="0" smtClean="0">
                <a:latin typeface="Palatino"/>
                <a:cs typeface="Palatino"/>
              </a:rPr>
              <a:t>)</a:t>
            </a:r>
            <a:endParaRPr lang="en-GB" sz="2000" dirty="0">
              <a:latin typeface="Palatino"/>
              <a:cs typeface="Palatino"/>
            </a:endParaRPr>
          </a:p>
        </p:txBody>
      </p:sp>
    </p:spTree>
    <p:extLst>
      <p:ext uri="{BB962C8B-B14F-4D97-AF65-F5344CB8AC3E}">
        <p14:creationId xmlns:p14="http://schemas.microsoft.com/office/powerpoint/2010/main" val="34183488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23353"/>
            <a:ext cx="7543800" cy="5728505"/>
          </a:xfrm>
        </p:spPr>
        <p:txBody>
          <a:bodyPr/>
          <a:lstStyle/>
          <a:p>
            <a:r>
              <a:rPr lang="en-GB" sz="2000" dirty="0">
                <a:solidFill>
                  <a:srgbClr val="FFFF00"/>
                </a:solidFill>
                <a:latin typeface="Palatino"/>
                <a:cs typeface="Palatino"/>
              </a:rPr>
              <a:t>(8) Aerosol Loading</a:t>
            </a:r>
            <a:r>
              <a:rPr lang="en-GB" sz="2000" b="1" u="sng" dirty="0">
                <a:solidFill>
                  <a:srgbClr val="FFFF00"/>
                </a:solidFill>
                <a:latin typeface="Palatino"/>
                <a:cs typeface="Palatino"/>
              </a:rPr>
              <a:t/>
            </a:r>
            <a:br>
              <a:rPr lang="en-GB" sz="2000" b="1" u="sng" dirty="0">
                <a:solidFill>
                  <a:srgbClr val="FFFF00"/>
                </a:solidFill>
                <a:latin typeface="Palatino"/>
                <a:cs typeface="Palatino"/>
              </a:rPr>
            </a:br>
            <a:r>
              <a:rPr lang="en-GB" sz="2000" dirty="0" smtClean="0">
                <a:latin typeface="Palatino"/>
                <a:cs typeface="Palatino"/>
              </a:rPr>
              <a:t>“From </a:t>
            </a:r>
            <a:r>
              <a:rPr lang="en-GB" sz="2000" dirty="0">
                <a:latin typeface="Palatino"/>
                <a:cs typeface="Palatino"/>
              </a:rPr>
              <a:t>the perspective of human-health effects, fine particulate air pollution (PM2.5) is responsible for about </a:t>
            </a:r>
            <a:r>
              <a:rPr lang="en-GB" sz="2000" b="1" dirty="0">
                <a:solidFill>
                  <a:srgbClr val="FFFF00"/>
                </a:solidFill>
                <a:latin typeface="Palatino"/>
                <a:cs typeface="Palatino"/>
              </a:rPr>
              <a:t>3% of adult cardiopulmonary disease mortality</a:t>
            </a:r>
            <a:r>
              <a:rPr lang="en-GB" sz="2000" dirty="0">
                <a:latin typeface="Palatino"/>
                <a:cs typeface="Palatino"/>
              </a:rPr>
              <a:t>, about </a:t>
            </a:r>
            <a:r>
              <a:rPr lang="en-GB" sz="2000" b="1" dirty="0">
                <a:solidFill>
                  <a:srgbClr val="FFFF00"/>
                </a:solidFill>
                <a:latin typeface="Palatino"/>
                <a:cs typeface="Palatino"/>
              </a:rPr>
              <a:t>5% of tracheal, bronchial, and lung cancer mortality</a:t>
            </a:r>
            <a:r>
              <a:rPr lang="en-GB" sz="2000" dirty="0">
                <a:latin typeface="Palatino"/>
                <a:cs typeface="Palatino"/>
              </a:rPr>
              <a:t>, and about 1% mortality from acute respiratory infection in children in urban areas worldwide (Cohen et al. 2005). These effects convert to about </a:t>
            </a:r>
            <a:r>
              <a:rPr lang="en-GB" sz="2000" b="1" dirty="0">
                <a:solidFill>
                  <a:srgbClr val="FFFF00"/>
                </a:solidFill>
                <a:latin typeface="Palatino"/>
                <a:cs typeface="Palatino"/>
              </a:rPr>
              <a:t>800,000 premature deaths </a:t>
            </a:r>
            <a:r>
              <a:rPr lang="en-GB" sz="2000" dirty="0">
                <a:latin typeface="Palatino"/>
                <a:cs typeface="Palatino"/>
              </a:rPr>
              <a:t>and an annual loss of </a:t>
            </a:r>
            <a:r>
              <a:rPr lang="en-GB" sz="2000" b="1" dirty="0">
                <a:solidFill>
                  <a:srgbClr val="FFFF00"/>
                </a:solidFill>
                <a:latin typeface="Palatino"/>
                <a:cs typeface="Palatino"/>
              </a:rPr>
              <a:t>6.4 million life years</a:t>
            </a:r>
            <a:r>
              <a:rPr lang="en-GB" sz="2000" dirty="0">
                <a:latin typeface="Palatino"/>
                <a:cs typeface="Palatino"/>
              </a:rPr>
              <a:t>, predominantly in developing Asian countries.” (</a:t>
            </a:r>
            <a:r>
              <a:rPr lang="en-GB" sz="2000" dirty="0" err="1">
                <a:latin typeface="Palatino"/>
                <a:cs typeface="Palatino"/>
              </a:rPr>
              <a:t>Rockström</a:t>
            </a:r>
            <a:r>
              <a:rPr lang="en-GB" sz="2000" dirty="0">
                <a:latin typeface="Palatino"/>
                <a:cs typeface="Palatino"/>
              </a:rPr>
              <a:t> et al 2009, p.18)</a:t>
            </a:r>
            <a:br>
              <a:rPr lang="en-GB" sz="2000" dirty="0">
                <a:latin typeface="Palatino"/>
                <a:cs typeface="Palatino"/>
              </a:rPr>
            </a:br>
            <a:r>
              <a:rPr lang="en-GB" sz="2000" dirty="0" smtClean="0">
                <a:latin typeface="Palatino"/>
                <a:cs typeface="Palatino"/>
              </a:rPr>
              <a:t/>
            </a:r>
            <a:br>
              <a:rPr lang="en-GB" sz="2000" dirty="0" smtClean="0">
                <a:latin typeface="Palatino"/>
                <a:cs typeface="Palatino"/>
              </a:rPr>
            </a:br>
            <a:r>
              <a:rPr lang="en-GB" sz="2000" dirty="0">
                <a:latin typeface="Palatino"/>
                <a:cs typeface="Palatino"/>
              </a:rPr>
              <a:t/>
            </a:r>
            <a:br>
              <a:rPr lang="en-GB" sz="2000" dirty="0">
                <a:latin typeface="Palatino"/>
                <a:cs typeface="Palatino"/>
              </a:rPr>
            </a:br>
            <a:r>
              <a:rPr lang="en-GB" sz="2000" b="1" dirty="0" smtClean="0">
                <a:solidFill>
                  <a:srgbClr val="FFFF00"/>
                </a:solidFill>
                <a:latin typeface="Palatino"/>
                <a:cs typeface="Palatino"/>
              </a:rPr>
              <a:t>other forms of environmental degradation </a:t>
            </a:r>
            <a:r>
              <a:rPr lang="en-GB" sz="2000" dirty="0" smtClean="0">
                <a:latin typeface="Palatino"/>
                <a:cs typeface="Palatino"/>
              </a:rPr>
              <a:t>- marine </a:t>
            </a:r>
            <a:r>
              <a:rPr lang="en-GB" sz="2000" dirty="0">
                <a:latin typeface="Palatino"/>
                <a:cs typeface="Palatino"/>
              </a:rPr>
              <a:t>pollution and </a:t>
            </a:r>
            <a:r>
              <a:rPr lang="en-GB" sz="2000" dirty="0" smtClean="0">
                <a:latin typeface="Palatino"/>
                <a:cs typeface="Palatino"/>
              </a:rPr>
              <a:t>plastic:</a:t>
            </a:r>
            <a:br>
              <a:rPr lang="en-GB" sz="2000" dirty="0" smtClean="0">
                <a:latin typeface="Palatino"/>
                <a:cs typeface="Palatino"/>
              </a:rPr>
            </a:br>
            <a:r>
              <a:rPr lang="en-GB" sz="2000" dirty="0" smtClean="0">
                <a:latin typeface="Palatino"/>
                <a:cs typeface="Palatino"/>
              </a:rPr>
              <a:t>each </a:t>
            </a:r>
            <a:r>
              <a:rPr lang="en-GB" sz="2000" dirty="0">
                <a:latin typeface="Palatino"/>
                <a:cs typeface="Palatino"/>
              </a:rPr>
              <a:t>year between 4.4 and 12.7 million metric tons of plastic are deposited in the oceans (</a:t>
            </a:r>
            <a:r>
              <a:rPr lang="en-GB" sz="2000" dirty="0" err="1">
                <a:latin typeface="Palatino"/>
                <a:cs typeface="Palatino"/>
              </a:rPr>
              <a:t>Borrelle</a:t>
            </a:r>
            <a:r>
              <a:rPr lang="en-GB" sz="2000" dirty="0">
                <a:latin typeface="Palatino"/>
                <a:cs typeface="Palatino"/>
              </a:rPr>
              <a:t> et al 2017</a:t>
            </a:r>
            <a:r>
              <a:rPr lang="en-GB" sz="2000" dirty="0" smtClean="0">
                <a:latin typeface="Palatino"/>
                <a:cs typeface="Palatino"/>
              </a:rPr>
              <a:t>)</a:t>
            </a:r>
            <a:br>
              <a:rPr lang="en-GB" sz="2000" dirty="0" smtClean="0">
                <a:latin typeface="Palatino"/>
                <a:cs typeface="Palatino"/>
              </a:rPr>
            </a:br>
            <a:r>
              <a:rPr lang="en-GB" sz="2000" dirty="0" smtClean="0">
                <a:latin typeface="Palatino"/>
                <a:cs typeface="Palatino"/>
              </a:rPr>
              <a:t>Henderson island - 37, 661,385 plastic items on this small island (of 5x7km) (Lavers and Bond 2017)</a:t>
            </a:r>
            <a:endParaRPr lang="en-US" sz="2000" dirty="0">
              <a:latin typeface="Palatino"/>
              <a:cs typeface="Palatino"/>
            </a:endParaRPr>
          </a:p>
        </p:txBody>
      </p:sp>
    </p:spTree>
    <p:extLst>
      <p:ext uri="{BB962C8B-B14F-4D97-AF65-F5344CB8AC3E}">
        <p14:creationId xmlns:p14="http://schemas.microsoft.com/office/powerpoint/2010/main" val="23358803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72117"/>
            <a:ext cx="7543800" cy="6250177"/>
          </a:xfrm>
        </p:spPr>
        <p:txBody>
          <a:bodyPr/>
          <a:lstStyle/>
          <a:p>
            <a:r>
              <a:rPr lang="en-GB" sz="2000" dirty="0" smtClean="0">
                <a:solidFill>
                  <a:srgbClr val="FFFF00"/>
                </a:solidFill>
                <a:effectLst/>
                <a:latin typeface="Palatino Linotype"/>
                <a:cs typeface="Palatino Linotype"/>
              </a:rPr>
              <a:t>IV: An Integrationist Perspective - Why we have to talk about Development and Climate Together</a:t>
            </a:r>
            <a:br>
              <a:rPr lang="en-GB" sz="2000" dirty="0" smtClean="0">
                <a:solidFill>
                  <a:srgbClr val="FFFF00"/>
                </a:solidFill>
                <a:effectLst/>
                <a:latin typeface="Palatino Linotype"/>
                <a:cs typeface="Palatino Linotype"/>
              </a:rPr>
            </a:br>
            <a:r>
              <a:rPr lang="en-GB" sz="2000" dirty="0" smtClean="0">
                <a:cs typeface="Palatino Linotype"/>
              </a:rPr>
              <a:t/>
            </a:r>
            <a:br>
              <a:rPr lang="en-GB" sz="2000" dirty="0" smtClean="0">
                <a:cs typeface="Palatino Linotype"/>
              </a:rPr>
            </a:br>
            <a:r>
              <a:rPr lang="en-GB" sz="2000" dirty="0" smtClean="0">
                <a:cs typeface="Palatino Linotype"/>
              </a:rPr>
              <a:t>Reason 1</a:t>
            </a:r>
            <a:r>
              <a:rPr lang="en-GB" sz="2000" dirty="0" smtClean="0">
                <a:cs typeface="Palatino Linotype"/>
              </a:rPr>
              <a:t>. Climate Change undermines (human) development (IPCC 2014)</a:t>
            </a:r>
            <a:br>
              <a:rPr lang="en-GB" sz="2000" dirty="0" smtClean="0">
                <a:cs typeface="Palatino Linotype"/>
              </a:rPr>
            </a:br>
            <a:r>
              <a:rPr lang="en-GB" sz="2000" dirty="0">
                <a:cs typeface="Palatino Linotype"/>
              </a:rPr>
              <a:t/>
            </a:r>
            <a:br>
              <a:rPr lang="en-GB" sz="2000" dirty="0">
                <a:cs typeface="Palatino Linotype"/>
              </a:rPr>
            </a:br>
            <a:r>
              <a:rPr lang="en-GB" sz="2000" dirty="0" smtClean="0">
                <a:cs typeface="Palatino Linotype"/>
              </a:rPr>
              <a:t>Reason 2</a:t>
            </a:r>
            <a:r>
              <a:rPr lang="en-GB" sz="2000" dirty="0" smtClean="0">
                <a:cs typeface="Palatino Linotype"/>
              </a:rPr>
              <a:t>. Some measures to promote development contribute to climate change – specifically fossil-fuel led energy use</a:t>
            </a:r>
            <a:br>
              <a:rPr lang="en-GB" sz="2000" dirty="0" smtClean="0">
                <a:cs typeface="Palatino Linotype"/>
              </a:rPr>
            </a:br>
            <a:r>
              <a:rPr lang="en-GB" sz="2000" dirty="0">
                <a:cs typeface="Palatino Linotype"/>
              </a:rPr>
              <a:t/>
            </a:r>
            <a:br>
              <a:rPr lang="en-GB" sz="2000" dirty="0">
                <a:cs typeface="Palatino Linotype"/>
              </a:rPr>
            </a:br>
            <a:r>
              <a:rPr lang="en-GB" sz="2000" dirty="0" smtClean="0">
                <a:cs typeface="Palatino Linotype"/>
              </a:rPr>
              <a:t>Reason 3</a:t>
            </a:r>
            <a:r>
              <a:rPr lang="en-GB" sz="2000" dirty="0" smtClean="0">
                <a:cs typeface="Palatino Linotype"/>
              </a:rPr>
              <a:t>. Some measures to mitigate climate change undermine development (</a:t>
            </a:r>
            <a:r>
              <a:rPr lang="en-GB" sz="2000" dirty="0" err="1" smtClean="0">
                <a:cs typeface="Palatino Linotype"/>
              </a:rPr>
              <a:t>eg</a:t>
            </a:r>
            <a:r>
              <a:rPr lang="en-GB" sz="2000" dirty="0" smtClean="0">
                <a:cs typeface="Palatino Linotype"/>
              </a:rPr>
              <a:t> a carbon tax on imports from developing countries).</a:t>
            </a:r>
            <a:br>
              <a:rPr lang="en-GB" sz="2000" dirty="0" smtClean="0">
                <a:cs typeface="Palatino Linotype"/>
              </a:rPr>
            </a:br>
            <a:r>
              <a:rPr lang="en-GB" sz="2000" dirty="0">
                <a:cs typeface="Palatino Linotype"/>
              </a:rPr>
              <a:t/>
            </a:r>
            <a:br>
              <a:rPr lang="en-GB" sz="2000" dirty="0">
                <a:cs typeface="Palatino Linotype"/>
              </a:rPr>
            </a:br>
            <a:r>
              <a:rPr lang="en-GB" sz="2000" dirty="0" smtClean="0">
                <a:cs typeface="Palatino Linotype"/>
              </a:rPr>
              <a:t>It is a mistake to try to treat them in isolation from each other.  (More general claim.  Debates about global justice are often fragmented treating climate, trade, migration, health, natural resources, territory, biodiversity, </a:t>
            </a:r>
            <a:r>
              <a:rPr lang="en-GB" sz="2000" dirty="0" err="1" smtClean="0">
                <a:cs typeface="Palatino Linotype"/>
              </a:rPr>
              <a:t>etc</a:t>
            </a:r>
            <a:r>
              <a:rPr lang="en-GB" sz="2000" dirty="0" smtClean="0">
                <a:cs typeface="Palatino Linotype"/>
              </a:rPr>
              <a:t> separately and in isolation. My claim: we should treat them in conjunction with each other. </a:t>
            </a:r>
            <a:r>
              <a:rPr lang="en-GB" sz="2000" dirty="0" err="1" smtClean="0">
                <a:solidFill>
                  <a:srgbClr val="FFFF00"/>
                </a:solidFill>
                <a:cs typeface="Palatino Linotype"/>
              </a:rPr>
              <a:t>Integrationism</a:t>
            </a:r>
            <a:r>
              <a:rPr lang="en-GB" sz="2000" dirty="0" smtClean="0">
                <a:cs typeface="Palatino Linotype"/>
              </a:rPr>
              <a:t> v </a:t>
            </a:r>
            <a:r>
              <a:rPr lang="en-GB" sz="2000" dirty="0" smtClean="0">
                <a:solidFill>
                  <a:srgbClr val="FFFF00"/>
                </a:solidFill>
                <a:cs typeface="Palatino Linotype"/>
              </a:rPr>
              <a:t>isolationism</a:t>
            </a:r>
            <a:r>
              <a:rPr lang="en-GB" sz="2000" dirty="0" smtClean="0">
                <a:cs typeface="Palatino Linotype"/>
              </a:rPr>
              <a:t> (Caney 2012, 2018).</a:t>
            </a:r>
            <a:endParaRPr lang="en-US" sz="2400" dirty="0">
              <a:latin typeface="Palatino"/>
              <a:cs typeface="Palatino"/>
            </a:endParaRPr>
          </a:p>
        </p:txBody>
      </p:sp>
    </p:spTree>
    <p:extLst>
      <p:ext uri="{BB962C8B-B14F-4D97-AF65-F5344CB8AC3E}">
        <p14:creationId xmlns:p14="http://schemas.microsoft.com/office/powerpoint/2010/main" val="6901602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77240" y="2524797"/>
            <a:ext cx="7543800" cy="1223675"/>
          </a:xfrm>
        </p:spPr>
        <p:txBody>
          <a:bodyPr/>
          <a:lstStyle/>
          <a:p>
            <a:pPr marL="18288" indent="0" algn="ctr"/>
            <a:r>
              <a:rPr lang="en-US" sz="3200" b="1" dirty="0" smtClean="0"/>
              <a:t>Part Two: </a:t>
            </a:r>
            <a:r>
              <a:rPr lang="en-GB" sz="3200" dirty="0" smtClean="0">
                <a:effectLst/>
              </a:rPr>
              <a:t>Justice</a:t>
            </a:r>
            <a:endParaRPr lang="en-GB" sz="3200" dirty="0">
              <a:effectLst/>
            </a:endParaRPr>
          </a:p>
        </p:txBody>
      </p:sp>
    </p:spTree>
    <p:extLst>
      <p:ext uri="{BB962C8B-B14F-4D97-AF65-F5344CB8AC3E}">
        <p14:creationId xmlns:p14="http://schemas.microsoft.com/office/powerpoint/2010/main" val="25599759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9036"/>
            <a:ext cx="7543800" cy="6017109"/>
          </a:xfrm>
        </p:spPr>
        <p:txBody>
          <a:bodyPr/>
          <a:lstStyle/>
          <a:p>
            <a:r>
              <a:rPr lang="en-US" sz="2000" b="1" dirty="0" smtClean="0">
                <a:solidFill>
                  <a:srgbClr val="FFFF00"/>
                </a:solidFill>
              </a:rPr>
              <a:t>V: Cosmopolitanism and Equality</a:t>
            </a:r>
            <a:br>
              <a:rPr lang="en-US" sz="2000" b="1" dirty="0" smtClean="0">
                <a:solidFill>
                  <a:srgbClr val="FFFF00"/>
                </a:solidFill>
              </a:rPr>
            </a:br>
            <a:r>
              <a:rPr lang="en-US" sz="2000" dirty="0">
                <a:solidFill>
                  <a:srgbClr val="FFFF00"/>
                </a:solidFill>
              </a:rPr>
              <a:t/>
            </a:r>
            <a:br>
              <a:rPr lang="en-US" sz="2000" dirty="0">
                <a:solidFill>
                  <a:srgbClr val="FFFF00"/>
                </a:solidFill>
              </a:rPr>
            </a:br>
            <a:r>
              <a:rPr lang="en-US" sz="2000" dirty="0" smtClean="0">
                <a:solidFill>
                  <a:srgbClr val="FFFF00"/>
                </a:solidFill>
              </a:rPr>
              <a:t>§1. Cosmopolitanism</a:t>
            </a:r>
            <a:br>
              <a:rPr lang="en-US" sz="2000" dirty="0" smtClean="0">
                <a:solidFill>
                  <a:srgbClr val="FFFF00"/>
                </a:solidFill>
              </a:rPr>
            </a:br>
            <a:r>
              <a:rPr lang="en-US" sz="2000" dirty="0" smtClean="0"/>
              <a:t>- moral units are individual persons;</a:t>
            </a:r>
            <a:br>
              <a:rPr lang="en-US" sz="2000" dirty="0" smtClean="0"/>
            </a:br>
            <a:r>
              <a:rPr lang="en-US" sz="2000" dirty="0" smtClean="0"/>
              <a:t>- have equal status;</a:t>
            </a:r>
            <a:br>
              <a:rPr lang="en-US" sz="2000" dirty="0" smtClean="0"/>
            </a:br>
            <a:r>
              <a:rPr lang="en-US" sz="2000" dirty="0" smtClean="0"/>
              <a:t>- generate </a:t>
            </a:r>
            <a:r>
              <a:rPr lang="en-US" sz="2000" dirty="0" smtClean="0"/>
              <a:t>duties on others;</a:t>
            </a:r>
            <a:br>
              <a:rPr lang="en-US" sz="2000" dirty="0" smtClean="0"/>
            </a:br>
            <a:r>
              <a:rPr lang="en-US" sz="2000" dirty="0" smtClean="0"/>
              <a:t>- the value of collective entities such as nations and states is derivative</a:t>
            </a:r>
            <a:br>
              <a:rPr lang="en-US" sz="2000" dirty="0" smtClean="0"/>
            </a:br>
            <a:r>
              <a:rPr lang="en-US" sz="2000" dirty="0" smtClean="0"/>
              <a:t/>
            </a:r>
            <a:br>
              <a:rPr lang="en-US" sz="2000" dirty="0" smtClean="0"/>
            </a:br>
            <a:r>
              <a:rPr lang="en-US" sz="2000" dirty="0" smtClean="0"/>
              <a:t>the conception I have in mind is not committed to other values one might associate with cosmopolitanism (world government, cultural cosmopolitan ideals)</a:t>
            </a:r>
            <a:br>
              <a:rPr lang="en-US" sz="2000" dirty="0" smtClean="0"/>
            </a:br>
            <a:r>
              <a:rPr lang="en-US" sz="2000" dirty="0" smtClean="0"/>
              <a:t/>
            </a:r>
            <a:br>
              <a:rPr lang="en-US" sz="2000" dirty="0" smtClean="0"/>
            </a:br>
            <a:r>
              <a:rPr lang="en-US" sz="2000" dirty="0"/>
              <a:t/>
            </a:r>
            <a:br>
              <a:rPr lang="en-US" sz="2000" dirty="0"/>
            </a:br>
            <a:r>
              <a:rPr lang="en-US" sz="2000" dirty="0">
                <a:solidFill>
                  <a:srgbClr val="FFFF00"/>
                </a:solidFill>
              </a:rPr>
              <a:t>2. Egalitarianism</a:t>
            </a:r>
            <a:br>
              <a:rPr lang="en-US" sz="2000" dirty="0">
                <a:solidFill>
                  <a:srgbClr val="FFFF00"/>
                </a:solidFill>
              </a:rPr>
            </a:br>
            <a:r>
              <a:rPr lang="en-US" sz="2000" dirty="0"/>
              <a:t>- my focus is on equality of opportunity for well-being (understood in terms of capabilities (Nussbaum &amp; </a:t>
            </a:r>
            <a:r>
              <a:rPr lang="en-US" sz="2000" dirty="0" err="1"/>
              <a:t>Sen</a:t>
            </a:r>
            <a:r>
              <a:rPr lang="en-US" sz="2000" dirty="0"/>
              <a:t>)</a:t>
            </a:r>
            <a:br>
              <a:rPr lang="en-US" sz="2000" dirty="0"/>
            </a:br>
            <a:r>
              <a:rPr lang="en-US" sz="2000" dirty="0" smtClean="0"/>
              <a:t>- </a:t>
            </a:r>
            <a:r>
              <a:rPr lang="en-US" sz="2000" dirty="0"/>
              <a:t>animated by the idea of not disadvantaging people because of their “circumstances” (</a:t>
            </a:r>
            <a:r>
              <a:rPr lang="en-US" sz="2000" dirty="0" err="1"/>
              <a:t>Dworkin</a:t>
            </a:r>
            <a:r>
              <a:rPr lang="en-US" sz="2000" dirty="0" smtClean="0"/>
              <a:t>)</a:t>
            </a:r>
            <a:endParaRPr lang="en-US" sz="2000" dirty="0"/>
          </a:p>
        </p:txBody>
      </p:sp>
    </p:spTree>
    <p:extLst>
      <p:ext uri="{BB962C8B-B14F-4D97-AF65-F5344CB8AC3E}">
        <p14:creationId xmlns:p14="http://schemas.microsoft.com/office/powerpoint/2010/main" val="37941923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9036"/>
            <a:ext cx="7543800" cy="5871581"/>
          </a:xfrm>
        </p:spPr>
        <p:txBody>
          <a:bodyPr/>
          <a:lstStyle/>
          <a:p>
            <a:r>
              <a:rPr lang="en-US" sz="2200" b="1" dirty="0" smtClean="0">
                <a:solidFill>
                  <a:srgbClr val="FFFF00"/>
                </a:solidFill>
              </a:rPr>
              <a:t>VI: Motivating Cosmopolitanism</a:t>
            </a:r>
            <a:r>
              <a:rPr lang="en-US" sz="2200" dirty="0" smtClean="0"/>
              <a:t/>
            </a:r>
            <a:br>
              <a:rPr lang="en-US" sz="2200" dirty="0" smtClean="0"/>
            </a:br>
            <a:r>
              <a:rPr lang="en-US" sz="2200" dirty="0"/>
              <a:t/>
            </a:r>
            <a:br>
              <a:rPr lang="en-US" sz="2200" dirty="0"/>
            </a:br>
            <a:r>
              <a:rPr lang="en-US" sz="2200" dirty="0" smtClean="0"/>
              <a:t/>
            </a:r>
            <a:br>
              <a:rPr lang="en-US" sz="2200" dirty="0" smtClean="0"/>
            </a:br>
            <a:r>
              <a:rPr lang="en-US" sz="2200" dirty="0"/>
              <a:t>§1. the core idea is that at least part of the </a:t>
            </a:r>
            <a:r>
              <a:rPr lang="en-US" sz="2200" dirty="0" smtClean="0"/>
              <a:t>reason</a:t>
            </a:r>
            <a:r>
              <a:rPr lang="en-US" sz="2200" dirty="0"/>
              <a:t> </a:t>
            </a:r>
            <a:r>
              <a:rPr lang="en-US" sz="2200" dirty="0" smtClean="0"/>
              <a:t>that </a:t>
            </a:r>
            <a:r>
              <a:rPr lang="en-US" sz="2200" dirty="0"/>
              <a:t>equality is valuable entails that the scope of equality should be global.</a:t>
            </a:r>
            <a:br>
              <a:rPr lang="en-US" sz="2200" dirty="0"/>
            </a:br>
            <a:r>
              <a:rPr lang="en-US" sz="2200" dirty="0"/>
              <a:t>If the thought is that people should not be disadvantaged by their circumstance </a:t>
            </a:r>
            <a:r>
              <a:rPr lang="is-IS" sz="2200" dirty="0"/>
              <a:t>…. </a:t>
            </a:r>
            <a:r>
              <a:rPr lang="en-US" sz="2200" dirty="0"/>
              <a:t>t</a:t>
            </a:r>
            <a:r>
              <a:rPr lang="is-IS" sz="2200" dirty="0"/>
              <a:t>hen they should not be disadvantaged by their country of birth of residence.</a:t>
            </a:r>
            <a:br>
              <a:rPr lang="is-IS" sz="2200" dirty="0"/>
            </a:br>
            <a:r>
              <a:rPr lang="is-IS" sz="2200" dirty="0" smtClean="0"/>
              <a:t/>
            </a:r>
            <a:br>
              <a:rPr lang="is-IS" sz="2200" dirty="0" smtClean="0"/>
            </a:br>
            <a:r>
              <a:rPr lang="en-US" sz="2200" dirty="0" smtClean="0"/>
              <a:t>T</a:t>
            </a:r>
            <a:r>
              <a:rPr lang="is-IS" sz="2200" dirty="0" smtClean="0"/>
              <a:t>hink </a:t>
            </a:r>
            <a:r>
              <a:rPr lang="is-IS" sz="2200" dirty="0"/>
              <a:t>of the “postcode lottery”. Globalise it!.</a:t>
            </a:r>
            <a:r>
              <a:rPr lang="en-US" sz="2200" dirty="0"/>
              <a:t/>
            </a:r>
            <a:br>
              <a:rPr lang="en-US" sz="2200" dirty="0"/>
            </a:br>
            <a:r>
              <a:rPr lang="en-US" sz="2200" dirty="0" smtClean="0"/>
              <a:t/>
            </a:r>
            <a:br>
              <a:rPr lang="en-US" sz="2200" dirty="0" smtClean="0"/>
            </a:br>
            <a:r>
              <a:rPr lang="en-US" sz="2200" dirty="0"/>
              <a:t/>
            </a:r>
            <a:br>
              <a:rPr lang="en-US" sz="2200" dirty="0"/>
            </a:br>
            <a:r>
              <a:rPr lang="en-US" sz="2200" dirty="0"/>
              <a:t>§2. very many critics</a:t>
            </a:r>
            <a:br>
              <a:rPr lang="en-US" sz="2200" dirty="0"/>
            </a:br>
            <a:r>
              <a:rPr lang="en-US" sz="2200" dirty="0"/>
              <a:t>type 1: dispute the ideal of equality</a:t>
            </a:r>
            <a:br>
              <a:rPr lang="en-US" sz="2200" dirty="0"/>
            </a:br>
            <a:r>
              <a:rPr lang="en-US" sz="2200" dirty="0"/>
              <a:t>type 2: hold that the scope is not global but defined by the borders of the nation or state</a:t>
            </a:r>
            <a:r>
              <a:rPr lang="en-US" sz="2200" dirty="0" smtClean="0"/>
              <a:t>.</a:t>
            </a:r>
            <a:endParaRPr lang="en-US" sz="2200" dirty="0"/>
          </a:p>
        </p:txBody>
      </p:sp>
    </p:spTree>
    <p:extLst>
      <p:ext uri="{BB962C8B-B14F-4D97-AF65-F5344CB8AC3E}">
        <p14:creationId xmlns:p14="http://schemas.microsoft.com/office/powerpoint/2010/main" val="411018122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9036"/>
            <a:ext cx="7543800" cy="5765742"/>
          </a:xfrm>
        </p:spPr>
        <p:txBody>
          <a:bodyPr/>
          <a:lstStyle/>
          <a:p>
            <a:r>
              <a:rPr lang="en-US" sz="2200" b="1" dirty="0" smtClean="0">
                <a:solidFill>
                  <a:srgbClr val="FFFF00"/>
                </a:solidFill>
              </a:rPr>
              <a:t>VI: Motivating Cosmopolitanism</a:t>
            </a:r>
            <a:r>
              <a:rPr lang="en-US" sz="2200" dirty="0" smtClean="0"/>
              <a:t/>
            </a:r>
            <a:br>
              <a:rPr lang="en-US" sz="2200" dirty="0" smtClean="0"/>
            </a:br>
            <a:r>
              <a:rPr lang="en-US" sz="2200" dirty="0"/>
              <a:t/>
            </a:r>
            <a:br>
              <a:rPr lang="en-US" sz="2200" dirty="0"/>
            </a:br>
            <a:r>
              <a:rPr lang="en-US" sz="2200" dirty="0"/>
              <a:t/>
            </a:r>
            <a:br>
              <a:rPr lang="en-US" sz="2200" dirty="0"/>
            </a:br>
            <a:r>
              <a:rPr lang="en-US" sz="2200" dirty="0" smtClean="0"/>
              <a:t>on the scope of equality. Is the nation or state the subject of justice?</a:t>
            </a:r>
            <a:br>
              <a:rPr lang="en-US" sz="2200" dirty="0" smtClean="0"/>
            </a:br>
            <a:r>
              <a:rPr lang="en-US" sz="2200" dirty="0" smtClean="0"/>
              <a:t>1. shared national identity (Miller)</a:t>
            </a:r>
            <a:br>
              <a:rPr lang="en-US" sz="2200" dirty="0" smtClean="0"/>
            </a:br>
            <a:r>
              <a:rPr lang="en-US" sz="2200" dirty="0" smtClean="0"/>
              <a:t>2. reciprocity (</a:t>
            </a:r>
            <a:r>
              <a:rPr lang="en-US" sz="2200" dirty="0" err="1" smtClean="0"/>
              <a:t>Sangiovanni</a:t>
            </a:r>
            <a:r>
              <a:rPr lang="en-US" sz="2200" dirty="0" smtClean="0"/>
              <a:t>)</a:t>
            </a:r>
            <a:br>
              <a:rPr lang="en-US" sz="2200" dirty="0" smtClean="0"/>
            </a:br>
            <a:r>
              <a:rPr lang="en-US" sz="2200" dirty="0" smtClean="0"/>
              <a:t>3. subjection to coercion (</a:t>
            </a:r>
            <a:r>
              <a:rPr lang="en-US" sz="2200" dirty="0" err="1" smtClean="0"/>
              <a:t>Valentini</a:t>
            </a:r>
            <a:r>
              <a:rPr lang="en-US" sz="2200" smtClean="0"/>
              <a:t>, Blake</a:t>
            </a:r>
            <a:r>
              <a:rPr lang="en-US" sz="2200" dirty="0" smtClean="0"/>
              <a:t>, Nagel)</a:t>
            </a:r>
            <a:br>
              <a:rPr lang="en-US" sz="2200" dirty="0" smtClean="0"/>
            </a:br>
            <a:r>
              <a:rPr lang="en-US" sz="2200" dirty="0" smtClean="0"/>
              <a:t/>
            </a:r>
            <a:br>
              <a:rPr lang="en-US" sz="2200" dirty="0" smtClean="0"/>
            </a:br>
            <a:r>
              <a:rPr lang="en-US" sz="2200" dirty="0" err="1" smtClean="0"/>
              <a:t>sceptical</a:t>
            </a:r>
            <a:r>
              <a:rPr lang="en-US" sz="2200" dirty="0" smtClean="0"/>
              <a:t> thoughts.</a:t>
            </a:r>
            <a:br>
              <a:rPr lang="en-US" sz="2200" dirty="0" smtClean="0"/>
            </a:br>
            <a:r>
              <a:rPr lang="en-US" sz="2200" dirty="0" err="1" smtClean="0">
                <a:solidFill>
                  <a:srgbClr val="FFFF00"/>
                </a:solidFill>
              </a:rPr>
              <a:t>eg</a:t>
            </a:r>
            <a:r>
              <a:rPr lang="en-US" sz="2200" dirty="0" smtClean="0"/>
              <a:t> reciprocity based arguments ascribe special rights but this presupposes a system of general rights</a:t>
            </a:r>
            <a:br>
              <a:rPr lang="en-US" sz="2200" dirty="0" smtClean="0"/>
            </a:br>
            <a:r>
              <a:rPr lang="en-US" sz="2200" dirty="0" smtClean="0"/>
              <a:t> (cosmopolitan egalitarian norms should regulate the general rights).</a:t>
            </a:r>
            <a:br>
              <a:rPr lang="en-US" sz="2200" dirty="0" smtClean="0"/>
            </a:br>
            <a:r>
              <a:rPr lang="en-US" sz="2200" dirty="0" err="1" smtClean="0">
                <a:solidFill>
                  <a:srgbClr val="FFFF00"/>
                </a:solidFill>
              </a:rPr>
              <a:t>eg</a:t>
            </a:r>
            <a:r>
              <a:rPr lang="en-US" sz="2200" dirty="0" smtClean="0">
                <a:solidFill>
                  <a:srgbClr val="FFFF00"/>
                </a:solidFill>
              </a:rPr>
              <a:t> </a:t>
            </a:r>
            <a:r>
              <a:rPr lang="en-US" sz="2200" dirty="0" smtClean="0"/>
              <a:t>coercion based arguments – what is the moral relevance of being coerced?  Distributive justice or political legitimacy?</a:t>
            </a:r>
            <a:endParaRPr lang="en-US" sz="2200" dirty="0"/>
          </a:p>
        </p:txBody>
      </p:sp>
    </p:spTree>
    <p:extLst>
      <p:ext uri="{BB962C8B-B14F-4D97-AF65-F5344CB8AC3E}">
        <p14:creationId xmlns:p14="http://schemas.microsoft.com/office/powerpoint/2010/main" val="21980298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383664"/>
            <a:ext cx="7543800" cy="5407536"/>
          </a:xfrm>
        </p:spPr>
        <p:txBody>
          <a:bodyPr/>
          <a:lstStyle/>
          <a:p>
            <a:r>
              <a:rPr lang="en-US" sz="2000" dirty="0" smtClean="0"/>
              <a:t>On the relationship between citizenship and global inequality.</a:t>
            </a:r>
            <a:br>
              <a:rPr lang="en-US" sz="2000" dirty="0" smtClean="0"/>
            </a:br>
            <a:r>
              <a:rPr lang="en-US" sz="2000" dirty="0"/>
              <a:t/>
            </a:r>
            <a:br>
              <a:rPr lang="en-US" sz="2000" dirty="0"/>
            </a:br>
            <a:r>
              <a:rPr lang="en-US" sz="2000" dirty="0" err="1" smtClean="0"/>
              <a:t>Branko</a:t>
            </a:r>
            <a:r>
              <a:rPr lang="en-US" sz="2000" dirty="0" smtClean="0"/>
              <a:t> </a:t>
            </a:r>
            <a:r>
              <a:rPr lang="en-US" sz="2000" dirty="0" err="1"/>
              <a:t>Milanovic</a:t>
            </a:r>
            <a:r>
              <a:rPr lang="en-US" sz="2000" dirty="0"/>
              <a:t> on the “citizen premium”.</a:t>
            </a:r>
            <a:br>
              <a:rPr lang="en-US" sz="2000" dirty="0"/>
            </a:br>
            <a:r>
              <a:rPr lang="en-US" sz="2000" dirty="0" smtClean="0"/>
              <a:t/>
            </a:r>
            <a:br>
              <a:rPr lang="en-US" sz="2000" dirty="0" smtClean="0"/>
            </a:br>
            <a:r>
              <a:rPr lang="en-US" sz="2000" dirty="0" smtClean="0"/>
              <a:t>“</a:t>
            </a:r>
            <a:r>
              <a:rPr lang="en-US" sz="2000" dirty="0"/>
              <a:t>while effort or luck can make a difference in individual cases, they cannot, from a global perspective, play a very large role because </a:t>
            </a:r>
            <a:r>
              <a:rPr lang="en-US" sz="2000" dirty="0">
                <a:solidFill>
                  <a:srgbClr val="FFFF00"/>
                </a:solidFill>
              </a:rPr>
              <a:t>more than half of variability in income globally is explained by circumstances given at birth.</a:t>
            </a:r>
            <a:r>
              <a:rPr lang="en-US" sz="2000" dirty="0"/>
              <a:t>” (</a:t>
            </a:r>
            <a:r>
              <a:rPr lang="en-US" sz="2000" dirty="0" err="1"/>
              <a:t>Milanovic</a:t>
            </a:r>
            <a:r>
              <a:rPr lang="en-US" sz="2000" dirty="0"/>
              <a:t> 2015, p.458).</a:t>
            </a:r>
            <a:r>
              <a:rPr lang="en-GB" sz="2000" dirty="0"/>
              <a:t/>
            </a:r>
            <a:br>
              <a:rPr lang="en-GB" sz="2000" dirty="0"/>
            </a:br>
            <a:r>
              <a:rPr lang="en-GB" sz="2000" dirty="0"/>
              <a:t/>
            </a:r>
            <a:br>
              <a:rPr lang="en-GB" sz="2000" dirty="0"/>
            </a:br>
            <a:r>
              <a:rPr lang="en-US" sz="2000" dirty="0"/>
              <a:t>“The locational premium is very large: compared to living in the poorest country in the world (DR Congo), a person gains more than </a:t>
            </a:r>
            <a:r>
              <a:rPr lang="en-US" sz="2000" dirty="0">
                <a:solidFill>
                  <a:srgbClr val="FFFF00"/>
                </a:solidFill>
              </a:rPr>
              <a:t>350%</a:t>
            </a:r>
            <a:r>
              <a:rPr lang="en-US" sz="2000" dirty="0"/>
              <a:t> if she lives in the United States, more than </a:t>
            </a:r>
            <a:r>
              <a:rPr lang="en-US" sz="2000" dirty="0">
                <a:solidFill>
                  <a:srgbClr val="FFFF00"/>
                </a:solidFill>
              </a:rPr>
              <a:t>160%</a:t>
            </a:r>
            <a:r>
              <a:rPr lang="en-US" sz="2000" dirty="0"/>
              <a:t> if she lives in Brazil, but only </a:t>
            </a:r>
            <a:r>
              <a:rPr lang="en-US" sz="2000" dirty="0">
                <a:solidFill>
                  <a:srgbClr val="FFFF00"/>
                </a:solidFill>
              </a:rPr>
              <a:t>32% </a:t>
            </a:r>
            <a:r>
              <a:rPr lang="en-US" sz="2000" dirty="0"/>
              <a:t>if she lives in Yemen.” (</a:t>
            </a:r>
            <a:r>
              <a:rPr lang="en-US" sz="2000" dirty="0" err="1"/>
              <a:t>Milanovic</a:t>
            </a:r>
            <a:r>
              <a:rPr lang="en-US" sz="2000" dirty="0"/>
              <a:t> 2015, p.458).</a:t>
            </a:r>
            <a:r>
              <a:rPr lang="en-GB" sz="2200" dirty="0">
                <a:effectLst/>
              </a:rPr>
              <a:t/>
            </a:r>
            <a:br>
              <a:rPr lang="en-GB" sz="2200" dirty="0">
                <a:effectLst/>
              </a:rPr>
            </a:br>
            <a:endParaRPr lang="en-US" sz="2200" dirty="0"/>
          </a:p>
        </p:txBody>
      </p:sp>
    </p:spTree>
    <p:extLst>
      <p:ext uri="{BB962C8B-B14F-4D97-AF65-F5344CB8AC3E}">
        <p14:creationId xmlns:p14="http://schemas.microsoft.com/office/powerpoint/2010/main" val="28156922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9036"/>
            <a:ext cx="7543800" cy="5352163"/>
          </a:xfrm>
        </p:spPr>
        <p:txBody>
          <a:bodyPr/>
          <a:lstStyle/>
          <a:p>
            <a:r>
              <a:rPr lang="en-US" sz="2200" b="1" dirty="0" smtClean="0">
                <a:solidFill>
                  <a:srgbClr val="FFFF00"/>
                </a:solidFill>
              </a:rPr>
              <a:t>VII: Implications for Development and Climate</a:t>
            </a:r>
            <a:r>
              <a:rPr lang="en-US" sz="2200" dirty="0" smtClean="0"/>
              <a:t/>
            </a:r>
            <a:br>
              <a:rPr lang="en-US" sz="2200" dirty="0" smtClean="0"/>
            </a:br>
            <a:r>
              <a:rPr lang="en-US" sz="2200" dirty="0" smtClean="0"/>
              <a:t> </a:t>
            </a:r>
            <a:r>
              <a:rPr lang="en-US" sz="2200" dirty="0"/>
              <a:t/>
            </a:r>
            <a:br>
              <a:rPr lang="en-US" sz="2200" dirty="0"/>
            </a:br>
            <a:r>
              <a:rPr lang="en-US" sz="2200" dirty="0" smtClean="0"/>
              <a:t>Three common responses.</a:t>
            </a:r>
            <a:br>
              <a:rPr lang="en-US" sz="2200" dirty="0" smtClean="0"/>
            </a:br>
            <a:r>
              <a:rPr lang="en-US" sz="2200" b="1" dirty="0" smtClean="0">
                <a:solidFill>
                  <a:srgbClr val="FFFF00"/>
                </a:solidFill>
              </a:rPr>
              <a:t>Response 1</a:t>
            </a:r>
            <a:r>
              <a:rPr lang="en-US" sz="2200" dirty="0" smtClean="0"/>
              <a:t>. Share the emissions budget equally.  Aubrey Meyer ‘Contraction and Convergence</a:t>
            </a:r>
            <a:r>
              <a:rPr lang="en-US" sz="2200" dirty="0" smtClean="0"/>
              <a:t>’.  See his diagram (next slide).</a:t>
            </a:r>
            <a:r>
              <a:rPr lang="en-US" sz="2200" dirty="0" smtClean="0"/>
              <a:t/>
            </a:r>
            <a:br>
              <a:rPr lang="en-US" sz="2200" dirty="0" smtClean="0"/>
            </a:br>
            <a:r>
              <a:rPr lang="en-US" sz="2200" dirty="0" smtClean="0"/>
              <a:t> </a:t>
            </a:r>
            <a:br>
              <a:rPr lang="en-US" sz="2200" dirty="0" smtClean="0"/>
            </a:br>
            <a:r>
              <a:rPr lang="en-US" sz="2200" dirty="0" smtClean="0"/>
              <a:t>Anil </a:t>
            </a:r>
            <a:r>
              <a:rPr lang="en-US" sz="2200" dirty="0" err="1" smtClean="0"/>
              <a:t>Agarwal</a:t>
            </a:r>
            <a:r>
              <a:rPr lang="en-US" sz="2200" dirty="0" smtClean="0"/>
              <a:t> and </a:t>
            </a:r>
            <a:r>
              <a:rPr lang="en-US" sz="2200" dirty="0" err="1" smtClean="0"/>
              <a:t>Sunita</a:t>
            </a:r>
            <a:r>
              <a:rPr lang="en-US" sz="2200" dirty="0" smtClean="0"/>
              <a:t> </a:t>
            </a:r>
            <a:r>
              <a:rPr lang="en-US" sz="2200" dirty="0" err="1" smtClean="0"/>
              <a:t>Narain</a:t>
            </a:r>
            <a:r>
              <a:rPr lang="en-US" sz="2200" dirty="0" smtClean="0"/>
              <a:t> ‘Global Warming in an Unequal World: A Case of Environmental Colonialism’ (1991).</a:t>
            </a:r>
            <a:br>
              <a:rPr lang="en-US" sz="2200" dirty="0" smtClean="0"/>
            </a:br>
            <a:r>
              <a:rPr lang="en-US" sz="2200" dirty="0" smtClean="0"/>
              <a:t/>
            </a:r>
            <a:br>
              <a:rPr lang="en-US" sz="2200" dirty="0" smtClean="0"/>
            </a:br>
            <a:r>
              <a:rPr lang="en-US" sz="2200" dirty="0" smtClean="0"/>
              <a:t> </a:t>
            </a:r>
            <a:r>
              <a:rPr lang="en-US" sz="2200" b="1" dirty="0" smtClean="0">
                <a:solidFill>
                  <a:srgbClr val="FFFF00"/>
                </a:solidFill>
              </a:rPr>
              <a:t>Response 2. </a:t>
            </a:r>
            <a:r>
              <a:rPr lang="en-US" sz="2200" dirty="0" smtClean="0"/>
              <a:t>Greenhouse Development Rights (</a:t>
            </a:r>
            <a:r>
              <a:rPr lang="en-US" sz="2200" dirty="0" err="1" smtClean="0"/>
              <a:t>Ecoequity</a:t>
            </a:r>
            <a:r>
              <a:rPr lang="en-US" sz="2200" dirty="0" smtClean="0"/>
              <a:t>. Paul Baer, Sivan </a:t>
            </a:r>
            <a:r>
              <a:rPr lang="en-US" sz="2200" dirty="0" err="1" smtClean="0"/>
              <a:t>Kartha</a:t>
            </a:r>
            <a:r>
              <a:rPr lang="en-US" sz="2200" dirty="0" smtClean="0"/>
              <a:t>.)  Distribute rights to emit to the disadvantaged.</a:t>
            </a:r>
            <a:r>
              <a:rPr lang="en-US" sz="2200" dirty="0"/>
              <a:t/>
            </a:r>
            <a:br>
              <a:rPr lang="en-US" sz="2200" dirty="0"/>
            </a:br>
            <a:endParaRPr lang="en-US" sz="2200" dirty="0"/>
          </a:p>
        </p:txBody>
      </p:sp>
    </p:spTree>
    <p:extLst>
      <p:ext uri="{BB962C8B-B14F-4D97-AF65-F5344CB8AC3E}">
        <p14:creationId xmlns:p14="http://schemas.microsoft.com/office/powerpoint/2010/main" val="40506491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383663"/>
            <a:ext cx="7543800" cy="6178319"/>
          </a:xfrm>
        </p:spPr>
        <p:txBody>
          <a:bodyPr/>
          <a:lstStyle/>
          <a:p>
            <a:endParaRPr lang="en-US" dirty="0"/>
          </a:p>
        </p:txBody>
      </p:sp>
      <p:pic>
        <p:nvPicPr>
          <p:cNvPr id="3" name="Picture 2" descr="All_Country_C&amp;C.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15900"/>
            <a:ext cx="9144000" cy="45719"/>
          </a:xfrm>
          <a:prstGeom prst="rect">
            <a:avLst/>
          </a:prstGeom>
        </p:spPr>
      </p:pic>
      <p:pic>
        <p:nvPicPr>
          <p:cNvPr id="4" name="Picture 3" descr="All_Country_C&amp;C.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5900"/>
            <a:ext cx="9144000" cy="6422248"/>
          </a:xfrm>
          <a:prstGeom prst="rect">
            <a:avLst/>
          </a:prstGeom>
        </p:spPr>
      </p:pic>
    </p:spTree>
    <p:extLst>
      <p:ext uri="{BB962C8B-B14F-4D97-AF65-F5344CB8AC3E}">
        <p14:creationId xmlns:p14="http://schemas.microsoft.com/office/powerpoint/2010/main" val="215588595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783995"/>
            <a:ext cx="7543800" cy="5007205"/>
          </a:xfrm>
        </p:spPr>
        <p:txBody>
          <a:bodyPr/>
          <a:lstStyle/>
          <a:p>
            <a:r>
              <a:rPr lang="en-US" sz="2200" b="1" dirty="0" smtClean="0">
                <a:solidFill>
                  <a:srgbClr val="FFFF00"/>
                </a:solidFill>
              </a:rPr>
              <a:t>My Aim</a:t>
            </a:r>
            <a:br>
              <a:rPr lang="en-US" sz="2200" b="1" dirty="0" smtClean="0">
                <a:solidFill>
                  <a:srgbClr val="FFFF00"/>
                </a:solidFill>
              </a:rPr>
            </a:br>
            <a:r>
              <a:rPr lang="en-US" sz="2200" dirty="0" smtClean="0"/>
              <a:t>What is the just response to global poverty in a world facing dangerous climate change?</a:t>
            </a:r>
            <a:r>
              <a:rPr lang="en-US" sz="2200" dirty="0"/>
              <a:t/>
            </a:r>
            <a:br>
              <a:rPr lang="en-US" sz="2200" dirty="0"/>
            </a:br>
            <a:r>
              <a:rPr lang="en-US" sz="2200" dirty="0"/>
              <a:t/>
            </a:r>
            <a:br>
              <a:rPr lang="en-US" sz="2200" dirty="0"/>
            </a:br>
            <a:r>
              <a:rPr lang="en-US" sz="2200" dirty="0" smtClean="0"/>
              <a:t/>
            </a:r>
            <a:br>
              <a:rPr lang="en-US" sz="2200" dirty="0" smtClean="0"/>
            </a:br>
            <a:r>
              <a:rPr lang="en-US" sz="2200" b="1" dirty="0" smtClean="0">
                <a:solidFill>
                  <a:srgbClr val="FFFF00"/>
                </a:solidFill>
              </a:rPr>
              <a:t>More specifically</a:t>
            </a:r>
            <a:r>
              <a:rPr lang="en-US" sz="2200" dirty="0" smtClean="0"/>
              <a:t/>
            </a:r>
            <a:br>
              <a:rPr lang="en-US" sz="2200" dirty="0" smtClean="0"/>
            </a:br>
            <a:r>
              <a:rPr lang="en-US" sz="2200" dirty="0" smtClean="0"/>
              <a:t>- to present an egalitarian conception of global justice</a:t>
            </a:r>
            <a:br>
              <a:rPr lang="en-US" sz="2200" dirty="0" smtClean="0"/>
            </a:br>
            <a:r>
              <a:rPr lang="en-US" sz="2200" dirty="0" smtClean="0"/>
              <a:t>- to explore its implications for development and climate change</a:t>
            </a:r>
            <a:br>
              <a:rPr lang="en-US" sz="2200" dirty="0" smtClean="0"/>
            </a:br>
            <a:r>
              <a:rPr lang="en-US" sz="2200" dirty="0" smtClean="0"/>
              <a:t>- methodologically to illustrate the appeal of an integrationist approach</a:t>
            </a:r>
            <a:br>
              <a:rPr lang="en-US" sz="2200" dirty="0" smtClean="0"/>
            </a:br>
            <a:endParaRPr lang="en-US" sz="2200" dirty="0"/>
          </a:p>
        </p:txBody>
      </p:sp>
    </p:spTree>
    <p:extLst>
      <p:ext uri="{BB962C8B-B14F-4D97-AF65-F5344CB8AC3E}">
        <p14:creationId xmlns:p14="http://schemas.microsoft.com/office/powerpoint/2010/main" val="40090212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145528"/>
            <a:ext cx="7543800" cy="5645672"/>
          </a:xfrm>
        </p:spPr>
        <p:txBody>
          <a:bodyPr/>
          <a:lstStyle/>
          <a:p>
            <a:r>
              <a:rPr lang="en-US" sz="2000" dirty="0" smtClean="0"/>
              <a:t>BUT</a:t>
            </a:r>
            <a:br>
              <a:rPr lang="en-US" sz="2000" dirty="0" smtClean="0"/>
            </a:br>
            <a:r>
              <a:rPr lang="en-US" sz="2000" dirty="0"/>
              <a:t/>
            </a:r>
            <a:br>
              <a:rPr lang="en-US" sz="2000" dirty="0"/>
            </a:br>
            <a:r>
              <a:rPr lang="en-US" sz="2000" dirty="0" smtClean="0"/>
              <a:t>(</a:t>
            </a:r>
            <a:r>
              <a:rPr lang="en-US" sz="2000" dirty="0"/>
              <a:t>-) to think that justice is focused on the fair share of greenhouse gas emissions is to fetishize emissions. What matters are people’s interests – their “capabilities”. Emissions are a byproduct of a means to an end.  They are not the end.</a:t>
            </a:r>
            <a:br>
              <a:rPr lang="en-US" sz="2000" dirty="0"/>
            </a:br>
            <a:r>
              <a:rPr lang="en-US" sz="2000" dirty="0" smtClean="0"/>
              <a:t/>
            </a:r>
            <a:br>
              <a:rPr lang="en-US" sz="2000" dirty="0" smtClean="0"/>
            </a:br>
            <a:r>
              <a:rPr lang="en-US" sz="2000" dirty="0"/>
              <a:t/>
            </a:r>
            <a:br>
              <a:rPr lang="en-US" sz="2000" dirty="0"/>
            </a:br>
            <a:r>
              <a:rPr lang="en-US" sz="2000" b="1" dirty="0" smtClean="0">
                <a:solidFill>
                  <a:srgbClr val="FFFF00"/>
                </a:solidFill>
              </a:rPr>
              <a:t>Response 3: </a:t>
            </a:r>
            <a:r>
              <a:rPr lang="en-US" sz="2000" dirty="0" smtClean="0"/>
              <a:t>allocate rights to extract fossil fuels to developing countries.</a:t>
            </a:r>
            <a:br>
              <a:rPr lang="en-US" sz="2000" dirty="0" smtClean="0"/>
            </a:br>
            <a:r>
              <a:rPr lang="en-US" sz="2000" dirty="0"/>
              <a:t> </a:t>
            </a:r>
            <a:r>
              <a:rPr lang="en-US" sz="2000" dirty="0" err="1" smtClean="0"/>
              <a:t>McGlade</a:t>
            </a:r>
            <a:r>
              <a:rPr lang="en-US" sz="2000" dirty="0" smtClean="0"/>
              <a:t> </a:t>
            </a:r>
            <a:r>
              <a:rPr lang="en-US" sz="2000" dirty="0"/>
              <a:t>and </a:t>
            </a:r>
            <a:r>
              <a:rPr lang="en-US" sz="2000" dirty="0" err="1"/>
              <a:t>Ekins</a:t>
            </a:r>
            <a:r>
              <a:rPr lang="en-US" sz="2000" dirty="0"/>
              <a:t>: “a </a:t>
            </a:r>
            <a:r>
              <a:rPr lang="en-US" sz="2000" dirty="0">
                <a:solidFill>
                  <a:srgbClr val="FFFF00"/>
                </a:solidFill>
              </a:rPr>
              <a:t>third</a:t>
            </a:r>
            <a:r>
              <a:rPr lang="en-US" sz="2000" dirty="0"/>
              <a:t> of oil reserves, </a:t>
            </a:r>
            <a:r>
              <a:rPr lang="en-US" sz="2000" dirty="0">
                <a:solidFill>
                  <a:srgbClr val="FFFF00"/>
                </a:solidFill>
              </a:rPr>
              <a:t>half</a:t>
            </a:r>
            <a:r>
              <a:rPr lang="en-US" sz="2000" dirty="0"/>
              <a:t> of gas reserves and over </a:t>
            </a:r>
            <a:r>
              <a:rPr lang="en-US" sz="2000" dirty="0">
                <a:solidFill>
                  <a:srgbClr val="FFFF00"/>
                </a:solidFill>
              </a:rPr>
              <a:t>80</a:t>
            </a:r>
            <a:r>
              <a:rPr lang="en-US" sz="2000" dirty="0"/>
              <a:t> per cent of current coal reserves should remain unused from 2010 to 2050 in order to meet the target of 2C.”</a:t>
            </a:r>
            <a:r>
              <a:rPr lang="en-GB" sz="2000" dirty="0"/>
              <a:t/>
            </a:r>
            <a:br>
              <a:rPr lang="en-GB" sz="2000" dirty="0"/>
            </a:br>
            <a:r>
              <a:rPr lang="en-GB" sz="2000" dirty="0" smtClean="0"/>
              <a:t> (2015)</a:t>
            </a:r>
            <a:br>
              <a:rPr lang="en-GB" sz="2000" dirty="0" smtClean="0"/>
            </a:br>
            <a:r>
              <a:rPr lang="en-GB" sz="2000" dirty="0" smtClean="0"/>
              <a:t/>
            </a:r>
            <a:br>
              <a:rPr lang="en-GB" sz="2000" dirty="0" smtClean="0"/>
            </a:br>
            <a:r>
              <a:rPr lang="en-GB" sz="2000" dirty="0" smtClean="0"/>
              <a:t>(-) right to develop =/= right to extract</a:t>
            </a:r>
            <a:br>
              <a:rPr lang="en-GB" sz="2000" dirty="0" smtClean="0"/>
            </a:br>
            <a:r>
              <a:rPr lang="en-GB" sz="2000" dirty="0" smtClean="0"/>
              <a:t>(-) does not assist fossil-fuel poor countries. </a:t>
            </a:r>
            <a:r>
              <a:rPr lang="en-US" sz="2000" dirty="0" smtClean="0"/>
              <a:t>Eritrea </a:t>
            </a:r>
            <a:r>
              <a:rPr lang="en-US" sz="2000" dirty="0"/>
              <a:t>&amp; </a:t>
            </a:r>
            <a:r>
              <a:rPr lang="en-US" sz="2000" dirty="0" smtClean="0"/>
              <a:t>Swaziland</a:t>
            </a:r>
            <a:br>
              <a:rPr lang="en-US" sz="2000" dirty="0" smtClean="0"/>
            </a:br>
            <a:endParaRPr lang="en-US" sz="2000" dirty="0"/>
          </a:p>
        </p:txBody>
      </p:sp>
    </p:spTree>
    <p:extLst>
      <p:ext uri="{BB962C8B-B14F-4D97-AF65-F5344CB8AC3E}">
        <p14:creationId xmlns:p14="http://schemas.microsoft.com/office/powerpoint/2010/main" val="397248169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6584"/>
            <a:ext cx="7543800" cy="5354616"/>
          </a:xfrm>
        </p:spPr>
        <p:txBody>
          <a:bodyPr/>
          <a:lstStyle/>
          <a:p>
            <a:r>
              <a:rPr lang="en-US" sz="2200" b="1" dirty="0" smtClean="0">
                <a:solidFill>
                  <a:srgbClr val="FFFF00"/>
                </a:solidFill>
              </a:rPr>
              <a:t>A better way forward</a:t>
            </a:r>
            <a:br>
              <a:rPr lang="en-US" sz="2200" b="1" dirty="0" smtClean="0">
                <a:solidFill>
                  <a:srgbClr val="FFFF00"/>
                </a:solidFill>
              </a:rPr>
            </a:br>
            <a:r>
              <a:rPr lang="en-US" sz="2200" dirty="0" smtClean="0"/>
              <a:t/>
            </a:r>
            <a:br>
              <a:rPr lang="en-US" sz="2200" dirty="0" smtClean="0"/>
            </a:br>
            <a:r>
              <a:rPr lang="en-US" sz="2200" dirty="0" smtClean="0">
                <a:solidFill>
                  <a:srgbClr val="FFFF00"/>
                </a:solidFill>
              </a:rPr>
              <a:t>Response 4: Technology transfer</a:t>
            </a:r>
            <a:r>
              <a:rPr lang="en-GB" sz="2200" dirty="0"/>
              <a:t/>
            </a:r>
            <a:br>
              <a:rPr lang="en-GB" sz="2200" dirty="0"/>
            </a:br>
            <a:r>
              <a:rPr lang="en-US" sz="2200" i="1" dirty="0"/>
              <a:t>Creating</a:t>
            </a:r>
            <a:r>
              <a:rPr lang="en-US" sz="2200" dirty="0"/>
              <a:t> a global </a:t>
            </a:r>
            <a:r>
              <a:rPr lang="en-US" sz="2200" dirty="0" smtClean="0"/>
              <a:t>commons</a:t>
            </a:r>
            <a:r>
              <a:rPr lang="en-GB" sz="2200" dirty="0"/>
              <a:t/>
            </a:r>
            <a:br>
              <a:rPr lang="en-GB" sz="2200" dirty="0"/>
            </a:br>
            <a:r>
              <a:rPr lang="en-GB" sz="2200" dirty="0" err="1" smtClean="0"/>
              <a:t>Hauke</a:t>
            </a:r>
            <a:r>
              <a:rPr lang="en-GB" sz="2200" dirty="0" smtClean="0"/>
              <a:t> </a:t>
            </a:r>
            <a:r>
              <a:rPr lang="en-GB" sz="2200" dirty="0"/>
              <a:t>Ward et al </a:t>
            </a:r>
            <a:r>
              <a:rPr lang="en-GB" sz="2200" dirty="0" smtClean="0"/>
              <a:t>report that </a:t>
            </a:r>
            <a:r>
              <a:rPr lang="en-US" sz="2200" dirty="0"/>
              <a:t>transferring existing technology would lower annual CO2 emissions by more than 10 </a:t>
            </a:r>
            <a:r>
              <a:rPr lang="en-US" sz="2200" dirty="0" err="1"/>
              <a:t>gigatons</a:t>
            </a:r>
            <a:r>
              <a:rPr lang="en-US" sz="2200" dirty="0"/>
              <a:t> (Ward et al 2017). </a:t>
            </a:r>
            <a:r>
              <a:rPr lang="en-US" sz="2200" dirty="0" smtClean="0"/>
              <a:t>It advances development, and greater equality, but not at the cost of climate change. </a:t>
            </a:r>
            <a:r>
              <a:rPr lang="en-GB" sz="2200" dirty="0" smtClean="0"/>
              <a:t/>
            </a:r>
            <a:br>
              <a:rPr lang="en-GB" sz="2200" dirty="0" smtClean="0"/>
            </a:br>
            <a:r>
              <a:rPr lang="en-GB" sz="2200" dirty="0"/>
              <a:t/>
            </a:r>
            <a:br>
              <a:rPr lang="en-GB" sz="2200" dirty="0"/>
            </a:br>
            <a:r>
              <a:rPr lang="en-GB" sz="2200" dirty="0" smtClean="0"/>
              <a:t>Can be grounded in different ways:</a:t>
            </a:r>
            <a:br>
              <a:rPr lang="en-GB" sz="2200" dirty="0" smtClean="0"/>
            </a:br>
            <a:r>
              <a:rPr lang="en-GB" sz="2200" dirty="0" smtClean="0"/>
              <a:t>(</a:t>
            </a:r>
            <a:r>
              <a:rPr lang="en-GB" sz="2200" dirty="0" err="1" smtClean="0"/>
              <a:t>i</a:t>
            </a:r>
            <a:r>
              <a:rPr lang="en-GB" sz="2200" dirty="0" smtClean="0"/>
              <a:t>) direct corollary from equality;</a:t>
            </a:r>
            <a:br>
              <a:rPr lang="en-GB" sz="2200" dirty="0" smtClean="0"/>
            </a:br>
            <a:r>
              <a:rPr lang="en-GB" sz="2200" dirty="0" smtClean="0"/>
              <a:t>(ii) out of </a:t>
            </a:r>
            <a:r>
              <a:rPr lang="en-GB" sz="2200" dirty="0" smtClean="0">
                <a:solidFill>
                  <a:srgbClr val="FFFF00"/>
                </a:solidFill>
              </a:rPr>
              <a:t>concern for potential victims </a:t>
            </a:r>
            <a:r>
              <a:rPr lang="en-GB" sz="2200" dirty="0" smtClean="0"/>
              <a:t>of climate change; (iii) </a:t>
            </a:r>
            <a:r>
              <a:rPr lang="en-GB" sz="2200" dirty="0" smtClean="0">
                <a:solidFill>
                  <a:srgbClr val="FFFF00"/>
                </a:solidFill>
              </a:rPr>
              <a:t>compensation for past overuse </a:t>
            </a:r>
            <a:r>
              <a:rPr lang="en-GB" sz="2200" dirty="0" smtClean="0"/>
              <a:t>of what should have been a shared global resource</a:t>
            </a:r>
            <a:r>
              <a:rPr lang="en-US" sz="2200" dirty="0"/>
              <a:t> </a:t>
            </a:r>
            <a:r>
              <a:rPr lang="en-GB" sz="2200" dirty="0"/>
              <a:t/>
            </a:r>
            <a:br>
              <a:rPr lang="en-GB" sz="2200" dirty="0"/>
            </a:br>
            <a:endParaRPr lang="en-US" sz="2200" dirty="0"/>
          </a:p>
        </p:txBody>
      </p:sp>
    </p:spTree>
    <p:extLst>
      <p:ext uri="{BB962C8B-B14F-4D97-AF65-F5344CB8AC3E}">
        <p14:creationId xmlns:p14="http://schemas.microsoft.com/office/powerpoint/2010/main" val="222479613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436584"/>
            <a:ext cx="7543800" cy="5354616"/>
          </a:xfrm>
        </p:spPr>
        <p:txBody>
          <a:bodyPr/>
          <a:lstStyle/>
          <a:p>
            <a:r>
              <a:rPr lang="en-US" sz="2000" b="1" dirty="0" smtClean="0">
                <a:solidFill>
                  <a:srgbClr val="FFFF00"/>
                </a:solidFill>
              </a:rPr>
              <a:t>Response 5: Equitable Burden-Sharing requires allocating the burden to the most advantaged.</a:t>
            </a:r>
            <a:r>
              <a:rPr lang="en-US" sz="2000" dirty="0" smtClean="0"/>
              <a:t/>
            </a:r>
            <a:br>
              <a:rPr lang="en-US" sz="2000" dirty="0" smtClean="0"/>
            </a:br>
            <a:r>
              <a:rPr lang="en-US" sz="2000" dirty="0" smtClean="0"/>
              <a:t/>
            </a:r>
            <a:br>
              <a:rPr lang="en-US" sz="2000" dirty="0" smtClean="0"/>
            </a:br>
            <a:r>
              <a:rPr lang="en-US" sz="2000" dirty="0"/>
              <a:t>* Chancel and </a:t>
            </a:r>
            <a:r>
              <a:rPr lang="en-US" sz="2000" dirty="0" err="1"/>
              <a:t>Piketty</a:t>
            </a:r>
            <a:r>
              <a:rPr lang="en-US" sz="2000" dirty="0"/>
              <a:t> (2015): “top 10% emitters contribute to</a:t>
            </a:r>
            <a:br>
              <a:rPr lang="en-US" sz="2000" dirty="0"/>
            </a:br>
            <a:r>
              <a:rPr lang="en-US" sz="2000" dirty="0"/>
              <a:t>about 45% of global emissions, while bottom 50</a:t>
            </a:r>
            <a:r>
              <a:rPr lang="en-US" sz="2000" dirty="0" smtClean="0"/>
              <a:t>% emitters </a:t>
            </a:r>
            <a:r>
              <a:rPr lang="en-US" sz="2000" dirty="0"/>
              <a:t>contribute to 13% of global </a:t>
            </a:r>
            <a:r>
              <a:rPr lang="en-US" sz="2000" dirty="0" smtClean="0"/>
              <a:t>emissions.  Top </a:t>
            </a:r>
            <a:r>
              <a:rPr lang="en-US" sz="2000" dirty="0"/>
              <a:t>10% emitters live on all continents, with </a:t>
            </a:r>
            <a:r>
              <a:rPr lang="en-US" sz="2000" dirty="0" smtClean="0"/>
              <a:t>one third </a:t>
            </a:r>
            <a:r>
              <a:rPr lang="en-US" sz="2000" dirty="0"/>
              <a:t>of them from emerging countries.”</a:t>
            </a:r>
            <a:br>
              <a:rPr lang="en-US" sz="2000" dirty="0"/>
            </a:br>
            <a:r>
              <a:rPr lang="en-US" sz="2000" dirty="0"/>
              <a:t/>
            </a:r>
            <a:br>
              <a:rPr lang="en-US" sz="2000" dirty="0"/>
            </a:br>
            <a:r>
              <a:rPr lang="en-US" sz="2000" dirty="0"/>
              <a:t>* </a:t>
            </a:r>
            <a:r>
              <a:rPr lang="en-US" sz="2000" dirty="0" err="1"/>
              <a:t>Chakravarty</a:t>
            </a:r>
            <a:r>
              <a:rPr lang="en-US" sz="2000" dirty="0"/>
              <a:t> et al </a:t>
            </a:r>
            <a:r>
              <a:rPr lang="en-GB" sz="2000" dirty="0"/>
              <a:t>(2009). “Sharing Global CO2 Emission Reductions among one Billion High Emitters.”</a:t>
            </a:r>
            <a:br>
              <a:rPr lang="en-GB" sz="2000" dirty="0"/>
            </a:br>
            <a:r>
              <a:rPr lang="en-GB" sz="2000" dirty="0"/>
              <a:t/>
            </a:r>
            <a:br>
              <a:rPr lang="en-GB" sz="2000" dirty="0"/>
            </a:br>
            <a:r>
              <a:rPr lang="en-GB" sz="2000" dirty="0"/>
              <a:t>we can reduce </a:t>
            </a:r>
            <a:r>
              <a:rPr lang="en-GB" sz="2000" dirty="0" smtClean="0"/>
              <a:t>“</a:t>
            </a:r>
            <a:r>
              <a:rPr lang="en-US" sz="2000" dirty="0" smtClean="0"/>
              <a:t>projected </a:t>
            </a:r>
            <a:r>
              <a:rPr lang="en-US" sz="2000" dirty="0"/>
              <a:t>global emissions in 2030 by 13</a:t>
            </a:r>
            <a:br>
              <a:rPr lang="en-US" sz="2000" dirty="0"/>
            </a:br>
            <a:r>
              <a:rPr lang="en-US" sz="2000" dirty="0"/>
              <a:t>GtCO2</a:t>
            </a:r>
            <a:r>
              <a:rPr lang="en-US" sz="2000" dirty="0" smtClean="0"/>
              <a:t>” </a:t>
            </a:r>
            <a:r>
              <a:rPr lang="en-US" sz="2000" dirty="0"/>
              <a:t>by sharing the emissions reductions among the top billion emitters and </a:t>
            </a:r>
            <a:r>
              <a:rPr lang="en-US" sz="2000" dirty="0" smtClean="0"/>
              <a:t>this can </a:t>
            </a:r>
            <a:r>
              <a:rPr lang="en-US" sz="2000" dirty="0"/>
              <a:t>be done without imposing costs on the world’s poorest (</a:t>
            </a:r>
            <a:r>
              <a:rPr lang="en-US" sz="2000" dirty="0" err="1"/>
              <a:t>Chakravarty</a:t>
            </a:r>
            <a:r>
              <a:rPr lang="en-US" sz="2000" dirty="0"/>
              <a:t> et al 2009,</a:t>
            </a:r>
            <a:r>
              <a:rPr lang="is-IS" sz="2000" dirty="0"/>
              <a:t>p.11884).</a:t>
            </a:r>
            <a:r>
              <a:rPr lang="en-GB" sz="2000" dirty="0"/>
              <a:t/>
            </a:r>
            <a:br>
              <a:rPr lang="en-GB" sz="2000" dirty="0"/>
            </a:br>
            <a:r>
              <a:rPr lang="en-GB" sz="2000" dirty="0" smtClean="0"/>
              <a:t/>
            </a:r>
            <a:br>
              <a:rPr lang="en-GB" sz="2000" dirty="0" smtClean="0"/>
            </a:br>
            <a:endParaRPr lang="en-US" sz="2000" dirty="0"/>
          </a:p>
        </p:txBody>
      </p:sp>
    </p:spTree>
    <p:extLst>
      <p:ext uri="{BB962C8B-B14F-4D97-AF65-F5344CB8AC3E}">
        <p14:creationId xmlns:p14="http://schemas.microsoft.com/office/powerpoint/2010/main" val="665583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555652"/>
            <a:ext cx="7543800" cy="5516828"/>
          </a:xfrm>
        </p:spPr>
        <p:txBody>
          <a:bodyPr/>
          <a:lstStyle/>
          <a:p>
            <a:r>
              <a:rPr lang="en-US" sz="2200" b="1" dirty="0">
                <a:solidFill>
                  <a:srgbClr val="FFFF00"/>
                </a:solidFill>
              </a:rPr>
              <a:t>VII: Concluding Remarks</a:t>
            </a:r>
            <a:br>
              <a:rPr lang="en-US" sz="2200" b="1" dirty="0">
                <a:solidFill>
                  <a:srgbClr val="FFFF00"/>
                </a:solidFill>
              </a:rPr>
            </a:br>
            <a:r>
              <a:rPr lang="en-US" sz="2200" dirty="0"/>
              <a:t/>
            </a:r>
            <a:br>
              <a:rPr lang="en-US" sz="2200" dirty="0"/>
            </a:br>
            <a:r>
              <a:rPr lang="en-US" sz="2200" dirty="0"/>
              <a:t>* we face two major (inter-related) challenges</a:t>
            </a:r>
            <a:br>
              <a:rPr lang="en-US" sz="2200" dirty="0"/>
            </a:br>
            <a:r>
              <a:rPr lang="en-US" sz="2200" dirty="0" smtClean="0"/>
              <a:t/>
            </a:r>
            <a:br>
              <a:rPr lang="en-US" sz="2200" dirty="0" smtClean="0"/>
            </a:br>
            <a:r>
              <a:rPr lang="en-US" sz="2200" dirty="0" smtClean="0"/>
              <a:t>* </a:t>
            </a:r>
            <a:r>
              <a:rPr lang="en-US" sz="2200" dirty="0"/>
              <a:t>they need to be addressed together (</a:t>
            </a:r>
            <a:r>
              <a:rPr lang="en-US" sz="2200" dirty="0" err="1">
                <a:solidFill>
                  <a:srgbClr val="FFFF00"/>
                </a:solidFill>
              </a:rPr>
              <a:t>integrationism</a:t>
            </a:r>
            <a:r>
              <a:rPr lang="en-US" sz="2200" dirty="0"/>
              <a:t>)</a:t>
            </a:r>
            <a:br>
              <a:rPr lang="en-US" sz="2200" dirty="0"/>
            </a:br>
            <a:r>
              <a:rPr lang="en-US" sz="2200" dirty="0" smtClean="0"/>
              <a:t/>
            </a:r>
            <a:br>
              <a:rPr lang="en-US" sz="2200" dirty="0" smtClean="0"/>
            </a:br>
            <a:r>
              <a:rPr lang="en-US" sz="2200" dirty="0" smtClean="0"/>
              <a:t>* </a:t>
            </a:r>
            <a:r>
              <a:rPr lang="en-US" sz="2200" dirty="0"/>
              <a:t>I have introduced a </a:t>
            </a:r>
            <a:r>
              <a:rPr lang="en-US" sz="2200" dirty="0">
                <a:solidFill>
                  <a:srgbClr val="FFFF00"/>
                </a:solidFill>
              </a:rPr>
              <a:t>cosmopolitan egalitarian </a:t>
            </a:r>
            <a:r>
              <a:rPr lang="en-US" sz="2200" dirty="0"/>
              <a:t>framework for thinking about these challenges</a:t>
            </a:r>
            <a:br>
              <a:rPr lang="en-US" sz="2200" dirty="0"/>
            </a:br>
            <a:r>
              <a:rPr lang="en-US" sz="2200" dirty="0" smtClean="0"/>
              <a:t/>
            </a:r>
            <a:br>
              <a:rPr lang="en-US" sz="2200" dirty="0" smtClean="0"/>
            </a:br>
            <a:r>
              <a:rPr lang="en-US" sz="2200" dirty="0" smtClean="0"/>
              <a:t>* raised questions about some </a:t>
            </a:r>
            <a:r>
              <a:rPr lang="en-US" sz="2200" dirty="0"/>
              <a:t>common </a:t>
            </a:r>
            <a:r>
              <a:rPr lang="en-US" sz="2200" dirty="0" smtClean="0"/>
              <a:t>responses (contraction and convergence, GDR)</a:t>
            </a:r>
            <a:br>
              <a:rPr lang="en-US" sz="2200" dirty="0" smtClean="0"/>
            </a:br>
            <a:r>
              <a:rPr lang="en-US" sz="2200" dirty="0" smtClean="0"/>
              <a:t/>
            </a:r>
            <a:br>
              <a:rPr lang="en-US" sz="2200" dirty="0" smtClean="0"/>
            </a:br>
            <a:r>
              <a:rPr lang="en-US" sz="2200" dirty="0" smtClean="0"/>
              <a:t>* </a:t>
            </a:r>
            <a:r>
              <a:rPr lang="en-US" sz="2200" dirty="0"/>
              <a:t>proposed two </a:t>
            </a:r>
            <a:r>
              <a:rPr lang="en-US" sz="2200" dirty="0" smtClean="0"/>
              <a:t>others: creating a technological commons and distributing burdens on an ability to pay basis.  There are some of the steps to a world not disfigured by poverty, one </a:t>
            </a:r>
            <a:r>
              <a:rPr lang="en-US" sz="2200" dirty="0" err="1" smtClean="0"/>
              <a:t>characterised</a:t>
            </a:r>
            <a:r>
              <a:rPr lang="en-US" sz="2200" dirty="0" smtClean="0"/>
              <a:t> by equality and sustainability.</a:t>
            </a:r>
            <a:endParaRPr lang="en-US" sz="2200" dirty="0"/>
          </a:p>
        </p:txBody>
      </p:sp>
    </p:spTree>
    <p:extLst>
      <p:ext uri="{BB962C8B-B14F-4D97-AF65-F5344CB8AC3E}">
        <p14:creationId xmlns:p14="http://schemas.microsoft.com/office/powerpoint/2010/main" val="2564580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7240" y="402728"/>
            <a:ext cx="7452360" cy="5855051"/>
          </a:xfrm>
        </p:spPr>
        <p:txBody>
          <a:bodyPr>
            <a:normAutofit lnSpcReduction="10000"/>
          </a:bodyPr>
          <a:lstStyle/>
          <a:p>
            <a:pPr marL="18288" indent="0" algn="ctr">
              <a:buNone/>
            </a:pPr>
            <a:r>
              <a:rPr lang="en-US" sz="2800" u="sng" dirty="0" smtClean="0">
                <a:solidFill>
                  <a:srgbClr val="FFFF00"/>
                </a:solidFill>
                <a:effectLst/>
                <a:latin typeface="Garamond"/>
                <a:cs typeface="Garamond"/>
              </a:rPr>
              <a:t>The Structure</a:t>
            </a:r>
            <a:endParaRPr lang="en-US" sz="2800" dirty="0" smtClean="0">
              <a:effectLst/>
              <a:latin typeface="Garamond"/>
              <a:cs typeface="Garamond"/>
            </a:endParaRPr>
          </a:p>
          <a:p>
            <a:pPr marL="18288" indent="0" algn="just">
              <a:buNone/>
            </a:pPr>
            <a:endParaRPr lang="en-US" sz="2800" dirty="0" smtClean="0">
              <a:effectLst/>
              <a:latin typeface="Garamond"/>
              <a:cs typeface="Garamond"/>
            </a:endParaRPr>
          </a:p>
          <a:p>
            <a:pPr marL="18288" indent="0">
              <a:buNone/>
            </a:pPr>
            <a:r>
              <a:rPr lang="en-GB" sz="2400" dirty="0" smtClean="0">
                <a:effectLst/>
              </a:rPr>
              <a:t>Part One: The Context</a:t>
            </a:r>
            <a:endParaRPr lang="en-GB" sz="2400" dirty="0">
              <a:effectLst/>
            </a:endParaRPr>
          </a:p>
          <a:p>
            <a:pPr marL="18288" indent="0">
              <a:buNone/>
            </a:pPr>
            <a:r>
              <a:rPr lang="en-GB" sz="2400" dirty="0" smtClean="0">
                <a:effectLst/>
              </a:rPr>
              <a:t>I:</a:t>
            </a:r>
            <a:r>
              <a:rPr lang="en-GB" sz="2400" dirty="0">
                <a:effectLst/>
              </a:rPr>
              <a:t>	</a:t>
            </a:r>
            <a:r>
              <a:rPr lang="en-GB" sz="2400" dirty="0" smtClean="0">
                <a:effectLst/>
              </a:rPr>
              <a:t>Global Poverty and Inequality</a:t>
            </a:r>
            <a:endParaRPr lang="en-GB" sz="2400" dirty="0">
              <a:effectLst/>
            </a:endParaRPr>
          </a:p>
          <a:p>
            <a:pPr marL="18288" indent="0">
              <a:buNone/>
            </a:pPr>
            <a:r>
              <a:rPr lang="en-GB" sz="2400" dirty="0" smtClean="0">
                <a:effectLst/>
              </a:rPr>
              <a:t>II</a:t>
            </a:r>
            <a:r>
              <a:rPr lang="en-GB" sz="2400" dirty="0">
                <a:effectLst/>
              </a:rPr>
              <a:t>:	</a:t>
            </a:r>
            <a:r>
              <a:rPr lang="en-GB" sz="2400" dirty="0" smtClean="0">
                <a:effectLst/>
              </a:rPr>
              <a:t>Climate Change</a:t>
            </a:r>
            <a:endParaRPr lang="en-GB" sz="2400" dirty="0">
              <a:effectLst/>
            </a:endParaRPr>
          </a:p>
          <a:p>
            <a:pPr marL="18288" indent="0">
              <a:buNone/>
            </a:pPr>
            <a:r>
              <a:rPr lang="en-GB" sz="2400" dirty="0" smtClean="0">
                <a:effectLst/>
              </a:rPr>
              <a:t>III:	Global Environmental Change </a:t>
            </a:r>
            <a:r>
              <a:rPr lang="en-GB" sz="2400" dirty="0">
                <a:effectLst/>
              </a:rPr>
              <a:t>M</a:t>
            </a:r>
            <a:r>
              <a:rPr lang="en-GB" sz="2400" dirty="0" smtClean="0">
                <a:effectLst/>
              </a:rPr>
              <a:t>ore Generally</a:t>
            </a:r>
          </a:p>
          <a:p>
            <a:pPr marL="18288" indent="0">
              <a:buNone/>
            </a:pPr>
            <a:r>
              <a:rPr lang="en-GB" sz="2400" dirty="0" smtClean="0">
                <a:effectLst/>
              </a:rPr>
              <a:t>IV:	Integrationist Perspective</a:t>
            </a:r>
          </a:p>
          <a:p>
            <a:pPr marL="18288" indent="0">
              <a:buNone/>
            </a:pPr>
            <a:r>
              <a:rPr lang="en-GB" sz="2400" dirty="0">
                <a:effectLst/>
              </a:rPr>
              <a:t>	</a:t>
            </a:r>
          </a:p>
          <a:p>
            <a:pPr marL="18288" indent="0">
              <a:buNone/>
            </a:pPr>
            <a:r>
              <a:rPr lang="en-GB" sz="2400" dirty="0" smtClean="0">
                <a:effectLst/>
              </a:rPr>
              <a:t>Part Two: Justice</a:t>
            </a:r>
          </a:p>
          <a:p>
            <a:pPr marL="18288" indent="0">
              <a:buNone/>
            </a:pPr>
            <a:r>
              <a:rPr lang="en-GB" sz="2400" dirty="0" smtClean="0">
                <a:effectLst/>
              </a:rPr>
              <a:t>V</a:t>
            </a:r>
            <a:r>
              <a:rPr lang="en-GB" sz="2400" dirty="0">
                <a:effectLst/>
              </a:rPr>
              <a:t>:	</a:t>
            </a:r>
            <a:r>
              <a:rPr lang="en-GB" sz="2400" dirty="0" smtClean="0">
                <a:effectLst/>
              </a:rPr>
              <a:t>Cosmopolitanism and Equality</a:t>
            </a:r>
          </a:p>
          <a:p>
            <a:pPr marL="18288" indent="0">
              <a:buNone/>
            </a:pPr>
            <a:r>
              <a:rPr lang="en-GB" sz="2400" dirty="0" smtClean="0">
                <a:effectLst/>
              </a:rPr>
              <a:t>VI:</a:t>
            </a:r>
            <a:r>
              <a:rPr lang="en-GB" sz="2400" dirty="0">
                <a:effectLst/>
              </a:rPr>
              <a:t>	</a:t>
            </a:r>
            <a:r>
              <a:rPr lang="en-GB" sz="2400" dirty="0" smtClean="0">
                <a:effectLst/>
              </a:rPr>
              <a:t>Motivating Support for it</a:t>
            </a:r>
          </a:p>
          <a:p>
            <a:pPr marL="18288" indent="0">
              <a:buNone/>
            </a:pPr>
            <a:r>
              <a:rPr lang="en-GB" sz="2400" dirty="0" smtClean="0">
                <a:effectLst/>
              </a:rPr>
              <a:t>VII:	Implications for Development and Climate</a:t>
            </a:r>
          </a:p>
          <a:p>
            <a:pPr marL="18288" indent="0">
              <a:buNone/>
            </a:pPr>
            <a:r>
              <a:rPr lang="en-GB" sz="2400" dirty="0" smtClean="0">
                <a:effectLst/>
              </a:rPr>
              <a:t>VIII:	Concluding Remarks</a:t>
            </a:r>
            <a:endParaRPr lang="en-US" sz="2400" dirty="0" smtClean="0">
              <a:effectLst/>
            </a:endParaRPr>
          </a:p>
          <a:p>
            <a:pPr marL="18288" indent="0" algn="just">
              <a:buNone/>
            </a:pPr>
            <a:endParaRPr lang="en-US" dirty="0"/>
          </a:p>
        </p:txBody>
      </p:sp>
      <p:sp>
        <p:nvSpPr>
          <p:cNvPr id="3" name="Title 2"/>
          <p:cNvSpPr>
            <a:spLocks noGrp="1"/>
          </p:cNvSpPr>
          <p:nvPr>
            <p:ph type="title"/>
          </p:nvPr>
        </p:nvSpPr>
        <p:spPr>
          <a:xfrm>
            <a:off x="777240" y="6158043"/>
            <a:ext cx="7543800" cy="199471"/>
          </a:xfrm>
        </p:spPr>
        <p:txBody>
          <a:bodyPr/>
          <a:lstStyle/>
          <a:p>
            <a:r>
              <a:rPr lang="en-US" dirty="0" smtClean="0"/>
              <a:t>   </a:t>
            </a:r>
            <a:endParaRPr lang="en-US" dirty="0"/>
          </a:p>
        </p:txBody>
      </p:sp>
    </p:spTree>
    <p:extLst>
      <p:ext uri="{BB962C8B-B14F-4D97-AF65-F5344CB8AC3E}">
        <p14:creationId xmlns:p14="http://schemas.microsoft.com/office/powerpoint/2010/main" val="26347191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77240" y="2524797"/>
            <a:ext cx="7543800" cy="1223675"/>
          </a:xfrm>
        </p:spPr>
        <p:txBody>
          <a:bodyPr/>
          <a:lstStyle/>
          <a:p>
            <a:pPr marL="18288" indent="0" algn="ctr"/>
            <a:r>
              <a:rPr lang="en-US" sz="3200" b="1" dirty="0" smtClean="0"/>
              <a:t>Part One: </a:t>
            </a:r>
            <a:r>
              <a:rPr lang="en-GB" sz="3200" b="1" dirty="0" smtClean="0">
                <a:effectLst/>
              </a:rPr>
              <a:t>The Context – Poverty, Inequality and Climate Change</a:t>
            </a:r>
            <a:endParaRPr lang="en-GB" sz="3200" b="1" dirty="0">
              <a:effectLst/>
            </a:endParaRPr>
          </a:p>
        </p:txBody>
      </p:sp>
    </p:spTree>
    <p:extLst>
      <p:ext uri="{BB962C8B-B14F-4D97-AF65-F5344CB8AC3E}">
        <p14:creationId xmlns:p14="http://schemas.microsoft.com/office/powerpoint/2010/main" val="1107815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72117"/>
            <a:ext cx="7543800" cy="6025270"/>
          </a:xfrm>
        </p:spPr>
        <p:txBody>
          <a:bodyPr/>
          <a:lstStyle/>
          <a:p>
            <a:r>
              <a:rPr lang="en-GB" sz="2200" dirty="0" smtClean="0">
                <a:solidFill>
                  <a:srgbClr val="FFFF00"/>
                </a:solidFill>
                <a:effectLst/>
                <a:latin typeface="Palatino Linotype"/>
                <a:cs typeface="Palatino Linotype"/>
              </a:rPr>
              <a:t>I: Gl</a:t>
            </a:r>
            <a:r>
              <a:rPr lang="en-GB" sz="2000" dirty="0" smtClean="0">
                <a:solidFill>
                  <a:srgbClr val="FFFF00"/>
                </a:solidFill>
                <a:effectLst/>
                <a:latin typeface="Palatino"/>
                <a:cs typeface="Palatino"/>
              </a:rPr>
              <a:t>obal Poverty and Inequality</a:t>
            </a:r>
            <a:br>
              <a:rPr lang="en-GB" sz="2000" dirty="0" smtClean="0">
                <a:solidFill>
                  <a:srgbClr val="FFFF00"/>
                </a:solidFill>
                <a:effectLst/>
                <a:latin typeface="Palatino"/>
                <a:cs typeface="Palatino"/>
              </a:rPr>
            </a:br>
            <a:r>
              <a:rPr lang="en-US" sz="2000" dirty="0">
                <a:latin typeface="Palatino"/>
                <a:cs typeface="Palatino"/>
              </a:rPr>
              <a:t/>
            </a:r>
            <a:br>
              <a:rPr lang="en-US" sz="2000" dirty="0">
                <a:latin typeface="Palatino"/>
                <a:cs typeface="Palatino"/>
              </a:rPr>
            </a:br>
            <a:r>
              <a:rPr lang="en-US" sz="2000" dirty="0">
                <a:solidFill>
                  <a:srgbClr val="FFFF00"/>
                </a:solidFill>
              </a:rPr>
              <a:t>§1. Context</a:t>
            </a:r>
            <a:br>
              <a:rPr lang="en-US" sz="2000" dirty="0">
                <a:solidFill>
                  <a:srgbClr val="FFFF00"/>
                </a:solidFill>
              </a:rPr>
            </a:br>
            <a:r>
              <a:rPr lang="en-GB" sz="2000" dirty="0"/>
              <a:t>“650 million people are living in extreme poverty - about 16% of them in fragile countries. Three billion people are using dirty sources of energy for cooking and heating.” (UNDP 2017)</a:t>
            </a:r>
            <a:br>
              <a:rPr lang="en-GB" sz="2000" dirty="0"/>
            </a:br>
            <a:r>
              <a:rPr lang="en-GB" sz="2000" dirty="0"/>
              <a:t/>
            </a:r>
            <a:br>
              <a:rPr lang="en-GB" sz="2000" dirty="0"/>
            </a:br>
            <a:r>
              <a:rPr lang="en-GB" sz="2000" dirty="0"/>
              <a:t>1.1 billion lack access to electricity (IEA 2018)</a:t>
            </a:r>
            <a:br>
              <a:rPr lang="en-GB" sz="2000" dirty="0"/>
            </a:br>
            <a:r>
              <a:rPr lang="en-GB" sz="2000" dirty="0"/>
              <a:t> </a:t>
            </a:r>
            <a:br>
              <a:rPr lang="en-GB" sz="2000" dirty="0"/>
            </a:br>
            <a:r>
              <a:rPr lang="en-GB" sz="2000" dirty="0"/>
              <a:t/>
            </a:r>
            <a:br>
              <a:rPr lang="en-GB" sz="2000" dirty="0"/>
            </a:br>
            <a:r>
              <a:rPr lang="en-GB" sz="2000" dirty="0">
                <a:solidFill>
                  <a:srgbClr val="FFFF00"/>
                </a:solidFill>
              </a:rPr>
              <a:t>§2. Policy Level</a:t>
            </a:r>
            <a:br>
              <a:rPr lang="en-GB" sz="2000" dirty="0">
                <a:solidFill>
                  <a:srgbClr val="FFFF00"/>
                </a:solidFill>
              </a:rPr>
            </a:br>
            <a:r>
              <a:rPr lang="en-GB" sz="2000" dirty="0"/>
              <a:t>Since 2015: ‘Sustainable Development Goals’.</a:t>
            </a:r>
            <a:br>
              <a:rPr lang="en-GB" sz="2000" dirty="0"/>
            </a:br>
            <a:r>
              <a:rPr lang="en-GB" sz="2000" dirty="0"/>
              <a:t>17 SDGs.  Replace old Millennium Development Goals.</a:t>
            </a:r>
            <a:br>
              <a:rPr lang="en-GB" sz="2000" dirty="0"/>
            </a:br>
            <a:r>
              <a:rPr lang="en-GB" sz="2000" dirty="0"/>
              <a:t/>
            </a:r>
            <a:br>
              <a:rPr lang="en-GB" sz="2000" dirty="0"/>
            </a:br>
            <a:r>
              <a:rPr lang="en-GB" sz="2000" dirty="0"/>
              <a:t>For example: (1) “no poverty”; (2) “zero hunger”; (3) “good health and wellbeing”; (4) “quality education”; (5) “gender equality”; (6) “clean water and sanitation”; (7) “affordable and clean energy” </a:t>
            </a:r>
            <a:r>
              <a:rPr lang="is-IS" sz="2000" dirty="0"/>
              <a:t>…</a:t>
            </a:r>
            <a:r>
              <a:rPr lang="is-IS" sz="2000" dirty="0" smtClean="0"/>
              <a:t>.</a:t>
            </a:r>
            <a:br>
              <a:rPr lang="is-IS" sz="2000" dirty="0" smtClean="0"/>
            </a:br>
            <a:r>
              <a:rPr lang="is-IS" sz="2000" dirty="0"/>
              <a:t/>
            </a:r>
            <a:br>
              <a:rPr lang="is-IS" sz="2000" dirty="0"/>
            </a:br>
            <a:r>
              <a:rPr lang="is-IS" sz="2000" dirty="0" smtClean="0">
                <a:solidFill>
                  <a:srgbClr val="FFFF00"/>
                </a:solidFill>
              </a:rPr>
              <a:t>§3. Recent Developments</a:t>
            </a:r>
            <a:endParaRPr lang="en-US" sz="2000" dirty="0">
              <a:solidFill>
                <a:srgbClr val="FFFF00"/>
              </a:solidFill>
            </a:endParaRPr>
          </a:p>
        </p:txBody>
      </p:sp>
    </p:spTree>
    <p:extLst>
      <p:ext uri="{BB962C8B-B14F-4D97-AF65-F5344CB8AC3E}">
        <p14:creationId xmlns:p14="http://schemas.microsoft.com/office/powerpoint/2010/main" val="11840734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396893"/>
            <a:ext cx="7543800" cy="6019561"/>
          </a:xfrm>
        </p:spPr>
        <p:txBody>
          <a:bodyPr/>
          <a:lstStyle/>
          <a:p>
            <a:r>
              <a:rPr lang="en-US" dirty="0" smtClean="0"/>
              <a:t> </a:t>
            </a:r>
            <a:endParaRPr lang="en-US" dirty="0"/>
          </a:p>
        </p:txBody>
      </p:sp>
      <p:pic>
        <p:nvPicPr>
          <p:cNvPr id="3" name="Picture 2" descr="Screen Shot 2018-06-15 at 15.53.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00" y="873166"/>
            <a:ext cx="7124700" cy="5070433"/>
          </a:xfrm>
          <a:prstGeom prst="rect">
            <a:avLst/>
          </a:prstGeom>
        </p:spPr>
      </p:pic>
    </p:spTree>
    <p:extLst>
      <p:ext uri="{BB962C8B-B14F-4D97-AF65-F5344CB8AC3E}">
        <p14:creationId xmlns:p14="http://schemas.microsoft.com/office/powerpoint/2010/main" val="30291378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11677"/>
            <a:ext cx="7543800" cy="5579523"/>
          </a:xfrm>
        </p:spPr>
        <p:txBody>
          <a:bodyPr/>
          <a:lstStyle/>
          <a:p>
            <a:r>
              <a:rPr lang="en-US" dirty="0" smtClean="0"/>
              <a:t> </a:t>
            </a:r>
            <a:r>
              <a:rPr lang="en-US" sz="2000" dirty="0" smtClean="0"/>
              <a:t>The World Inequality Report (2018)</a:t>
            </a:r>
            <a:br>
              <a:rPr lang="en-US" sz="2000" dirty="0" smtClean="0"/>
            </a:br>
            <a:endParaRPr lang="en-US" sz="2000" dirty="0"/>
          </a:p>
        </p:txBody>
      </p:sp>
      <p:pic>
        <p:nvPicPr>
          <p:cNvPr id="3" name="Picture 2" descr="Screen Shot 2018-06-15 at 15.59.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846" y="84575"/>
            <a:ext cx="8254403" cy="6596802"/>
          </a:xfrm>
          <a:prstGeom prst="rect">
            <a:avLst/>
          </a:prstGeom>
        </p:spPr>
      </p:pic>
    </p:spTree>
    <p:extLst>
      <p:ext uri="{BB962C8B-B14F-4D97-AF65-F5344CB8AC3E}">
        <p14:creationId xmlns:p14="http://schemas.microsoft.com/office/powerpoint/2010/main" val="54518833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72117"/>
            <a:ext cx="7543800" cy="5932661"/>
          </a:xfrm>
        </p:spPr>
        <p:txBody>
          <a:bodyPr/>
          <a:lstStyle/>
          <a:p>
            <a:r>
              <a:rPr lang="en-GB" sz="2000" dirty="0" smtClean="0">
                <a:solidFill>
                  <a:srgbClr val="FFFF00"/>
                </a:solidFill>
                <a:effectLst/>
                <a:latin typeface="Palatino Linotype (Headings)"/>
                <a:cs typeface="Palatino Linotype (Headings)"/>
              </a:rPr>
              <a:t>II: Climate Change</a:t>
            </a:r>
            <a:br>
              <a:rPr lang="en-GB" sz="2000" dirty="0" smtClean="0">
                <a:solidFill>
                  <a:srgbClr val="FFFF00"/>
                </a:solidFill>
                <a:effectLst/>
                <a:latin typeface="Palatino Linotype (Headings)"/>
                <a:cs typeface="Palatino Linotype (Headings)"/>
              </a:rPr>
            </a:br>
            <a:r>
              <a:rPr lang="en-US" sz="2000" dirty="0">
                <a:latin typeface="Palatino Linotype (Headings)"/>
                <a:cs typeface="Palatino Linotype (Headings)"/>
              </a:rPr>
              <a:t/>
            </a:r>
            <a:br>
              <a:rPr lang="en-US" sz="2000" dirty="0">
                <a:latin typeface="Palatino Linotype (Headings)"/>
                <a:cs typeface="Palatino Linotype (Headings)"/>
              </a:rPr>
            </a:br>
            <a:r>
              <a:rPr lang="en-US" sz="2000" dirty="0"/>
              <a:t>§1. Paris Agreement:</a:t>
            </a:r>
            <a:br>
              <a:rPr lang="en-US" sz="2000" dirty="0"/>
            </a:br>
            <a:r>
              <a:rPr lang="en-US" sz="2000" dirty="0" smtClean="0">
                <a:latin typeface="Palatino Linotype (Headings)"/>
                <a:cs typeface="Palatino Linotype (Headings)"/>
              </a:rPr>
              <a:t> “</a:t>
            </a:r>
            <a:r>
              <a:rPr lang="en-US" sz="2000" dirty="0" smtClean="0"/>
              <a:t>[</a:t>
            </a:r>
            <a:r>
              <a:rPr lang="en-US" sz="2000" dirty="0"/>
              <a:t>h]</a:t>
            </a:r>
            <a:r>
              <a:rPr lang="en-US" sz="2000" dirty="0" err="1"/>
              <a:t>olding</a:t>
            </a:r>
            <a:r>
              <a:rPr lang="en-US" sz="2000" dirty="0"/>
              <a:t> the increase in the global average temperature to well </a:t>
            </a:r>
            <a:r>
              <a:rPr lang="en-US" sz="2000" dirty="0" smtClean="0">
                <a:solidFill>
                  <a:srgbClr val="FFFF00"/>
                </a:solidFill>
              </a:rPr>
              <a:t>below 2</a:t>
            </a:r>
            <a:r>
              <a:rPr lang="en-US" sz="2000" dirty="0">
                <a:solidFill>
                  <a:srgbClr val="FFFF00"/>
                </a:solidFill>
              </a:rPr>
              <a:t>°C </a:t>
            </a:r>
            <a:r>
              <a:rPr lang="en-US" sz="2000" dirty="0"/>
              <a:t>above pre-industrial levels and to pursue efforts to limit the temperature increase </a:t>
            </a:r>
            <a:r>
              <a:rPr lang="en-US" sz="2000" dirty="0" smtClean="0"/>
              <a:t>to </a:t>
            </a:r>
            <a:r>
              <a:rPr lang="en-US" sz="2000" dirty="0">
                <a:solidFill>
                  <a:srgbClr val="FFFF00"/>
                </a:solidFill>
              </a:rPr>
              <a:t>1.5°C</a:t>
            </a:r>
            <a:r>
              <a:rPr lang="en-US" sz="2000" dirty="0"/>
              <a:t> above pre-industrial levels, recognizing that this would significantly reduce the </a:t>
            </a:r>
            <a:r>
              <a:rPr lang="en-US" sz="2000" dirty="0" smtClean="0"/>
              <a:t>risks and </a:t>
            </a:r>
            <a:r>
              <a:rPr lang="en-US" sz="2000" dirty="0"/>
              <a:t>impacts of climate change</a:t>
            </a:r>
            <a:r>
              <a:rPr lang="en-US" sz="2000" dirty="0" smtClean="0"/>
              <a:t>” (Article 2.1).</a:t>
            </a:r>
            <a:br>
              <a:rPr lang="en-US" sz="2000" dirty="0" smtClean="0"/>
            </a:br>
            <a:r>
              <a:rPr lang="en-US" sz="2000" dirty="0"/>
              <a:t/>
            </a:r>
            <a:br>
              <a:rPr lang="en-US" sz="2000" dirty="0"/>
            </a:br>
            <a:r>
              <a:rPr lang="en-US" sz="2000" dirty="0" smtClean="0"/>
              <a:t>§2. IPCC: “to limit the warming caused by anthropogenic CO2 emissions along to be likely less than </a:t>
            </a:r>
            <a:r>
              <a:rPr lang="en-US" sz="2000" dirty="0" smtClean="0">
                <a:solidFill>
                  <a:srgbClr val="FFFF00"/>
                </a:solidFill>
              </a:rPr>
              <a:t>2</a:t>
            </a:r>
            <a:r>
              <a:rPr lang="en-US" sz="2000" dirty="0">
                <a:solidFill>
                  <a:srgbClr val="FFFF00"/>
                </a:solidFill>
              </a:rPr>
              <a:t>°</a:t>
            </a:r>
            <a:r>
              <a:rPr lang="en-US" sz="2000" dirty="0" smtClean="0">
                <a:solidFill>
                  <a:srgbClr val="FFFF00"/>
                </a:solidFill>
              </a:rPr>
              <a:t>C </a:t>
            </a:r>
            <a:r>
              <a:rPr lang="en-US" sz="2000" dirty="0" smtClean="0"/>
              <a:t>relative to the period 1861-1880, total CO2 emissions from all anthropogenic sources would need to be limited to a cumulative budget of about </a:t>
            </a:r>
            <a:r>
              <a:rPr lang="en-US" sz="2000" dirty="0" smtClean="0">
                <a:solidFill>
                  <a:srgbClr val="FFFF00"/>
                </a:solidFill>
              </a:rPr>
              <a:t>1000 </a:t>
            </a:r>
            <a:r>
              <a:rPr lang="en-US" sz="2000" dirty="0" err="1" smtClean="0">
                <a:solidFill>
                  <a:srgbClr val="FFFF00"/>
                </a:solidFill>
              </a:rPr>
              <a:t>PgC</a:t>
            </a:r>
            <a:r>
              <a:rPr lang="en-US" sz="2000" dirty="0" smtClean="0">
                <a:solidFill>
                  <a:srgbClr val="FFFF00"/>
                </a:solidFill>
              </a:rPr>
              <a:t> </a:t>
            </a:r>
            <a:r>
              <a:rPr lang="en-US" sz="2000" dirty="0" smtClean="0">
                <a:solidFill>
                  <a:srgbClr val="FFFFFF"/>
                </a:solidFill>
              </a:rPr>
              <a:t>since that period.  </a:t>
            </a:r>
            <a:r>
              <a:rPr lang="en-US" sz="2000" dirty="0" smtClean="0">
                <a:solidFill>
                  <a:srgbClr val="FFFF00"/>
                </a:solidFill>
              </a:rPr>
              <a:t>About half [445-585] </a:t>
            </a:r>
            <a:r>
              <a:rPr lang="en-US" sz="2000" dirty="0" err="1" smtClean="0">
                <a:solidFill>
                  <a:srgbClr val="FFFF00"/>
                </a:solidFill>
              </a:rPr>
              <a:t>PgC</a:t>
            </a:r>
            <a:r>
              <a:rPr lang="en-US" sz="2000" dirty="0" smtClean="0">
                <a:solidFill>
                  <a:srgbClr val="FFFF00"/>
                </a:solidFill>
              </a:rPr>
              <a:t> </a:t>
            </a:r>
            <a:r>
              <a:rPr lang="en-US" sz="2000" dirty="0" smtClean="0">
                <a:solidFill>
                  <a:srgbClr val="FFFFFF"/>
                </a:solidFill>
              </a:rPr>
              <a:t>of this budget was already emitted by 2011”</a:t>
            </a:r>
            <a:r>
              <a:rPr lang="en-GB" sz="2000" dirty="0" smtClean="0"/>
              <a:t> (Collins and </a:t>
            </a:r>
            <a:r>
              <a:rPr lang="en-GB" sz="2000" dirty="0" err="1" smtClean="0"/>
              <a:t>Knutti</a:t>
            </a:r>
            <a:r>
              <a:rPr lang="en-GB" sz="2000" dirty="0" smtClean="0"/>
              <a:t> 2013, p.1033)</a:t>
            </a:r>
            <a:br>
              <a:rPr lang="en-GB" sz="2000" dirty="0" smtClean="0"/>
            </a:br>
            <a:r>
              <a:rPr lang="en-GB" sz="2000" dirty="0" smtClean="0"/>
              <a:t/>
            </a:r>
            <a:br>
              <a:rPr lang="en-GB" sz="2000" dirty="0" smtClean="0"/>
            </a:br>
            <a:r>
              <a:rPr lang="en-GB" sz="2000" dirty="0" smtClean="0"/>
              <a:t>§3. If you want to see how we’re doing click this:</a:t>
            </a:r>
            <a:br>
              <a:rPr lang="en-GB" sz="2000" dirty="0" smtClean="0"/>
            </a:br>
            <a:r>
              <a:rPr lang="en-GB" sz="2000" dirty="0" err="1" smtClean="0"/>
              <a:t>www.trillionthtonne.org</a:t>
            </a:r>
            <a:endParaRPr lang="en-US" sz="2400" dirty="0">
              <a:latin typeface="Palatino"/>
              <a:cs typeface="Palatino"/>
            </a:endParaRPr>
          </a:p>
        </p:txBody>
      </p:sp>
    </p:spTree>
    <p:extLst>
      <p:ext uri="{BB962C8B-B14F-4D97-AF65-F5344CB8AC3E}">
        <p14:creationId xmlns:p14="http://schemas.microsoft.com/office/powerpoint/2010/main" val="6540981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272117"/>
            <a:ext cx="7543800" cy="5519083"/>
          </a:xfrm>
        </p:spPr>
        <p:txBody>
          <a:bodyPr/>
          <a:lstStyle/>
          <a:p>
            <a:r>
              <a:rPr lang="en-GB" sz="2000" dirty="0" smtClean="0">
                <a:solidFill>
                  <a:srgbClr val="FFFF00"/>
                </a:solidFill>
                <a:effectLst/>
                <a:latin typeface="Palatino Linotype"/>
                <a:cs typeface="Palatino Linotype"/>
              </a:rPr>
              <a:t>III: Global Environmental Degradation More Generally</a:t>
            </a:r>
            <a:br>
              <a:rPr lang="en-GB" sz="2000" dirty="0" smtClean="0">
                <a:solidFill>
                  <a:srgbClr val="FFFF00"/>
                </a:solidFill>
                <a:effectLst/>
                <a:latin typeface="Palatino Linotype"/>
                <a:cs typeface="Palatino Linotype"/>
              </a:rPr>
            </a:br>
            <a:r>
              <a:rPr lang="en-US" sz="2000" dirty="0">
                <a:latin typeface="Palatino Linotype"/>
                <a:cs typeface="Palatino Linotype"/>
              </a:rPr>
              <a:t/>
            </a:r>
            <a:br>
              <a:rPr lang="en-US" sz="2000" dirty="0">
                <a:latin typeface="Palatino Linotype"/>
                <a:cs typeface="Palatino Linotype"/>
              </a:rPr>
            </a:br>
            <a:r>
              <a:rPr lang="en-US" sz="2000" dirty="0" smtClean="0">
                <a:latin typeface="Palatino Linotype"/>
                <a:cs typeface="Palatino Linotype"/>
              </a:rPr>
              <a:t>Nine Planetary Boundaries</a:t>
            </a:r>
            <a:br>
              <a:rPr lang="en-US" sz="2000" dirty="0" smtClean="0">
                <a:latin typeface="Palatino Linotype"/>
                <a:cs typeface="Palatino Linotype"/>
              </a:rPr>
            </a:br>
            <a:r>
              <a:rPr lang="en-US" sz="2000" dirty="0" smtClean="0">
                <a:latin typeface="Palatino Linotype"/>
                <a:cs typeface="Palatino Linotype"/>
              </a:rPr>
              <a:t/>
            </a:r>
            <a:br>
              <a:rPr lang="en-US" sz="2000" dirty="0" smtClean="0">
                <a:latin typeface="Palatino Linotype"/>
                <a:cs typeface="Palatino Linotype"/>
              </a:rPr>
            </a:br>
            <a:r>
              <a:rPr lang="en-GB" sz="2000" dirty="0">
                <a:latin typeface="Palatino"/>
                <a:cs typeface="Palatino"/>
              </a:rPr>
              <a:t>(1) Climate Change</a:t>
            </a:r>
            <a:r>
              <a:rPr lang="en-GB" sz="2000" b="1" u="sng" dirty="0">
                <a:latin typeface="Palatino"/>
                <a:cs typeface="Palatino"/>
              </a:rPr>
              <a:t/>
            </a:r>
            <a:br>
              <a:rPr lang="en-GB" sz="2000" b="1" u="sng" dirty="0">
                <a:latin typeface="Palatino"/>
                <a:cs typeface="Palatino"/>
              </a:rPr>
            </a:br>
            <a:r>
              <a:rPr lang="en-GB" sz="2000" dirty="0">
                <a:latin typeface="Palatino"/>
                <a:cs typeface="Palatino"/>
              </a:rPr>
              <a:t>(2) Ocean Acidification</a:t>
            </a:r>
            <a:r>
              <a:rPr lang="en-GB" sz="2000" b="1" u="sng" dirty="0">
                <a:latin typeface="Palatino"/>
                <a:cs typeface="Palatino"/>
              </a:rPr>
              <a:t/>
            </a:r>
            <a:br>
              <a:rPr lang="en-GB" sz="2000" b="1" u="sng" dirty="0">
                <a:latin typeface="Palatino"/>
                <a:cs typeface="Palatino"/>
              </a:rPr>
            </a:br>
            <a:r>
              <a:rPr lang="en-GB" sz="2000" dirty="0">
                <a:latin typeface="Palatino"/>
                <a:cs typeface="Palatino"/>
              </a:rPr>
              <a:t>(3) Stratospheric Ozone Depletion</a:t>
            </a:r>
            <a:r>
              <a:rPr lang="en-GB" sz="2000" b="1" u="sng" dirty="0">
                <a:latin typeface="Palatino"/>
                <a:cs typeface="Palatino"/>
              </a:rPr>
              <a:t/>
            </a:r>
            <a:br>
              <a:rPr lang="en-GB" sz="2000" b="1" u="sng" dirty="0">
                <a:latin typeface="Palatino"/>
                <a:cs typeface="Palatino"/>
              </a:rPr>
            </a:br>
            <a:r>
              <a:rPr lang="en-GB" sz="2000" dirty="0">
                <a:latin typeface="Palatino"/>
                <a:cs typeface="Palatino"/>
              </a:rPr>
              <a:t>(4) Interference with the Global Phosphorus and Nitrogen Cycles</a:t>
            </a:r>
            <a:r>
              <a:rPr lang="en-GB" sz="2000" b="1" u="sng" dirty="0">
                <a:latin typeface="Palatino"/>
                <a:cs typeface="Palatino"/>
              </a:rPr>
              <a:t/>
            </a:r>
            <a:br>
              <a:rPr lang="en-GB" sz="2000" b="1" u="sng" dirty="0">
                <a:latin typeface="Palatino"/>
                <a:cs typeface="Palatino"/>
              </a:rPr>
            </a:br>
            <a:r>
              <a:rPr lang="en-GB" sz="2000" dirty="0">
                <a:latin typeface="Palatino"/>
                <a:cs typeface="Palatino"/>
              </a:rPr>
              <a:t>(5) Rate of Biodiversity Loss</a:t>
            </a:r>
            <a:r>
              <a:rPr lang="en-GB" sz="2000" b="1" u="sng" dirty="0">
                <a:latin typeface="Palatino"/>
                <a:cs typeface="Palatino"/>
              </a:rPr>
              <a:t/>
            </a:r>
            <a:br>
              <a:rPr lang="en-GB" sz="2000" b="1" u="sng" dirty="0">
                <a:latin typeface="Palatino"/>
                <a:cs typeface="Palatino"/>
              </a:rPr>
            </a:br>
            <a:r>
              <a:rPr lang="en-GB" sz="2000" dirty="0">
                <a:latin typeface="Palatino"/>
                <a:cs typeface="Palatino"/>
              </a:rPr>
              <a:t>(6) Global Freshwater Use</a:t>
            </a:r>
            <a:r>
              <a:rPr lang="en-GB" sz="2000" b="1" u="sng" dirty="0">
                <a:latin typeface="Palatino"/>
                <a:cs typeface="Palatino"/>
              </a:rPr>
              <a:t/>
            </a:r>
            <a:br>
              <a:rPr lang="en-GB" sz="2000" b="1" u="sng" dirty="0">
                <a:latin typeface="Palatino"/>
                <a:cs typeface="Palatino"/>
              </a:rPr>
            </a:br>
            <a:r>
              <a:rPr lang="en-GB" sz="2000" dirty="0">
                <a:latin typeface="Palatino"/>
                <a:cs typeface="Palatino"/>
              </a:rPr>
              <a:t>(7) Land-System Change</a:t>
            </a:r>
            <a:r>
              <a:rPr lang="en-GB" sz="2000" b="1" u="sng" dirty="0">
                <a:latin typeface="Palatino"/>
                <a:cs typeface="Palatino"/>
              </a:rPr>
              <a:t/>
            </a:r>
            <a:br>
              <a:rPr lang="en-GB" sz="2000" b="1" u="sng" dirty="0">
                <a:latin typeface="Palatino"/>
                <a:cs typeface="Palatino"/>
              </a:rPr>
            </a:br>
            <a:r>
              <a:rPr lang="en-GB" sz="2000" dirty="0">
                <a:latin typeface="Palatino"/>
                <a:cs typeface="Palatino"/>
              </a:rPr>
              <a:t>(8) Aerosol Loading</a:t>
            </a:r>
            <a:r>
              <a:rPr lang="en-GB" sz="2000" b="1" u="sng" dirty="0">
                <a:latin typeface="Palatino"/>
                <a:cs typeface="Palatino"/>
              </a:rPr>
              <a:t/>
            </a:r>
            <a:br>
              <a:rPr lang="en-GB" sz="2000" b="1" u="sng" dirty="0">
                <a:latin typeface="Palatino"/>
                <a:cs typeface="Palatino"/>
              </a:rPr>
            </a:br>
            <a:r>
              <a:rPr lang="en-GB" sz="2000" dirty="0">
                <a:latin typeface="Palatino"/>
                <a:cs typeface="Palatino"/>
              </a:rPr>
              <a:t>(9) Chemical Pollution</a:t>
            </a:r>
            <a:br>
              <a:rPr lang="en-GB" sz="2000" dirty="0">
                <a:latin typeface="Palatino"/>
                <a:cs typeface="Palatino"/>
              </a:rPr>
            </a:br>
            <a:r>
              <a:rPr lang="en-GB" sz="2000" dirty="0" smtClean="0">
                <a:latin typeface="Palatino"/>
                <a:cs typeface="Palatino"/>
              </a:rPr>
              <a:t/>
            </a:r>
            <a:br>
              <a:rPr lang="en-GB" sz="2000" dirty="0" smtClean="0">
                <a:latin typeface="Palatino"/>
                <a:cs typeface="Palatino"/>
              </a:rPr>
            </a:br>
            <a:r>
              <a:rPr lang="en-GB" sz="2000" dirty="0">
                <a:latin typeface="Palatino"/>
                <a:cs typeface="Palatino"/>
              </a:rPr>
              <a:t>Johan </a:t>
            </a:r>
            <a:r>
              <a:rPr lang="en-GB" sz="2000" dirty="0" err="1">
                <a:latin typeface="Palatino"/>
                <a:cs typeface="Palatino"/>
              </a:rPr>
              <a:t>Rockström</a:t>
            </a:r>
            <a:r>
              <a:rPr lang="en-GB" sz="2000" dirty="0">
                <a:latin typeface="Palatino"/>
                <a:cs typeface="Palatino"/>
              </a:rPr>
              <a:t> et al (2009) ‘Planetary Boundaries: Exploring the Safe Operating Space for Humanity’</a:t>
            </a:r>
            <a:r>
              <a:rPr lang="en-GB" sz="2000" dirty="0" smtClean="0">
                <a:latin typeface="Palatino Linotype"/>
                <a:cs typeface="Palatino Linotype"/>
              </a:rPr>
              <a:t/>
            </a:r>
            <a:br>
              <a:rPr lang="en-GB" sz="2000" dirty="0" smtClean="0">
                <a:latin typeface="Palatino Linotype"/>
                <a:cs typeface="Palatino Linotype"/>
              </a:rPr>
            </a:br>
            <a:endParaRPr lang="en-US" sz="2400" dirty="0">
              <a:latin typeface="Palatino"/>
              <a:cs typeface="Palatino"/>
            </a:endParaRPr>
          </a:p>
        </p:txBody>
      </p:sp>
    </p:spTree>
    <p:extLst>
      <p:ext uri="{BB962C8B-B14F-4D97-AF65-F5344CB8AC3E}">
        <p14:creationId xmlns:p14="http://schemas.microsoft.com/office/powerpoint/2010/main" val="46295875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10315</TotalTime>
  <Words>149</Words>
  <Application>Microsoft Macintosh PowerPoint</Application>
  <PresentationFormat>On-screen Show (4:3)</PresentationFormat>
  <Paragraphs>39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Elemental</vt:lpstr>
      <vt:lpstr>Simon Caney </vt:lpstr>
      <vt:lpstr>My Aim What is the just response to global poverty in a world facing dangerous climate change?   More specifically - to present an egalitarian conception of global justice - to explore its implications for development and climate change - methodologically to illustrate the appeal of an integrationist approach </vt:lpstr>
      <vt:lpstr>   </vt:lpstr>
      <vt:lpstr>Part One: The Context – Poverty, Inequality and Climate Change</vt:lpstr>
      <vt:lpstr>I: Global Poverty and Inequality  §1. Context “650 million people are living in extreme poverty - about 16% of them in fragile countries. Three billion people are using dirty sources of energy for cooking and heating.” (UNDP 2017)  1.1 billion lack access to electricity (IEA 2018)    §2. Policy Level Since 2015: ‘Sustainable Development Goals’. 17 SDGs.  Replace old Millennium Development Goals.  For example: (1) “no poverty”; (2) “zero hunger”; (3) “good health and wellbeing”; (4) “quality education”; (5) “gender equality”; (6) “clean water and sanitation”; (7) “affordable and clean energy” ….  §3. Recent Developments</vt:lpstr>
      <vt:lpstr> </vt:lpstr>
      <vt:lpstr> The World Inequality Report (2018) </vt:lpstr>
      <vt:lpstr>II: Climate Change  §1. Paris Agreement:  “[h]olding the increase in the global average temperature to well below 2°C above pre-industrial levels and to pursue efforts to limit the temperature increase to 1.5°C above pre-industrial levels, recognizing that this would significantly reduce the risks and impacts of climate change” (Article 2.1).  §2. IPCC: “to limit the warming caused by anthropogenic CO2 emissions along to be likely less than 2°C relative to the period 1861-1880, total CO2 emissions from all anthropogenic sources would need to be limited to a cumulative budget of about 1000 PgC since that period.  About half [445-585] PgC of this budget was already emitted by 2011” (Collins and Knutti 2013, p.1033)  §3. If you want to see how we’re doing click this: www.trillionthtonne.org</vt:lpstr>
      <vt:lpstr>III: Global Environmental Degradation More Generally  Nine Planetary Boundaries  (1) Climate Change (2) Ocean Acidification (3) Stratospheric Ozone Depletion (4) Interference with the Global Phosphorus and Nitrogen Cycles (5) Rate of Biodiversity Loss (6) Global Freshwater Use (7) Land-System Change (8) Aerosol Loading (9) Chemical Pollution  Johan Rockström et al (2009) ‘Planetary Boundaries: Exploring the Safe Operating Space for Humanity’ </vt:lpstr>
      <vt:lpstr>For Example:  (2) Ocean Acidification: “a 26 percent rise in ocean acidification since the beginning of the industrial revolution” (UNDP 2017)  (4) Interference with Nitrogen and Phosphorus Cycles fertilizer – nitrogen run off – dead zones – loss of marine life  (5) Rate of Biodiversity Loss. “sixth mass extinction” (Ceballos et al 2017)  “Since the advent of the Anthropocene, humans have increased the rate of species extinction by 100–1000 times the background rates that were typical over Earth’s history  … . The average global extinction rate is projected to increase another 10-fold … . Currently about 25% of species in well studied taxonomic groups are threatened with extinction (ranging from 12% for birds to 52% for cycads)” (Rockström et al 2009, p.15)</vt:lpstr>
      <vt:lpstr>(8) Aerosol Loading “From the perspective of human-health effects, fine particulate air pollution (PM2.5) is responsible for about 3% of adult cardiopulmonary disease mortality, about 5% of tracheal, bronchial, and lung cancer mortality, and about 1% mortality from acute respiratory infection in children in urban areas worldwide (Cohen et al. 2005). These effects convert to about 800,000 premature deaths and an annual loss of 6.4 million life years, predominantly in developing Asian countries.” (Rockström et al 2009, p.18)   other forms of environmental degradation - marine pollution and plastic: each year between 4.4 and 12.7 million metric tons of plastic are deposited in the oceans (Borrelle et al 2017) Henderson island - 37, 661,385 plastic items on this small island (of 5x7km) (Lavers and Bond 2017)</vt:lpstr>
      <vt:lpstr>IV: An Integrationist Perspective - Why we have to talk about Development and Climate Together  Reason 1. Climate Change undermines (human) development (IPCC 2014)  Reason 2. Some measures to promote development contribute to climate change – specifically fossil-fuel led energy use  Reason 3. Some measures to mitigate climate change undermine development (eg a carbon tax on imports from developing countries).  It is a mistake to try to treat them in isolation from each other.  (More general claim.  Debates about global justice are often fragmented treating climate, trade, migration, health, natural resources, territory, biodiversity, etc separately and in isolation. My claim: we should treat them in conjunction with each other. Integrationism v isolationism (Caney 2012, 2018).</vt:lpstr>
      <vt:lpstr>Part Two: Justice</vt:lpstr>
      <vt:lpstr>V: Cosmopolitanism and Equality  §1. Cosmopolitanism - moral units are individual persons; - have equal status; - generate duties on others; - the value of collective entities such as nations and states is derivative  the conception I have in mind is not committed to other values one might associate with cosmopolitanism (world government, cultural cosmopolitan ideals)   2. Egalitarianism - my focus is on equality of opportunity for well-being (understood in terms of capabilities (Nussbaum &amp; Sen) - animated by the idea of not disadvantaging people because of their “circumstances” (Dworkin)</vt:lpstr>
      <vt:lpstr>VI: Motivating Cosmopolitanism   §1. the core idea is that at least part of the reason that equality is valuable entails that the scope of equality should be global. If the thought is that people should not be disadvantaged by their circumstance …. then they should not be disadvantaged by their country of birth of residence.  Think of the “postcode lottery”. Globalise it!.   §2. very many critics type 1: dispute the ideal of equality type 2: hold that the scope is not global but defined by the borders of the nation or state.</vt:lpstr>
      <vt:lpstr>VI: Motivating Cosmopolitanism   on the scope of equality. Is the nation or state the subject of justice? 1. shared national identity (Miller) 2. reciprocity (Sangiovanni) 3. subjection to coercion (Valentini, Blake, Nagel)  sceptical thoughts. eg reciprocity based arguments ascribe special rights but this presupposes a system of general rights  (cosmopolitan egalitarian norms should regulate the general rights). eg coercion based arguments – what is the moral relevance of being coerced?  Distributive justice or political legitimacy?</vt:lpstr>
      <vt:lpstr>On the relationship between citizenship and global inequality.  Branko Milanovic on the “citizen premium”.  “while effort or luck can make a difference in individual cases, they cannot, from a global perspective, play a very large role because more than half of variability in income globally is explained by circumstances given at birth.” (Milanovic 2015, p.458).  “The locational premium is very large: compared to living in the poorest country in the world (DR Congo), a person gains more than 350% if she lives in the United States, more than 160% if she lives in Brazil, but only 32% if she lives in Yemen.” (Milanovic 2015, p.458). </vt:lpstr>
      <vt:lpstr>VII: Implications for Development and Climate   Three common responses. Response 1. Share the emissions budget equally.  Aubrey Meyer ‘Contraction and Convergence’.  See his diagram (next slide).   Anil Agarwal and Sunita Narain ‘Global Warming in an Unequal World: A Case of Environmental Colonialism’ (1991).   Response 2. Greenhouse Development Rights (Ecoequity. Paul Baer, Sivan Kartha.)  Distribute rights to emit to the disadvantaged. </vt:lpstr>
      <vt:lpstr>PowerPoint Presentation</vt:lpstr>
      <vt:lpstr>BUT  (-) to think that justice is focused on the fair share of greenhouse gas emissions is to fetishize emissions. What matters are people’s interests – their “capabilities”. Emissions are a byproduct of a means to an end.  They are not the end.   Response 3: allocate rights to extract fossil fuels to developing countries.  McGlade and Ekins: “a third of oil reserves, half of gas reserves and over 80 per cent of current coal reserves should remain unused from 2010 to 2050 in order to meet the target of 2C.”  (2015)  (-) right to develop =/= right to extract (-) does not assist fossil-fuel poor countries. Eritrea &amp; Swaziland </vt:lpstr>
      <vt:lpstr>A better way forward  Response 4: Technology transfer Creating a global commons Hauke Ward et al report that transferring existing technology would lower annual CO2 emissions by more than 10 gigatons (Ward et al 2017). It advances development, and greater equality, but not at the cost of climate change.   Can be grounded in different ways: (i) direct corollary from equality; (ii) out of concern for potential victims of climate change; (iii) compensation for past overuse of what should have been a shared global resource  </vt:lpstr>
      <vt:lpstr>Response 5: Equitable Burden-Sharing requires allocating the burden to the most advantaged.  * Chancel and Piketty (2015): “top 10% emitters contribute to about 45% of global emissions, while bottom 50% emitters contribute to 13% of global emissions.  Top 10% emitters live on all continents, with one third of them from emerging countries.”  * Chakravarty et al (2009). “Sharing Global CO2 Emission Reductions among one Billion High Emitters.”  we can reduce “projected global emissions in 2030 by 13 GtCO2” by sharing the emissions reductions among the top billion emitters and this can be done without imposing costs on the world’s poorest (Chakravarty et al 2009,p.11884).  </vt:lpstr>
      <vt:lpstr>VII: Concluding Remarks  * we face two major (inter-related) challenges  * they need to be addressed together (integrationism)  * I have introduced a cosmopolitan egalitarian framework for thinking about these challenges  * raised questions about some common responses (contraction and convergence, GDR)  * proposed two others: creating a technological commons and distributing burdens on an ability to pay basis.  There are some of the steps to a world not disfigured by poverty, one characterised by equality and sustainability.</vt:lpstr>
    </vt:vector>
  </TitlesOfParts>
  <Company>University of Oxford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Simon Caney</dc:title>
  <dc:creator>Simon Caney</dc:creator>
  <cp:lastModifiedBy>Simon Caney</cp:lastModifiedBy>
  <cp:revision>184</cp:revision>
  <dcterms:created xsi:type="dcterms:W3CDTF">2015-06-08T21:44:35Z</dcterms:created>
  <dcterms:modified xsi:type="dcterms:W3CDTF">2018-06-24T20:13:35Z</dcterms:modified>
</cp:coreProperties>
</file>