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84" r:id="rId2"/>
    <p:sldId id="257" r:id="rId3"/>
    <p:sldId id="269" r:id="rId4"/>
    <p:sldId id="307" r:id="rId5"/>
    <p:sldId id="327" r:id="rId6"/>
    <p:sldId id="333" r:id="rId7"/>
    <p:sldId id="334" r:id="rId8"/>
    <p:sldId id="335" r:id="rId9"/>
    <p:sldId id="336" r:id="rId10"/>
    <p:sldId id="339" r:id="rId11"/>
    <p:sldId id="338" r:id="rId12"/>
    <p:sldId id="34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F7F"/>
    <a:srgbClr val="B79C35"/>
    <a:srgbClr val="F3D046"/>
    <a:srgbClr val="F37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6"/>
  </p:normalViewPr>
  <p:slideViewPr>
    <p:cSldViewPr snapToGrid="0">
      <p:cViewPr varScale="1">
        <p:scale>
          <a:sx n="102" d="100"/>
          <a:sy n="102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3F613-C9BC-C146-94CA-72C37F65B227}" type="doc">
      <dgm:prSet loTypeId="urn:microsoft.com/office/officeart/2005/8/layout/venn1" loCatId="" qsTypeId="urn:microsoft.com/office/officeart/2005/8/quickstyle/simple1" qsCatId="simple" csTypeId="urn:microsoft.com/office/officeart/2005/8/colors/colorful2" csCatId="colorful" phldr="1"/>
      <dgm:spPr/>
    </dgm:pt>
    <dgm:pt modelId="{07FF0C45-FF4D-FF45-94DD-470C4B1246A9}">
      <dgm:prSet phldrT="[Text]" custT="1"/>
      <dgm:spPr/>
      <dgm:t>
        <a:bodyPr/>
        <a:lstStyle/>
        <a:p>
          <a:r>
            <a:rPr lang="en-GB" sz="1400" b="1" dirty="0"/>
            <a:t>Words</a:t>
          </a:r>
        </a:p>
      </dgm:t>
    </dgm:pt>
    <dgm:pt modelId="{E9AA93B4-4748-B347-82A1-6EA171BE4187}" type="parTrans" cxnId="{66CDDFA7-75AB-6346-B0F9-2462DCB80EDB}">
      <dgm:prSet/>
      <dgm:spPr/>
      <dgm:t>
        <a:bodyPr/>
        <a:lstStyle/>
        <a:p>
          <a:endParaRPr lang="en-GB" sz="2000" b="1"/>
        </a:p>
      </dgm:t>
    </dgm:pt>
    <dgm:pt modelId="{2D9A47ED-02C2-3548-8C7C-A0173E76BA10}" type="sibTrans" cxnId="{66CDDFA7-75AB-6346-B0F9-2462DCB80EDB}">
      <dgm:prSet/>
      <dgm:spPr/>
      <dgm:t>
        <a:bodyPr/>
        <a:lstStyle/>
        <a:p>
          <a:endParaRPr lang="en-GB" sz="2000" b="1"/>
        </a:p>
      </dgm:t>
    </dgm:pt>
    <dgm:pt modelId="{F371F043-5293-5046-A1B3-338CDED89A70}">
      <dgm:prSet phldrT="[Text]" custT="1"/>
      <dgm:spPr/>
      <dgm:t>
        <a:bodyPr/>
        <a:lstStyle/>
        <a:p>
          <a:r>
            <a:rPr lang="en-GB" sz="1400" b="1" dirty="0"/>
            <a:t>Rhythms</a:t>
          </a:r>
        </a:p>
      </dgm:t>
    </dgm:pt>
    <dgm:pt modelId="{675057BC-AD73-764B-B096-B7740E58DCF7}" type="parTrans" cxnId="{2ADE72B8-D621-9341-A818-1396363786A3}">
      <dgm:prSet/>
      <dgm:spPr/>
      <dgm:t>
        <a:bodyPr/>
        <a:lstStyle/>
        <a:p>
          <a:endParaRPr lang="en-GB" sz="2000" b="1"/>
        </a:p>
      </dgm:t>
    </dgm:pt>
    <dgm:pt modelId="{F17E73AE-95B8-AC41-BA2B-6A854152ED24}" type="sibTrans" cxnId="{2ADE72B8-D621-9341-A818-1396363786A3}">
      <dgm:prSet/>
      <dgm:spPr/>
      <dgm:t>
        <a:bodyPr/>
        <a:lstStyle/>
        <a:p>
          <a:endParaRPr lang="en-GB" sz="2000" b="1"/>
        </a:p>
      </dgm:t>
    </dgm:pt>
    <dgm:pt modelId="{FF07BDB3-BEEA-C242-B595-10339A240178}">
      <dgm:prSet phldrT="[Text]" custT="1"/>
      <dgm:spPr/>
      <dgm:t>
        <a:bodyPr/>
        <a:lstStyle/>
        <a:p>
          <a:r>
            <a:rPr lang="en-GB" sz="1400" b="1" dirty="0"/>
            <a:t>Meanings</a:t>
          </a:r>
        </a:p>
      </dgm:t>
    </dgm:pt>
    <dgm:pt modelId="{1860271E-0910-4B4C-BF44-121D7F20938D}" type="parTrans" cxnId="{FF0AEE97-716D-FF49-9DF4-1102C1F6D0AB}">
      <dgm:prSet/>
      <dgm:spPr/>
      <dgm:t>
        <a:bodyPr/>
        <a:lstStyle/>
        <a:p>
          <a:endParaRPr lang="en-GB" sz="2000" b="1"/>
        </a:p>
      </dgm:t>
    </dgm:pt>
    <dgm:pt modelId="{6DCCC6F1-ECDD-F246-AA98-75A770208238}" type="sibTrans" cxnId="{FF0AEE97-716D-FF49-9DF4-1102C1F6D0AB}">
      <dgm:prSet/>
      <dgm:spPr/>
      <dgm:t>
        <a:bodyPr/>
        <a:lstStyle/>
        <a:p>
          <a:endParaRPr lang="en-GB" sz="2000" b="1"/>
        </a:p>
      </dgm:t>
    </dgm:pt>
    <dgm:pt modelId="{9AEEE7EA-73DF-674D-900E-8226C30481A3}">
      <dgm:prSet phldrT="[Text]" custT="1"/>
      <dgm:spPr/>
      <dgm:t>
        <a:bodyPr/>
        <a:lstStyle/>
        <a:p>
          <a:r>
            <a:rPr lang="en-GB" sz="1400" b="1" dirty="0"/>
            <a:t>Themes</a:t>
          </a:r>
        </a:p>
      </dgm:t>
    </dgm:pt>
    <dgm:pt modelId="{71C0CC77-57ED-3E4A-9CED-3CB2E450E09B}" type="parTrans" cxnId="{A4E4EFB2-D4D3-5145-9AC3-1E36C4A4A6D1}">
      <dgm:prSet/>
      <dgm:spPr/>
      <dgm:t>
        <a:bodyPr/>
        <a:lstStyle/>
        <a:p>
          <a:endParaRPr lang="en-GB" sz="2000" b="1"/>
        </a:p>
      </dgm:t>
    </dgm:pt>
    <dgm:pt modelId="{84E51A5F-A01D-0E47-9F4D-180591DAF299}" type="sibTrans" cxnId="{A4E4EFB2-D4D3-5145-9AC3-1E36C4A4A6D1}">
      <dgm:prSet/>
      <dgm:spPr/>
      <dgm:t>
        <a:bodyPr/>
        <a:lstStyle/>
        <a:p>
          <a:endParaRPr lang="en-GB" sz="2000" b="1"/>
        </a:p>
      </dgm:t>
    </dgm:pt>
    <dgm:pt modelId="{C52A0DF0-8C92-5741-B8E2-2410E1E79743}" type="pres">
      <dgm:prSet presAssocID="{35E3F613-C9BC-C146-94CA-72C37F65B227}" presName="compositeShape" presStyleCnt="0">
        <dgm:presLayoutVars>
          <dgm:chMax val="7"/>
          <dgm:dir/>
          <dgm:resizeHandles val="exact"/>
        </dgm:presLayoutVars>
      </dgm:prSet>
      <dgm:spPr/>
    </dgm:pt>
    <dgm:pt modelId="{F13A77E4-DCB4-3044-9FBE-BBFF2B309F68}" type="pres">
      <dgm:prSet presAssocID="{07FF0C45-FF4D-FF45-94DD-470C4B1246A9}" presName="circ1" presStyleLbl="vennNode1" presStyleIdx="0" presStyleCnt="4"/>
      <dgm:spPr/>
    </dgm:pt>
    <dgm:pt modelId="{2D3872AB-FF6F-1740-9D66-37DC465DAFB1}" type="pres">
      <dgm:prSet presAssocID="{07FF0C45-FF4D-FF45-94DD-470C4B1246A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B0D892A-8FE8-7E49-88C4-44A1AE707DA6}" type="pres">
      <dgm:prSet presAssocID="{F371F043-5293-5046-A1B3-338CDED89A70}" presName="circ2" presStyleLbl="vennNode1" presStyleIdx="1" presStyleCnt="4"/>
      <dgm:spPr/>
    </dgm:pt>
    <dgm:pt modelId="{D7B9FEC6-40E9-3542-A434-8CC10492EFEE}" type="pres">
      <dgm:prSet presAssocID="{F371F043-5293-5046-A1B3-338CDED89A7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EF4C7BA-85DA-F249-B846-AFD1148C23DC}" type="pres">
      <dgm:prSet presAssocID="{9AEEE7EA-73DF-674D-900E-8226C30481A3}" presName="circ3" presStyleLbl="vennNode1" presStyleIdx="2" presStyleCnt="4"/>
      <dgm:spPr/>
    </dgm:pt>
    <dgm:pt modelId="{DCB04B17-5093-B44B-91D3-7F7080471A43}" type="pres">
      <dgm:prSet presAssocID="{9AEEE7EA-73DF-674D-900E-8226C30481A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284E2E7-E3B2-6D42-9DFA-E37B1465075A}" type="pres">
      <dgm:prSet presAssocID="{FF07BDB3-BEEA-C242-B595-10339A240178}" presName="circ4" presStyleLbl="vennNode1" presStyleIdx="3" presStyleCnt="4"/>
      <dgm:spPr/>
    </dgm:pt>
    <dgm:pt modelId="{16A13616-6E75-2F45-A54C-2DF28A2A1D42}" type="pres">
      <dgm:prSet presAssocID="{FF07BDB3-BEEA-C242-B595-10339A24017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ED90015-4552-4D43-B041-B4CFB8D169E0}" type="presOf" srcId="{FF07BDB3-BEEA-C242-B595-10339A240178}" destId="{A284E2E7-E3B2-6D42-9DFA-E37B1465075A}" srcOrd="0" destOrd="0" presId="urn:microsoft.com/office/officeart/2005/8/layout/venn1"/>
    <dgm:cxn modelId="{10555449-0C78-F741-BBE5-9C438BDF8071}" type="presOf" srcId="{07FF0C45-FF4D-FF45-94DD-470C4B1246A9}" destId="{F13A77E4-DCB4-3044-9FBE-BBFF2B309F68}" srcOrd="0" destOrd="0" presId="urn:microsoft.com/office/officeart/2005/8/layout/venn1"/>
    <dgm:cxn modelId="{45962F62-CCE6-F548-B4C3-5E812C5610B4}" type="presOf" srcId="{35E3F613-C9BC-C146-94CA-72C37F65B227}" destId="{C52A0DF0-8C92-5741-B8E2-2410E1E79743}" srcOrd="0" destOrd="0" presId="urn:microsoft.com/office/officeart/2005/8/layout/venn1"/>
    <dgm:cxn modelId="{27350B72-3273-1345-9DD2-9D5BB0C8488F}" type="presOf" srcId="{07FF0C45-FF4D-FF45-94DD-470C4B1246A9}" destId="{2D3872AB-FF6F-1740-9D66-37DC465DAFB1}" srcOrd="1" destOrd="0" presId="urn:microsoft.com/office/officeart/2005/8/layout/venn1"/>
    <dgm:cxn modelId="{14A5B47F-DB91-FF48-8DA6-2F2D3B0A5651}" type="presOf" srcId="{9AEEE7EA-73DF-674D-900E-8226C30481A3}" destId="{DCB04B17-5093-B44B-91D3-7F7080471A43}" srcOrd="1" destOrd="0" presId="urn:microsoft.com/office/officeart/2005/8/layout/venn1"/>
    <dgm:cxn modelId="{41145180-433D-6241-9AF7-8F3285341EA5}" type="presOf" srcId="{9AEEE7EA-73DF-674D-900E-8226C30481A3}" destId="{6EF4C7BA-85DA-F249-B846-AFD1148C23DC}" srcOrd="0" destOrd="0" presId="urn:microsoft.com/office/officeart/2005/8/layout/venn1"/>
    <dgm:cxn modelId="{3A73DD80-37D3-4344-9E12-AE455B5D1793}" type="presOf" srcId="{FF07BDB3-BEEA-C242-B595-10339A240178}" destId="{16A13616-6E75-2F45-A54C-2DF28A2A1D42}" srcOrd="1" destOrd="0" presId="urn:microsoft.com/office/officeart/2005/8/layout/venn1"/>
    <dgm:cxn modelId="{7AAF4292-AC4D-3C42-8058-0EC81BCA1987}" type="presOf" srcId="{F371F043-5293-5046-A1B3-338CDED89A70}" destId="{8B0D892A-8FE8-7E49-88C4-44A1AE707DA6}" srcOrd="0" destOrd="0" presId="urn:microsoft.com/office/officeart/2005/8/layout/venn1"/>
    <dgm:cxn modelId="{FF0AEE97-716D-FF49-9DF4-1102C1F6D0AB}" srcId="{35E3F613-C9BC-C146-94CA-72C37F65B227}" destId="{FF07BDB3-BEEA-C242-B595-10339A240178}" srcOrd="3" destOrd="0" parTransId="{1860271E-0910-4B4C-BF44-121D7F20938D}" sibTransId="{6DCCC6F1-ECDD-F246-AA98-75A770208238}"/>
    <dgm:cxn modelId="{66CDDFA7-75AB-6346-B0F9-2462DCB80EDB}" srcId="{35E3F613-C9BC-C146-94CA-72C37F65B227}" destId="{07FF0C45-FF4D-FF45-94DD-470C4B1246A9}" srcOrd="0" destOrd="0" parTransId="{E9AA93B4-4748-B347-82A1-6EA171BE4187}" sibTransId="{2D9A47ED-02C2-3548-8C7C-A0173E76BA10}"/>
    <dgm:cxn modelId="{A4E4EFB2-D4D3-5145-9AC3-1E36C4A4A6D1}" srcId="{35E3F613-C9BC-C146-94CA-72C37F65B227}" destId="{9AEEE7EA-73DF-674D-900E-8226C30481A3}" srcOrd="2" destOrd="0" parTransId="{71C0CC77-57ED-3E4A-9CED-3CB2E450E09B}" sibTransId="{84E51A5F-A01D-0E47-9F4D-180591DAF299}"/>
    <dgm:cxn modelId="{2ADE72B8-D621-9341-A818-1396363786A3}" srcId="{35E3F613-C9BC-C146-94CA-72C37F65B227}" destId="{F371F043-5293-5046-A1B3-338CDED89A70}" srcOrd="1" destOrd="0" parTransId="{675057BC-AD73-764B-B096-B7740E58DCF7}" sibTransId="{F17E73AE-95B8-AC41-BA2B-6A854152ED24}"/>
    <dgm:cxn modelId="{432E07BA-EAC5-BE43-AD02-C03DC24ACE73}" type="presOf" srcId="{F371F043-5293-5046-A1B3-338CDED89A70}" destId="{D7B9FEC6-40E9-3542-A434-8CC10492EFEE}" srcOrd="1" destOrd="0" presId="urn:microsoft.com/office/officeart/2005/8/layout/venn1"/>
    <dgm:cxn modelId="{90AC740D-3B73-A54C-9214-EF2573D7108D}" type="presParOf" srcId="{C52A0DF0-8C92-5741-B8E2-2410E1E79743}" destId="{F13A77E4-DCB4-3044-9FBE-BBFF2B309F68}" srcOrd="0" destOrd="0" presId="urn:microsoft.com/office/officeart/2005/8/layout/venn1"/>
    <dgm:cxn modelId="{6A99BDD3-A03E-8247-9E21-8848AF8E8DC3}" type="presParOf" srcId="{C52A0DF0-8C92-5741-B8E2-2410E1E79743}" destId="{2D3872AB-FF6F-1740-9D66-37DC465DAFB1}" srcOrd="1" destOrd="0" presId="urn:microsoft.com/office/officeart/2005/8/layout/venn1"/>
    <dgm:cxn modelId="{AF793A9B-8393-F445-A170-38E7D8BDB05F}" type="presParOf" srcId="{C52A0DF0-8C92-5741-B8E2-2410E1E79743}" destId="{8B0D892A-8FE8-7E49-88C4-44A1AE707DA6}" srcOrd="2" destOrd="0" presId="urn:microsoft.com/office/officeart/2005/8/layout/venn1"/>
    <dgm:cxn modelId="{E6280D43-5175-574A-BECD-419432B7AD62}" type="presParOf" srcId="{C52A0DF0-8C92-5741-B8E2-2410E1E79743}" destId="{D7B9FEC6-40E9-3542-A434-8CC10492EFEE}" srcOrd="3" destOrd="0" presId="urn:microsoft.com/office/officeart/2005/8/layout/venn1"/>
    <dgm:cxn modelId="{4DAEAE30-64D8-C745-B1E8-7A3B1CCCA292}" type="presParOf" srcId="{C52A0DF0-8C92-5741-B8E2-2410E1E79743}" destId="{6EF4C7BA-85DA-F249-B846-AFD1148C23DC}" srcOrd="4" destOrd="0" presId="urn:microsoft.com/office/officeart/2005/8/layout/venn1"/>
    <dgm:cxn modelId="{C5229BAB-7D8D-A246-B584-B0C95FD00102}" type="presParOf" srcId="{C52A0DF0-8C92-5741-B8E2-2410E1E79743}" destId="{DCB04B17-5093-B44B-91D3-7F7080471A43}" srcOrd="5" destOrd="0" presId="urn:microsoft.com/office/officeart/2005/8/layout/venn1"/>
    <dgm:cxn modelId="{9FE4A595-EA9E-4C44-97E1-108D1B2A5F50}" type="presParOf" srcId="{C52A0DF0-8C92-5741-B8E2-2410E1E79743}" destId="{A284E2E7-E3B2-6D42-9DFA-E37B1465075A}" srcOrd="6" destOrd="0" presId="urn:microsoft.com/office/officeart/2005/8/layout/venn1"/>
    <dgm:cxn modelId="{F23B897A-965E-8A4B-B9D1-9E13A7A4F051}" type="presParOf" srcId="{C52A0DF0-8C92-5741-B8E2-2410E1E79743}" destId="{16A13616-6E75-2F45-A54C-2DF28A2A1D42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A77E4-DCB4-3044-9FBE-BBFF2B309F68}">
      <dsp:nvSpPr>
        <dsp:cNvPr id="0" name=""/>
        <dsp:cNvSpPr/>
      </dsp:nvSpPr>
      <dsp:spPr>
        <a:xfrm>
          <a:off x="1436359" y="42104"/>
          <a:ext cx="2189432" cy="218943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Words</a:t>
          </a:r>
        </a:p>
      </dsp:txBody>
      <dsp:txXfrm>
        <a:off x="1688985" y="336835"/>
        <a:ext cx="1684179" cy="694723"/>
      </dsp:txXfrm>
    </dsp:sp>
    <dsp:sp modelId="{8B0D892A-8FE8-7E49-88C4-44A1AE707DA6}">
      <dsp:nvSpPr>
        <dsp:cNvPr id="0" name=""/>
        <dsp:cNvSpPr/>
      </dsp:nvSpPr>
      <dsp:spPr>
        <a:xfrm>
          <a:off x="2404762" y="1010507"/>
          <a:ext cx="2189432" cy="2189432"/>
        </a:xfrm>
        <a:prstGeom prst="ellipse">
          <a:avLst/>
        </a:prstGeom>
        <a:solidFill>
          <a:schemeClr val="accent2">
            <a:alpha val="50000"/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Rhythms</a:t>
          </a:r>
        </a:p>
      </dsp:txBody>
      <dsp:txXfrm>
        <a:off x="3583687" y="1263134"/>
        <a:ext cx="842089" cy="1684179"/>
      </dsp:txXfrm>
    </dsp:sp>
    <dsp:sp modelId="{6EF4C7BA-85DA-F249-B846-AFD1148C23DC}">
      <dsp:nvSpPr>
        <dsp:cNvPr id="0" name=""/>
        <dsp:cNvSpPr/>
      </dsp:nvSpPr>
      <dsp:spPr>
        <a:xfrm>
          <a:off x="1436359" y="1978910"/>
          <a:ext cx="2189432" cy="2189432"/>
        </a:xfrm>
        <a:prstGeom prst="ellipse">
          <a:avLst/>
        </a:prstGeom>
        <a:solidFill>
          <a:schemeClr val="accent2">
            <a:alpha val="50000"/>
            <a:hueOff val="4295742"/>
            <a:satOff val="-12329"/>
            <a:lumOff val="-197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Themes</a:t>
          </a:r>
        </a:p>
      </dsp:txBody>
      <dsp:txXfrm>
        <a:off x="1688985" y="3178888"/>
        <a:ext cx="1684179" cy="694723"/>
      </dsp:txXfrm>
    </dsp:sp>
    <dsp:sp modelId="{A284E2E7-E3B2-6D42-9DFA-E37B1465075A}">
      <dsp:nvSpPr>
        <dsp:cNvPr id="0" name=""/>
        <dsp:cNvSpPr/>
      </dsp:nvSpPr>
      <dsp:spPr>
        <a:xfrm>
          <a:off x="467955" y="1010507"/>
          <a:ext cx="2189432" cy="2189432"/>
        </a:xfrm>
        <a:prstGeom prst="ellipse">
          <a:avLst/>
        </a:prstGeom>
        <a:solidFill>
          <a:schemeClr val="accent2">
            <a:alpha val="50000"/>
            <a:hueOff val="6443612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Meanings</a:t>
          </a:r>
        </a:p>
      </dsp:txBody>
      <dsp:txXfrm>
        <a:off x="636373" y="1263134"/>
        <a:ext cx="842089" cy="1684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A98A8-2045-5F4B-ADB7-CDF6C628DA1F}" type="datetimeFigureOut">
              <a:rPr lang="en-US" smtClean="0"/>
              <a:t>6/27/24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C4BBA-ECE6-D84E-8559-A21E74BF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15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FC4BBA-ECE6-D84E-8559-A21E74BF6F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9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7C8-B99B-44CE-F5C8-66007A1A99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42D177-1A05-B7F1-CB31-92DA71CC0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34DAF-6086-285C-2438-2533F3AE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61C1B-020B-EA9F-BC4F-9561B7D8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187F6-2304-8F2C-FC53-D5CABCAA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05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FA69B-D915-837E-DB46-B090A1F42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97DA9-DCA6-6567-2CAC-1F69CC7CCA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D1C27-FD09-718A-6735-2190D2F1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D6E75-4DA3-54AA-D257-581FA65B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DC38A-B777-91BD-C641-E497A6BA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8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261706-1A4D-4E5A-2B0E-7044AA4195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F7385B-DB6D-597F-3394-483D9B353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D089B-20BC-184C-75FA-CFE8F6779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3035A-DE07-CE26-5F61-E3E3E75B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A038-4D85-E9E7-7ED1-B10C51EA9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6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CEFE7-6E94-C7A8-F35C-93674FB3D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50919-4433-CB54-2C88-C061F8E0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B06FB-D6DD-4FD9-9607-CD19AC33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9D316-BDC6-8200-2DD0-3AE30D328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E7527-DD9B-5384-3E1D-1336A1E6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DE39-FBEC-C76A-BABC-D12EF0F2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37628-0BD8-60B2-38D2-4C0CA2F94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CE28E-8D8F-E4DD-FAD1-83CD52D9B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943A8-CD56-DE8F-0E40-C4146ACE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74BC7-A4DD-BE4C-B3A9-57FA5C71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1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40860-629A-9F91-C48B-0257184AC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9A446-68DC-7995-BFFB-BA9EEF9C1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76A87-75F4-0333-E7E3-6FB6E84B1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13725-3407-25DF-F1DE-0D8EDDFB1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FA176-486B-FD62-C6AA-E70C4045C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5981A-14DC-BEA8-4D81-600E93AB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533EF-8CA5-CADE-F3FE-8CD12F31B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2D672-DD9C-2C89-39A3-B98623E9E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9733A-6612-693B-8A88-6D1C3226F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DC1F43-4F26-0DAB-5A0B-493DFA99D0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477CF8-F112-B633-735F-56E68FC7D6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29A7D-2BA0-6AD8-6819-79F99BC75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A5D08C-2AC8-556F-C643-90CE46818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FEAA74-EFC4-DEA7-21A7-BA1A72FA8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9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776A7-F739-EBBE-256E-5889D3E00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58DC88-DBE5-976A-E37F-FF44870C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F0E886-BD0C-CA8C-1667-E5C65FA16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C3414-6A16-D24D-3086-7FDC2A50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5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C725B8-E2FD-0E8F-4F43-D49CEB016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77FCF-02E3-8575-130B-786B386DB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72BE7-8904-707C-F862-9078A5E9A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64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B9597-EA59-8EE7-1BF7-D46FA1788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A6835-8727-91C2-5A8B-BC9BC222C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71B990-EDA5-02E0-9B33-365148830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A1CD7-67B1-EED0-6B86-B55391E53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88EFF-75A2-DEEB-52AE-7C56413E9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14EC9-B5C2-41B8-89F0-14368CD1C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5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FE93-0ACE-5975-A21C-D5A02F3AB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717DFF-4309-4F28-ADEB-93E946D91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FFD3CC-E019-476D-B309-5DEFC85AE4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FB0E1-8791-F941-0249-A581992B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1C507-1C2A-1E67-F89E-32B5E881E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98D18-011E-C88D-5DE0-32C4771D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2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B7706-52A4-01CD-F729-D845E9958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AF7C9A-3415-12BF-E9CE-6F816B386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D3564-1E56-02F7-E070-839E9BF0D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04AB2D-AB7F-AD4C-94F1-EEC8725C166E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BA3BE-7093-6B54-0994-17DD9F21F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890A7-CA14-6731-A6F8-3CB6375A7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7009CA-D4D8-2C4E-98F9-D3AB9BEAD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5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C476B2DD-89F1-05B5-8E2F-B4C028CCC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96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EAE27E-EF23-90AB-E48E-26E249680F4F}"/>
              </a:ext>
            </a:extLst>
          </p:cNvPr>
          <p:cNvSpPr txBox="1"/>
          <p:nvPr/>
        </p:nvSpPr>
        <p:spPr>
          <a:xfrm>
            <a:off x="1366452" y="197346"/>
            <a:ext cx="6098058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Leisure</a:t>
            </a:r>
            <a:r>
              <a:rPr lang="en-GB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by</a:t>
            </a:r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William Henry Davies</a:t>
            </a:r>
          </a:p>
          <a:p>
            <a:pPr algn="ctr"/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What is this life if, full of care,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have no time to stand and stare.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time to stand beneath the boughs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stare as long as sheep or cows.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time to see, when woods we pass,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 squirrels hide their nuts in grass.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time to see, in broad daylight,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Streams full of stars, like skies at night.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time to turn at Beauty's glance,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watch her feet, how they can dance.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 time to wait till her mouth can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Enrich that smile her eyes began.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poor life this if, full of care,</a:t>
            </a:r>
            <a:b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have no time to stand and stare.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D0E45E-DA96-7977-BF6B-71A84602D2D4}"/>
              </a:ext>
            </a:extLst>
          </p:cNvPr>
          <p:cNvSpPr txBox="1"/>
          <p:nvPr/>
        </p:nvSpPr>
        <p:spPr>
          <a:xfrm rot="19936776">
            <a:off x="-1820094" y="494676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417E0-4F8B-39D2-C62B-CC2631422436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51C918-9BDE-083B-CB3E-B7ACE1623C8E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1B62D98-3C9A-D406-B821-23AA782AE8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3648480"/>
              </p:ext>
            </p:extLst>
          </p:nvPr>
        </p:nvGraphicFramePr>
        <p:xfrm>
          <a:off x="6956854" y="1725255"/>
          <a:ext cx="5062151" cy="4210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618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A53051D-8B0D-145E-207D-E13FA8041A8B}"/>
              </a:ext>
            </a:extLst>
          </p:cNvPr>
          <p:cNvSpPr/>
          <p:nvPr/>
        </p:nvSpPr>
        <p:spPr>
          <a:xfrm>
            <a:off x="607042" y="2535621"/>
            <a:ext cx="3153104" cy="1786759"/>
          </a:xfrm>
          <a:prstGeom prst="ellipse">
            <a:avLst/>
          </a:prstGeom>
          <a:solidFill>
            <a:srgbClr val="F37F3C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What is mindfulness?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8259FDC-EBFA-8FCB-AB44-E0A696DC2F4D}"/>
              </a:ext>
            </a:extLst>
          </p:cNvPr>
          <p:cNvSpPr/>
          <p:nvPr/>
        </p:nvSpPr>
        <p:spPr>
          <a:xfrm>
            <a:off x="2625029" y="3565635"/>
            <a:ext cx="3153104" cy="1786759"/>
          </a:xfrm>
          <a:prstGeom prst="ellipse">
            <a:avLst/>
          </a:prstGeom>
          <a:solidFill>
            <a:srgbClr val="F3D046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Noticing Now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E4A8FAE-1FF2-9C30-42DE-39C053558653}"/>
              </a:ext>
            </a:extLst>
          </p:cNvPr>
          <p:cNvSpPr/>
          <p:nvPr/>
        </p:nvSpPr>
        <p:spPr>
          <a:xfrm>
            <a:off x="4695567" y="2535620"/>
            <a:ext cx="3153104" cy="1786759"/>
          </a:xfrm>
          <a:prstGeom prst="ellipse">
            <a:avLst/>
          </a:prstGeom>
          <a:solidFill>
            <a:srgbClr val="B79C35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Mindful breathing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BAE2001-4DC4-547F-31A4-BA9071AE1123}"/>
              </a:ext>
            </a:extLst>
          </p:cNvPr>
          <p:cNvSpPr/>
          <p:nvPr/>
        </p:nvSpPr>
        <p:spPr>
          <a:xfrm>
            <a:off x="6661001" y="3565634"/>
            <a:ext cx="3153104" cy="1786759"/>
          </a:xfrm>
          <a:prstGeom prst="ellipse">
            <a:avLst/>
          </a:prstGeom>
          <a:solidFill>
            <a:srgbClr val="EA7F7F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Body relaxation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DF7B3F-3EEB-604F-A8F6-2C1F48561C92}"/>
              </a:ext>
            </a:extLst>
          </p:cNvPr>
          <p:cNvSpPr/>
          <p:nvPr/>
        </p:nvSpPr>
        <p:spPr>
          <a:xfrm>
            <a:off x="8626435" y="2535620"/>
            <a:ext cx="3153104" cy="1786759"/>
          </a:xfrm>
          <a:prstGeom prst="ellipse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 relaxation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03A80-2FB7-B44E-1109-2B74B3EB7F6C}"/>
              </a:ext>
            </a:extLst>
          </p:cNvPr>
          <p:cNvSpPr txBox="1"/>
          <p:nvPr/>
        </p:nvSpPr>
        <p:spPr>
          <a:xfrm rot="19936776">
            <a:off x="-1684170" y="572628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30A7A-294A-766B-E2C1-F46D8083E04E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08AD45-6D6B-6847-566E-7BAF200C2E7B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11" name="Picture 10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A99DF050-5CF1-ECB5-153B-B59AC4436E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9095390" y="98853"/>
            <a:ext cx="3010113" cy="169287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44955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C476B2DD-89F1-05B5-8E2F-B4C028CCC7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1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A53051D-8B0D-145E-207D-E13FA8041A8B}"/>
              </a:ext>
            </a:extLst>
          </p:cNvPr>
          <p:cNvSpPr/>
          <p:nvPr/>
        </p:nvSpPr>
        <p:spPr>
          <a:xfrm>
            <a:off x="607042" y="2535621"/>
            <a:ext cx="3153104" cy="1786759"/>
          </a:xfrm>
          <a:prstGeom prst="ellipse">
            <a:avLst/>
          </a:prstGeom>
          <a:solidFill>
            <a:srgbClr val="F37F3C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What is mindfulness?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8259FDC-EBFA-8FCB-AB44-E0A696DC2F4D}"/>
              </a:ext>
            </a:extLst>
          </p:cNvPr>
          <p:cNvSpPr/>
          <p:nvPr/>
        </p:nvSpPr>
        <p:spPr>
          <a:xfrm>
            <a:off x="2625029" y="3565635"/>
            <a:ext cx="3153104" cy="1786759"/>
          </a:xfrm>
          <a:prstGeom prst="ellipse">
            <a:avLst/>
          </a:prstGeom>
          <a:solidFill>
            <a:srgbClr val="F3D046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Noticing Now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E4A8FAE-1FF2-9C30-42DE-39C053558653}"/>
              </a:ext>
            </a:extLst>
          </p:cNvPr>
          <p:cNvSpPr/>
          <p:nvPr/>
        </p:nvSpPr>
        <p:spPr>
          <a:xfrm>
            <a:off x="4695567" y="2535620"/>
            <a:ext cx="3153104" cy="1786759"/>
          </a:xfrm>
          <a:prstGeom prst="ellipse">
            <a:avLst/>
          </a:prstGeom>
          <a:solidFill>
            <a:srgbClr val="B79C35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Mindful breathing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BAE2001-4DC4-547F-31A4-BA9071AE1123}"/>
              </a:ext>
            </a:extLst>
          </p:cNvPr>
          <p:cNvSpPr/>
          <p:nvPr/>
        </p:nvSpPr>
        <p:spPr>
          <a:xfrm>
            <a:off x="6661001" y="3565634"/>
            <a:ext cx="3153104" cy="1786759"/>
          </a:xfrm>
          <a:prstGeom prst="ellipse">
            <a:avLst/>
          </a:prstGeom>
          <a:solidFill>
            <a:srgbClr val="EA7F7F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Body relaxation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DF7B3F-3EEB-604F-A8F6-2C1F48561C92}"/>
              </a:ext>
            </a:extLst>
          </p:cNvPr>
          <p:cNvSpPr/>
          <p:nvPr/>
        </p:nvSpPr>
        <p:spPr>
          <a:xfrm>
            <a:off x="8626435" y="2535620"/>
            <a:ext cx="3153104" cy="1786759"/>
          </a:xfrm>
          <a:prstGeom prst="ellipse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 relaxation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79A0B6-569A-A2DE-F713-909E1B75AE86}"/>
              </a:ext>
            </a:extLst>
          </p:cNvPr>
          <p:cNvSpPr txBox="1"/>
          <p:nvPr/>
        </p:nvSpPr>
        <p:spPr>
          <a:xfrm rot="19936776">
            <a:off x="-1820094" y="494676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88423A-1DD9-68B7-252B-C34BFCB4AAAA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5F87B-6C28-A997-AF03-CD8C288E4C4F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7" name="Picture 6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11E8632D-74D8-9CF2-D86C-DEA7378598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9095390" y="98853"/>
            <a:ext cx="3010113" cy="169287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6056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eborahwilliamson.co.uk/wp-content/uploads/2012/12/Mindfulness_cbt-partnership_org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3" y="504056"/>
            <a:ext cx="8707893" cy="5805264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Mindfulness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1628800"/>
            <a:ext cx="8229600" cy="3744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“Present-centred awareness”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“the awareness that emerges through paying attention on purpose, in the present moment, and nonjudgmentally to the unfolding of experience moment by moment”(</a:t>
            </a:r>
            <a:r>
              <a:rPr lang="en-GB" dirty="0" err="1"/>
              <a:t>Kabat</a:t>
            </a:r>
            <a:r>
              <a:rPr lang="en-GB" dirty="0"/>
              <a:t>-Zinn 2003)</a:t>
            </a:r>
          </a:p>
          <a:p>
            <a:pPr marL="0" indent="0" algn="ctr">
              <a:buNone/>
            </a:pP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5AF982-4953-D33D-982A-E745FAE587BC}"/>
              </a:ext>
            </a:extLst>
          </p:cNvPr>
          <p:cNvGrpSpPr/>
          <p:nvPr/>
        </p:nvGrpSpPr>
        <p:grpSpPr>
          <a:xfrm>
            <a:off x="2711624" y="5949280"/>
            <a:ext cx="6552728" cy="866052"/>
            <a:chOff x="2711624" y="5949280"/>
            <a:chExt cx="6552728" cy="866052"/>
          </a:xfrm>
        </p:grpSpPr>
        <p:sp>
          <p:nvSpPr>
            <p:cNvPr id="7" name="Rectangle 6"/>
            <p:cNvSpPr/>
            <p:nvPr/>
          </p:nvSpPr>
          <p:spPr>
            <a:xfrm>
              <a:off x="5447928" y="5949280"/>
              <a:ext cx="1080120" cy="435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528048" y="5949280"/>
              <a:ext cx="2736304" cy="435648"/>
            </a:xfrm>
            <a:prstGeom prst="rect">
              <a:avLst/>
            </a:prstGeom>
            <a:pattFill prst="dashUp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11624" y="5949280"/>
              <a:ext cx="2736304" cy="435648"/>
            </a:xfrm>
            <a:prstGeom prst="rect">
              <a:avLst/>
            </a:prstGeom>
            <a:pattFill prst="dashDn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75721" y="6413266"/>
              <a:ext cx="8919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/>
                <a:t>PAST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4278" y="6413266"/>
              <a:ext cx="1107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/>
                <a:t>FUTURE</a:t>
              </a:r>
              <a:endParaRPr lang="en-US" sz="20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11189" y="6415222"/>
              <a:ext cx="1369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PRESENT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878423A-B4F3-5E40-AA92-7CAEAEC730FF}"/>
              </a:ext>
            </a:extLst>
          </p:cNvPr>
          <p:cNvGrpSpPr/>
          <p:nvPr/>
        </p:nvGrpSpPr>
        <p:grpSpPr>
          <a:xfrm>
            <a:off x="1691303" y="4519065"/>
            <a:ext cx="8821605" cy="942128"/>
            <a:chOff x="167302" y="4519065"/>
            <a:chExt cx="8821605" cy="94212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33D00DD-8D1E-FD47-8A4B-23D8A46400BF}"/>
                </a:ext>
              </a:extLst>
            </p:cNvPr>
            <p:cNvSpPr/>
            <p:nvPr/>
          </p:nvSpPr>
          <p:spPr>
            <a:xfrm>
              <a:off x="1187624" y="4519065"/>
              <a:ext cx="6552728" cy="435648"/>
            </a:xfrm>
            <a:prstGeom prst="rect">
              <a:avLst/>
            </a:prstGeom>
            <a:pattFill prst="dashDn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466E09-00DD-F04D-BC5C-7E6F618130F8}"/>
                </a:ext>
              </a:extLst>
            </p:cNvPr>
            <p:cNvSpPr txBox="1"/>
            <p:nvPr/>
          </p:nvSpPr>
          <p:spPr>
            <a:xfrm>
              <a:off x="167302" y="5061083"/>
              <a:ext cx="21554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MINDLESSNESS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3DAAD53-D841-994A-BA62-FDC372282750}"/>
                </a:ext>
              </a:extLst>
            </p:cNvPr>
            <p:cNvSpPr txBox="1"/>
            <p:nvPr/>
          </p:nvSpPr>
          <p:spPr>
            <a:xfrm>
              <a:off x="6948264" y="5061083"/>
              <a:ext cx="20406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MINDFULNESS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8600BA4-2E3A-FFB3-0BD4-4F834CE2D36B}"/>
              </a:ext>
            </a:extLst>
          </p:cNvPr>
          <p:cNvSpPr txBox="1"/>
          <p:nvPr/>
        </p:nvSpPr>
        <p:spPr>
          <a:xfrm rot="19936776">
            <a:off x="-1820094" y="494676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01540A-D457-F145-9B4F-28788A8DBFB1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422AE8-3C79-675B-9574-0F49390804CC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19" name="Picture 18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50B88AB9-29E1-DCB8-F3BB-08FFA4447B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9095390" y="98853"/>
            <a:ext cx="3010113" cy="169287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4205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mindfulness?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50129" y="1719071"/>
            <a:ext cx="8201037" cy="459666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Contemporary Mindfulness</a:t>
            </a:r>
          </a:p>
          <a:p>
            <a:pPr lvl="1"/>
            <a:r>
              <a:rPr lang="en-US" dirty="0"/>
              <a:t>All inclusive with Buddhist roots.</a:t>
            </a:r>
          </a:p>
          <a:p>
            <a:pPr lvl="1"/>
            <a:r>
              <a:rPr lang="en-US" dirty="0"/>
              <a:t>Biological, psychological underpinnings.</a:t>
            </a:r>
          </a:p>
          <a:p>
            <a:pPr lvl="1"/>
            <a:r>
              <a:rPr lang="en-US" dirty="0"/>
              <a:t>Mind, body, emotions.</a:t>
            </a:r>
          </a:p>
          <a:p>
            <a:pPr lvl="1"/>
            <a:r>
              <a:rPr lang="en-US" dirty="0"/>
              <a:t>Inside-out approach.</a:t>
            </a:r>
          </a:p>
          <a:p>
            <a:pPr lvl="1"/>
            <a:r>
              <a:rPr lang="en-US" dirty="0"/>
              <a:t>Can be a mental health wellbeing technique OR a deeper personal journey.</a:t>
            </a:r>
          </a:p>
          <a:p>
            <a:pPr lvl="1"/>
            <a:r>
              <a:rPr lang="en-US" dirty="0"/>
              <a:t>Foundational practices include mindful breathing, the body scan and meditative techniques.</a:t>
            </a:r>
          </a:p>
          <a:p>
            <a:pPr lvl="1"/>
            <a:r>
              <a:rPr lang="en-US" dirty="0"/>
              <a:t>Long relationship with poetry and other reflective and expressive activities.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5BAFF1-7305-CBCD-67DA-470F7F9A2BDF}"/>
              </a:ext>
            </a:extLst>
          </p:cNvPr>
          <p:cNvSpPr txBox="1"/>
          <p:nvPr/>
        </p:nvSpPr>
        <p:spPr>
          <a:xfrm rot="19936776">
            <a:off x="-1820094" y="494676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EE190-3AE6-A74F-0E42-296D8D13233A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AA3FF3-5FDD-70DD-E49D-1EF2F095ED33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8" name="Picture 7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53A304AB-B7BF-5F67-B756-D8F904DF2C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9095390" y="98853"/>
            <a:ext cx="3010113" cy="169287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2819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A53051D-8B0D-145E-207D-E13FA8041A8B}"/>
              </a:ext>
            </a:extLst>
          </p:cNvPr>
          <p:cNvSpPr/>
          <p:nvPr/>
        </p:nvSpPr>
        <p:spPr>
          <a:xfrm>
            <a:off x="607042" y="2535621"/>
            <a:ext cx="3153104" cy="1786759"/>
          </a:xfrm>
          <a:prstGeom prst="ellipse">
            <a:avLst/>
          </a:prstGeom>
          <a:solidFill>
            <a:srgbClr val="F37F3C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What is mindfulness?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8259FDC-EBFA-8FCB-AB44-E0A696DC2F4D}"/>
              </a:ext>
            </a:extLst>
          </p:cNvPr>
          <p:cNvSpPr/>
          <p:nvPr/>
        </p:nvSpPr>
        <p:spPr>
          <a:xfrm>
            <a:off x="2625029" y="3565635"/>
            <a:ext cx="3153104" cy="1786759"/>
          </a:xfrm>
          <a:prstGeom prst="ellipse">
            <a:avLst/>
          </a:prstGeom>
          <a:solidFill>
            <a:srgbClr val="F3D046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Noticing Now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E4A8FAE-1FF2-9C30-42DE-39C053558653}"/>
              </a:ext>
            </a:extLst>
          </p:cNvPr>
          <p:cNvSpPr/>
          <p:nvPr/>
        </p:nvSpPr>
        <p:spPr>
          <a:xfrm>
            <a:off x="4695567" y="2535620"/>
            <a:ext cx="3153104" cy="1786759"/>
          </a:xfrm>
          <a:prstGeom prst="ellipse">
            <a:avLst/>
          </a:prstGeom>
          <a:solidFill>
            <a:srgbClr val="B79C35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Mindful breathing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BAE2001-4DC4-547F-31A4-BA9071AE1123}"/>
              </a:ext>
            </a:extLst>
          </p:cNvPr>
          <p:cNvSpPr/>
          <p:nvPr/>
        </p:nvSpPr>
        <p:spPr>
          <a:xfrm>
            <a:off x="6661001" y="3565634"/>
            <a:ext cx="3153104" cy="1786759"/>
          </a:xfrm>
          <a:prstGeom prst="ellipse">
            <a:avLst/>
          </a:prstGeom>
          <a:solidFill>
            <a:srgbClr val="EA7F7F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Body relaxation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DF7B3F-3EEB-604F-A8F6-2C1F48561C92}"/>
              </a:ext>
            </a:extLst>
          </p:cNvPr>
          <p:cNvSpPr/>
          <p:nvPr/>
        </p:nvSpPr>
        <p:spPr>
          <a:xfrm>
            <a:off x="8626435" y="2535620"/>
            <a:ext cx="3153104" cy="1786759"/>
          </a:xfrm>
          <a:prstGeom prst="ellipse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Mind relaxation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37FA09-6B26-90BF-F31B-BBC8DC20254D}"/>
              </a:ext>
            </a:extLst>
          </p:cNvPr>
          <p:cNvSpPr txBox="1"/>
          <p:nvPr/>
        </p:nvSpPr>
        <p:spPr>
          <a:xfrm rot="19936776">
            <a:off x="-1820094" y="494676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DDF8ED-2C8A-3451-E41B-7C5ABF9635E4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E727B-5F72-4BFB-1CB4-A57E86A11B31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11" name="Picture 10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2AE48EC6-3EAC-63A9-8984-747ABECD2D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90" b="10120"/>
          <a:stretch/>
        </p:blipFill>
        <p:spPr>
          <a:xfrm>
            <a:off x="9095390" y="98853"/>
            <a:ext cx="3010113" cy="169287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3844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DB9BF9-D626-7533-5B05-883961821274}"/>
              </a:ext>
            </a:extLst>
          </p:cNvPr>
          <p:cNvSpPr txBox="1"/>
          <p:nvPr/>
        </p:nvSpPr>
        <p:spPr>
          <a:xfrm rot="19936776">
            <a:off x="-1725501" y="572629"/>
            <a:ext cx="90494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What is this life if, full of care,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We have no time to stand and stare.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No time to stand beneath the boughs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And stare as long as sheep or cows.</a:t>
            </a: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br>
              <a:rPr lang="en-GB" sz="3200" kern="100" dirty="0">
                <a:solidFill>
                  <a:schemeClr val="tx1">
                    <a:alpha val="2576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</a:br>
            <a:endParaRPr lang="en-US" sz="3200" dirty="0">
              <a:solidFill>
                <a:schemeClr val="tx1">
                  <a:alpha val="2576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D36B78-D3A7-F56E-AF5A-12884F239EB0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A0D1A-B5D5-F725-4F46-F086C4A2E5AD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pic>
        <p:nvPicPr>
          <p:cNvPr id="4" name="Picture 3" descr="A colorful background with text and a circle&#10;&#10;Description automatically generated">
            <a:extLst>
              <a:ext uri="{FF2B5EF4-FFF2-40B4-BE49-F238E27FC236}">
                <a16:creationId xmlns:a16="http://schemas.microsoft.com/office/drawing/2014/main" id="{04234F3B-2FC2-A6A7-4A2C-A70B1AA624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90" b="10120"/>
          <a:stretch/>
        </p:blipFill>
        <p:spPr>
          <a:xfrm>
            <a:off x="3404475" y="1915297"/>
            <a:ext cx="5383050" cy="302740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3543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65E949-7380-0F89-C996-87DFDEDAD7DC}"/>
              </a:ext>
            </a:extLst>
          </p:cNvPr>
          <p:cNvSpPr txBox="1"/>
          <p:nvPr/>
        </p:nvSpPr>
        <p:spPr>
          <a:xfrm>
            <a:off x="5552304" y="1350000"/>
            <a:ext cx="6083999" cy="3416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 mindfulness for creating poetry:</a:t>
            </a:r>
          </a:p>
          <a:p>
            <a:pPr lvl="0"/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Spend some time in the mindful state allowing for deeper inspiration, direction and meanings to emerge.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Focus on the themes that emerge that you want to express.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Focus on your inner rhythms to find the rhythm of the poem.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Now focus on the words that you can use to convey your themes and rhythm.</a:t>
            </a:r>
          </a:p>
        </p:txBody>
      </p:sp>
      <p:pic>
        <p:nvPicPr>
          <p:cNvPr id="14" name="Picture 13" descr="Person writing on a notebook">
            <a:extLst>
              <a:ext uri="{FF2B5EF4-FFF2-40B4-BE49-F238E27FC236}">
                <a16:creationId xmlns:a16="http://schemas.microsoft.com/office/drawing/2014/main" id="{FB964F1F-7F3B-020F-782A-C80EF15A4F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93" r="29458"/>
          <a:stretch/>
        </p:blipFill>
        <p:spPr>
          <a:xfrm>
            <a:off x="-840260" y="0"/>
            <a:ext cx="5639508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E8A12B-3AD0-4664-AFC0-3FD611ED990D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8341DC-4CDB-D571-2289-3B609F23E71F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71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65E949-7380-0F89-C996-87DFDEDAD7DC}"/>
              </a:ext>
            </a:extLst>
          </p:cNvPr>
          <p:cNvSpPr txBox="1"/>
          <p:nvPr/>
        </p:nvSpPr>
        <p:spPr>
          <a:xfrm>
            <a:off x="5551200" y="1351508"/>
            <a:ext cx="6085188" cy="341632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 mindfulness for engaging with poetry:</a:t>
            </a:r>
          </a:p>
          <a:p>
            <a:pPr lvl="0"/>
            <a:endParaRPr lang="en-GB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Focus on each word as your read or hear the poem.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Focus on the rhythm of the poem and your inner rhythms.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Focus on any themes that emerge within you.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Let deeper meanings emerge too.</a:t>
            </a:r>
          </a:p>
        </p:txBody>
      </p:sp>
      <p:pic>
        <p:nvPicPr>
          <p:cNvPr id="6" name="Picture 5" descr="Person reading book">
            <a:extLst>
              <a:ext uri="{FF2B5EF4-FFF2-40B4-BE49-F238E27FC236}">
                <a16:creationId xmlns:a16="http://schemas.microsoft.com/office/drawing/2014/main" id="{63203E3B-C4CA-53F8-F6E5-62A12264E0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59" r="18614"/>
          <a:stretch/>
        </p:blipFill>
        <p:spPr>
          <a:xfrm>
            <a:off x="-1556921" y="-1"/>
            <a:ext cx="6329204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3FC66F-FADD-6D76-0D56-44B7CCC7B06A}"/>
              </a:ext>
            </a:extLst>
          </p:cNvPr>
          <p:cNvSpPr txBox="1"/>
          <p:nvPr/>
        </p:nvSpPr>
        <p:spPr>
          <a:xfrm>
            <a:off x="6413157" y="280241"/>
            <a:ext cx="5062151" cy="2062103"/>
          </a:xfrm>
          <a:prstGeom prst="rect">
            <a:avLst/>
          </a:prstGeom>
          <a:solidFill>
            <a:schemeClr val="bg1">
              <a:lumMod val="95000"/>
              <a:alpha val="338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Once upon a midnight dreary, while I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Pondered weak and weary,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000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Over many a quaint and curious volume of forgotten lore-</a:t>
            </a:r>
            <a:endParaRPr lang="en-US" sz="3200" dirty="0">
              <a:solidFill>
                <a:schemeClr val="tx1">
                  <a:alpha val="3000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F153D7-FAE4-003F-0DFA-BD47AB5B103F}"/>
              </a:ext>
            </a:extLst>
          </p:cNvPr>
          <p:cNvSpPr txBox="1"/>
          <p:nvPr/>
        </p:nvSpPr>
        <p:spPr>
          <a:xfrm>
            <a:off x="3564923" y="5397094"/>
            <a:ext cx="50621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effectLst/>
                <a:latin typeface="Cochocib Script Latin Pro" panose="020F0502020204030204" pitchFamily="34" charset="0"/>
                <a:ea typeface="Aptos" panose="020B0004020202020204" pitchFamily="34" charset="0"/>
                <a:cs typeface="Cochocib Script Latin Pro" panose="020F0502020204030204" pitchFamily="34" charset="0"/>
              </a:rPr>
              <a:t>I wandered lonely as a cloud</a:t>
            </a:r>
          </a:p>
          <a:p>
            <a:pPr algn="ctr"/>
            <a:r>
              <a:rPr lang="en-GB" sz="3200" kern="100" dirty="0">
                <a:solidFill>
                  <a:schemeClr val="tx1">
                    <a:alpha val="3223"/>
                  </a:schemeClr>
                </a:solidFill>
                <a:latin typeface="Cochocib Script Latin Pro" panose="020F0502020204030204" pitchFamily="34" charset="0"/>
                <a:cs typeface="Cochocib Script Latin Pro" panose="020F0502020204030204" pitchFamily="34" charset="0"/>
              </a:rPr>
              <a:t>That floats on high o’er vales and hills,</a:t>
            </a:r>
            <a:endParaRPr lang="en-US" sz="3200" dirty="0">
              <a:solidFill>
                <a:schemeClr val="tx1">
                  <a:alpha val="3223"/>
                </a:schemeClr>
              </a:solidFill>
              <a:latin typeface="Cochocib Script Latin Pro" panose="020F0502020204030204" pitchFamily="34" charset="0"/>
              <a:cs typeface="Cochocib Script Latin Pr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87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1034</Words>
  <Application>Microsoft Macintosh PowerPoint</Application>
  <PresentationFormat>Widescreen</PresentationFormat>
  <Paragraphs>107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Cochocib Script Latin Pro</vt:lpstr>
      <vt:lpstr>Office Theme</vt:lpstr>
      <vt:lpstr>PowerPoint Presentation</vt:lpstr>
      <vt:lpstr>PowerPoint Presentation</vt:lpstr>
      <vt:lpstr>PowerPoint Presentation</vt:lpstr>
      <vt:lpstr>Mindfulness</vt:lpstr>
      <vt:lpstr>What is mindfulness?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Howes, Dean</dc:creator>
  <cp:lastModifiedBy>Howes, Dean</cp:lastModifiedBy>
  <cp:revision>12</cp:revision>
  <cp:lastPrinted>2024-06-27T07:41:46Z</cp:lastPrinted>
  <dcterms:created xsi:type="dcterms:W3CDTF">2024-05-14T10:27:32Z</dcterms:created>
  <dcterms:modified xsi:type="dcterms:W3CDTF">2024-06-27T07:43:57Z</dcterms:modified>
</cp:coreProperties>
</file>