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Richard" userId="ff33f214-d158-45aa-bf58-775d5b8de067" providerId="ADAL" clId="{FC86C367-407B-5F3B-AD72-E1E579BAD3E7}"/>
    <pc:docChg chg="modSld">
      <pc:chgData name="Smith, Richard" userId="ff33f214-d158-45aa-bf58-775d5b8de067" providerId="ADAL" clId="{FC86C367-407B-5F3B-AD72-E1E579BAD3E7}" dt="2026-10-17T08:14:17.340" v="25" actId="20577"/>
      <pc:docMkLst>
        <pc:docMk/>
      </pc:docMkLst>
      <pc:sldChg chg="modSp mod">
        <pc:chgData name="Smith, Richard" userId="ff33f214-d158-45aa-bf58-775d5b8de067" providerId="ADAL" clId="{FC86C367-407B-5F3B-AD72-E1E579BAD3E7}" dt="2026-10-17T08:14:17.340" v="25" actId="20577"/>
        <pc:sldMkLst>
          <pc:docMk/>
          <pc:sldMk cId="0" sldId="256"/>
        </pc:sldMkLst>
        <pc:spChg chg="mod">
          <ac:chgData name="Smith, Richard" userId="ff33f214-d158-45aa-bf58-775d5b8de067" providerId="ADAL" clId="{FC86C367-407B-5F3B-AD72-E1E579BAD3E7}" dt="2026-10-17T08:14:07.508" v="8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mith, Richard" userId="ff33f214-d158-45aa-bf58-775d5b8de067" providerId="ADAL" clId="{FC86C367-407B-5F3B-AD72-E1E579BAD3E7}" dt="2026-10-17T08:14:17.340" v="25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slide" Target="slide27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6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29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5.xml"/><Relationship Id="rId32" Type="http://schemas.openxmlformats.org/officeDocument/2006/relationships/slide" Target="slide1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28" Type="http://schemas.openxmlformats.org/officeDocument/2006/relationships/slide" Target="slide29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31" Type="http://schemas.openxmlformats.org/officeDocument/2006/relationships/slide" Target="slide32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Relationship Id="rId27" Type="http://schemas.openxmlformats.org/officeDocument/2006/relationships/slide" Target="slide28.xml"/><Relationship Id="rId30" Type="http://schemas.openxmlformats.org/officeDocument/2006/relationships/slide" Target="slide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6928" y="438912"/>
            <a:ext cx="8595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371952"/>
                </a:solidFill>
                <a:latin typeface="Aptos"/>
              </a:rPr>
              <a:t>Research Conversations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022342"/>
            <a:ext cx="85953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dirty="0">
                <a:solidFill>
                  <a:srgbClr val="64646C"/>
                </a:solidFill>
                <a:latin typeface="Aptos"/>
              </a:rPr>
              <a:t>Interactive card game for </a:t>
            </a:r>
            <a:r>
              <a:rPr lang="en-GB" sz="1800" b="0">
                <a:solidFill>
                  <a:srgbClr val="64646C"/>
                </a:solidFill>
                <a:latin typeface="Aptos"/>
              </a:rPr>
              <a:t>online </a:t>
            </a:r>
            <a:r>
              <a:rPr sz="1800" b="0">
                <a:solidFill>
                  <a:srgbClr val="64646C"/>
                </a:solidFill>
                <a:latin typeface="Aptos"/>
              </a:rPr>
              <a:t>breakout </a:t>
            </a:r>
            <a:r>
              <a:rPr sz="1800" b="0" dirty="0">
                <a:solidFill>
                  <a:srgbClr val="64646C"/>
                </a:solidFill>
                <a:latin typeface="Aptos"/>
              </a:rPr>
              <a:t>rooms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27632"/>
            <a:ext cx="7360920" cy="4233672"/>
          </a:xfrm>
          <a:prstGeom prst="roundRect">
            <a:avLst/>
          </a:prstGeom>
          <a:solidFill>
            <a:srgbClr val="FFFFFF"/>
          </a:solidFill>
          <a:ln>
            <a:solidFill>
              <a:srgbClr val="DAD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847088"/>
            <a:ext cx="6766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371952"/>
                </a:solidFill>
                <a:latin typeface="Aptos"/>
              </a:rPr>
              <a:t>How to play</a:t>
            </a:r>
          </a:p>
        </p:txBody>
      </p:sp>
      <p:sp>
        <p:nvSpPr>
          <p:cNvPr id="9" name="Oval 8"/>
          <p:cNvSpPr/>
          <p:nvPr/>
        </p:nvSpPr>
        <p:spPr>
          <a:xfrm>
            <a:off x="877824" y="2313432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1016" y="2286000"/>
            <a:ext cx="6309360" cy="467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One nominated player opens the file in desktop PowerPoint, starts Slide Show mode and shares the window.</a:t>
            </a:r>
          </a:p>
        </p:txBody>
      </p:sp>
      <p:sp>
        <p:nvSpPr>
          <p:cNvPr id="11" name="Oval 10"/>
          <p:cNvSpPr/>
          <p:nvPr/>
        </p:nvSpPr>
        <p:spPr>
          <a:xfrm>
            <a:off x="877824" y="2880360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1016" y="2852928"/>
            <a:ext cx="6309360" cy="2800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Take turns to be the questioner. Choose a numbered card </a:t>
            </a:r>
            <a:r>
              <a:rPr lang="en-GB" sz="1220" b="0" dirty="0">
                <a:solidFill>
                  <a:srgbClr val="26262A"/>
                </a:solidFill>
                <a:latin typeface="Aptos"/>
              </a:rPr>
              <a:t>to </a:t>
            </a:r>
            <a:r>
              <a:rPr lang="en-GB" sz="1220" b="0">
                <a:solidFill>
                  <a:srgbClr val="26262A"/>
                </a:solidFill>
                <a:latin typeface="Aptos"/>
              </a:rPr>
              <a:t>be turned over</a:t>
            </a:r>
            <a:r>
              <a:rPr sz="1220" b="0">
                <a:solidFill>
                  <a:srgbClr val="26262A"/>
                </a:solidFill>
                <a:latin typeface="Aptos"/>
              </a:rPr>
              <a:t>.</a:t>
            </a:r>
            <a:endParaRPr sz="122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77824" y="3447288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1016" y="3419856"/>
            <a:ext cx="6309360" cy="2800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Going around the room, each person answers for no longer than </a:t>
            </a:r>
            <a:r>
              <a:rPr lang="en-GB" sz="1220" dirty="0">
                <a:solidFill>
                  <a:srgbClr val="26262A"/>
                </a:solidFill>
                <a:latin typeface="Aptos"/>
              </a:rPr>
              <a:t>a</a:t>
            </a:r>
            <a:r>
              <a:rPr sz="1220" b="0" dirty="0">
                <a:solidFill>
                  <a:srgbClr val="26262A"/>
                </a:solidFill>
                <a:latin typeface="Aptos"/>
              </a:rPr>
              <a:t> minute; anyone may pass.</a:t>
            </a:r>
          </a:p>
        </p:txBody>
      </p:sp>
      <p:sp>
        <p:nvSpPr>
          <p:cNvPr id="15" name="Oval 14"/>
          <p:cNvSpPr/>
          <p:nvPr/>
        </p:nvSpPr>
        <p:spPr>
          <a:xfrm>
            <a:off x="877824" y="4014215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1016" y="3986784"/>
            <a:ext cx="6309360" cy="467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The questioner may then answer and invite further comments or discussion</a:t>
            </a:r>
            <a:r>
              <a:rPr lang="en-GB" sz="1220" b="0" dirty="0">
                <a:solidFill>
                  <a:srgbClr val="26262A"/>
                </a:solidFill>
                <a:latin typeface="Aptos"/>
              </a:rPr>
              <a:t> or move to the next card</a:t>
            </a:r>
            <a:r>
              <a:rPr sz="1220" b="0" dirty="0">
                <a:solidFill>
                  <a:srgbClr val="26262A"/>
                </a:solidFill>
                <a:latin typeface="Aptos"/>
              </a:rPr>
              <a:t>.</a:t>
            </a:r>
          </a:p>
        </p:txBody>
      </p:sp>
      <p:sp>
        <p:nvSpPr>
          <p:cNvPr id="17" name="Oval 16"/>
          <p:cNvSpPr/>
          <p:nvPr/>
        </p:nvSpPr>
        <p:spPr>
          <a:xfrm>
            <a:off x="877824" y="4581144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1016" y="4553712"/>
            <a:ext cx="630936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>
                <a:solidFill>
                  <a:srgbClr val="26262A"/>
                </a:solidFill>
                <a:latin typeface="Aptos"/>
              </a:rPr>
              <a:t>Click “Return to cards” for the next turn. A card number fades after it has been used.</a:t>
            </a:r>
          </a:p>
        </p:txBody>
      </p:sp>
      <p:sp>
        <p:nvSpPr>
          <p:cNvPr id="19" name="Oval 18"/>
          <p:cNvSpPr/>
          <p:nvPr/>
        </p:nvSpPr>
        <p:spPr>
          <a:xfrm>
            <a:off x="877824" y="5148072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71016" y="5120640"/>
            <a:ext cx="630936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>
                <a:solidFill>
                  <a:srgbClr val="26262A"/>
                </a:solidFill>
                <a:latin typeface="Aptos"/>
              </a:rPr>
              <a:t>To reset all cards, end the slide show and reopen the file.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8577072" y="2854629"/>
            <a:ext cx="2834640" cy="713232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 dirty="0">
                <a:solidFill>
                  <a:srgbClr val="FFFFFF"/>
                </a:solidFill>
                <a:latin typeface="Aptos"/>
              </a:rPr>
              <a:t>START GAME  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1936" y="4180665"/>
            <a:ext cx="2779776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dirty="0">
                <a:solidFill>
                  <a:srgbClr val="26262A"/>
                </a:solidFill>
                <a:latin typeface="Aptos"/>
              </a:rPr>
              <a:t>30 cards
Click a number to reveal its question.
A soft flip sound plays on reveal.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223" y="5972251"/>
            <a:ext cx="11447225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dirty="0">
                <a:solidFill>
                  <a:srgbClr val="64646C"/>
                </a:solidFill>
                <a:latin typeface="Aptos"/>
              </a:rPr>
              <a:t>Developed out of the </a:t>
            </a:r>
            <a:r>
              <a:rPr lang="en-GB" sz="1050" b="0" dirty="0">
                <a:solidFill>
                  <a:srgbClr val="64646C"/>
                </a:solidFill>
                <a:latin typeface="Aptos"/>
              </a:rPr>
              <a:t>Enhancing Research Culture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project 'Countering silos and hierarchies through peer-to-peer research-in-progress research conversations' </a:t>
            </a:r>
            <a:r>
              <a:rPr lang="en-GB" sz="1050" dirty="0">
                <a:solidFill>
                  <a:srgbClr val="64646C"/>
                </a:solidFill>
                <a:latin typeface="Aptos"/>
              </a:rPr>
              <a:t>(2024–25):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— PI: Prof. Richard Smith 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http://</a:t>
            </a:r>
            <a:r>
              <a:rPr sz="1050" b="0" dirty="0" err="1">
                <a:solidFill>
                  <a:srgbClr val="64646C"/>
                </a:solidFill>
                <a:latin typeface="Aptos"/>
                <a:hlinkClick r:id="rId3"/>
              </a:rPr>
              <a:t>warwick.ac.uk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/</a:t>
            </a:r>
            <a:r>
              <a:rPr sz="1050" b="0" dirty="0" err="1">
                <a:solidFill>
                  <a:srgbClr val="64646C"/>
                </a:solidFill>
                <a:latin typeface="Aptos"/>
                <a:hlinkClick r:id="rId3"/>
              </a:rPr>
              <a:t>researchconversations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(c) 2026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B40AC9A-E033-2744-B7CF-7AF966390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1663" y="375028"/>
            <a:ext cx="1412984" cy="179146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CE6EB6-DCBB-7AD7-89B1-14049857C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354" y="431210"/>
            <a:ext cx="2755309" cy="10043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19456"/>
            <a:ext cx="7863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371952"/>
                </a:solidFill>
                <a:latin typeface="Aptos"/>
              </a:rPr>
              <a:t>Choose a 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83879" y="246888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50" b="0">
                <a:solidFill>
                  <a:srgbClr val="64646C"/>
                </a:solidFill>
                <a:latin typeface="Aptos"/>
              </a:rPr>
              <a:t>Faded number = already used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38912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2" action="ppaction://hlinksldjump"/>
              </a:rPr>
              <a:t>CARD
01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2350008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3" action="ppaction://hlinksldjump"/>
              </a:rPr>
              <a:t>CARD
02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61104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4" action="ppaction://hlinksldjump"/>
              </a:rPr>
              <a:t>CARD
03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6172200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5" action="ppaction://hlinksldjump"/>
              </a:rPr>
              <a:t>CARD
04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8083296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6" action="ppaction://hlinksldjump"/>
              </a:rPr>
              <a:t>CARD
05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9994392" y="850392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7" action="ppaction://hlinksldjump"/>
              </a:rPr>
              <a:t>CARD
06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438912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8" action="ppaction://hlinksldjump"/>
              </a:rPr>
              <a:t>CARD
07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2350008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9" action="ppaction://hlinksldjump"/>
              </a:rPr>
              <a:t>CARD
08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4261104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chemeClr val="hlink"/>
                </a:solidFill>
                <a:latin typeface="Aptos"/>
                <a:hlinkClick r:id="rId10" action="ppaction://hlinksldjump"/>
              </a:rPr>
              <a:t>CARD
09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6172200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1" action="ppaction://hlinksldjump"/>
              </a:rPr>
              <a:t>CARD
10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8083296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2" action="ppaction://hlinksldjump"/>
              </a:rPr>
              <a:t>CARD
11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9994392" y="1938528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3" action="ppaction://hlinksldjump"/>
              </a:rPr>
              <a:t>CARD
12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438912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4" action="ppaction://hlinksldjump"/>
              </a:rPr>
              <a:t>CARD
13</a:t>
            </a:r>
          </a:p>
        </p:txBody>
      </p:sp>
      <p:sp>
        <p:nvSpPr>
          <p:cNvPr id="17" name="Rounded Rectangle 16">
            <a:hlinkClick r:id="rId15" action="ppaction://hlinksldjump"/>
          </p:cNvPr>
          <p:cNvSpPr/>
          <p:nvPr/>
        </p:nvSpPr>
        <p:spPr>
          <a:xfrm>
            <a:off x="2350008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5" action="ppaction://hlinksldjump"/>
              </a:rPr>
              <a:t>CARD
14</a:t>
            </a:r>
          </a:p>
        </p:txBody>
      </p:sp>
      <p:sp>
        <p:nvSpPr>
          <p:cNvPr id="18" name="Rounded Rectangle 17">
            <a:hlinkClick r:id="rId16" action="ppaction://hlinksldjump"/>
          </p:cNvPr>
          <p:cNvSpPr/>
          <p:nvPr/>
        </p:nvSpPr>
        <p:spPr>
          <a:xfrm>
            <a:off x="4261104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6" action="ppaction://hlinksldjump"/>
              </a:rPr>
              <a:t>CARD
15</a:t>
            </a:r>
          </a:p>
        </p:txBody>
      </p:sp>
      <p:sp>
        <p:nvSpPr>
          <p:cNvPr id="19" name="Rounded Rectangle 18">
            <a:hlinkClick r:id="rId17" action="ppaction://hlinksldjump"/>
          </p:cNvPr>
          <p:cNvSpPr/>
          <p:nvPr/>
        </p:nvSpPr>
        <p:spPr>
          <a:xfrm>
            <a:off x="6172200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7" action="ppaction://hlinksldjump"/>
              </a:rPr>
              <a:t>CARD
16</a:t>
            </a:r>
          </a:p>
        </p:txBody>
      </p:sp>
      <p:sp>
        <p:nvSpPr>
          <p:cNvPr id="20" name="Rounded Rectangle 19">
            <a:hlinkClick r:id="rId18" action="ppaction://hlinksldjump"/>
          </p:cNvPr>
          <p:cNvSpPr/>
          <p:nvPr/>
        </p:nvSpPr>
        <p:spPr>
          <a:xfrm>
            <a:off x="8083296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8" action="ppaction://hlinksldjump"/>
              </a:rPr>
              <a:t>CARD
17</a:t>
            </a:r>
          </a:p>
        </p:txBody>
      </p:sp>
      <p:sp>
        <p:nvSpPr>
          <p:cNvPr id="21" name="Rounded Rectangle 20">
            <a:hlinkClick r:id="rId19" action="ppaction://hlinksldjump"/>
          </p:cNvPr>
          <p:cNvSpPr/>
          <p:nvPr/>
        </p:nvSpPr>
        <p:spPr>
          <a:xfrm>
            <a:off x="9994392" y="3026664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19" action="ppaction://hlinksldjump"/>
              </a:rPr>
              <a:t>CARD
18</a:t>
            </a:r>
          </a:p>
        </p:txBody>
      </p:sp>
      <p:sp>
        <p:nvSpPr>
          <p:cNvPr id="22" name="Rounded Rectangle 21">
            <a:hlinkClick r:id="rId20" action="ppaction://hlinksldjump"/>
          </p:cNvPr>
          <p:cNvSpPr/>
          <p:nvPr/>
        </p:nvSpPr>
        <p:spPr>
          <a:xfrm>
            <a:off x="438912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0" action="ppaction://hlinksldjump"/>
              </a:rPr>
              <a:t>CARD
19</a:t>
            </a:r>
          </a:p>
        </p:txBody>
      </p:sp>
      <p:sp>
        <p:nvSpPr>
          <p:cNvPr id="23" name="Rounded Rectangle 22">
            <a:hlinkClick r:id="rId21" action="ppaction://hlinksldjump"/>
          </p:cNvPr>
          <p:cNvSpPr/>
          <p:nvPr/>
        </p:nvSpPr>
        <p:spPr>
          <a:xfrm>
            <a:off x="2350008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1" action="ppaction://hlinksldjump"/>
              </a:rPr>
              <a:t>CARD
20</a:t>
            </a:r>
          </a:p>
        </p:txBody>
      </p:sp>
      <p:sp>
        <p:nvSpPr>
          <p:cNvPr id="24" name="Rounded Rectangle 23">
            <a:hlinkClick r:id="rId22" action="ppaction://hlinksldjump"/>
          </p:cNvPr>
          <p:cNvSpPr/>
          <p:nvPr/>
        </p:nvSpPr>
        <p:spPr>
          <a:xfrm>
            <a:off x="4261104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2" action="ppaction://hlinksldjump"/>
              </a:rPr>
              <a:t>CARD
21</a:t>
            </a:r>
          </a:p>
        </p:txBody>
      </p:sp>
      <p:sp>
        <p:nvSpPr>
          <p:cNvPr id="25" name="Rounded Rectangle 24">
            <a:hlinkClick r:id="rId23" action="ppaction://hlinksldjump"/>
          </p:cNvPr>
          <p:cNvSpPr/>
          <p:nvPr/>
        </p:nvSpPr>
        <p:spPr>
          <a:xfrm>
            <a:off x="6172200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3" action="ppaction://hlinksldjump"/>
              </a:rPr>
              <a:t>CARD
22</a:t>
            </a:r>
          </a:p>
        </p:txBody>
      </p:sp>
      <p:sp>
        <p:nvSpPr>
          <p:cNvPr id="26" name="Rounded Rectangle 25">
            <a:hlinkClick r:id="rId24" action="ppaction://hlinksldjump"/>
          </p:cNvPr>
          <p:cNvSpPr/>
          <p:nvPr/>
        </p:nvSpPr>
        <p:spPr>
          <a:xfrm>
            <a:off x="8083296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4" action="ppaction://hlinksldjump"/>
              </a:rPr>
              <a:t>CARD
23</a:t>
            </a:r>
          </a:p>
        </p:txBody>
      </p:sp>
      <p:sp>
        <p:nvSpPr>
          <p:cNvPr id="27" name="Rounded Rectangle 26">
            <a:hlinkClick r:id="rId25" action="ppaction://hlinksldjump"/>
          </p:cNvPr>
          <p:cNvSpPr/>
          <p:nvPr/>
        </p:nvSpPr>
        <p:spPr>
          <a:xfrm>
            <a:off x="9994392" y="4114800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5" action="ppaction://hlinksldjump"/>
              </a:rPr>
              <a:t>CARD
24</a:t>
            </a:r>
          </a:p>
        </p:txBody>
      </p:sp>
      <p:sp>
        <p:nvSpPr>
          <p:cNvPr id="28" name="Rounded Rectangle 27">
            <a:hlinkClick r:id="rId26" action="ppaction://hlinksldjump"/>
          </p:cNvPr>
          <p:cNvSpPr/>
          <p:nvPr/>
        </p:nvSpPr>
        <p:spPr>
          <a:xfrm>
            <a:off x="438912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6" action="ppaction://hlinksldjump"/>
              </a:rPr>
              <a:t>CARD
25</a:t>
            </a:r>
          </a:p>
        </p:txBody>
      </p:sp>
      <p:sp>
        <p:nvSpPr>
          <p:cNvPr id="29" name="Rounded Rectangle 28">
            <a:hlinkClick r:id="rId27" action="ppaction://hlinksldjump"/>
          </p:cNvPr>
          <p:cNvSpPr/>
          <p:nvPr/>
        </p:nvSpPr>
        <p:spPr>
          <a:xfrm>
            <a:off x="2350008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7" action="ppaction://hlinksldjump"/>
              </a:rPr>
              <a:t>CARD
26</a:t>
            </a:r>
          </a:p>
        </p:txBody>
      </p:sp>
      <p:sp>
        <p:nvSpPr>
          <p:cNvPr id="30" name="Rounded Rectangle 29">
            <a:hlinkClick r:id="rId28" action="ppaction://hlinksldjump"/>
          </p:cNvPr>
          <p:cNvSpPr/>
          <p:nvPr/>
        </p:nvSpPr>
        <p:spPr>
          <a:xfrm>
            <a:off x="4261104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8" action="ppaction://hlinksldjump"/>
              </a:rPr>
              <a:t>CARD
27</a:t>
            </a:r>
          </a:p>
        </p:txBody>
      </p:sp>
      <p:sp>
        <p:nvSpPr>
          <p:cNvPr id="31" name="Rounded Rectangle 30">
            <a:hlinkClick r:id="rId29" action="ppaction://hlinksldjump"/>
          </p:cNvPr>
          <p:cNvSpPr/>
          <p:nvPr/>
        </p:nvSpPr>
        <p:spPr>
          <a:xfrm>
            <a:off x="6172200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29" action="ppaction://hlinksldjump"/>
              </a:rPr>
              <a:t>CARD
28</a:t>
            </a:r>
          </a:p>
        </p:txBody>
      </p:sp>
      <p:sp>
        <p:nvSpPr>
          <p:cNvPr id="32" name="Rounded Rectangle 31">
            <a:hlinkClick r:id="rId30" action="ppaction://hlinksldjump"/>
          </p:cNvPr>
          <p:cNvSpPr/>
          <p:nvPr/>
        </p:nvSpPr>
        <p:spPr>
          <a:xfrm>
            <a:off x="8083296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30" action="ppaction://hlinksldjump"/>
              </a:rPr>
              <a:t>CARD
29</a:t>
            </a:r>
          </a:p>
        </p:txBody>
      </p:sp>
      <p:sp>
        <p:nvSpPr>
          <p:cNvPr id="33" name="Rounded Rectangle 32">
            <a:hlinkClick r:id="rId31" action="ppaction://hlinksldjump"/>
          </p:cNvPr>
          <p:cNvSpPr/>
          <p:nvPr/>
        </p:nvSpPr>
        <p:spPr>
          <a:xfrm>
            <a:off x="9994392" y="5202936"/>
            <a:ext cx="1801368" cy="969264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chemeClr val="hlink"/>
                </a:solidFill>
                <a:latin typeface="Aptos"/>
                <a:hlinkClick r:id="rId31" action="ppaction://hlinksldjump"/>
              </a:rPr>
              <a:t>CARD
30</a:t>
            </a:r>
          </a:p>
        </p:txBody>
      </p:sp>
      <p:sp>
        <p:nvSpPr>
          <p:cNvPr id="34" name="Rounded Rectangle 33">
            <a:hlinkClick r:id="rId32" action="ppaction://hlinksldjump"/>
          </p:cNvPr>
          <p:cNvSpPr/>
          <p:nvPr/>
        </p:nvSpPr>
        <p:spPr>
          <a:xfrm>
            <a:off x="9985248" y="6345936"/>
            <a:ext cx="1755648" cy="329184"/>
          </a:xfrm>
          <a:prstGeom prst="roundRect">
            <a:avLst/>
          </a:prstGeom>
          <a:solidFill>
            <a:srgbClr val="66666C"/>
          </a:solidFill>
          <a:ln>
            <a:solidFill>
              <a:srgbClr val="6666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Instructions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72976"/>
            <a:ext cx="8046720" cy="2385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 dirty="0">
                <a:solidFill>
                  <a:srgbClr val="64646C"/>
                </a:solidFill>
                <a:latin typeface="Aptos"/>
              </a:rPr>
              <a:t>Use Slide Show mode for links and sound.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64644"/>
            <a:ext cx="860000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 dirty="0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 dirty="0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  <a:endParaRPr sz="900" b="1" dirty="0">
              <a:solidFill>
                <a:srgbClr val="371952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How do you feel about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dirty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have your feelings about research influenced your engagement in research and/or with other researchers?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 dirty="0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 dirty="0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  <a:endParaRPr sz="900" b="1" dirty="0">
              <a:solidFill>
                <a:srgbClr val="371952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Has there been any “loneliness” in your relationship with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Have you had any memorable collaborations relating to research? What made them memorable?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6262A"/>
                </a:solidFill>
                <a:latin typeface="Aptos"/>
              </a:rPr>
              <a:t>Can you share an awkward / funny / surprising / frustrating / challenging moment or incident you have had with research participants or with researchers?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6262A"/>
                </a:solidFill>
                <a:latin typeface="Aptos"/>
              </a:rPr>
              <a:t>Is there a research project which you really didn’t enjoy being involved with? What was this? How does this impact your current choices regarding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inspired any current involvement with research you have, and how did you get started?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challenges are you facing in your current research involvement? How do you think you will deal with these?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much time do you spend on research in comparison to other work-related activities? Do you think this is a good ratio?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(if at all) would you like to change the proportion of time you spend in relation to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is the most exciting finding or insight in research you’ve been involved in so far?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If you could start a new research project about any topic, what would you choose to do?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Do you engage in any action research or reflective practice in relation to your professional role? What do you do?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How do you see the relationship between research and teaching?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do you see the relationship between practitioner research and academic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What do you think about how academics talk or write about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What are the benefits for you of being involved with or in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are the main challenges for you of being involved with or in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6262A"/>
                </a:solidFill>
                <a:latin typeface="Aptos"/>
              </a:rPr>
              <a:t>What’s the main challenge you are facing in your engagement in, with or around research? How do you think you will deal with this?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What role does research play in your professional development?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Is there some research you would like to work on? How can this be made a reality?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How do you see the relationship between research and your work?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do you envision the role of professional services in relation to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do you find personally fulfilling/challenging about engaging around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Can you share an example of how you have facilitated a successful research event or initiative?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do you stay informed about the research projects happening within your institution?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Can you describe a time when you helped another researcher overcome an administrative challenge?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do you think the administrative processes could be improved to support research activities?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opportunities do you see for people in your role to engage more directly with others’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Can you share an instance where your work impacted someone else’s research project or initiative?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B9B9B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1733</Words>
  <Application>Microsoft Macintosh PowerPoint</Application>
  <PresentationFormat>Widescreen</PresentationFormat>
  <Paragraphs>202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Smith, Richard</cp:lastModifiedBy>
  <cp:revision>2</cp:revision>
  <dcterms:created xsi:type="dcterms:W3CDTF">2013-01-27T09:14:16Z</dcterms:created>
  <dcterms:modified xsi:type="dcterms:W3CDTF">2026-10-17T08:14:25Z</dcterms:modified>
  <cp:category/>
</cp:coreProperties>
</file>