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8" r:id="rId16"/>
    <p:sldId id="281" r:id="rId17"/>
    <p:sldId id="274" r:id="rId18"/>
    <p:sldId id="283" r:id="rId19"/>
    <p:sldId id="287" r:id="rId20"/>
    <p:sldId id="275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ith, Richard" userId="ff33f214-d158-45aa-bf58-775d5b8de067" providerId="ADAL" clId="{FC86C367-407B-5F3B-AD72-E1E579BAD3E7}"/>
    <pc:docChg chg="modSld">
      <pc:chgData name="Smith, Richard" userId="ff33f214-d158-45aa-bf58-775d5b8de067" providerId="ADAL" clId="{FC86C367-407B-5F3B-AD72-E1E579BAD3E7}" dt="2026-10-17T08:13:19.242" v="39" actId="20577"/>
      <pc:docMkLst>
        <pc:docMk/>
      </pc:docMkLst>
      <pc:sldChg chg="modSp mod">
        <pc:chgData name="Smith, Richard" userId="ff33f214-d158-45aa-bf58-775d5b8de067" providerId="ADAL" clId="{FC86C367-407B-5F3B-AD72-E1E579BAD3E7}" dt="2026-10-17T08:13:19.242" v="39" actId="20577"/>
        <pc:sldMkLst>
          <pc:docMk/>
          <pc:sldMk cId="0" sldId="256"/>
        </pc:sldMkLst>
        <pc:spChg chg="mod">
          <ac:chgData name="Smith, Richard" userId="ff33f214-d158-45aa-bf58-775d5b8de067" providerId="ADAL" clId="{FC86C367-407B-5F3B-AD72-E1E579BAD3E7}" dt="2026-10-17T08:11:25.044" v="6" actId="20577"/>
          <ac:spMkLst>
            <pc:docMk/>
            <pc:sldMk cId="0" sldId="256"/>
            <ac:spMk id="6" creationId="{00000000-0000-0000-0000-000000000000}"/>
          </ac:spMkLst>
        </pc:spChg>
        <pc:spChg chg="mod">
          <ac:chgData name="Smith, Richard" userId="ff33f214-d158-45aa-bf58-775d5b8de067" providerId="ADAL" clId="{FC86C367-407B-5F3B-AD72-E1E579BAD3E7}" dt="2026-10-17T08:11:57.857" v="16" actId="20577"/>
          <ac:spMkLst>
            <pc:docMk/>
            <pc:sldMk cId="0" sldId="256"/>
            <ac:spMk id="10" creationId="{00000000-0000-0000-0000-000000000000}"/>
          </ac:spMkLst>
        </pc:spChg>
        <pc:spChg chg="mod">
          <ac:chgData name="Smith, Richard" userId="ff33f214-d158-45aa-bf58-775d5b8de067" providerId="ADAL" clId="{FC86C367-407B-5F3B-AD72-E1E579BAD3E7}" dt="2026-10-17T08:13:19.242" v="39" actId="20577"/>
          <ac:spMkLst>
            <pc:docMk/>
            <pc:sldMk cId="0" sldId="256"/>
            <ac:spMk id="1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3" Type="http://schemas.openxmlformats.org/officeDocument/2006/relationships/slide" Target="slide4.xml"/><Relationship Id="rId21" Type="http://schemas.openxmlformats.org/officeDocument/2006/relationships/slide" Target="slide22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wick.ac.uk/researchconversation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6928" y="438912"/>
            <a:ext cx="8595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371952"/>
                </a:solidFill>
                <a:latin typeface="Aptos"/>
              </a:rPr>
              <a:t>Research Conversations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022342"/>
            <a:ext cx="85953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 dirty="0">
                <a:solidFill>
                  <a:srgbClr val="64646C"/>
                </a:solidFill>
                <a:latin typeface="Aptos"/>
              </a:rPr>
              <a:t>Interactive card game for </a:t>
            </a:r>
            <a:r>
              <a:rPr lang="en-GB" sz="1800" b="0" dirty="0">
                <a:solidFill>
                  <a:srgbClr val="64646C"/>
                </a:solidFill>
                <a:latin typeface="Aptos"/>
              </a:rPr>
              <a:t>online </a:t>
            </a:r>
            <a:r>
              <a:rPr sz="1800" b="0" dirty="0">
                <a:solidFill>
                  <a:srgbClr val="64646C"/>
                </a:solidFill>
                <a:latin typeface="Aptos"/>
              </a:rPr>
              <a:t>breakout rooms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627632"/>
            <a:ext cx="7360920" cy="4233672"/>
          </a:xfrm>
          <a:prstGeom prst="roundRect">
            <a:avLst/>
          </a:prstGeom>
          <a:solidFill>
            <a:srgbClr val="FFFFFF"/>
          </a:solidFill>
          <a:ln>
            <a:solidFill>
              <a:srgbClr val="DAD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847088"/>
            <a:ext cx="6766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371952"/>
                </a:solidFill>
                <a:latin typeface="Aptos"/>
              </a:rPr>
              <a:t>How to play</a:t>
            </a:r>
          </a:p>
        </p:txBody>
      </p:sp>
      <p:sp>
        <p:nvSpPr>
          <p:cNvPr id="9" name="Oval 8"/>
          <p:cNvSpPr/>
          <p:nvPr/>
        </p:nvSpPr>
        <p:spPr>
          <a:xfrm>
            <a:off x="877824" y="2313432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71016" y="2286000"/>
            <a:ext cx="6309360" cy="4678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dirty="0">
                <a:solidFill>
                  <a:srgbClr val="26262A"/>
                </a:solidFill>
                <a:latin typeface="Aptos"/>
              </a:rPr>
              <a:t>One nominated player opens the file in desktop PowerPoint, starts Slide Show mode and shares the window</a:t>
            </a:r>
            <a:r>
              <a:rPr lang="en-GB" sz="1220" b="0" dirty="0">
                <a:solidFill>
                  <a:srgbClr val="26262A"/>
                </a:solidFill>
                <a:latin typeface="Aptos"/>
              </a:rPr>
              <a:t>.</a:t>
            </a:r>
            <a:endParaRPr sz="1220" b="0" dirty="0">
              <a:solidFill>
                <a:srgbClr val="26262A"/>
              </a:solidFill>
              <a:latin typeface="Apto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77824" y="2880360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71016" y="2852928"/>
            <a:ext cx="6309360" cy="2800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dirty="0">
                <a:solidFill>
                  <a:srgbClr val="26262A"/>
                </a:solidFill>
                <a:latin typeface="Aptos"/>
              </a:rPr>
              <a:t>Take turns to be the questioner. Choose a numbered card </a:t>
            </a:r>
            <a:r>
              <a:rPr lang="en-GB" sz="1220" b="0" dirty="0">
                <a:solidFill>
                  <a:srgbClr val="26262A"/>
                </a:solidFill>
                <a:latin typeface="Aptos"/>
              </a:rPr>
              <a:t>to be </a:t>
            </a:r>
            <a:r>
              <a:rPr lang="en-GB" sz="1220" b="0">
                <a:solidFill>
                  <a:srgbClr val="26262A"/>
                </a:solidFill>
                <a:latin typeface="Aptos"/>
              </a:rPr>
              <a:t>turned over</a:t>
            </a:r>
            <a:r>
              <a:rPr sz="1220" b="0">
                <a:solidFill>
                  <a:srgbClr val="26262A"/>
                </a:solidFill>
                <a:latin typeface="Aptos"/>
              </a:rPr>
              <a:t>.</a:t>
            </a:r>
            <a:endParaRPr sz="1220" b="0" dirty="0">
              <a:solidFill>
                <a:srgbClr val="26262A"/>
              </a:solidFill>
              <a:latin typeface="Apto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77824" y="3447288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71016" y="3419856"/>
            <a:ext cx="6309360" cy="2800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dirty="0">
                <a:solidFill>
                  <a:srgbClr val="26262A"/>
                </a:solidFill>
                <a:latin typeface="Aptos"/>
              </a:rPr>
              <a:t>Going around the room, each person answers for no longer than </a:t>
            </a:r>
            <a:r>
              <a:rPr lang="en-GB" sz="1220" dirty="0">
                <a:solidFill>
                  <a:srgbClr val="26262A"/>
                </a:solidFill>
                <a:latin typeface="Aptos"/>
              </a:rPr>
              <a:t>a</a:t>
            </a:r>
            <a:r>
              <a:rPr sz="1220" b="0" dirty="0">
                <a:solidFill>
                  <a:srgbClr val="26262A"/>
                </a:solidFill>
                <a:latin typeface="Aptos"/>
              </a:rPr>
              <a:t> minute; anyone may pass.</a:t>
            </a:r>
          </a:p>
        </p:txBody>
      </p:sp>
      <p:sp>
        <p:nvSpPr>
          <p:cNvPr id="15" name="Oval 14"/>
          <p:cNvSpPr/>
          <p:nvPr/>
        </p:nvSpPr>
        <p:spPr>
          <a:xfrm>
            <a:off x="877824" y="4014215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71016" y="3986784"/>
            <a:ext cx="6309360" cy="4678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 dirty="0">
                <a:solidFill>
                  <a:srgbClr val="26262A"/>
                </a:solidFill>
                <a:latin typeface="Aptos"/>
              </a:rPr>
              <a:t>The questioner may then answer and invite further comments or discussion</a:t>
            </a:r>
            <a:r>
              <a:rPr lang="en-GB" sz="1220" b="0" dirty="0">
                <a:solidFill>
                  <a:srgbClr val="26262A"/>
                </a:solidFill>
                <a:latin typeface="Aptos"/>
              </a:rPr>
              <a:t> or move to the next card</a:t>
            </a:r>
            <a:r>
              <a:rPr sz="1220" b="0" dirty="0">
                <a:solidFill>
                  <a:srgbClr val="26262A"/>
                </a:solidFill>
                <a:latin typeface="Aptos"/>
              </a:rPr>
              <a:t>.</a:t>
            </a:r>
          </a:p>
        </p:txBody>
      </p:sp>
      <p:sp>
        <p:nvSpPr>
          <p:cNvPr id="17" name="Oval 16"/>
          <p:cNvSpPr/>
          <p:nvPr/>
        </p:nvSpPr>
        <p:spPr>
          <a:xfrm>
            <a:off x="877824" y="4581144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71016" y="4553712"/>
            <a:ext cx="630936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>
                <a:solidFill>
                  <a:srgbClr val="26262A"/>
                </a:solidFill>
                <a:latin typeface="Aptos"/>
              </a:rPr>
              <a:t>Click “Return to cards” for the next turn. A card number fades after it has been used.</a:t>
            </a:r>
          </a:p>
        </p:txBody>
      </p:sp>
      <p:sp>
        <p:nvSpPr>
          <p:cNvPr id="19" name="Oval 18"/>
          <p:cNvSpPr/>
          <p:nvPr/>
        </p:nvSpPr>
        <p:spPr>
          <a:xfrm>
            <a:off x="877824" y="5148072"/>
            <a:ext cx="283464" cy="283464"/>
          </a:xfrm>
          <a:prstGeom prst="ellipse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71016" y="5120640"/>
            <a:ext cx="6309360" cy="4480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0">
                <a:solidFill>
                  <a:srgbClr val="26262A"/>
                </a:solidFill>
                <a:latin typeface="Aptos"/>
              </a:rPr>
              <a:t>To reset all cards, end the slide show and reopen the file.</a:t>
            </a:r>
          </a:p>
        </p:txBody>
      </p:sp>
      <p:sp>
        <p:nvSpPr>
          <p:cNvPr id="21" name="Rounded Rectangle 20">
            <a:hlinkClick r:id="rId2" action="ppaction://hlinksldjump"/>
          </p:cNvPr>
          <p:cNvSpPr/>
          <p:nvPr/>
        </p:nvSpPr>
        <p:spPr>
          <a:xfrm>
            <a:off x="8577072" y="2854629"/>
            <a:ext cx="2834640" cy="713232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START GAME  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1936" y="4180665"/>
            <a:ext cx="2779776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dirty="0">
                <a:solidFill>
                  <a:srgbClr val="26262A"/>
                </a:solidFill>
                <a:latin typeface="Aptos"/>
              </a:rPr>
              <a:t>20 cards
Click a number to reveal its question.
A soft flip sound plays on reveal.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223" y="5972251"/>
            <a:ext cx="11447225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 dirty="0">
                <a:solidFill>
                  <a:srgbClr val="64646C"/>
                </a:solidFill>
                <a:latin typeface="Aptos"/>
              </a:rPr>
              <a:t>Developed out of the </a:t>
            </a:r>
            <a:r>
              <a:rPr lang="en-GB" sz="1050" b="0" dirty="0">
                <a:solidFill>
                  <a:srgbClr val="64646C"/>
                </a:solidFill>
                <a:latin typeface="Aptos"/>
              </a:rPr>
              <a:t>Enhancing Research Culture </a:t>
            </a:r>
            <a:r>
              <a:rPr sz="1050" b="0" dirty="0">
                <a:solidFill>
                  <a:srgbClr val="64646C"/>
                </a:solidFill>
                <a:latin typeface="Aptos"/>
              </a:rPr>
              <a:t>project 'Countering silos and hierarchies through peer-to-peer research-in-progress research conversations' </a:t>
            </a:r>
            <a:r>
              <a:rPr lang="en-GB" sz="1050" dirty="0">
                <a:solidFill>
                  <a:srgbClr val="64646C"/>
                </a:solidFill>
                <a:latin typeface="Aptos"/>
              </a:rPr>
              <a:t>(2024–25): </a:t>
            </a:r>
            <a:r>
              <a:rPr sz="1050" b="0" dirty="0">
                <a:solidFill>
                  <a:srgbClr val="64646C"/>
                </a:solidFill>
                <a:latin typeface="Aptos"/>
              </a:rPr>
              <a:t>— PI: Prof. Richard Smith </a:t>
            </a:r>
            <a:r>
              <a:rPr sz="1050" b="0" dirty="0">
                <a:solidFill>
                  <a:srgbClr val="64646C"/>
                </a:solidFill>
                <a:latin typeface="Aptos"/>
                <a:hlinkClick r:id="rId3"/>
              </a:rPr>
              <a:t>http://</a:t>
            </a:r>
            <a:r>
              <a:rPr sz="1050" b="0" dirty="0" err="1">
                <a:solidFill>
                  <a:srgbClr val="64646C"/>
                </a:solidFill>
                <a:latin typeface="Aptos"/>
                <a:hlinkClick r:id="rId3"/>
              </a:rPr>
              <a:t>warwick.ac.uk</a:t>
            </a:r>
            <a:r>
              <a:rPr sz="1050" b="0" dirty="0">
                <a:solidFill>
                  <a:srgbClr val="64646C"/>
                </a:solidFill>
                <a:latin typeface="Aptos"/>
                <a:hlinkClick r:id="rId3"/>
              </a:rPr>
              <a:t>/</a:t>
            </a:r>
            <a:r>
              <a:rPr sz="1050" b="0" dirty="0" err="1">
                <a:solidFill>
                  <a:srgbClr val="64646C"/>
                </a:solidFill>
                <a:latin typeface="Aptos"/>
                <a:hlinkClick r:id="rId3"/>
              </a:rPr>
              <a:t>researchconversations</a:t>
            </a:r>
            <a:r>
              <a:rPr sz="1050" b="0" dirty="0">
                <a:solidFill>
                  <a:srgbClr val="64646C"/>
                </a:solidFill>
                <a:latin typeface="Aptos"/>
                <a:hlinkClick r:id="rId3"/>
              </a:rPr>
              <a:t> </a:t>
            </a:r>
            <a:r>
              <a:rPr sz="1050" b="0" dirty="0">
                <a:solidFill>
                  <a:srgbClr val="64646C"/>
                </a:solidFill>
                <a:latin typeface="Aptos"/>
              </a:rPr>
              <a:t>(c) 2026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B40AC9A-E033-2744-B7CF-7AF966390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1663" y="375028"/>
            <a:ext cx="1412984" cy="179146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CE6EB6-DCBB-7AD7-89B1-14049857CB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354" y="431210"/>
            <a:ext cx="2755309" cy="10043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19456"/>
            <a:ext cx="7863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371952"/>
                </a:solidFill>
                <a:latin typeface="Aptos"/>
              </a:rPr>
              <a:t>Choose a 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83879" y="246888"/>
            <a:ext cx="3520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50" b="0">
                <a:solidFill>
                  <a:srgbClr val="64646C"/>
                </a:solidFill>
                <a:latin typeface="Aptos"/>
              </a:rPr>
              <a:t>Faded number = already used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502920" y="960120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2" action="ppaction://hlinksldjump"/>
              </a:rPr>
              <a:t>CARD
01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2807208" y="960120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3" action="ppaction://hlinksldjump"/>
              </a:rPr>
              <a:t>CARD
02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5111496" y="960120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4" action="ppaction://hlinksldjump"/>
              </a:rPr>
              <a:t>CARD
03</a:t>
            </a:r>
          </a:p>
        </p:txBody>
      </p:sp>
      <p:sp>
        <p:nvSpPr>
          <p:cNvPr id="7" name="Rounded Rectangle 6">
            <a:hlinkClick r:id="rId5" action="ppaction://hlinksldjump"/>
          </p:cNvPr>
          <p:cNvSpPr/>
          <p:nvPr/>
        </p:nvSpPr>
        <p:spPr>
          <a:xfrm>
            <a:off x="7415784" y="960120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5" action="ppaction://hlinksldjump"/>
              </a:rPr>
              <a:t>CARD
04</a:t>
            </a:r>
          </a:p>
        </p:txBody>
      </p:sp>
      <p:sp>
        <p:nvSpPr>
          <p:cNvPr id="8" name="Rounded Rectangle 7">
            <a:hlinkClick r:id="rId6" action="ppaction://hlinksldjump"/>
          </p:cNvPr>
          <p:cNvSpPr/>
          <p:nvPr/>
        </p:nvSpPr>
        <p:spPr>
          <a:xfrm>
            <a:off x="9720072" y="960120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6" action="ppaction://hlinksldjump"/>
              </a:rPr>
              <a:t>CARD
05</a:t>
            </a:r>
          </a:p>
        </p:txBody>
      </p:sp>
      <p:sp>
        <p:nvSpPr>
          <p:cNvPr id="9" name="Rounded Rectangle 8">
            <a:hlinkClick r:id="rId7" action="ppaction://hlinksldjump"/>
          </p:cNvPr>
          <p:cNvSpPr/>
          <p:nvPr/>
        </p:nvSpPr>
        <p:spPr>
          <a:xfrm>
            <a:off x="502920" y="2295144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7" action="ppaction://hlinksldjump"/>
              </a:rPr>
              <a:t>CARD
06</a:t>
            </a:r>
          </a:p>
        </p:txBody>
      </p:sp>
      <p:sp>
        <p:nvSpPr>
          <p:cNvPr id="10" name="Rounded Rectangle 9">
            <a:hlinkClick r:id="rId8" action="ppaction://hlinksldjump"/>
          </p:cNvPr>
          <p:cNvSpPr/>
          <p:nvPr/>
        </p:nvSpPr>
        <p:spPr>
          <a:xfrm>
            <a:off x="2807208" y="2295144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8" action="ppaction://hlinksldjump"/>
              </a:rPr>
              <a:t>CARD
07</a:t>
            </a:r>
          </a:p>
        </p:txBody>
      </p:sp>
      <p:sp>
        <p:nvSpPr>
          <p:cNvPr id="11" name="Rounded Rectangle 10">
            <a:hlinkClick r:id="rId9" action="ppaction://hlinksldjump"/>
          </p:cNvPr>
          <p:cNvSpPr/>
          <p:nvPr/>
        </p:nvSpPr>
        <p:spPr>
          <a:xfrm>
            <a:off x="5111496" y="2295144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9" action="ppaction://hlinksldjump"/>
              </a:rPr>
              <a:t>CARD
08</a:t>
            </a:r>
          </a:p>
        </p:txBody>
      </p:sp>
      <p:sp>
        <p:nvSpPr>
          <p:cNvPr id="12" name="Rounded Rectangle 11">
            <a:hlinkClick r:id="rId10" action="ppaction://hlinksldjump"/>
          </p:cNvPr>
          <p:cNvSpPr/>
          <p:nvPr/>
        </p:nvSpPr>
        <p:spPr>
          <a:xfrm>
            <a:off x="7415784" y="2295144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10" action="ppaction://hlinksldjump"/>
              </a:rPr>
              <a:t>CARD
09</a:t>
            </a:r>
          </a:p>
        </p:txBody>
      </p:sp>
      <p:sp>
        <p:nvSpPr>
          <p:cNvPr id="13" name="Rounded Rectangle 12">
            <a:hlinkClick r:id="rId11" action="ppaction://hlinksldjump"/>
          </p:cNvPr>
          <p:cNvSpPr/>
          <p:nvPr/>
        </p:nvSpPr>
        <p:spPr>
          <a:xfrm>
            <a:off x="9720072" y="2295144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11" action="ppaction://hlinksldjump"/>
              </a:rPr>
              <a:t>CARD
10</a:t>
            </a:r>
          </a:p>
        </p:txBody>
      </p:sp>
      <p:sp>
        <p:nvSpPr>
          <p:cNvPr id="14" name="Rounded Rectangle 13">
            <a:hlinkClick r:id="rId12" action="ppaction://hlinksldjump"/>
          </p:cNvPr>
          <p:cNvSpPr/>
          <p:nvPr/>
        </p:nvSpPr>
        <p:spPr>
          <a:xfrm>
            <a:off x="502920" y="3630168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12" action="ppaction://hlinksldjump"/>
              </a:rPr>
              <a:t>CARD
11</a:t>
            </a:r>
          </a:p>
        </p:txBody>
      </p:sp>
      <p:sp>
        <p:nvSpPr>
          <p:cNvPr id="15" name="Rounded Rectangle 14">
            <a:hlinkClick r:id="rId13" action="ppaction://hlinksldjump"/>
          </p:cNvPr>
          <p:cNvSpPr/>
          <p:nvPr/>
        </p:nvSpPr>
        <p:spPr>
          <a:xfrm>
            <a:off x="2807208" y="3630168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13" action="ppaction://hlinksldjump"/>
              </a:rPr>
              <a:t>CARD
12</a:t>
            </a:r>
          </a:p>
        </p:txBody>
      </p:sp>
      <p:sp>
        <p:nvSpPr>
          <p:cNvPr id="16" name="Rounded Rectangle 15">
            <a:hlinkClick r:id="rId14" action="ppaction://hlinksldjump"/>
          </p:cNvPr>
          <p:cNvSpPr/>
          <p:nvPr/>
        </p:nvSpPr>
        <p:spPr>
          <a:xfrm>
            <a:off x="5111496" y="3630168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14" action="ppaction://hlinksldjump"/>
              </a:rPr>
              <a:t>CARD
13</a:t>
            </a:r>
          </a:p>
        </p:txBody>
      </p:sp>
      <p:sp>
        <p:nvSpPr>
          <p:cNvPr id="17" name="Rounded Rectangle 16">
            <a:hlinkClick r:id="rId15" action="ppaction://hlinksldjump"/>
          </p:cNvPr>
          <p:cNvSpPr/>
          <p:nvPr/>
        </p:nvSpPr>
        <p:spPr>
          <a:xfrm>
            <a:off x="7415784" y="3630168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15" action="ppaction://hlinksldjump"/>
              </a:rPr>
              <a:t>CARD
14</a:t>
            </a:r>
          </a:p>
        </p:txBody>
      </p:sp>
      <p:sp>
        <p:nvSpPr>
          <p:cNvPr id="18" name="Rounded Rectangle 17">
            <a:hlinkClick r:id="rId16" action="ppaction://hlinksldjump"/>
          </p:cNvPr>
          <p:cNvSpPr/>
          <p:nvPr/>
        </p:nvSpPr>
        <p:spPr>
          <a:xfrm>
            <a:off x="9720072" y="3630168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16" action="ppaction://hlinksldjump"/>
              </a:rPr>
              <a:t>CARD
15</a:t>
            </a:r>
          </a:p>
        </p:txBody>
      </p:sp>
      <p:sp>
        <p:nvSpPr>
          <p:cNvPr id="19" name="Rounded Rectangle 18">
            <a:hlinkClick r:id="rId17" action="ppaction://hlinksldjump"/>
          </p:cNvPr>
          <p:cNvSpPr/>
          <p:nvPr/>
        </p:nvSpPr>
        <p:spPr>
          <a:xfrm>
            <a:off x="502920" y="4965192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17" action="ppaction://hlinksldjump"/>
              </a:rPr>
              <a:t>CARD
16</a:t>
            </a:r>
          </a:p>
        </p:txBody>
      </p:sp>
      <p:sp>
        <p:nvSpPr>
          <p:cNvPr id="20" name="Rounded Rectangle 19">
            <a:hlinkClick r:id="rId18" action="ppaction://hlinksldjump"/>
          </p:cNvPr>
          <p:cNvSpPr/>
          <p:nvPr/>
        </p:nvSpPr>
        <p:spPr>
          <a:xfrm>
            <a:off x="2807208" y="4965192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16" action="ppaction://hlinksldjump"/>
              </a:rPr>
              <a:t>CARD
17</a:t>
            </a:r>
          </a:p>
        </p:txBody>
      </p:sp>
      <p:sp>
        <p:nvSpPr>
          <p:cNvPr id="21" name="Rounded Rectangle 20">
            <a:hlinkClick r:id="rId19" action="ppaction://hlinksldjump"/>
          </p:cNvPr>
          <p:cNvSpPr/>
          <p:nvPr/>
        </p:nvSpPr>
        <p:spPr>
          <a:xfrm>
            <a:off x="5111496" y="4965192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19" action="ppaction://hlinksldjump"/>
              </a:rPr>
              <a:t>CARD
18</a:t>
            </a:r>
          </a:p>
        </p:txBody>
      </p:sp>
      <p:sp>
        <p:nvSpPr>
          <p:cNvPr id="22" name="Rounded Rectangle 21">
            <a:hlinkClick r:id="rId20" action="ppaction://hlinksldjump"/>
          </p:cNvPr>
          <p:cNvSpPr/>
          <p:nvPr/>
        </p:nvSpPr>
        <p:spPr>
          <a:xfrm>
            <a:off x="7415784" y="4965192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20" action="ppaction://hlinksldjump"/>
              </a:rPr>
              <a:t>CARD
19</a:t>
            </a:r>
          </a:p>
        </p:txBody>
      </p:sp>
      <p:sp>
        <p:nvSpPr>
          <p:cNvPr id="23" name="Rounded Rectangle 22">
            <a:hlinkClick r:id="rId21" action="ppaction://hlinksldjump"/>
          </p:cNvPr>
          <p:cNvSpPr/>
          <p:nvPr/>
        </p:nvSpPr>
        <p:spPr>
          <a:xfrm>
            <a:off x="9720072" y="4965192"/>
            <a:ext cx="2148840" cy="1170432"/>
          </a:xfrm>
          <a:prstGeom prst="roundRect">
            <a:avLst/>
          </a:prstGeom>
          <a:solidFill>
            <a:srgbClr val="F0F0F2"/>
          </a:solidFill>
          <a:ln w="2794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900" b="1">
                <a:solidFill>
                  <a:schemeClr val="hlink"/>
                </a:solidFill>
                <a:latin typeface="Aptos"/>
                <a:hlinkClick r:id="rId21" action="ppaction://hlinksldjump"/>
              </a:rPr>
              <a:t>CARD
20</a:t>
            </a:r>
          </a:p>
        </p:txBody>
      </p:sp>
      <p:sp>
        <p:nvSpPr>
          <p:cNvPr id="34" name="Rounded Rectangle 33">
            <a:hlinkClick r:id="rId22" action="ppaction://hlinksldjump"/>
          </p:cNvPr>
          <p:cNvSpPr/>
          <p:nvPr/>
        </p:nvSpPr>
        <p:spPr>
          <a:xfrm>
            <a:off x="9985248" y="6345936"/>
            <a:ext cx="1755648" cy="329184"/>
          </a:xfrm>
          <a:prstGeom prst="roundRect">
            <a:avLst/>
          </a:prstGeom>
          <a:solidFill>
            <a:srgbClr val="66666C"/>
          </a:solidFill>
          <a:ln>
            <a:solidFill>
              <a:srgbClr val="6666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Instructions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72976"/>
            <a:ext cx="8046720" cy="23852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 dirty="0">
                <a:solidFill>
                  <a:srgbClr val="64646C"/>
                </a:solidFill>
                <a:latin typeface="Aptos"/>
              </a:rPr>
              <a:t>Use Slide Show mode for links and sound.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B16A"/>
                </a:solidFill>
                <a:latin typeface="Aptos"/>
              </a:rPr>
              <a:t>CARD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64644"/>
            <a:ext cx="860000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 dirty="0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 dirty="0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  <a:endParaRPr sz="900" b="1" dirty="0">
              <a:solidFill>
                <a:srgbClr val="371952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0">
                <a:solidFill>
                  <a:srgbClr val="26262A"/>
                </a:solidFill>
                <a:latin typeface="Aptos"/>
              </a:rPr>
              <a:t>How do you feel about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dirty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4F99"/>
                </a:solidFill>
                <a:latin typeface="Aptos"/>
              </a:rPr>
              <a:t>CARD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How have your feelings about research influenced your engagement in research and/or with other researchers?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691BBE"/>
                </a:solidFill>
                <a:latin typeface="Aptos"/>
              </a:rPr>
              <a:t>CARD 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 dirty="0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 dirty="0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  <a:endParaRPr sz="900" b="1" dirty="0">
              <a:solidFill>
                <a:srgbClr val="371952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0">
                <a:solidFill>
                  <a:srgbClr val="26262A"/>
                </a:solidFill>
                <a:latin typeface="Aptos"/>
              </a:rPr>
              <a:t>Has there been any “loneliness” in your relationship with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BBE2A"/>
                </a:solidFill>
                <a:latin typeface="Aptos"/>
              </a:rPr>
              <a:t>CARD 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Have you had any memorable collaborations relating to research? What made them memorable?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E4A4E"/>
                </a:solidFill>
                <a:latin typeface="Aptos"/>
              </a:rPr>
              <a:t>CARD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26262A"/>
                </a:solidFill>
                <a:latin typeface="Aptos"/>
              </a:rPr>
              <a:t>Can you share an awkward / funny / surprising / frustrating / challenging moment or incident you have had with research participants or with researchers?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9DBE"/>
                </a:solidFill>
                <a:latin typeface="Aptos"/>
              </a:rPr>
              <a:t>CARD 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26262A"/>
                </a:solidFill>
                <a:latin typeface="Aptos"/>
              </a:rPr>
              <a:t>Is there a research project which you really didn’t enjoy being involved with? What was this? How does this impact your current choices regarding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B16A"/>
                </a:solidFill>
                <a:latin typeface="Aptos"/>
              </a:rPr>
              <a:t>CARD 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B1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What inspired any current involvement with research you have, and how did you get started?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4F99"/>
                </a:solidFill>
                <a:latin typeface="Aptos"/>
              </a:rPr>
              <a:t>CARD 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What challenges are you facing in your current research involvement? How do you think you will deal with these?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691BBE"/>
                </a:solidFill>
                <a:latin typeface="Aptos"/>
              </a:rPr>
              <a:t>CARD 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How much time do you spend on research in comparison to other work-related activities? Do you think this is a good ratio?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BBE2A"/>
                </a:solidFill>
                <a:latin typeface="Aptos"/>
              </a:rPr>
              <a:t>CARD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How (if at all) would you like to change the proportion of time you spend in relation to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EE4A4E"/>
                </a:solidFill>
                <a:latin typeface="Aptos"/>
              </a:rPr>
              <a:t>CARD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What is the most exciting finding or insight in research you’ve been involved in so far?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9DBE"/>
                </a:solidFill>
                <a:latin typeface="Aptos"/>
              </a:rPr>
              <a:t>CARD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If you could start a new research project about any topic, what would you choose to do?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32193"/>
            <a:ext cx="201168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691BBE"/>
                </a:solidFill>
                <a:latin typeface="Aptos"/>
              </a:rPr>
              <a:t>CARD </a:t>
            </a:r>
            <a:r>
              <a:rPr lang="en-GB" sz="1500" b="1" dirty="0">
                <a:solidFill>
                  <a:srgbClr val="691BBE"/>
                </a:solidFill>
                <a:latin typeface="Aptos"/>
              </a:rPr>
              <a:t>13</a:t>
            </a:r>
            <a:endParaRPr sz="1500" b="1" dirty="0">
              <a:solidFill>
                <a:srgbClr val="691BBE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691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Is there some research you would like to work on? How can this be made a reality?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32193"/>
            <a:ext cx="201168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259DBE"/>
                </a:solidFill>
                <a:latin typeface="Aptos"/>
              </a:rPr>
              <a:t>CARD </a:t>
            </a:r>
            <a:r>
              <a:rPr lang="en-GB" sz="1500" b="1" dirty="0">
                <a:solidFill>
                  <a:srgbClr val="259DBE"/>
                </a:solidFill>
                <a:latin typeface="Aptos"/>
              </a:rPr>
              <a:t>14</a:t>
            </a:r>
            <a:endParaRPr sz="1500" b="1" dirty="0">
              <a:solidFill>
                <a:srgbClr val="259DBE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What do you find personally fulfilling/challenging about engaging around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32193"/>
            <a:ext cx="201168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EE4A4E"/>
                </a:solidFill>
                <a:latin typeface="Aptos"/>
              </a:rPr>
              <a:t>CARD 1</a:t>
            </a:r>
            <a:r>
              <a:rPr lang="en-GB" sz="1500" b="1" dirty="0">
                <a:solidFill>
                  <a:srgbClr val="EE4A4E"/>
                </a:solidFill>
                <a:latin typeface="Aptos"/>
              </a:rPr>
              <a:t>5</a:t>
            </a:r>
            <a:endParaRPr sz="1500" b="1" dirty="0">
              <a:solidFill>
                <a:srgbClr val="EE4A4E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0">
                <a:solidFill>
                  <a:srgbClr val="26262A"/>
                </a:solidFill>
                <a:latin typeface="Aptos"/>
              </a:rPr>
              <a:t>What are the benefits for you of being involved with or in research?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32193"/>
            <a:ext cx="201168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004F99"/>
                </a:solidFill>
                <a:latin typeface="Aptos"/>
              </a:rPr>
              <a:t>CARD </a:t>
            </a:r>
            <a:r>
              <a:rPr lang="en-GB" sz="1500" b="1" dirty="0">
                <a:solidFill>
                  <a:srgbClr val="004F99"/>
                </a:solidFill>
                <a:latin typeface="Aptos"/>
              </a:rPr>
              <a:t>1</a:t>
            </a:r>
            <a:r>
              <a:rPr sz="1500" b="1" dirty="0">
                <a:solidFill>
                  <a:srgbClr val="004F99"/>
                </a:solidFill>
                <a:latin typeface="Aptos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004F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How do you stay informed about the research projects happening within your institution?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  <p:extLst>
      <p:ext uri="{BB962C8B-B14F-4D97-AF65-F5344CB8AC3E}">
        <p14:creationId xmlns:p14="http://schemas.microsoft.com/office/powerpoint/2010/main" val="3466398348"/>
      </p:ext>
    </p:extLst>
  </p:cSld>
  <p:clrMapOvr>
    <a:masterClrMapping/>
  </p:clrMapOvr>
  <p:transition>
    <p:fade/>
    <p:sndAc>
      <p:stSnd>
        <p:snd r:embed="rId2" name="Card flip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32193"/>
            <a:ext cx="201168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259DBE"/>
                </a:solidFill>
                <a:latin typeface="Aptos"/>
              </a:rPr>
              <a:t>CARD </a:t>
            </a:r>
            <a:r>
              <a:rPr lang="en-GB" sz="1500" b="1" dirty="0">
                <a:solidFill>
                  <a:srgbClr val="259DBE"/>
                </a:solidFill>
                <a:latin typeface="Aptos"/>
              </a:rPr>
              <a:t>17</a:t>
            </a:r>
            <a:endParaRPr sz="1500" b="1" dirty="0">
              <a:solidFill>
                <a:srgbClr val="259DBE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1481328"/>
            <a:ext cx="9015984" cy="34381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>
                <a:solidFill>
                  <a:srgbClr val="26262A"/>
                </a:solidFill>
                <a:latin typeface="Aptos"/>
              </a:rPr>
              <a:t>Can you share an instance where your work impacted someone else’s research project or initiative?</a:t>
            </a: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  <p:extLst>
      <p:ext uri="{BB962C8B-B14F-4D97-AF65-F5344CB8AC3E}">
        <p14:creationId xmlns:p14="http://schemas.microsoft.com/office/powerpoint/2010/main" val="255018911"/>
      </p:ext>
    </p:extLst>
  </p:cSld>
  <p:clrMapOvr>
    <a:masterClrMapping/>
  </p:clrMapOvr>
  <p:transition>
    <p:fade/>
    <p:sndAc>
      <p:stSnd>
        <p:snd r:embed="rId2" name="Card flip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2011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9DBE"/>
                </a:solidFill>
                <a:latin typeface="Aptos"/>
              </a:rPr>
              <a:t>CARD 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259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2623320"/>
            <a:ext cx="9015984" cy="115416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GB" sz="2300" b="0" dirty="0">
                <a:solidFill>
                  <a:srgbClr val="26262A"/>
                </a:solidFill>
                <a:latin typeface="Aptos"/>
              </a:rPr>
              <a:t>How do you think the culture in this institution (norms, processes) could be improved to support research activities</a:t>
            </a:r>
            <a:r>
              <a:rPr sz="2300" b="0" dirty="0">
                <a:solidFill>
                  <a:srgbClr val="26262A"/>
                </a:solidFill>
                <a:latin typeface="Aptos"/>
              </a:rPr>
              <a:t>?</a:t>
            </a:r>
            <a:endParaRPr lang="en-GB" sz="2300" b="0" dirty="0">
              <a:solidFill>
                <a:srgbClr val="26262A"/>
              </a:solidFill>
              <a:latin typeface="Aptos"/>
            </a:endParaRPr>
          </a:p>
          <a:p>
            <a:pPr algn="ctr"/>
            <a:endParaRPr sz="2300" b="0" dirty="0">
              <a:solidFill>
                <a:srgbClr val="26262A"/>
              </a:solidFill>
              <a:latin typeface="Aptos"/>
            </a:endParaRP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32193"/>
            <a:ext cx="201168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EBBE2A"/>
                </a:solidFill>
                <a:latin typeface="Aptos"/>
              </a:rPr>
              <a:t>CARD </a:t>
            </a:r>
            <a:r>
              <a:rPr lang="en-GB" sz="1500" b="1" dirty="0">
                <a:solidFill>
                  <a:srgbClr val="EBBE2A"/>
                </a:solidFill>
                <a:latin typeface="Aptos"/>
              </a:rPr>
              <a:t>19</a:t>
            </a:r>
            <a:endParaRPr sz="1500" b="1" dirty="0">
              <a:solidFill>
                <a:srgbClr val="EBBE2A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BB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2530986"/>
            <a:ext cx="9015984" cy="13388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GB" sz="2700" b="0" dirty="0">
                <a:solidFill>
                  <a:srgbClr val="26262A"/>
                </a:solidFill>
                <a:latin typeface="Aptos"/>
              </a:rPr>
              <a:t>Have you ever communicated or collaborated with someone from a different field of research? What was that like? </a:t>
            </a:r>
            <a:endParaRPr sz="2700" b="0" dirty="0">
              <a:solidFill>
                <a:srgbClr val="26262A"/>
              </a:solidFill>
              <a:latin typeface="Aptos"/>
            </a:endParaRP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32193"/>
            <a:ext cx="201168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EE4A4E"/>
                </a:solidFill>
                <a:latin typeface="Aptos"/>
              </a:rPr>
              <a:t>CARD 2</a:t>
            </a:r>
            <a:r>
              <a:rPr lang="en-GB" sz="1500" b="1" dirty="0">
                <a:solidFill>
                  <a:srgbClr val="EE4A4E"/>
                </a:solidFill>
                <a:latin typeface="Aptos"/>
              </a:rPr>
              <a:t>0</a:t>
            </a:r>
            <a:endParaRPr sz="1500" b="1" dirty="0">
              <a:solidFill>
                <a:srgbClr val="EE4A4E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0000" y="320040"/>
            <a:ext cx="8600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371952"/>
                </a:solidFill>
                <a:latin typeface="Aptos"/>
              </a:rPr>
              <a:t>Research Conversations: </a:t>
            </a:r>
            <a:r>
              <a:rPr sz="900" b="1">
                <a:solidFill>
                  <a:srgbClr val="371952"/>
                </a:solidFill>
                <a:latin typeface="Aptos"/>
                <a:hlinkClick r:id="rId3"/>
              </a:rPr>
              <a:t>http://www.warwick.ac.uk/researchconversations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50976" y="941832"/>
            <a:ext cx="10287000" cy="4507992"/>
          </a:xfrm>
          <a:prstGeom prst="roundRect">
            <a:avLst/>
          </a:prstGeom>
          <a:solidFill>
            <a:srgbClr val="FFFFFF"/>
          </a:solidFill>
          <a:ln w="63500">
            <a:solidFill>
              <a:srgbClr val="EE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8720" y="1179576"/>
            <a:ext cx="9811512" cy="4032504"/>
          </a:xfrm>
          <a:prstGeom prst="rect">
            <a:avLst/>
          </a:prstGeom>
          <a:noFill/>
          <a:ln w="13970">
            <a:solidFill>
              <a:srgbClr val="CD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81912" y="2800291"/>
            <a:ext cx="9015984" cy="8002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GB" sz="2300" b="0" dirty="0">
                <a:solidFill>
                  <a:srgbClr val="26262A"/>
                </a:solidFill>
                <a:latin typeface="Aptos"/>
              </a:rPr>
              <a:t>Can you share a time when learning about another field or discipline changed your approach to or view of research?</a:t>
            </a:r>
            <a:endParaRPr sz="2300" b="0" dirty="0">
              <a:solidFill>
                <a:srgbClr val="26262A"/>
              </a:solidFill>
              <a:latin typeface="Aptos"/>
            </a:endParaRP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4443984" y="5824728"/>
            <a:ext cx="3310128" cy="512064"/>
          </a:xfrm>
          <a:prstGeom prst="roundRect">
            <a:avLst/>
          </a:prstGeom>
          <a:solidFill>
            <a:srgbClr val="5C2B83"/>
          </a:solidFill>
          <a:ln>
            <a:solidFill>
              <a:srgbClr val="5C2B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←  RETURN TO CARDS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00800"/>
            <a:ext cx="11045952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64646C"/>
                </a:solidFill>
                <a:latin typeface="Aptos"/>
              </a:rPr>
              <a:t>Allow about a minute per person; passing is always possible</a:t>
            </a:r>
          </a:p>
        </p:txBody>
      </p:sp>
    </p:spTree>
  </p:cSld>
  <p:clrMapOvr>
    <a:masterClrMapping/>
  </p:clrMapOvr>
  <p:transition>
    <p:fade/>
    <p:sndAc>
      <p:stSnd>
        <p:snd r:embed="rId2" name="Card flip"/>
      </p:stSnd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33333"/>
      </a:hlink>
      <a:folHlink>
        <a:srgbClr val="B9B9B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1256</Words>
  <Application>Microsoft Macintosh PowerPoint</Application>
  <PresentationFormat>Widescreen</PresentationFormat>
  <Paragraphs>142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Smith, Richard</cp:lastModifiedBy>
  <cp:revision>3</cp:revision>
  <dcterms:created xsi:type="dcterms:W3CDTF">2013-01-27T09:14:16Z</dcterms:created>
  <dcterms:modified xsi:type="dcterms:W3CDTF">2026-10-17T08:13:25Z</dcterms:modified>
  <cp:category/>
</cp:coreProperties>
</file>