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diagrams/layout1.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61" r:id="rId4"/>
    <p:sldId id="260" r:id="rId5"/>
    <p:sldId id="265" r:id="rId6"/>
    <p:sldId id="257" r:id="rId7"/>
    <p:sldId id="274" r:id="rId8"/>
    <p:sldId id="275" r:id="rId9"/>
    <p:sldId id="276" r:id="rId10"/>
    <p:sldId id="262" r:id="rId11"/>
    <p:sldId id="268" r:id="rId12"/>
    <p:sldId id="278" r:id="rId13"/>
    <p:sldId id="279" r:id="rId14"/>
    <p:sldId id="264" r:id="rId15"/>
    <p:sldId id="273" r:id="rId16"/>
    <p:sldId id="280" r:id="rId17"/>
    <p:sldId id="281" r:id="rId18"/>
    <p:sldId id="272" r:id="rId19"/>
    <p:sldId id="282" r:id="rId20"/>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053"/>
    <a:srgbClr val="552D62"/>
    <a:srgbClr val="507F70"/>
    <a:srgbClr val="6DCD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p:cViewPr varScale="1">
        <p:scale>
          <a:sx n="65" d="100"/>
          <a:sy n="65" d="100"/>
        </p:scale>
        <p:origin x="1218" y="78"/>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0DC7A9-3D5D-944C-9C78-425BF0C347E5}" type="doc">
      <dgm:prSet loTypeId="urn:microsoft.com/office/officeart/2005/8/layout/chevron1" loCatId="" qsTypeId="urn:microsoft.com/office/officeart/2005/8/quickstyle/simple1" qsCatId="simple" csTypeId="urn:microsoft.com/office/officeart/2005/8/colors/accent1_2" csCatId="accent1" phldr="1"/>
      <dgm:spPr/>
    </dgm:pt>
    <dgm:pt modelId="{A501F0EA-7123-BB4D-BB1D-A040B4B25C83}">
      <dgm:prSet phldrT="[Text]" custT="1"/>
      <dgm:spPr>
        <a:solidFill>
          <a:schemeClr val="accent4"/>
        </a:solidFill>
      </dgm:spPr>
      <dgm:t>
        <a:bodyPr/>
        <a:lstStyle/>
        <a:p>
          <a:r>
            <a:rPr lang="en-GB" sz="1600" dirty="0">
              <a:solidFill>
                <a:schemeClr val="tx1"/>
              </a:solidFill>
            </a:rPr>
            <a:t>Is the University Colonial? Critical  conversations on its past, present and future </a:t>
          </a:r>
        </a:p>
        <a:p>
          <a:r>
            <a:rPr lang="en-GB" sz="1600" dirty="0">
              <a:solidFill>
                <a:schemeClr val="tx1"/>
              </a:solidFill>
            </a:rPr>
            <a:t> Oct 2020-</a:t>
          </a:r>
          <a:br>
            <a:rPr lang="en-GB" sz="1600" dirty="0">
              <a:solidFill>
                <a:schemeClr val="tx1"/>
              </a:solidFill>
            </a:rPr>
          </a:br>
          <a:r>
            <a:rPr lang="en-GB" sz="1600" dirty="0">
              <a:solidFill>
                <a:schemeClr val="tx1"/>
              </a:solidFill>
            </a:rPr>
            <a:t>Feb 2021</a:t>
          </a:r>
        </a:p>
      </dgm:t>
    </dgm:pt>
    <dgm:pt modelId="{8331BE4B-AA37-404E-BFD4-24C9D7AFF65C}" type="parTrans" cxnId="{C7A97679-373E-4244-ABEE-B96EEDEB9253}">
      <dgm:prSet/>
      <dgm:spPr/>
      <dgm:t>
        <a:bodyPr/>
        <a:lstStyle/>
        <a:p>
          <a:endParaRPr lang="en-GB" sz="2000"/>
        </a:p>
      </dgm:t>
    </dgm:pt>
    <dgm:pt modelId="{28F24A34-EFA5-5246-8F7C-2E7882943AD2}" type="sibTrans" cxnId="{C7A97679-373E-4244-ABEE-B96EEDEB9253}">
      <dgm:prSet/>
      <dgm:spPr/>
      <dgm:t>
        <a:bodyPr/>
        <a:lstStyle/>
        <a:p>
          <a:endParaRPr lang="en-GB" sz="2000"/>
        </a:p>
      </dgm:t>
    </dgm:pt>
    <dgm:pt modelId="{16F8AB8F-06D5-C140-BBC4-CE8D005D49AB}">
      <dgm:prSet phldrT="[Text]" custT="1"/>
      <dgm:spPr>
        <a:solidFill>
          <a:schemeClr val="accent5"/>
        </a:solidFill>
      </dgm:spPr>
      <dgm:t>
        <a:bodyPr/>
        <a:lstStyle/>
        <a:p>
          <a:endParaRPr lang="en-GB" sz="1800" dirty="0">
            <a:solidFill>
              <a:srgbClr val="10263B"/>
            </a:solidFill>
          </a:endParaRPr>
        </a:p>
        <a:p>
          <a:r>
            <a:rPr lang="en-GB" sz="1800" dirty="0">
              <a:solidFill>
                <a:srgbClr val="10263B"/>
              </a:solidFill>
            </a:rPr>
            <a:t>Decolonising the University – Translating theory into practice</a:t>
          </a:r>
        </a:p>
        <a:p>
          <a:r>
            <a:rPr lang="en-GB" sz="1800" dirty="0">
              <a:solidFill>
                <a:srgbClr val="10263B"/>
              </a:solidFill>
            </a:rPr>
            <a:t>Oct 2021</a:t>
          </a:r>
          <a:br>
            <a:rPr lang="en-GB" sz="2000" dirty="0"/>
          </a:br>
          <a:endParaRPr lang="en-GB" sz="2000" dirty="0"/>
        </a:p>
      </dgm:t>
    </dgm:pt>
    <dgm:pt modelId="{752558DE-C192-B84A-B677-81AE974C3B75}" type="parTrans" cxnId="{DBB8EADE-CE80-DC47-8DEF-8991C4261AE6}">
      <dgm:prSet/>
      <dgm:spPr/>
      <dgm:t>
        <a:bodyPr/>
        <a:lstStyle/>
        <a:p>
          <a:endParaRPr lang="en-GB" sz="2000"/>
        </a:p>
      </dgm:t>
    </dgm:pt>
    <dgm:pt modelId="{A98F46F5-EED9-2E47-AA93-A9EA4EB86CE4}" type="sibTrans" cxnId="{DBB8EADE-CE80-DC47-8DEF-8991C4261AE6}">
      <dgm:prSet/>
      <dgm:spPr/>
      <dgm:t>
        <a:bodyPr/>
        <a:lstStyle/>
        <a:p>
          <a:endParaRPr lang="en-GB" sz="2000"/>
        </a:p>
      </dgm:t>
    </dgm:pt>
    <dgm:pt modelId="{064A2BF0-0F12-D844-B228-44396F80728F}">
      <dgm:prSet phldrT="[Text]" custT="1"/>
      <dgm:spPr>
        <a:solidFill>
          <a:schemeClr val="tx2"/>
        </a:solidFill>
      </dgm:spPr>
      <dgm:t>
        <a:bodyPr/>
        <a:lstStyle/>
        <a:p>
          <a:endParaRPr lang="en-GB" sz="1600" b="0" i="0" u="sng" dirty="0">
            <a:latin typeface="Arial" panose="020B0604020202020204" pitchFamily="34" charset="0"/>
            <a:cs typeface="Arial" panose="020B0604020202020204" pitchFamily="34" charset="0"/>
          </a:endParaRPr>
        </a:p>
        <a:p>
          <a:r>
            <a:rPr lang="en-GB" sz="1600" b="0" i="0" u="none" dirty="0">
              <a:latin typeface="Arial" panose="020B0604020202020204" pitchFamily="34" charset="0"/>
              <a:cs typeface="Arial" panose="020B0604020202020204" pitchFamily="34" charset="0"/>
            </a:rPr>
            <a:t>The </a:t>
          </a:r>
          <a:r>
            <a:rPr lang="en-GB" sz="1600" b="0" i="0" u="sng" dirty="0">
              <a:latin typeface="Arial" panose="020B0604020202020204" pitchFamily="34" charset="0"/>
              <a:cs typeface="Arial" panose="020B0604020202020204" pitchFamily="34" charset="0"/>
            </a:rPr>
            <a:t>I</a:t>
          </a:r>
          <a:r>
            <a:rPr lang="en-GB" sz="1600" b="0" i="0" dirty="0">
              <a:latin typeface="Arial" panose="020B0604020202020204" pitchFamily="34" charset="0"/>
              <a:cs typeface="Arial" panose="020B0604020202020204" pitchFamily="34" charset="0"/>
            </a:rPr>
            <a:t>ntersectional and </a:t>
          </a:r>
          <a:r>
            <a:rPr lang="en-GB" sz="1600" b="0" i="0" u="sng" dirty="0">
              <a:latin typeface="Arial" panose="020B0604020202020204" pitchFamily="34" charset="0"/>
              <a:cs typeface="Arial" panose="020B0604020202020204" pitchFamily="34" charset="0"/>
            </a:rPr>
            <a:t>C</a:t>
          </a:r>
          <a:r>
            <a:rPr lang="en-GB" sz="1600" b="0" i="0" dirty="0">
              <a:latin typeface="Arial" panose="020B0604020202020204" pitchFamily="34" charset="0"/>
              <a:cs typeface="Arial" panose="020B0604020202020204" pitchFamily="34" charset="0"/>
            </a:rPr>
            <a:t>omparative </a:t>
          </a:r>
          <a:r>
            <a:rPr lang="en-GB" sz="1600" b="0" i="0" u="sng" dirty="0">
              <a:latin typeface="Arial" panose="020B0604020202020204" pitchFamily="34" charset="0"/>
              <a:cs typeface="Arial" panose="020B0604020202020204" pitchFamily="34" charset="0"/>
            </a:rPr>
            <a:t>A</a:t>
          </a:r>
          <a:r>
            <a:rPr lang="en-GB" sz="1600" b="0" i="0" dirty="0">
              <a:latin typeface="Arial" panose="020B0604020202020204" pitchFamily="34" charset="0"/>
              <a:cs typeface="Arial" panose="020B0604020202020204" pitchFamily="34" charset="0"/>
            </a:rPr>
            <a:t>dvancement of </a:t>
          </a:r>
          <a:r>
            <a:rPr lang="en-GB" sz="1600" b="0" i="0" u="sng" dirty="0">
              <a:latin typeface="Arial" panose="020B0604020202020204" pitchFamily="34" charset="0"/>
              <a:cs typeface="Arial" panose="020B0604020202020204" pitchFamily="34" charset="0"/>
            </a:rPr>
            <a:t>R</a:t>
          </a:r>
          <a:r>
            <a:rPr lang="en-GB" sz="1600" b="0" i="0" dirty="0">
              <a:latin typeface="Arial" panose="020B0604020202020204" pitchFamily="34" charset="0"/>
              <a:cs typeface="Arial" panose="020B0604020202020204" pitchFamily="34" charset="0"/>
            </a:rPr>
            <a:t>acial </a:t>
          </a:r>
          <a:r>
            <a:rPr lang="en-GB" sz="1600" b="0" i="0" u="sng" dirty="0">
              <a:latin typeface="Arial" panose="020B0604020202020204" pitchFamily="34" charset="0"/>
              <a:cs typeface="Arial" panose="020B0604020202020204" pitchFamily="34" charset="0"/>
            </a:rPr>
            <a:t>E</a:t>
          </a:r>
          <a:r>
            <a:rPr lang="en-GB" sz="1600" b="0" i="0" dirty="0">
              <a:latin typeface="Arial" panose="020B0604020202020204" pitchFamily="34" charset="0"/>
              <a:cs typeface="Arial" panose="020B0604020202020204" pitchFamily="34" charset="0"/>
            </a:rPr>
            <a:t>quity for Social Justice</a:t>
          </a:r>
          <a:r>
            <a:rPr lang="en-GB" sz="1600" b="0" dirty="0">
              <a:latin typeface="Arial" panose="020B0604020202020204" pitchFamily="34" charset="0"/>
              <a:cs typeface="Arial" panose="020B0604020202020204" pitchFamily="34" charset="0"/>
            </a:rPr>
            <a:t> </a:t>
          </a:r>
        </a:p>
        <a:p>
          <a:r>
            <a:rPr lang="en-GB" sz="2000" dirty="0"/>
            <a:t>(ICARE4Justice)</a:t>
          </a:r>
          <a:br>
            <a:rPr lang="en-GB" sz="2000" dirty="0"/>
          </a:br>
          <a:endParaRPr lang="en-GB" sz="2000" dirty="0"/>
        </a:p>
      </dgm:t>
    </dgm:pt>
    <dgm:pt modelId="{62DAA792-5ADC-0C43-B371-7C20A6160BF3}" type="parTrans" cxnId="{66D861C2-3FF4-4E4B-9089-EC6E390BF885}">
      <dgm:prSet/>
      <dgm:spPr/>
      <dgm:t>
        <a:bodyPr/>
        <a:lstStyle/>
        <a:p>
          <a:endParaRPr lang="en-GB" sz="2000"/>
        </a:p>
      </dgm:t>
    </dgm:pt>
    <dgm:pt modelId="{4EE72BA8-0F3B-B049-BF47-F453B9EDBA43}" type="sibTrans" cxnId="{66D861C2-3FF4-4E4B-9089-EC6E390BF885}">
      <dgm:prSet/>
      <dgm:spPr/>
      <dgm:t>
        <a:bodyPr/>
        <a:lstStyle/>
        <a:p>
          <a:endParaRPr lang="en-GB" sz="2000"/>
        </a:p>
      </dgm:t>
    </dgm:pt>
    <dgm:pt modelId="{981B67D0-ECCB-5B45-A4CE-57460DF92982}" type="pres">
      <dgm:prSet presAssocID="{B80DC7A9-3D5D-944C-9C78-425BF0C347E5}" presName="Name0" presStyleCnt="0">
        <dgm:presLayoutVars>
          <dgm:dir/>
          <dgm:animLvl val="lvl"/>
          <dgm:resizeHandles val="exact"/>
        </dgm:presLayoutVars>
      </dgm:prSet>
      <dgm:spPr/>
    </dgm:pt>
    <dgm:pt modelId="{8583D8C3-4CB0-BB46-87E1-4DDA2BD8470D}" type="pres">
      <dgm:prSet presAssocID="{A501F0EA-7123-BB4D-BB1D-A040B4B25C83}" presName="parTxOnly" presStyleLbl="node1" presStyleIdx="0" presStyleCnt="3">
        <dgm:presLayoutVars>
          <dgm:chMax val="0"/>
          <dgm:chPref val="0"/>
          <dgm:bulletEnabled val="1"/>
        </dgm:presLayoutVars>
      </dgm:prSet>
      <dgm:spPr/>
    </dgm:pt>
    <dgm:pt modelId="{1D0E31B6-D096-A24D-9B8E-6FA2C3A1B6C6}" type="pres">
      <dgm:prSet presAssocID="{28F24A34-EFA5-5246-8F7C-2E7882943AD2}" presName="parTxOnlySpace" presStyleCnt="0"/>
      <dgm:spPr/>
    </dgm:pt>
    <dgm:pt modelId="{E5ECE468-C387-3744-9076-EBCB506AF199}" type="pres">
      <dgm:prSet presAssocID="{16F8AB8F-06D5-C140-BBC4-CE8D005D49AB}" presName="parTxOnly" presStyleLbl="node1" presStyleIdx="1" presStyleCnt="3">
        <dgm:presLayoutVars>
          <dgm:chMax val="0"/>
          <dgm:chPref val="0"/>
          <dgm:bulletEnabled val="1"/>
        </dgm:presLayoutVars>
      </dgm:prSet>
      <dgm:spPr/>
    </dgm:pt>
    <dgm:pt modelId="{DD0A999D-CA71-0A44-900B-85036D437A3E}" type="pres">
      <dgm:prSet presAssocID="{A98F46F5-EED9-2E47-AA93-A9EA4EB86CE4}" presName="parTxOnlySpace" presStyleCnt="0"/>
      <dgm:spPr/>
    </dgm:pt>
    <dgm:pt modelId="{E6DEAD10-46E2-E44C-9A35-2E862A981048}" type="pres">
      <dgm:prSet presAssocID="{064A2BF0-0F12-D844-B228-44396F80728F}" presName="parTxOnly" presStyleLbl="node1" presStyleIdx="2" presStyleCnt="3">
        <dgm:presLayoutVars>
          <dgm:chMax val="0"/>
          <dgm:chPref val="0"/>
          <dgm:bulletEnabled val="1"/>
        </dgm:presLayoutVars>
      </dgm:prSet>
      <dgm:spPr/>
    </dgm:pt>
  </dgm:ptLst>
  <dgm:cxnLst>
    <dgm:cxn modelId="{7FA58329-11FC-B64B-A633-71337E3503A4}" type="presOf" srcId="{B80DC7A9-3D5D-944C-9C78-425BF0C347E5}" destId="{981B67D0-ECCB-5B45-A4CE-57460DF92982}" srcOrd="0" destOrd="0" presId="urn:microsoft.com/office/officeart/2005/8/layout/chevron1"/>
    <dgm:cxn modelId="{B43AC163-FD7C-7143-B35A-439A878BEAAB}" type="presOf" srcId="{16F8AB8F-06D5-C140-BBC4-CE8D005D49AB}" destId="{E5ECE468-C387-3744-9076-EBCB506AF199}" srcOrd="0" destOrd="0" presId="urn:microsoft.com/office/officeart/2005/8/layout/chevron1"/>
    <dgm:cxn modelId="{C7A97679-373E-4244-ABEE-B96EEDEB9253}" srcId="{B80DC7A9-3D5D-944C-9C78-425BF0C347E5}" destId="{A501F0EA-7123-BB4D-BB1D-A040B4B25C83}" srcOrd="0" destOrd="0" parTransId="{8331BE4B-AA37-404E-BFD4-24C9D7AFF65C}" sibTransId="{28F24A34-EFA5-5246-8F7C-2E7882943AD2}"/>
    <dgm:cxn modelId="{BF37BC8F-9625-E741-80FF-BE584FC6514E}" type="presOf" srcId="{064A2BF0-0F12-D844-B228-44396F80728F}" destId="{E6DEAD10-46E2-E44C-9A35-2E862A981048}" srcOrd="0" destOrd="0" presId="urn:microsoft.com/office/officeart/2005/8/layout/chevron1"/>
    <dgm:cxn modelId="{66D861C2-3FF4-4E4B-9089-EC6E390BF885}" srcId="{B80DC7A9-3D5D-944C-9C78-425BF0C347E5}" destId="{064A2BF0-0F12-D844-B228-44396F80728F}" srcOrd="2" destOrd="0" parTransId="{62DAA792-5ADC-0C43-B371-7C20A6160BF3}" sibTransId="{4EE72BA8-0F3B-B049-BF47-F453B9EDBA43}"/>
    <dgm:cxn modelId="{DBB8EADE-CE80-DC47-8DEF-8991C4261AE6}" srcId="{B80DC7A9-3D5D-944C-9C78-425BF0C347E5}" destId="{16F8AB8F-06D5-C140-BBC4-CE8D005D49AB}" srcOrd="1" destOrd="0" parTransId="{752558DE-C192-B84A-B677-81AE974C3B75}" sibTransId="{A98F46F5-EED9-2E47-AA93-A9EA4EB86CE4}"/>
    <dgm:cxn modelId="{F67B1EF8-2E0A-2D4A-8CF0-6C5123F359E9}" type="presOf" srcId="{A501F0EA-7123-BB4D-BB1D-A040B4B25C83}" destId="{8583D8C3-4CB0-BB46-87E1-4DDA2BD8470D}" srcOrd="0" destOrd="0" presId="urn:microsoft.com/office/officeart/2005/8/layout/chevron1"/>
    <dgm:cxn modelId="{84BB9007-8191-E444-AE2B-30C7152E1BD0}" type="presParOf" srcId="{981B67D0-ECCB-5B45-A4CE-57460DF92982}" destId="{8583D8C3-4CB0-BB46-87E1-4DDA2BD8470D}" srcOrd="0" destOrd="0" presId="urn:microsoft.com/office/officeart/2005/8/layout/chevron1"/>
    <dgm:cxn modelId="{31FB50F2-5E20-FE47-A06C-F66B8DD1C120}" type="presParOf" srcId="{981B67D0-ECCB-5B45-A4CE-57460DF92982}" destId="{1D0E31B6-D096-A24D-9B8E-6FA2C3A1B6C6}" srcOrd="1" destOrd="0" presId="urn:microsoft.com/office/officeart/2005/8/layout/chevron1"/>
    <dgm:cxn modelId="{898F7DA2-C775-9348-8D19-D4C242042ADF}" type="presParOf" srcId="{981B67D0-ECCB-5B45-A4CE-57460DF92982}" destId="{E5ECE468-C387-3744-9076-EBCB506AF199}" srcOrd="2" destOrd="0" presId="urn:microsoft.com/office/officeart/2005/8/layout/chevron1"/>
    <dgm:cxn modelId="{49094E39-A6B9-5A49-8DEA-E4CAF85FF9F7}" type="presParOf" srcId="{981B67D0-ECCB-5B45-A4CE-57460DF92982}" destId="{DD0A999D-CA71-0A44-900B-85036D437A3E}" srcOrd="3" destOrd="0" presId="urn:microsoft.com/office/officeart/2005/8/layout/chevron1"/>
    <dgm:cxn modelId="{7749160C-AAAE-4744-8726-B5E7A610E0CB}" type="presParOf" srcId="{981B67D0-ECCB-5B45-A4CE-57460DF92982}" destId="{E6DEAD10-46E2-E44C-9A35-2E862A981048}"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3D8C3-4CB0-BB46-87E1-4DDA2BD8470D}">
      <dsp:nvSpPr>
        <dsp:cNvPr id="0" name=""/>
        <dsp:cNvSpPr/>
      </dsp:nvSpPr>
      <dsp:spPr>
        <a:xfrm>
          <a:off x="2948" y="757261"/>
          <a:ext cx="3591836" cy="1436734"/>
        </a:xfrm>
        <a:prstGeom prst="chevron">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Is the University Colonial? Critical  conversations on its past, present and future </a:t>
          </a:r>
        </a:p>
        <a:p>
          <a:pPr marL="0" lvl="0" indent="0" algn="ctr" defTabSz="711200">
            <a:lnSpc>
              <a:spcPct val="90000"/>
            </a:lnSpc>
            <a:spcBef>
              <a:spcPct val="0"/>
            </a:spcBef>
            <a:spcAft>
              <a:spcPct val="35000"/>
            </a:spcAft>
            <a:buNone/>
          </a:pPr>
          <a:r>
            <a:rPr lang="en-GB" sz="1600" kern="1200" dirty="0">
              <a:solidFill>
                <a:schemeClr val="tx1"/>
              </a:solidFill>
            </a:rPr>
            <a:t> Oct 2020-</a:t>
          </a:r>
          <a:br>
            <a:rPr lang="en-GB" sz="1600" kern="1200" dirty="0">
              <a:solidFill>
                <a:schemeClr val="tx1"/>
              </a:solidFill>
            </a:rPr>
          </a:br>
          <a:r>
            <a:rPr lang="en-GB" sz="1600" kern="1200" dirty="0">
              <a:solidFill>
                <a:schemeClr val="tx1"/>
              </a:solidFill>
            </a:rPr>
            <a:t>Feb 2021</a:t>
          </a:r>
        </a:p>
      </dsp:txBody>
      <dsp:txXfrm>
        <a:off x="721315" y="757261"/>
        <a:ext cx="2155102" cy="1436734"/>
      </dsp:txXfrm>
    </dsp:sp>
    <dsp:sp modelId="{E5ECE468-C387-3744-9076-EBCB506AF199}">
      <dsp:nvSpPr>
        <dsp:cNvPr id="0" name=""/>
        <dsp:cNvSpPr/>
      </dsp:nvSpPr>
      <dsp:spPr>
        <a:xfrm>
          <a:off x="3235600" y="757261"/>
          <a:ext cx="3591836" cy="1436734"/>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endParaRPr lang="en-GB" sz="1800" kern="1200" dirty="0">
            <a:solidFill>
              <a:srgbClr val="10263B"/>
            </a:solidFill>
          </a:endParaRPr>
        </a:p>
        <a:p>
          <a:pPr marL="0" lvl="0" indent="0" algn="ctr" defTabSz="800100">
            <a:lnSpc>
              <a:spcPct val="90000"/>
            </a:lnSpc>
            <a:spcBef>
              <a:spcPct val="0"/>
            </a:spcBef>
            <a:spcAft>
              <a:spcPct val="35000"/>
            </a:spcAft>
            <a:buNone/>
          </a:pPr>
          <a:r>
            <a:rPr lang="en-GB" sz="1800" kern="1200" dirty="0">
              <a:solidFill>
                <a:srgbClr val="10263B"/>
              </a:solidFill>
            </a:rPr>
            <a:t>Decolonising the University – Translating theory into practice</a:t>
          </a:r>
        </a:p>
        <a:p>
          <a:pPr marL="0" lvl="0" indent="0" algn="ctr" defTabSz="800100">
            <a:lnSpc>
              <a:spcPct val="90000"/>
            </a:lnSpc>
            <a:spcBef>
              <a:spcPct val="0"/>
            </a:spcBef>
            <a:spcAft>
              <a:spcPct val="35000"/>
            </a:spcAft>
            <a:buNone/>
          </a:pPr>
          <a:r>
            <a:rPr lang="en-GB" sz="1800" kern="1200" dirty="0">
              <a:solidFill>
                <a:srgbClr val="10263B"/>
              </a:solidFill>
            </a:rPr>
            <a:t>Oct 2021</a:t>
          </a:r>
          <a:br>
            <a:rPr lang="en-GB" sz="2000" kern="1200" dirty="0"/>
          </a:br>
          <a:endParaRPr lang="en-GB" sz="2000" kern="1200" dirty="0"/>
        </a:p>
      </dsp:txBody>
      <dsp:txXfrm>
        <a:off x="3953967" y="757261"/>
        <a:ext cx="2155102" cy="1436734"/>
      </dsp:txXfrm>
    </dsp:sp>
    <dsp:sp modelId="{E6DEAD10-46E2-E44C-9A35-2E862A981048}">
      <dsp:nvSpPr>
        <dsp:cNvPr id="0" name=""/>
        <dsp:cNvSpPr/>
      </dsp:nvSpPr>
      <dsp:spPr>
        <a:xfrm>
          <a:off x="6468253" y="757261"/>
          <a:ext cx="3591836" cy="1436734"/>
        </a:xfrm>
        <a:prstGeom prst="chevron">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endParaRPr lang="en-GB" sz="1600" b="0" i="0" u="sng" kern="1200" dirty="0">
            <a:latin typeface="Arial" panose="020B0604020202020204" pitchFamily="34" charset="0"/>
            <a:cs typeface="Arial" panose="020B0604020202020204" pitchFamily="34" charset="0"/>
          </a:endParaRPr>
        </a:p>
        <a:p>
          <a:pPr marL="0" lvl="0" indent="0" algn="ctr" defTabSz="711200">
            <a:lnSpc>
              <a:spcPct val="90000"/>
            </a:lnSpc>
            <a:spcBef>
              <a:spcPct val="0"/>
            </a:spcBef>
            <a:spcAft>
              <a:spcPct val="35000"/>
            </a:spcAft>
            <a:buNone/>
          </a:pPr>
          <a:r>
            <a:rPr lang="en-GB" sz="1600" b="0" i="0" u="none" kern="1200" dirty="0">
              <a:latin typeface="Arial" panose="020B0604020202020204" pitchFamily="34" charset="0"/>
              <a:cs typeface="Arial" panose="020B0604020202020204" pitchFamily="34" charset="0"/>
            </a:rPr>
            <a:t>The </a:t>
          </a:r>
          <a:r>
            <a:rPr lang="en-GB" sz="1600" b="0" i="0" u="sng" kern="1200" dirty="0">
              <a:latin typeface="Arial" panose="020B0604020202020204" pitchFamily="34" charset="0"/>
              <a:cs typeface="Arial" panose="020B0604020202020204" pitchFamily="34" charset="0"/>
            </a:rPr>
            <a:t>I</a:t>
          </a:r>
          <a:r>
            <a:rPr lang="en-GB" sz="1600" b="0" i="0" kern="1200" dirty="0">
              <a:latin typeface="Arial" panose="020B0604020202020204" pitchFamily="34" charset="0"/>
              <a:cs typeface="Arial" panose="020B0604020202020204" pitchFamily="34" charset="0"/>
            </a:rPr>
            <a:t>ntersectional and </a:t>
          </a:r>
          <a:r>
            <a:rPr lang="en-GB" sz="1600" b="0" i="0" u="sng" kern="1200" dirty="0">
              <a:latin typeface="Arial" panose="020B0604020202020204" pitchFamily="34" charset="0"/>
              <a:cs typeface="Arial" panose="020B0604020202020204" pitchFamily="34" charset="0"/>
            </a:rPr>
            <a:t>C</a:t>
          </a:r>
          <a:r>
            <a:rPr lang="en-GB" sz="1600" b="0" i="0" kern="1200" dirty="0">
              <a:latin typeface="Arial" panose="020B0604020202020204" pitchFamily="34" charset="0"/>
              <a:cs typeface="Arial" panose="020B0604020202020204" pitchFamily="34" charset="0"/>
            </a:rPr>
            <a:t>omparative </a:t>
          </a:r>
          <a:r>
            <a:rPr lang="en-GB" sz="1600" b="0" i="0" u="sng" kern="1200" dirty="0">
              <a:latin typeface="Arial" panose="020B0604020202020204" pitchFamily="34" charset="0"/>
              <a:cs typeface="Arial" panose="020B0604020202020204" pitchFamily="34" charset="0"/>
            </a:rPr>
            <a:t>A</a:t>
          </a:r>
          <a:r>
            <a:rPr lang="en-GB" sz="1600" b="0" i="0" kern="1200" dirty="0">
              <a:latin typeface="Arial" panose="020B0604020202020204" pitchFamily="34" charset="0"/>
              <a:cs typeface="Arial" panose="020B0604020202020204" pitchFamily="34" charset="0"/>
            </a:rPr>
            <a:t>dvancement of </a:t>
          </a:r>
          <a:r>
            <a:rPr lang="en-GB" sz="1600" b="0" i="0" u="sng" kern="1200" dirty="0">
              <a:latin typeface="Arial" panose="020B0604020202020204" pitchFamily="34" charset="0"/>
              <a:cs typeface="Arial" panose="020B0604020202020204" pitchFamily="34" charset="0"/>
            </a:rPr>
            <a:t>R</a:t>
          </a:r>
          <a:r>
            <a:rPr lang="en-GB" sz="1600" b="0" i="0" kern="1200" dirty="0">
              <a:latin typeface="Arial" panose="020B0604020202020204" pitchFamily="34" charset="0"/>
              <a:cs typeface="Arial" panose="020B0604020202020204" pitchFamily="34" charset="0"/>
            </a:rPr>
            <a:t>acial </a:t>
          </a:r>
          <a:r>
            <a:rPr lang="en-GB" sz="1600" b="0" i="0" u="sng" kern="1200" dirty="0">
              <a:latin typeface="Arial" panose="020B0604020202020204" pitchFamily="34" charset="0"/>
              <a:cs typeface="Arial" panose="020B0604020202020204" pitchFamily="34" charset="0"/>
            </a:rPr>
            <a:t>E</a:t>
          </a:r>
          <a:r>
            <a:rPr lang="en-GB" sz="1600" b="0" i="0" kern="1200" dirty="0">
              <a:latin typeface="Arial" panose="020B0604020202020204" pitchFamily="34" charset="0"/>
              <a:cs typeface="Arial" panose="020B0604020202020204" pitchFamily="34" charset="0"/>
            </a:rPr>
            <a:t>quity for Social Justice</a:t>
          </a:r>
          <a:r>
            <a:rPr lang="en-GB" sz="1600" b="0" kern="1200" dirty="0">
              <a:latin typeface="Arial" panose="020B0604020202020204" pitchFamily="34" charset="0"/>
              <a:cs typeface="Arial" panose="020B0604020202020204" pitchFamily="34" charset="0"/>
            </a:rPr>
            <a:t> </a:t>
          </a:r>
        </a:p>
        <a:p>
          <a:pPr marL="0" lvl="0" indent="0" algn="ctr" defTabSz="711200">
            <a:lnSpc>
              <a:spcPct val="90000"/>
            </a:lnSpc>
            <a:spcBef>
              <a:spcPct val="0"/>
            </a:spcBef>
            <a:spcAft>
              <a:spcPct val="35000"/>
            </a:spcAft>
            <a:buNone/>
          </a:pPr>
          <a:r>
            <a:rPr lang="en-GB" sz="2000" kern="1200" dirty="0"/>
            <a:t>(ICARE4Justice)</a:t>
          </a:r>
          <a:br>
            <a:rPr lang="en-GB" sz="2000" kern="1200" dirty="0"/>
          </a:br>
          <a:endParaRPr lang="en-GB" sz="2000" kern="1200" dirty="0"/>
        </a:p>
      </dsp:txBody>
      <dsp:txXfrm>
        <a:off x="7186620" y="757261"/>
        <a:ext cx="2155102" cy="143673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9/22/2023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image" Target="../media/image5.jp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8.png"/><Relationship Id="rId4" Type="http://schemas.openxmlformats.org/officeDocument/2006/relationships/diagramQuickStyle" Target="../diagrams/quickStyle1.xml"/><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descr="A purple background with white squares&#10;&#10;Description automatically generated">
            <a:extLst>
              <a:ext uri="{FF2B5EF4-FFF2-40B4-BE49-F238E27FC236}">
                <a16:creationId xmlns:a16="http://schemas.microsoft.com/office/drawing/2014/main" id="{8B5B897F-69D2-5F71-ED5F-1ECDF6D4F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00" y="-34999"/>
            <a:ext cx="10747300" cy="760361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507F70"/>
          </a:solidFill>
          <a:ln>
            <a:solidFill>
              <a:srgbClr val="507F7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41477" y="109017"/>
            <a:ext cx="6120680" cy="492443"/>
          </a:xfrm>
          <a:prstGeom prst="rect">
            <a:avLst/>
          </a:prstGeom>
          <a:noFill/>
        </p:spPr>
        <p:txBody>
          <a:bodyPr wrap="square" rtlCol="0">
            <a:spAutoFit/>
          </a:bodyPr>
          <a:lstStyle/>
          <a:p>
            <a:r>
              <a:rPr lang="en-GB" sz="2600" b="1" dirty="0">
                <a:solidFill>
                  <a:srgbClr val="3C1053"/>
                </a:solidFill>
              </a:rPr>
              <a:t>ICARE4Justice 2023 Summit</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197249"/>
            <a:ext cx="8496944" cy="455381"/>
          </a:xfrm>
          <a:prstGeom prst="rect">
            <a:avLst/>
          </a:prstGeom>
          <a:noFill/>
        </p:spPr>
        <p:txBody>
          <a:bodyPr wrap="square" rtlCol="0">
            <a:spAutoFit/>
          </a:bodyPr>
          <a:lstStyle/>
          <a:p>
            <a:pPr marL="285750" indent="-285750">
              <a:lnSpc>
                <a:spcPts val="3000"/>
              </a:lnSpc>
              <a:buFont typeface="Arial" panose="020B0604020202020204" pitchFamily="34" charset="0"/>
              <a:buChar char="•"/>
            </a:pPr>
            <a:endParaRPr lang="en-GB" sz="2200" dirty="0"/>
          </a:p>
        </p:txBody>
      </p:sp>
      <p:sp>
        <p:nvSpPr>
          <p:cNvPr id="6" name="TextBox 5">
            <a:extLst>
              <a:ext uri="{FF2B5EF4-FFF2-40B4-BE49-F238E27FC236}">
                <a16:creationId xmlns:a16="http://schemas.microsoft.com/office/drawing/2014/main" id="{3F6FD3D7-4DA8-D277-223D-709497BB3FAD}"/>
              </a:ext>
            </a:extLst>
          </p:cNvPr>
          <p:cNvSpPr txBox="1"/>
          <p:nvPr/>
        </p:nvSpPr>
        <p:spPr>
          <a:xfrm>
            <a:off x="443784" y="1131838"/>
            <a:ext cx="9073980" cy="1107996"/>
          </a:xfrm>
          <a:prstGeom prst="rect">
            <a:avLst/>
          </a:prstGeom>
          <a:noFill/>
        </p:spPr>
        <p:txBody>
          <a:bodyPr wrap="square" rtlCol="0">
            <a:spAutoFit/>
          </a:bodyPr>
          <a:lstStyle/>
          <a:p>
            <a:r>
              <a:rPr lang="en-GB" sz="2200" dirty="0">
                <a:solidFill>
                  <a:srgbClr val="3C1053"/>
                </a:solidFill>
              </a:rPr>
              <a:t>ICARE4Justice is designed to advance graduate students, faculty, policy makers and community organisers interested in global issues related to racial equity, intersectionality, social justice, decoloniality and anti-colonialism.</a:t>
            </a:r>
          </a:p>
        </p:txBody>
      </p:sp>
      <p:graphicFrame>
        <p:nvGraphicFramePr>
          <p:cNvPr id="12" name="Content Placeholder 4">
            <a:extLst>
              <a:ext uri="{FF2B5EF4-FFF2-40B4-BE49-F238E27FC236}">
                <a16:creationId xmlns:a16="http://schemas.microsoft.com/office/drawing/2014/main" id="{AB00FD21-4885-C87E-275E-FDE8EBC15735}"/>
              </a:ext>
            </a:extLst>
          </p:cNvPr>
          <p:cNvGraphicFramePr>
            <a:graphicFrameLocks/>
          </p:cNvGraphicFramePr>
          <p:nvPr>
            <p:extLst>
              <p:ext uri="{D42A27DB-BD31-4B8C-83A1-F6EECF244321}">
                <p14:modId xmlns:p14="http://schemas.microsoft.com/office/powerpoint/2010/main" val="4123010333"/>
              </p:ext>
            </p:extLst>
          </p:nvPr>
        </p:nvGraphicFramePr>
        <p:xfrm>
          <a:off x="321769" y="1837209"/>
          <a:ext cx="10063038" cy="29512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lose up of a logo&#10;&#10;Description automatically generated">
            <a:extLst>
              <a:ext uri="{FF2B5EF4-FFF2-40B4-BE49-F238E27FC236}">
                <a16:creationId xmlns:a16="http://schemas.microsoft.com/office/drawing/2014/main" id="{32B911FA-CD1D-D2DA-F778-08B22DCC52A1}"/>
              </a:ext>
            </a:extLst>
          </p:cNvPr>
          <p:cNvPicPr>
            <a:picLocks noChangeAspect="1"/>
          </p:cNvPicPr>
          <p:nvPr/>
        </p:nvPicPr>
        <p:blipFill>
          <a:blip r:embed="rId7"/>
          <a:stretch>
            <a:fillRect/>
          </a:stretch>
        </p:blipFill>
        <p:spPr>
          <a:xfrm>
            <a:off x="1271800" y="4292878"/>
            <a:ext cx="1560520" cy="506115"/>
          </a:xfrm>
          <a:prstGeom prst="rect">
            <a:avLst/>
          </a:prstGeom>
        </p:spPr>
      </p:pic>
      <p:pic>
        <p:nvPicPr>
          <p:cNvPr id="14" name="Picture 13" descr="A close up of a logo&#10;&#10;Description automatically generated">
            <a:extLst>
              <a:ext uri="{FF2B5EF4-FFF2-40B4-BE49-F238E27FC236}">
                <a16:creationId xmlns:a16="http://schemas.microsoft.com/office/drawing/2014/main" id="{88801249-A2DC-FAEE-DA5B-53AB47956162}"/>
              </a:ext>
            </a:extLst>
          </p:cNvPr>
          <p:cNvPicPr>
            <a:picLocks noChangeAspect="1"/>
          </p:cNvPicPr>
          <p:nvPr/>
        </p:nvPicPr>
        <p:blipFill>
          <a:blip r:embed="rId7"/>
          <a:stretch>
            <a:fillRect/>
          </a:stretch>
        </p:blipFill>
        <p:spPr>
          <a:xfrm>
            <a:off x="4573028" y="4300806"/>
            <a:ext cx="1560520" cy="506115"/>
          </a:xfrm>
          <a:prstGeom prst="rect">
            <a:avLst/>
          </a:prstGeom>
        </p:spPr>
      </p:pic>
      <p:pic>
        <p:nvPicPr>
          <p:cNvPr id="15" name="Picture 14" descr="A close up of a logo&#10;&#10;Description automatically generated">
            <a:extLst>
              <a:ext uri="{FF2B5EF4-FFF2-40B4-BE49-F238E27FC236}">
                <a16:creationId xmlns:a16="http://schemas.microsoft.com/office/drawing/2014/main" id="{3777D337-BF40-4FAA-C1CB-3B54788230CE}"/>
              </a:ext>
            </a:extLst>
          </p:cNvPr>
          <p:cNvPicPr>
            <a:picLocks noChangeAspect="1"/>
          </p:cNvPicPr>
          <p:nvPr/>
        </p:nvPicPr>
        <p:blipFill>
          <a:blip r:embed="rId7"/>
          <a:stretch>
            <a:fillRect/>
          </a:stretch>
        </p:blipFill>
        <p:spPr>
          <a:xfrm>
            <a:off x="6802189" y="4292878"/>
            <a:ext cx="1560520" cy="506115"/>
          </a:xfrm>
          <a:prstGeom prst="rect">
            <a:avLst/>
          </a:prstGeom>
        </p:spPr>
      </p:pic>
      <p:pic>
        <p:nvPicPr>
          <p:cNvPr id="16" name="Picture 15" descr="A logo for a university&#10;&#10;Description automatically generated">
            <a:extLst>
              <a:ext uri="{FF2B5EF4-FFF2-40B4-BE49-F238E27FC236}">
                <a16:creationId xmlns:a16="http://schemas.microsoft.com/office/drawing/2014/main" id="{856B583D-A7C7-BB86-870D-A465010EF29E}"/>
              </a:ext>
            </a:extLst>
          </p:cNvPr>
          <p:cNvPicPr>
            <a:picLocks noChangeAspect="1"/>
          </p:cNvPicPr>
          <p:nvPr/>
        </p:nvPicPr>
        <p:blipFill>
          <a:blip r:embed="rId8"/>
          <a:stretch>
            <a:fillRect/>
          </a:stretch>
        </p:blipFill>
        <p:spPr>
          <a:xfrm>
            <a:off x="1017390" y="4858750"/>
            <a:ext cx="2250300" cy="997633"/>
          </a:xfrm>
          <a:prstGeom prst="rect">
            <a:avLst/>
          </a:prstGeom>
        </p:spPr>
      </p:pic>
      <p:pic>
        <p:nvPicPr>
          <p:cNvPr id="17" name="Picture 16" descr="A logo for a university&#10;&#10;Description automatically generated">
            <a:extLst>
              <a:ext uri="{FF2B5EF4-FFF2-40B4-BE49-F238E27FC236}">
                <a16:creationId xmlns:a16="http://schemas.microsoft.com/office/drawing/2014/main" id="{422ECA9B-F473-3843-9EE1-8C1AAE6DBE6E}"/>
              </a:ext>
            </a:extLst>
          </p:cNvPr>
          <p:cNvPicPr>
            <a:picLocks noChangeAspect="1"/>
          </p:cNvPicPr>
          <p:nvPr/>
        </p:nvPicPr>
        <p:blipFill>
          <a:blip r:embed="rId8"/>
          <a:stretch>
            <a:fillRect/>
          </a:stretch>
        </p:blipFill>
        <p:spPr>
          <a:xfrm>
            <a:off x="4228138" y="4919763"/>
            <a:ext cx="2250300" cy="997633"/>
          </a:xfrm>
          <a:prstGeom prst="rect">
            <a:avLst/>
          </a:prstGeom>
        </p:spPr>
      </p:pic>
      <p:pic>
        <p:nvPicPr>
          <p:cNvPr id="18" name="Picture 17" descr="A logo for a university&#10;&#10;Description automatically generated">
            <a:extLst>
              <a:ext uri="{FF2B5EF4-FFF2-40B4-BE49-F238E27FC236}">
                <a16:creationId xmlns:a16="http://schemas.microsoft.com/office/drawing/2014/main" id="{D6DE4782-80D9-30CC-978B-EDAB8A334F50}"/>
              </a:ext>
            </a:extLst>
          </p:cNvPr>
          <p:cNvPicPr>
            <a:picLocks noChangeAspect="1"/>
          </p:cNvPicPr>
          <p:nvPr/>
        </p:nvPicPr>
        <p:blipFill>
          <a:blip r:embed="rId8"/>
          <a:stretch>
            <a:fillRect/>
          </a:stretch>
        </p:blipFill>
        <p:spPr>
          <a:xfrm>
            <a:off x="8399335" y="4055048"/>
            <a:ext cx="2250300" cy="997633"/>
          </a:xfrm>
          <a:prstGeom prst="rect">
            <a:avLst/>
          </a:prstGeom>
        </p:spPr>
      </p:pic>
      <p:pic>
        <p:nvPicPr>
          <p:cNvPr id="19" name="Picture 18" descr="A orange letter with a white background&#10;&#10;Description automatically generated">
            <a:extLst>
              <a:ext uri="{FF2B5EF4-FFF2-40B4-BE49-F238E27FC236}">
                <a16:creationId xmlns:a16="http://schemas.microsoft.com/office/drawing/2014/main" id="{A3CA71B6-FC33-2123-E5C9-A558C6BC2B21}"/>
              </a:ext>
            </a:extLst>
          </p:cNvPr>
          <p:cNvPicPr>
            <a:picLocks noChangeAspect="1"/>
          </p:cNvPicPr>
          <p:nvPr/>
        </p:nvPicPr>
        <p:blipFill>
          <a:blip r:embed="rId9"/>
          <a:stretch>
            <a:fillRect/>
          </a:stretch>
        </p:blipFill>
        <p:spPr>
          <a:xfrm>
            <a:off x="6855464" y="5046265"/>
            <a:ext cx="1479552" cy="512911"/>
          </a:xfrm>
          <a:prstGeom prst="rect">
            <a:avLst/>
          </a:prstGeom>
        </p:spPr>
      </p:pic>
      <p:pic>
        <p:nvPicPr>
          <p:cNvPr id="20" name="Picture 19" descr="A blue text on a black background&#10;&#10;Description automatically generated">
            <a:extLst>
              <a:ext uri="{FF2B5EF4-FFF2-40B4-BE49-F238E27FC236}">
                <a16:creationId xmlns:a16="http://schemas.microsoft.com/office/drawing/2014/main" id="{6BBA7F9D-9E2A-5442-7533-2821E27AA1B6}"/>
              </a:ext>
            </a:extLst>
          </p:cNvPr>
          <p:cNvPicPr>
            <a:picLocks noChangeAspect="1"/>
          </p:cNvPicPr>
          <p:nvPr/>
        </p:nvPicPr>
        <p:blipFill>
          <a:blip r:embed="rId10"/>
          <a:stretch>
            <a:fillRect/>
          </a:stretch>
        </p:blipFill>
        <p:spPr>
          <a:xfrm>
            <a:off x="8335016" y="5056935"/>
            <a:ext cx="2313417" cy="613406"/>
          </a:xfrm>
          <a:prstGeom prst="rect">
            <a:avLst/>
          </a:prstGeom>
        </p:spPr>
      </p:pic>
    </p:spTree>
    <p:extLst>
      <p:ext uri="{BB962C8B-B14F-4D97-AF65-F5344CB8AC3E}">
        <p14:creationId xmlns:p14="http://schemas.microsoft.com/office/powerpoint/2010/main" val="1690393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507F70"/>
          </a:solidFill>
          <a:ln>
            <a:solidFill>
              <a:srgbClr val="507F7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9145016" cy="492443"/>
          </a:xfrm>
          <a:prstGeom prst="rect">
            <a:avLst/>
          </a:prstGeom>
          <a:noFill/>
        </p:spPr>
        <p:txBody>
          <a:bodyPr wrap="square" rtlCol="0">
            <a:spAutoFit/>
          </a:bodyPr>
          <a:lstStyle/>
          <a:p>
            <a:r>
              <a:rPr lang="en-GB" sz="2600" b="1" dirty="0">
                <a:solidFill>
                  <a:srgbClr val="3C1053"/>
                </a:solidFill>
              </a:rPr>
              <a:t>UoN Research Culture Conference – July 2023</a:t>
            </a:r>
          </a:p>
        </p:txBody>
      </p:sp>
      <p:sp>
        <p:nvSpPr>
          <p:cNvPr id="6" name="TextBox 5">
            <a:extLst>
              <a:ext uri="{FF2B5EF4-FFF2-40B4-BE49-F238E27FC236}">
                <a16:creationId xmlns:a16="http://schemas.microsoft.com/office/drawing/2014/main" id="{0FD1B8D7-EB65-2C16-91F5-4E3E6AB94448}"/>
              </a:ext>
            </a:extLst>
          </p:cNvPr>
          <p:cNvSpPr txBox="1"/>
          <p:nvPr/>
        </p:nvSpPr>
        <p:spPr>
          <a:xfrm>
            <a:off x="666180" y="2197249"/>
            <a:ext cx="9001000" cy="3533147"/>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dirty="0"/>
              <a:t>We held a conversation on the implications of international policy engagement through an equity lens, and  against the backdrop of REF 2028’s emphasis on Research culture.</a:t>
            </a:r>
          </a:p>
          <a:p>
            <a:pPr>
              <a:lnSpc>
                <a:spcPts val="3000"/>
              </a:lnSpc>
            </a:pPr>
            <a:endParaRPr lang="en-GB" sz="2200" dirty="0"/>
          </a:p>
          <a:p>
            <a:pPr marL="285750" indent="-285750">
              <a:lnSpc>
                <a:spcPts val="3000"/>
              </a:lnSpc>
              <a:buFont typeface="Arial" panose="020B0604020202020204" pitchFamily="34" charset="0"/>
              <a:buChar char="•"/>
            </a:pPr>
            <a:r>
              <a:rPr lang="en-GB" sz="2200" dirty="0"/>
              <a:t>Attendees included Nottingham researchers and colleagues from UK and US academia.</a:t>
            </a:r>
          </a:p>
          <a:p>
            <a:pPr marL="285750" indent="-285750">
              <a:lnSpc>
                <a:spcPts val="3000"/>
              </a:lnSpc>
              <a:buFont typeface="Arial" panose="020B0604020202020204" pitchFamily="34" charset="0"/>
              <a:buChar char="•"/>
            </a:pPr>
            <a:endParaRPr lang="en-GB" sz="2200" dirty="0"/>
          </a:p>
          <a:p>
            <a:pPr marL="285750" indent="-285750">
              <a:lnSpc>
                <a:spcPts val="3000"/>
              </a:lnSpc>
              <a:buFont typeface="Arial" panose="020B0604020202020204" pitchFamily="34" charset="0"/>
              <a:buChar char="•"/>
            </a:pPr>
            <a:r>
              <a:rPr lang="en-GB" sz="2200" dirty="0"/>
              <a:t>The conversation focused on actions for the Institute to enhance our efforts.</a:t>
            </a:r>
          </a:p>
        </p:txBody>
      </p:sp>
      <p:sp>
        <p:nvSpPr>
          <p:cNvPr id="4" name="TextBox 3">
            <a:extLst>
              <a:ext uri="{FF2B5EF4-FFF2-40B4-BE49-F238E27FC236}">
                <a16:creationId xmlns:a16="http://schemas.microsoft.com/office/drawing/2014/main" id="{7AD52182-FA7C-1D5A-93CA-0567CA048984}"/>
              </a:ext>
            </a:extLst>
          </p:cNvPr>
          <p:cNvSpPr txBox="1"/>
          <p:nvPr/>
        </p:nvSpPr>
        <p:spPr>
          <a:xfrm>
            <a:off x="737216" y="1330828"/>
            <a:ext cx="9073980" cy="769441"/>
          </a:xfrm>
          <a:prstGeom prst="rect">
            <a:avLst/>
          </a:prstGeom>
          <a:noFill/>
        </p:spPr>
        <p:txBody>
          <a:bodyPr wrap="square" rtlCol="0">
            <a:spAutoFit/>
          </a:bodyPr>
          <a:lstStyle/>
          <a:p>
            <a:r>
              <a:rPr lang="en-GB" sz="2200" dirty="0">
                <a:solidFill>
                  <a:srgbClr val="3C1053"/>
                </a:solidFill>
              </a:rPr>
              <a:t>A breakout conversation station at the University of Nottingham’s Research Culture Conference sharing lessons on our Decolonising Impact work </a:t>
            </a:r>
          </a:p>
        </p:txBody>
      </p:sp>
    </p:spTree>
    <p:extLst>
      <p:ext uri="{BB962C8B-B14F-4D97-AF65-F5344CB8AC3E}">
        <p14:creationId xmlns:p14="http://schemas.microsoft.com/office/powerpoint/2010/main" val="3980637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507F70"/>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13076" y="3535204"/>
            <a:ext cx="5976664" cy="492443"/>
          </a:xfrm>
          <a:prstGeom prst="rect">
            <a:avLst/>
          </a:prstGeom>
          <a:noFill/>
        </p:spPr>
        <p:txBody>
          <a:bodyPr wrap="square" rtlCol="0">
            <a:spAutoFit/>
          </a:bodyPr>
          <a:lstStyle/>
          <a:p>
            <a:r>
              <a:rPr lang="en-GB" sz="2600" b="1" dirty="0">
                <a:solidFill>
                  <a:schemeClr val="bg1"/>
                </a:solidFill>
              </a:rPr>
              <a:t>Themes and lessons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666180" y="4027646"/>
            <a:ext cx="4248472"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5791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54496" y="521740"/>
            <a:ext cx="7560840" cy="492443"/>
          </a:xfrm>
          <a:prstGeom prst="rect">
            <a:avLst/>
          </a:prstGeom>
          <a:noFill/>
        </p:spPr>
        <p:txBody>
          <a:bodyPr wrap="square" rtlCol="0">
            <a:spAutoFit/>
          </a:bodyPr>
          <a:lstStyle/>
          <a:p>
            <a:r>
              <a:rPr lang="en-GB" sz="2600" b="1" dirty="0">
                <a:solidFill>
                  <a:srgbClr val="3C1053"/>
                </a:solidFill>
              </a:rPr>
              <a:t>Emerging themes and lessons</a:t>
            </a:r>
          </a:p>
        </p:txBody>
      </p:sp>
      <p:sp>
        <p:nvSpPr>
          <p:cNvPr id="6" name="TextBox 5">
            <a:extLst>
              <a:ext uri="{FF2B5EF4-FFF2-40B4-BE49-F238E27FC236}">
                <a16:creationId xmlns:a16="http://schemas.microsoft.com/office/drawing/2014/main" id="{0199E419-9936-EA23-0A7B-6A85BAEBAE90}"/>
              </a:ext>
            </a:extLst>
          </p:cNvPr>
          <p:cNvSpPr txBox="1"/>
          <p:nvPr/>
        </p:nvSpPr>
        <p:spPr>
          <a:xfrm>
            <a:off x="443784" y="1131838"/>
            <a:ext cx="9073980" cy="769441"/>
          </a:xfrm>
          <a:prstGeom prst="rect">
            <a:avLst/>
          </a:prstGeom>
          <a:noFill/>
        </p:spPr>
        <p:txBody>
          <a:bodyPr wrap="square" rtlCol="0">
            <a:spAutoFit/>
          </a:bodyPr>
          <a:lstStyle/>
          <a:p>
            <a:r>
              <a:rPr lang="en-GB" sz="2200" dirty="0">
                <a:solidFill>
                  <a:srgbClr val="3C1053"/>
                </a:solidFill>
              </a:rPr>
              <a:t>These strands of work yielded complementary themes applicable to a decolonising lens for policy engagement in the UK</a:t>
            </a:r>
          </a:p>
        </p:txBody>
      </p:sp>
      <p:sp>
        <p:nvSpPr>
          <p:cNvPr id="8" name="Graphic 34" descr="World icon">
            <a:extLst>
              <a:ext uri="{FF2B5EF4-FFF2-40B4-BE49-F238E27FC236}">
                <a16:creationId xmlns:a16="http://schemas.microsoft.com/office/drawing/2014/main" id="{A99EA217-85AC-C0A4-0C94-C90D205A21BF}"/>
              </a:ext>
            </a:extLst>
          </p:cNvPr>
          <p:cNvSpPr>
            <a:spLocks noChangeAspect="1"/>
          </p:cNvSpPr>
          <p:nvPr/>
        </p:nvSpPr>
        <p:spPr>
          <a:xfrm>
            <a:off x="1170236" y="2380259"/>
            <a:ext cx="630084" cy="630085"/>
          </a:xfrm>
          <a:custGeom>
            <a:avLst/>
            <a:gdLst>
              <a:gd name="connsiteX0" fmla="*/ 336054 w 672107"/>
              <a:gd name="connsiteY0" fmla="*/ 0 h 672107"/>
              <a:gd name="connsiteX1" fmla="*/ 0 w 672107"/>
              <a:gd name="connsiteY1" fmla="*/ 336054 h 672107"/>
              <a:gd name="connsiteX2" fmla="*/ 336054 w 672107"/>
              <a:gd name="connsiteY2" fmla="*/ 672107 h 672107"/>
              <a:gd name="connsiteX3" fmla="*/ 672107 w 672107"/>
              <a:gd name="connsiteY3" fmla="*/ 336054 h 672107"/>
              <a:gd name="connsiteX4" fmla="*/ 672107 w 672107"/>
              <a:gd name="connsiteY4" fmla="*/ 336024 h 672107"/>
              <a:gd name="connsiteX5" fmla="*/ 336054 w 672107"/>
              <a:gd name="connsiteY5" fmla="*/ 0 h 672107"/>
              <a:gd name="connsiteX6" fmla="*/ 651033 w 672107"/>
              <a:gd name="connsiteY6" fmla="*/ 344797 h 672107"/>
              <a:gd name="connsiteX7" fmla="*/ 551296 w 672107"/>
              <a:gd name="connsiteY7" fmla="*/ 432945 h 672107"/>
              <a:gd name="connsiteX8" fmla="*/ 541634 w 672107"/>
              <a:gd name="connsiteY8" fmla="*/ 375800 h 672107"/>
              <a:gd name="connsiteX9" fmla="*/ 496137 w 672107"/>
              <a:gd name="connsiteY9" fmla="*/ 388664 h 672107"/>
              <a:gd name="connsiteX10" fmla="*/ 486682 w 672107"/>
              <a:gd name="connsiteY10" fmla="*/ 334483 h 672107"/>
              <a:gd name="connsiteX11" fmla="*/ 447350 w 672107"/>
              <a:gd name="connsiteY11" fmla="*/ 356623 h 672107"/>
              <a:gd name="connsiteX12" fmla="*/ 397852 w 672107"/>
              <a:gd name="connsiteY12" fmla="*/ 348502 h 672107"/>
              <a:gd name="connsiteX13" fmla="*/ 407277 w 672107"/>
              <a:gd name="connsiteY13" fmla="*/ 387537 h 672107"/>
              <a:gd name="connsiteX14" fmla="*/ 319426 w 672107"/>
              <a:gd name="connsiteY14" fmla="*/ 497915 h 672107"/>
              <a:gd name="connsiteX15" fmla="*/ 326747 w 672107"/>
              <a:gd name="connsiteY15" fmla="*/ 376126 h 672107"/>
              <a:gd name="connsiteX16" fmla="*/ 293580 w 672107"/>
              <a:gd name="connsiteY16" fmla="*/ 358046 h 672107"/>
              <a:gd name="connsiteX17" fmla="*/ 292869 w 672107"/>
              <a:gd name="connsiteY17" fmla="*/ 333238 h 672107"/>
              <a:gd name="connsiteX18" fmla="*/ 315839 w 672107"/>
              <a:gd name="connsiteY18" fmla="*/ 295329 h 672107"/>
              <a:gd name="connsiteX19" fmla="*/ 400312 w 672107"/>
              <a:gd name="connsiteY19" fmla="*/ 317736 h 672107"/>
              <a:gd name="connsiteX20" fmla="*/ 352889 w 672107"/>
              <a:gd name="connsiteY20" fmla="*/ 238599 h 672107"/>
              <a:gd name="connsiteX21" fmla="*/ 395155 w 672107"/>
              <a:gd name="connsiteY21" fmla="*/ 231337 h 672107"/>
              <a:gd name="connsiteX22" fmla="*/ 385463 w 672107"/>
              <a:gd name="connsiteY22" fmla="*/ 194673 h 672107"/>
              <a:gd name="connsiteX23" fmla="*/ 418629 w 672107"/>
              <a:gd name="connsiteY23" fmla="*/ 176889 h 672107"/>
              <a:gd name="connsiteX24" fmla="*/ 452448 w 672107"/>
              <a:gd name="connsiteY24" fmla="*/ 207151 h 672107"/>
              <a:gd name="connsiteX25" fmla="*/ 617659 w 672107"/>
              <a:gd name="connsiteY25" fmla="*/ 194939 h 672107"/>
              <a:gd name="connsiteX26" fmla="*/ 651033 w 672107"/>
              <a:gd name="connsiteY26" fmla="*/ 336024 h 672107"/>
              <a:gd name="connsiteX27" fmla="*/ 651033 w 672107"/>
              <a:gd name="connsiteY27" fmla="*/ 344797 h 672107"/>
              <a:gd name="connsiteX28" fmla="*/ 378349 w 672107"/>
              <a:gd name="connsiteY28" fmla="*/ 23771 h 672107"/>
              <a:gd name="connsiteX29" fmla="*/ 349984 w 672107"/>
              <a:gd name="connsiteY29" fmla="*/ 77567 h 672107"/>
              <a:gd name="connsiteX30" fmla="*/ 307125 w 672107"/>
              <a:gd name="connsiteY30" fmla="*/ 95706 h 672107"/>
              <a:gd name="connsiteX31" fmla="*/ 293847 w 672107"/>
              <a:gd name="connsiteY31" fmla="*/ 23771 h 672107"/>
              <a:gd name="connsiteX32" fmla="*/ 378349 w 672107"/>
              <a:gd name="connsiteY32" fmla="*/ 23771 h 672107"/>
              <a:gd name="connsiteX33" fmla="*/ 192598 w 672107"/>
              <a:gd name="connsiteY33" fmla="*/ 55515 h 672107"/>
              <a:gd name="connsiteX34" fmla="*/ 155282 w 672107"/>
              <a:gd name="connsiteY34" fmla="*/ 171495 h 672107"/>
              <a:gd name="connsiteX35" fmla="*/ 194584 w 672107"/>
              <a:gd name="connsiteY35" fmla="*/ 163907 h 672107"/>
              <a:gd name="connsiteX36" fmla="*/ 203980 w 672107"/>
              <a:gd name="connsiteY36" fmla="*/ 189723 h 672107"/>
              <a:gd name="connsiteX37" fmla="*/ 132104 w 672107"/>
              <a:gd name="connsiteY37" fmla="*/ 220993 h 672107"/>
              <a:gd name="connsiteX38" fmla="*/ 85688 w 672107"/>
              <a:gd name="connsiteY38" fmla="*/ 210263 h 672107"/>
              <a:gd name="connsiteX39" fmla="*/ 77922 w 672107"/>
              <a:gd name="connsiteY39" fmla="*/ 270432 h 672107"/>
              <a:gd name="connsiteX40" fmla="*/ 31566 w 672107"/>
              <a:gd name="connsiteY40" fmla="*/ 255226 h 672107"/>
              <a:gd name="connsiteX41" fmla="*/ 192598 w 672107"/>
              <a:gd name="connsiteY41" fmla="*/ 55515 h 672107"/>
              <a:gd name="connsiteX42" fmla="*/ 336054 w 672107"/>
              <a:gd name="connsiteY42" fmla="*/ 651270 h 672107"/>
              <a:gd name="connsiteX43" fmla="*/ 20928 w 672107"/>
              <a:gd name="connsiteY43" fmla="*/ 336021 h 672107"/>
              <a:gd name="connsiteX44" fmla="*/ 26765 w 672107"/>
              <a:gd name="connsiteY44" fmla="*/ 275707 h 672107"/>
              <a:gd name="connsiteX45" fmla="*/ 95439 w 672107"/>
              <a:gd name="connsiteY45" fmla="*/ 298293 h 672107"/>
              <a:gd name="connsiteX46" fmla="*/ 103501 w 672107"/>
              <a:gd name="connsiteY46" fmla="*/ 236050 h 672107"/>
              <a:gd name="connsiteX47" fmla="*/ 134119 w 672107"/>
              <a:gd name="connsiteY47" fmla="*/ 243104 h 672107"/>
              <a:gd name="connsiteX48" fmla="*/ 230300 w 672107"/>
              <a:gd name="connsiteY48" fmla="*/ 201075 h 672107"/>
              <a:gd name="connsiteX49" fmla="*/ 208070 w 672107"/>
              <a:gd name="connsiteY49" fmla="*/ 139958 h 672107"/>
              <a:gd name="connsiteX50" fmla="*/ 186048 w 672107"/>
              <a:gd name="connsiteY50" fmla="*/ 144167 h 672107"/>
              <a:gd name="connsiteX51" fmla="*/ 218295 w 672107"/>
              <a:gd name="connsiteY51" fmla="*/ 43748 h 672107"/>
              <a:gd name="connsiteX52" fmla="*/ 273010 w 672107"/>
              <a:gd name="connsiteY52" fmla="*/ 27239 h 672107"/>
              <a:gd name="connsiteX53" fmla="*/ 291090 w 672107"/>
              <a:gd name="connsiteY53" fmla="*/ 125049 h 672107"/>
              <a:gd name="connsiteX54" fmla="*/ 364834 w 672107"/>
              <a:gd name="connsiteY54" fmla="*/ 93809 h 672107"/>
              <a:gd name="connsiteX55" fmla="*/ 399868 w 672107"/>
              <a:gd name="connsiteY55" fmla="*/ 27328 h 672107"/>
              <a:gd name="connsiteX56" fmla="*/ 606574 w 672107"/>
              <a:gd name="connsiteY56" fmla="*/ 174755 h 672107"/>
              <a:gd name="connsiteX57" fmla="*/ 459828 w 672107"/>
              <a:gd name="connsiteY57" fmla="*/ 185662 h 672107"/>
              <a:gd name="connsiteX58" fmla="*/ 421564 w 672107"/>
              <a:gd name="connsiteY58" fmla="*/ 151606 h 672107"/>
              <a:gd name="connsiteX59" fmla="*/ 360980 w 672107"/>
              <a:gd name="connsiteY59" fmla="*/ 184210 h 672107"/>
              <a:gd name="connsiteX60" fmla="*/ 369042 w 672107"/>
              <a:gd name="connsiteY60" fmla="*/ 214739 h 672107"/>
              <a:gd name="connsiteX61" fmla="*/ 319070 w 672107"/>
              <a:gd name="connsiteY61" fmla="*/ 223275 h 672107"/>
              <a:gd name="connsiteX62" fmla="*/ 355734 w 672107"/>
              <a:gd name="connsiteY62" fmla="*/ 284392 h 672107"/>
              <a:gd name="connsiteX63" fmla="*/ 305969 w 672107"/>
              <a:gd name="connsiteY63" fmla="*/ 271232 h 672107"/>
              <a:gd name="connsiteX64" fmla="*/ 271647 w 672107"/>
              <a:gd name="connsiteY64" fmla="*/ 327636 h 672107"/>
              <a:gd name="connsiteX65" fmla="*/ 272892 w 672107"/>
              <a:gd name="connsiteY65" fmla="*/ 370673 h 672107"/>
              <a:gd name="connsiteX66" fmla="*/ 304932 w 672107"/>
              <a:gd name="connsiteY66" fmla="*/ 388130 h 672107"/>
              <a:gd name="connsiteX67" fmla="*/ 294440 w 672107"/>
              <a:gd name="connsiteY67" fmla="*/ 562767 h 672107"/>
              <a:gd name="connsiteX68" fmla="*/ 429892 w 672107"/>
              <a:gd name="connsiteY68" fmla="*/ 392547 h 672107"/>
              <a:gd name="connsiteX69" fmla="*/ 425476 w 672107"/>
              <a:gd name="connsiteY69" fmla="*/ 374259 h 672107"/>
              <a:gd name="connsiteX70" fmla="*/ 451085 w 672107"/>
              <a:gd name="connsiteY70" fmla="*/ 378468 h 672107"/>
              <a:gd name="connsiteX71" fmla="*/ 471032 w 672107"/>
              <a:gd name="connsiteY71" fmla="*/ 367234 h 672107"/>
              <a:gd name="connsiteX72" fmla="*/ 479361 w 672107"/>
              <a:gd name="connsiteY72" fmla="*/ 415132 h 672107"/>
              <a:gd name="connsiteX73" fmla="*/ 524769 w 672107"/>
              <a:gd name="connsiteY73" fmla="*/ 402298 h 672107"/>
              <a:gd name="connsiteX74" fmla="*/ 536832 w 672107"/>
              <a:gd name="connsiteY74" fmla="*/ 473433 h 672107"/>
              <a:gd name="connsiteX75" fmla="*/ 648662 w 672107"/>
              <a:gd name="connsiteY75" fmla="*/ 374585 h 672107"/>
              <a:gd name="connsiteX76" fmla="*/ 336054 w 672107"/>
              <a:gd name="connsiteY76" fmla="*/ 651004 h 672107"/>
              <a:gd name="connsiteX77" fmla="*/ 104242 w 672107"/>
              <a:gd name="connsiteY77" fmla="*/ 331667 h 672107"/>
              <a:gd name="connsiteX78" fmla="*/ 114557 w 672107"/>
              <a:gd name="connsiteY78" fmla="*/ 392191 h 672107"/>
              <a:gd name="connsiteX79" fmla="*/ 92327 w 672107"/>
              <a:gd name="connsiteY79" fmla="*/ 459858 h 672107"/>
              <a:gd name="connsiteX80" fmla="*/ 132163 w 672107"/>
              <a:gd name="connsiteY80" fmla="*/ 546139 h 672107"/>
              <a:gd name="connsiteX81" fmla="*/ 229973 w 672107"/>
              <a:gd name="connsiteY81" fmla="*/ 376986 h 672107"/>
              <a:gd name="connsiteX82" fmla="*/ 155015 w 672107"/>
              <a:gd name="connsiteY82" fmla="*/ 286022 h 672107"/>
              <a:gd name="connsiteX83" fmla="*/ 134149 w 672107"/>
              <a:gd name="connsiteY83" fmla="*/ 500612 h 672107"/>
              <a:gd name="connsiteX84" fmla="*/ 114705 w 672107"/>
              <a:gd name="connsiteY84" fmla="*/ 458465 h 672107"/>
              <a:gd name="connsiteX85" fmla="*/ 135957 w 672107"/>
              <a:gd name="connsiteY85" fmla="*/ 393732 h 672107"/>
              <a:gd name="connsiteX86" fmla="*/ 126798 w 672107"/>
              <a:gd name="connsiteY86" fmla="*/ 339462 h 672107"/>
              <a:gd name="connsiteX87" fmla="*/ 152733 w 672107"/>
              <a:gd name="connsiteY87" fmla="*/ 316136 h 672107"/>
              <a:gd name="connsiteX88" fmla="*/ 204395 w 672107"/>
              <a:gd name="connsiteY88" fmla="*/ 379001 h 67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72107" h="672107">
                <a:moveTo>
                  <a:pt x="336054" y="0"/>
                </a:moveTo>
                <a:cubicBezTo>
                  <a:pt x="150456" y="0"/>
                  <a:pt x="0" y="150456"/>
                  <a:pt x="0" y="336054"/>
                </a:cubicBezTo>
                <a:cubicBezTo>
                  <a:pt x="0" y="521651"/>
                  <a:pt x="150456" y="672107"/>
                  <a:pt x="336054" y="672107"/>
                </a:cubicBezTo>
                <a:cubicBezTo>
                  <a:pt x="521651" y="672107"/>
                  <a:pt x="672107" y="521651"/>
                  <a:pt x="672107" y="336054"/>
                </a:cubicBezTo>
                <a:cubicBezTo>
                  <a:pt x="672107" y="336045"/>
                  <a:pt x="672107" y="336033"/>
                  <a:pt x="672107" y="336024"/>
                </a:cubicBezTo>
                <a:cubicBezTo>
                  <a:pt x="671894" y="150520"/>
                  <a:pt x="521559" y="196"/>
                  <a:pt x="336054" y="0"/>
                </a:cubicBezTo>
                <a:close/>
                <a:moveTo>
                  <a:pt x="651033" y="344797"/>
                </a:moveTo>
                <a:lnTo>
                  <a:pt x="551296" y="432945"/>
                </a:lnTo>
                <a:lnTo>
                  <a:pt x="541634" y="375800"/>
                </a:lnTo>
                <a:lnTo>
                  <a:pt x="496137" y="388664"/>
                </a:lnTo>
                <a:lnTo>
                  <a:pt x="486682" y="334483"/>
                </a:lnTo>
                <a:lnTo>
                  <a:pt x="447350" y="356623"/>
                </a:lnTo>
                <a:lnTo>
                  <a:pt x="397852" y="348502"/>
                </a:lnTo>
                <a:lnTo>
                  <a:pt x="407277" y="387537"/>
                </a:lnTo>
                <a:lnTo>
                  <a:pt x="319426" y="497915"/>
                </a:lnTo>
                <a:lnTo>
                  <a:pt x="326747" y="376126"/>
                </a:lnTo>
                <a:lnTo>
                  <a:pt x="293580" y="358046"/>
                </a:lnTo>
                <a:lnTo>
                  <a:pt x="292869" y="333238"/>
                </a:lnTo>
                <a:lnTo>
                  <a:pt x="315839" y="295329"/>
                </a:lnTo>
                <a:lnTo>
                  <a:pt x="400312" y="317736"/>
                </a:lnTo>
                <a:lnTo>
                  <a:pt x="352889" y="238599"/>
                </a:lnTo>
                <a:lnTo>
                  <a:pt x="395155" y="231337"/>
                </a:lnTo>
                <a:lnTo>
                  <a:pt x="385463" y="194673"/>
                </a:lnTo>
                <a:lnTo>
                  <a:pt x="418629" y="176889"/>
                </a:lnTo>
                <a:lnTo>
                  <a:pt x="452448" y="207151"/>
                </a:lnTo>
                <a:lnTo>
                  <a:pt x="617659" y="194939"/>
                </a:lnTo>
                <a:cubicBezTo>
                  <a:pt x="639672" y="238708"/>
                  <a:pt x="651101" y="287033"/>
                  <a:pt x="651033" y="336024"/>
                </a:cubicBezTo>
                <a:cubicBezTo>
                  <a:pt x="651033" y="338958"/>
                  <a:pt x="651033" y="341893"/>
                  <a:pt x="651033" y="344797"/>
                </a:cubicBezTo>
                <a:close/>
                <a:moveTo>
                  <a:pt x="378349" y="23771"/>
                </a:moveTo>
                <a:lnTo>
                  <a:pt x="349984" y="77567"/>
                </a:lnTo>
                <a:lnTo>
                  <a:pt x="307125" y="95706"/>
                </a:lnTo>
                <a:lnTo>
                  <a:pt x="293847" y="23771"/>
                </a:lnTo>
                <a:cubicBezTo>
                  <a:pt x="321886" y="19977"/>
                  <a:pt x="350310" y="19977"/>
                  <a:pt x="378349" y="23771"/>
                </a:cubicBezTo>
                <a:close/>
                <a:moveTo>
                  <a:pt x="192598" y="55515"/>
                </a:moveTo>
                <a:lnTo>
                  <a:pt x="155282" y="171495"/>
                </a:lnTo>
                <a:lnTo>
                  <a:pt x="194584" y="163907"/>
                </a:lnTo>
                <a:lnTo>
                  <a:pt x="203980" y="189723"/>
                </a:lnTo>
                <a:lnTo>
                  <a:pt x="132104" y="220993"/>
                </a:lnTo>
                <a:lnTo>
                  <a:pt x="85688" y="210263"/>
                </a:lnTo>
                <a:lnTo>
                  <a:pt x="77922" y="270432"/>
                </a:lnTo>
                <a:lnTo>
                  <a:pt x="31566" y="255226"/>
                </a:lnTo>
                <a:cubicBezTo>
                  <a:pt x="54650" y="168912"/>
                  <a:pt x="113139" y="96373"/>
                  <a:pt x="192598" y="55515"/>
                </a:cubicBezTo>
                <a:close/>
                <a:moveTo>
                  <a:pt x="336054" y="651270"/>
                </a:moveTo>
                <a:cubicBezTo>
                  <a:pt x="161980" y="651238"/>
                  <a:pt x="20894" y="510094"/>
                  <a:pt x="20928" y="336021"/>
                </a:cubicBezTo>
                <a:cubicBezTo>
                  <a:pt x="20932" y="315777"/>
                  <a:pt x="22887" y="295578"/>
                  <a:pt x="26765" y="275707"/>
                </a:cubicBezTo>
                <a:lnTo>
                  <a:pt x="95439" y="298293"/>
                </a:lnTo>
                <a:lnTo>
                  <a:pt x="103501" y="236050"/>
                </a:lnTo>
                <a:lnTo>
                  <a:pt x="134119" y="243104"/>
                </a:lnTo>
                <a:lnTo>
                  <a:pt x="230300" y="201075"/>
                </a:lnTo>
                <a:lnTo>
                  <a:pt x="208070" y="139958"/>
                </a:lnTo>
                <a:lnTo>
                  <a:pt x="186048" y="144167"/>
                </a:lnTo>
                <a:lnTo>
                  <a:pt x="218295" y="43748"/>
                </a:lnTo>
                <a:cubicBezTo>
                  <a:pt x="235990" y="36583"/>
                  <a:pt x="254305" y="31057"/>
                  <a:pt x="273010" y="27239"/>
                </a:cubicBezTo>
                <a:lnTo>
                  <a:pt x="291090" y="125049"/>
                </a:lnTo>
                <a:lnTo>
                  <a:pt x="364834" y="93809"/>
                </a:lnTo>
                <a:lnTo>
                  <a:pt x="399868" y="27328"/>
                </a:lnTo>
                <a:cubicBezTo>
                  <a:pt x="486344" y="45424"/>
                  <a:pt x="561302" y="98885"/>
                  <a:pt x="606574" y="174755"/>
                </a:cubicBezTo>
                <a:lnTo>
                  <a:pt x="459828" y="185662"/>
                </a:lnTo>
                <a:lnTo>
                  <a:pt x="421564" y="151606"/>
                </a:lnTo>
                <a:lnTo>
                  <a:pt x="360980" y="184210"/>
                </a:lnTo>
                <a:lnTo>
                  <a:pt x="369042" y="214739"/>
                </a:lnTo>
                <a:lnTo>
                  <a:pt x="319070" y="223275"/>
                </a:lnTo>
                <a:lnTo>
                  <a:pt x="355734" y="284392"/>
                </a:lnTo>
                <a:lnTo>
                  <a:pt x="305969" y="271232"/>
                </a:lnTo>
                <a:lnTo>
                  <a:pt x="271647" y="327636"/>
                </a:lnTo>
                <a:lnTo>
                  <a:pt x="272892" y="370673"/>
                </a:lnTo>
                <a:lnTo>
                  <a:pt x="304932" y="388130"/>
                </a:lnTo>
                <a:lnTo>
                  <a:pt x="294440" y="562767"/>
                </a:lnTo>
                <a:lnTo>
                  <a:pt x="429892" y="392547"/>
                </a:lnTo>
                <a:lnTo>
                  <a:pt x="425476" y="374259"/>
                </a:lnTo>
                <a:lnTo>
                  <a:pt x="451085" y="378468"/>
                </a:lnTo>
                <a:lnTo>
                  <a:pt x="471032" y="367234"/>
                </a:lnTo>
                <a:lnTo>
                  <a:pt x="479361" y="415132"/>
                </a:lnTo>
                <a:lnTo>
                  <a:pt x="524769" y="402298"/>
                </a:lnTo>
                <a:lnTo>
                  <a:pt x="536832" y="473433"/>
                </a:lnTo>
                <a:lnTo>
                  <a:pt x="648662" y="374585"/>
                </a:lnTo>
                <a:cubicBezTo>
                  <a:pt x="628943" y="532303"/>
                  <a:pt x="494999" y="650740"/>
                  <a:pt x="336054" y="651004"/>
                </a:cubicBezTo>
                <a:close/>
                <a:moveTo>
                  <a:pt x="104242" y="331667"/>
                </a:moveTo>
                <a:lnTo>
                  <a:pt x="114557" y="392191"/>
                </a:lnTo>
                <a:lnTo>
                  <a:pt x="92327" y="459858"/>
                </a:lnTo>
                <a:lnTo>
                  <a:pt x="132163" y="546139"/>
                </a:lnTo>
                <a:lnTo>
                  <a:pt x="229973" y="376986"/>
                </a:lnTo>
                <a:lnTo>
                  <a:pt x="155015" y="286022"/>
                </a:lnTo>
                <a:close/>
                <a:moveTo>
                  <a:pt x="134149" y="500612"/>
                </a:moveTo>
                <a:lnTo>
                  <a:pt x="114705" y="458465"/>
                </a:lnTo>
                <a:lnTo>
                  <a:pt x="135957" y="393732"/>
                </a:lnTo>
                <a:lnTo>
                  <a:pt x="126798" y="339462"/>
                </a:lnTo>
                <a:lnTo>
                  <a:pt x="152733" y="316136"/>
                </a:lnTo>
                <a:lnTo>
                  <a:pt x="204395" y="379001"/>
                </a:lnTo>
                <a:close/>
              </a:path>
            </a:pathLst>
          </a:custGeom>
          <a:solidFill>
            <a:schemeClr val="accent6"/>
          </a:solidFill>
          <a:ln w="29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Graphic 62" descr="Sports Team icon">
            <a:extLst>
              <a:ext uri="{FF2B5EF4-FFF2-40B4-BE49-F238E27FC236}">
                <a16:creationId xmlns:a16="http://schemas.microsoft.com/office/drawing/2014/main" id="{767B946C-B6CC-9938-2186-EA5C8DBCA097}"/>
              </a:ext>
            </a:extLst>
          </p:cNvPr>
          <p:cNvSpPr>
            <a:spLocks noChangeAspect="1"/>
          </p:cNvSpPr>
          <p:nvPr/>
        </p:nvSpPr>
        <p:spPr>
          <a:xfrm>
            <a:off x="3618508" y="2365957"/>
            <a:ext cx="823771" cy="630084"/>
          </a:xfrm>
          <a:custGeom>
            <a:avLst/>
            <a:gdLst>
              <a:gd name="connsiteX0" fmla="*/ 293639 w 672403"/>
              <a:gd name="connsiteY0" fmla="*/ 322923 h 514305"/>
              <a:gd name="connsiteX1" fmla="*/ 335994 w 672403"/>
              <a:gd name="connsiteY1" fmla="*/ 360269 h 514305"/>
              <a:gd name="connsiteX2" fmla="*/ 378438 w 672403"/>
              <a:gd name="connsiteY2" fmla="*/ 322923 h 514305"/>
              <a:gd name="connsiteX3" fmla="*/ 378438 w 672403"/>
              <a:gd name="connsiteY3" fmla="*/ 272536 h 514305"/>
              <a:gd name="connsiteX4" fmla="*/ 293639 w 672403"/>
              <a:gd name="connsiteY4" fmla="*/ 272536 h 514305"/>
              <a:gd name="connsiteX5" fmla="*/ 314624 w 672403"/>
              <a:gd name="connsiteY5" fmla="*/ 293580 h 514305"/>
              <a:gd name="connsiteX6" fmla="*/ 357364 w 672403"/>
              <a:gd name="connsiteY6" fmla="*/ 293580 h 514305"/>
              <a:gd name="connsiteX7" fmla="*/ 357364 w 672403"/>
              <a:gd name="connsiteY7" fmla="*/ 313439 h 514305"/>
              <a:gd name="connsiteX8" fmla="*/ 335994 w 672403"/>
              <a:gd name="connsiteY8" fmla="*/ 332289 h 514305"/>
              <a:gd name="connsiteX9" fmla="*/ 314624 w 672403"/>
              <a:gd name="connsiteY9" fmla="*/ 313468 h 514305"/>
              <a:gd name="connsiteX10" fmla="*/ 672403 w 672403"/>
              <a:gd name="connsiteY10" fmla="*/ 210056 h 514305"/>
              <a:gd name="connsiteX11" fmla="*/ 593977 w 672403"/>
              <a:gd name="connsiteY11" fmla="*/ 113697 h 514305"/>
              <a:gd name="connsiteX12" fmla="*/ 598601 w 672403"/>
              <a:gd name="connsiteY12" fmla="*/ 89008 h 514305"/>
              <a:gd name="connsiteX13" fmla="*/ 598601 w 672403"/>
              <a:gd name="connsiteY13" fmla="*/ 89008 h 514305"/>
              <a:gd name="connsiteX14" fmla="*/ 530430 w 672403"/>
              <a:gd name="connsiteY14" fmla="*/ 20837 h 514305"/>
              <a:gd name="connsiteX15" fmla="*/ 530252 w 672403"/>
              <a:gd name="connsiteY15" fmla="*/ 20837 h 514305"/>
              <a:gd name="connsiteX16" fmla="*/ 462081 w 672403"/>
              <a:gd name="connsiteY16" fmla="*/ 89008 h 514305"/>
              <a:gd name="connsiteX17" fmla="*/ 462081 w 672403"/>
              <a:gd name="connsiteY17" fmla="*/ 89008 h 514305"/>
              <a:gd name="connsiteX18" fmla="*/ 530252 w 672403"/>
              <a:gd name="connsiteY18" fmla="*/ 157179 h 514305"/>
              <a:gd name="connsiteX19" fmla="*/ 530430 w 672403"/>
              <a:gd name="connsiteY19" fmla="*/ 157179 h 514305"/>
              <a:gd name="connsiteX20" fmla="*/ 582358 w 672403"/>
              <a:gd name="connsiteY20" fmla="*/ 132934 h 514305"/>
              <a:gd name="connsiteX21" fmla="*/ 651330 w 672403"/>
              <a:gd name="connsiteY21" fmla="*/ 207803 h 514305"/>
              <a:gd name="connsiteX22" fmla="*/ 651330 w 672403"/>
              <a:gd name="connsiteY22" fmla="*/ 207803 h 514305"/>
              <a:gd name="connsiteX23" fmla="*/ 651330 w 672403"/>
              <a:gd name="connsiteY23" fmla="*/ 356801 h 514305"/>
              <a:gd name="connsiteX24" fmla="*/ 619704 w 672403"/>
              <a:gd name="connsiteY24" fmla="*/ 356801 h 514305"/>
              <a:gd name="connsiteX25" fmla="*/ 619704 w 672403"/>
              <a:gd name="connsiteY25" fmla="*/ 209700 h 514305"/>
              <a:gd name="connsiteX26" fmla="*/ 598690 w 672403"/>
              <a:gd name="connsiteY26" fmla="*/ 209700 h 514305"/>
              <a:gd name="connsiteX27" fmla="*/ 598690 w 672403"/>
              <a:gd name="connsiteY27" fmla="*/ 325294 h 514305"/>
              <a:gd name="connsiteX28" fmla="*/ 556691 w 672403"/>
              <a:gd name="connsiteY28" fmla="*/ 325294 h 514305"/>
              <a:gd name="connsiteX29" fmla="*/ 556691 w 672403"/>
              <a:gd name="connsiteY29" fmla="*/ 346309 h 514305"/>
              <a:gd name="connsiteX30" fmla="*/ 598690 w 672403"/>
              <a:gd name="connsiteY30" fmla="*/ 346309 h 514305"/>
              <a:gd name="connsiteX31" fmla="*/ 598690 w 672403"/>
              <a:gd name="connsiteY31" fmla="*/ 377816 h 514305"/>
              <a:gd name="connsiteX32" fmla="*/ 672226 w 672403"/>
              <a:gd name="connsiteY32" fmla="*/ 377816 h 514305"/>
              <a:gd name="connsiteX33" fmla="*/ 672226 w 672403"/>
              <a:gd name="connsiteY33" fmla="*/ 210056 h 514305"/>
              <a:gd name="connsiteX34" fmla="*/ 530400 w 672403"/>
              <a:gd name="connsiteY34" fmla="*/ 136312 h 514305"/>
              <a:gd name="connsiteX35" fmla="*/ 483184 w 672403"/>
              <a:gd name="connsiteY35" fmla="*/ 88889 h 514305"/>
              <a:gd name="connsiteX36" fmla="*/ 483184 w 672403"/>
              <a:gd name="connsiteY36" fmla="*/ 88889 h 514305"/>
              <a:gd name="connsiteX37" fmla="*/ 530400 w 672403"/>
              <a:gd name="connsiteY37" fmla="*/ 41673 h 514305"/>
              <a:gd name="connsiteX38" fmla="*/ 577616 w 672403"/>
              <a:gd name="connsiteY38" fmla="*/ 88889 h 514305"/>
              <a:gd name="connsiteX39" fmla="*/ 577616 w 672403"/>
              <a:gd name="connsiteY39" fmla="*/ 88889 h 514305"/>
              <a:gd name="connsiteX40" fmla="*/ 530400 w 672403"/>
              <a:gd name="connsiteY40" fmla="*/ 136312 h 514305"/>
              <a:gd name="connsiteX41" fmla="*/ 73684 w 672403"/>
              <a:gd name="connsiteY41" fmla="*/ 209700 h 514305"/>
              <a:gd name="connsiteX42" fmla="*/ 52670 w 672403"/>
              <a:gd name="connsiteY42" fmla="*/ 209700 h 514305"/>
              <a:gd name="connsiteX43" fmla="*/ 52670 w 672403"/>
              <a:gd name="connsiteY43" fmla="*/ 357157 h 514305"/>
              <a:gd name="connsiteX44" fmla="*/ 21163 w 672403"/>
              <a:gd name="connsiteY44" fmla="*/ 357157 h 514305"/>
              <a:gd name="connsiteX45" fmla="*/ 21163 w 672403"/>
              <a:gd name="connsiteY45" fmla="*/ 208159 h 514305"/>
              <a:gd name="connsiteX46" fmla="*/ 21163 w 672403"/>
              <a:gd name="connsiteY46" fmla="*/ 208159 h 514305"/>
              <a:gd name="connsiteX47" fmla="*/ 90075 w 672403"/>
              <a:gd name="connsiteY47" fmla="*/ 133497 h 514305"/>
              <a:gd name="connsiteX48" fmla="*/ 141914 w 672403"/>
              <a:gd name="connsiteY48" fmla="*/ 157712 h 514305"/>
              <a:gd name="connsiteX49" fmla="*/ 142092 w 672403"/>
              <a:gd name="connsiteY49" fmla="*/ 157712 h 514305"/>
              <a:gd name="connsiteX50" fmla="*/ 210263 w 672403"/>
              <a:gd name="connsiteY50" fmla="*/ 89541 h 514305"/>
              <a:gd name="connsiteX51" fmla="*/ 210263 w 672403"/>
              <a:gd name="connsiteY51" fmla="*/ 89541 h 514305"/>
              <a:gd name="connsiteX52" fmla="*/ 142092 w 672403"/>
              <a:gd name="connsiteY52" fmla="*/ 21370 h 514305"/>
              <a:gd name="connsiteX53" fmla="*/ 141885 w 672403"/>
              <a:gd name="connsiteY53" fmla="*/ 21370 h 514305"/>
              <a:gd name="connsiteX54" fmla="*/ 73714 w 672403"/>
              <a:gd name="connsiteY54" fmla="*/ 89541 h 514305"/>
              <a:gd name="connsiteX55" fmla="*/ 73714 w 672403"/>
              <a:gd name="connsiteY55" fmla="*/ 89541 h 514305"/>
              <a:gd name="connsiteX56" fmla="*/ 78367 w 672403"/>
              <a:gd name="connsiteY56" fmla="*/ 114231 h 514305"/>
              <a:gd name="connsiteX57" fmla="*/ 0 w 672403"/>
              <a:gd name="connsiteY57" fmla="*/ 210471 h 514305"/>
              <a:gd name="connsiteX58" fmla="*/ 178 w 672403"/>
              <a:gd name="connsiteY58" fmla="*/ 210471 h 514305"/>
              <a:gd name="connsiteX59" fmla="*/ 178 w 672403"/>
              <a:gd name="connsiteY59" fmla="*/ 378171 h 514305"/>
              <a:gd name="connsiteX60" fmla="*/ 73684 w 672403"/>
              <a:gd name="connsiteY60" fmla="*/ 378171 h 514305"/>
              <a:gd name="connsiteX61" fmla="*/ 73684 w 672403"/>
              <a:gd name="connsiteY61" fmla="*/ 346250 h 514305"/>
              <a:gd name="connsiteX62" fmla="*/ 115594 w 672403"/>
              <a:gd name="connsiteY62" fmla="*/ 346250 h 514305"/>
              <a:gd name="connsiteX63" fmla="*/ 115594 w 672403"/>
              <a:gd name="connsiteY63" fmla="*/ 325235 h 514305"/>
              <a:gd name="connsiteX64" fmla="*/ 73684 w 672403"/>
              <a:gd name="connsiteY64" fmla="*/ 325235 h 514305"/>
              <a:gd name="connsiteX65" fmla="*/ 141855 w 672403"/>
              <a:gd name="connsiteY65" fmla="*/ 42088 h 514305"/>
              <a:gd name="connsiteX66" fmla="*/ 189041 w 672403"/>
              <a:gd name="connsiteY66" fmla="*/ 89512 h 514305"/>
              <a:gd name="connsiteX67" fmla="*/ 189041 w 672403"/>
              <a:gd name="connsiteY67" fmla="*/ 89512 h 514305"/>
              <a:gd name="connsiteX68" fmla="*/ 141825 w 672403"/>
              <a:gd name="connsiteY68" fmla="*/ 136727 h 514305"/>
              <a:gd name="connsiteX69" fmla="*/ 94610 w 672403"/>
              <a:gd name="connsiteY69" fmla="*/ 89512 h 514305"/>
              <a:gd name="connsiteX70" fmla="*/ 94610 w 672403"/>
              <a:gd name="connsiteY70" fmla="*/ 89512 h 514305"/>
              <a:gd name="connsiteX71" fmla="*/ 141914 w 672403"/>
              <a:gd name="connsiteY71" fmla="*/ 42088 h 514305"/>
              <a:gd name="connsiteX72" fmla="*/ 335372 w 672403"/>
              <a:gd name="connsiteY72" fmla="*/ 209374 h 514305"/>
              <a:gd name="connsiteX73" fmla="*/ 440059 w 672403"/>
              <a:gd name="connsiteY73" fmla="*/ 104687 h 514305"/>
              <a:gd name="connsiteX74" fmla="*/ 335372 w 672403"/>
              <a:gd name="connsiteY74" fmla="*/ 0 h 514305"/>
              <a:gd name="connsiteX75" fmla="*/ 230685 w 672403"/>
              <a:gd name="connsiteY75" fmla="*/ 104687 h 514305"/>
              <a:gd name="connsiteX76" fmla="*/ 335431 w 672403"/>
              <a:gd name="connsiteY76" fmla="*/ 209374 h 514305"/>
              <a:gd name="connsiteX77" fmla="*/ 335372 w 672403"/>
              <a:gd name="connsiteY77" fmla="*/ 21014 h 514305"/>
              <a:gd name="connsiteX78" fmla="*/ 419044 w 672403"/>
              <a:gd name="connsiteY78" fmla="*/ 104687 h 514305"/>
              <a:gd name="connsiteX79" fmla="*/ 335372 w 672403"/>
              <a:gd name="connsiteY79" fmla="*/ 188360 h 514305"/>
              <a:gd name="connsiteX80" fmla="*/ 251699 w 672403"/>
              <a:gd name="connsiteY80" fmla="*/ 104687 h 514305"/>
              <a:gd name="connsiteX81" fmla="*/ 335431 w 672403"/>
              <a:gd name="connsiteY81" fmla="*/ 21074 h 514305"/>
              <a:gd name="connsiteX82" fmla="*/ 450107 w 672403"/>
              <a:gd name="connsiteY82" fmla="*/ 158394 h 514305"/>
              <a:gd name="connsiteX83" fmla="*/ 438251 w 672403"/>
              <a:gd name="connsiteY83" fmla="*/ 178460 h 514305"/>
              <a:gd name="connsiteX84" fmla="*/ 514306 w 672403"/>
              <a:gd name="connsiteY84" fmla="*/ 256175 h 514305"/>
              <a:gd name="connsiteX85" fmla="*/ 514306 w 672403"/>
              <a:gd name="connsiteY85" fmla="*/ 256175 h 514305"/>
              <a:gd name="connsiteX86" fmla="*/ 514306 w 672403"/>
              <a:gd name="connsiteY86" fmla="*/ 493054 h 514305"/>
              <a:gd name="connsiteX87" fmla="*/ 461962 w 672403"/>
              <a:gd name="connsiteY87" fmla="*/ 493232 h 514305"/>
              <a:gd name="connsiteX88" fmla="*/ 461962 w 672403"/>
              <a:gd name="connsiteY88" fmla="*/ 272773 h 514305"/>
              <a:gd name="connsiteX89" fmla="*/ 440948 w 672403"/>
              <a:gd name="connsiteY89" fmla="*/ 272773 h 514305"/>
              <a:gd name="connsiteX90" fmla="*/ 440948 w 672403"/>
              <a:gd name="connsiteY90" fmla="*/ 450848 h 514305"/>
              <a:gd name="connsiteX91" fmla="*/ 230833 w 672403"/>
              <a:gd name="connsiteY91" fmla="*/ 450848 h 514305"/>
              <a:gd name="connsiteX92" fmla="*/ 230833 w 672403"/>
              <a:gd name="connsiteY92" fmla="*/ 272773 h 514305"/>
              <a:gd name="connsiteX93" fmla="*/ 209848 w 672403"/>
              <a:gd name="connsiteY93" fmla="*/ 272773 h 514305"/>
              <a:gd name="connsiteX94" fmla="*/ 209848 w 672403"/>
              <a:gd name="connsiteY94" fmla="*/ 493232 h 514305"/>
              <a:gd name="connsiteX95" fmla="*/ 157831 w 672403"/>
              <a:gd name="connsiteY95" fmla="*/ 493054 h 514305"/>
              <a:gd name="connsiteX96" fmla="*/ 157831 w 672403"/>
              <a:gd name="connsiteY96" fmla="*/ 256175 h 514305"/>
              <a:gd name="connsiteX97" fmla="*/ 157831 w 672403"/>
              <a:gd name="connsiteY97" fmla="*/ 256175 h 514305"/>
              <a:gd name="connsiteX98" fmla="*/ 233945 w 672403"/>
              <a:gd name="connsiteY98" fmla="*/ 178460 h 514305"/>
              <a:gd name="connsiteX99" fmla="*/ 222089 w 672403"/>
              <a:gd name="connsiteY99" fmla="*/ 158364 h 514305"/>
              <a:gd name="connsiteX100" fmla="*/ 136905 w 672403"/>
              <a:gd name="connsiteY100" fmla="*/ 254308 h 514305"/>
              <a:gd name="connsiteX101" fmla="*/ 136905 w 672403"/>
              <a:gd name="connsiteY101" fmla="*/ 254308 h 514305"/>
              <a:gd name="connsiteX102" fmla="*/ 136905 w 672403"/>
              <a:gd name="connsiteY102" fmla="*/ 513980 h 514305"/>
              <a:gd name="connsiteX103" fmla="*/ 230922 w 672403"/>
              <a:gd name="connsiteY103" fmla="*/ 514306 h 514305"/>
              <a:gd name="connsiteX104" fmla="*/ 230922 w 672403"/>
              <a:gd name="connsiteY104" fmla="*/ 471951 h 514305"/>
              <a:gd name="connsiteX105" fmla="*/ 441155 w 672403"/>
              <a:gd name="connsiteY105" fmla="*/ 471951 h 514305"/>
              <a:gd name="connsiteX106" fmla="*/ 441155 w 672403"/>
              <a:gd name="connsiteY106" fmla="*/ 514306 h 514305"/>
              <a:gd name="connsiteX107" fmla="*/ 535528 w 672403"/>
              <a:gd name="connsiteY107" fmla="*/ 513980 h 514305"/>
              <a:gd name="connsiteX108" fmla="*/ 535528 w 672403"/>
              <a:gd name="connsiteY108" fmla="*/ 255582 h 514305"/>
              <a:gd name="connsiteX109" fmla="*/ 535528 w 672403"/>
              <a:gd name="connsiteY109" fmla="*/ 255582 h 514305"/>
              <a:gd name="connsiteX110" fmla="*/ 450166 w 672403"/>
              <a:gd name="connsiteY110" fmla="*/ 158394 h 514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72403" h="514305">
                <a:moveTo>
                  <a:pt x="293639" y="322923"/>
                </a:moveTo>
                <a:lnTo>
                  <a:pt x="335994" y="360269"/>
                </a:lnTo>
                <a:lnTo>
                  <a:pt x="378438" y="322923"/>
                </a:lnTo>
                <a:lnTo>
                  <a:pt x="378438" y="272536"/>
                </a:lnTo>
                <a:lnTo>
                  <a:pt x="293639" y="272536"/>
                </a:lnTo>
                <a:close/>
                <a:moveTo>
                  <a:pt x="314624" y="293580"/>
                </a:moveTo>
                <a:lnTo>
                  <a:pt x="357364" y="293580"/>
                </a:lnTo>
                <a:lnTo>
                  <a:pt x="357364" y="313439"/>
                </a:lnTo>
                <a:lnTo>
                  <a:pt x="335994" y="332289"/>
                </a:lnTo>
                <a:lnTo>
                  <a:pt x="314624" y="313468"/>
                </a:lnTo>
                <a:close/>
                <a:moveTo>
                  <a:pt x="672403" y="210056"/>
                </a:moveTo>
                <a:cubicBezTo>
                  <a:pt x="672291" y="163447"/>
                  <a:pt x="639592" y="123271"/>
                  <a:pt x="593977" y="113697"/>
                </a:cubicBezTo>
                <a:cubicBezTo>
                  <a:pt x="597042" y="105827"/>
                  <a:pt x="598610" y="97454"/>
                  <a:pt x="598601" y="89008"/>
                </a:cubicBezTo>
                <a:lnTo>
                  <a:pt x="598601" y="89008"/>
                </a:lnTo>
                <a:cubicBezTo>
                  <a:pt x="598488" y="51405"/>
                  <a:pt x="568034" y="20950"/>
                  <a:pt x="530430" y="20837"/>
                </a:cubicBezTo>
                <a:lnTo>
                  <a:pt x="530252" y="20837"/>
                </a:lnTo>
                <a:cubicBezTo>
                  <a:pt x="492657" y="20967"/>
                  <a:pt x="462211" y="51412"/>
                  <a:pt x="462081" y="89008"/>
                </a:cubicBezTo>
                <a:lnTo>
                  <a:pt x="462081" y="89008"/>
                </a:lnTo>
                <a:cubicBezTo>
                  <a:pt x="462211" y="126602"/>
                  <a:pt x="492657" y="157048"/>
                  <a:pt x="530252" y="157179"/>
                </a:cubicBezTo>
                <a:lnTo>
                  <a:pt x="530430" y="157179"/>
                </a:lnTo>
                <a:cubicBezTo>
                  <a:pt x="550460" y="157119"/>
                  <a:pt x="569450" y="148251"/>
                  <a:pt x="582358" y="132934"/>
                </a:cubicBezTo>
                <a:cubicBezTo>
                  <a:pt x="620774" y="137252"/>
                  <a:pt x="650171" y="169162"/>
                  <a:pt x="651330" y="207803"/>
                </a:cubicBezTo>
                <a:lnTo>
                  <a:pt x="651330" y="207803"/>
                </a:lnTo>
                <a:lnTo>
                  <a:pt x="651330" y="356801"/>
                </a:lnTo>
                <a:lnTo>
                  <a:pt x="619704" y="356801"/>
                </a:lnTo>
                <a:lnTo>
                  <a:pt x="619704" y="209700"/>
                </a:lnTo>
                <a:lnTo>
                  <a:pt x="598690" y="209700"/>
                </a:lnTo>
                <a:lnTo>
                  <a:pt x="598690" y="325294"/>
                </a:lnTo>
                <a:lnTo>
                  <a:pt x="556691" y="325294"/>
                </a:lnTo>
                <a:lnTo>
                  <a:pt x="556691" y="346309"/>
                </a:lnTo>
                <a:lnTo>
                  <a:pt x="598690" y="346309"/>
                </a:lnTo>
                <a:lnTo>
                  <a:pt x="598690" y="377816"/>
                </a:lnTo>
                <a:lnTo>
                  <a:pt x="672226" y="377816"/>
                </a:lnTo>
                <a:lnTo>
                  <a:pt x="672226" y="210056"/>
                </a:lnTo>
                <a:close/>
                <a:moveTo>
                  <a:pt x="530400" y="136312"/>
                </a:moveTo>
                <a:cubicBezTo>
                  <a:pt x="504291" y="136197"/>
                  <a:pt x="483184" y="114999"/>
                  <a:pt x="483184" y="88889"/>
                </a:cubicBezTo>
                <a:lnTo>
                  <a:pt x="483184" y="88889"/>
                </a:lnTo>
                <a:cubicBezTo>
                  <a:pt x="483184" y="62812"/>
                  <a:pt x="504323" y="41673"/>
                  <a:pt x="530400" y="41673"/>
                </a:cubicBezTo>
                <a:cubicBezTo>
                  <a:pt x="556477" y="41673"/>
                  <a:pt x="577616" y="62812"/>
                  <a:pt x="577616" y="88889"/>
                </a:cubicBezTo>
                <a:lnTo>
                  <a:pt x="577616" y="88889"/>
                </a:lnTo>
                <a:cubicBezTo>
                  <a:pt x="577616" y="114999"/>
                  <a:pt x="556510" y="136197"/>
                  <a:pt x="530400" y="136312"/>
                </a:cubicBezTo>
                <a:close/>
                <a:moveTo>
                  <a:pt x="73684" y="209700"/>
                </a:moveTo>
                <a:lnTo>
                  <a:pt x="52670" y="209700"/>
                </a:lnTo>
                <a:lnTo>
                  <a:pt x="52670" y="357157"/>
                </a:lnTo>
                <a:lnTo>
                  <a:pt x="21163" y="357157"/>
                </a:lnTo>
                <a:lnTo>
                  <a:pt x="21163" y="208159"/>
                </a:lnTo>
                <a:lnTo>
                  <a:pt x="21163" y="208159"/>
                </a:lnTo>
                <a:cubicBezTo>
                  <a:pt x="22432" y="169621"/>
                  <a:pt x="51763" y="137842"/>
                  <a:pt x="90075" y="133497"/>
                </a:cubicBezTo>
                <a:cubicBezTo>
                  <a:pt x="102967" y="148782"/>
                  <a:pt x="121919" y="157632"/>
                  <a:pt x="141914" y="157712"/>
                </a:cubicBezTo>
                <a:lnTo>
                  <a:pt x="142092" y="157712"/>
                </a:lnTo>
                <a:cubicBezTo>
                  <a:pt x="179695" y="157600"/>
                  <a:pt x="210149" y="127145"/>
                  <a:pt x="210263" y="89541"/>
                </a:cubicBezTo>
                <a:lnTo>
                  <a:pt x="210263" y="89541"/>
                </a:lnTo>
                <a:cubicBezTo>
                  <a:pt x="210149" y="51939"/>
                  <a:pt x="179695" y="21484"/>
                  <a:pt x="142092" y="21370"/>
                </a:cubicBezTo>
                <a:lnTo>
                  <a:pt x="141885" y="21370"/>
                </a:lnTo>
                <a:cubicBezTo>
                  <a:pt x="104282" y="21484"/>
                  <a:pt x="73827" y="51939"/>
                  <a:pt x="73714" y="89541"/>
                </a:cubicBezTo>
                <a:lnTo>
                  <a:pt x="73714" y="89541"/>
                </a:lnTo>
                <a:cubicBezTo>
                  <a:pt x="73714" y="97989"/>
                  <a:pt x="75292" y="106363"/>
                  <a:pt x="78367" y="114231"/>
                </a:cubicBezTo>
                <a:cubicBezTo>
                  <a:pt x="32814" y="123810"/>
                  <a:pt x="151" y="163922"/>
                  <a:pt x="0" y="210471"/>
                </a:cubicBezTo>
                <a:lnTo>
                  <a:pt x="178" y="210471"/>
                </a:lnTo>
                <a:lnTo>
                  <a:pt x="178" y="378171"/>
                </a:lnTo>
                <a:lnTo>
                  <a:pt x="73684" y="378171"/>
                </a:lnTo>
                <a:lnTo>
                  <a:pt x="73684" y="346250"/>
                </a:lnTo>
                <a:lnTo>
                  <a:pt x="115594" y="346250"/>
                </a:lnTo>
                <a:lnTo>
                  <a:pt x="115594" y="325235"/>
                </a:lnTo>
                <a:lnTo>
                  <a:pt x="73684" y="325235"/>
                </a:lnTo>
                <a:close/>
                <a:moveTo>
                  <a:pt x="141855" y="42088"/>
                </a:moveTo>
                <a:cubicBezTo>
                  <a:pt x="167954" y="42219"/>
                  <a:pt x="189042" y="63413"/>
                  <a:pt x="189041" y="89512"/>
                </a:cubicBezTo>
                <a:lnTo>
                  <a:pt x="189041" y="89512"/>
                </a:lnTo>
                <a:cubicBezTo>
                  <a:pt x="189041" y="115588"/>
                  <a:pt x="167902" y="136727"/>
                  <a:pt x="141825" y="136727"/>
                </a:cubicBezTo>
                <a:cubicBezTo>
                  <a:pt x="115749" y="136727"/>
                  <a:pt x="94610" y="115588"/>
                  <a:pt x="94610" y="89512"/>
                </a:cubicBezTo>
                <a:lnTo>
                  <a:pt x="94610" y="89512"/>
                </a:lnTo>
                <a:cubicBezTo>
                  <a:pt x="94610" y="63366"/>
                  <a:pt x="115770" y="42153"/>
                  <a:pt x="141914" y="42088"/>
                </a:cubicBezTo>
                <a:close/>
                <a:moveTo>
                  <a:pt x="335372" y="209374"/>
                </a:moveTo>
                <a:cubicBezTo>
                  <a:pt x="393190" y="209374"/>
                  <a:pt x="440059" y="162505"/>
                  <a:pt x="440059" y="104687"/>
                </a:cubicBezTo>
                <a:cubicBezTo>
                  <a:pt x="440059" y="46870"/>
                  <a:pt x="393190" y="0"/>
                  <a:pt x="335372" y="0"/>
                </a:cubicBezTo>
                <a:cubicBezTo>
                  <a:pt x="277554" y="0"/>
                  <a:pt x="230685" y="46870"/>
                  <a:pt x="230685" y="104687"/>
                </a:cubicBezTo>
                <a:cubicBezTo>
                  <a:pt x="230735" y="162508"/>
                  <a:pt x="277610" y="209356"/>
                  <a:pt x="335431" y="209374"/>
                </a:cubicBezTo>
                <a:close/>
                <a:moveTo>
                  <a:pt x="335372" y="21014"/>
                </a:moveTo>
                <a:cubicBezTo>
                  <a:pt x="381583" y="21014"/>
                  <a:pt x="419044" y="58476"/>
                  <a:pt x="419044" y="104687"/>
                </a:cubicBezTo>
                <a:cubicBezTo>
                  <a:pt x="419044" y="150898"/>
                  <a:pt x="381583" y="188360"/>
                  <a:pt x="335372" y="188360"/>
                </a:cubicBezTo>
                <a:cubicBezTo>
                  <a:pt x="289161" y="188360"/>
                  <a:pt x="251699" y="150898"/>
                  <a:pt x="251699" y="104687"/>
                </a:cubicBezTo>
                <a:cubicBezTo>
                  <a:pt x="251797" y="58503"/>
                  <a:pt x="289247" y="21106"/>
                  <a:pt x="335431" y="21074"/>
                </a:cubicBezTo>
                <a:close/>
                <a:moveTo>
                  <a:pt x="450107" y="158394"/>
                </a:moveTo>
                <a:cubicBezTo>
                  <a:pt x="446790" y="165436"/>
                  <a:pt x="442818" y="172156"/>
                  <a:pt x="438251" y="178460"/>
                </a:cubicBezTo>
                <a:cubicBezTo>
                  <a:pt x="480496" y="179426"/>
                  <a:pt x="514253" y="213921"/>
                  <a:pt x="514306" y="256175"/>
                </a:cubicBezTo>
                <a:lnTo>
                  <a:pt x="514306" y="256175"/>
                </a:lnTo>
                <a:lnTo>
                  <a:pt x="514306" y="493054"/>
                </a:lnTo>
                <a:lnTo>
                  <a:pt x="461962" y="493232"/>
                </a:lnTo>
                <a:lnTo>
                  <a:pt x="461962" y="272773"/>
                </a:lnTo>
                <a:lnTo>
                  <a:pt x="440948" y="272773"/>
                </a:lnTo>
                <a:lnTo>
                  <a:pt x="440948" y="450848"/>
                </a:lnTo>
                <a:lnTo>
                  <a:pt x="230833" y="450848"/>
                </a:lnTo>
                <a:lnTo>
                  <a:pt x="230833" y="272773"/>
                </a:lnTo>
                <a:lnTo>
                  <a:pt x="209848" y="272773"/>
                </a:lnTo>
                <a:lnTo>
                  <a:pt x="209848" y="493232"/>
                </a:lnTo>
                <a:lnTo>
                  <a:pt x="157831" y="493054"/>
                </a:lnTo>
                <a:lnTo>
                  <a:pt x="157831" y="256175"/>
                </a:lnTo>
                <a:lnTo>
                  <a:pt x="157831" y="256175"/>
                </a:lnTo>
                <a:cubicBezTo>
                  <a:pt x="157900" y="213903"/>
                  <a:pt x="191684" y="179408"/>
                  <a:pt x="233945" y="178460"/>
                </a:cubicBezTo>
                <a:cubicBezTo>
                  <a:pt x="229378" y="172144"/>
                  <a:pt x="225409" y="165418"/>
                  <a:pt x="222089" y="158364"/>
                </a:cubicBezTo>
                <a:cubicBezTo>
                  <a:pt x="173990" y="165092"/>
                  <a:pt x="137892" y="205749"/>
                  <a:pt x="136905" y="254308"/>
                </a:cubicBezTo>
                <a:lnTo>
                  <a:pt x="136905" y="254308"/>
                </a:lnTo>
                <a:lnTo>
                  <a:pt x="136905" y="513980"/>
                </a:lnTo>
                <a:lnTo>
                  <a:pt x="230922" y="514306"/>
                </a:lnTo>
                <a:lnTo>
                  <a:pt x="230922" y="471951"/>
                </a:lnTo>
                <a:lnTo>
                  <a:pt x="441155" y="471951"/>
                </a:lnTo>
                <a:lnTo>
                  <a:pt x="441155" y="514306"/>
                </a:lnTo>
                <a:lnTo>
                  <a:pt x="535528" y="513980"/>
                </a:lnTo>
                <a:lnTo>
                  <a:pt x="535528" y="255582"/>
                </a:lnTo>
                <a:lnTo>
                  <a:pt x="535528" y="255582"/>
                </a:lnTo>
                <a:cubicBezTo>
                  <a:pt x="535148" y="206487"/>
                  <a:pt x="498804" y="165104"/>
                  <a:pt x="450166" y="158394"/>
                </a:cubicBezTo>
                <a:close/>
              </a:path>
            </a:pathLst>
          </a:custGeom>
          <a:solidFill>
            <a:schemeClr val="accent6"/>
          </a:solidFill>
          <a:ln w="29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Graphic 84" descr="Collaboration icon">
            <a:extLst>
              <a:ext uri="{FF2B5EF4-FFF2-40B4-BE49-F238E27FC236}">
                <a16:creationId xmlns:a16="http://schemas.microsoft.com/office/drawing/2014/main" id="{7F8F55ED-0164-17C1-E939-1415B3AE23DA}"/>
              </a:ext>
            </a:extLst>
          </p:cNvPr>
          <p:cNvSpPr>
            <a:spLocks noChangeAspect="1"/>
          </p:cNvSpPr>
          <p:nvPr/>
        </p:nvSpPr>
        <p:spPr>
          <a:xfrm>
            <a:off x="6264248" y="2215638"/>
            <a:ext cx="720096" cy="780403"/>
          </a:xfrm>
          <a:custGeom>
            <a:avLst/>
            <a:gdLst>
              <a:gd name="connsiteX0" fmla="*/ 252174 w 514098"/>
              <a:gd name="connsiteY0" fmla="*/ 325964 h 557152"/>
              <a:gd name="connsiteX1" fmla="*/ 283680 w 514098"/>
              <a:gd name="connsiteY1" fmla="*/ 325964 h 557152"/>
              <a:gd name="connsiteX2" fmla="*/ 283680 w 514098"/>
              <a:gd name="connsiteY2" fmla="*/ 556975 h 557152"/>
              <a:gd name="connsiteX3" fmla="*/ 262755 w 514098"/>
              <a:gd name="connsiteY3" fmla="*/ 556975 h 557152"/>
              <a:gd name="connsiteX4" fmla="*/ 262755 w 514098"/>
              <a:gd name="connsiteY4" fmla="*/ 346890 h 557152"/>
              <a:gd name="connsiteX5" fmla="*/ 231218 w 514098"/>
              <a:gd name="connsiteY5" fmla="*/ 346890 h 557152"/>
              <a:gd name="connsiteX6" fmla="*/ 231218 w 514098"/>
              <a:gd name="connsiteY6" fmla="*/ 325964 h 557152"/>
              <a:gd name="connsiteX7" fmla="*/ 231218 w 514098"/>
              <a:gd name="connsiteY7" fmla="*/ 325964 h 557152"/>
              <a:gd name="connsiteX8" fmla="*/ 231218 w 514098"/>
              <a:gd name="connsiteY8" fmla="*/ 309010 h 557152"/>
              <a:gd name="connsiteX9" fmla="*/ 256116 w 514098"/>
              <a:gd name="connsiteY9" fmla="*/ 296324 h 557152"/>
              <a:gd name="connsiteX10" fmla="*/ 315187 w 514098"/>
              <a:gd name="connsiteY10" fmla="*/ 228509 h 557152"/>
              <a:gd name="connsiteX11" fmla="*/ 314535 w 514098"/>
              <a:gd name="connsiteY11" fmla="*/ 167333 h 557152"/>
              <a:gd name="connsiteX12" fmla="*/ 297196 w 514098"/>
              <a:gd name="connsiteY12" fmla="*/ 172105 h 557152"/>
              <a:gd name="connsiteX13" fmla="*/ 294558 w 514098"/>
              <a:gd name="connsiteY13" fmla="*/ 178892 h 557152"/>
              <a:gd name="connsiteX14" fmla="*/ 294558 w 514098"/>
              <a:gd name="connsiteY14" fmla="*/ 232244 h 557152"/>
              <a:gd name="connsiteX15" fmla="*/ 273603 w 514098"/>
              <a:gd name="connsiteY15" fmla="*/ 232244 h 557152"/>
              <a:gd name="connsiteX16" fmla="*/ 273603 w 514098"/>
              <a:gd name="connsiteY16" fmla="*/ 202782 h 557152"/>
              <a:gd name="connsiteX17" fmla="*/ 273218 w 514098"/>
              <a:gd name="connsiteY17" fmla="*/ 202782 h 557152"/>
              <a:gd name="connsiteX18" fmla="*/ 273218 w 514098"/>
              <a:gd name="connsiteY18" fmla="*/ 91871 h 557152"/>
              <a:gd name="connsiteX19" fmla="*/ 268179 w 514098"/>
              <a:gd name="connsiteY19" fmla="*/ 52835 h 557152"/>
              <a:gd name="connsiteX20" fmla="*/ 268090 w 514098"/>
              <a:gd name="connsiteY20" fmla="*/ 52835 h 557152"/>
              <a:gd name="connsiteX21" fmla="*/ 262933 w 514098"/>
              <a:gd name="connsiteY21" fmla="*/ 57014 h 557152"/>
              <a:gd name="connsiteX22" fmla="*/ 262933 w 514098"/>
              <a:gd name="connsiteY22" fmla="*/ 137278 h 557152"/>
              <a:gd name="connsiteX23" fmla="*/ 262933 w 514098"/>
              <a:gd name="connsiteY23" fmla="*/ 137278 h 557152"/>
              <a:gd name="connsiteX24" fmla="*/ 262933 w 514098"/>
              <a:gd name="connsiteY24" fmla="*/ 147267 h 557152"/>
              <a:gd name="connsiteX25" fmla="*/ 241978 w 514098"/>
              <a:gd name="connsiteY25" fmla="*/ 147267 h 557152"/>
              <a:gd name="connsiteX26" fmla="*/ 241978 w 514098"/>
              <a:gd name="connsiteY26" fmla="*/ 58111 h 557152"/>
              <a:gd name="connsiteX27" fmla="*/ 241978 w 514098"/>
              <a:gd name="connsiteY27" fmla="*/ 55710 h 557152"/>
              <a:gd name="connsiteX28" fmla="*/ 241978 w 514098"/>
              <a:gd name="connsiteY28" fmla="*/ 26071 h 557152"/>
              <a:gd name="connsiteX29" fmla="*/ 236290 w 514098"/>
              <a:gd name="connsiteY29" fmla="*/ 21176 h 557152"/>
              <a:gd name="connsiteX30" fmla="*/ 231396 w 514098"/>
              <a:gd name="connsiteY30" fmla="*/ 26071 h 557152"/>
              <a:gd name="connsiteX31" fmla="*/ 231396 w 514098"/>
              <a:gd name="connsiteY31" fmla="*/ 115404 h 557152"/>
              <a:gd name="connsiteX32" fmla="*/ 231396 w 514098"/>
              <a:gd name="connsiteY32" fmla="*/ 115404 h 557152"/>
              <a:gd name="connsiteX33" fmla="*/ 231396 w 514098"/>
              <a:gd name="connsiteY33" fmla="*/ 147771 h 557152"/>
              <a:gd name="connsiteX34" fmla="*/ 210441 w 514098"/>
              <a:gd name="connsiteY34" fmla="*/ 147771 h 557152"/>
              <a:gd name="connsiteX35" fmla="*/ 210441 w 514098"/>
              <a:gd name="connsiteY35" fmla="*/ 36711 h 557152"/>
              <a:gd name="connsiteX36" fmla="*/ 205165 w 514098"/>
              <a:gd name="connsiteY36" fmla="*/ 31435 h 557152"/>
              <a:gd name="connsiteX37" fmla="*/ 199889 w 514098"/>
              <a:gd name="connsiteY37" fmla="*/ 38045 h 557152"/>
              <a:gd name="connsiteX38" fmla="*/ 199889 w 514098"/>
              <a:gd name="connsiteY38" fmla="*/ 148186 h 557152"/>
              <a:gd name="connsiteX39" fmla="*/ 178934 w 514098"/>
              <a:gd name="connsiteY39" fmla="*/ 148186 h 557152"/>
              <a:gd name="connsiteX40" fmla="*/ 178934 w 514098"/>
              <a:gd name="connsiteY40" fmla="*/ 79096 h 557152"/>
              <a:gd name="connsiteX41" fmla="*/ 173658 w 514098"/>
              <a:gd name="connsiteY41" fmla="*/ 73820 h 557152"/>
              <a:gd name="connsiteX42" fmla="*/ 168382 w 514098"/>
              <a:gd name="connsiteY42" fmla="*/ 79096 h 557152"/>
              <a:gd name="connsiteX43" fmla="*/ 168382 w 514098"/>
              <a:gd name="connsiteY43" fmla="*/ 168341 h 557152"/>
              <a:gd name="connsiteX44" fmla="*/ 147249 w 514098"/>
              <a:gd name="connsiteY44" fmla="*/ 168341 h 557152"/>
              <a:gd name="connsiteX45" fmla="*/ 147249 w 514098"/>
              <a:gd name="connsiteY45" fmla="*/ 79096 h 557152"/>
              <a:gd name="connsiteX46" fmla="*/ 173451 w 514098"/>
              <a:gd name="connsiteY46" fmla="*/ 52865 h 557152"/>
              <a:gd name="connsiteX47" fmla="*/ 178727 w 514098"/>
              <a:gd name="connsiteY47" fmla="*/ 53428 h 557152"/>
              <a:gd name="connsiteX48" fmla="*/ 178727 w 514098"/>
              <a:gd name="connsiteY48" fmla="*/ 38045 h 557152"/>
              <a:gd name="connsiteX49" fmla="*/ 204525 w 514098"/>
              <a:gd name="connsiteY49" fmla="*/ 10520 h 557152"/>
              <a:gd name="connsiteX50" fmla="*/ 204958 w 514098"/>
              <a:gd name="connsiteY50" fmla="*/ 10510 h 557152"/>
              <a:gd name="connsiteX51" fmla="*/ 214413 w 514098"/>
              <a:gd name="connsiteY51" fmla="*/ 12288 h 557152"/>
              <a:gd name="connsiteX52" fmla="*/ 250529 w 514098"/>
              <a:gd name="connsiteY52" fmla="*/ 4005 h 557152"/>
              <a:gd name="connsiteX53" fmla="*/ 262814 w 514098"/>
              <a:gd name="connsiteY53" fmla="*/ 26219 h 557152"/>
              <a:gd name="connsiteX54" fmla="*/ 262814 w 514098"/>
              <a:gd name="connsiteY54" fmla="*/ 32414 h 557152"/>
              <a:gd name="connsiteX55" fmla="*/ 267971 w 514098"/>
              <a:gd name="connsiteY55" fmla="*/ 31880 h 557152"/>
              <a:gd name="connsiteX56" fmla="*/ 294202 w 514098"/>
              <a:gd name="connsiteY56" fmla="*/ 91871 h 557152"/>
              <a:gd name="connsiteX57" fmla="*/ 294202 w 514098"/>
              <a:gd name="connsiteY57" fmla="*/ 150231 h 557152"/>
              <a:gd name="connsiteX58" fmla="*/ 326302 w 514098"/>
              <a:gd name="connsiteY58" fmla="*/ 147030 h 557152"/>
              <a:gd name="connsiteX59" fmla="*/ 335194 w 514098"/>
              <a:gd name="connsiteY59" fmla="*/ 148215 h 557152"/>
              <a:gd name="connsiteX60" fmla="*/ 336261 w 514098"/>
              <a:gd name="connsiteY60" fmla="*/ 236186 h 557152"/>
              <a:gd name="connsiteX61" fmla="*/ 269246 w 514098"/>
              <a:gd name="connsiteY61" fmla="*/ 313249 h 557152"/>
              <a:gd name="connsiteX62" fmla="*/ 252174 w 514098"/>
              <a:gd name="connsiteY62" fmla="*/ 321933 h 557152"/>
              <a:gd name="connsiteX63" fmla="*/ 472840 w 514098"/>
              <a:gd name="connsiteY63" fmla="*/ 494050 h 557152"/>
              <a:gd name="connsiteX64" fmla="*/ 472840 w 514098"/>
              <a:gd name="connsiteY64" fmla="*/ 486314 h 557152"/>
              <a:gd name="connsiteX65" fmla="*/ 493380 w 514098"/>
              <a:gd name="connsiteY65" fmla="*/ 460528 h 557152"/>
              <a:gd name="connsiteX66" fmla="*/ 493914 w 514098"/>
              <a:gd name="connsiteY66" fmla="*/ 458897 h 557152"/>
              <a:gd name="connsiteX67" fmla="*/ 493914 w 514098"/>
              <a:gd name="connsiteY67" fmla="*/ 268078 h 557152"/>
              <a:gd name="connsiteX68" fmla="*/ 493736 w 514098"/>
              <a:gd name="connsiteY68" fmla="*/ 268078 h 557152"/>
              <a:gd name="connsiteX69" fmla="*/ 493736 w 514098"/>
              <a:gd name="connsiteY69" fmla="*/ 257259 h 557152"/>
              <a:gd name="connsiteX70" fmla="*/ 467505 w 514098"/>
              <a:gd name="connsiteY70" fmla="*/ 231058 h 557152"/>
              <a:gd name="connsiteX71" fmla="*/ 462229 w 514098"/>
              <a:gd name="connsiteY71" fmla="*/ 231592 h 557152"/>
              <a:gd name="connsiteX72" fmla="*/ 462229 w 514098"/>
              <a:gd name="connsiteY72" fmla="*/ 216594 h 557152"/>
              <a:gd name="connsiteX73" fmla="*/ 436461 w 514098"/>
              <a:gd name="connsiteY73" fmla="*/ 189041 h 557152"/>
              <a:gd name="connsiteX74" fmla="*/ 435998 w 514098"/>
              <a:gd name="connsiteY74" fmla="*/ 189029 h 557152"/>
              <a:gd name="connsiteX75" fmla="*/ 426899 w 514098"/>
              <a:gd name="connsiteY75" fmla="*/ 190719 h 557152"/>
              <a:gd name="connsiteX76" fmla="*/ 390804 w 514098"/>
              <a:gd name="connsiteY76" fmla="*/ 182532 h 557152"/>
              <a:gd name="connsiteX77" fmla="*/ 378586 w 514098"/>
              <a:gd name="connsiteY77" fmla="*/ 204768 h 557152"/>
              <a:gd name="connsiteX78" fmla="*/ 378586 w 514098"/>
              <a:gd name="connsiteY78" fmla="*/ 211051 h 557152"/>
              <a:gd name="connsiteX79" fmla="*/ 372984 w 514098"/>
              <a:gd name="connsiteY79" fmla="*/ 210429 h 557152"/>
              <a:gd name="connsiteX80" fmla="*/ 346783 w 514098"/>
              <a:gd name="connsiteY80" fmla="*/ 236660 h 557152"/>
              <a:gd name="connsiteX81" fmla="*/ 346783 w 514098"/>
              <a:gd name="connsiteY81" fmla="*/ 323919 h 557152"/>
              <a:gd name="connsiteX82" fmla="*/ 314031 w 514098"/>
              <a:gd name="connsiteY82" fmla="*/ 320955 h 557152"/>
              <a:gd name="connsiteX83" fmla="*/ 304843 w 514098"/>
              <a:gd name="connsiteY83" fmla="*/ 322140 h 557152"/>
              <a:gd name="connsiteX84" fmla="*/ 305436 w 514098"/>
              <a:gd name="connsiteY84" fmla="*/ 418617 h 557152"/>
              <a:gd name="connsiteX85" fmla="*/ 361573 w 514098"/>
              <a:gd name="connsiteY85" fmla="*/ 486433 h 557152"/>
              <a:gd name="connsiteX86" fmla="*/ 376689 w 514098"/>
              <a:gd name="connsiteY86" fmla="*/ 493961 h 557152"/>
              <a:gd name="connsiteX87" fmla="*/ 315217 w 514098"/>
              <a:gd name="connsiteY87" fmla="*/ 493961 h 557152"/>
              <a:gd name="connsiteX88" fmla="*/ 315217 w 514098"/>
              <a:gd name="connsiteY88" fmla="*/ 557123 h 557152"/>
              <a:gd name="connsiteX89" fmla="*/ 336261 w 514098"/>
              <a:gd name="connsiteY89" fmla="*/ 557123 h 557152"/>
              <a:gd name="connsiteX90" fmla="*/ 336261 w 514098"/>
              <a:gd name="connsiteY90" fmla="*/ 514946 h 557152"/>
              <a:gd name="connsiteX91" fmla="*/ 493054 w 514098"/>
              <a:gd name="connsiteY91" fmla="*/ 514946 h 557152"/>
              <a:gd name="connsiteX92" fmla="*/ 493054 w 514098"/>
              <a:gd name="connsiteY92" fmla="*/ 557004 h 557152"/>
              <a:gd name="connsiteX93" fmla="*/ 514098 w 514098"/>
              <a:gd name="connsiteY93" fmla="*/ 557004 h 557152"/>
              <a:gd name="connsiteX94" fmla="*/ 514098 w 514098"/>
              <a:gd name="connsiteY94" fmla="*/ 494050 h 557152"/>
              <a:gd name="connsiteX95" fmla="*/ 374792 w 514098"/>
              <a:gd name="connsiteY95" fmla="*/ 469686 h 557152"/>
              <a:gd name="connsiteX96" fmla="*/ 326302 w 514098"/>
              <a:gd name="connsiteY96" fmla="*/ 411059 h 557152"/>
              <a:gd name="connsiteX97" fmla="*/ 325917 w 514098"/>
              <a:gd name="connsiteY97" fmla="*/ 341377 h 557152"/>
              <a:gd name="connsiteX98" fmla="*/ 344530 w 514098"/>
              <a:gd name="connsiteY98" fmla="*/ 346237 h 557152"/>
              <a:gd name="connsiteX99" fmla="*/ 346902 w 514098"/>
              <a:gd name="connsiteY99" fmla="*/ 352165 h 557152"/>
              <a:gd name="connsiteX100" fmla="*/ 346902 w 514098"/>
              <a:gd name="connsiteY100" fmla="*/ 404538 h 557152"/>
              <a:gd name="connsiteX101" fmla="*/ 367827 w 514098"/>
              <a:gd name="connsiteY101" fmla="*/ 404538 h 557152"/>
              <a:gd name="connsiteX102" fmla="*/ 367827 w 514098"/>
              <a:gd name="connsiteY102" fmla="*/ 352106 h 557152"/>
              <a:gd name="connsiteX103" fmla="*/ 367501 w 514098"/>
              <a:gd name="connsiteY103" fmla="*/ 347690 h 557152"/>
              <a:gd name="connsiteX104" fmla="*/ 367709 w 514098"/>
              <a:gd name="connsiteY104" fmla="*/ 347690 h 557152"/>
              <a:gd name="connsiteX105" fmla="*/ 367709 w 514098"/>
              <a:gd name="connsiteY105" fmla="*/ 236660 h 557152"/>
              <a:gd name="connsiteX106" fmla="*/ 372602 w 514098"/>
              <a:gd name="connsiteY106" fmla="*/ 230972 h 557152"/>
              <a:gd name="connsiteX107" fmla="*/ 378290 w 514098"/>
              <a:gd name="connsiteY107" fmla="*/ 235869 h 557152"/>
              <a:gd name="connsiteX108" fmla="*/ 378290 w 514098"/>
              <a:gd name="connsiteY108" fmla="*/ 236660 h 557152"/>
              <a:gd name="connsiteX109" fmla="*/ 378290 w 514098"/>
              <a:gd name="connsiteY109" fmla="*/ 325845 h 557152"/>
              <a:gd name="connsiteX110" fmla="*/ 399215 w 514098"/>
              <a:gd name="connsiteY110" fmla="*/ 325845 h 557152"/>
              <a:gd name="connsiteX111" fmla="*/ 399215 w 514098"/>
              <a:gd name="connsiteY111" fmla="*/ 315798 h 557152"/>
              <a:gd name="connsiteX112" fmla="*/ 399512 w 514098"/>
              <a:gd name="connsiteY112" fmla="*/ 315798 h 557152"/>
              <a:gd name="connsiteX113" fmla="*/ 399512 w 514098"/>
              <a:gd name="connsiteY113" fmla="*/ 204768 h 557152"/>
              <a:gd name="connsiteX114" fmla="*/ 404405 w 514098"/>
              <a:gd name="connsiteY114" fmla="*/ 199080 h 557152"/>
              <a:gd name="connsiteX115" fmla="*/ 410093 w 514098"/>
              <a:gd name="connsiteY115" fmla="*/ 203976 h 557152"/>
              <a:gd name="connsiteX116" fmla="*/ 410093 w 514098"/>
              <a:gd name="connsiteY116" fmla="*/ 204768 h 557152"/>
              <a:gd name="connsiteX117" fmla="*/ 410093 w 514098"/>
              <a:gd name="connsiteY117" fmla="*/ 211496 h 557152"/>
              <a:gd name="connsiteX118" fmla="*/ 409797 w 514098"/>
              <a:gd name="connsiteY118" fmla="*/ 215260 h 557152"/>
              <a:gd name="connsiteX119" fmla="*/ 409797 w 514098"/>
              <a:gd name="connsiteY119" fmla="*/ 326290 h 557152"/>
              <a:gd name="connsiteX120" fmla="*/ 430722 w 514098"/>
              <a:gd name="connsiteY120" fmla="*/ 326290 h 557152"/>
              <a:gd name="connsiteX121" fmla="*/ 430722 w 514098"/>
              <a:gd name="connsiteY121" fmla="*/ 293953 h 557152"/>
              <a:gd name="connsiteX122" fmla="*/ 431019 w 514098"/>
              <a:gd name="connsiteY122" fmla="*/ 293953 h 557152"/>
              <a:gd name="connsiteX123" fmla="*/ 431019 w 514098"/>
              <a:gd name="connsiteY123" fmla="*/ 213571 h 557152"/>
              <a:gd name="connsiteX124" fmla="*/ 435998 w 514098"/>
              <a:gd name="connsiteY124" fmla="*/ 209984 h 557152"/>
              <a:gd name="connsiteX125" fmla="*/ 441304 w 514098"/>
              <a:gd name="connsiteY125" fmla="*/ 216594 h 557152"/>
              <a:gd name="connsiteX126" fmla="*/ 441304 w 514098"/>
              <a:gd name="connsiteY126" fmla="*/ 326260 h 557152"/>
              <a:gd name="connsiteX127" fmla="*/ 462229 w 514098"/>
              <a:gd name="connsiteY127" fmla="*/ 326260 h 557152"/>
              <a:gd name="connsiteX128" fmla="*/ 462229 w 514098"/>
              <a:gd name="connsiteY128" fmla="*/ 257259 h 557152"/>
              <a:gd name="connsiteX129" fmla="*/ 467917 w 514098"/>
              <a:gd name="connsiteY129" fmla="*/ 252366 h 557152"/>
              <a:gd name="connsiteX130" fmla="*/ 472811 w 514098"/>
              <a:gd name="connsiteY130" fmla="*/ 257259 h 557152"/>
              <a:gd name="connsiteX131" fmla="*/ 472811 w 514098"/>
              <a:gd name="connsiteY131" fmla="*/ 346445 h 557152"/>
              <a:gd name="connsiteX132" fmla="*/ 472988 w 514098"/>
              <a:gd name="connsiteY132" fmla="*/ 346445 h 557152"/>
              <a:gd name="connsiteX133" fmla="*/ 472988 w 514098"/>
              <a:gd name="connsiteY133" fmla="*/ 455193 h 557152"/>
              <a:gd name="connsiteX134" fmla="*/ 462377 w 514098"/>
              <a:gd name="connsiteY134" fmla="*/ 467641 h 557152"/>
              <a:gd name="connsiteX135" fmla="*/ 451855 w 514098"/>
              <a:gd name="connsiteY135" fmla="*/ 467641 h 557152"/>
              <a:gd name="connsiteX136" fmla="*/ 451855 w 514098"/>
              <a:gd name="connsiteY136" fmla="*/ 494050 h 557152"/>
              <a:gd name="connsiteX137" fmla="*/ 399512 w 514098"/>
              <a:gd name="connsiteY137" fmla="*/ 494050 h 557152"/>
              <a:gd name="connsiteX138" fmla="*/ 399512 w 514098"/>
              <a:gd name="connsiteY138" fmla="*/ 482016 h 557152"/>
              <a:gd name="connsiteX139" fmla="*/ 189160 w 514098"/>
              <a:gd name="connsiteY139" fmla="*/ 283905 h 557152"/>
              <a:gd name="connsiteX140" fmla="*/ 189160 w 514098"/>
              <a:gd name="connsiteY140" fmla="*/ 283905 h 557152"/>
              <a:gd name="connsiteX141" fmla="*/ 189160 w 514098"/>
              <a:gd name="connsiteY141" fmla="*/ 474666 h 557152"/>
              <a:gd name="connsiteX142" fmla="*/ 188597 w 514098"/>
              <a:gd name="connsiteY142" fmla="*/ 476326 h 557152"/>
              <a:gd name="connsiteX143" fmla="*/ 168056 w 514098"/>
              <a:gd name="connsiteY143" fmla="*/ 502112 h 557152"/>
              <a:gd name="connsiteX144" fmla="*/ 168056 w 514098"/>
              <a:gd name="connsiteY144" fmla="*/ 557153 h 557152"/>
              <a:gd name="connsiteX145" fmla="*/ 147190 w 514098"/>
              <a:gd name="connsiteY145" fmla="*/ 557153 h 557152"/>
              <a:gd name="connsiteX146" fmla="*/ 147190 w 514098"/>
              <a:gd name="connsiteY146" fmla="*/ 483498 h 557152"/>
              <a:gd name="connsiteX147" fmla="*/ 157653 w 514098"/>
              <a:gd name="connsiteY147" fmla="*/ 483498 h 557152"/>
              <a:gd name="connsiteX148" fmla="*/ 168294 w 514098"/>
              <a:gd name="connsiteY148" fmla="*/ 471050 h 557152"/>
              <a:gd name="connsiteX149" fmla="*/ 168294 w 514098"/>
              <a:gd name="connsiteY149" fmla="*/ 356759 h 557152"/>
              <a:gd name="connsiteX150" fmla="*/ 168294 w 514098"/>
              <a:gd name="connsiteY150" fmla="*/ 356759 h 557152"/>
              <a:gd name="connsiteX151" fmla="*/ 168294 w 514098"/>
              <a:gd name="connsiteY151" fmla="*/ 267574 h 557152"/>
              <a:gd name="connsiteX152" fmla="*/ 162606 w 514098"/>
              <a:gd name="connsiteY152" fmla="*/ 262681 h 557152"/>
              <a:gd name="connsiteX153" fmla="*/ 157712 w 514098"/>
              <a:gd name="connsiteY153" fmla="*/ 267574 h 557152"/>
              <a:gd name="connsiteX154" fmla="*/ 157712 w 514098"/>
              <a:gd name="connsiteY154" fmla="*/ 336605 h 557152"/>
              <a:gd name="connsiteX155" fmla="*/ 136727 w 514098"/>
              <a:gd name="connsiteY155" fmla="*/ 336605 h 557152"/>
              <a:gd name="connsiteX156" fmla="*/ 136727 w 514098"/>
              <a:gd name="connsiteY156" fmla="*/ 226938 h 557152"/>
              <a:gd name="connsiteX157" fmla="*/ 131452 w 514098"/>
              <a:gd name="connsiteY157" fmla="*/ 220358 h 557152"/>
              <a:gd name="connsiteX158" fmla="*/ 126146 w 514098"/>
              <a:gd name="connsiteY158" fmla="*/ 225634 h 557152"/>
              <a:gd name="connsiteX159" fmla="*/ 126146 w 514098"/>
              <a:gd name="connsiteY159" fmla="*/ 336664 h 557152"/>
              <a:gd name="connsiteX160" fmla="*/ 105221 w 514098"/>
              <a:gd name="connsiteY160" fmla="*/ 336664 h 557152"/>
              <a:gd name="connsiteX161" fmla="*/ 105221 w 514098"/>
              <a:gd name="connsiteY161" fmla="*/ 304060 h 557152"/>
              <a:gd name="connsiteX162" fmla="*/ 105221 w 514098"/>
              <a:gd name="connsiteY162" fmla="*/ 304060 h 557152"/>
              <a:gd name="connsiteX163" fmla="*/ 105221 w 514098"/>
              <a:gd name="connsiteY163" fmla="*/ 214756 h 557152"/>
              <a:gd name="connsiteX164" fmla="*/ 99534 w 514098"/>
              <a:gd name="connsiteY164" fmla="*/ 209863 h 557152"/>
              <a:gd name="connsiteX165" fmla="*/ 94639 w 514098"/>
              <a:gd name="connsiteY165" fmla="*/ 214756 h 557152"/>
              <a:gd name="connsiteX166" fmla="*/ 94639 w 514098"/>
              <a:gd name="connsiteY166" fmla="*/ 244396 h 557152"/>
              <a:gd name="connsiteX167" fmla="*/ 94639 w 514098"/>
              <a:gd name="connsiteY167" fmla="*/ 246826 h 557152"/>
              <a:gd name="connsiteX168" fmla="*/ 94639 w 514098"/>
              <a:gd name="connsiteY168" fmla="*/ 336012 h 557152"/>
              <a:gd name="connsiteX169" fmla="*/ 73714 w 514098"/>
              <a:gd name="connsiteY169" fmla="*/ 336012 h 557152"/>
              <a:gd name="connsiteX170" fmla="*/ 73714 w 514098"/>
              <a:gd name="connsiteY170" fmla="*/ 325697 h 557152"/>
              <a:gd name="connsiteX171" fmla="*/ 73714 w 514098"/>
              <a:gd name="connsiteY171" fmla="*/ 325697 h 557152"/>
              <a:gd name="connsiteX172" fmla="*/ 73714 w 514098"/>
              <a:gd name="connsiteY172" fmla="*/ 245670 h 557152"/>
              <a:gd name="connsiteX173" fmla="*/ 67571 w 514098"/>
              <a:gd name="connsiteY173" fmla="*/ 241435 h 557152"/>
              <a:gd name="connsiteX174" fmla="*/ 63251 w 514098"/>
              <a:gd name="connsiteY174" fmla="*/ 246767 h 557152"/>
              <a:gd name="connsiteX175" fmla="*/ 63251 w 514098"/>
              <a:gd name="connsiteY175" fmla="*/ 358004 h 557152"/>
              <a:gd name="connsiteX176" fmla="*/ 61443 w 514098"/>
              <a:gd name="connsiteY176" fmla="*/ 358004 h 557152"/>
              <a:gd name="connsiteX177" fmla="*/ 63073 w 514098"/>
              <a:gd name="connsiteY177" fmla="*/ 367934 h 557152"/>
              <a:gd name="connsiteX178" fmla="*/ 63073 w 514098"/>
              <a:gd name="connsiteY178" fmla="*/ 420366 h 557152"/>
              <a:gd name="connsiteX179" fmla="*/ 42029 w 514098"/>
              <a:gd name="connsiteY179" fmla="*/ 420366 h 557152"/>
              <a:gd name="connsiteX180" fmla="*/ 42029 w 514098"/>
              <a:gd name="connsiteY180" fmla="*/ 367934 h 557152"/>
              <a:gd name="connsiteX181" fmla="*/ 39658 w 514098"/>
              <a:gd name="connsiteY181" fmla="*/ 362006 h 557152"/>
              <a:gd name="connsiteX182" fmla="*/ 21044 w 514098"/>
              <a:gd name="connsiteY182" fmla="*/ 357145 h 557152"/>
              <a:gd name="connsiteX183" fmla="*/ 21459 w 514098"/>
              <a:gd name="connsiteY183" fmla="*/ 426827 h 557152"/>
              <a:gd name="connsiteX184" fmla="*/ 70009 w 514098"/>
              <a:gd name="connsiteY184" fmla="*/ 485484 h 557152"/>
              <a:gd name="connsiteX185" fmla="*/ 94639 w 514098"/>
              <a:gd name="connsiteY185" fmla="*/ 497755 h 557152"/>
              <a:gd name="connsiteX186" fmla="*/ 94639 w 514098"/>
              <a:gd name="connsiteY186" fmla="*/ 557034 h 557152"/>
              <a:gd name="connsiteX187" fmla="*/ 73714 w 514098"/>
              <a:gd name="connsiteY187" fmla="*/ 557034 h 557152"/>
              <a:gd name="connsiteX188" fmla="*/ 73714 w 514098"/>
              <a:gd name="connsiteY188" fmla="*/ 510767 h 557152"/>
              <a:gd name="connsiteX189" fmla="*/ 56730 w 514098"/>
              <a:gd name="connsiteY189" fmla="*/ 502290 h 557152"/>
              <a:gd name="connsiteX190" fmla="*/ 563 w 514098"/>
              <a:gd name="connsiteY190" fmla="*/ 434474 h 557152"/>
              <a:gd name="connsiteX191" fmla="*/ 0 w 514098"/>
              <a:gd name="connsiteY191" fmla="*/ 337998 h 557152"/>
              <a:gd name="connsiteX192" fmla="*/ 9159 w 514098"/>
              <a:gd name="connsiteY192" fmla="*/ 336812 h 557152"/>
              <a:gd name="connsiteX193" fmla="*/ 42207 w 514098"/>
              <a:gd name="connsiteY193" fmla="*/ 339776 h 557152"/>
              <a:gd name="connsiteX194" fmla="*/ 42207 w 514098"/>
              <a:gd name="connsiteY194" fmla="*/ 246945 h 557152"/>
              <a:gd name="connsiteX195" fmla="*/ 68438 w 514098"/>
              <a:gd name="connsiteY195" fmla="*/ 220743 h 557152"/>
              <a:gd name="connsiteX196" fmla="*/ 73595 w 514098"/>
              <a:gd name="connsiteY196" fmla="*/ 221247 h 557152"/>
              <a:gd name="connsiteX197" fmla="*/ 73595 w 514098"/>
              <a:gd name="connsiteY197" fmla="*/ 214756 h 557152"/>
              <a:gd name="connsiteX198" fmla="*/ 99674 w 514098"/>
              <a:gd name="connsiteY198" fmla="*/ 188492 h 557152"/>
              <a:gd name="connsiteX199" fmla="*/ 122145 w 514098"/>
              <a:gd name="connsiteY199" fmla="*/ 201092 h 557152"/>
              <a:gd name="connsiteX200" fmla="*/ 131452 w 514098"/>
              <a:gd name="connsiteY200" fmla="*/ 199344 h 557152"/>
              <a:gd name="connsiteX201" fmla="*/ 157662 w 514098"/>
              <a:gd name="connsiteY201" fmla="*/ 226476 h 557152"/>
              <a:gd name="connsiteX202" fmla="*/ 157653 w 514098"/>
              <a:gd name="connsiteY202" fmla="*/ 226879 h 557152"/>
              <a:gd name="connsiteX203" fmla="*/ 157653 w 514098"/>
              <a:gd name="connsiteY203" fmla="*/ 241906 h 557152"/>
              <a:gd name="connsiteX204" fmla="*/ 188597 w 514098"/>
              <a:gd name="connsiteY204" fmla="*/ 262061 h 557152"/>
              <a:gd name="connsiteX205" fmla="*/ 189160 w 514098"/>
              <a:gd name="connsiteY205" fmla="*/ 267574 h 55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514098" h="557152">
                <a:moveTo>
                  <a:pt x="252174" y="325964"/>
                </a:moveTo>
                <a:lnTo>
                  <a:pt x="283680" y="325964"/>
                </a:lnTo>
                <a:lnTo>
                  <a:pt x="283680" y="556975"/>
                </a:lnTo>
                <a:lnTo>
                  <a:pt x="262755" y="556975"/>
                </a:lnTo>
                <a:lnTo>
                  <a:pt x="262755" y="346890"/>
                </a:lnTo>
                <a:lnTo>
                  <a:pt x="231218" y="346890"/>
                </a:lnTo>
                <a:lnTo>
                  <a:pt x="231218" y="325964"/>
                </a:lnTo>
                <a:lnTo>
                  <a:pt x="231218" y="325964"/>
                </a:lnTo>
                <a:lnTo>
                  <a:pt x="231218" y="309010"/>
                </a:lnTo>
                <a:lnTo>
                  <a:pt x="256116" y="296324"/>
                </a:lnTo>
                <a:lnTo>
                  <a:pt x="315187" y="228509"/>
                </a:lnTo>
                <a:lnTo>
                  <a:pt x="314535" y="167333"/>
                </a:lnTo>
                <a:cubicBezTo>
                  <a:pt x="308222" y="167570"/>
                  <a:pt x="300960" y="168815"/>
                  <a:pt x="297196" y="172105"/>
                </a:cubicBezTo>
                <a:cubicBezTo>
                  <a:pt x="295302" y="173830"/>
                  <a:pt x="294327" y="176342"/>
                  <a:pt x="294558" y="178892"/>
                </a:cubicBezTo>
                <a:lnTo>
                  <a:pt x="294558" y="232244"/>
                </a:lnTo>
                <a:lnTo>
                  <a:pt x="273603" y="232244"/>
                </a:lnTo>
                <a:lnTo>
                  <a:pt x="273603" y="202782"/>
                </a:lnTo>
                <a:lnTo>
                  <a:pt x="273218" y="202782"/>
                </a:lnTo>
                <a:lnTo>
                  <a:pt x="273218" y="91871"/>
                </a:lnTo>
                <a:cubicBezTo>
                  <a:pt x="273218" y="60571"/>
                  <a:pt x="269187" y="53991"/>
                  <a:pt x="268179" y="52835"/>
                </a:cubicBezTo>
                <a:lnTo>
                  <a:pt x="268090" y="52835"/>
                </a:lnTo>
                <a:cubicBezTo>
                  <a:pt x="265600" y="52837"/>
                  <a:pt x="263451" y="54579"/>
                  <a:pt x="262933" y="57014"/>
                </a:cubicBezTo>
                <a:lnTo>
                  <a:pt x="262933" y="137278"/>
                </a:lnTo>
                <a:lnTo>
                  <a:pt x="262933" y="137278"/>
                </a:lnTo>
                <a:lnTo>
                  <a:pt x="262933" y="147267"/>
                </a:lnTo>
                <a:lnTo>
                  <a:pt x="241978" y="147267"/>
                </a:lnTo>
                <a:lnTo>
                  <a:pt x="241978" y="58111"/>
                </a:lnTo>
                <a:cubicBezTo>
                  <a:pt x="241933" y="57311"/>
                  <a:pt x="241933" y="56510"/>
                  <a:pt x="241978" y="55710"/>
                </a:cubicBezTo>
                <a:lnTo>
                  <a:pt x="241978" y="26071"/>
                </a:lnTo>
                <a:cubicBezTo>
                  <a:pt x="241758" y="23149"/>
                  <a:pt x="239212" y="20958"/>
                  <a:pt x="236290" y="21176"/>
                </a:cubicBezTo>
                <a:cubicBezTo>
                  <a:pt x="233673" y="21372"/>
                  <a:pt x="231592" y="23453"/>
                  <a:pt x="231396" y="26071"/>
                </a:cubicBezTo>
                <a:lnTo>
                  <a:pt x="231396" y="115404"/>
                </a:lnTo>
                <a:lnTo>
                  <a:pt x="231396" y="115404"/>
                </a:lnTo>
                <a:lnTo>
                  <a:pt x="231396" y="147771"/>
                </a:lnTo>
                <a:lnTo>
                  <a:pt x="210441" y="147771"/>
                </a:lnTo>
                <a:lnTo>
                  <a:pt x="210441" y="36711"/>
                </a:lnTo>
                <a:cubicBezTo>
                  <a:pt x="210441" y="33797"/>
                  <a:pt x="208079" y="31435"/>
                  <a:pt x="205165" y="31435"/>
                </a:cubicBezTo>
                <a:cubicBezTo>
                  <a:pt x="201994" y="31435"/>
                  <a:pt x="199889" y="34103"/>
                  <a:pt x="199889" y="38045"/>
                </a:cubicBezTo>
                <a:lnTo>
                  <a:pt x="199889" y="148186"/>
                </a:lnTo>
                <a:lnTo>
                  <a:pt x="178934" y="148186"/>
                </a:lnTo>
                <a:lnTo>
                  <a:pt x="178934" y="79096"/>
                </a:lnTo>
                <a:cubicBezTo>
                  <a:pt x="178934" y="76182"/>
                  <a:pt x="176572" y="73820"/>
                  <a:pt x="173658" y="73820"/>
                </a:cubicBezTo>
                <a:cubicBezTo>
                  <a:pt x="170745" y="73820"/>
                  <a:pt x="168382" y="76182"/>
                  <a:pt x="168382" y="79096"/>
                </a:cubicBezTo>
                <a:lnTo>
                  <a:pt x="168382" y="168341"/>
                </a:lnTo>
                <a:lnTo>
                  <a:pt x="147249" y="168341"/>
                </a:lnTo>
                <a:lnTo>
                  <a:pt x="147249" y="79096"/>
                </a:lnTo>
                <a:cubicBezTo>
                  <a:pt x="147249" y="64621"/>
                  <a:pt x="158975" y="52881"/>
                  <a:pt x="173451" y="52865"/>
                </a:cubicBezTo>
                <a:cubicBezTo>
                  <a:pt x="175223" y="52870"/>
                  <a:pt x="176993" y="53059"/>
                  <a:pt x="178727" y="53428"/>
                </a:cubicBezTo>
                <a:lnTo>
                  <a:pt x="178727" y="38045"/>
                </a:lnTo>
                <a:cubicBezTo>
                  <a:pt x="178249" y="23320"/>
                  <a:pt x="189800" y="10997"/>
                  <a:pt x="204525" y="10520"/>
                </a:cubicBezTo>
                <a:cubicBezTo>
                  <a:pt x="204670" y="10516"/>
                  <a:pt x="204812" y="10512"/>
                  <a:pt x="204958" y="10510"/>
                </a:cubicBezTo>
                <a:cubicBezTo>
                  <a:pt x="208191" y="10516"/>
                  <a:pt x="211398" y="11119"/>
                  <a:pt x="214413" y="12288"/>
                </a:cubicBezTo>
                <a:cubicBezTo>
                  <a:pt x="222098" y="28"/>
                  <a:pt x="238270" y="-3681"/>
                  <a:pt x="250529" y="4005"/>
                </a:cubicBezTo>
                <a:cubicBezTo>
                  <a:pt x="258179" y="8799"/>
                  <a:pt x="262820" y="17192"/>
                  <a:pt x="262814" y="26219"/>
                </a:cubicBezTo>
                <a:lnTo>
                  <a:pt x="262814" y="32414"/>
                </a:lnTo>
                <a:cubicBezTo>
                  <a:pt x="264512" y="32069"/>
                  <a:pt x="266240" y="31890"/>
                  <a:pt x="267971" y="31880"/>
                </a:cubicBezTo>
                <a:cubicBezTo>
                  <a:pt x="292157" y="31880"/>
                  <a:pt x="294202" y="62853"/>
                  <a:pt x="294202" y="91871"/>
                </a:cubicBezTo>
                <a:lnTo>
                  <a:pt x="294202" y="150231"/>
                </a:lnTo>
                <a:cubicBezTo>
                  <a:pt x="304529" y="146775"/>
                  <a:pt x="315498" y="145681"/>
                  <a:pt x="326302" y="147030"/>
                </a:cubicBezTo>
                <a:lnTo>
                  <a:pt x="335194" y="148215"/>
                </a:lnTo>
                <a:lnTo>
                  <a:pt x="336261" y="236186"/>
                </a:lnTo>
                <a:lnTo>
                  <a:pt x="269246" y="313249"/>
                </a:lnTo>
                <a:lnTo>
                  <a:pt x="252174" y="321933"/>
                </a:lnTo>
                <a:close/>
                <a:moveTo>
                  <a:pt x="472840" y="494050"/>
                </a:moveTo>
                <a:lnTo>
                  <a:pt x="472840" y="486314"/>
                </a:lnTo>
                <a:cubicBezTo>
                  <a:pt x="486356" y="480001"/>
                  <a:pt x="492580" y="462869"/>
                  <a:pt x="493380" y="460528"/>
                </a:cubicBezTo>
                <a:lnTo>
                  <a:pt x="493914" y="458897"/>
                </a:lnTo>
                <a:lnTo>
                  <a:pt x="493914" y="268078"/>
                </a:lnTo>
                <a:lnTo>
                  <a:pt x="493736" y="268078"/>
                </a:lnTo>
                <a:lnTo>
                  <a:pt x="493736" y="257259"/>
                </a:lnTo>
                <a:cubicBezTo>
                  <a:pt x="493703" y="242789"/>
                  <a:pt x="481975" y="231073"/>
                  <a:pt x="467505" y="231058"/>
                </a:cubicBezTo>
                <a:cubicBezTo>
                  <a:pt x="465733" y="231055"/>
                  <a:pt x="463966" y="231233"/>
                  <a:pt x="462229" y="231592"/>
                </a:cubicBezTo>
                <a:lnTo>
                  <a:pt x="462229" y="216594"/>
                </a:lnTo>
                <a:cubicBezTo>
                  <a:pt x="462721" y="201869"/>
                  <a:pt x="451186" y="189534"/>
                  <a:pt x="436461" y="189041"/>
                </a:cubicBezTo>
                <a:cubicBezTo>
                  <a:pt x="436306" y="189035"/>
                  <a:pt x="436152" y="189031"/>
                  <a:pt x="435998" y="189029"/>
                </a:cubicBezTo>
                <a:cubicBezTo>
                  <a:pt x="432889" y="189040"/>
                  <a:pt x="429806" y="189612"/>
                  <a:pt x="426899" y="190719"/>
                </a:cubicBezTo>
                <a:cubicBezTo>
                  <a:pt x="419193" y="178490"/>
                  <a:pt x="403030" y="174826"/>
                  <a:pt x="390804" y="182532"/>
                </a:cubicBezTo>
                <a:cubicBezTo>
                  <a:pt x="383172" y="187343"/>
                  <a:pt x="378554" y="195745"/>
                  <a:pt x="378586" y="204768"/>
                </a:cubicBezTo>
                <a:lnTo>
                  <a:pt x="378586" y="211051"/>
                </a:lnTo>
                <a:cubicBezTo>
                  <a:pt x="376749" y="210633"/>
                  <a:pt x="374870" y="210423"/>
                  <a:pt x="372984" y="210429"/>
                </a:cubicBezTo>
                <a:cubicBezTo>
                  <a:pt x="358514" y="210461"/>
                  <a:pt x="346798" y="222190"/>
                  <a:pt x="346783" y="236660"/>
                </a:cubicBezTo>
                <a:lnTo>
                  <a:pt x="346783" y="323919"/>
                </a:lnTo>
                <a:cubicBezTo>
                  <a:pt x="336199" y="320626"/>
                  <a:pt x="325036" y="319615"/>
                  <a:pt x="314031" y="320955"/>
                </a:cubicBezTo>
                <a:lnTo>
                  <a:pt x="304843" y="322140"/>
                </a:lnTo>
                <a:lnTo>
                  <a:pt x="305436" y="418617"/>
                </a:lnTo>
                <a:lnTo>
                  <a:pt x="361573" y="486433"/>
                </a:lnTo>
                <a:lnTo>
                  <a:pt x="376689" y="493961"/>
                </a:lnTo>
                <a:lnTo>
                  <a:pt x="315217" y="493961"/>
                </a:lnTo>
                <a:lnTo>
                  <a:pt x="315217" y="557123"/>
                </a:lnTo>
                <a:lnTo>
                  <a:pt x="336261" y="557123"/>
                </a:lnTo>
                <a:lnTo>
                  <a:pt x="336261" y="514946"/>
                </a:lnTo>
                <a:lnTo>
                  <a:pt x="493054" y="514946"/>
                </a:lnTo>
                <a:lnTo>
                  <a:pt x="493054" y="557004"/>
                </a:lnTo>
                <a:lnTo>
                  <a:pt x="514098" y="557004"/>
                </a:lnTo>
                <a:lnTo>
                  <a:pt x="514098" y="494050"/>
                </a:lnTo>
                <a:close/>
                <a:moveTo>
                  <a:pt x="374792" y="469686"/>
                </a:moveTo>
                <a:lnTo>
                  <a:pt x="326302" y="411059"/>
                </a:lnTo>
                <a:lnTo>
                  <a:pt x="325917" y="341377"/>
                </a:lnTo>
                <a:cubicBezTo>
                  <a:pt x="332704" y="341584"/>
                  <a:pt x="340737" y="342770"/>
                  <a:pt x="344530" y="346237"/>
                </a:cubicBezTo>
                <a:cubicBezTo>
                  <a:pt x="346217" y="347725"/>
                  <a:pt x="347097" y="349925"/>
                  <a:pt x="346902" y="352165"/>
                </a:cubicBezTo>
                <a:lnTo>
                  <a:pt x="346902" y="404538"/>
                </a:lnTo>
                <a:lnTo>
                  <a:pt x="367827" y="404538"/>
                </a:lnTo>
                <a:lnTo>
                  <a:pt x="367827" y="352106"/>
                </a:lnTo>
                <a:cubicBezTo>
                  <a:pt x="367824" y="350627"/>
                  <a:pt x="367715" y="349151"/>
                  <a:pt x="367501" y="347690"/>
                </a:cubicBezTo>
                <a:lnTo>
                  <a:pt x="367709" y="347690"/>
                </a:lnTo>
                <a:lnTo>
                  <a:pt x="367709" y="236660"/>
                </a:lnTo>
                <a:cubicBezTo>
                  <a:pt x="367489" y="233737"/>
                  <a:pt x="369680" y="231191"/>
                  <a:pt x="372602" y="230972"/>
                </a:cubicBezTo>
                <a:cubicBezTo>
                  <a:pt x="375525" y="230753"/>
                  <a:pt x="378071" y="232946"/>
                  <a:pt x="378290" y="235869"/>
                </a:cubicBezTo>
                <a:cubicBezTo>
                  <a:pt x="378311" y="236132"/>
                  <a:pt x="378311" y="236396"/>
                  <a:pt x="378290" y="236660"/>
                </a:cubicBezTo>
                <a:lnTo>
                  <a:pt x="378290" y="325845"/>
                </a:lnTo>
                <a:lnTo>
                  <a:pt x="399215" y="325845"/>
                </a:lnTo>
                <a:lnTo>
                  <a:pt x="399215" y="315798"/>
                </a:lnTo>
                <a:lnTo>
                  <a:pt x="399512" y="315798"/>
                </a:lnTo>
                <a:lnTo>
                  <a:pt x="399512" y="204768"/>
                </a:lnTo>
                <a:cubicBezTo>
                  <a:pt x="399293" y="201845"/>
                  <a:pt x="401483" y="199299"/>
                  <a:pt x="404405" y="199080"/>
                </a:cubicBezTo>
                <a:cubicBezTo>
                  <a:pt x="407328" y="198861"/>
                  <a:pt x="409874" y="201054"/>
                  <a:pt x="410093" y="203976"/>
                </a:cubicBezTo>
                <a:cubicBezTo>
                  <a:pt x="410114" y="204240"/>
                  <a:pt x="410114" y="204504"/>
                  <a:pt x="410093" y="204768"/>
                </a:cubicBezTo>
                <a:lnTo>
                  <a:pt x="410093" y="211496"/>
                </a:lnTo>
                <a:cubicBezTo>
                  <a:pt x="409906" y="212741"/>
                  <a:pt x="409806" y="214000"/>
                  <a:pt x="409797" y="215260"/>
                </a:cubicBezTo>
                <a:lnTo>
                  <a:pt x="409797" y="326290"/>
                </a:lnTo>
                <a:lnTo>
                  <a:pt x="430722" y="326290"/>
                </a:lnTo>
                <a:lnTo>
                  <a:pt x="430722" y="293953"/>
                </a:lnTo>
                <a:lnTo>
                  <a:pt x="431019" y="293953"/>
                </a:lnTo>
                <a:lnTo>
                  <a:pt x="431019" y="213571"/>
                </a:lnTo>
                <a:cubicBezTo>
                  <a:pt x="431742" y="211434"/>
                  <a:pt x="433743" y="209993"/>
                  <a:pt x="435998" y="209984"/>
                </a:cubicBezTo>
                <a:cubicBezTo>
                  <a:pt x="439170" y="209984"/>
                  <a:pt x="441304" y="212622"/>
                  <a:pt x="441304" y="216594"/>
                </a:cubicBezTo>
                <a:lnTo>
                  <a:pt x="441304" y="326260"/>
                </a:lnTo>
                <a:lnTo>
                  <a:pt x="462229" y="326260"/>
                </a:lnTo>
                <a:lnTo>
                  <a:pt x="462229" y="257259"/>
                </a:lnTo>
                <a:cubicBezTo>
                  <a:pt x="462449" y="254337"/>
                  <a:pt x="464995" y="252147"/>
                  <a:pt x="467917" y="252366"/>
                </a:cubicBezTo>
                <a:cubicBezTo>
                  <a:pt x="470534" y="252562"/>
                  <a:pt x="472615" y="254642"/>
                  <a:pt x="472811" y="257259"/>
                </a:cubicBezTo>
                <a:lnTo>
                  <a:pt x="472811" y="346445"/>
                </a:lnTo>
                <a:lnTo>
                  <a:pt x="472988" y="346445"/>
                </a:lnTo>
                <a:lnTo>
                  <a:pt x="472988" y="455193"/>
                </a:lnTo>
                <a:cubicBezTo>
                  <a:pt x="470914" y="460202"/>
                  <a:pt x="466201" y="467641"/>
                  <a:pt x="462377" y="467641"/>
                </a:cubicBezTo>
                <a:lnTo>
                  <a:pt x="451855" y="467641"/>
                </a:lnTo>
                <a:lnTo>
                  <a:pt x="451855" y="494050"/>
                </a:lnTo>
                <a:lnTo>
                  <a:pt x="399512" y="494050"/>
                </a:lnTo>
                <a:lnTo>
                  <a:pt x="399512" y="482016"/>
                </a:lnTo>
                <a:close/>
                <a:moveTo>
                  <a:pt x="189160" y="283905"/>
                </a:moveTo>
                <a:lnTo>
                  <a:pt x="189160" y="283905"/>
                </a:lnTo>
                <a:lnTo>
                  <a:pt x="189160" y="474666"/>
                </a:lnTo>
                <a:lnTo>
                  <a:pt x="188597" y="476326"/>
                </a:lnTo>
                <a:cubicBezTo>
                  <a:pt x="187796" y="478667"/>
                  <a:pt x="181572" y="495799"/>
                  <a:pt x="168056" y="502112"/>
                </a:cubicBezTo>
                <a:lnTo>
                  <a:pt x="168056" y="557153"/>
                </a:lnTo>
                <a:lnTo>
                  <a:pt x="147190" y="557153"/>
                </a:lnTo>
                <a:lnTo>
                  <a:pt x="147190" y="483498"/>
                </a:lnTo>
                <a:lnTo>
                  <a:pt x="157653" y="483498"/>
                </a:lnTo>
                <a:cubicBezTo>
                  <a:pt x="161269" y="483498"/>
                  <a:pt x="165952" y="476652"/>
                  <a:pt x="168294" y="471050"/>
                </a:cubicBezTo>
                <a:lnTo>
                  <a:pt x="168294" y="356759"/>
                </a:lnTo>
                <a:lnTo>
                  <a:pt x="168294" y="356759"/>
                </a:lnTo>
                <a:lnTo>
                  <a:pt x="168294" y="267574"/>
                </a:lnTo>
                <a:cubicBezTo>
                  <a:pt x="168074" y="264652"/>
                  <a:pt x="165528" y="262461"/>
                  <a:pt x="162606" y="262681"/>
                </a:cubicBezTo>
                <a:cubicBezTo>
                  <a:pt x="159989" y="262876"/>
                  <a:pt x="157908" y="264957"/>
                  <a:pt x="157712" y="267574"/>
                </a:cubicBezTo>
                <a:lnTo>
                  <a:pt x="157712" y="336605"/>
                </a:lnTo>
                <a:lnTo>
                  <a:pt x="136727" y="336605"/>
                </a:lnTo>
                <a:lnTo>
                  <a:pt x="136727" y="226938"/>
                </a:lnTo>
                <a:cubicBezTo>
                  <a:pt x="136727" y="222996"/>
                  <a:pt x="134593" y="220358"/>
                  <a:pt x="131452" y="220358"/>
                </a:cubicBezTo>
                <a:cubicBezTo>
                  <a:pt x="128533" y="220358"/>
                  <a:pt x="126162" y="222714"/>
                  <a:pt x="126146" y="225634"/>
                </a:cubicBezTo>
                <a:lnTo>
                  <a:pt x="126146" y="336664"/>
                </a:lnTo>
                <a:lnTo>
                  <a:pt x="105221" y="336664"/>
                </a:lnTo>
                <a:lnTo>
                  <a:pt x="105221" y="304060"/>
                </a:lnTo>
                <a:lnTo>
                  <a:pt x="105221" y="304060"/>
                </a:lnTo>
                <a:lnTo>
                  <a:pt x="105221" y="214756"/>
                </a:lnTo>
                <a:cubicBezTo>
                  <a:pt x="105002" y="211834"/>
                  <a:pt x="102455" y="209643"/>
                  <a:pt x="99534" y="209863"/>
                </a:cubicBezTo>
                <a:cubicBezTo>
                  <a:pt x="96916" y="210058"/>
                  <a:pt x="94835" y="212139"/>
                  <a:pt x="94639" y="214756"/>
                </a:cubicBezTo>
                <a:lnTo>
                  <a:pt x="94639" y="244396"/>
                </a:lnTo>
                <a:cubicBezTo>
                  <a:pt x="94684" y="245205"/>
                  <a:pt x="94684" y="246017"/>
                  <a:pt x="94639" y="246826"/>
                </a:cubicBezTo>
                <a:lnTo>
                  <a:pt x="94639" y="336012"/>
                </a:lnTo>
                <a:lnTo>
                  <a:pt x="73714" y="336012"/>
                </a:lnTo>
                <a:lnTo>
                  <a:pt x="73714" y="325697"/>
                </a:lnTo>
                <a:lnTo>
                  <a:pt x="73714" y="325697"/>
                </a:lnTo>
                <a:lnTo>
                  <a:pt x="73714" y="245670"/>
                </a:lnTo>
                <a:cubicBezTo>
                  <a:pt x="73187" y="242804"/>
                  <a:pt x="70436" y="240907"/>
                  <a:pt x="67571" y="241435"/>
                </a:cubicBezTo>
                <a:cubicBezTo>
                  <a:pt x="65014" y="241906"/>
                  <a:pt x="63181" y="244168"/>
                  <a:pt x="63251" y="246767"/>
                </a:cubicBezTo>
                <a:lnTo>
                  <a:pt x="63251" y="358004"/>
                </a:lnTo>
                <a:lnTo>
                  <a:pt x="61443" y="358004"/>
                </a:lnTo>
                <a:cubicBezTo>
                  <a:pt x="62538" y="361199"/>
                  <a:pt x="63089" y="364555"/>
                  <a:pt x="63073" y="367934"/>
                </a:cubicBezTo>
                <a:lnTo>
                  <a:pt x="63073" y="420366"/>
                </a:lnTo>
                <a:lnTo>
                  <a:pt x="42029" y="420366"/>
                </a:lnTo>
                <a:lnTo>
                  <a:pt x="42029" y="367934"/>
                </a:lnTo>
                <a:cubicBezTo>
                  <a:pt x="42254" y="365690"/>
                  <a:pt x="41369" y="363476"/>
                  <a:pt x="39658" y="362006"/>
                </a:cubicBezTo>
                <a:cubicBezTo>
                  <a:pt x="35716" y="358538"/>
                  <a:pt x="27802" y="357323"/>
                  <a:pt x="21044" y="357145"/>
                </a:cubicBezTo>
                <a:lnTo>
                  <a:pt x="21459" y="426827"/>
                </a:lnTo>
                <a:lnTo>
                  <a:pt x="70009" y="485484"/>
                </a:lnTo>
                <a:lnTo>
                  <a:pt x="94639" y="497755"/>
                </a:lnTo>
                <a:lnTo>
                  <a:pt x="94639" y="557034"/>
                </a:lnTo>
                <a:lnTo>
                  <a:pt x="73714" y="557034"/>
                </a:lnTo>
                <a:lnTo>
                  <a:pt x="73714" y="510767"/>
                </a:lnTo>
                <a:lnTo>
                  <a:pt x="56730" y="502290"/>
                </a:lnTo>
                <a:lnTo>
                  <a:pt x="563" y="434474"/>
                </a:lnTo>
                <a:lnTo>
                  <a:pt x="0" y="337998"/>
                </a:lnTo>
                <a:lnTo>
                  <a:pt x="9159" y="336812"/>
                </a:lnTo>
                <a:cubicBezTo>
                  <a:pt x="20260" y="335422"/>
                  <a:pt x="31530" y="336433"/>
                  <a:pt x="42207" y="339776"/>
                </a:cubicBezTo>
                <a:lnTo>
                  <a:pt x="42207" y="246945"/>
                </a:lnTo>
                <a:cubicBezTo>
                  <a:pt x="42239" y="232475"/>
                  <a:pt x="53969" y="220758"/>
                  <a:pt x="68438" y="220743"/>
                </a:cubicBezTo>
                <a:cubicBezTo>
                  <a:pt x="70169" y="220746"/>
                  <a:pt x="71896" y="220915"/>
                  <a:pt x="73595" y="221247"/>
                </a:cubicBezTo>
                <a:lnTo>
                  <a:pt x="73595" y="214756"/>
                </a:lnTo>
                <a:cubicBezTo>
                  <a:pt x="73544" y="200301"/>
                  <a:pt x="85220" y="188543"/>
                  <a:pt x="99674" y="188492"/>
                </a:cubicBezTo>
                <a:cubicBezTo>
                  <a:pt x="108856" y="188460"/>
                  <a:pt x="117383" y="193241"/>
                  <a:pt x="122145" y="201092"/>
                </a:cubicBezTo>
                <a:cubicBezTo>
                  <a:pt x="125115" y="199948"/>
                  <a:pt x="128269" y="199358"/>
                  <a:pt x="131452" y="199344"/>
                </a:cubicBezTo>
                <a:cubicBezTo>
                  <a:pt x="146182" y="199599"/>
                  <a:pt x="157917" y="211745"/>
                  <a:pt x="157662" y="226476"/>
                </a:cubicBezTo>
                <a:cubicBezTo>
                  <a:pt x="157662" y="226609"/>
                  <a:pt x="157656" y="226745"/>
                  <a:pt x="157653" y="226879"/>
                </a:cubicBezTo>
                <a:lnTo>
                  <a:pt x="157653" y="241906"/>
                </a:lnTo>
                <a:cubicBezTo>
                  <a:pt x="171764" y="238927"/>
                  <a:pt x="185618" y="247950"/>
                  <a:pt x="188597" y="262061"/>
                </a:cubicBezTo>
                <a:cubicBezTo>
                  <a:pt x="188979" y="263872"/>
                  <a:pt x="189169" y="265722"/>
                  <a:pt x="189160" y="267574"/>
                </a:cubicBezTo>
                <a:close/>
              </a:path>
            </a:pathLst>
          </a:custGeom>
          <a:solidFill>
            <a:schemeClr val="accent6"/>
          </a:solidFill>
          <a:ln w="29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Graphic 32" descr="Careers icon">
            <a:extLst>
              <a:ext uri="{FF2B5EF4-FFF2-40B4-BE49-F238E27FC236}">
                <a16:creationId xmlns:a16="http://schemas.microsoft.com/office/drawing/2014/main" id="{6BB74F5F-BD98-EB57-5023-4B73A9071957}"/>
              </a:ext>
            </a:extLst>
          </p:cNvPr>
          <p:cNvSpPr>
            <a:spLocks noChangeAspect="1"/>
          </p:cNvSpPr>
          <p:nvPr/>
        </p:nvSpPr>
        <p:spPr>
          <a:xfrm>
            <a:off x="8582453" y="2237763"/>
            <a:ext cx="810108" cy="772581"/>
          </a:xfrm>
          <a:custGeom>
            <a:avLst/>
            <a:gdLst>
              <a:gd name="connsiteX0" fmla="*/ 144434 w 671217"/>
              <a:gd name="connsiteY0" fmla="*/ 619023 h 640125"/>
              <a:gd name="connsiteX1" fmla="*/ 53292 w 671217"/>
              <a:gd name="connsiteY1" fmla="*/ 527881 h 640125"/>
              <a:gd name="connsiteX2" fmla="*/ 110645 w 671217"/>
              <a:gd name="connsiteY2" fmla="*/ 458969 h 640125"/>
              <a:gd name="connsiteX3" fmla="*/ 88919 w 671217"/>
              <a:gd name="connsiteY3" fmla="*/ 407752 h 640125"/>
              <a:gd name="connsiteX4" fmla="*/ 0 w 671217"/>
              <a:gd name="connsiteY4" fmla="*/ 400786 h 640125"/>
              <a:gd name="connsiteX5" fmla="*/ 0 w 671217"/>
              <a:gd name="connsiteY5" fmla="*/ 271884 h 640125"/>
              <a:gd name="connsiteX6" fmla="*/ 87911 w 671217"/>
              <a:gd name="connsiteY6" fmla="*/ 263822 h 640125"/>
              <a:gd name="connsiteX7" fmla="*/ 109429 w 671217"/>
              <a:gd name="connsiteY7" fmla="*/ 211360 h 640125"/>
              <a:gd name="connsiteX8" fmla="*/ 52255 w 671217"/>
              <a:gd name="connsiteY8" fmla="*/ 144345 h 640125"/>
              <a:gd name="connsiteX9" fmla="*/ 143367 w 671217"/>
              <a:gd name="connsiteY9" fmla="*/ 53203 h 640125"/>
              <a:gd name="connsiteX10" fmla="*/ 211034 w 671217"/>
              <a:gd name="connsiteY10" fmla="*/ 109518 h 640125"/>
              <a:gd name="connsiteX11" fmla="*/ 263555 w 671217"/>
              <a:gd name="connsiteY11" fmla="*/ 87852 h 640125"/>
              <a:gd name="connsiteX12" fmla="*/ 270461 w 671217"/>
              <a:gd name="connsiteY12" fmla="*/ 0 h 640125"/>
              <a:gd name="connsiteX13" fmla="*/ 399364 w 671217"/>
              <a:gd name="connsiteY13" fmla="*/ 0 h 640125"/>
              <a:gd name="connsiteX14" fmla="*/ 407485 w 671217"/>
              <a:gd name="connsiteY14" fmla="*/ 88444 h 640125"/>
              <a:gd name="connsiteX15" fmla="*/ 458969 w 671217"/>
              <a:gd name="connsiteY15" fmla="*/ 110170 h 640125"/>
              <a:gd name="connsiteX16" fmla="*/ 526932 w 671217"/>
              <a:gd name="connsiteY16" fmla="*/ 52077 h 640125"/>
              <a:gd name="connsiteX17" fmla="*/ 617926 w 671217"/>
              <a:gd name="connsiteY17" fmla="*/ 143278 h 640125"/>
              <a:gd name="connsiteX18" fmla="*/ 560069 w 671217"/>
              <a:gd name="connsiteY18" fmla="*/ 212871 h 640125"/>
              <a:gd name="connsiteX19" fmla="*/ 580580 w 671217"/>
              <a:gd name="connsiteY19" fmla="*/ 263259 h 640125"/>
              <a:gd name="connsiteX20" fmla="*/ 671218 w 671217"/>
              <a:gd name="connsiteY20" fmla="*/ 270372 h 640125"/>
              <a:gd name="connsiteX21" fmla="*/ 671218 w 671217"/>
              <a:gd name="connsiteY21" fmla="*/ 399245 h 640125"/>
              <a:gd name="connsiteX22" fmla="*/ 579869 w 671217"/>
              <a:gd name="connsiteY22" fmla="*/ 407752 h 640125"/>
              <a:gd name="connsiteX23" fmla="*/ 559328 w 671217"/>
              <a:gd name="connsiteY23" fmla="*/ 456894 h 640125"/>
              <a:gd name="connsiteX24" fmla="*/ 619111 w 671217"/>
              <a:gd name="connsiteY24" fmla="*/ 526873 h 640125"/>
              <a:gd name="connsiteX25" fmla="*/ 527970 w 671217"/>
              <a:gd name="connsiteY25" fmla="*/ 617985 h 640125"/>
              <a:gd name="connsiteX26" fmla="*/ 451618 w 671217"/>
              <a:gd name="connsiteY26" fmla="*/ 554468 h 640125"/>
              <a:gd name="connsiteX27" fmla="*/ 464897 w 671217"/>
              <a:gd name="connsiteY27" fmla="*/ 538521 h 640125"/>
              <a:gd name="connsiteX28" fmla="*/ 526666 w 671217"/>
              <a:gd name="connsiteY28" fmla="*/ 589917 h 640125"/>
              <a:gd name="connsiteX29" fmla="*/ 590895 w 671217"/>
              <a:gd name="connsiteY29" fmla="*/ 525717 h 640125"/>
              <a:gd name="connsiteX30" fmla="*/ 534046 w 671217"/>
              <a:gd name="connsiteY30" fmla="*/ 459206 h 640125"/>
              <a:gd name="connsiteX31" fmla="*/ 537781 w 671217"/>
              <a:gd name="connsiteY31" fmla="*/ 452833 h 640125"/>
              <a:gd name="connsiteX32" fmla="*/ 561818 w 671217"/>
              <a:gd name="connsiteY32" fmla="*/ 395362 h 640125"/>
              <a:gd name="connsiteX33" fmla="*/ 563685 w 671217"/>
              <a:gd name="connsiteY33" fmla="*/ 388367 h 640125"/>
              <a:gd name="connsiteX34" fmla="*/ 650589 w 671217"/>
              <a:gd name="connsiteY34" fmla="*/ 380365 h 640125"/>
              <a:gd name="connsiteX35" fmla="*/ 650589 w 671217"/>
              <a:gd name="connsiteY35" fmla="*/ 289579 h 640125"/>
              <a:gd name="connsiteX36" fmla="*/ 564397 w 671217"/>
              <a:gd name="connsiteY36" fmla="*/ 282791 h 640125"/>
              <a:gd name="connsiteX37" fmla="*/ 562559 w 671217"/>
              <a:gd name="connsiteY37" fmla="*/ 275618 h 640125"/>
              <a:gd name="connsiteX38" fmla="*/ 538848 w 671217"/>
              <a:gd name="connsiteY38" fmla="*/ 216902 h 640125"/>
              <a:gd name="connsiteX39" fmla="*/ 535232 w 671217"/>
              <a:gd name="connsiteY39" fmla="*/ 210648 h 640125"/>
              <a:gd name="connsiteX40" fmla="*/ 590154 w 671217"/>
              <a:gd name="connsiteY40" fmla="*/ 144582 h 640125"/>
              <a:gd name="connsiteX41" fmla="*/ 525806 w 671217"/>
              <a:gd name="connsiteY41" fmla="*/ 80383 h 640125"/>
              <a:gd name="connsiteX42" fmla="*/ 461221 w 671217"/>
              <a:gd name="connsiteY42" fmla="*/ 135571 h 640125"/>
              <a:gd name="connsiteX43" fmla="*/ 454908 w 671217"/>
              <a:gd name="connsiteY43" fmla="*/ 131718 h 640125"/>
              <a:gd name="connsiteX44" fmla="*/ 395273 w 671217"/>
              <a:gd name="connsiteY44" fmla="*/ 106525 h 640125"/>
              <a:gd name="connsiteX45" fmla="*/ 388278 w 671217"/>
              <a:gd name="connsiteY45" fmla="*/ 104687 h 640125"/>
              <a:gd name="connsiteX46" fmla="*/ 380543 w 671217"/>
              <a:gd name="connsiteY46" fmla="*/ 20688 h 640125"/>
              <a:gd name="connsiteX47" fmla="*/ 289638 w 671217"/>
              <a:gd name="connsiteY47" fmla="*/ 20688 h 640125"/>
              <a:gd name="connsiteX48" fmla="*/ 282999 w 671217"/>
              <a:gd name="connsiteY48" fmla="*/ 104094 h 640125"/>
              <a:gd name="connsiteX49" fmla="*/ 275796 w 671217"/>
              <a:gd name="connsiteY49" fmla="*/ 105932 h 640125"/>
              <a:gd name="connsiteX50" fmla="*/ 215094 w 671217"/>
              <a:gd name="connsiteY50" fmla="*/ 130977 h 640125"/>
              <a:gd name="connsiteX51" fmla="*/ 208900 w 671217"/>
              <a:gd name="connsiteY51" fmla="*/ 134653 h 640125"/>
              <a:gd name="connsiteX52" fmla="*/ 144671 w 671217"/>
              <a:gd name="connsiteY52" fmla="*/ 81301 h 640125"/>
              <a:gd name="connsiteX53" fmla="*/ 80471 w 671217"/>
              <a:gd name="connsiteY53" fmla="*/ 145471 h 640125"/>
              <a:gd name="connsiteX54" fmla="*/ 134801 w 671217"/>
              <a:gd name="connsiteY54" fmla="*/ 209166 h 640125"/>
              <a:gd name="connsiteX55" fmla="*/ 131066 w 671217"/>
              <a:gd name="connsiteY55" fmla="*/ 215539 h 640125"/>
              <a:gd name="connsiteX56" fmla="*/ 106169 w 671217"/>
              <a:gd name="connsiteY56" fmla="*/ 276182 h 640125"/>
              <a:gd name="connsiteX57" fmla="*/ 104391 w 671217"/>
              <a:gd name="connsiteY57" fmla="*/ 283295 h 640125"/>
              <a:gd name="connsiteX58" fmla="*/ 20807 w 671217"/>
              <a:gd name="connsiteY58" fmla="*/ 290972 h 640125"/>
              <a:gd name="connsiteX59" fmla="*/ 20807 w 671217"/>
              <a:gd name="connsiteY59" fmla="*/ 381758 h 640125"/>
              <a:gd name="connsiteX60" fmla="*/ 105161 w 671217"/>
              <a:gd name="connsiteY60" fmla="*/ 388219 h 640125"/>
              <a:gd name="connsiteX61" fmla="*/ 107058 w 671217"/>
              <a:gd name="connsiteY61" fmla="*/ 395303 h 640125"/>
              <a:gd name="connsiteX62" fmla="*/ 132222 w 671217"/>
              <a:gd name="connsiteY62" fmla="*/ 454582 h 640125"/>
              <a:gd name="connsiteX63" fmla="*/ 135927 w 671217"/>
              <a:gd name="connsiteY63" fmla="*/ 461103 h 640125"/>
              <a:gd name="connsiteX64" fmla="*/ 81450 w 671217"/>
              <a:gd name="connsiteY64" fmla="*/ 526606 h 640125"/>
              <a:gd name="connsiteX65" fmla="*/ 145679 w 671217"/>
              <a:gd name="connsiteY65" fmla="*/ 590806 h 640125"/>
              <a:gd name="connsiteX66" fmla="*/ 205610 w 671217"/>
              <a:gd name="connsiteY66" fmla="*/ 539588 h 640125"/>
              <a:gd name="connsiteX67" fmla="*/ 219066 w 671217"/>
              <a:gd name="connsiteY67" fmla="*/ 555357 h 640125"/>
              <a:gd name="connsiteX68" fmla="*/ 400727 w 671217"/>
              <a:gd name="connsiteY68" fmla="*/ 619378 h 640125"/>
              <a:gd name="connsiteX69" fmla="*/ 274996 w 671217"/>
              <a:gd name="connsiteY69" fmla="*/ 619378 h 640125"/>
              <a:gd name="connsiteX70" fmla="*/ 274996 w 671217"/>
              <a:gd name="connsiteY70" fmla="*/ 640126 h 640125"/>
              <a:gd name="connsiteX71" fmla="*/ 400727 w 671217"/>
              <a:gd name="connsiteY71" fmla="*/ 640126 h 640125"/>
              <a:gd name="connsiteX72" fmla="*/ 272388 w 671217"/>
              <a:gd name="connsiteY72" fmla="*/ 577646 h 640125"/>
              <a:gd name="connsiteX73" fmla="*/ 432441 w 671217"/>
              <a:gd name="connsiteY73" fmla="*/ 577646 h 640125"/>
              <a:gd name="connsiteX74" fmla="*/ 432441 w 671217"/>
              <a:gd name="connsiteY74" fmla="*/ 598393 h 640125"/>
              <a:gd name="connsiteX75" fmla="*/ 243697 w 671217"/>
              <a:gd name="connsiteY75" fmla="*/ 598393 h 640125"/>
              <a:gd name="connsiteX76" fmla="*/ 243697 w 671217"/>
              <a:gd name="connsiteY76" fmla="*/ 577646 h 640125"/>
              <a:gd name="connsiteX77" fmla="*/ 252174 w 671217"/>
              <a:gd name="connsiteY77" fmla="*/ 577646 h 640125"/>
              <a:gd name="connsiteX78" fmla="*/ 251966 w 671217"/>
              <a:gd name="connsiteY78" fmla="*/ 556038 h 640125"/>
              <a:gd name="connsiteX79" fmla="*/ 241118 w 671217"/>
              <a:gd name="connsiteY79" fmla="*/ 556038 h 640125"/>
              <a:gd name="connsiteX80" fmla="*/ 241118 w 671217"/>
              <a:gd name="connsiteY80" fmla="*/ 535291 h 640125"/>
              <a:gd name="connsiteX81" fmla="*/ 250810 w 671217"/>
              <a:gd name="connsiteY81" fmla="*/ 535291 h 640125"/>
              <a:gd name="connsiteX82" fmla="*/ 243548 w 671217"/>
              <a:gd name="connsiteY82" fmla="*/ 501146 h 640125"/>
              <a:gd name="connsiteX83" fmla="*/ 237620 w 671217"/>
              <a:gd name="connsiteY83" fmla="*/ 494003 h 640125"/>
              <a:gd name="connsiteX84" fmla="*/ 176118 w 671217"/>
              <a:gd name="connsiteY84" fmla="*/ 335579 h 640125"/>
              <a:gd name="connsiteX85" fmla="*/ 225646 w 671217"/>
              <a:gd name="connsiteY85" fmla="*/ 232819 h 640125"/>
              <a:gd name="connsiteX86" fmla="*/ 335313 w 671217"/>
              <a:gd name="connsiteY86" fmla="*/ 188626 h 640125"/>
              <a:gd name="connsiteX87" fmla="*/ 335994 w 671217"/>
              <a:gd name="connsiteY87" fmla="*/ 188626 h 640125"/>
              <a:gd name="connsiteX88" fmla="*/ 493825 w 671217"/>
              <a:gd name="connsiteY88" fmla="*/ 335579 h 640125"/>
              <a:gd name="connsiteX89" fmla="*/ 427758 w 671217"/>
              <a:gd name="connsiteY89" fmla="*/ 501146 h 640125"/>
              <a:gd name="connsiteX90" fmla="*/ 418037 w 671217"/>
              <a:gd name="connsiteY90" fmla="*/ 535291 h 640125"/>
              <a:gd name="connsiteX91" fmla="*/ 429655 w 671217"/>
              <a:gd name="connsiteY91" fmla="*/ 535291 h 640125"/>
              <a:gd name="connsiteX92" fmla="*/ 429655 w 671217"/>
              <a:gd name="connsiteY92" fmla="*/ 556038 h 640125"/>
              <a:gd name="connsiteX93" fmla="*/ 272240 w 671217"/>
              <a:gd name="connsiteY93" fmla="*/ 556038 h 640125"/>
              <a:gd name="connsiteX94" fmla="*/ 272388 w 671217"/>
              <a:gd name="connsiteY94" fmla="*/ 577646 h 640125"/>
              <a:gd name="connsiteX95" fmla="*/ 271143 w 671217"/>
              <a:gd name="connsiteY95" fmla="*/ 535202 h 640125"/>
              <a:gd name="connsiteX96" fmla="*/ 299715 w 671217"/>
              <a:gd name="connsiteY96" fmla="*/ 535202 h 640125"/>
              <a:gd name="connsiteX97" fmla="*/ 280776 w 671217"/>
              <a:gd name="connsiteY97" fmla="*/ 377430 h 640125"/>
              <a:gd name="connsiteX98" fmla="*/ 301523 w 671217"/>
              <a:gd name="connsiteY98" fmla="*/ 374970 h 640125"/>
              <a:gd name="connsiteX99" fmla="*/ 320611 w 671217"/>
              <a:gd name="connsiteY99" fmla="*/ 535202 h 640125"/>
              <a:gd name="connsiteX100" fmla="*/ 350755 w 671217"/>
              <a:gd name="connsiteY100" fmla="*/ 535202 h 640125"/>
              <a:gd name="connsiteX101" fmla="*/ 369961 w 671217"/>
              <a:gd name="connsiteY101" fmla="*/ 375148 h 640125"/>
              <a:gd name="connsiteX102" fmla="*/ 390561 w 671217"/>
              <a:gd name="connsiteY102" fmla="*/ 377608 h 640125"/>
              <a:gd name="connsiteX103" fmla="*/ 371621 w 671217"/>
              <a:gd name="connsiteY103" fmla="*/ 535202 h 640125"/>
              <a:gd name="connsiteX104" fmla="*/ 397882 w 671217"/>
              <a:gd name="connsiteY104" fmla="*/ 535202 h 640125"/>
              <a:gd name="connsiteX105" fmla="*/ 412168 w 671217"/>
              <a:gd name="connsiteY105" fmla="*/ 488282 h 640125"/>
              <a:gd name="connsiteX106" fmla="*/ 473640 w 671217"/>
              <a:gd name="connsiteY106" fmla="*/ 335490 h 640125"/>
              <a:gd name="connsiteX107" fmla="*/ 336024 w 671217"/>
              <a:gd name="connsiteY107" fmla="*/ 208722 h 640125"/>
              <a:gd name="connsiteX108" fmla="*/ 335342 w 671217"/>
              <a:gd name="connsiteY108" fmla="*/ 208722 h 640125"/>
              <a:gd name="connsiteX109" fmla="*/ 196333 w 671217"/>
              <a:gd name="connsiteY109" fmla="*/ 335490 h 640125"/>
              <a:gd name="connsiteX110" fmla="*/ 253241 w 671217"/>
              <a:gd name="connsiteY110" fmla="*/ 481050 h 640125"/>
              <a:gd name="connsiteX111" fmla="*/ 259168 w 671217"/>
              <a:gd name="connsiteY111" fmla="*/ 488282 h 640125"/>
              <a:gd name="connsiteX112" fmla="*/ 271143 w 671217"/>
              <a:gd name="connsiteY112" fmla="*/ 535202 h 64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71217" h="640125">
                <a:moveTo>
                  <a:pt x="144434" y="619023"/>
                </a:moveTo>
                <a:lnTo>
                  <a:pt x="53292" y="527881"/>
                </a:lnTo>
                <a:lnTo>
                  <a:pt x="110645" y="458969"/>
                </a:lnTo>
                <a:cubicBezTo>
                  <a:pt x="101540" y="442747"/>
                  <a:pt x="94254" y="425571"/>
                  <a:pt x="88919" y="407752"/>
                </a:cubicBezTo>
                <a:lnTo>
                  <a:pt x="0" y="400786"/>
                </a:lnTo>
                <a:lnTo>
                  <a:pt x="0" y="271884"/>
                </a:lnTo>
                <a:lnTo>
                  <a:pt x="87911" y="263822"/>
                </a:lnTo>
                <a:cubicBezTo>
                  <a:pt x="93096" y="245585"/>
                  <a:pt x="100314" y="227985"/>
                  <a:pt x="109429" y="211360"/>
                </a:cubicBezTo>
                <a:lnTo>
                  <a:pt x="52255" y="144345"/>
                </a:lnTo>
                <a:lnTo>
                  <a:pt x="143367" y="53203"/>
                </a:lnTo>
                <a:lnTo>
                  <a:pt x="211034" y="109518"/>
                </a:lnTo>
                <a:cubicBezTo>
                  <a:pt x="227679" y="100361"/>
                  <a:pt x="245294" y="93094"/>
                  <a:pt x="263555" y="87852"/>
                </a:cubicBezTo>
                <a:lnTo>
                  <a:pt x="270461" y="0"/>
                </a:lnTo>
                <a:lnTo>
                  <a:pt x="399364" y="0"/>
                </a:lnTo>
                <a:lnTo>
                  <a:pt x="407485" y="88444"/>
                </a:lnTo>
                <a:cubicBezTo>
                  <a:pt x="425390" y="93775"/>
                  <a:pt x="442658" y="101061"/>
                  <a:pt x="458969" y="110170"/>
                </a:cubicBezTo>
                <a:lnTo>
                  <a:pt x="526932" y="52077"/>
                </a:lnTo>
                <a:lnTo>
                  <a:pt x="617926" y="143278"/>
                </a:lnTo>
                <a:lnTo>
                  <a:pt x="560069" y="212871"/>
                </a:lnTo>
                <a:cubicBezTo>
                  <a:pt x="568700" y="228880"/>
                  <a:pt x="575580" y="245774"/>
                  <a:pt x="580580" y="263259"/>
                </a:cubicBezTo>
                <a:lnTo>
                  <a:pt x="671218" y="270372"/>
                </a:lnTo>
                <a:lnTo>
                  <a:pt x="671218" y="399245"/>
                </a:lnTo>
                <a:lnTo>
                  <a:pt x="579869" y="407752"/>
                </a:lnTo>
                <a:cubicBezTo>
                  <a:pt x="574783" y="424815"/>
                  <a:pt x="567897" y="441289"/>
                  <a:pt x="559328" y="456894"/>
                </a:cubicBezTo>
                <a:lnTo>
                  <a:pt x="619111" y="526873"/>
                </a:lnTo>
                <a:lnTo>
                  <a:pt x="527970" y="617985"/>
                </a:lnTo>
                <a:lnTo>
                  <a:pt x="451618" y="554468"/>
                </a:lnTo>
                <a:lnTo>
                  <a:pt x="464897" y="538521"/>
                </a:lnTo>
                <a:lnTo>
                  <a:pt x="526666" y="589917"/>
                </a:lnTo>
                <a:lnTo>
                  <a:pt x="590895" y="525717"/>
                </a:lnTo>
                <a:lnTo>
                  <a:pt x="534046" y="459206"/>
                </a:lnTo>
                <a:lnTo>
                  <a:pt x="537781" y="452833"/>
                </a:lnTo>
                <a:cubicBezTo>
                  <a:pt x="548344" y="434845"/>
                  <a:pt x="556430" y="415514"/>
                  <a:pt x="561818" y="395362"/>
                </a:cubicBezTo>
                <a:lnTo>
                  <a:pt x="563685" y="388367"/>
                </a:lnTo>
                <a:lnTo>
                  <a:pt x="650589" y="380365"/>
                </a:lnTo>
                <a:lnTo>
                  <a:pt x="650589" y="289579"/>
                </a:lnTo>
                <a:lnTo>
                  <a:pt x="564397" y="282791"/>
                </a:lnTo>
                <a:lnTo>
                  <a:pt x="562559" y="275618"/>
                </a:lnTo>
                <a:cubicBezTo>
                  <a:pt x="557352" y="255063"/>
                  <a:pt x="549373" y="235312"/>
                  <a:pt x="538848" y="216902"/>
                </a:cubicBezTo>
                <a:lnTo>
                  <a:pt x="535232" y="210648"/>
                </a:lnTo>
                <a:lnTo>
                  <a:pt x="590154" y="144582"/>
                </a:lnTo>
                <a:lnTo>
                  <a:pt x="525806" y="80383"/>
                </a:lnTo>
                <a:lnTo>
                  <a:pt x="461221" y="135571"/>
                </a:lnTo>
                <a:lnTo>
                  <a:pt x="454908" y="131718"/>
                </a:lnTo>
                <a:cubicBezTo>
                  <a:pt x="436295" y="120597"/>
                  <a:pt x="416223" y="112118"/>
                  <a:pt x="395273" y="106525"/>
                </a:cubicBezTo>
                <a:lnTo>
                  <a:pt x="388278" y="104687"/>
                </a:lnTo>
                <a:lnTo>
                  <a:pt x="380543" y="20688"/>
                </a:lnTo>
                <a:lnTo>
                  <a:pt x="289638" y="20688"/>
                </a:lnTo>
                <a:lnTo>
                  <a:pt x="282999" y="104094"/>
                </a:lnTo>
                <a:lnTo>
                  <a:pt x="275796" y="105932"/>
                </a:lnTo>
                <a:cubicBezTo>
                  <a:pt x="254485" y="111388"/>
                  <a:pt x="234052" y="119819"/>
                  <a:pt x="215094" y="130977"/>
                </a:cubicBezTo>
                <a:lnTo>
                  <a:pt x="208900" y="134653"/>
                </a:lnTo>
                <a:lnTo>
                  <a:pt x="144671" y="81301"/>
                </a:lnTo>
                <a:lnTo>
                  <a:pt x="80471" y="145471"/>
                </a:lnTo>
                <a:lnTo>
                  <a:pt x="134801" y="209166"/>
                </a:lnTo>
                <a:lnTo>
                  <a:pt x="131066" y="215539"/>
                </a:lnTo>
                <a:cubicBezTo>
                  <a:pt x="119950" y="234479"/>
                  <a:pt x="111568" y="254894"/>
                  <a:pt x="106169" y="276182"/>
                </a:cubicBezTo>
                <a:lnTo>
                  <a:pt x="104391" y="283295"/>
                </a:lnTo>
                <a:lnTo>
                  <a:pt x="20807" y="290972"/>
                </a:lnTo>
                <a:lnTo>
                  <a:pt x="20807" y="381758"/>
                </a:lnTo>
                <a:lnTo>
                  <a:pt x="105161" y="388219"/>
                </a:lnTo>
                <a:lnTo>
                  <a:pt x="107058" y="395303"/>
                </a:lnTo>
                <a:cubicBezTo>
                  <a:pt x="112662" y="416134"/>
                  <a:pt x="121131" y="436081"/>
                  <a:pt x="132222" y="454582"/>
                </a:cubicBezTo>
                <a:lnTo>
                  <a:pt x="135927" y="461103"/>
                </a:lnTo>
                <a:lnTo>
                  <a:pt x="81450" y="526606"/>
                </a:lnTo>
                <a:lnTo>
                  <a:pt x="145679" y="590806"/>
                </a:lnTo>
                <a:lnTo>
                  <a:pt x="205610" y="539588"/>
                </a:lnTo>
                <a:lnTo>
                  <a:pt x="219066" y="555357"/>
                </a:lnTo>
                <a:close/>
                <a:moveTo>
                  <a:pt x="400727" y="619378"/>
                </a:moveTo>
                <a:lnTo>
                  <a:pt x="274996" y="619378"/>
                </a:lnTo>
                <a:lnTo>
                  <a:pt x="274996" y="640126"/>
                </a:lnTo>
                <a:lnTo>
                  <a:pt x="400727" y="640126"/>
                </a:lnTo>
                <a:close/>
                <a:moveTo>
                  <a:pt x="272388" y="577646"/>
                </a:moveTo>
                <a:lnTo>
                  <a:pt x="432441" y="577646"/>
                </a:lnTo>
                <a:lnTo>
                  <a:pt x="432441" y="598393"/>
                </a:lnTo>
                <a:lnTo>
                  <a:pt x="243697" y="598393"/>
                </a:lnTo>
                <a:lnTo>
                  <a:pt x="243697" y="577646"/>
                </a:lnTo>
                <a:lnTo>
                  <a:pt x="252174" y="577646"/>
                </a:lnTo>
                <a:cubicBezTo>
                  <a:pt x="252174" y="570473"/>
                  <a:pt x="252174" y="563152"/>
                  <a:pt x="251966" y="556038"/>
                </a:cubicBezTo>
                <a:lnTo>
                  <a:pt x="241118" y="556038"/>
                </a:lnTo>
                <a:lnTo>
                  <a:pt x="241118" y="535291"/>
                </a:lnTo>
                <a:lnTo>
                  <a:pt x="250810" y="535291"/>
                </a:lnTo>
                <a:cubicBezTo>
                  <a:pt x="249417" y="518604"/>
                  <a:pt x="246987" y="505355"/>
                  <a:pt x="243548" y="501146"/>
                </a:cubicBezTo>
                <a:lnTo>
                  <a:pt x="237620" y="494003"/>
                </a:lnTo>
                <a:cubicBezTo>
                  <a:pt x="207418" y="457368"/>
                  <a:pt x="176118" y="419607"/>
                  <a:pt x="176118" y="335579"/>
                </a:cubicBezTo>
                <a:cubicBezTo>
                  <a:pt x="176118" y="298856"/>
                  <a:pt x="194169" y="261480"/>
                  <a:pt x="225646" y="232819"/>
                </a:cubicBezTo>
                <a:cubicBezTo>
                  <a:pt x="256590" y="204721"/>
                  <a:pt x="296574" y="188626"/>
                  <a:pt x="335313" y="188626"/>
                </a:cubicBezTo>
                <a:lnTo>
                  <a:pt x="335994" y="188626"/>
                </a:lnTo>
                <a:cubicBezTo>
                  <a:pt x="418600" y="188626"/>
                  <a:pt x="493825" y="258665"/>
                  <a:pt x="493825" y="335579"/>
                </a:cubicBezTo>
                <a:cubicBezTo>
                  <a:pt x="493825" y="410093"/>
                  <a:pt x="462081" y="459176"/>
                  <a:pt x="427758" y="501146"/>
                </a:cubicBezTo>
                <a:cubicBezTo>
                  <a:pt x="424587" y="505058"/>
                  <a:pt x="419104" y="518574"/>
                  <a:pt x="418037" y="535291"/>
                </a:cubicBezTo>
                <a:lnTo>
                  <a:pt x="429655" y="535291"/>
                </a:lnTo>
                <a:lnTo>
                  <a:pt x="429655" y="556038"/>
                </a:lnTo>
                <a:lnTo>
                  <a:pt x="272240" y="556038"/>
                </a:lnTo>
                <a:cubicBezTo>
                  <a:pt x="272477" y="564012"/>
                  <a:pt x="272477" y="571481"/>
                  <a:pt x="272388" y="577646"/>
                </a:cubicBezTo>
                <a:close/>
                <a:moveTo>
                  <a:pt x="271143" y="535202"/>
                </a:moveTo>
                <a:lnTo>
                  <a:pt x="299715" y="535202"/>
                </a:lnTo>
                <a:lnTo>
                  <a:pt x="280776" y="377430"/>
                </a:lnTo>
                <a:lnTo>
                  <a:pt x="301523" y="374970"/>
                </a:lnTo>
                <a:lnTo>
                  <a:pt x="320611" y="535202"/>
                </a:lnTo>
                <a:lnTo>
                  <a:pt x="350755" y="535202"/>
                </a:lnTo>
                <a:lnTo>
                  <a:pt x="369961" y="375148"/>
                </a:lnTo>
                <a:lnTo>
                  <a:pt x="390561" y="377608"/>
                </a:lnTo>
                <a:lnTo>
                  <a:pt x="371621" y="535202"/>
                </a:lnTo>
                <a:lnTo>
                  <a:pt x="397882" y="535202"/>
                </a:lnTo>
                <a:cubicBezTo>
                  <a:pt x="398919" y="514721"/>
                  <a:pt x="405469" y="496463"/>
                  <a:pt x="412168" y="488282"/>
                </a:cubicBezTo>
                <a:cubicBezTo>
                  <a:pt x="444090" y="449217"/>
                  <a:pt x="473640" y="403661"/>
                  <a:pt x="473640" y="335490"/>
                </a:cubicBezTo>
                <a:cubicBezTo>
                  <a:pt x="473640" y="270283"/>
                  <a:pt x="406774" y="208722"/>
                  <a:pt x="336024" y="208722"/>
                </a:cubicBezTo>
                <a:lnTo>
                  <a:pt x="335342" y="208722"/>
                </a:lnTo>
                <a:cubicBezTo>
                  <a:pt x="263881" y="208722"/>
                  <a:pt x="196333" y="270343"/>
                  <a:pt x="196333" y="335490"/>
                </a:cubicBezTo>
                <a:cubicBezTo>
                  <a:pt x="196333" y="412109"/>
                  <a:pt x="223957" y="445601"/>
                  <a:pt x="253241" y="481050"/>
                </a:cubicBezTo>
                <a:lnTo>
                  <a:pt x="259168" y="488282"/>
                </a:lnTo>
                <a:cubicBezTo>
                  <a:pt x="266163" y="496878"/>
                  <a:pt x="269572" y="515758"/>
                  <a:pt x="271143" y="535202"/>
                </a:cubicBezTo>
                <a:close/>
              </a:path>
            </a:pathLst>
          </a:custGeom>
          <a:solidFill>
            <a:schemeClr val="accent6"/>
          </a:solidFill>
          <a:ln w="296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2DCA8728-B121-E7B7-FD0A-0907E87C3FD4}"/>
              </a:ext>
            </a:extLst>
          </p:cNvPr>
          <p:cNvSpPr txBox="1"/>
          <p:nvPr/>
        </p:nvSpPr>
        <p:spPr>
          <a:xfrm>
            <a:off x="875304" y="3408490"/>
            <a:ext cx="1710228" cy="1754326"/>
          </a:xfrm>
          <a:prstGeom prst="rect">
            <a:avLst/>
          </a:prstGeom>
          <a:noFill/>
        </p:spPr>
        <p:txBody>
          <a:bodyPr wrap="square" rtlCol="0">
            <a:spAutoFit/>
          </a:bodyPr>
          <a:lstStyle/>
          <a:p>
            <a:r>
              <a:rPr lang="en-GB" dirty="0"/>
              <a:t>The global and the local- understanding local contexts within global agendas</a:t>
            </a:r>
          </a:p>
        </p:txBody>
      </p:sp>
      <p:sp>
        <p:nvSpPr>
          <p:cNvPr id="13" name="TextBox 12">
            <a:extLst>
              <a:ext uri="{FF2B5EF4-FFF2-40B4-BE49-F238E27FC236}">
                <a16:creationId xmlns:a16="http://schemas.microsoft.com/office/drawing/2014/main" id="{53672227-8AD7-10B6-5A66-F9DA2EA147E6}"/>
              </a:ext>
            </a:extLst>
          </p:cNvPr>
          <p:cNvSpPr txBox="1"/>
          <p:nvPr/>
        </p:nvSpPr>
        <p:spPr>
          <a:xfrm>
            <a:off x="3402484" y="3408490"/>
            <a:ext cx="1710228" cy="1754326"/>
          </a:xfrm>
          <a:prstGeom prst="rect">
            <a:avLst/>
          </a:prstGeom>
          <a:noFill/>
        </p:spPr>
        <p:txBody>
          <a:bodyPr wrap="square" rtlCol="0">
            <a:spAutoFit/>
          </a:bodyPr>
          <a:lstStyle/>
          <a:p>
            <a:r>
              <a:rPr lang="en-GB" dirty="0"/>
              <a:t>Academic awareness, intellectual humility and radical humanisation</a:t>
            </a:r>
          </a:p>
        </p:txBody>
      </p:sp>
      <p:sp>
        <p:nvSpPr>
          <p:cNvPr id="14" name="TextBox 13">
            <a:extLst>
              <a:ext uri="{FF2B5EF4-FFF2-40B4-BE49-F238E27FC236}">
                <a16:creationId xmlns:a16="http://schemas.microsoft.com/office/drawing/2014/main" id="{67E763DF-89A2-DA75-40AF-74FD9B0CF6FE}"/>
              </a:ext>
            </a:extLst>
          </p:cNvPr>
          <p:cNvSpPr txBox="1"/>
          <p:nvPr/>
        </p:nvSpPr>
        <p:spPr>
          <a:xfrm>
            <a:off x="5929664" y="3408490"/>
            <a:ext cx="1710228" cy="1477328"/>
          </a:xfrm>
          <a:prstGeom prst="rect">
            <a:avLst/>
          </a:prstGeom>
          <a:noFill/>
        </p:spPr>
        <p:txBody>
          <a:bodyPr wrap="square" rtlCol="0">
            <a:spAutoFit/>
          </a:bodyPr>
          <a:lstStyle/>
          <a:p>
            <a:r>
              <a:rPr lang="en-GB" dirty="0"/>
              <a:t>Equity-minded actions in the UK research-policy landscape</a:t>
            </a:r>
          </a:p>
        </p:txBody>
      </p:sp>
      <p:sp>
        <p:nvSpPr>
          <p:cNvPr id="15" name="TextBox 14">
            <a:extLst>
              <a:ext uri="{FF2B5EF4-FFF2-40B4-BE49-F238E27FC236}">
                <a16:creationId xmlns:a16="http://schemas.microsoft.com/office/drawing/2014/main" id="{1ED867B8-1BE7-B2B1-E684-45EFE9BB986A}"/>
              </a:ext>
            </a:extLst>
          </p:cNvPr>
          <p:cNvSpPr txBox="1"/>
          <p:nvPr/>
        </p:nvSpPr>
        <p:spPr>
          <a:xfrm>
            <a:off x="8456844" y="3388074"/>
            <a:ext cx="1710228" cy="1477328"/>
          </a:xfrm>
          <a:prstGeom prst="rect">
            <a:avLst/>
          </a:prstGeom>
          <a:noFill/>
        </p:spPr>
        <p:txBody>
          <a:bodyPr wrap="square" rtlCol="0">
            <a:spAutoFit/>
          </a:bodyPr>
          <a:lstStyle/>
          <a:p>
            <a:r>
              <a:rPr lang="en-GB" dirty="0"/>
              <a:t>Good troublemaking in leadership and administration</a:t>
            </a:r>
          </a:p>
        </p:txBody>
      </p:sp>
    </p:spTree>
    <p:extLst>
      <p:ext uri="{BB962C8B-B14F-4D97-AF65-F5344CB8AC3E}">
        <p14:creationId xmlns:p14="http://schemas.microsoft.com/office/powerpoint/2010/main" val="813830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552D62"/>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94172" y="1277547"/>
            <a:ext cx="3816424" cy="492443"/>
          </a:xfrm>
          <a:prstGeom prst="rect">
            <a:avLst/>
          </a:prstGeom>
          <a:noFill/>
        </p:spPr>
        <p:txBody>
          <a:bodyPr wrap="square" rtlCol="0">
            <a:spAutoFit/>
          </a:bodyPr>
          <a:lstStyle/>
          <a:p>
            <a:r>
              <a:rPr lang="en-GB" sz="2600" b="1" dirty="0">
                <a:solidFill>
                  <a:srgbClr val="6DCDB8"/>
                </a:solidFill>
              </a:rPr>
              <a:t>Lessons for researchers</a:t>
            </a:r>
          </a:p>
        </p:txBody>
      </p:sp>
      <p:sp>
        <p:nvSpPr>
          <p:cNvPr id="4" name="TextBox 3">
            <a:extLst>
              <a:ext uri="{FF2B5EF4-FFF2-40B4-BE49-F238E27FC236}">
                <a16:creationId xmlns:a16="http://schemas.microsoft.com/office/drawing/2014/main" id="{DAB50EA8-CB6C-315B-AFED-D358A89874A1}"/>
              </a:ext>
            </a:extLst>
          </p:cNvPr>
          <p:cNvSpPr txBox="1"/>
          <p:nvPr/>
        </p:nvSpPr>
        <p:spPr>
          <a:xfrm>
            <a:off x="5202684" y="901105"/>
            <a:ext cx="5184576" cy="5072030"/>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dirty="0">
                <a:solidFill>
                  <a:schemeClr val="bg1"/>
                </a:solidFill>
              </a:rPr>
              <a:t>4As – aptitude, attitude, awareness, action. </a:t>
            </a:r>
          </a:p>
          <a:p>
            <a:pPr marL="285750" indent="-285750">
              <a:lnSpc>
                <a:spcPts val="3000"/>
              </a:lnSpc>
              <a:buFont typeface="Arial" panose="020B0604020202020204" pitchFamily="34" charset="0"/>
              <a:buChar char="•"/>
            </a:pPr>
            <a:endParaRPr lang="en-GB" sz="2200" dirty="0">
              <a:solidFill>
                <a:schemeClr val="bg1"/>
              </a:solidFill>
            </a:endParaRPr>
          </a:p>
          <a:p>
            <a:pPr marL="285750" indent="-285750">
              <a:lnSpc>
                <a:spcPts val="3000"/>
              </a:lnSpc>
              <a:buFont typeface="Arial" panose="020B0604020202020204" pitchFamily="34" charset="0"/>
              <a:buChar char="•"/>
            </a:pPr>
            <a:r>
              <a:rPr lang="en-GB" sz="2200" dirty="0">
                <a:solidFill>
                  <a:schemeClr val="bg1"/>
                </a:solidFill>
              </a:rPr>
              <a:t>Understanding positionality when working in the Global South or with ethnic minorities in the West.</a:t>
            </a:r>
          </a:p>
          <a:p>
            <a:pPr marL="285750" indent="-285750">
              <a:lnSpc>
                <a:spcPts val="3000"/>
              </a:lnSpc>
              <a:buFont typeface="Arial" panose="020B0604020202020204" pitchFamily="34" charset="0"/>
              <a:buChar char="•"/>
            </a:pPr>
            <a:endParaRPr lang="en-GB" sz="2200" dirty="0">
              <a:solidFill>
                <a:schemeClr val="bg1"/>
              </a:solidFill>
            </a:endParaRPr>
          </a:p>
          <a:p>
            <a:pPr marL="285750" indent="-285750">
              <a:lnSpc>
                <a:spcPts val="3000"/>
              </a:lnSpc>
              <a:buFont typeface="Arial" panose="020B0604020202020204" pitchFamily="34" charset="0"/>
              <a:buChar char="•"/>
            </a:pPr>
            <a:r>
              <a:rPr lang="en-GB" sz="2200" dirty="0">
                <a:solidFill>
                  <a:schemeClr val="bg1"/>
                </a:solidFill>
              </a:rPr>
              <a:t>Investment in social capital, networks and communication</a:t>
            </a:r>
          </a:p>
          <a:p>
            <a:pPr marL="285750" indent="-285750">
              <a:lnSpc>
                <a:spcPts val="3000"/>
              </a:lnSpc>
              <a:buFont typeface="Arial" panose="020B0604020202020204" pitchFamily="34" charset="0"/>
              <a:buChar char="•"/>
            </a:pPr>
            <a:endParaRPr lang="en-GB" sz="2200" dirty="0">
              <a:solidFill>
                <a:schemeClr val="bg1"/>
              </a:solidFill>
            </a:endParaRPr>
          </a:p>
          <a:p>
            <a:pPr marL="285750" indent="-285750">
              <a:lnSpc>
                <a:spcPts val="3000"/>
              </a:lnSpc>
              <a:buFont typeface="Arial" panose="020B0604020202020204" pitchFamily="34" charset="0"/>
              <a:buChar char="•"/>
            </a:pPr>
            <a:r>
              <a:rPr lang="en-GB" sz="2200" dirty="0">
                <a:solidFill>
                  <a:schemeClr val="bg1"/>
                </a:solidFill>
              </a:rPr>
              <a:t>Embrace 2-way knowledge exchange – the UK systems can learn a lot from other countries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8858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507F70"/>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94172" y="1405161"/>
            <a:ext cx="4032448" cy="492443"/>
          </a:xfrm>
          <a:prstGeom prst="rect">
            <a:avLst/>
          </a:prstGeom>
          <a:noFill/>
        </p:spPr>
        <p:txBody>
          <a:bodyPr wrap="square" rtlCol="0">
            <a:spAutoFit/>
          </a:bodyPr>
          <a:lstStyle/>
          <a:p>
            <a:r>
              <a:rPr lang="en-GB" sz="2600" b="1" dirty="0">
                <a:solidFill>
                  <a:schemeClr val="bg1"/>
                </a:solidFill>
              </a:rPr>
              <a:t>Lessons for UK universities</a:t>
            </a:r>
          </a:p>
        </p:txBody>
      </p:sp>
      <p:sp>
        <p:nvSpPr>
          <p:cNvPr id="4" name="TextBox 3">
            <a:extLst>
              <a:ext uri="{FF2B5EF4-FFF2-40B4-BE49-F238E27FC236}">
                <a16:creationId xmlns:a16="http://schemas.microsoft.com/office/drawing/2014/main" id="{DAB50EA8-CB6C-315B-AFED-D358A89874A1}"/>
              </a:ext>
            </a:extLst>
          </p:cNvPr>
          <p:cNvSpPr txBox="1"/>
          <p:nvPr/>
        </p:nvSpPr>
        <p:spPr>
          <a:xfrm>
            <a:off x="4482604" y="479086"/>
            <a:ext cx="5832648" cy="6604116"/>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000" dirty="0">
                <a:solidFill>
                  <a:schemeClr val="bg1"/>
                </a:solidFill>
              </a:rPr>
              <a:t>Review administrative processes which can adversely affect equitable partnerships.</a:t>
            </a:r>
          </a:p>
          <a:p>
            <a:pPr marL="285750" indent="-285750">
              <a:lnSpc>
                <a:spcPts val="3000"/>
              </a:lnSpc>
              <a:buFont typeface="Arial" panose="020B0604020202020204" pitchFamily="34" charset="0"/>
              <a:buChar char="•"/>
            </a:pPr>
            <a:endParaRPr lang="en-GB" sz="2000" dirty="0">
              <a:solidFill>
                <a:schemeClr val="bg1"/>
              </a:solidFill>
            </a:endParaRPr>
          </a:p>
          <a:p>
            <a:pPr marL="285750" indent="-285750">
              <a:lnSpc>
                <a:spcPts val="3000"/>
              </a:lnSpc>
              <a:buFont typeface="Arial" panose="020B0604020202020204" pitchFamily="34" charset="0"/>
              <a:buChar char="•"/>
            </a:pPr>
            <a:r>
              <a:rPr lang="en-GB" sz="2000" dirty="0">
                <a:solidFill>
                  <a:schemeClr val="bg1"/>
                </a:solidFill>
              </a:rPr>
              <a:t>Provide guiding tools and trainings on practices, language and structures to directly support researchers working in Global South contexts.</a:t>
            </a:r>
          </a:p>
          <a:p>
            <a:pPr marL="285750" indent="-285750">
              <a:lnSpc>
                <a:spcPts val="3000"/>
              </a:lnSpc>
              <a:buFont typeface="Arial" panose="020B0604020202020204" pitchFamily="34" charset="0"/>
              <a:buChar char="•"/>
            </a:pPr>
            <a:endParaRPr lang="en-GB" sz="2000" dirty="0">
              <a:solidFill>
                <a:schemeClr val="bg1"/>
              </a:solidFill>
            </a:endParaRPr>
          </a:p>
          <a:p>
            <a:pPr marL="285750" indent="-285750">
              <a:lnSpc>
                <a:spcPts val="3000"/>
              </a:lnSpc>
              <a:buFont typeface="Arial" panose="020B0604020202020204" pitchFamily="34" charset="0"/>
              <a:buChar char="•"/>
            </a:pPr>
            <a:r>
              <a:rPr lang="en-GB" sz="2000" dirty="0">
                <a:solidFill>
                  <a:schemeClr val="bg1"/>
                </a:solidFill>
              </a:rPr>
              <a:t>Knowledge exchange and policy offices/institutes can take up an internal advocacy role dismantle inequitable systems.</a:t>
            </a:r>
          </a:p>
          <a:p>
            <a:pPr marL="285750" indent="-285750">
              <a:lnSpc>
                <a:spcPts val="3000"/>
              </a:lnSpc>
              <a:buFont typeface="Arial" panose="020B0604020202020204" pitchFamily="34" charset="0"/>
              <a:buChar char="•"/>
            </a:pPr>
            <a:endParaRPr lang="en-GB" sz="2000" dirty="0">
              <a:solidFill>
                <a:schemeClr val="bg1"/>
              </a:solidFill>
            </a:endParaRPr>
          </a:p>
          <a:p>
            <a:pPr marL="285750" indent="-285750">
              <a:lnSpc>
                <a:spcPts val="3000"/>
              </a:lnSpc>
              <a:buFont typeface="Arial" panose="020B0604020202020204" pitchFamily="34" charset="0"/>
              <a:buChar char="•"/>
            </a:pPr>
            <a:r>
              <a:rPr lang="en-GB" sz="2000" dirty="0">
                <a:solidFill>
                  <a:schemeClr val="bg1"/>
                </a:solidFill>
              </a:rPr>
              <a:t>Utilise local resources within the university to collate guiding tools and build networks </a:t>
            </a:r>
            <a:r>
              <a:rPr lang="en-GB" sz="2000" dirty="0" err="1">
                <a:solidFill>
                  <a:schemeClr val="bg1"/>
                </a:solidFill>
              </a:rPr>
              <a:t>eg</a:t>
            </a:r>
            <a:r>
              <a:rPr lang="en-GB" sz="2000" dirty="0">
                <a:solidFill>
                  <a:schemeClr val="bg1"/>
                </a:solidFill>
              </a:rPr>
              <a:t> BAME and international staff as advisory groups.</a:t>
            </a:r>
          </a:p>
          <a:p>
            <a:pPr marL="285750" indent="-285750">
              <a:lnSpc>
                <a:spcPts val="3000"/>
              </a:lnSpc>
              <a:buFont typeface="Arial" panose="020B0604020202020204" pitchFamily="34" charset="0"/>
              <a:buChar char="•"/>
            </a:pPr>
            <a:endParaRPr lang="en-GB" sz="2000" dirty="0">
              <a:solidFill>
                <a:schemeClr val="bg1"/>
              </a:solidFill>
            </a:endParaRPr>
          </a:p>
          <a:p>
            <a:pPr marL="285750" indent="-285750">
              <a:lnSpc>
                <a:spcPts val="3000"/>
              </a:lnSpc>
              <a:buFont typeface="Arial" panose="020B0604020202020204" pitchFamily="34" charset="0"/>
              <a:buChar char="•"/>
            </a:pPr>
            <a:r>
              <a:rPr lang="en-GB" sz="2000" dirty="0">
                <a:solidFill>
                  <a:schemeClr val="bg1"/>
                </a:solidFill>
              </a:rPr>
              <a:t>Look into a funding architecture more compatible with local contexts </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4248472"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4106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552D62"/>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94172" y="1277547"/>
            <a:ext cx="3816424" cy="492443"/>
          </a:xfrm>
          <a:prstGeom prst="rect">
            <a:avLst/>
          </a:prstGeom>
          <a:noFill/>
        </p:spPr>
        <p:txBody>
          <a:bodyPr wrap="square" rtlCol="0">
            <a:spAutoFit/>
          </a:bodyPr>
          <a:lstStyle/>
          <a:p>
            <a:r>
              <a:rPr lang="en-GB" sz="2600" b="1" dirty="0">
                <a:solidFill>
                  <a:srgbClr val="6DCDB8"/>
                </a:solidFill>
              </a:rPr>
              <a:t>Lessons for UK HE Sector</a:t>
            </a:r>
          </a:p>
        </p:txBody>
      </p:sp>
      <p:sp>
        <p:nvSpPr>
          <p:cNvPr id="4" name="TextBox 3">
            <a:extLst>
              <a:ext uri="{FF2B5EF4-FFF2-40B4-BE49-F238E27FC236}">
                <a16:creationId xmlns:a16="http://schemas.microsoft.com/office/drawing/2014/main" id="{DAB50EA8-CB6C-315B-AFED-D358A89874A1}"/>
              </a:ext>
            </a:extLst>
          </p:cNvPr>
          <p:cNvSpPr txBox="1"/>
          <p:nvPr/>
        </p:nvSpPr>
        <p:spPr>
          <a:xfrm>
            <a:off x="5202684" y="901105"/>
            <a:ext cx="5184576" cy="5632311"/>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chemeClr val="bg1"/>
                </a:solidFill>
              </a:rPr>
              <a:t>Strengthen relationships with multilaterals</a:t>
            </a:r>
          </a:p>
          <a:p>
            <a:endParaRPr lang="en-GB" sz="2000" dirty="0">
              <a:solidFill>
                <a:schemeClr val="bg1"/>
              </a:solidFill>
            </a:endParaRPr>
          </a:p>
          <a:p>
            <a:pPr marL="285750" indent="-285750">
              <a:buFont typeface="Arial" panose="020B0604020202020204" pitchFamily="34" charset="0"/>
              <a:buChar char="•"/>
            </a:pPr>
            <a:r>
              <a:rPr lang="en-GB" sz="2000" dirty="0">
                <a:solidFill>
                  <a:schemeClr val="bg1"/>
                </a:solidFill>
              </a:rPr>
              <a:t>Facilitate and incentivise equitable co-creation of research questions, methods and policy engagement with target populations internationally to avoid replicating colonial methods.</a:t>
            </a:r>
          </a:p>
          <a:p>
            <a:endParaRPr lang="en-GB" sz="2000" dirty="0">
              <a:solidFill>
                <a:schemeClr val="bg1"/>
              </a:solidFill>
            </a:endParaRPr>
          </a:p>
          <a:p>
            <a:pPr marL="285750" indent="-285750">
              <a:buFont typeface="Arial" panose="020B0604020202020204" pitchFamily="34" charset="0"/>
              <a:buChar char="•"/>
            </a:pPr>
            <a:r>
              <a:rPr lang="en-GB" sz="2000" dirty="0">
                <a:solidFill>
                  <a:schemeClr val="bg1"/>
                </a:solidFill>
              </a:rPr>
              <a:t>Work with funding bodies to review funding processes and how they may inadvertently impede positive relationships and reproduce colonial power structures</a:t>
            </a:r>
          </a:p>
          <a:p>
            <a:pPr marL="285750" indent="-285750">
              <a:buFont typeface="Arial" panose="020B0604020202020204" pitchFamily="34" charset="0"/>
              <a:buChar char="•"/>
            </a:pPr>
            <a:endParaRPr lang="en-GB" sz="2000" dirty="0">
              <a:solidFill>
                <a:schemeClr val="bg1"/>
              </a:solidFill>
            </a:endParaRPr>
          </a:p>
          <a:p>
            <a:pPr marL="285750" indent="-285750">
              <a:buFont typeface="Arial" panose="020B0604020202020204" pitchFamily="34" charset="0"/>
              <a:buChar char="•"/>
            </a:pPr>
            <a:r>
              <a:rPr lang="en-GB" sz="2000" dirty="0">
                <a:solidFill>
                  <a:schemeClr val="bg1"/>
                </a:solidFill>
              </a:rPr>
              <a:t>Facilitate knowledge exchange networks focused on international policy engagement to address specific challenges; and harness the opportunities of  equitable international research to policy partnerships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78148" y="2197249"/>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4031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194572" y="2647640"/>
            <a:ext cx="3816424" cy="492443"/>
          </a:xfrm>
          <a:prstGeom prst="rect">
            <a:avLst/>
          </a:prstGeom>
          <a:noFill/>
        </p:spPr>
        <p:txBody>
          <a:bodyPr wrap="square" rtlCol="0">
            <a:spAutoFit/>
          </a:bodyPr>
          <a:lstStyle/>
          <a:p>
            <a:r>
              <a:rPr lang="en-GB" sz="2600" b="1" dirty="0">
                <a:solidFill>
                  <a:srgbClr val="3C1053"/>
                </a:solidFill>
              </a:rPr>
              <a:t>Call to action</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3219369" y="34933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6B4217C-4464-0336-381E-DC76FE70DDC1}"/>
              </a:ext>
            </a:extLst>
          </p:cNvPr>
          <p:cNvSpPr txBox="1"/>
          <p:nvPr/>
        </p:nvSpPr>
        <p:spPr>
          <a:xfrm>
            <a:off x="3036211" y="3699493"/>
            <a:ext cx="4614787" cy="1446550"/>
          </a:xfrm>
          <a:prstGeom prst="rect">
            <a:avLst/>
          </a:prstGeom>
          <a:noFill/>
        </p:spPr>
        <p:txBody>
          <a:bodyPr wrap="square" rtlCol="0">
            <a:spAutoFit/>
          </a:bodyPr>
          <a:lstStyle/>
          <a:p>
            <a:pPr algn="ctr"/>
            <a:r>
              <a:rPr lang="en-GB" sz="2200" dirty="0">
                <a:solidFill>
                  <a:srgbClr val="3C1053"/>
                </a:solidFill>
              </a:rPr>
              <a:t>Would you be interested in joining a network for research-policy engagement between the UK and Global South countries?</a:t>
            </a:r>
          </a:p>
        </p:txBody>
      </p:sp>
    </p:spTree>
    <p:extLst>
      <p:ext uri="{BB962C8B-B14F-4D97-AF65-F5344CB8AC3E}">
        <p14:creationId xmlns:p14="http://schemas.microsoft.com/office/powerpoint/2010/main" val="1705433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THANK YOU</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4131771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rgbClr val="507F70"/>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3535203"/>
            <a:ext cx="4680520" cy="492443"/>
          </a:xfrm>
          <a:prstGeom prst="rect">
            <a:avLst/>
          </a:prstGeom>
          <a:noFill/>
        </p:spPr>
        <p:txBody>
          <a:bodyPr wrap="square" rtlCol="0">
            <a:spAutoFit/>
          </a:bodyPr>
          <a:lstStyle/>
          <a:p>
            <a:r>
              <a:rPr lang="en-GB" sz="2600" b="1" dirty="0">
                <a:solidFill>
                  <a:schemeClr val="bg1"/>
                </a:solidFill>
              </a:rPr>
              <a:t>Questions/Comments?</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666180" y="4027646"/>
            <a:ext cx="4248472"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180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792257" y="1891764"/>
            <a:ext cx="9089390" cy="1231106"/>
          </a:xfrm>
        </p:spPr>
        <p:txBody>
          <a:bodyPr/>
          <a:lstStyle/>
          <a:p>
            <a:r>
              <a:rPr lang="en-GB" sz="4000" dirty="0">
                <a:solidFill>
                  <a:schemeClr val="bg1"/>
                </a:solidFill>
              </a:rPr>
              <a:t>A decolonising approach to policy impact: lessons for research culture</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1015663"/>
          </a:xfrm>
        </p:spPr>
        <p:txBody>
          <a:bodyPr/>
          <a:lstStyle/>
          <a:p>
            <a:r>
              <a:rPr lang="en-GB" sz="2200" dirty="0">
                <a:solidFill>
                  <a:schemeClr val="bg1"/>
                </a:solidFill>
              </a:rPr>
              <a:t>Amanda Chukwudozie &amp; Chris Sims</a:t>
            </a:r>
          </a:p>
          <a:p>
            <a:r>
              <a:rPr lang="en-GB" sz="2200" dirty="0">
                <a:solidFill>
                  <a:schemeClr val="bg1"/>
                </a:solidFill>
              </a:rPr>
              <a:t>University of Nottingham Institute for Policy &amp; Engagement</a:t>
            </a:r>
          </a:p>
          <a:p>
            <a:r>
              <a:rPr lang="en-GB" sz="2200" dirty="0">
                <a:solidFill>
                  <a:schemeClr val="bg1"/>
                </a:solidFill>
              </a:rPr>
              <a:t>25 September 2023</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1202150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Context</a:t>
            </a:r>
          </a:p>
        </p:txBody>
      </p:sp>
      <p:sp>
        <p:nvSpPr>
          <p:cNvPr id="4" name="TextBox 3">
            <a:extLst>
              <a:ext uri="{FF2B5EF4-FFF2-40B4-BE49-F238E27FC236}">
                <a16:creationId xmlns:a16="http://schemas.microsoft.com/office/drawing/2014/main" id="{DAB50EA8-CB6C-315B-AFED-D358A89874A1}"/>
              </a:ext>
            </a:extLst>
          </p:cNvPr>
          <p:cNvSpPr txBox="1"/>
          <p:nvPr/>
        </p:nvSpPr>
        <p:spPr>
          <a:xfrm>
            <a:off x="665208" y="2319061"/>
            <a:ext cx="8496944" cy="2378985"/>
          </a:xfrm>
          <a:prstGeom prst="rect">
            <a:avLst/>
          </a:prstGeom>
          <a:noFill/>
        </p:spPr>
        <p:txBody>
          <a:bodyPr wrap="square" rtlCol="0">
            <a:spAutoFit/>
          </a:bodyPr>
          <a:lstStyle/>
          <a:p>
            <a:pPr marL="285750" indent="-285750">
              <a:lnSpc>
                <a:spcPts val="3000"/>
              </a:lnSpc>
              <a:buFont typeface="Arial" panose="020B0604020202020204" pitchFamily="34" charset="0"/>
              <a:buChar char="•"/>
            </a:pPr>
            <a:endParaRPr lang="en-GB" sz="2200" dirty="0"/>
          </a:p>
          <a:p>
            <a:pPr marL="285750" indent="-285750">
              <a:lnSpc>
                <a:spcPts val="3000"/>
              </a:lnSpc>
              <a:buFont typeface="Arial" panose="020B0604020202020204" pitchFamily="34" charset="0"/>
              <a:buChar char="•"/>
            </a:pPr>
            <a:r>
              <a:rPr lang="en-GB" sz="2200" dirty="0"/>
              <a:t>Currently, university structures in the UK have been demonstrated to be inherently colonial.</a:t>
            </a:r>
          </a:p>
          <a:p>
            <a:pPr marL="285750" indent="-285750">
              <a:lnSpc>
                <a:spcPts val="3000"/>
              </a:lnSpc>
              <a:buFont typeface="Arial" panose="020B0604020202020204" pitchFamily="34" charset="0"/>
              <a:buChar char="•"/>
            </a:pPr>
            <a:r>
              <a:rPr lang="en-GB" sz="2200" dirty="0"/>
              <a:t>This cascades into research culture, and consequently, policy impact.</a:t>
            </a:r>
          </a:p>
          <a:p>
            <a:pPr marL="285750" indent="-285750">
              <a:lnSpc>
                <a:spcPts val="3000"/>
              </a:lnSpc>
              <a:buFont typeface="Arial" panose="020B0604020202020204" pitchFamily="34" charset="0"/>
              <a:buChar char="•"/>
            </a:pPr>
            <a:r>
              <a:rPr lang="en-GB" sz="2200" dirty="0"/>
              <a:t>These complexities are also unfortunately replicated in international policy engagement, especially in Global South Countries. </a:t>
            </a:r>
          </a:p>
        </p:txBody>
      </p:sp>
      <p:sp>
        <p:nvSpPr>
          <p:cNvPr id="6" name="TextBox 5">
            <a:extLst>
              <a:ext uri="{FF2B5EF4-FFF2-40B4-BE49-F238E27FC236}">
                <a16:creationId xmlns:a16="http://schemas.microsoft.com/office/drawing/2014/main" id="{0199E419-9936-EA23-0A7B-6A85BAEBAE90}"/>
              </a:ext>
            </a:extLst>
          </p:cNvPr>
          <p:cNvSpPr txBox="1"/>
          <p:nvPr/>
        </p:nvSpPr>
        <p:spPr>
          <a:xfrm>
            <a:off x="665208" y="1447734"/>
            <a:ext cx="9073980" cy="1107996"/>
          </a:xfrm>
          <a:prstGeom prst="rect">
            <a:avLst/>
          </a:prstGeom>
          <a:noFill/>
        </p:spPr>
        <p:txBody>
          <a:bodyPr wrap="square" rtlCol="0">
            <a:spAutoFit/>
          </a:bodyPr>
          <a:lstStyle/>
          <a:p>
            <a:r>
              <a:rPr lang="en-GB" sz="2200" dirty="0">
                <a:solidFill>
                  <a:srgbClr val="3C1053"/>
                </a:solidFill>
              </a:rPr>
              <a:t>Engaging with policy in Global South countries (or in western countries focusing on research which centre BAME communities) often means navigating complex histories, power imbalances and preconceptions</a:t>
            </a:r>
          </a:p>
        </p:txBody>
      </p:sp>
    </p:spTree>
    <p:extLst>
      <p:ext uri="{BB962C8B-B14F-4D97-AF65-F5344CB8AC3E}">
        <p14:creationId xmlns:p14="http://schemas.microsoft.com/office/powerpoint/2010/main" val="2402269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700272" y="1847333"/>
            <a:ext cx="3816424" cy="1292662"/>
          </a:xfrm>
          <a:prstGeom prst="rect">
            <a:avLst/>
          </a:prstGeom>
          <a:noFill/>
        </p:spPr>
        <p:txBody>
          <a:bodyPr wrap="square" rtlCol="0">
            <a:spAutoFit/>
          </a:bodyPr>
          <a:lstStyle/>
          <a:p>
            <a:r>
              <a:rPr lang="en-GB" sz="2600" b="1" dirty="0">
                <a:solidFill>
                  <a:srgbClr val="3C1053"/>
                </a:solidFill>
              </a:rPr>
              <a:t>The Institute for Policy and Engagement and global policy impact</a:t>
            </a:r>
          </a:p>
        </p:txBody>
      </p:sp>
      <p:sp>
        <p:nvSpPr>
          <p:cNvPr id="4" name="TextBox 3">
            <a:extLst>
              <a:ext uri="{FF2B5EF4-FFF2-40B4-BE49-F238E27FC236}">
                <a16:creationId xmlns:a16="http://schemas.microsoft.com/office/drawing/2014/main" id="{DAB50EA8-CB6C-315B-AFED-D358A89874A1}"/>
              </a:ext>
            </a:extLst>
          </p:cNvPr>
          <p:cNvSpPr txBox="1"/>
          <p:nvPr/>
        </p:nvSpPr>
        <p:spPr>
          <a:xfrm>
            <a:off x="5202684" y="1936335"/>
            <a:ext cx="5184576" cy="3917867"/>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dirty="0"/>
              <a:t>The Institute for Policy and Engagement brings UoN research to the forefront of policy and public debate through policy impact and public engagement activities.</a:t>
            </a:r>
          </a:p>
          <a:p>
            <a:pPr marL="285750" indent="-285750">
              <a:lnSpc>
                <a:spcPts val="3000"/>
              </a:lnSpc>
              <a:buFont typeface="Arial" panose="020B0604020202020204" pitchFamily="34" charset="0"/>
              <a:buChar char="•"/>
            </a:pPr>
            <a:endParaRPr lang="en-GB" sz="2200" dirty="0"/>
          </a:p>
          <a:p>
            <a:pPr marL="285750" indent="-285750">
              <a:lnSpc>
                <a:spcPts val="3000"/>
              </a:lnSpc>
              <a:buFont typeface="Arial" panose="020B0604020202020204" pitchFamily="34" charset="0"/>
              <a:buChar char="•"/>
            </a:pPr>
            <a:r>
              <a:rPr lang="en-GB" sz="2200" dirty="0"/>
              <a:t>Though we support academics engaging with policy all over the world, our international strategy focuses on the Global South.</a:t>
            </a:r>
          </a:p>
          <a:p>
            <a:pPr marL="285750" indent="-285750">
              <a:lnSpc>
                <a:spcPts val="3000"/>
              </a:lnSpc>
              <a:buFont typeface="Arial" panose="020B0604020202020204" pitchFamily="34" charset="0"/>
              <a:buChar char="•"/>
            </a:pPr>
            <a:endParaRPr lang="en-GB" sz="2200" dirty="0"/>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450156" y="34933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6B4217C-4464-0336-381E-DC76FE70DDC1}"/>
              </a:ext>
            </a:extLst>
          </p:cNvPr>
          <p:cNvSpPr txBox="1"/>
          <p:nvPr/>
        </p:nvSpPr>
        <p:spPr>
          <a:xfrm>
            <a:off x="666180" y="3930413"/>
            <a:ext cx="3816424" cy="1785104"/>
          </a:xfrm>
          <a:prstGeom prst="rect">
            <a:avLst/>
          </a:prstGeom>
          <a:noFill/>
        </p:spPr>
        <p:txBody>
          <a:bodyPr wrap="square" rtlCol="0">
            <a:spAutoFit/>
          </a:bodyPr>
          <a:lstStyle/>
          <a:p>
            <a:r>
              <a:rPr lang="en-GB" sz="2200" dirty="0">
                <a:solidFill>
                  <a:srgbClr val="3C1053"/>
                </a:solidFill>
              </a:rPr>
              <a:t>We engage policy audiences in the UK and across the world with the University of Nottingham’s diverse and cutting-edge research</a:t>
            </a:r>
          </a:p>
        </p:txBody>
      </p:sp>
    </p:spTree>
    <p:extLst>
      <p:ext uri="{BB962C8B-B14F-4D97-AF65-F5344CB8AC3E}">
        <p14:creationId xmlns:p14="http://schemas.microsoft.com/office/powerpoint/2010/main" val="3110188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507F70"/>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3535203"/>
            <a:ext cx="4680520" cy="492443"/>
          </a:xfrm>
          <a:prstGeom prst="rect">
            <a:avLst/>
          </a:prstGeom>
          <a:noFill/>
        </p:spPr>
        <p:txBody>
          <a:bodyPr wrap="square" rtlCol="0">
            <a:spAutoFit/>
          </a:bodyPr>
          <a:lstStyle/>
          <a:p>
            <a:r>
              <a:rPr lang="en-GB" sz="2600" b="1" dirty="0">
                <a:solidFill>
                  <a:schemeClr val="bg1"/>
                </a:solidFill>
              </a:rPr>
              <a:t>Decolonising impact: our work</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666180" y="4027646"/>
            <a:ext cx="4248472"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478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23893" y="881639"/>
            <a:ext cx="3816424" cy="1692771"/>
          </a:xfrm>
          <a:prstGeom prst="rect">
            <a:avLst/>
          </a:prstGeom>
          <a:noFill/>
        </p:spPr>
        <p:txBody>
          <a:bodyPr wrap="square" rtlCol="0">
            <a:spAutoFit/>
          </a:bodyPr>
          <a:lstStyle/>
          <a:p>
            <a:r>
              <a:rPr lang="en-GB" sz="2600" b="1" dirty="0">
                <a:solidFill>
                  <a:srgbClr val="3C1053"/>
                </a:solidFill>
              </a:rPr>
              <a:t>Equitable and inclusive practice underpins our global policy engagement work  </a:t>
            </a:r>
          </a:p>
        </p:txBody>
      </p:sp>
      <p:pic>
        <p:nvPicPr>
          <p:cNvPr id="5" name="Picture Placeholder 9" descr="A person standing at a podium&#10;&#10;Description automatically generated">
            <a:extLst>
              <a:ext uri="{FF2B5EF4-FFF2-40B4-BE49-F238E27FC236}">
                <a16:creationId xmlns:a16="http://schemas.microsoft.com/office/drawing/2014/main" id="{46D73C63-5EA5-9179-271D-AED4466245BD}"/>
              </a:ext>
            </a:extLst>
          </p:cNvPr>
          <p:cNvPicPr>
            <a:picLocks noChangeAspect="1"/>
          </p:cNvPicPr>
          <p:nvPr/>
        </p:nvPicPr>
        <p:blipFill rotWithShape="1">
          <a:blip r:embed="rId2"/>
          <a:srcRect l="38932" r="2046"/>
          <a:stretch/>
        </p:blipFill>
        <p:spPr>
          <a:xfrm>
            <a:off x="0" y="3424268"/>
            <a:ext cx="2912378" cy="3429000"/>
          </a:xfrm>
          <a:prstGeom prst="rect">
            <a:avLst/>
          </a:prstGeom>
        </p:spPr>
      </p:pic>
      <p:sp>
        <p:nvSpPr>
          <p:cNvPr id="8" name="Text Placeholder 3">
            <a:extLst>
              <a:ext uri="{FF2B5EF4-FFF2-40B4-BE49-F238E27FC236}">
                <a16:creationId xmlns:a16="http://schemas.microsoft.com/office/drawing/2014/main" id="{CED4F259-06EC-B21F-3071-233B26257007}"/>
              </a:ext>
            </a:extLst>
          </p:cNvPr>
          <p:cNvSpPr txBox="1">
            <a:spLocks/>
          </p:cNvSpPr>
          <p:nvPr/>
        </p:nvSpPr>
        <p:spPr>
          <a:xfrm>
            <a:off x="2861296" y="3424268"/>
            <a:ext cx="3168352" cy="3429000"/>
          </a:xfrm>
          <a:prstGeom prst="rect">
            <a:avLst/>
          </a:prstGeom>
          <a:solidFill>
            <a:schemeClr val="tx2">
              <a:lumMod val="50000"/>
            </a:schemeClr>
          </a:solidFill>
        </p:spPr>
        <p:txBody>
          <a:bodyPr>
            <a:normAutofit lnSpcReduction="10000"/>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200" kern="0" dirty="0">
                <a:solidFill>
                  <a:schemeClr val="bg1"/>
                </a:solidFill>
              </a:rPr>
              <a:t>Events:</a:t>
            </a:r>
          </a:p>
          <a:p>
            <a:endParaRPr lang="en-US" sz="2200" kern="0" dirty="0">
              <a:solidFill>
                <a:schemeClr val="bg1"/>
              </a:solidFill>
            </a:endParaRPr>
          </a:p>
          <a:p>
            <a:r>
              <a:rPr lang="en-US" sz="2200" kern="0" dirty="0">
                <a:solidFill>
                  <a:schemeClr val="bg1"/>
                </a:solidFill>
              </a:rPr>
              <a:t>Engaging with policy in the Global South conference</a:t>
            </a:r>
          </a:p>
          <a:p>
            <a:endParaRPr lang="en-US" sz="2200" kern="0" dirty="0">
              <a:solidFill>
                <a:schemeClr val="bg1"/>
              </a:solidFill>
            </a:endParaRPr>
          </a:p>
          <a:p>
            <a:r>
              <a:rPr lang="en-US" sz="2200" kern="0" dirty="0">
                <a:solidFill>
                  <a:schemeClr val="bg1"/>
                </a:solidFill>
              </a:rPr>
              <a:t>Nottingham Engaged</a:t>
            </a:r>
          </a:p>
          <a:p>
            <a:endParaRPr lang="en-US" sz="2200" kern="0" dirty="0">
              <a:solidFill>
                <a:schemeClr val="bg1"/>
              </a:solidFill>
            </a:endParaRPr>
          </a:p>
          <a:p>
            <a:r>
              <a:rPr lang="en-US" sz="2200" kern="0" dirty="0">
                <a:solidFill>
                  <a:schemeClr val="bg1"/>
                </a:solidFill>
              </a:rPr>
              <a:t>UoN Research Culture Conference</a:t>
            </a:r>
          </a:p>
        </p:txBody>
      </p:sp>
      <p:pic>
        <p:nvPicPr>
          <p:cNvPr id="10" name="Picture Placeholder 11" descr="A group of people standing together&#10;&#10;Description automatically generated">
            <a:extLst>
              <a:ext uri="{FF2B5EF4-FFF2-40B4-BE49-F238E27FC236}">
                <a16:creationId xmlns:a16="http://schemas.microsoft.com/office/drawing/2014/main" id="{9F7DC4FC-1143-8379-93A4-5AB696F2D70D}"/>
              </a:ext>
            </a:extLst>
          </p:cNvPr>
          <p:cNvPicPr>
            <a:picLocks noChangeAspect="1"/>
          </p:cNvPicPr>
          <p:nvPr/>
        </p:nvPicPr>
        <p:blipFill rotWithShape="1">
          <a:blip r:embed="rId3"/>
          <a:srcRect l="10105" t="15406" r="10089"/>
          <a:stretch/>
        </p:blipFill>
        <p:spPr>
          <a:xfrm>
            <a:off x="6029648" y="3424268"/>
            <a:ext cx="4698446" cy="3429000"/>
          </a:xfrm>
          <a:prstGeom prst="rect">
            <a:avLst/>
          </a:prstGeom>
        </p:spPr>
      </p:pic>
      <p:sp>
        <p:nvSpPr>
          <p:cNvPr id="12" name="Text Placeholder 4">
            <a:extLst>
              <a:ext uri="{FF2B5EF4-FFF2-40B4-BE49-F238E27FC236}">
                <a16:creationId xmlns:a16="http://schemas.microsoft.com/office/drawing/2014/main" id="{6A11613C-E86D-CBD3-AB9A-581164810A12}"/>
              </a:ext>
            </a:extLst>
          </p:cNvPr>
          <p:cNvSpPr txBox="1">
            <a:spLocks/>
          </p:cNvSpPr>
          <p:nvPr/>
        </p:nvSpPr>
        <p:spPr>
          <a:xfrm>
            <a:off x="4625300" y="-4732"/>
            <a:ext cx="3046458" cy="3429000"/>
          </a:xfrm>
          <a:prstGeom prst="rect">
            <a:avLst/>
          </a:prstGeom>
          <a:solidFill>
            <a:srgbClr val="3C1053"/>
          </a:solidFill>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200" kern="0" dirty="0">
                <a:solidFill>
                  <a:schemeClr val="bg1"/>
                </a:solidFill>
              </a:rPr>
              <a:t>Enabling environment:</a:t>
            </a:r>
          </a:p>
          <a:p>
            <a:endParaRPr lang="en-US" sz="2200" kern="0" dirty="0">
              <a:solidFill>
                <a:schemeClr val="bg1"/>
              </a:solidFill>
            </a:endParaRPr>
          </a:p>
          <a:p>
            <a:r>
              <a:rPr lang="en-US" sz="2200" kern="0" dirty="0">
                <a:solidFill>
                  <a:schemeClr val="bg1"/>
                </a:solidFill>
              </a:rPr>
              <a:t>REF 2028</a:t>
            </a:r>
          </a:p>
          <a:p>
            <a:r>
              <a:rPr lang="en-US" sz="2200" kern="0" dirty="0">
                <a:solidFill>
                  <a:schemeClr val="bg1"/>
                </a:solidFill>
              </a:rPr>
              <a:t>Equality Impact Assessments</a:t>
            </a:r>
          </a:p>
          <a:p>
            <a:r>
              <a:rPr lang="en-US" sz="2200" kern="0" dirty="0">
                <a:solidFill>
                  <a:schemeClr val="bg1"/>
                </a:solidFill>
              </a:rPr>
              <a:t>Bespoke support</a:t>
            </a:r>
          </a:p>
        </p:txBody>
      </p:sp>
      <p:sp>
        <p:nvSpPr>
          <p:cNvPr id="13" name="Text Placeholder 5">
            <a:extLst>
              <a:ext uri="{FF2B5EF4-FFF2-40B4-BE49-F238E27FC236}">
                <a16:creationId xmlns:a16="http://schemas.microsoft.com/office/drawing/2014/main" id="{E449924F-A272-E630-06CC-4140D009F57A}"/>
              </a:ext>
            </a:extLst>
          </p:cNvPr>
          <p:cNvSpPr txBox="1">
            <a:spLocks/>
          </p:cNvSpPr>
          <p:nvPr/>
        </p:nvSpPr>
        <p:spPr>
          <a:xfrm>
            <a:off x="7671758" y="0"/>
            <a:ext cx="3021642" cy="3429000"/>
          </a:xfrm>
          <a:prstGeom prst="rect">
            <a:avLst/>
          </a:prstGeom>
          <a:solidFill>
            <a:srgbClr val="507F70"/>
          </a:solidFill>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200" kern="0" dirty="0">
                <a:solidFill>
                  <a:schemeClr val="bg1"/>
                </a:solidFill>
              </a:rPr>
              <a:t>Strategy:</a:t>
            </a:r>
          </a:p>
          <a:p>
            <a:endParaRPr lang="en-US" sz="2200" kern="0" dirty="0">
              <a:solidFill>
                <a:schemeClr val="bg1"/>
              </a:solidFill>
            </a:endParaRPr>
          </a:p>
          <a:p>
            <a:r>
              <a:rPr lang="en-US" sz="2200" kern="0" dirty="0" err="1">
                <a:solidFill>
                  <a:schemeClr val="bg1"/>
                </a:solidFill>
              </a:rPr>
              <a:t>Decolonising</a:t>
            </a:r>
            <a:r>
              <a:rPr lang="en-US" sz="2200" kern="0" dirty="0">
                <a:solidFill>
                  <a:schemeClr val="bg1"/>
                </a:solidFill>
              </a:rPr>
              <a:t> the University conversations and outcomes</a:t>
            </a:r>
          </a:p>
          <a:p>
            <a:endParaRPr lang="en-US" sz="2200" kern="0" dirty="0">
              <a:solidFill>
                <a:schemeClr val="bg1"/>
              </a:solidFill>
            </a:endParaRPr>
          </a:p>
          <a:p>
            <a:r>
              <a:rPr lang="en-US" sz="2200" kern="0" dirty="0">
                <a:solidFill>
                  <a:schemeClr val="bg1"/>
                </a:solidFill>
              </a:rPr>
              <a:t>ICARE4Justice</a:t>
            </a:r>
          </a:p>
          <a:p>
            <a:endParaRPr lang="en-US" sz="2400" kern="0" dirty="0">
              <a:solidFill>
                <a:sysClr val="windowText" lastClr="000000"/>
              </a:solidFill>
            </a:endParaRPr>
          </a:p>
          <a:p>
            <a:endParaRPr lang="en-US" sz="2400" kern="0" dirty="0">
              <a:solidFill>
                <a:sysClr val="windowText" lastClr="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507F70"/>
        </a:solidFill>
        <a:effectLst/>
      </p:bgPr>
    </p:bg>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13076" y="3535204"/>
            <a:ext cx="5976664" cy="492443"/>
          </a:xfrm>
          <a:prstGeom prst="rect">
            <a:avLst/>
          </a:prstGeom>
          <a:noFill/>
        </p:spPr>
        <p:txBody>
          <a:bodyPr wrap="square" rtlCol="0">
            <a:spAutoFit/>
          </a:bodyPr>
          <a:lstStyle/>
          <a:p>
            <a:r>
              <a:rPr lang="en-GB" sz="2600" b="1" dirty="0">
                <a:solidFill>
                  <a:schemeClr val="bg1"/>
                </a:solidFill>
              </a:rPr>
              <a:t>Lessons from three strands of work</a:t>
            </a:r>
          </a:p>
        </p:txBody>
      </p:sp>
      <p:cxnSp>
        <p:nvCxnSpPr>
          <p:cNvPr id="5" name="Straight Connector 4">
            <a:extLst>
              <a:ext uri="{FF2B5EF4-FFF2-40B4-BE49-F238E27FC236}">
                <a16:creationId xmlns:a16="http://schemas.microsoft.com/office/drawing/2014/main" id="{E2FF47A2-BFB9-9FB0-969E-D620AAC843F7}"/>
              </a:ext>
            </a:extLst>
          </p:cNvPr>
          <p:cNvCxnSpPr>
            <a:cxnSpLocks/>
          </p:cNvCxnSpPr>
          <p:nvPr/>
        </p:nvCxnSpPr>
        <p:spPr>
          <a:xfrm>
            <a:off x="666180" y="4027646"/>
            <a:ext cx="4248472"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53BD07D-568F-CDE3-47E9-E2E7D16F8124}"/>
              </a:ext>
            </a:extLst>
          </p:cNvPr>
          <p:cNvSpPr txBox="1"/>
          <p:nvPr/>
        </p:nvSpPr>
        <p:spPr>
          <a:xfrm>
            <a:off x="666180" y="4141465"/>
            <a:ext cx="8496944" cy="1785104"/>
          </a:xfrm>
          <a:prstGeom prst="rect">
            <a:avLst/>
          </a:prstGeom>
          <a:noFill/>
        </p:spPr>
        <p:txBody>
          <a:bodyPr wrap="square" rtlCol="0">
            <a:spAutoFit/>
          </a:bodyPr>
          <a:lstStyle/>
          <a:p>
            <a:pPr marL="457200" indent="-457200">
              <a:buAutoNum type="arabicPeriod"/>
            </a:pPr>
            <a:r>
              <a:rPr lang="en-GB" sz="2200" dirty="0">
                <a:solidFill>
                  <a:schemeClr val="bg1"/>
                </a:solidFill>
              </a:rPr>
              <a:t>Engaging with policy in the Global South conference- April 2022</a:t>
            </a:r>
          </a:p>
          <a:p>
            <a:pPr marL="457200" indent="-457200">
              <a:buAutoNum type="arabicPeriod"/>
            </a:pPr>
            <a:r>
              <a:rPr lang="en-GB" sz="2200" dirty="0">
                <a:solidFill>
                  <a:schemeClr val="bg1"/>
                </a:solidFill>
              </a:rPr>
              <a:t>The Intersectional and Comparative Advancement of Racial Equity for Social Justice (ICARE4Justice)- May 2023 summit</a:t>
            </a:r>
          </a:p>
          <a:p>
            <a:pPr marL="457200" indent="-457200">
              <a:buAutoNum type="arabicPeriod"/>
            </a:pPr>
            <a:r>
              <a:rPr lang="en-GB" sz="2200" dirty="0">
                <a:solidFill>
                  <a:schemeClr val="bg1"/>
                </a:solidFill>
              </a:rPr>
              <a:t>University of Nottingham Research Culture Conference (Conversation Station) – July 2023</a:t>
            </a:r>
          </a:p>
        </p:txBody>
      </p:sp>
    </p:spTree>
    <p:extLst>
      <p:ext uri="{BB962C8B-B14F-4D97-AF65-F5344CB8AC3E}">
        <p14:creationId xmlns:p14="http://schemas.microsoft.com/office/powerpoint/2010/main" val="3568659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54496" y="521740"/>
            <a:ext cx="7560840" cy="492443"/>
          </a:xfrm>
          <a:prstGeom prst="rect">
            <a:avLst/>
          </a:prstGeom>
          <a:noFill/>
        </p:spPr>
        <p:txBody>
          <a:bodyPr wrap="square" rtlCol="0">
            <a:spAutoFit/>
          </a:bodyPr>
          <a:lstStyle/>
          <a:p>
            <a:r>
              <a:rPr lang="en-GB" sz="2600" b="1">
                <a:solidFill>
                  <a:srgbClr val="3C1053"/>
                </a:solidFill>
              </a:rPr>
              <a:t>Engaging with Policy in the Global South</a:t>
            </a:r>
            <a:endParaRPr lang="en-GB" sz="2600" b="1" dirty="0">
              <a:solidFill>
                <a:srgbClr val="3C1053"/>
              </a:solidFill>
            </a:endParaRPr>
          </a:p>
        </p:txBody>
      </p:sp>
      <p:sp>
        <p:nvSpPr>
          <p:cNvPr id="4" name="TextBox 3">
            <a:extLst>
              <a:ext uri="{FF2B5EF4-FFF2-40B4-BE49-F238E27FC236}">
                <a16:creationId xmlns:a16="http://schemas.microsoft.com/office/drawing/2014/main" id="{DAB50EA8-CB6C-315B-AFED-D358A89874A1}"/>
              </a:ext>
            </a:extLst>
          </p:cNvPr>
          <p:cNvSpPr txBox="1"/>
          <p:nvPr/>
        </p:nvSpPr>
        <p:spPr>
          <a:xfrm>
            <a:off x="554496" y="1977150"/>
            <a:ext cx="9584408" cy="3911071"/>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000" dirty="0"/>
              <a:t>There are UoN academics (and in the wider UK HE sector) seeking to influence policy in Global South countries, a lot of which have complicated colonial histories with the UK</a:t>
            </a:r>
          </a:p>
          <a:p>
            <a:pPr marL="285750" indent="-285750">
              <a:lnSpc>
                <a:spcPts val="3000"/>
              </a:lnSpc>
              <a:buFont typeface="Arial" panose="020B0604020202020204" pitchFamily="34" charset="0"/>
              <a:buChar char="•"/>
            </a:pPr>
            <a:endParaRPr lang="en-GB" sz="2000" dirty="0"/>
          </a:p>
          <a:p>
            <a:pPr marL="285750" indent="-285750">
              <a:lnSpc>
                <a:spcPts val="3000"/>
              </a:lnSpc>
              <a:buFont typeface="Arial" panose="020B0604020202020204" pitchFamily="34" charset="0"/>
              <a:buChar char="•"/>
            </a:pPr>
            <a:r>
              <a:rPr lang="en-GB" sz="2000" dirty="0"/>
              <a:t>This comes with a lot of challenges and risks that the University and sector at large may not currently have support for, particularly on how academics can best work with policy audiences in contexts of complex historical relationships, global power imbalances and cultural differences.</a:t>
            </a:r>
          </a:p>
          <a:p>
            <a:pPr marL="285750" indent="-285750">
              <a:lnSpc>
                <a:spcPts val="3000"/>
              </a:lnSpc>
              <a:buFont typeface="Arial" panose="020B0604020202020204" pitchFamily="34" charset="0"/>
              <a:buChar char="•"/>
            </a:pPr>
            <a:endParaRPr lang="en-GB" sz="2000" dirty="0"/>
          </a:p>
          <a:p>
            <a:pPr marL="285750" indent="-285750">
              <a:lnSpc>
                <a:spcPts val="3000"/>
              </a:lnSpc>
              <a:buFont typeface="Arial" panose="020B0604020202020204" pitchFamily="34" charset="0"/>
              <a:buChar char="•"/>
            </a:pPr>
            <a:r>
              <a:rPr lang="en-GB" sz="2000" dirty="0"/>
              <a:t>The conference kickstarted an ongoing strand of work to identify these challenges and propose actions for individual academics, for the University and for HE.</a:t>
            </a:r>
          </a:p>
        </p:txBody>
      </p:sp>
      <p:sp>
        <p:nvSpPr>
          <p:cNvPr id="6" name="TextBox 5">
            <a:extLst>
              <a:ext uri="{FF2B5EF4-FFF2-40B4-BE49-F238E27FC236}">
                <a16:creationId xmlns:a16="http://schemas.microsoft.com/office/drawing/2014/main" id="{0199E419-9936-EA23-0A7B-6A85BAEBAE90}"/>
              </a:ext>
            </a:extLst>
          </p:cNvPr>
          <p:cNvSpPr txBox="1"/>
          <p:nvPr/>
        </p:nvSpPr>
        <p:spPr>
          <a:xfrm>
            <a:off x="443784" y="1131838"/>
            <a:ext cx="9073980" cy="769441"/>
          </a:xfrm>
          <a:prstGeom prst="rect">
            <a:avLst/>
          </a:prstGeom>
          <a:noFill/>
        </p:spPr>
        <p:txBody>
          <a:bodyPr wrap="square" rtlCol="0">
            <a:spAutoFit/>
          </a:bodyPr>
          <a:lstStyle/>
          <a:p>
            <a:r>
              <a:rPr lang="en-GB" sz="2200" dirty="0">
                <a:solidFill>
                  <a:srgbClr val="3C1053"/>
                </a:solidFill>
              </a:rPr>
              <a:t>A conference bringing together UoN academics and Global South policy actors to exchange ideas on doing work in this particular context</a:t>
            </a:r>
          </a:p>
        </p:txBody>
      </p:sp>
    </p:spTree>
    <p:extLst>
      <p:ext uri="{BB962C8B-B14F-4D97-AF65-F5344CB8AC3E}">
        <p14:creationId xmlns:p14="http://schemas.microsoft.com/office/powerpoint/2010/main" val="4250279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554496" y="521740"/>
            <a:ext cx="7560840" cy="492443"/>
          </a:xfrm>
          <a:prstGeom prst="rect">
            <a:avLst/>
          </a:prstGeom>
          <a:noFill/>
        </p:spPr>
        <p:txBody>
          <a:bodyPr wrap="square" rtlCol="0">
            <a:spAutoFit/>
          </a:bodyPr>
          <a:lstStyle/>
          <a:p>
            <a:r>
              <a:rPr lang="en-GB" sz="2600" b="1" dirty="0">
                <a:solidFill>
                  <a:srgbClr val="3C1053"/>
                </a:solidFill>
              </a:rPr>
              <a:t>Engaging with Policy in the Global South</a:t>
            </a:r>
          </a:p>
        </p:txBody>
      </p:sp>
      <p:sp>
        <p:nvSpPr>
          <p:cNvPr id="4" name="TextBox 3">
            <a:extLst>
              <a:ext uri="{FF2B5EF4-FFF2-40B4-BE49-F238E27FC236}">
                <a16:creationId xmlns:a16="http://schemas.microsoft.com/office/drawing/2014/main" id="{DAB50EA8-CB6C-315B-AFED-D358A89874A1}"/>
              </a:ext>
            </a:extLst>
          </p:cNvPr>
          <p:cNvSpPr txBox="1"/>
          <p:nvPr/>
        </p:nvSpPr>
        <p:spPr>
          <a:xfrm>
            <a:off x="554496" y="1977150"/>
            <a:ext cx="9584408" cy="2372188"/>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000" dirty="0"/>
              <a:t>Attendees</a:t>
            </a:r>
          </a:p>
          <a:p>
            <a:pPr marL="342900" indent="-342900">
              <a:lnSpc>
                <a:spcPts val="3000"/>
              </a:lnSpc>
              <a:buFontTx/>
              <a:buChar char="-"/>
            </a:pPr>
            <a:r>
              <a:rPr lang="en-GB" sz="2000" dirty="0"/>
              <a:t>HE David </a:t>
            </a:r>
            <a:r>
              <a:rPr lang="en-GB" sz="2000" dirty="0" err="1"/>
              <a:t>Sengeh</a:t>
            </a:r>
            <a:r>
              <a:rPr lang="en-GB" sz="2000" dirty="0"/>
              <a:t>, Minister for Education and Innovation in Sierra Leone</a:t>
            </a:r>
          </a:p>
          <a:p>
            <a:pPr marL="342900" indent="-342900">
              <a:lnSpc>
                <a:spcPts val="3000"/>
              </a:lnSpc>
              <a:buFontTx/>
              <a:buChar char="-"/>
            </a:pPr>
            <a:r>
              <a:rPr lang="en-GB" sz="2000" dirty="0"/>
              <a:t>Baroness Lola Young, UoN Chancellor</a:t>
            </a:r>
          </a:p>
          <a:p>
            <a:pPr marL="342900" indent="-342900">
              <a:lnSpc>
                <a:spcPts val="3000"/>
              </a:lnSpc>
              <a:buFontTx/>
              <a:buChar char="-"/>
            </a:pPr>
            <a:r>
              <a:rPr lang="en-GB" sz="2000" dirty="0"/>
              <a:t>High level officials from the African Union, UNICEF, UNDP, Commonwealth Secretariat, Asian Civil Society Network</a:t>
            </a:r>
          </a:p>
          <a:p>
            <a:pPr marL="342900" indent="-342900">
              <a:lnSpc>
                <a:spcPts val="3000"/>
              </a:lnSpc>
              <a:buFontTx/>
              <a:buChar char="-"/>
            </a:pPr>
            <a:r>
              <a:rPr lang="en-GB" sz="2000" dirty="0"/>
              <a:t>UON academics</a:t>
            </a:r>
          </a:p>
        </p:txBody>
      </p:sp>
      <p:sp>
        <p:nvSpPr>
          <p:cNvPr id="6" name="TextBox 5">
            <a:extLst>
              <a:ext uri="{FF2B5EF4-FFF2-40B4-BE49-F238E27FC236}">
                <a16:creationId xmlns:a16="http://schemas.microsoft.com/office/drawing/2014/main" id="{0199E419-9936-EA23-0A7B-6A85BAEBAE90}"/>
              </a:ext>
            </a:extLst>
          </p:cNvPr>
          <p:cNvSpPr txBox="1"/>
          <p:nvPr/>
        </p:nvSpPr>
        <p:spPr>
          <a:xfrm>
            <a:off x="443784" y="1131838"/>
            <a:ext cx="9073980" cy="769441"/>
          </a:xfrm>
          <a:prstGeom prst="rect">
            <a:avLst/>
          </a:prstGeom>
          <a:noFill/>
        </p:spPr>
        <p:txBody>
          <a:bodyPr wrap="square" rtlCol="0">
            <a:spAutoFit/>
          </a:bodyPr>
          <a:lstStyle/>
          <a:p>
            <a:r>
              <a:rPr lang="en-GB" sz="2200" dirty="0">
                <a:solidFill>
                  <a:srgbClr val="3C1053"/>
                </a:solidFill>
              </a:rPr>
              <a:t>A full day of plenary conversations, breakout discussions and experience sharing from UoN academics engaging policy across Global South countries</a:t>
            </a:r>
          </a:p>
        </p:txBody>
      </p:sp>
      <p:sp>
        <p:nvSpPr>
          <p:cNvPr id="7" name="TextBox 6">
            <a:extLst>
              <a:ext uri="{FF2B5EF4-FFF2-40B4-BE49-F238E27FC236}">
                <a16:creationId xmlns:a16="http://schemas.microsoft.com/office/drawing/2014/main" id="{FC567574-C3B1-7F60-8D38-5013C6FF2E1B}"/>
              </a:ext>
            </a:extLst>
          </p:cNvPr>
          <p:cNvSpPr txBox="1"/>
          <p:nvPr/>
        </p:nvSpPr>
        <p:spPr>
          <a:xfrm>
            <a:off x="672840" y="5044834"/>
            <a:ext cx="2014545" cy="830997"/>
          </a:xfrm>
          <a:prstGeom prst="rect">
            <a:avLst/>
          </a:prstGeom>
          <a:noFill/>
        </p:spPr>
        <p:txBody>
          <a:bodyPr wrap="square" rtlCol="0">
            <a:spAutoFit/>
          </a:bodyPr>
          <a:lstStyle/>
          <a:p>
            <a:r>
              <a:rPr lang="en-GB" sz="2400" dirty="0"/>
              <a:t>Conference themes</a:t>
            </a:r>
          </a:p>
        </p:txBody>
      </p:sp>
      <p:sp>
        <p:nvSpPr>
          <p:cNvPr id="11" name="TextBox 10">
            <a:extLst>
              <a:ext uri="{FF2B5EF4-FFF2-40B4-BE49-F238E27FC236}">
                <a16:creationId xmlns:a16="http://schemas.microsoft.com/office/drawing/2014/main" id="{30A89ABB-428C-5E27-3328-CD6A75B41CC4}"/>
              </a:ext>
            </a:extLst>
          </p:cNvPr>
          <p:cNvSpPr txBox="1"/>
          <p:nvPr/>
        </p:nvSpPr>
        <p:spPr>
          <a:xfrm>
            <a:off x="8006017" y="4666675"/>
            <a:ext cx="2687384" cy="1477328"/>
          </a:xfrm>
          <a:prstGeom prst="rect">
            <a:avLst/>
          </a:prstGeom>
          <a:solidFill>
            <a:schemeClr val="tx2">
              <a:lumMod val="50000"/>
            </a:schemeClr>
          </a:solidFill>
        </p:spPr>
        <p:txBody>
          <a:bodyPr wrap="square" rtlCol="0">
            <a:spAutoFit/>
          </a:bodyPr>
          <a:lstStyle/>
          <a:p>
            <a:endParaRPr lang="en-GB" dirty="0"/>
          </a:p>
          <a:p>
            <a:endParaRPr lang="en-GB" dirty="0"/>
          </a:p>
          <a:p>
            <a:r>
              <a:rPr lang="en-GB" dirty="0">
                <a:solidFill>
                  <a:schemeClr val="bg1"/>
                </a:solidFill>
              </a:rPr>
              <a:t>Cultivating positive third-sector partnerships</a:t>
            </a:r>
          </a:p>
          <a:p>
            <a:endParaRPr lang="en-GB" dirty="0"/>
          </a:p>
        </p:txBody>
      </p:sp>
      <p:sp>
        <p:nvSpPr>
          <p:cNvPr id="12" name="TextBox 11">
            <a:extLst>
              <a:ext uri="{FF2B5EF4-FFF2-40B4-BE49-F238E27FC236}">
                <a16:creationId xmlns:a16="http://schemas.microsoft.com/office/drawing/2014/main" id="{6641F72B-C5BB-B3AC-34CC-1B9CE1421799}"/>
              </a:ext>
            </a:extLst>
          </p:cNvPr>
          <p:cNvSpPr txBox="1"/>
          <p:nvPr/>
        </p:nvSpPr>
        <p:spPr>
          <a:xfrm>
            <a:off x="5318633" y="4680361"/>
            <a:ext cx="2687384" cy="1477328"/>
          </a:xfrm>
          <a:prstGeom prst="rect">
            <a:avLst/>
          </a:prstGeom>
          <a:solidFill>
            <a:srgbClr val="507F70"/>
          </a:solidFill>
        </p:spPr>
        <p:txBody>
          <a:bodyPr wrap="square" rtlCol="0">
            <a:spAutoFit/>
          </a:bodyPr>
          <a:lstStyle/>
          <a:p>
            <a:endParaRPr lang="en-GB" dirty="0"/>
          </a:p>
          <a:p>
            <a:endParaRPr lang="en-GB" dirty="0"/>
          </a:p>
          <a:p>
            <a:r>
              <a:rPr lang="en-GB" dirty="0">
                <a:solidFill>
                  <a:schemeClr val="bg1"/>
                </a:solidFill>
              </a:rPr>
              <a:t>Engaging with multilateral institutions</a:t>
            </a:r>
          </a:p>
          <a:p>
            <a:endParaRPr lang="en-GB" dirty="0"/>
          </a:p>
        </p:txBody>
      </p:sp>
      <p:sp>
        <p:nvSpPr>
          <p:cNvPr id="13" name="TextBox 12">
            <a:extLst>
              <a:ext uri="{FF2B5EF4-FFF2-40B4-BE49-F238E27FC236}">
                <a16:creationId xmlns:a16="http://schemas.microsoft.com/office/drawing/2014/main" id="{7F2953B3-85DB-6BB0-2843-AC47EE922E4C}"/>
              </a:ext>
            </a:extLst>
          </p:cNvPr>
          <p:cNvSpPr txBox="1"/>
          <p:nvPr/>
        </p:nvSpPr>
        <p:spPr>
          <a:xfrm>
            <a:off x="2667261" y="4680361"/>
            <a:ext cx="2687384" cy="1877437"/>
          </a:xfrm>
          <a:prstGeom prst="rect">
            <a:avLst/>
          </a:prstGeom>
          <a:solidFill>
            <a:srgbClr val="3C1053"/>
          </a:solidFill>
        </p:spPr>
        <p:txBody>
          <a:bodyPr wrap="square" rtlCol="0">
            <a:spAutoFit/>
          </a:bodyPr>
          <a:lstStyle/>
          <a:p>
            <a:endParaRPr lang="en-GB" sz="2200" dirty="0">
              <a:solidFill>
                <a:schemeClr val="bg1"/>
              </a:solidFill>
            </a:endParaRPr>
          </a:p>
          <a:p>
            <a:endParaRPr lang="en-GB" sz="2200" dirty="0">
              <a:solidFill>
                <a:schemeClr val="bg1"/>
              </a:solidFill>
            </a:endParaRPr>
          </a:p>
          <a:p>
            <a:r>
              <a:rPr lang="en-GB" dirty="0">
                <a:solidFill>
                  <a:schemeClr val="bg1"/>
                </a:solidFill>
              </a:rPr>
              <a:t>Working in post-colonial contexts</a:t>
            </a: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21045491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984A676A-5BE2-462C-9D1C-2ED29B8D695E}"/>
</file>

<file path=customXml/itemProps2.xml><?xml version="1.0" encoding="utf-8"?>
<ds:datastoreItem xmlns:ds="http://schemas.openxmlformats.org/officeDocument/2006/customXml" ds:itemID="{8619C24A-CAE8-4FC6-A898-84E5805979AF}"/>
</file>

<file path=customXml/itemProps3.xml><?xml version="1.0" encoding="utf-8"?>
<ds:datastoreItem xmlns:ds="http://schemas.openxmlformats.org/officeDocument/2006/customXml" ds:itemID="{658A0F35-5DA6-4A0F-8619-3AD3CFB256AB}"/>
</file>

<file path=docProps/app.xml><?xml version="1.0" encoding="utf-8"?>
<Properties xmlns="http://schemas.openxmlformats.org/officeDocument/2006/extended-properties" xmlns:vt="http://schemas.openxmlformats.org/officeDocument/2006/docPropsVTypes">
  <Template>IRCC_PPT</Template>
  <TotalTime>192</TotalTime>
  <Words>1095</Words>
  <Application>Microsoft Office PowerPoint</Application>
  <PresentationFormat>Custom</PresentationFormat>
  <Paragraphs>132</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PowerPoint Presentation</vt:lpstr>
      <vt:lpstr>A decolonising approach to policy impact: lessons for research culture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Chris Sims (staff)</cp:lastModifiedBy>
  <cp:revision>4</cp:revision>
  <dcterms:created xsi:type="dcterms:W3CDTF">2023-09-07T08:40:03Z</dcterms:created>
  <dcterms:modified xsi:type="dcterms:W3CDTF">2023-09-22T07:48:57Z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