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7" r:id="rId4"/>
    <p:sldId id="261" r:id="rId5"/>
    <p:sldId id="262" r:id="rId6"/>
    <p:sldId id="275" r:id="rId7"/>
    <p:sldId id="276" r:id="rId8"/>
    <p:sldId id="260" r:id="rId9"/>
    <p:sldId id="277" r:id="rId10"/>
    <p:sldId id="266" r:id="rId11"/>
    <p:sldId id="264" r:id="rId12"/>
    <p:sldId id="272" r:id="rId13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CDB8"/>
    <a:srgbClr val="507F70"/>
    <a:srgbClr val="3C1053"/>
    <a:srgbClr val="55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>
      <p:cViewPr varScale="1">
        <p:scale>
          <a:sx n="78" d="100"/>
          <a:sy n="78" d="100"/>
        </p:scale>
        <p:origin x="1214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511FD-94E3-4522-9D83-8BB8FB8C9EA1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43300" y="946150"/>
            <a:ext cx="3606800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4DCBC-45A4-4B79-949B-3038A05E0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222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warwick.ac.uk/wmgworkexperience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craig.carnegie@warwick.ac.uk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warwick.ac.uk/wmgworkexperienc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urple background with white squares&#10;&#10;Description automatically generated">
            <a:extLst>
              <a:ext uri="{FF2B5EF4-FFF2-40B4-BE49-F238E27FC236}">
                <a16:creationId xmlns:a16="http://schemas.microsoft.com/office/drawing/2014/main" id="{8B5B897F-69D2-5F71-ED5F-1ECDF6D4F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00" y="-34999"/>
            <a:ext cx="10747300" cy="760361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597666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Open Access: Work Experience Guide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B847D0-D372-56B1-EFA5-5FACC7FBB5B8}"/>
              </a:ext>
            </a:extLst>
          </p:cNvPr>
          <p:cNvSpPr txBox="1"/>
          <p:nvPr/>
        </p:nvSpPr>
        <p:spPr>
          <a:xfrm>
            <a:off x="189817" y="1551640"/>
            <a:ext cx="682235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Project Deliverable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Access: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www.warwick.ac.uk/wmgworkexperience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0A8083B-5877-8E39-ED30-F0C640E35ACE}"/>
              </a:ext>
            </a:extLst>
          </p:cNvPr>
          <p:cNvGrpSpPr/>
          <p:nvPr/>
        </p:nvGrpSpPr>
        <p:grpSpPr>
          <a:xfrm>
            <a:off x="6498828" y="1147326"/>
            <a:ext cx="4032448" cy="5373471"/>
            <a:chOff x="6864603" y="169625"/>
            <a:chExt cx="5211368" cy="651875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E86C9C4-9880-C5E6-47D3-83247B68F6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64603" y="169625"/>
              <a:ext cx="5211368" cy="6518750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723BA35-454E-BD88-9DA0-A9BCD3992C4C}"/>
                </a:ext>
              </a:extLst>
            </p:cNvPr>
            <p:cNvSpPr/>
            <p:nvPr/>
          </p:nvSpPr>
          <p:spPr>
            <a:xfrm>
              <a:off x="6924582" y="1865563"/>
              <a:ext cx="5086906" cy="1586454"/>
            </a:xfrm>
            <a:prstGeom prst="rect">
              <a:avLst/>
            </a:prstGeom>
            <a:solidFill>
              <a:srgbClr val="70AD47"/>
            </a:solidFill>
            <a:ln w="12700" cap="flat" cmpd="sng" algn="ctr">
              <a:solidFill>
                <a:srgbClr val="70AD4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Calibri Light" panose="020F0302020204030204" pitchFamily="34" charset="0"/>
                  <a:ea typeface="+mn-ea"/>
                  <a:cs typeface="+mn-cs"/>
                </a:rPr>
                <a:t>Hosting a Work Experience Programme at the University of Warwick: a Case Study for improving Research Culture within WMG</a:t>
              </a:r>
              <a:endParaRPr kumimoji="0" lang="en-GB" sz="18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EF4DD38-D6BD-9666-52FC-96AEA4AA72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458053"/>
              </p:ext>
            </p:extLst>
          </p:nvPr>
        </p:nvGraphicFramePr>
        <p:xfrm>
          <a:off x="162124" y="2725396"/>
          <a:ext cx="6192688" cy="3720325"/>
        </p:xfrm>
        <a:graphic>
          <a:graphicData uri="http://schemas.openxmlformats.org/drawingml/2006/table">
            <a:tbl>
              <a:tblPr firstRow="1" firstCol="1"/>
              <a:tblGrid>
                <a:gridCol w="954784">
                  <a:extLst>
                    <a:ext uri="{9D8B030D-6E8A-4147-A177-3AD203B41FA5}">
                      <a16:colId xmlns:a16="http://schemas.microsoft.com/office/drawing/2014/main" val="2503348078"/>
                    </a:ext>
                  </a:extLst>
                </a:gridCol>
                <a:gridCol w="5237904">
                  <a:extLst>
                    <a:ext uri="{9D8B030D-6E8A-4147-A177-3AD203B41FA5}">
                      <a16:colId xmlns:a16="http://schemas.microsoft.com/office/drawing/2014/main" val="212366790"/>
                    </a:ext>
                  </a:extLst>
                </a:gridCol>
              </a:tblGrid>
              <a:tr h="189245">
                <a:tc>
                  <a:txBody>
                    <a:bodyPr/>
                    <a:lstStyle>
                      <a:lvl1pPr marL="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Chapter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5B9BD5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eaLnBrk="1" hangingPunct="1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Title and Description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434431"/>
                  </a:ext>
                </a:extLst>
              </a:tr>
              <a:tr h="847190">
                <a:tc>
                  <a:txBody>
                    <a:bodyPr/>
                    <a:lstStyle>
                      <a:lvl1pPr marL="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5B9BD5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Research Culture - Chapter 1 introduces the funding process and project creation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823210"/>
                  </a:ext>
                </a:extLst>
              </a:tr>
              <a:tr h="918350">
                <a:tc>
                  <a:txBody>
                    <a:bodyPr/>
                    <a:lstStyle>
                      <a:lvl1pPr marL="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5B9BD5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Approaching Work Experience - Introduces the departments historical and future approach to hosting employability interventions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2725555"/>
                  </a:ext>
                </a:extLst>
              </a:tr>
              <a:tr h="847190">
                <a:tc>
                  <a:txBody>
                    <a:bodyPr/>
                    <a:lstStyle>
                      <a:lvl1pPr marL="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5B9BD5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Work Experience Hosting - How to apply the information to create your own work experience programme.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936482"/>
                  </a:ext>
                </a:extLst>
              </a:tr>
              <a:tr h="918350">
                <a:tc>
                  <a:txBody>
                    <a:bodyPr/>
                    <a:lstStyle>
                      <a:lvl1pPr marL="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eaLnBrk="1" hangingPunct="1">
                        <a:defRPr b="1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5B9BD5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eaLnBrk="1" hangingPunct="1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Conclusions and Culture Improvements – highlights the successful outcomes of the overall ERC fund and the employability scheme that was applied to WMG’s Work Experience programmes.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mpd="sng">
                      <a:solidFill>
                        <a:srgbClr val="5B9BD5"/>
                      </a:solidFill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79307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684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chemeClr val="bg1"/>
                </a:solidFill>
              </a:rPr>
              <a:t>Next Steps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FF47A2-BFB9-9FB0-969E-D620AAC843F7}"/>
              </a:ext>
            </a:extLst>
          </p:cNvPr>
          <p:cNvCxnSpPr>
            <a:cxnSpLocks/>
          </p:cNvCxnSpPr>
          <p:nvPr/>
        </p:nvCxnSpPr>
        <p:spPr>
          <a:xfrm>
            <a:off x="378148" y="2197249"/>
            <a:ext cx="4248472" cy="0"/>
          </a:xfrm>
          <a:prstGeom prst="line">
            <a:avLst/>
          </a:prstGeom>
          <a:ln>
            <a:solidFill>
              <a:srgbClr val="507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0229F0F-5A23-43B6-403D-B3F5FEE21D28}"/>
              </a:ext>
            </a:extLst>
          </p:cNvPr>
          <p:cNvSpPr txBox="1">
            <a:spLocks/>
          </p:cNvSpPr>
          <p:nvPr/>
        </p:nvSpPr>
        <p:spPr>
          <a:xfrm>
            <a:off x="6498828" y="2773312"/>
            <a:ext cx="3528392" cy="2736305"/>
          </a:xfrm>
          <a:prstGeom prst="rect">
            <a:avLst/>
          </a:prstGeom>
        </p:spPr>
        <p:txBody>
          <a:bodyPr>
            <a:normAutofit/>
          </a:bodyPr>
          <a:lstStyle>
            <a:lvl1pPr marL="0" eaLnBrk="1" hangingPunct="1">
              <a:defRPr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Research Culture Fund 2: </a:t>
            </a:r>
          </a:p>
          <a:p>
            <a:pPr marL="800089" marR="0" lvl="1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Addressing social mobility issues in STEM: Cross-Faculty Research Culture Partnership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SEM Faculty Collaboration</a:t>
            </a:r>
          </a:p>
          <a:p>
            <a:pPr marL="800100" marR="0" lvl="1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Science [Physics] </a:t>
            </a:r>
            <a:endParaRPr lang="en-GB" sz="1600" kern="0" dirty="0">
              <a:solidFill>
                <a:schemeClr val="bg1"/>
              </a:solidFill>
              <a:latin typeface="Calibri"/>
            </a:endParaRPr>
          </a:p>
          <a:p>
            <a:pPr marL="800100" marR="0" lvl="1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Engineering [WMG]</a:t>
            </a:r>
          </a:p>
          <a:p>
            <a:pPr marL="800100" marR="0" lvl="1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Mathematics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SEM Work Experience Working Group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1827C3-906C-1D32-CB47-C320E5CEBC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3" t="70" r="5839"/>
          <a:stretch/>
        </p:blipFill>
        <p:spPr bwMode="auto">
          <a:xfrm>
            <a:off x="378148" y="2389222"/>
            <a:ext cx="5904656" cy="3345125"/>
          </a:xfrm>
          <a:prstGeom prst="rect">
            <a:avLst/>
          </a:prstGeom>
          <a:noFill/>
          <a:ln>
            <a:solidFill>
              <a:srgbClr val="6DCDB8"/>
            </a:solidFill>
          </a:ln>
        </p:spPr>
      </p:pic>
    </p:spTree>
    <p:extLst>
      <p:ext uri="{BB962C8B-B14F-4D97-AF65-F5344CB8AC3E}">
        <p14:creationId xmlns:p14="http://schemas.microsoft.com/office/powerpoint/2010/main" val="4148858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646331"/>
          </a:xfrm>
        </p:spPr>
        <p:txBody>
          <a:bodyPr/>
          <a:lstStyle/>
          <a:p>
            <a:r>
              <a:rPr lang="en-GB" sz="420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02005" y="3205361"/>
            <a:ext cx="7485380" cy="553998"/>
          </a:xfrm>
        </p:spPr>
        <p:txBody>
          <a:bodyPr/>
          <a:lstStyle/>
          <a:p>
            <a:pPr algn="l"/>
            <a:r>
              <a:rPr lang="en-GB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Evaluating a department’s approach to work experience programs and enabling staff development to enhance the delivery through internal funding sources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802005" y="3061345"/>
            <a:ext cx="7208991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7617-BD9B-21A4-F97C-BC4FA5E82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" y="5760694"/>
            <a:ext cx="10693400" cy="180215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224C30-465A-EC74-082C-FBC68D8B0E8E}"/>
              </a:ext>
            </a:extLst>
          </p:cNvPr>
          <p:cNvSpPr txBox="1"/>
          <p:nvPr/>
        </p:nvSpPr>
        <p:spPr>
          <a:xfrm>
            <a:off x="802005" y="4141465"/>
            <a:ext cx="7353007" cy="198515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Avenir Next" charset="0"/>
                <a:cs typeface="Avenir Next" charset="0"/>
              </a:rPr>
              <a:t>Dr Craig Carnegie		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Avenir Next" charset="0"/>
                <a:cs typeface="Avenir Next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craig.carnegie@warwick.ac.uk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Avenir Next" charset="0"/>
              <a:cs typeface="Avenir Next" charset="0"/>
            </a:endParaRPr>
          </a:p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kern="0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Naomi Ogunkola		</a:t>
            </a:r>
            <a:r>
              <a:rPr lang="en-GB" sz="2000" u="sng" kern="0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naomi.ogunkola@warwick.ac.uk</a:t>
            </a:r>
          </a:p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000" u="sng" kern="0" dirty="0">
              <a:solidFill>
                <a:schemeClr val="bg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defTabSz="914377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kern="0" dirty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Website:	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www.warwick.ac.uk/wmgworkexperience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771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2D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88107-E7C7-E8F4-05D9-1251D02FD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003" y="2435132"/>
            <a:ext cx="9089390" cy="430887"/>
          </a:xfrm>
        </p:spPr>
        <p:txBody>
          <a:bodyPr/>
          <a:lstStyle/>
          <a:p>
            <a:r>
              <a:rPr lang="en-GB" sz="28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Developing the University of Warwick’s Research Culture</a:t>
            </a:r>
            <a:endParaRPr lang="en-GB" sz="28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371548-8E8C-E16D-FA3D-7F71BB6C792D}"/>
              </a:ext>
            </a:extLst>
          </p:cNvPr>
          <p:cNvCxnSpPr/>
          <p:nvPr/>
        </p:nvCxnSpPr>
        <p:spPr>
          <a:xfrm>
            <a:off x="802005" y="3061345"/>
            <a:ext cx="7208991" cy="0"/>
          </a:xfrm>
          <a:prstGeom prst="line">
            <a:avLst/>
          </a:prstGeom>
          <a:ln>
            <a:solidFill>
              <a:srgbClr val="6DCD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107617-BD9B-21A4-F97C-BC4FA5E82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" y="5760694"/>
            <a:ext cx="10693400" cy="1802156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9869817D-FA74-2B9F-A99C-23B3A93460F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02005" y="3205361"/>
            <a:ext cx="6992968" cy="2092881"/>
          </a:xfrm>
        </p:spPr>
        <p:txBody>
          <a:bodyPr/>
          <a:lstStyle/>
          <a:p>
            <a:pPr algn="l"/>
            <a:r>
              <a:rPr lang="en-GB" sz="24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Evaluating a department’s approach to work experience programs and enabling staff development to enhance the delivery through internal funding sources</a:t>
            </a:r>
          </a:p>
          <a:p>
            <a:endParaRPr lang="en-GB" sz="2800" dirty="0">
              <a:solidFill>
                <a:prstClr val="white"/>
              </a:solidFill>
              <a:latin typeface="Calibri"/>
            </a:endParaRPr>
          </a:p>
          <a:p>
            <a:r>
              <a:rPr lang="en-GB" dirty="0">
                <a:solidFill>
                  <a:prstClr val="white"/>
                </a:solidFill>
                <a:latin typeface="Calibri"/>
              </a:rPr>
              <a:t>Craig Carnegie and Naomi Ogunkola</a:t>
            </a:r>
          </a:p>
          <a:p>
            <a:r>
              <a:rPr lang="en-GB" dirty="0">
                <a:solidFill>
                  <a:prstClr val="white"/>
                </a:solidFill>
                <a:latin typeface="Calibri"/>
              </a:rPr>
              <a:t>WMG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150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74888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Background – Employability Schemes at Warwick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666180" y="1621185"/>
            <a:ext cx="9433048" cy="5065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No embedded good practice for hosting employability schemes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Ad-hoc approaches to staff, based on connections and relationships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Gatsby Benchmarks – Work Experience and University Engagement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Isolates young people that have grown up in lower socioeconomic backgrounds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Research shows we lose young people's interest in STEM by the age of 15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lnSpc>
                <a:spcPts val="3000"/>
              </a:lnSpc>
            </a:pPr>
            <a:endParaRPr lang="en-GB" sz="2000" b="1" dirty="0"/>
          </a:p>
          <a:p>
            <a:pPr>
              <a:lnSpc>
                <a:spcPts val="3000"/>
              </a:lnSpc>
            </a:pPr>
            <a:r>
              <a:rPr lang="en-GB" sz="2000" b="1" dirty="0"/>
              <a:t>Research Culture Improvements</a:t>
            </a:r>
          </a:p>
          <a:p>
            <a:pPr>
              <a:lnSpc>
                <a:spcPts val="3000"/>
              </a:lnSpc>
            </a:pPr>
            <a:endParaRPr lang="en-GB" sz="2000" b="1" dirty="0"/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There are a lack of leadership roles specific to Work Experience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Access to University for young people is limited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There is a gap in the research for sharing good practice 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35AEF8-E01D-0C19-C67D-7D6E7285101C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3C1053"/>
          </a:solidFill>
          <a:ln>
            <a:solidFill>
              <a:srgbClr val="3C10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53287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Project Aims and Funding Sources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666180" y="1630131"/>
            <a:ext cx="9289032" cy="3917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GB" sz="2200" dirty="0"/>
              <a:t>Aims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Address social mobility issues in STEM 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Develop a WMG Research Culture to support this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Contribute to the wider University of Warwick Community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GB" sz="2200" dirty="0"/>
          </a:p>
          <a:p>
            <a:pPr>
              <a:lnSpc>
                <a:spcPts val="3000"/>
              </a:lnSpc>
            </a:pPr>
            <a:r>
              <a:rPr lang="en-GB" sz="2200" dirty="0"/>
              <a:t>Funding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Research England is allocating £30 million of Enhancing Research Culture funding to higher education providers for 2022-23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The University of Warwick allocated £600,000.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200" dirty="0"/>
              <a:t>Research and Impact Services allocates based on an internal application / sift.</a:t>
            </a:r>
          </a:p>
        </p:txBody>
      </p:sp>
    </p:spTree>
    <p:extLst>
      <p:ext uri="{BB962C8B-B14F-4D97-AF65-F5344CB8AC3E}">
        <p14:creationId xmlns:p14="http://schemas.microsoft.com/office/powerpoint/2010/main" val="2402269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Staff Development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C4985F-3EF2-0C73-CD75-BE021F5CE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412" y="1851171"/>
            <a:ext cx="7112853" cy="386050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7C79B74-89CB-FF48-EC80-13F07445ADFC}"/>
              </a:ext>
            </a:extLst>
          </p:cNvPr>
          <p:cNvSpPr/>
          <p:nvPr/>
        </p:nvSpPr>
        <p:spPr>
          <a:xfrm>
            <a:off x="993844" y="4023904"/>
            <a:ext cx="1163208" cy="164732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Culture Fund Support 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AC93BBDD-3842-22E6-5202-F7D3CC3E7351}"/>
              </a:ext>
            </a:extLst>
          </p:cNvPr>
          <p:cNvSpPr/>
          <p:nvPr/>
        </p:nvSpPr>
        <p:spPr>
          <a:xfrm>
            <a:off x="2347420" y="4641807"/>
            <a:ext cx="316045" cy="411521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168CED-A68A-48DC-A601-56851D9B6091}"/>
              </a:ext>
            </a:extLst>
          </p:cNvPr>
          <p:cNvSpPr/>
          <p:nvPr/>
        </p:nvSpPr>
        <p:spPr>
          <a:xfrm>
            <a:off x="991052" y="1829284"/>
            <a:ext cx="1163209" cy="164732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Project Creation and Leadership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C5A7B8C-F2A1-1D39-9017-2F748E328193}"/>
              </a:ext>
            </a:extLst>
          </p:cNvPr>
          <p:cNvSpPr/>
          <p:nvPr/>
        </p:nvSpPr>
        <p:spPr>
          <a:xfrm>
            <a:off x="2347420" y="2447187"/>
            <a:ext cx="316045" cy="411521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91B758-EF6D-1FE0-6959-AA1810E4052A}"/>
              </a:ext>
            </a:extLst>
          </p:cNvPr>
          <p:cNvSpPr/>
          <p:nvPr/>
        </p:nvSpPr>
        <p:spPr>
          <a:xfrm>
            <a:off x="0" y="6157689"/>
            <a:ext cx="10693400" cy="1405161"/>
          </a:xfrm>
          <a:prstGeom prst="rect">
            <a:avLst/>
          </a:prstGeom>
          <a:solidFill>
            <a:srgbClr val="3C1053"/>
          </a:solidFill>
          <a:ln>
            <a:solidFill>
              <a:srgbClr val="3C10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1B5341A4-EC93-44E1-4AA2-2DA4721895C7}"/>
              </a:ext>
            </a:extLst>
          </p:cNvPr>
          <p:cNvSpPr txBox="1"/>
          <p:nvPr/>
        </p:nvSpPr>
        <p:spPr>
          <a:xfrm>
            <a:off x="596184" y="72356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chemeClr val="bg1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chemeClr val="bg1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chemeClr val="bg1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chemeClr val="bg1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chemeClr val="bg1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chemeClr val="bg1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chemeClr val="bg1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chemeClr val="bg1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chemeClr val="bg1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chemeClr val="bg1"/>
              </a:solidFill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0393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1F76DEA-A299-1B8D-C2AA-F0D9D0969D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705"/>
          <a:stretch/>
        </p:blipFill>
        <p:spPr>
          <a:xfrm>
            <a:off x="8072303" y="3934147"/>
            <a:ext cx="2595848" cy="3563768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371335-2C41-46EE-E936-599D3D367D72}"/>
              </a:ext>
            </a:extLst>
          </p:cNvPr>
          <p:cNvSpPr txBox="1"/>
          <p:nvPr/>
        </p:nvSpPr>
        <p:spPr>
          <a:xfrm>
            <a:off x="666180" y="901105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Personal Training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75E901-6149-4E10-8DB0-04C11F73FA30}"/>
              </a:ext>
            </a:extLst>
          </p:cNvPr>
          <p:cNvSpPr txBox="1"/>
          <p:nvPr/>
        </p:nvSpPr>
        <p:spPr>
          <a:xfrm>
            <a:off x="7938988" y="2660358"/>
            <a:ext cx="292221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Sandy Sparks</a:t>
            </a:r>
          </a:p>
          <a:p>
            <a:r>
              <a:rPr lang="en-GB" sz="1400" u="sng" dirty="0"/>
              <a:t>Personal Development Consultant</a:t>
            </a:r>
          </a:p>
          <a:p>
            <a:r>
              <a:rPr lang="en-GB" sz="1400" dirty="0"/>
              <a:t>Provided personalised development training, programme support and programme delivery</a:t>
            </a:r>
          </a:p>
        </p:txBody>
      </p:sp>
      <p:pic>
        <p:nvPicPr>
          <p:cNvPr id="8" name="Picture 2" descr="Sandy Sparks (Dicks) (@Sparks_Dicks) / X">
            <a:extLst>
              <a:ext uri="{FF2B5EF4-FFF2-40B4-BE49-F238E27FC236}">
                <a16:creationId xmlns:a16="http://schemas.microsoft.com/office/drawing/2014/main" id="{69C86393-E747-EDBE-091C-21F47486C6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012" y="157346"/>
            <a:ext cx="2460329" cy="246032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graph with different colored bars&#10;&#10;Description automatically generated">
            <a:extLst>
              <a:ext uri="{FF2B5EF4-FFF2-40B4-BE49-F238E27FC236}">
                <a16:creationId xmlns:a16="http://schemas.microsoft.com/office/drawing/2014/main" id="{971B8C12-5546-070C-D029-CC5A8BA06B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918" y="4777513"/>
            <a:ext cx="7910179" cy="2217235"/>
          </a:xfrm>
          <a:prstGeom prst="rect">
            <a:avLst/>
          </a:prstGeom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F51393-A866-2A37-C7A4-A56327E3EB15}"/>
              </a:ext>
            </a:extLst>
          </p:cNvPr>
          <p:cNvSpPr txBox="1"/>
          <p:nvPr/>
        </p:nvSpPr>
        <p:spPr>
          <a:xfrm>
            <a:off x="513264" y="1529854"/>
            <a:ext cx="8073796" cy="312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GB" sz="1600" u="sng" dirty="0"/>
              <a:t>One-on-One Support:</a:t>
            </a:r>
          </a:p>
          <a:p>
            <a:pPr lvl="1">
              <a:lnSpc>
                <a:spcPts val="3000"/>
              </a:lnSpc>
            </a:pPr>
            <a:r>
              <a:rPr lang="en-GB" sz="1600" dirty="0"/>
              <a:t>Each member of the team was provided with 2 hours of personal development discussions. Tailored to their own goals and objectives.</a:t>
            </a:r>
          </a:p>
          <a:p>
            <a:pPr>
              <a:lnSpc>
                <a:spcPts val="3000"/>
              </a:lnSpc>
            </a:pPr>
            <a:r>
              <a:rPr lang="en-GB" sz="1600" u="sng" dirty="0"/>
              <a:t>Group Delivered Workshops:</a:t>
            </a:r>
          </a:p>
          <a:p>
            <a:pPr lvl="1">
              <a:lnSpc>
                <a:spcPts val="3000"/>
              </a:lnSpc>
            </a:pPr>
            <a:r>
              <a:rPr lang="en-GB" sz="1600" dirty="0"/>
              <a:t>A series of larger sessions that reached 33 members of WMG staff.</a:t>
            </a:r>
          </a:p>
          <a:p>
            <a:pPr marL="914400" lvl="1" indent="-457200">
              <a:lnSpc>
                <a:spcPts val="3000"/>
              </a:lnSpc>
              <a:buFont typeface="+mj-lt"/>
              <a:buAutoNum type="arabicPeriod"/>
            </a:pPr>
            <a:r>
              <a:rPr lang="en-GB" sz="1600" dirty="0"/>
              <a:t>Mapping your Achievements to </a:t>
            </a:r>
            <a:r>
              <a:rPr lang="en-GB" sz="1600" dirty="0" err="1"/>
              <a:t>UoW's</a:t>
            </a:r>
            <a:r>
              <a:rPr lang="en-GB" sz="1600" dirty="0"/>
              <a:t> Promotions Criteria</a:t>
            </a:r>
          </a:p>
          <a:p>
            <a:pPr marL="914400" lvl="1" indent="-457200">
              <a:lnSpc>
                <a:spcPts val="3000"/>
              </a:lnSpc>
              <a:buFont typeface="+mj-lt"/>
              <a:buAutoNum type="arabicPeriod"/>
            </a:pPr>
            <a:r>
              <a:rPr lang="en-GB" sz="1600" dirty="0"/>
              <a:t>Influence &amp; Politics: Being Strategic </a:t>
            </a:r>
          </a:p>
          <a:p>
            <a:pPr marL="914400" lvl="1" indent="-457200">
              <a:lnSpc>
                <a:spcPts val="3000"/>
              </a:lnSpc>
              <a:buFont typeface="+mj-lt"/>
              <a:buAutoNum type="arabicPeriod"/>
            </a:pPr>
            <a:r>
              <a:rPr lang="en-GB" sz="1600" dirty="0"/>
              <a:t>Valuing Diversity &amp; Increasing Inclusivity: What more can you be doing?</a:t>
            </a:r>
          </a:p>
        </p:txBody>
      </p:sp>
    </p:spTree>
    <p:extLst>
      <p:ext uri="{BB962C8B-B14F-4D97-AF65-F5344CB8AC3E}">
        <p14:creationId xmlns:p14="http://schemas.microsoft.com/office/powerpoint/2010/main" val="892834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371335-2C41-46EE-E936-599D3D367D72}"/>
              </a:ext>
            </a:extLst>
          </p:cNvPr>
          <p:cNvSpPr txBox="1"/>
          <p:nvPr/>
        </p:nvSpPr>
        <p:spPr>
          <a:xfrm>
            <a:off x="666180" y="901105"/>
            <a:ext cx="54726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Collaboration for WMG Staff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F51393-A866-2A37-C7A4-A56327E3EB15}"/>
              </a:ext>
            </a:extLst>
          </p:cNvPr>
          <p:cNvSpPr txBox="1"/>
          <p:nvPr/>
        </p:nvSpPr>
        <p:spPr>
          <a:xfrm>
            <a:off x="2250356" y="1529854"/>
            <a:ext cx="7739902" cy="375897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u="sng" dirty="0"/>
              <a:t>Core Team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Programme Development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Programme Delivery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lnSpc>
                <a:spcPct val="150000"/>
              </a:lnSpc>
            </a:pPr>
            <a:r>
              <a:rPr lang="en-GB" sz="1600" u="sng" dirty="0"/>
              <a:t>Facility Tours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Building Tour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Equipment Lists</a:t>
            </a:r>
          </a:p>
          <a:p>
            <a:pPr>
              <a:lnSpc>
                <a:spcPct val="150000"/>
              </a:lnSpc>
            </a:pPr>
            <a:endParaRPr lang="en-GB" sz="1600" u="sng" dirty="0"/>
          </a:p>
          <a:p>
            <a:pPr>
              <a:lnSpc>
                <a:spcPct val="150000"/>
              </a:lnSpc>
            </a:pPr>
            <a:endParaRPr lang="en-GB" sz="1600" u="sng" dirty="0"/>
          </a:p>
          <a:p>
            <a:pPr>
              <a:lnSpc>
                <a:spcPct val="150000"/>
              </a:lnSpc>
            </a:pPr>
            <a:endParaRPr lang="en-GB" sz="1600" u="sng" dirty="0"/>
          </a:p>
          <a:p>
            <a:pPr>
              <a:lnSpc>
                <a:spcPct val="150000"/>
              </a:lnSpc>
            </a:pPr>
            <a:r>
              <a:rPr lang="en-GB" sz="1600" u="sng" dirty="0"/>
              <a:t>Demonstrations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Equipment Operation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Project Description</a:t>
            </a:r>
          </a:p>
          <a:p>
            <a:pPr>
              <a:lnSpc>
                <a:spcPct val="150000"/>
              </a:lnSpc>
            </a:pPr>
            <a:endParaRPr lang="en-GB" sz="1600" u="sng" dirty="0"/>
          </a:p>
          <a:p>
            <a:pPr>
              <a:lnSpc>
                <a:spcPct val="150000"/>
              </a:lnSpc>
            </a:pPr>
            <a:r>
              <a:rPr lang="en-GB" sz="1600" u="sng" dirty="0"/>
              <a:t>Student Discussions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Presentation and Lecture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Group Workshop</a:t>
            </a:r>
          </a:p>
          <a:p>
            <a:pPr>
              <a:lnSpc>
                <a:spcPts val="3000"/>
              </a:lnSpc>
            </a:pPr>
            <a:endParaRPr lang="en-GB" sz="1600" u="sng" dirty="0"/>
          </a:p>
        </p:txBody>
      </p:sp>
      <p:pic>
        <p:nvPicPr>
          <p:cNvPr id="3" name="Picture 2" descr="A picture containing text, screenshot, rectangle, design&#10;&#10;Description automatically generated">
            <a:extLst>
              <a:ext uri="{FF2B5EF4-FFF2-40B4-BE49-F238E27FC236}">
                <a16:creationId xmlns:a16="http://schemas.microsoft.com/office/drawing/2014/main" id="{9022826F-DC23-3BFE-1C65-EF488D88FA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297" y="4213473"/>
            <a:ext cx="6550809" cy="2646161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28967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AA59C0-D75F-09D4-8119-FF502F1ABB1D}"/>
              </a:ext>
            </a:extLst>
          </p:cNvPr>
          <p:cNvSpPr txBox="1"/>
          <p:nvPr/>
        </p:nvSpPr>
        <p:spPr>
          <a:xfrm>
            <a:off x="666180" y="901105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Programme Creation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50EA8-CB6C-315B-AFED-D358A89874A1}"/>
              </a:ext>
            </a:extLst>
          </p:cNvPr>
          <p:cNvSpPr txBox="1"/>
          <p:nvPr/>
        </p:nvSpPr>
        <p:spPr>
          <a:xfrm>
            <a:off x="5202684" y="663000"/>
            <a:ext cx="5184576" cy="428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/>
              <a:t>Identifying your audience</a:t>
            </a:r>
          </a:p>
          <a:p>
            <a:pPr lvl="1">
              <a:lnSpc>
                <a:spcPts val="3000"/>
              </a:lnSpc>
            </a:pPr>
            <a:r>
              <a:rPr lang="en-GB" dirty="0"/>
              <a:t>	[Widening Participation]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/>
              <a:t>Select a Model</a:t>
            </a:r>
          </a:p>
          <a:p>
            <a:pPr lvl="1">
              <a:lnSpc>
                <a:spcPts val="3000"/>
              </a:lnSpc>
            </a:pPr>
            <a:r>
              <a:rPr lang="en-GB" dirty="0"/>
              <a:t>	[Resource, Ability, Availability]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/>
              <a:t>Choose a theme for the week</a:t>
            </a:r>
          </a:p>
          <a:p>
            <a:pPr lvl="1">
              <a:lnSpc>
                <a:spcPts val="3000"/>
              </a:lnSpc>
            </a:pPr>
            <a:r>
              <a:rPr lang="en-GB" dirty="0"/>
              <a:t>	[Title, Objective, Aim]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/>
              <a:t>Secure support and contributors</a:t>
            </a:r>
          </a:p>
          <a:p>
            <a:pPr lvl="1">
              <a:lnSpc>
                <a:spcPts val="3000"/>
              </a:lnSpc>
            </a:pPr>
            <a:r>
              <a:rPr lang="en-GB" dirty="0"/>
              <a:t>	[Staff Collaboration]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dirty="0"/>
              <a:t>Create a workbook</a:t>
            </a:r>
          </a:p>
          <a:p>
            <a:pPr lvl="1">
              <a:lnSpc>
                <a:spcPts val="3000"/>
              </a:lnSpc>
            </a:pPr>
            <a:r>
              <a:rPr lang="en-GB" dirty="0"/>
              <a:t>	[Introduction, Exercises, Timetable]</a:t>
            </a:r>
          </a:p>
          <a:p>
            <a:pPr>
              <a:lnSpc>
                <a:spcPts val="3000"/>
              </a:lnSpc>
            </a:pPr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2FF47A2-BFB9-9FB0-969E-D620AAC843F7}"/>
              </a:ext>
            </a:extLst>
          </p:cNvPr>
          <p:cNvCxnSpPr>
            <a:cxnSpLocks/>
          </p:cNvCxnSpPr>
          <p:nvPr/>
        </p:nvCxnSpPr>
        <p:spPr>
          <a:xfrm>
            <a:off x="378148" y="2197249"/>
            <a:ext cx="4248472" cy="0"/>
          </a:xfrm>
          <a:prstGeom prst="line">
            <a:avLst/>
          </a:prstGeom>
          <a:ln>
            <a:solidFill>
              <a:srgbClr val="507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15868986-EEE5-D93F-8371-99878330C1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84" y="4592767"/>
            <a:ext cx="5511931" cy="22733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28DBD0-E533-44CA-9807-23FF4E71BB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2" t="1699" r="3585" b="5314"/>
          <a:stretch/>
        </p:blipFill>
        <p:spPr bwMode="auto">
          <a:xfrm>
            <a:off x="6204299" y="4592768"/>
            <a:ext cx="3966937" cy="2281290"/>
          </a:xfrm>
          <a:prstGeom prst="rect">
            <a:avLst/>
          </a:prstGeom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342A89-B132-CBF8-F080-E981A7561B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784" y="2360712"/>
            <a:ext cx="2886586" cy="2140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188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everal papers with text and numbers&#10;&#10;Description automatically generated">
            <a:extLst>
              <a:ext uri="{FF2B5EF4-FFF2-40B4-BE49-F238E27FC236}">
                <a16:creationId xmlns:a16="http://schemas.microsoft.com/office/drawing/2014/main" id="{38D1B194-81EB-682E-35D2-289DF9A2B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939" y="4779225"/>
            <a:ext cx="6515520" cy="23936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93E0D1-F4B7-0BE4-9817-6AEE6FEF42F3}"/>
              </a:ext>
            </a:extLst>
          </p:cNvPr>
          <p:cNvSpPr txBox="1"/>
          <p:nvPr/>
        </p:nvSpPr>
        <p:spPr>
          <a:xfrm>
            <a:off x="666180" y="901105"/>
            <a:ext cx="38164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3C1053"/>
                </a:solidFill>
              </a:rPr>
              <a:t>WMG Example</a:t>
            </a: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DA7AA889-839A-8DD9-DB4E-5A4568C4F287}"/>
              </a:ext>
            </a:extLst>
          </p:cNvPr>
          <p:cNvSpPr txBox="1"/>
          <p:nvPr/>
        </p:nvSpPr>
        <p:spPr>
          <a:xfrm>
            <a:off x="443784" y="7083202"/>
            <a:ext cx="55511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5" dirty="0">
                <a:solidFill>
                  <a:srgbClr val="3C1053"/>
                </a:solidFill>
                <a:latin typeface="+mj-lt"/>
                <a:cs typeface="Arial"/>
              </a:rPr>
              <a:t>IRCC</a:t>
            </a:r>
            <a:r>
              <a:rPr sz="1400" b="1" spc="-80" dirty="0">
                <a:solidFill>
                  <a:srgbClr val="542B60"/>
                </a:solidFill>
                <a:latin typeface="+mj-lt"/>
                <a:cs typeface="Arial"/>
              </a:rPr>
              <a:t> </a:t>
            </a:r>
            <a:r>
              <a:rPr sz="1400" spc="35" dirty="0">
                <a:solidFill>
                  <a:srgbClr val="552D62"/>
                </a:solidFill>
                <a:latin typeface="+mj-lt"/>
                <a:cs typeface="Arial"/>
              </a:rPr>
              <a:t>INTERNATIONAL</a:t>
            </a:r>
            <a:r>
              <a:rPr sz="1400" spc="8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RESEARCH</a:t>
            </a:r>
            <a:r>
              <a:rPr sz="1400" spc="10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-20" dirty="0">
                <a:solidFill>
                  <a:srgbClr val="552D62"/>
                </a:solidFill>
                <a:latin typeface="+mj-lt"/>
                <a:cs typeface="Arial"/>
              </a:rPr>
              <a:t>CULTURE</a:t>
            </a:r>
            <a:r>
              <a:rPr sz="1400" spc="75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15" dirty="0">
                <a:solidFill>
                  <a:srgbClr val="552D62"/>
                </a:solidFill>
                <a:latin typeface="+mj-lt"/>
                <a:cs typeface="Arial"/>
              </a:rPr>
              <a:t>CONFERENCE </a:t>
            </a:r>
            <a:r>
              <a:rPr sz="1400" spc="110" dirty="0">
                <a:solidFill>
                  <a:srgbClr val="552D62"/>
                </a:solidFill>
                <a:latin typeface="+mj-lt"/>
                <a:cs typeface="Arial"/>
              </a:rPr>
              <a:t> </a:t>
            </a:r>
            <a:r>
              <a:rPr sz="1400" spc="5" dirty="0">
                <a:solidFill>
                  <a:srgbClr val="507F70"/>
                </a:solidFill>
                <a:latin typeface="+mj-lt"/>
                <a:cs typeface="Arial"/>
              </a:rPr>
              <a:t>I </a:t>
            </a:r>
            <a:r>
              <a:rPr sz="1400" spc="10" dirty="0">
                <a:solidFill>
                  <a:srgbClr val="507F70"/>
                </a:solidFill>
                <a:latin typeface="+mj-lt"/>
                <a:cs typeface="Arial"/>
              </a:rPr>
              <a:t> </a:t>
            </a:r>
            <a:r>
              <a:rPr sz="1400" b="1" spc="50" dirty="0">
                <a:solidFill>
                  <a:srgbClr val="3C1053"/>
                </a:solidFill>
                <a:latin typeface="+mj-lt"/>
                <a:cs typeface="Arial"/>
              </a:rPr>
              <a:t>25th</a:t>
            </a:r>
            <a:r>
              <a:rPr sz="1400" b="1" spc="-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10" dirty="0">
                <a:solidFill>
                  <a:srgbClr val="3C1053"/>
                </a:solidFill>
                <a:latin typeface="+mj-lt"/>
                <a:cs typeface="Arial"/>
              </a:rPr>
              <a:t>Sept</a:t>
            </a:r>
            <a:r>
              <a:rPr sz="1400" b="1" spc="30" dirty="0">
                <a:solidFill>
                  <a:srgbClr val="3C1053"/>
                </a:solidFill>
                <a:latin typeface="+mj-lt"/>
                <a:cs typeface="Arial"/>
              </a:rPr>
              <a:t> </a:t>
            </a:r>
            <a:r>
              <a:rPr sz="1400" b="1" spc="80" dirty="0">
                <a:solidFill>
                  <a:srgbClr val="3C1053"/>
                </a:solidFill>
                <a:latin typeface="+mj-lt"/>
                <a:cs typeface="Arial"/>
              </a:rPr>
              <a:t>2023</a:t>
            </a:r>
            <a:endParaRPr sz="1400" dirty="0">
              <a:solidFill>
                <a:srgbClr val="3C1053"/>
              </a:solidFill>
              <a:latin typeface="+mj-lt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70C7D7-ACD0-9FE1-732F-60447939EC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038" y="1437537"/>
            <a:ext cx="7169323" cy="3431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288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D3F175E-FF37-5941-96BB-B39B0B3F4E37}" vid="{0DDBE423-58A0-1441-9E14-9450DC8C049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83F0E95C095044A91FAF40A0A24599" ma:contentTypeVersion="11" ma:contentTypeDescription="Create a new document." ma:contentTypeScope="" ma:versionID="ef17a37cf1b37988272db25700ea1a25">
  <xsd:schema xmlns:xsd="http://www.w3.org/2001/XMLSchema" xmlns:xs="http://www.w3.org/2001/XMLSchema" xmlns:p="http://schemas.microsoft.com/office/2006/metadata/properties" xmlns:ns2="e09b4255-b0b1-427a-9c88-757096f4c12a" xmlns:ns3="9890333f-d1fd-4089-b890-e8cd7d10d952" targetNamespace="http://schemas.microsoft.com/office/2006/metadata/properties" ma:root="true" ma:fieldsID="d025848c1477469f028bd3b86420afff" ns2:_="" ns3:_="">
    <xsd:import namespace="e09b4255-b0b1-427a-9c88-757096f4c12a"/>
    <xsd:import namespace="9890333f-d1fd-4089-b890-e8cd7d10d9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9b4255-b0b1-427a-9c88-757096f4c1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90333f-d1fd-4089-b890-e8cd7d10d95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e2de2d4-fb10-4aea-a63a-c098d6e07741}" ma:internalName="TaxCatchAll" ma:showField="CatchAllData" ma:web="9890333f-d1fd-4089-b890-e8cd7d10d9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9b4255-b0b1-427a-9c88-757096f4c12a">
      <Terms xmlns="http://schemas.microsoft.com/office/infopath/2007/PartnerControls"/>
    </lcf76f155ced4ddcb4097134ff3c332f>
    <TaxCatchAll xmlns="9890333f-d1fd-4089-b890-e8cd7d10d952" xsi:nil="true"/>
  </documentManagement>
</p:properties>
</file>

<file path=customXml/itemProps1.xml><?xml version="1.0" encoding="utf-8"?>
<ds:datastoreItem xmlns:ds="http://schemas.openxmlformats.org/officeDocument/2006/customXml" ds:itemID="{4BF70AD1-E298-4AD1-B4D9-88DDCC972D41}"/>
</file>

<file path=customXml/itemProps2.xml><?xml version="1.0" encoding="utf-8"?>
<ds:datastoreItem xmlns:ds="http://schemas.openxmlformats.org/officeDocument/2006/customXml" ds:itemID="{D8AEA67A-FBE3-47E2-A6B7-6B8A413877A3}"/>
</file>

<file path=customXml/itemProps3.xml><?xml version="1.0" encoding="utf-8"?>
<ds:datastoreItem xmlns:ds="http://schemas.openxmlformats.org/officeDocument/2006/customXml" ds:itemID="{A0BAB1CD-DCDD-467C-9E4B-C97F6F01F730}"/>
</file>

<file path=docProps/app.xml><?xml version="1.0" encoding="utf-8"?>
<Properties xmlns="http://schemas.openxmlformats.org/officeDocument/2006/extended-properties" xmlns:vt="http://schemas.openxmlformats.org/officeDocument/2006/docPropsVTypes">
  <Template>IRCC_PPT</Template>
  <TotalTime>258</TotalTime>
  <Words>676</Words>
  <Application>Microsoft Office PowerPoint</Application>
  <PresentationFormat>Custom</PresentationFormat>
  <Paragraphs>111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Developing the University of Warwick’s Research Culture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Williams, Emma</dc:creator>
  <cp:lastModifiedBy>Carnegie, Craig</cp:lastModifiedBy>
  <cp:revision>11</cp:revision>
  <dcterms:created xsi:type="dcterms:W3CDTF">2023-09-07T08:40:03Z</dcterms:created>
  <dcterms:modified xsi:type="dcterms:W3CDTF">2023-09-21T15:22:23Z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2023-09-06T00:00:00Z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2023-09-06T00:00:00Z</vt:filetime>
  </property>
  <property fmtid="{D5CDD505-2E9C-101B-9397-08002B2CF9AE}" pid="5" name="ContentTypeId">
    <vt:lpwstr>0x0101002483F0E95C095044A91FAF40A0A24599</vt:lpwstr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  <property fmtid="{D5CDD505-2E9C-101B-9397-08002B2CF9AE}" pid="13" name="xd_Signature">
    <vt:bool>false</vt:bool>
  </property>
</Properties>
</file>