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  <p:sldMasterId id="2147483741" r:id="rId5"/>
  </p:sldMasterIdLst>
  <p:notesMasterIdLst>
    <p:notesMasterId r:id="rId35"/>
  </p:notesMasterIdLst>
  <p:sldIdLst>
    <p:sldId id="257" r:id="rId6"/>
    <p:sldId id="1835" r:id="rId7"/>
    <p:sldId id="1818" r:id="rId8"/>
    <p:sldId id="1815" r:id="rId9"/>
    <p:sldId id="1821" r:id="rId10"/>
    <p:sldId id="1755" r:id="rId11"/>
    <p:sldId id="1816" r:id="rId12"/>
    <p:sldId id="1817" r:id="rId13"/>
    <p:sldId id="1842" r:id="rId14"/>
    <p:sldId id="1839" r:id="rId15"/>
    <p:sldId id="1824" r:id="rId16"/>
    <p:sldId id="1843" r:id="rId17"/>
    <p:sldId id="1823" r:id="rId18"/>
    <p:sldId id="1855" r:id="rId19"/>
    <p:sldId id="1844" r:id="rId20"/>
    <p:sldId id="1838" r:id="rId21"/>
    <p:sldId id="1841" r:id="rId22"/>
    <p:sldId id="1840" r:id="rId23"/>
    <p:sldId id="1837" r:id="rId24"/>
    <p:sldId id="1845" r:id="rId25"/>
    <p:sldId id="1827" r:id="rId26"/>
    <p:sldId id="1847" r:id="rId27"/>
    <p:sldId id="1850" r:id="rId28"/>
    <p:sldId id="1852" r:id="rId29"/>
    <p:sldId id="1846" r:id="rId30"/>
    <p:sldId id="1828" r:id="rId31"/>
    <p:sldId id="1854" r:id="rId32"/>
    <p:sldId id="1820" r:id="rId33"/>
    <p:sldId id="1297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A349A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661C24-17DE-46A9-8CE7-211BBC6AA462}" v="7" dt="2023-09-24T18:39:09.2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68508" autoAdjust="0"/>
  </p:normalViewPr>
  <p:slideViewPr>
    <p:cSldViewPr snapToGrid="0">
      <p:cViewPr>
        <p:scale>
          <a:sx n="75" d="100"/>
          <a:sy n="75" d="100"/>
        </p:scale>
        <p:origin x="2580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173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EHM Carola B" userId="eb2dbf33-53ee-4c80-ad39-3d2a49de4bea" providerId="ADAL" clId="{B9661C24-17DE-46A9-8CE7-211BBC6AA462}"/>
    <pc:docChg chg="undo custSel delSld modSld">
      <pc:chgData name="BOEHM Carola B" userId="eb2dbf33-53ee-4c80-ad39-3d2a49de4bea" providerId="ADAL" clId="{B9661C24-17DE-46A9-8CE7-211BBC6AA462}" dt="2023-09-24T19:30:49.592" v="1222" actId="20577"/>
      <pc:docMkLst>
        <pc:docMk/>
      </pc:docMkLst>
      <pc:sldChg chg="modSp mod">
        <pc:chgData name="BOEHM Carola B" userId="eb2dbf33-53ee-4c80-ad39-3d2a49de4bea" providerId="ADAL" clId="{B9661C24-17DE-46A9-8CE7-211BBC6AA462}" dt="2023-09-24T18:44:27.890" v="1221" actId="20577"/>
        <pc:sldMkLst>
          <pc:docMk/>
          <pc:sldMk cId="809460032" sldId="1820"/>
        </pc:sldMkLst>
        <pc:spChg chg="mod">
          <ac:chgData name="BOEHM Carola B" userId="eb2dbf33-53ee-4c80-ad39-3d2a49de4bea" providerId="ADAL" clId="{B9661C24-17DE-46A9-8CE7-211BBC6AA462}" dt="2023-09-24T18:44:27.890" v="1221" actId="20577"/>
          <ac:spMkLst>
            <pc:docMk/>
            <pc:sldMk cId="809460032" sldId="1820"/>
            <ac:spMk id="3" creationId="{AB44AEBB-C1C8-3A6E-BAD2-19EAF3411B6A}"/>
          </ac:spMkLst>
        </pc:spChg>
      </pc:sldChg>
      <pc:sldChg chg="modSp mod">
        <pc:chgData name="BOEHM Carola B" userId="eb2dbf33-53ee-4c80-ad39-3d2a49de4bea" providerId="ADAL" clId="{B9661C24-17DE-46A9-8CE7-211BBC6AA462}" dt="2023-09-24T18:25:11.127" v="267" actId="20577"/>
        <pc:sldMkLst>
          <pc:docMk/>
          <pc:sldMk cId="1512772328" sldId="1827"/>
        </pc:sldMkLst>
        <pc:spChg chg="mod">
          <ac:chgData name="BOEHM Carola B" userId="eb2dbf33-53ee-4c80-ad39-3d2a49de4bea" providerId="ADAL" clId="{B9661C24-17DE-46A9-8CE7-211BBC6AA462}" dt="2023-09-24T18:25:11.127" v="267" actId="20577"/>
          <ac:spMkLst>
            <pc:docMk/>
            <pc:sldMk cId="1512772328" sldId="1827"/>
            <ac:spMk id="3" creationId="{44E50B9F-D96A-4BF4-C0B5-D61AE375DFAD}"/>
          </ac:spMkLst>
        </pc:spChg>
      </pc:sldChg>
      <pc:sldChg chg="modSp mod">
        <pc:chgData name="BOEHM Carola B" userId="eb2dbf33-53ee-4c80-ad39-3d2a49de4bea" providerId="ADAL" clId="{B9661C24-17DE-46A9-8CE7-211BBC6AA462}" dt="2023-09-24T18:35:18.264" v="745" actId="20577"/>
        <pc:sldMkLst>
          <pc:docMk/>
          <pc:sldMk cId="3452167420" sldId="1828"/>
        </pc:sldMkLst>
        <pc:spChg chg="mod">
          <ac:chgData name="BOEHM Carola B" userId="eb2dbf33-53ee-4c80-ad39-3d2a49de4bea" providerId="ADAL" clId="{B9661C24-17DE-46A9-8CE7-211BBC6AA462}" dt="2023-09-24T18:35:18.264" v="745" actId="20577"/>
          <ac:spMkLst>
            <pc:docMk/>
            <pc:sldMk cId="3452167420" sldId="1828"/>
            <ac:spMk id="3" creationId="{72D5AB30-1ED7-1479-DC1A-DB4C4B681DCF}"/>
          </ac:spMkLst>
        </pc:spChg>
      </pc:sldChg>
      <pc:sldChg chg="del">
        <pc:chgData name="BOEHM Carola B" userId="eb2dbf33-53ee-4c80-ad39-3d2a49de4bea" providerId="ADAL" clId="{B9661C24-17DE-46A9-8CE7-211BBC6AA462}" dt="2023-09-24T18:16:34.722" v="0" actId="47"/>
        <pc:sldMkLst>
          <pc:docMk/>
          <pc:sldMk cId="1719542221" sldId="1834"/>
        </pc:sldMkLst>
      </pc:sldChg>
      <pc:sldChg chg="del">
        <pc:chgData name="BOEHM Carola B" userId="eb2dbf33-53ee-4c80-ad39-3d2a49de4bea" providerId="ADAL" clId="{B9661C24-17DE-46A9-8CE7-211BBC6AA462}" dt="2023-09-24T18:16:34.722" v="0" actId="47"/>
        <pc:sldMkLst>
          <pc:docMk/>
          <pc:sldMk cId="3339004619" sldId="1836"/>
        </pc:sldMkLst>
      </pc:sldChg>
      <pc:sldChg chg="modSp mod">
        <pc:chgData name="BOEHM Carola B" userId="eb2dbf33-53ee-4c80-ad39-3d2a49de4bea" providerId="ADAL" clId="{B9661C24-17DE-46A9-8CE7-211BBC6AA462}" dt="2023-09-24T18:22:13.560" v="151" actId="20577"/>
        <pc:sldMkLst>
          <pc:docMk/>
          <pc:sldMk cId="3057677570" sldId="1837"/>
        </pc:sldMkLst>
        <pc:spChg chg="mod">
          <ac:chgData name="BOEHM Carola B" userId="eb2dbf33-53ee-4c80-ad39-3d2a49de4bea" providerId="ADAL" clId="{B9661C24-17DE-46A9-8CE7-211BBC6AA462}" dt="2023-09-24T18:22:13.560" v="151" actId="20577"/>
          <ac:spMkLst>
            <pc:docMk/>
            <pc:sldMk cId="3057677570" sldId="1837"/>
            <ac:spMk id="22533" creationId="{9FE891E5-918C-9DFD-3483-6D12198E8E24}"/>
          </ac:spMkLst>
        </pc:spChg>
      </pc:sldChg>
      <pc:sldChg chg="modSp mod">
        <pc:chgData name="BOEHM Carola B" userId="eb2dbf33-53ee-4c80-ad39-3d2a49de4bea" providerId="ADAL" clId="{B9661C24-17DE-46A9-8CE7-211BBC6AA462}" dt="2023-09-24T18:21:56.928" v="147" actId="20577"/>
        <pc:sldMkLst>
          <pc:docMk/>
          <pc:sldMk cId="4112253995" sldId="1840"/>
        </pc:sldMkLst>
        <pc:spChg chg="mod">
          <ac:chgData name="BOEHM Carola B" userId="eb2dbf33-53ee-4c80-ad39-3d2a49de4bea" providerId="ADAL" clId="{B9661C24-17DE-46A9-8CE7-211BBC6AA462}" dt="2023-09-24T18:21:56.928" v="147" actId="20577"/>
          <ac:spMkLst>
            <pc:docMk/>
            <pc:sldMk cId="4112253995" sldId="1840"/>
            <ac:spMk id="3" creationId="{23061BED-41EC-24AB-EB3B-69BBC903A605}"/>
          </ac:spMkLst>
        </pc:spChg>
      </pc:sldChg>
      <pc:sldChg chg="modSp mod">
        <pc:chgData name="BOEHM Carola B" userId="eb2dbf33-53ee-4c80-ad39-3d2a49de4bea" providerId="ADAL" clId="{B9661C24-17DE-46A9-8CE7-211BBC6AA462}" dt="2023-09-24T18:20:56.919" v="136" actId="20577"/>
        <pc:sldMkLst>
          <pc:docMk/>
          <pc:sldMk cId="2376130433" sldId="1841"/>
        </pc:sldMkLst>
        <pc:spChg chg="mod">
          <ac:chgData name="BOEHM Carola B" userId="eb2dbf33-53ee-4c80-ad39-3d2a49de4bea" providerId="ADAL" clId="{B9661C24-17DE-46A9-8CE7-211BBC6AA462}" dt="2023-09-24T18:20:56.919" v="136" actId="20577"/>
          <ac:spMkLst>
            <pc:docMk/>
            <pc:sldMk cId="2376130433" sldId="1841"/>
            <ac:spMk id="3" creationId="{23061BED-41EC-24AB-EB3B-69BBC903A605}"/>
          </ac:spMkLst>
        </pc:spChg>
      </pc:sldChg>
      <pc:sldChg chg="modSp mod">
        <pc:chgData name="BOEHM Carola B" userId="eb2dbf33-53ee-4c80-ad39-3d2a49de4bea" providerId="ADAL" clId="{B9661C24-17DE-46A9-8CE7-211BBC6AA462}" dt="2023-09-24T18:22:08.365" v="149" actId="20577"/>
        <pc:sldMkLst>
          <pc:docMk/>
          <pc:sldMk cId="726287177" sldId="1844"/>
        </pc:sldMkLst>
        <pc:spChg chg="mod">
          <ac:chgData name="BOEHM Carola B" userId="eb2dbf33-53ee-4c80-ad39-3d2a49de4bea" providerId="ADAL" clId="{B9661C24-17DE-46A9-8CE7-211BBC6AA462}" dt="2023-09-24T18:22:08.365" v="149" actId="20577"/>
          <ac:spMkLst>
            <pc:docMk/>
            <pc:sldMk cId="726287177" sldId="1844"/>
            <ac:spMk id="22533" creationId="{9FE891E5-918C-9DFD-3483-6D12198E8E24}"/>
          </ac:spMkLst>
        </pc:spChg>
      </pc:sldChg>
      <pc:sldChg chg="modSp mod">
        <pc:chgData name="BOEHM Carola B" userId="eb2dbf33-53ee-4c80-ad39-3d2a49de4bea" providerId="ADAL" clId="{B9661C24-17DE-46A9-8CE7-211BBC6AA462}" dt="2023-09-24T18:26:53.411" v="358" actId="20577"/>
        <pc:sldMkLst>
          <pc:docMk/>
          <pc:sldMk cId="3171531251" sldId="1845"/>
        </pc:sldMkLst>
        <pc:spChg chg="mod">
          <ac:chgData name="BOEHM Carola B" userId="eb2dbf33-53ee-4c80-ad39-3d2a49de4bea" providerId="ADAL" clId="{B9661C24-17DE-46A9-8CE7-211BBC6AA462}" dt="2023-09-24T18:23:57.016" v="230" actId="20577"/>
          <ac:spMkLst>
            <pc:docMk/>
            <pc:sldMk cId="3171531251" sldId="1845"/>
            <ac:spMk id="3" creationId="{44E50B9F-D96A-4BF4-C0B5-D61AE375DFAD}"/>
          </ac:spMkLst>
        </pc:spChg>
        <pc:spChg chg="mod">
          <ac:chgData name="BOEHM Carola B" userId="eb2dbf33-53ee-4c80-ad39-3d2a49de4bea" providerId="ADAL" clId="{B9661C24-17DE-46A9-8CE7-211BBC6AA462}" dt="2023-09-24T18:26:53.411" v="358" actId="20577"/>
          <ac:spMkLst>
            <pc:docMk/>
            <pc:sldMk cId="3171531251" sldId="1845"/>
            <ac:spMk id="4" creationId="{A666AB2D-2A49-EFA7-9C44-3BF4E0657924}"/>
          </ac:spMkLst>
        </pc:spChg>
      </pc:sldChg>
      <pc:sldChg chg="modSp mod">
        <pc:chgData name="BOEHM Carola B" userId="eb2dbf33-53ee-4c80-ad39-3d2a49de4bea" providerId="ADAL" clId="{B9661C24-17DE-46A9-8CE7-211BBC6AA462}" dt="2023-09-24T18:29:24.822" v="468" actId="20577"/>
        <pc:sldMkLst>
          <pc:docMk/>
          <pc:sldMk cId="3332057912" sldId="1847"/>
        </pc:sldMkLst>
        <pc:spChg chg="mod">
          <ac:chgData name="BOEHM Carola B" userId="eb2dbf33-53ee-4c80-ad39-3d2a49de4bea" providerId="ADAL" clId="{B9661C24-17DE-46A9-8CE7-211BBC6AA462}" dt="2023-09-24T18:29:24.822" v="468" actId="20577"/>
          <ac:spMkLst>
            <pc:docMk/>
            <pc:sldMk cId="3332057912" sldId="1847"/>
            <ac:spMk id="3" creationId="{CD38E366-A088-10E0-79C8-2E04E818B3F9}"/>
          </ac:spMkLst>
        </pc:spChg>
        <pc:spChg chg="mod">
          <ac:chgData name="BOEHM Carola B" userId="eb2dbf33-53ee-4c80-ad39-3d2a49de4bea" providerId="ADAL" clId="{B9661C24-17DE-46A9-8CE7-211BBC6AA462}" dt="2023-09-24T18:25:48.206" v="268"/>
          <ac:spMkLst>
            <pc:docMk/>
            <pc:sldMk cId="3332057912" sldId="1847"/>
            <ac:spMk id="4" creationId="{5FB5B6F7-C89A-990B-3974-BE875F3865E2}"/>
          </ac:spMkLst>
        </pc:spChg>
      </pc:sldChg>
      <pc:sldChg chg="del">
        <pc:chgData name="BOEHM Carola B" userId="eb2dbf33-53ee-4c80-ad39-3d2a49de4bea" providerId="ADAL" clId="{B9661C24-17DE-46A9-8CE7-211BBC6AA462}" dt="2023-09-24T18:16:37.242" v="1" actId="47"/>
        <pc:sldMkLst>
          <pc:docMk/>
          <pc:sldMk cId="2072955501" sldId="1848"/>
        </pc:sldMkLst>
      </pc:sldChg>
      <pc:sldChg chg="del">
        <pc:chgData name="BOEHM Carola B" userId="eb2dbf33-53ee-4c80-ad39-3d2a49de4bea" providerId="ADAL" clId="{B9661C24-17DE-46A9-8CE7-211BBC6AA462}" dt="2023-09-24T18:21:39.398" v="139" actId="47"/>
        <pc:sldMkLst>
          <pc:docMk/>
          <pc:sldMk cId="1195730260" sldId="1849"/>
        </pc:sldMkLst>
      </pc:sldChg>
      <pc:sldChg chg="modSp mod">
        <pc:chgData name="BOEHM Carola B" userId="eb2dbf33-53ee-4c80-ad39-3d2a49de4bea" providerId="ADAL" clId="{B9661C24-17DE-46A9-8CE7-211BBC6AA462}" dt="2023-09-24T18:30:57.836" v="564" actId="20577"/>
        <pc:sldMkLst>
          <pc:docMk/>
          <pc:sldMk cId="2176902863" sldId="1850"/>
        </pc:sldMkLst>
        <pc:spChg chg="mod">
          <ac:chgData name="BOEHM Carola B" userId="eb2dbf33-53ee-4c80-ad39-3d2a49de4bea" providerId="ADAL" clId="{B9661C24-17DE-46A9-8CE7-211BBC6AA462}" dt="2023-09-24T18:30:57.836" v="564" actId="20577"/>
          <ac:spMkLst>
            <pc:docMk/>
            <pc:sldMk cId="2176902863" sldId="1850"/>
            <ac:spMk id="3" creationId="{1A21BB85-0320-9876-C0CA-4B90445501E2}"/>
          </ac:spMkLst>
        </pc:spChg>
      </pc:sldChg>
      <pc:sldChg chg="del">
        <pc:chgData name="BOEHM Carola B" userId="eb2dbf33-53ee-4c80-ad39-3d2a49de4bea" providerId="ADAL" clId="{B9661C24-17DE-46A9-8CE7-211BBC6AA462}" dt="2023-09-24T18:32:36.097" v="654" actId="47"/>
        <pc:sldMkLst>
          <pc:docMk/>
          <pc:sldMk cId="3210205821" sldId="1851"/>
        </pc:sldMkLst>
      </pc:sldChg>
      <pc:sldChg chg="modSp mod">
        <pc:chgData name="BOEHM Carola B" userId="eb2dbf33-53ee-4c80-ad39-3d2a49de4bea" providerId="ADAL" clId="{B9661C24-17DE-46A9-8CE7-211BBC6AA462}" dt="2023-09-24T18:32:44.296" v="655" actId="20577"/>
        <pc:sldMkLst>
          <pc:docMk/>
          <pc:sldMk cId="1403296147" sldId="1852"/>
        </pc:sldMkLst>
        <pc:spChg chg="mod">
          <ac:chgData name="BOEHM Carola B" userId="eb2dbf33-53ee-4c80-ad39-3d2a49de4bea" providerId="ADAL" clId="{B9661C24-17DE-46A9-8CE7-211BBC6AA462}" dt="2023-09-24T18:32:44.296" v="655" actId="20577"/>
          <ac:spMkLst>
            <pc:docMk/>
            <pc:sldMk cId="1403296147" sldId="1852"/>
            <ac:spMk id="3" creationId="{65259112-2FD9-21E3-A24E-7D7291B32C4A}"/>
          </ac:spMkLst>
        </pc:spChg>
      </pc:sldChg>
      <pc:sldChg chg="del">
        <pc:chgData name="BOEHM Carola B" userId="eb2dbf33-53ee-4c80-ad39-3d2a49de4bea" providerId="ADAL" clId="{B9661C24-17DE-46A9-8CE7-211BBC6AA462}" dt="2023-09-24T18:32:55.847" v="656" actId="47"/>
        <pc:sldMkLst>
          <pc:docMk/>
          <pc:sldMk cId="4271739572" sldId="1853"/>
        </pc:sldMkLst>
      </pc:sldChg>
      <pc:sldChg chg="modSp mod modNotesTx">
        <pc:chgData name="BOEHM Carola B" userId="eb2dbf33-53ee-4c80-ad39-3d2a49de4bea" providerId="ADAL" clId="{B9661C24-17DE-46A9-8CE7-211BBC6AA462}" dt="2023-09-24T19:30:49.592" v="1222" actId="20577"/>
        <pc:sldMkLst>
          <pc:docMk/>
          <pc:sldMk cId="897910032" sldId="1854"/>
        </pc:sldMkLst>
        <pc:spChg chg="mod">
          <ac:chgData name="BOEHM Carola B" userId="eb2dbf33-53ee-4c80-ad39-3d2a49de4bea" providerId="ADAL" clId="{B9661C24-17DE-46A9-8CE7-211BBC6AA462}" dt="2023-09-24T18:41:02.687" v="1027" actId="20577"/>
          <ac:spMkLst>
            <pc:docMk/>
            <pc:sldMk cId="897910032" sldId="1854"/>
            <ac:spMk id="2" creationId="{7B95F298-24E7-BCB1-ADCC-DAE4C043EE4E}"/>
          </ac:spMkLst>
        </pc:spChg>
        <pc:spChg chg="mod">
          <ac:chgData name="BOEHM Carola B" userId="eb2dbf33-53ee-4c80-ad39-3d2a49de4bea" providerId="ADAL" clId="{B9661C24-17DE-46A9-8CE7-211BBC6AA462}" dt="2023-09-24T19:30:49.592" v="1222" actId="20577"/>
          <ac:spMkLst>
            <pc:docMk/>
            <pc:sldMk cId="897910032" sldId="1854"/>
            <ac:spMk id="3" creationId="{34A2C8A5-0435-DB22-4A5F-1741D62B1969}"/>
          </ac:spMkLst>
        </pc:spChg>
      </pc:sldChg>
      <pc:sldChg chg="modSp mod">
        <pc:chgData name="BOEHM Carola B" userId="eb2dbf33-53ee-4c80-ad39-3d2a49de4bea" providerId="ADAL" clId="{B9661C24-17DE-46A9-8CE7-211BBC6AA462}" dt="2023-09-24T18:16:46.711" v="2" actId="20577"/>
        <pc:sldMkLst>
          <pc:docMk/>
          <pc:sldMk cId="1759894471" sldId="1855"/>
        </pc:sldMkLst>
        <pc:spChg chg="mod">
          <ac:chgData name="BOEHM Carola B" userId="eb2dbf33-53ee-4c80-ad39-3d2a49de4bea" providerId="ADAL" clId="{B9661C24-17DE-46A9-8CE7-211BBC6AA462}" dt="2023-09-24T18:16:46.711" v="2" actId="20577"/>
          <ac:spMkLst>
            <pc:docMk/>
            <pc:sldMk cId="1759894471" sldId="1855"/>
            <ac:spMk id="2" creationId="{9E3BAD9F-228D-4E8F-ED8C-8C8B4B97F09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EA96E82-BAEE-7450-0E57-51DDFBF14C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91E833-E105-FC6B-F7A5-F4F0125BD9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86598D-52C5-47DE-A9BC-89EA0C046D55}" type="datetimeFigureOut">
              <a:rPr lang="en-GB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4554C83-3368-4DDC-572A-9DBDFA85EA7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4226CE3-FD53-C1F8-4144-36D83C4072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D217D-2A11-4CC0-0381-725584E3606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A77E0-BB5E-B66E-8894-05893E797E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89B779-E176-41A7-AA57-BCADA82ADA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2719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9212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8791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496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906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6937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89B779-E176-41A7-AA57-BCADA82ADA88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798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7E37B434-A7ED-F237-8203-84337ACCD0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A008B25F-EE5D-38DE-1C50-B22CA04BC4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ea typeface="ＭＳ Ｐゴシック" panose="020B0600070205080204" pitchFamily="34" charset="-128"/>
              </a:rPr>
              <a:t>Book Cover – Linda Weintraub Art on the edge and over</a:t>
            </a: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5C11869-707E-48A9-5B18-3971A3961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5963" indent="-2746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00138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43050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84375" indent="-2174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415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987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559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3175" indent="-217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2D701B-6ACA-4523-9337-0F745EA00B7C}" type="slidenum">
              <a:rPr lang="en-US" altLang="en-US" smtClean="0">
                <a:solidFill>
                  <a:srgbClr val="000000"/>
                </a:solidFill>
                <a:latin typeface="Times" panose="02020603050405020304" pitchFamily="18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en-US">
              <a:solidFill>
                <a:srgbClr val="000000"/>
              </a:solidFill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Logo&#10;&#10;Description automatically generated">
            <a:extLst>
              <a:ext uri="{FF2B5EF4-FFF2-40B4-BE49-F238E27FC236}">
                <a16:creationId xmlns:a16="http://schemas.microsoft.com/office/drawing/2014/main" id="{38C0BA57-D4A5-B0FD-E034-8561BCAD70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D6B3DF-0E6F-91BF-A963-E70CFCED13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Calibri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BA3DB325-0D1F-480C-A35B-6ECBFF60D477}" type="datetimeFigureOut">
              <a:rPr lang="en-US"/>
              <a:pPr>
                <a:defRPr/>
              </a:pPr>
              <a:t>9/24/2023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E44A161-D7A5-9E1F-23B0-CCD71B96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6E51AA-4EE3-6594-6228-7D83775B4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72050" y="6445251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E18C294-B0DB-45CD-9AD7-BB8C921BFE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600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BCA9B3-9705-49AB-BE30-922C0DC3C9C2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DD56-FDA0-4A0C-9938-C6AD25B85B4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9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04AC2-15C7-4BC6-A231-889C44DFD864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0A9CC-9748-457B-9A80-FD044D2B9CE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38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79E3B2-58B5-4450-AAB6-23DB45201758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87FF8-3CCF-4090-A78E-4ECE2111054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44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F5D528-0A7F-4911-B6D5-3E935EC9E062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82530-9F2A-4D7E-AF10-E345F01F75D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585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C5BE1-C705-46FF-87DB-0390B672B533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52723A-3B8B-43AF-9BA5-65E18214A81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429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1585D3-561B-43BE-B585-1C565076AC32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18D63-C82E-4E79-AB31-E1E116F6BD1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333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2988AE-F5D5-4781-99AA-9828BC6A8C76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C7D2A-3D94-4C58-BE90-2351F009973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424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BD3215-43DA-444E-BCC1-DF1AE3D1E18B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206BA-D03B-4EEC-AEF4-1D046DEC2A9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484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35BDF0-511A-4F92-8954-E87783DD2B5F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0AAABC-375E-4035-A51F-E8064B354F8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999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016C56-14F3-42E2-9F42-B090A5DBE3F8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9DFA5-8446-4B8F-8DA6-05EB4981FED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98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Logo&#10;&#10;Description automatically generated">
            <a:extLst>
              <a:ext uri="{FF2B5EF4-FFF2-40B4-BE49-F238E27FC236}">
                <a16:creationId xmlns:a16="http://schemas.microsoft.com/office/drawing/2014/main" id="{7F2C7EC7-68C5-59C0-04A1-85EF6092D7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1" y="122566"/>
            <a:ext cx="7886699" cy="73501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151" y="857578"/>
            <a:ext cx="8324849" cy="51876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19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Logo&#10;&#10;Description automatically generated">
            <a:extLst>
              <a:ext uri="{FF2B5EF4-FFF2-40B4-BE49-F238E27FC236}">
                <a16:creationId xmlns:a16="http://schemas.microsoft.com/office/drawing/2014/main" id="{06DD9B50-F4DF-E25A-DD58-EBBD89400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43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1" y="122566"/>
            <a:ext cx="7886699" cy="73501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151" y="857578"/>
            <a:ext cx="8324849" cy="51876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1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BCAD32-A1D0-B7AF-7D15-A2EBE5A0B5C9}"/>
              </a:ext>
            </a:extLst>
          </p:cNvPr>
          <p:cNvSpPr/>
          <p:nvPr userDrawn="1"/>
        </p:nvSpPr>
        <p:spPr>
          <a:xfrm>
            <a:off x="691754" y="6021388"/>
            <a:ext cx="9258300" cy="889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122566"/>
            <a:ext cx="7899399" cy="735012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400" y="857580"/>
            <a:ext cx="7899399" cy="442879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3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Logo&#10;&#10;Description automatically generated">
            <a:extLst>
              <a:ext uri="{FF2B5EF4-FFF2-40B4-BE49-F238E27FC236}">
                <a16:creationId xmlns:a16="http://schemas.microsoft.com/office/drawing/2014/main" id="{06DD9B50-F4DF-E25A-DD58-EBBD89400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220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>
            <a:extLst>
              <a:ext uri="{FF2B5EF4-FFF2-40B4-BE49-F238E27FC236}">
                <a16:creationId xmlns:a16="http://schemas.microsoft.com/office/drawing/2014/main" id="{A5037988-0B70-D02B-614B-950D722955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994" y="80964"/>
            <a:ext cx="112871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5">
            <a:extLst>
              <a:ext uri="{FF2B5EF4-FFF2-40B4-BE49-F238E27FC236}">
                <a16:creationId xmlns:a16="http://schemas.microsoft.com/office/drawing/2014/main" id="{AA489DE1-9306-3E06-DCF5-718473A64B5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34313" y="977900"/>
            <a:ext cx="1362075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sz="900" i="1">
                <a:solidFill>
                  <a:srgbClr val="67999A"/>
                </a:solidFill>
                <a:latin typeface="Arial Black" panose="020B0A04020102020204" pitchFamily="34" charset="0"/>
              </a:rPr>
              <a:t>https://pathes.org/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659" y="365128"/>
            <a:ext cx="8120692" cy="762622"/>
          </a:xfrm>
        </p:spPr>
        <p:txBody>
          <a:bodyPr>
            <a:normAutofit/>
          </a:bodyPr>
          <a:lstStyle>
            <a:lvl1pPr>
              <a:defRPr sz="2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659" y="1127750"/>
            <a:ext cx="8423695" cy="55059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8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3E1ACE-594E-283C-0206-2AC1F1DA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43ECF99-F1F7-44AA-8C95-4A9B70DC9F9F}" type="datetimeFigureOut">
              <a:rPr lang="en-GB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D238ED-D343-0939-A81F-27E87FF73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AF461-D0E0-BB3F-E6CB-358C66F37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02942FB-50FC-41E4-BA95-839A6A77F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549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8BE0D-9705-95E5-DB71-18B33ED95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8" y="0"/>
            <a:ext cx="8407003" cy="70736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D8F8DB-A47C-AFA0-C8D1-276851F1E5FE}"/>
              </a:ext>
            </a:extLst>
          </p:cNvPr>
          <p:cNvSpPr/>
          <p:nvPr userDrawn="1"/>
        </p:nvSpPr>
        <p:spPr>
          <a:xfrm>
            <a:off x="0" y="6150634"/>
            <a:ext cx="9144000" cy="707366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8190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3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5891BEC2-B34C-1770-8B26-B1D0DD74FB4C}"/>
              </a:ext>
            </a:extLst>
          </p:cNvPr>
          <p:cNvSpPr txBox="1"/>
          <p:nvPr userDrawn="1"/>
        </p:nvSpPr>
        <p:spPr>
          <a:xfrm>
            <a:off x="736998" y="6314617"/>
            <a:ext cx="4746844" cy="37940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 defTabSz="781903" eaLnBrk="1" fontAlgn="auto" hangingPunct="1">
              <a:spcBef>
                <a:spcPts val="86"/>
              </a:spcBef>
              <a:spcAft>
                <a:spcPts val="0"/>
              </a:spcAft>
            </a:pPr>
            <a:r>
              <a:rPr sz="1197" b="1" spc="13" dirty="0">
                <a:solidFill>
                  <a:prstClr val="white"/>
                </a:solidFill>
                <a:latin typeface="Calibri"/>
                <a:cs typeface="Arial"/>
              </a:rPr>
              <a:t>IRCC</a:t>
            </a:r>
            <a:r>
              <a:rPr sz="1197" b="1" spc="-68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spc="30" dirty="0">
                <a:solidFill>
                  <a:prstClr val="white"/>
                </a:solidFill>
                <a:latin typeface="Calibri"/>
                <a:cs typeface="Arial"/>
              </a:rPr>
              <a:t>INTERNATIONAL</a:t>
            </a:r>
            <a:r>
              <a:rPr sz="1197" spc="73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spc="-17" dirty="0">
                <a:solidFill>
                  <a:prstClr val="white"/>
                </a:solidFill>
                <a:latin typeface="Calibri"/>
                <a:cs typeface="Arial"/>
              </a:rPr>
              <a:t>RESEARCH</a:t>
            </a:r>
            <a:r>
              <a:rPr sz="1197" spc="86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spc="-17" dirty="0">
                <a:solidFill>
                  <a:prstClr val="white"/>
                </a:solidFill>
                <a:latin typeface="Calibri"/>
                <a:cs typeface="Arial"/>
              </a:rPr>
              <a:t>CULTURE</a:t>
            </a:r>
            <a:r>
              <a:rPr sz="1197" spc="64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spc="13" dirty="0">
                <a:solidFill>
                  <a:prstClr val="white"/>
                </a:solidFill>
                <a:latin typeface="Calibri"/>
                <a:cs typeface="Arial"/>
              </a:rPr>
              <a:t>CONFERENCE </a:t>
            </a:r>
            <a:r>
              <a:rPr sz="1197" spc="94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spc="4" dirty="0">
                <a:solidFill>
                  <a:prstClr val="white"/>
                </a:solidFill>
                <a:latin typeface="Calibri"/>
                <a:cs typeface="Arial"/>
              </a:rPr>
              <a:t>I </a:t>
            </a:r>
            <a:r>
              <a:rPr sz="1197" spc="9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b="1" spc="43" dirty="0">
                <a:solidFill>
                  <a:prstClr val="white"/>
                </a:solidFill>
                <a:latin typeface="Calibri"/>
                <a:cs typeface="Arial"/>
              </a:rPr>
              <a:t>25th</a:t>
            </a:r>
            <a:r>
              <a:rPr sz="1197" b="1" spc="-26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b="1" spc="9" dirty="0">
                <a:solidFill>
                  <a:prstClr val="white"/>
                </a:solidFill>
                <a:latin typeface="Calibri"/>
                <a:cs typeface="Arial"/>
              </a:rPr>
              <a:t>Sept</a:t>
            </a:r>
            <a:r>
              <a:rPr sz="1197" b="1" spc="26" dirty="0">
                <a:solidFill>
                  <a:prstClr val="white"/>
                </a:solidFill>
                <a:latin typeface="Calibri"/>
                <a:cs typeface="Arial"/>
              </a:rPr>
              <a:t> </a:t>
            </a:r>
            <a:r>
              <a:rPr sz="1197" b="1" spc="68" dirty="0">
                <a:solidFill>
                  <a:prstClr val="white"/>
                </a:solidFill>
                <a:latin typeface="Calibri"/>
                <a:cs typeface="Arial"/>
              </a:rPr>
              <a:t>2023</a:t>
            </a:r>
            <a:endParaRPr sz="1197" dirty="0"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A5C033D8-2974-6FD3-4891-09C12AC1EE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9425"/>
            <a:ext cx="57769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C74DA4A-3C6B-077F-772F-A2768D5C1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997" y="776377"/>
            <a:ext cx="8337991" cy="5210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24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10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7E8F28-A3E5-4398-A746-69FFF281F01D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350076-FA89-4A63-A345-187DDE2C38F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14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jpeg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72ADFE1-08F4-7D6C-EA80-C751C6C387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153151"/>
            <a:ext cx="9144000" cy="7016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2051" name="Title Placeholder 1">
            <a:extLst>
              <a:ext uri="{FF2B5EF4-FFF2-40B4-BE49-F238E27FC236}">
                <a16:creationId xmlns:a16="http://schemas.microsoft.com/office/drawing/2014/main" id="{4268FC66-4EC7-E886-2BC5-B0966A604D0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36998" y="185738"/>
            <a:ext cx="8407003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 </a:t>
            </a:r>
          </a:p>
        </p:txBody>
      </p:sp>
      <p:sp>
        <p:nvSpPr>
          <p:cNvPr id="2052" name="Text Placeholder 2">
            <a:extLst>
              <a:ext uri="{FF2B5EF4-FFF2-40B4-BE49-F238E27FC236}">
                <a16:creationId xmlns:a16="http://schemas.microsoft.com/office/drawing/2014/main" id="{6C515CFE-8604-A627-291F-9EA21D2F25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6998" y="1182688"/>
            <a:ext cx="8407003" cy="523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grpSp>
        <p:nvGrpSpPr>
          <p:cNvPr id="2053" name="Group 2">
            <a:extLst>
              <a:ext uri="{FF2B5EF4-FFF2-40B4-BE49-F238E27FC236}">
                <a16:creationId xmlns:a16="http://schemas.microsoft.com/office/drawing/2014/main" id="{833DFAAD-162F-FD46-BB48-5D4EF5C6261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2533" y="0"/>
            <a:ext cx="577454" cy="5559425"/>
            <a:chOff x="0" y="-3"/>
            <a:chExt cx="770257" cy="555897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E39B70C-8570-E94A-8B39-078D4CE0A431}"/>
                </a:ext>
              </a:extLst>
            </p:cNvPr>
            <p:cNvSpPr/>
            <p:nvPr userDrawn="1"/>
          </p:nvSpPr>
          <p:spPr>
            <a:xfrm>
              <a:off x="0" y="-3"/>
              <a:ext cx="770257" cy="5558974"/>
            </a:xfrm>
            <a:prstGeom prst="rect">
              <a:avLst/>
            </a:prstGeom>
            <a:solidFill>
              <a:srgbClr val="A349A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036" name="TextBox 26">
              <a:extLst>
                <a:ext uri="{FF2B5EF4-FFF2-40B4-BE49-F238E27FC236}">
                  <a16:creationId xmlns:a16="http://schemas.microsoft.com/office/drawing/2014/main" id="{E6E9DD7D-70B6-47D0-28EF-FCFF3428DD4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 rot="16200000">
              <a:off x="-2241976" y="2631865"/>
              <a:ext cx="5230388" cy="33809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auto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350" b="1" dirty="0">
                  <a:solidFill>
                    <a:srgbClr val="CABFC7"/>
                  </a:solidFill>
                  <a:latin typeface="+mn-lt"/>
                  <a:ea typeface="SimSun" charset="0"/>
                </a:rPr>
                <a:t>C3 Centre</a:t>
              </a:r>
              <a:endParaRPr lang="en-GB" sz="150" b="1" dirty="0">
                <a:solidFill>
                  <a:srgbClr val="CABFC7"/>
                </a:solidFill>
                <a:latin typeface="+mn-lt"/>
                <a:ea typeface="SimSun" charset="0"/>
              </a:endParaRP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318E9023-63E4-B57D-8AC7-8912FDFCD857}"/>
              </a:ext>
            </a:extLst>
          </p:cNvPr>
          <p:cNvSpPr txBox="1">
            <a:spLocks/>
          </p:cNvSpPr>
          <p:nvPr userDrawn="1"/>
        </p:nvSpPr>
        <p:spPr>
          <a:xfrm>
            <a:off x="457200" y="123825"/>
            <a:ext cx="8229600" cy="857250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875"/>
              </a:lnSpc>
              <a:defRPr/>
            </a:pPr>
            <a:br>
              <a:rPr lang="en-GB" sz="1500" b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500" b="1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>
              <a:lnSpc>
                <a:spcPts val="1875"/>
              </a:lnSpc>
              <a:defRPr/>
            </a:pPr>
            <a:r>
              <a:rPr lang="en-GB" sz="1500" b="1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GB" sz="1500" b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30BAAE-75E9-AFB4-8BD8-AC98FA90BA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153151"/>
            <a:ext cx="9144000" cy="7016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2056" name="Picture 29">
            <a:extLst>
              <a:ext uri="{FF2B5EF4-FFF2-40B4-BE49-F238E27FC236}">
                <a16:creationId xmlns:a16="http://schemas.microsoft.com/office/drawing/2014/main" id="{6C1BDEC2-3712-C3FF-CEB1-D707865627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094" y="6235701"/>
            <a:ext cx="2578894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8">
            <a:extLst>
              <a:ext uri="{FF2B5EF4-FFF2-40B4-BE49-F238E27FC236}">
                <a16:creationId xmlns:a16="http://schemas.microsoft.com/office/drawing/2014/main" id="{704C577B-FC0D-0B7F-16CE-6BE429CAB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273" y="6146800"/>
            <a:ext cx="68818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6">
            <a:extLst>
              <a:ext uri="{FF2B5EF4-FFF2-40B4-BE49-F238E27FC236}">
                <a16:creationId xmlns:a16="http://schemas.microsoft.com/office/drawing/2014/main" id="{EA9E5C4C-8538-7259-7C9C-935F545346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866" y="6161089"/>
            <a:ext cx="68222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>
            <a:extLst>
              <a:ext uri="{FF2B5EF4-FFF2-40B4-BE49-F238E27FC236}">
                <a16:creationId xmlns:a16="http://schemas.microsoft.com/office/drawing/2014/main" id="{9643CBED-69A9-F277-1D87-71AAB6FCB0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810" y="6161088"/>
            <a:ext cx="80486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>
            <a:extLst>
              <a:ext uri="{FF2B5EF4-FFF2-40B4-BE49-F238E27FC236}">
                <a16:creationId xmlns:a16="http://schemas.microsoft.com/office/drawing/2014/main" id="{67EF5452-94CE-838D-8FC3-211F268312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698" y="6161089"/>
            <a:ext cx="492919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4">
            <a:extLst>
              <a:ext uri="{FF2B5EF4-FFF2-40B4-BE49-F238E27FC236}">
                <a16:creationId xmlns:a16="http://schemas.microsoft.com/office/drawing/2014/main" id="{4136B493-9F5E-4C8E-EA02-F174897649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166" y="6157913"/>
            <a:ext cx="7953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Group 11">
            <a:extLst>
              <a:ext uri="{FF2B5EF4-FFF2-40B4-BE49-F238E27FC236}">
                <a16:creationId xmlns:a16="http://schemas.microsoft.com/office/drawing/2014/main" id="{A612A4B8-2784-D816-362E-15B229ED7C4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5559425"/>
            <a:ext cx="2957513" cy="1314450"/>
            <a:chOff x="0" y="857250"/>
            <a:chExt cx="11469190" cy="4589961"/>
          </a:xfrm>
        </p:grpSpPr>
        <p:pic>
          <p:nvPicPr>
            <p:cNvPr id="2063" name="Picture 12">
              <a:extLst>
                <a:ext uri="{FF2B5EF4-FFF2-40B4-BE49-F238E27FC236}">
                  <a16:creationId xmlns:a16="http://schemas.microsoft.com/office/drawing/2014/main" id="{35B51118-0F04-C50D-9CC3-D7C70B70D7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2630" y="2952206"/>
              <a:ext cx="9306560" cy="2495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4" name="Picture 13">
              <a:extLst>
                <a:ext uri="{FF2B5EF4-FFF2-40B4-BE49-F238E27FC236}">
                  <a16:creationId xmlns:a16="http://schemas.microsoft.com/office/drawing/2014/main" id="{170F3D43-07F9-B7AA-AEFF-E9F744E886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57250"/>
              <a:ext cx="2240280" cy="4589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3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342900" algn="l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l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l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l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88F364-D76F-418E-8711-A7C2485E0037}" type="datetimeFigureOut">
              <a:rPr lang="en-GB" smtClean="0"/>
              <a:pPr>
                <a:defRPr/>
              </a:pPr>
              <a:t>24/09/2023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23FC5B9-8E46-4EBC-BA1E-39EEBCEE3FD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36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 descr="&quot;&quot;">
            <a:extLst>
              <a:ext uri="{FF2B5EF4-FFF2-40B4-BE49-F238E27FC236}">
                <a16:creationId xmlns:a16="http://schemas.microsoft.com/office/drawing/2014/main" id="{32104929-057A-901A-EFC1-01645E8FD3F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857250"/>
            <a:ext cx="914161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76566D1-E16C-9B8B-F260-D6278E55C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" y="2494121"/>
            <a:ext cx="5151835" cy="374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775" b="1" dirty="0">
                <a:latin typeface="Arial Black" panose="020B0A04020102020204" pitchFamily="34" charset="0"/>
              </a:rPr>
              <a:t>EDI, “Whiteness” and Researcher Careers</a:t>
            </a:r>
            <a:br>
              <a:rPr lang="en-GB" altLang="en-US" sz="2775" b="1" dirty="0">
                <a:latin typeface="Calibri Light" panose="020F0302020204030204" pitchFamily="34" charset="0"/>
              </a:rPr>
            </a:br>
            <a:endParaRPr lang="en-GB" altLang="en-US" sz="2775" b="1" dirty="0">
              <a:latin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775" b="1" dirty="0">
              <a:latin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br>
              <a:rPr lang="en-GB" altLang="en-US" sz="2775" b="1" dirty="0">
                <a:latin typeface="Calibri Light" panose="020F0302020204030204" pitchFamily="34" charset="0"/>
              </a:rPr>
            </a:br>
            <a:r>
              <a:rPr lang="en-GB" altLang="en-US" sz="1800" b="1" dirty="0">
                <a:latin typeface="Arial Black" panose="020B0A04020102020204" pitchFamily="34" charset="0"/>
              </a:rPr>
              <a:t>Carola Boehm,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Arial Black" panose="020B0A04020102020204" pitchFamily="34" charset="0"/>
              </a:rPr>
              <a:t>Professor of Arts &amp; Higher Education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b="1" dirty="0">
              <a:latin typeface="Arial Black" panose="020B0A040201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 Black" panose="020B0A04020102020204" pitchFamily="34" charset="0"/>
              </a:rPr>
              <a:t>Staffordshire University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775" b="1" dirty="0">
              <a:latin typeface="Arial Black" panose="020B0A04020102020204" pitchFamily="34" charset="0"/>
            </a:endParaRPr>
          </a:p>
        </p:txBody>
      </p:sp>
      <p:pic>
        <p:nvPicPr>
          <p:cNvPr id="7" name="Picture 23" descr="Logo&#10;&#10;Description automatically generated">
            <a:extLst>
              <a:ext uri="{FF2B5EF4-FFF2-40B4-BE49-F238E27FC236}">
                <a16:creationId xmlns:a16="http://schemas.microsoft.com/office/drawing/2014/main" id="{5241CC0E-C391-11E0-029E-5308824B3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45" y="134438"/>
            <a:ext cx="1091163" cy="1145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57F6FB-9F30-6786-6F1C-06CB333685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51" b="19122"/>
          <a:stretch/>
        </p:blipFill>
        <p:spPr>
          <a:xfrm>
            <a:off x="-2381" y="5882332"/>
            <a:ext cx="9144000" cy="10101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D0EBBD-BAEF-8D98-4D98-6E96714E87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/>
          <a:srcRect b="-1"/>
          <a:stretch/>
        </p:blipFill>
        <p:spPr>
          <a:xfrm>
            <a:off x="4671911" y="0"/>
            <a:ext cx="4472089" cy="5882332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number of people&#10;&#10;Description automatically generated">
            <a:extLst>
              <a:ext uri="{FF2B5EF4-FFF2-40B4-BE49-F238E27FC236}">
                <a16:creationId xmlns:a16="http://schemas.microsoft.com/office/drawing/2014/main" id="{6D8DF71D-F994-0E48-5CC8-D3E890CF8E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/>
          <a:stretch/>
        </p:blipFill>
        <p:spPr>
          <a:xfrm>
            <a:off x="3082834" y="3429000"/>
            <a:ext cx="6061166" cy="34758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65DC77-01DE-D8BA-2720-FF419F77B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Main Critique on Classical EDI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D9F84AD-727A-F027-5DF2-649882C3F48C}"/>
              </a:ext>
            </a:extLst>
          </p:cNvPr>
          <p:cNvSpPr txBox="1">
            <a:spLocks/>
          </p:cNvSpPr>
          <p:nvPr/>
        </p:nvSpPr>
        <p:spPr bwMode="auto">
          <a:xfrm>
            <a:off x="819150" y="857250"/>
            <a:ext cx="832485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57213" indent="-214313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572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001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5430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EDI is in generally built on a deficit model</a:t>
            </a:r>
          </a:p>
          <a:p>
            <a:pPr lvl="1"/>
            <a:r>
              <a:rPr lang="en-GB" sz="2500" dirty="0"/>
              <a:t>The term affords us to focus more on those groups with less voice or representation who “need to be supported”, </a:t>
            </a:r>
          </a:p>
          <a:p>
            <a:pPr lvl="1"/>
            <a:r>
              <a:rPr lang="en-GB" sz="2500" dirty="0"/>
              <a:t>And it focusses less on the institutions and ways of doing / being exclusionary</a:t>
            </a:r>
          </a:p>
          <a:p>
            <a:pPr lvl="1"/>
            <a:r>
              <a:rPr lang="en-GB" sz="2800" dirty="0"/>
              <a:t>EDI has been the instrument of choice. Arguably, it hasn’t worked. </a:t>
            </a:r>
          </a:p>
          <a:p>
            <a:pPr lvl="1"/>
            <a:endParaRPr lang="en-GB" sz="2500" dirty="0"/>
          </a:p>
          <a:p>
            <a:endParaRPr lang="en-GB" sz="40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90002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05F89-F38D-3186-7505-1E8D1F8BF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8" y="0"/>
            <a:ext cx="8407003" cy="1193074"/>
          </a:xfrm>
        </p:spPr>
        <p:txBody>
          <a:bodyPr/>
          <a:lstStyle/>
          <a:p>
            <a:r>
              <a:rPr lang="en-GB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cannot help and think that where we are is  this (my provocation):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451C6-D7AB-5590-8758-2F85773F34F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1193074"/>
            <a:ext cx="8081010" cy="4833257"/>
          </a:xfrm>
        </p:spPr>
        <p:txBody>
          <a:bodyPr/>
          <a:lstStyle/>
          <a:p>
            <a:r>
              <a:rPr lang="en-GB" sz="2200" i="1" kern="1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a tendency to call on EDI as the answer to the diversity challenge and be done with it. </a:t>
            </a:r>
          </a:p>
          <a:p>
            <a:r>
              <a:rPr lang="en-GB" sz="2200" i="1" kern="1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Through structured EDI processes, we continue to fiddle around the edges, justify progress through statistics, and laude minor incremental improvements. </a:t>
            </a:r>
          </a:p>
          <a:p>
            <a:r>
              <a:rPr lang="en-GB" sz="2200" i="1" kern="1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by relying on incremental improvements and by having dedicated professionals who oversee all this, we tend to less involve the much wider university community in a deeper debate towards gaining awareness and understanding of this issue on multidimensional, systemic levels.</a:t>
            </a:r>
          </a:p>
          <a:p>
            <a:r>
              <a:rPr lang="en-GB" sz="2200" b="1" i="1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Thus, we continually reaffirm pervasive meritocratic systems we were taught to believe in.</a:t>
            </a:r>
          </a:p>
          <a:p>
            <a:r>
              <a:rPr lang="en-GB" sz="2200" i="1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specifically the case for </a:t>
            </a:r>
            <a:r>
              <a:rPr lang="en-GB" sz="2200" i="1" kern="100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environments. 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41791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5DC77-01DE-D8BA-2720-FF419F77B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But what would it take to shift our focus …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D9F84AD-727A-F027-5DF2-649882C3F48C}"/>
              </a:ext>
            </a:extLst>
          </p:cNvPr>
          <p:cNvSpPr txBox="1">
            <a:spLocks/>
          </p:cNvSpPr>
          <p:nvPr/>
        </p:nvSpPr>
        <p:spPr bwMode="auto">
          <a:xfrm>
            <a:off x="819150" y="876300"/>
            <a:ext cx="832485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57213" indent="-214313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572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001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5430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… to the systems and interrogate their neutrality?</a:t>
            </a:r>
          </a:p>
          <a:p>
            <a:r>
              <a:rPr lang="en-GB" sz="3200" dirty="0"/>
              <a:t>Terms “whiteness” “maleness” are not perfect, but may allow us to shift our </a:t>
            </a:r>
            <a:r>
              <a:rPr lang="en-GB" sz="3200" b="1" dirty="0"/>
              <a:t>focus on systemic issues</a:t>
            </a:r>
            <a:r>
              <a:rPr lang="en-GB" sz="3200" dirty="0"/>
              <a:t>, rather than on individual deficits?</a:t>
            </a:r>
          </a:p>
          <a:p>
            <a:endParaRPr lang="en-GB" sz="2600" dirty="0"/>
          </a:p>
          <a:p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907761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3762375"/>
            <a:ext cx="8391525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ASPECT 1 </a:t>
            </a: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Intersectionality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30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BAD9F-228D-4E8F-ED8C-8C8B4B97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Intersectionality is often hidden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32D2DC6-F231-0CBB-001E-955E8E7F8D50}"/>
              </a:ext>
            </a:extLst>
          </p:cNvPr>
          <p:cNvSpPr txBox="1">
            <a:spLocks/>
          </p:cNvSpPr>
          <p:nvPr/>
        </p:nvSpPr>
        <p:spPr bwMode="auto">
          <a:xfrm>
            <a:off x="819150" y="644434"/>
            <a:ext cx="8324850" cy="474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57213" indent="-214313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572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001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543050" indent="-171450" algn="l" defTabSz="3429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kern="100" dirty="0"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Metrics often indicate an incremental improvement</a:t>
            </a:r>
          </a:p>
          <a:p>
            <a:r>
              <a:rPr lang="en-GB" sz="2400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intersectionality's are not measured </a:t>
            </a:r>
          </a:p>
          <a:p>
            <a:pPr marL="385762" indent="-342900"/>
            <a:r>
              <a:rPr lang="en-GB" sz="2400" kern="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Systemic exclusionary practices can thus still hide behind these data sets</a:t>
            </a:r>
          </a:p>
          <a:p>
            <a:pPr marL="0" indent="0">
              <a:buNone/>
            </a:pPr>
            <a:endParaRPr lang="en-GB" sz="1800" kern="100" dirty="0"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 is that numbers seem to indicate that all is going in the right direction, whilst </a:t>
            </a: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reality, many institutions still do not have a single, black female professor. </a:t>
            </a:r>
          </a:p>
        </p:txBody>
      </p:sp>
    </p:spTree>
    <p:extLst>
      <p:ext uri="{BB962C8B-B14F-4D97-AF65-F5344CB8AC3E}">
        <p14:creationId xmlns:p14="http://schemas.microsoft.com/office/powerpoint/2010/main" val="1759894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1" y="3762375"/>
            <a:ext cx="8572500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ASPECT 2 </a:t>
            </a: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Rigour, Depth and Interdisciplinarity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287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AC989-AF96-2914-B069-E5840A830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Diversity and the Interdisciplinary Quagmire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61BED-41EC-24AB-EB3B-69BBC903A6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“Ingrained dominance of mono-disciplinary consciousness” - </a:t>
            </a:r>
            <a:r>
              <a:rPr lang="en-GB" sz="2400" dirty="0"/>
              <a:t>there is a tension between </a:t>
            </a:r>
            <a:r>
              <a:rPr lang="en-GB" sz="2400" b="1" dirty="0"/>
              <a:t>prioritising disciplinary depth vs interdisciplinary breadth </a:t>
            </a:r>
            <a:r>
              <a:rPr lang="en-GB" sz="2400" dirty="0"/>
              <a:t>(Boehm 2016)</a:t>
            </a:r>
          </a:p>
          <a:p>
            <a:pPr lvl="1"/>
            <a:r>
              <a:rPr lang="en-GB" sz="2100" dirty="0"/>
              <a:t>In the UK, influenced by our UG ‘market’ (predominantly disciplinary) </a:t>
            </a:r>
          </a:p>
          <a:p>
            <a:pPr lvl="1"/>
            <a:r>
              <a:rPr lang="en-GB" sz="2100" dirty="0"/>
              <a:t>predominance of linear research production (Gibbons Mode 1)</a:t>
            </a:r>
          </a:p>
          <a:p>
            <a:pPr lvl="1"/>
            <a:r>
              <a:rPr lang="en-GB" sz="2100" dirty="0"/>
              <a:t>REF 2021 (Outputs - Gibbons Mode 1  vs Impact – Gibbons Mode 3)</a:t>
            </a:r>
          </a:p>
          <a:p>
            <a:pPr lvl="1"/>
            <a:r>
              <a:rPr lang="en-GB" sz="2100" dirty="0"/>
              <a:t>Terms like “Excellence” are excellent gatekeepers</a:t>
            </a:r>
          </a:p>
          <a:p>
            <a:endParaRPr lang="en-GB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610A12-57F6-AC97-C1EE-2D76A9D16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472" y="3733800"/>
            <a:ext cx="68199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82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AC989-AF96-2914-B069-E5840A830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Diversity and the Interdisciplinary Quagmire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D3D589CB-7BDE-F959-57AD-64B9D8B84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57" y="3934794"/>
            <a:ext cx="3806024" cy="292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ience dataflow">
            <a:extLst>
              <a:ext uri="{FF2B5EF4-FFF2-40B4-BE49-F238E27FC236}">
                <a16:creationId xmlns:a16="http://schemas.microsoft.com/office/drawing/2014/main" id="{27DF48C8-6188-2B91-9696-77523A1C6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7" y="5989479"/>
            <a:ext cx="5384450" cy="8685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61BED-41EC-24AB-EB3B-69BBC903A6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dirty="0"/>
              <a:t>We need a deeper understanding of the impact of interdisciplinary phenomenological and ideological contexts </a:t>
            </a:r>
            <a:r>
              <a:rPr lang="en-GB" sz="2400" b="1" dirty="0"/>
              <a:t>related to perceptions of quality </a:t>
            </a:r>
            <a:r>
              <a:rPr lang="en-GB" sz="2400" dirty="0"/>
              <a:t>(see Boehm, 2022)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400" b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“Depth” is too often equated to rigour. 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We often still tend to prioritise a deep mono-disciplinary approach to a broad inter-disciplinary approach.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This can also be considered a gendered issue. </a:t>
            </a:r>
          </a:p>
          <a:p>
            <a:pPr marL="0" indent="0">
              <a:buNone/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400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1327C954-F7E6-E507-5918-84B757F2F6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362639"/>
              </p:ext>
            </p:extLst>
          </p:nvPr>
        </p:nvGraphicFramePr>
        <p:xfrm>
          <a:off x="1270763" y="4679479"/>
          <a:ext cx="5636368" cy="823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8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850">
                <a:tc gridSpan="2">
                  <a:txBody>
                    <a:bodyPr/>
                    <a:lstStyle/>
                    <a:p>
                      <a:pPr marL="201295" indent="-201295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Methodologies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01295" indent="-201295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GB" sz="1600" b="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60586"/>
                  </a:ext>
                </a:extLst>
              </a:tr>
              <a:tr h="289766">
                <a:tc>
                  <a:txBody>
                    <a:bodyPr/>
                    <a:lstStyle/>
                    <a:p>
                      <a:pPr marL="201295" indent="-201295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… more in the sciences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295" indent="-201295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…more in the arts &amp; humanities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766">
                <a:tc>
                  <a:txBody>
                    <a:bodyPr/>
                    <a:lstStyle/>
                    <a:p>
                      <a:pPr marL="201295" indent="-201295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600" b="1" i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Linear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1295" indent="-201295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600" b="1" i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Non-Linear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130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AC989-AF96-2914-B069-E5840A830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“Rigour”, “Excellence” and “Focus”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61BED-41EC-24AB-EB3B-69BBC903A6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“Research depth” is often equated with quality,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specifically in a research system devised in a way that prioritises depth and linear research models.</a:t>
            </a: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And so, we often judge those academic applications that are perceived to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have “jumped around different disciplines” as </a:t>
            </a:r>
            <a:r>
              <a:rPr lang="en-GB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“less rigorous”, “lacking depth”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en-GB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 “lacking focus”</a:t>
            </a: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So being alert to certain terms and concepts is important, to spot the interdisciplinary conundrum. </a:t>
            </a: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This connects gendered practices, and with it connects to research careers …..</a:t>
            </a:r>
          </a:p>
          <a:p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12253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1" y="3762375"/>
            <a:ext cx="8572500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ASPECT 3 </a:t>
            </a: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What does an excellent researcher career look like?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67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3704660"/>
            <a:ext cx="8391525" cy="211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Background, or what led me here….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619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66AB2D-2A49-EFA7-9C44-3BF4E0657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Inter/Disciplinarity is connected to Gender?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50B9F-D96A-4BF4-C0B5-D61AE375DFA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707366"/>
            <a:ext cx="8324850" cy="5337834"/>
          </a:xfrm>
        </p:spPr>
        <p:txBody>
          <a:bodyPr/>
          <a:lstStyle/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I never connected the methodological with the gendered until recently…. I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happen to know …</a:t>
            </a:r>
          </a:p>
          <a:p>
            <a:pPr lvl="1"/>
            <a:r>
              <a:rPr lang="en-GB" sz="21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… more female academics who have broader interdisciplinary expertise and … </a:t>
            </a:r>
          </a:p>
          <a:p>
            <a:pPr lvl="1"/>
            <a:r>
              <a:rPr lang="en-GB" sz="21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… I happen to know more men who have deep mono-disciplinary expertise. </a:t>
            </a:r>
            <a:endParaRPr lang="en-GB" sz="2400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I only recently started to wonder if that is also to do with the </a:t>
            </a:r>
            <a:r>
              <a:rPr lang="en-GB" sz="2400" b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privileged positions that men more often inhabit than women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Women often need to be more agile in their academic careers, due to childcare, caring, caretaker roles in professional positions, and job insecurities.</a:t>
            </a:r>
          </a:p>
        </p:txBody>
      </p:sp>
    </p:spTree>
    <p:extLst>
      <p:ext uri="{BB962C8B-B14F-4D97-AF65-F5344CB8AC3E}">
        <p14:creationId xmlns:p14="http://schemas.microsoft.com/office/powerpoint/2010/main" val="3171531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66AB2D-2A49-EFA7-9C44-3BF4E0657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Gendered Careers - A Constant White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50B9F-D96A-4BF4-C0B5-D61AE375DFA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707366"/>
            <a:ext cx="8324850" cy="5337834"/>
          </a:xfrm>
        </p:spPr>
        <p:txBody>
          <a:bodyPr/>
          <a:lstStyle/>
          <a:p>
            <a:pPr marL="0" indent="0">
              <a:buNone/>
            </a:pPr>
            <a:r>
              <a:rPr lang="en-GB" sz="2400" b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As a woman, I know that there is the ever-existing white noise in the background of every single female academic career, due constantly being the gender that finds itself in positions of less power. </a:t>
            </a:r>
            <a:endParaRPr lang="en-GB" sz="2400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Female careers are evidenced to be more fragmented (</a:t>
            </a:r>
            <a:r>
              <a:rPr lang="en-GB" sz="2400" kern="100" dirty="0" err="1">
                <a:ea typeface="Calibri" panose="020F0502020204030204" pitchFamily="34" charset="0"/>
                <a:cs typeface="Times New Roman" panose="02020603050405020304" pitchFamily="18" charset="0"/>
              </a:rPr>
              <a:t>Minello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et al., 2021; Bhopal &amp; Henderson, 2021; </a:t>
            </a:r>
            <a:r>
              <a:rPr lang="en-GB" sz="2400" kern="100" dirty="0" err="1">
                <a:ea typeface="Calibri" panose="020F0502020204030204" pitchFamily="34" charset="0"/>
                <a:cs typeface="Times New Roman" panose="02020603050405020304" pitchFamily="18" charset="0"/>
              </a:rPr>
              <a:t>Aiston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GB" sz="2400" kern="100" dirty="0" err="1">
                <a:ea typeface="Calibri" panose="020F0502020204030204" pitchFamily="34" charset="0"/>
                <a:cs typeface="Times New Roman" panose="02020603050405020304" pitchFamily="18" charset="0"/>
              </a:rPr>
              <a:t>Fo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, 2021). 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Statistics evidence that female academics are afforded to move jobs more often than men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It is logic to assume that they are also afforded to therefore move from adjacent discipline to discipline, adjusting to new research environments as they move.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12772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B5B6F7-C89A-990B-3974-BE875F386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Researcher Career – A lived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8E366-A088-10E0-79C8-2E04E818B3F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I have moved every 8 – 10 years from one university to the  other.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I have moved from being a Lecturer to a HOD to a Associate Dean to a Prof 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My research moved with me, from music-computing (MPEG7) 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Music Tech in HE  Cultural Policy  University Policy</a:t>
            </a:r>
            <a:endParaRPr lang="en-GB" sz="2400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Thus my career has experienced more angles of attack or critique than those careers that are more mainstream, predominantly mono-disciplinary, with linear research, classic scholarly output, less career hopping, using a traditional research council-funded model. </a:t>
            </a:r>
            <a:r>
              <a:rPr lang="en-GB" sz="2400" dirty="0">
                <a:effectLst/>
              </a:rPr>
              <a:t> </a:t>
            </a:r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32057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F8049-2FCA-91A5-EA57-577D18EF4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8" y="0"/>
            <a:ext cx="8407003" cy="1106488"/>
          </a:xfrm>
        </p:spPr>
        <p:txBody>
          <a:bodyPr/>
          <a:lstStyle/>
          <a:p>
            <a:r>
              <a:rPr lang="en-GB" dirty="0"/>
              <a:t>Women are proven to have more care-taker roles in 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1BB85-0320-9876-C0CA-4B90445501E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1106488"/>
            <a:ext cx="8324850" cy="4938712"/>
          </a:xfrm>
        </p:spPr>
        <p:txBody>
          <a:bodyPr/>
          <a:lstStyle/>
          <a:p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women in Academic Developer Roles</a:t>
            </a:r>
          </a:p>
          <a:p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women in pedagogic research</a:t>
            </a:r>
          </a:p>
          <a:p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women in practice-based, community co-creative research</a:t>
            </a:r>
          </a:p>
          <a:p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More women in practice-related pedagogic research </a:t>
            </a:r>
          </a:p>
          <a:p>
            <a:endParaRPr lang="en-GB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these have traditionally been challenging to contribute to the REF (although this is changing) and similar research assessment systems. </a:t>
            </a:r>
          </a:p>
          <a:p>
            <a:endParaRPr lang="en-GB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76902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24EEF-BEF1-C331-D7DF-5896B9AE0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Non-European academic identities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59112-2FD9-21E3-A24E-7D7291B32C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to this the intersectionality of non-white, non-European academic identities, which come with different ways of </a:t>
            </a:r>
          </a:p>
          <a:p>
            <a:pPr lvl="1"/>
            <a:r>
              <a:rPr lang="en-GB" sz="21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communicating, presenting, learning and structuring their knowledge. </a:t>
            </a:r>
          </a:p>
          <a:p>
            <a:pPr marL="42862" indent="0">
              <a:buNone/>
            </a:pPr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follows:</a:t>
            </a:r>
          </a:p>
          <a:p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angles of attack or critique </a:t>
            </a:r>
            <a:r>
              <a:rPr lang="en-GB" sz="2400" b="1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potentially much more plentiful</a:t>
            </a:r>
          </a:p>
          <a:p>
            <a:r>
              <a:rPr lang="en-GB" sz="2400" b="1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UKRI </a:t>
            </a:r>
            <a:r>
              <a:rPr lang="en-GB" sz="2400" b="1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“death of a thousand cuts”  </a:t>
            </a:r>
            <a:r>
              <a:rPr lang="en-GB" sz="2400" dirty="0"/>
              <a:t>(Interdisciplinary Peer Review College)</a:t>
            </a:r>
          </a:p>
          <a:p>
            <a:endParaRPr lang="en-GB" sz="2400" b="1" dirty="0"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dirty="0"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03296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1" y="3762375"/>
            <a:ext cx="8572500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Conclusion (3 slides with take-aways)</a:t>
            </a: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“Our systems are not neutral” should be the starting point</a:t>
            </a:r>
          </a:p>
        </p:txBody>
      </p:sp>
    </p:spTree>
    <p:extLst>
      <p:ext uri="{BB962C8B-B14F-4D97-AF65-F5344CB8AC3E}">
        <p14:creationId xmlns:p14="http://schemas.microsoft.com/office/powerpoint/2010/main" val="2834085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8BB77A-E788-7180-68AF-B119D0702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 the un-neutrality of our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5AB30-1ED7-1479-DC1A-DB4C4B681DC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Because specifically in the realm of research … they were built, developed, and authored still mostly by white men (and only a few white women)</a:t>
            </a:r>
          </a:p>
          <a:p>
            <a:r>
              <a:rPr lang="en-GB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and often at a time when the awareness was only emerging of how our colonial, white, and a predominantly male past influenced our institutions of today. </a:t>
            </a:r>
          </a:p>
          <a:p>
            <a:pPr lvl="1"/>
            <a:r>
              <a:rPr lang="en-GB" sz="2100" dirty="0"/>
              <a:t>Our standards, processes and practices are likely to be not neutral. </a:t>
            </a:r>
          </a:p>
          <a:p>
            <a:pPr lvl="1"/>
            <a:r>
              <a:rPr lang="en-GB" sz="2100" dirty="0"/>
              <a:t>They were built at a time when interdisciplinarity was not valued as highly as we need it to be now. </a:t>
            </a:r>
            <a:endParaRPr lang="en-GB" sz="2400" dirty="0"/>
          </a:p>
          <a:p>
            <a:pPr lvl="1"/>
            <a:r>
              <a:rPr lang="en-GB" sz="2100" dirty="0"/>
              <a:t>We need to be aware that the phenomenon of “Privilege” works on a continuum with multidimensional factors</a:t>
            </a:r>
          </a:p>
          <a:p>
            <a:pPr lvl="2"/>
            <a:r>
              <a:rPr lang="en-GB" sz="2100" dirty="0"/>
              <a:t>including race, gender, class, background, discipline and probably much more. That is why intersectionality is so important. 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521674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5F298-24E7-BCB1-ADCC-DAE4C043E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general – Equity rather than Equality</a:t>
            </a:r>
            <a:br>
              <a:rPr lang="en-GB" dirty="0"/>
            </a:br>
            <a:r>
              <a:rPr lang="en-GB" sz="1800" dirty="0"/>
              <a:t>                       (WHEN100, Women’s HE Network 2022 100 Black Women Professors Now)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2C8A5-0435-DB22-4A5F-1741D62B19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6997" y="857250"/>
            <a:ext cx="8407003" cy="5187950"/>
          </a:xfrm>
        </p:spPr>
        <p:txBody>
          <a:bodyPr/>
          <a:lstStyle/>
          <a:p>
            <a:r>
              <a:rPr lang="en-GB" sz="2400" dirty="0"/>
              <a:t>Equity, not Equality …. build institutions that give people what they need to succeed.</a:t>
            </a:r>
          </a:p>
          <a:p>
            <a:r>
              <a:rPr lang="en-GB" sz="2400" i="1" dirty="0"/>
              <a:t> “We have a fixation for equality, but this is not always the right solution”</a:t>
            </a:r>
          </a:p>
          <a:p>
            <a:r>
              <a:rPr lang="en-GB" dirty="0"/>
              <a:t> </a:t>
            </a:r>
            <a:r>
              <a:rPr lang="en-GB" sz="2400" dirty="0"/>
              <a:t>It’s not about the person, it’s about fixing the system they’re in.</a:t>
            </a:r>
          </a:p>
          <a:p>
            <a:r>
              <a:rPr lang="en-GB" sz="2400" dirty="0"/>
              <a:t>Need to be more confident about positive / affirmative action </a:t>
            </a:r>
          </a:p>
          <a:p>
            <a:r>
              <a:rPr lang="en-GB" sz="2400" dirty="0"/>
              <a:t>Training staff to be confident to using positive / affirmative actions is important </a:t>
            </a:r>
          </a:p>
          <a:p>
            <a:r>
              <a:rPr lang="en-GB" sz="2400" dirty="0"/>
              <a:t>We need to take that space and have those difficult conversations about race, gender and exclusion. </a:t>
            </a:r>
          </a:p>
          <a:p>
            <a:r>
              <a:rPr lang="en-GB" sz="2400" dirty="0"/>
              <a:t>Leadership here is important, perception is often that it is not acceptable to speak out about biases</a:t>
            </a:r>
          </a:p>
        </p:txBody>
      </p:sp>
    </p:spTree>
    <p:extLst>
      <p:ext uri="{BB962C8B-B14F-4D97-AF65-F5344CB8AC3E}">
        <p14:creationId xmlns:p14="http://schemas.microsoft.com/office/powerpoint/2010/main" val="897910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F9336-792A-97B4-E91B-99B95EAD5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8" y="-1"/>
            <a:ext cx="8407003" cy="635001"/>
          </a:xfrm>
        </p:spPr>
        <p:txBody>
          <a:bodyPr/>
          <a:lstStyle/>
          <a:p>
            <a:r>
              <a:rPr lang="en-GB" sz="2800" dirty="0"/>
              <a:t>Researcher Careers Specifically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4AEBB-C1C8-3A6E-BAD2-19EAF3411B6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533400"/>
            <a:ext cx="8324850" cy="5981701"/>
          </a:xfrm>
          <a:noFill/>
        </p:spPr>
        <p:txBody>
          <a:bodyPr/>
          <a:lstStyle/>
          <a:p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Let’s not fall into the trap of “deficit models”: Rather than focussing on the applicants’ development needs, can we focus on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interrogating the neutrality of our systems?</a:t>
            </a:r>
          </a:p>
          <a:p>
            <a:r>
              <a:rPr lang="en-GB" sz="2400" dirty="0"/>
              <a:t>Provide space for a deeper discourse in order to minimise baked in exclusionary practices.</a:t>
            </a:r>
          </a:p>
          <a:p>
            <a:r>
              <a:rPr lang="en-GB" sz="2400" dirty="0"/>
              <a:t>Make everyone aware of the “Death by a thousand Cuts problem” for interdisciplinary research and researcher careers.</a:t>
            </a:r>
          </a:p>
          <a:p>
            <a:r>
              <a:rPr lang="en-GB" sz="2400" dirty="0"/>
              <a:t>Be alert to gatekeeping phrases such as “lack of focus/depth”, vs an applicant’s often-apparent wider interdisciplinary profile. </a:t>
            </a:r>
          </a:p>
          <a:p>
            <a:r>
              <a:rPr lang="en-GB" sz="2400" dirty="0"/>
              <a:t>Watch your </a:t>
            </a:r>
            <a:r>
              <a:rPr lang="en-GB" sz="2400" dirty="0" err="1"/>
              <a:t>intersectionalities</a:t>
            </a:r>
            <a:r>
              <a:rPr lang="en-GB" sz="2400" dirty="0"/>
              <a:t>. </a:t>
            </a:r>
          </a:p>
          <a:p>
            <a:r>
              <a:rPr lang="en-GB" sz="2400" dirty="0"/>
              <a:t>Not only question what “good research” looks like, but also </a:t>
            </a:r>
            <a:br>
              <a:rPr lang="en-GB" sz="2400" dirty="0"/>
            </a:br>
            <a:r>
              <a:rPr lang="en-GB" sz="2400" dirty="0"/>
              <a:t>what a “solid” research career should look like.</a:t>
            </a:r>
          </a:p>
          <a:p>
            <a:endParaRPr lang="en-GB" sz="2400" dirty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09460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>
                <a:solidFill>
                  <a:srgbClr val="FFFFFF"/>
                </a:solidFill>
                <a:latin typeface="Arial" panose="020B0604020202020204" pitchFamily="34" charset="0"/>
              </a:rPr>
              <a:t>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500">
                <a:solidFill>
                  <a:srgbClr val="FFFFFF"/>
                </a:solidFill>
                <a:latin typeface="Arial" panose="020B0604020202020204" pitchFamily="34" charset="0"/>
              </a:rPr>
              <a:t>END</a:t>
            </a:r>
            <a:endParaRPr lang="en-US" altLang="en-US" sz="33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3762375"/>
            <a:ext cx="8391525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Questions? </a:t>
            </a: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Email: Carola.Boehm@staffs.ac.uk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C506-A6B6-71E5-84CD-E95D0BB0F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8" y="0"/>
            <a:ext cx="8407003" cy="853551"/>
          </a:xfrm>
        </p:spPr>
        <p:txBody>
          <a:bodyPr/>
          <a:lstStyle/>
          <a:p>
            <a:r>
              <a:rPr lang="en-GB" sz="2800" dirty="0"/>
              <a:t>Background – Phase 1 Exploring: PaTHES Round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03893-7C99-847C-0392-3FE63C1BF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1988" y="966651"/>
            <a:ext cx="8482012" cy="526868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PaTHES (International Society for Philosophy and Theory of Higher Education)</a:t>
            </a:r>
            <a:br>
              <a:rPr lang="en-GB" dirty="0"/>
            </a:br>
            <a:r>
              <a:rPr lang="en-GB" b="1" dirty="0"/>
              <a:t>Online thematic weekly meets (round tables) </a:t>
            </a:r>
          </a:p>
          <a:p>
            <a:pPr marL="0" indent="0">
              <a:buNone/>
            </a:pPr>
            <a:r>
              <a:rPr lang="en-GB" dirty="0"/>
              <a:t>Our Season 4 -  </a:t>
            </a:r>
            <a:r>
              <a:rPr lang="en-GB" b="1" dirty="0"/>
              <a:t>“Colonisation, Coloniality and Whiteness in the Academy”</a:t>
            </a:r>
            <a:br>
              <a:rPr lang="en-GB" b="1" dirty="0"/>
            </a:br>
            <a:r>
              <a:rPr lang="en-GB" dirty="0"/>
              <a:t>15 October to 15 December 2021</a:t>
            </a:r>
          </a:p>
          <a:p>
            <a:pPr marL="0" indent="0">
              <a:buNone/>
            </a:pPr>
            <a:r>
              <a:rPr lang="en-GB" dirty="0"/>
              <a:t>Led by Thushari Welikala, facilitated by Carola Boehm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Key issues discussed: Coloniality, Whiteness in HE </a:t>
            </a:r>
            <a:br>
              <a:rPr lang="en-GB" dirty="0"/>
            </a:br>
            <a:endParaRPr lang="en-GB" dirty="0"/>
          </a:p>
          <a:p>
            <a:r>
              <a:rPr lang="en-GB" sz="1600" dirty="0"/>
              <a:t>Conceptual - EDI vs Whiteness</a:t>
            </a:r>
          </a:p>
          <a:p>
            <a:r>
              <a:rPr lang="en-GB" sz="1600" dirty="0"/>
              <a:t>Disciplinary aspects</a:t>
            </a:r>
          </a:p>
          <a:p>
            <a:r>
              <a:rPr lang="en-GB" sz="1600" dirty="0"/>
              <a:t>EDI progress and Impact</a:t>
            </a:r>
          </a:p>
          <a:p>
            <a:r>
              <a:rPr lang="en-GB" sz="1600" dirty="0"/>
              <a:t>Language and Articulation</a:t>
            </a:r>
          </a:p>
          <a:p>
            <a:r>
              <a:rPr lang="en-GB" sz="1600" dirty="0"/>
              <a:t>Quantifying Decolonial Efforts</a:t>
            </a:r>
          </a:p>
          <a:p>
            <a:r>
              <a:rPr lang="en-GB" sz="1600" dirty="0"/>
              <a:t>Truth &amp; Reconciliation</a:t>
            </a:r>
          </a:p>
          <a:p>
            <a:r>
              <a:rPr lang="en-GB" sz="1600" dirty="0"/>
              <a:t>Justice - Reparation Restoration</a:t>
            </a:r>
          </a:p>
          <a:p>
            <a:r>
              <a:rPr lang="en-GB" sz="1600" dirty="0"/>
              <a:t>Colonisation of Coloniality</a:t>
            </a:r>
          </a:p>
          <a:p>
            <a:r>
              <a:rPr lang="en-GB" sz="1600" dirty="0"/>
              <a:t>Institutional excl. practices 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0C566-A29B-C277-50DD-07F228156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696" y="1733006"/>
            <a:ext cx="2198214" cy="1267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65ECB6-B13C-33AE-ACB8-46BDAD398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617" y="3348276"/>
            <a:ext cx="5488033" cy="288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7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C506-A6B6-71E5-84CD-E95D0BB0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Background – Phase 2 Discourses : Special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03893-7C99-847C-0392-3FE63C1BF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1988" y="809897"/>
            <a:ext cx="8482012" cy="4581253"/>
          </a:xfrm>
        </p:spPr>
        <p:txBody>
          <a:bodyPr/>
          <a:lstStyle/>
          <a:p>
            <a:pPr marL="0" indent="0">
              <a:buNone/>
            </a:pPr>
            <a:r>
              <a:rPr lang="en-GB" sz="2100" b="1" dirty="0"/>
              <a:t>Special Issue Call for Deadline Nov 2022</a:t>
            </a:r>
          </a:p>
          <a:p>
            <a:pPr marL="0" indent="0">
              <a:buNone/>
            </a:pPr>
            <a:r>
              <a:rPr lang="en-GB" sz="2100" dirty="0"/>
              <a:t>Philosophy and Theory in Higher Education Journal </a:t>
            </a:r>
            <a:br>
              <a:rPr lang="en-GB" sz="2100" dirty="0"/>
            </a:br>
            <a:r>
              <a:rPr lang="en-GB" sz="2100" dirty="0"/>
              <a:t>(Ed. John Petrovitch, University of Alabama). </a:t>
            </a:r>
            <a:br>
              <a:rPr lang="en-GB" sz="2100" dirty="0"/>
            </a:br>
            <a:r>
              <a:rPr lang="en-GB" sz="2100" b="1" dirty="0"/>
              <a:t>Guest Editors: Thushari Welikala and Carola Boehm </a:t>
            </a:r>
            <a:br>
              <a:rPr lang="en-GB" sz="2100" b="1" dirty="0"/>
            </a:br>
            <a:endParaRPr lang="en-GB" sz="2100" b="1" dirty="0"/>
          </a:p>
          <a:p>
            <a:pPr marL="0" indent="0">
              <a:buNone/>
            </a:pPr>
            <a:r>
              <a:rPr lang="en-GB" sz="2100" b="1" dirty="0"/>
              <a:t>Coloniality and Whiteness in the Academy: Towards Decolonial Futures</a:t>
            </a:r>
            <a:r>
              <a:rPr lang="en-GB" sz="2100" dirty="0"/>
              <a:t>. </a:t>
            </a:r>
            <a:r>
              <a:rPr lang="en-GB" sz="2000" dirty="0"/>
              <a:t>Contributions from </a:t>
            </a:r>
          </a:p>
          <a:p>
            <a:r>
              <a:rPr lang="en-GB" sz="2000" dirty="0"/>
              <a:t>Thushari Welikala (UK), </a:t>
            </a:r>
          </a:p>
          <a:p>
            <a:r>
              <a:rPr lang="en-GB" sz="2000" dirty="0"/>
              <a:t>Carola Boehm (UK), </a:t>
            </a:r>
          </a:p>
          <a:p>
            <a:r>
              <a:rPr lang="en-GB" sz="2000" dirty="0"/>
              <a:t>Sheila </a:t>
            </a:r>
            <a:r>
              <a:rPr lang="en-GB" sz="2000" dirty="0" err="1"/>
              <a:t>Trahar</a:t>
            </a:r>
            <a:r>
              <a:rPr lang="en-GB" sz="2000" dirty="0"/>
              <a:t> (UK), </a:t>
            </a:r>
          </a:p>
          <a:p>
            <a:r>
              <a:rPr lang="en-GB" sz="2000" dirty="0"/>
              <a:t>Gerry Dunne (Ireland), </a:t>
            </a:r>
          </a:p>
          <a:p>
            <a:r>
              <a:rPr lang="en-GB" sz="2000" dirty="0"/>
              <a:t>Nuraan </a:t>
            </a:r>
            <a:r>
              <a:rPr lang="en-GB" sz="2000" dirty="0" err="1"/>
              <a:t>Davids</a:t>
            </a:r>
            <a:r>
              <a:rPr lang="en-GB" sz="2000" dirty="0"/>
              <a:t> (South Africa), </a:t>
            </a:r>
          </a:p>
          <a:p>
            <a:r>
              <a:rPr lang="en-GB" sz="2000" dirty="0"/>
              <a:t>Manel Herath (UK), </a:t>
            </a:r>
          </a:p>
          <a:p>
            <a:r>
              <a:rPr lang="en-GB" sz="2000" dirty="0"/>
              <a:t>Jennifer Valcke (Sweden), </a:t>
            </a:r>
          </a:p>
          <a:p>
            <a:r>
              <a:rPr lang="en-GB" sz="2000" dirty="0"/>
              <a:t>Hans Schildermans (Austria).</a:t>
            </a:r>
            <a:br>
              <a:rPr lang="en-GB" sz="21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13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C506-A6B6-71E5-84CD-E95D0BB0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Background – Phase 3 : Embedding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03893-7C99-847C-0392-3FE63C1BFB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1988" y="862149"/>
            <a:ext cx="8482012" cy="4529001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Committee Work - Not leading in, but part of….</a:t>
            </a:r>
          </a:p>
          <a:p>
            <a:r>
              <a:rPr lang="en-GB" sz="2400" dirty="0"/>
              <a:t>Professorial Conferment Committee</a:t>
            </a:r>
          </a:p>
          <a:p>
            <a:r>
              <a:rPr lang="en-GB" sz="2400" dirty="0"/>
              <a:t>EDI Committees</a:t>
            </a:r>
          </a:p>
          <a:p>
            <a:r>
              <a:rPr lang="en-GB" sz="2400" dirty="0"/>
              <a:t>REF Working Groups and </a:t>
            </a:r>
            <a:r>
              <a:rPr lang="en-GB" sz="2400" dirty="0" err="1"/>
              <a:t>UoA</a:t>
            </a:r>
            <a:r>
              <a:rPr lang="en-GB" sz="2400" dirty="0"/>
              <a:t> Lead</a:t>
            </a:r>
          </a:p>
          <a:p>
            <a:r>
              <a:rPr lang="en-GB" sz="2400" dirty="0"/>
              <a:t>Research Centre Directors Group</a:t>
            </a:r>
          </a:p>
          <a:p>
            <a:r>
              <a:rPr lang="en-GB" sz="2400" dirty="0"/>
              <a:t>Professoriate Group</a:t>
            </a:r>
          </a:p>
          <a:p>
            <a:r>
              <a:rPr lang="en-GB" sz="2400" dirty="0"/>
              <a:t>Women in HE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dirty="0"/>
              <a:t>Ongoing collaborations (joint future paper on this topic) with</a:t>
            </a:r>
          </a:p>
          <a:p>
            <a:pPr lvl="1"/>
            <a:r>
              <a:rPr lang="en-GB" sz="2100" dirty="0"/>
              <a:t>Dr Thushari Welikala, St. George’s, University of London</a:t>
            </a:r>
          </a:p>
          <a:p>
            <a:pPr lvl="1"/>
            <a:r>
              <a:rPr lang="en-GB" sz="2100" dirty="0"/>
              <a:t>Associate Professor, Arinola </a:t>
            </a:r>
            <a:r>
              <a:rPr lang="en-GB" sz="2100" dirty="0" err="1"/>
              <a:t>Adefila</a:t>
            </a:r>
            <a:r>
              <a:rPr lang="en-GB" sz="2100" dirty="0"/>
              <a:t>, </a:t>
            </a:r>
            <a:r>
              <a:rPr lang="en-GB" sz="2100" dirty="0" err="1"/>
              <a:t>SCoLLP</a:t>
            </a:r>
            <a:r>
              <a:rPr lang="en-GB" sz="2100" dirty="0"/>
              <a:t>, Staffordshire University</a:t>
            </a:r>
          </a:p>
          <a:p>
            <a:pPr marL="0" indent="0">
              <a:buNone/>
            </a:pPr>
            <a:br>
              <a:rPr lang="en-GB" sz="2400" dirty="0"/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24743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F01B822-B916-2F08-C5EB-D64C068A7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8" y="1747838"/>
            <a:ext cx="8572500" cy="4088606"/>
          </a:xfrm>
          <a:prstGeom prst="rect">
            <a:avLst/>
          </a:prstGeom>
          <a:solidFill>
            <a:srgbClr val="A34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C0504D"/>
              </a:solidFill>
              <a:latin typeface="Times" panose="02020603050405020304" pitchFamily="18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65683FBD-D223-22EA-5990-548DEB62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6" y="1814513"/>
            <a:ext cx="38611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>
                <a:solidFill>
                  <a:srgbClr val="FFFFFF"/>
                </a:solidFill>
                <a:latin typeface="Arial" panose="020B0604020202020204" pitchFamily="34" charset="0"/>
              </a:rPr>
              <a:t>02</a:t>
            </a: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F018914-7441-CEEA-83CB-734A25A20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835" y="1907381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9F9F9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9FE891E5-918C-9DFD-3483-6D12198E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3762375"/>
            <a:ext cx="8391525" cy="205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b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</a:br>
            <a:r>
              <a:rPr lang="en-GB" altLang="en-US" dirty="0">
                <a:solidFill>
                  <a:srgbClr val="F9F9F9"/>
                </a:solidFill>
                <a:latin typeface="Arial" panose="020B0604020202020204" pitchFamily="34" charset="0"/>
              </a:rPr>
              <a:t>EDI is not working…</a:t>
            </a:r>
          </a:p>
        </p:txBody>
      </p:sp>
      <p:pic>
        <p:nvPicPr>
          <p:cNvPr id="22534" name="Picture 6" descr="Logo&#10;&#10;Description automatically generated">
            <a:extLst>
              <a:ext uri="{FF2B5EF4-FFF2-40B4-BE49-F238E27FC236}">
                <a16:creationId xmlns:a16="http://schemas.microsoft.com/office/drawing/2014/main" id="{B64AC425-E0B5-12FF-CD9F-1494DBF0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857250"/>
            <a:ext cx="76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68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AC1AF-3C79-E8E1-2AED-2494DD257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numbers and a quote….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E793E-A508-7D4C-84E1-DC7CCE23E58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dirty="0"/>
              <a:t>As of August </a:t>
            </a:r>
            <a:r>
              <a:rPr lang="en-GB" sz="2400" b="1" dirty="0"/>
              <a:t>2023</a:t>
            </a:r>
            <a:r>
              <a:rPr lang="en-GB" sz="2400" dirty="0"/>
              <a:t>, there were only </a:t>
            </a:r>
            <a:r>
              <a:rPr lang="en-GB" sz="2400" b="1" dirty="0"/>
              <a:t>61 Black female professors</a:t>
            </a:r>
            <a:r>
              <a:rPr lang="en-GB" sz="2400" dirty="0"/>
              <a:t> in UK Universities, from a total of </a:t>
            </a:r>
            <a:r>
              <a:rPr lang="en-GB" sz="2400" b="1" dirty="0"/>
              <a:t>23,000 UK professors </a:t>
            </a:r>
            <a:r>
              <a:rPr lang="en-GB" sz="2400" dirty="0"/>
              <a:t>(WHEN, 2023).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I want to position some other concepts in this diversity debate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reflect on what this means within a Research Career / Research Culture / REF context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4321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2CC66-3C97-B553-848F-0AB54AD00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Invisible &amp;  Uncontested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3414C-6659-5041-E9E0-E8E4E0A6E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pPr marL="0" indent="0">
              <a:buNone/>
            </a:pPr>
            <a:br>
              <a:rPr lang="en-GB" sz="2000" dirty="0"/>
            </a:br>
            <a:r>
              <a:rPr lang="en-GB" sz="2800" b="1" i="1" dirty="0"/>
              <a:t>If “invisible and uncontested whiteness moulds the social-cultural and intellectual imaginaries within higher education (…), </a:t>
            </a:r>
            <a:r>
              <a:rPr lang="en-GB" sz="2800" b="1" i="1" u="sng" dirty="0"/>
              <a:t>suppressing alternative ways of perceiving the world</a:t>
            </a:r>
            <a:r>
              <a:rPr lang="en-GB" sz="2800" b="1" i="1" dirty="0"/>
              <a:t>” …. then it will - and demonstrably already has affected our progression into more diverse and socially just, academic research cultures, including how we do knowledge production.</a:t>
            </a:r>
          </a:p>
          <a:p>
            <a:pPr marL="0" indent="0" algn="r">
              <a:buNone/>
            </a:pPr>
            <a:r>
              <a:rPr lang="en-GB" sz="2000" i="1" dirty="0"/>
              <a:t>(eds. T. Welikala &amp; C. Boehm, 2023) </a:t>
            </a:r>
            <a:br>
              <a:rPr lang="en-GB" sz="2800" b="1" i="1" dirty="0"/>
            </a:br>
            <a:endParaRPr lang="en-GB" sz="2800" b="1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97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D2CC66-3C97-B553-848F-0AB54AD00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the lack of a better word: “Whiteness”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3414C-6659-5041-E9E0-E8E4E0A6E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9150" y="857250"/>
            <a:ext cx="8324850" cy="5187950"/>
          </a:xfrm>
        </p:spPr>
        <p:txBody>
          <a:bodyPr/>
          <a:lstStyle/>
          <a:p>
            <a:r>
              <a:rPr lang="en-GB" sz="2400" dirty="0"/>
              <a:t>“Whiteness” here is not necessarily about ‘white’ bodies but a characteristic of systems, processes and institutions built within a colonially and predominantly white conceptualised world.</a:t>
            </a:r>
          </a:p>
          <a:p>
            <a:r>
              <a:rPr lang="en-GB" sz="2400" dirty="0"/>
              <a:t>It still defines ways in which institutions are still enacting power structures, practices and identities.</a:t>
            </a:r>
          </a:p>
          <a:p>
            <a:r>
              <a:rPr lang="en-GB" sz="2400" dirty="0"/>
              <a:t>This dominating power can be so entrenched in our institutions, our cultures, and our sense of selves that </a:t>
            </a:r>
            <a:r>
              <a:rPr lang="en-GB" sz="2400" b="1" dirty="0"/>
              <a:t>“whiteness” can  endure long beyond and even without white power.</a:t>
            </a:r>
            <a:br>
              <a:rPr lang="en-GB" sz="2800" b="1" i="1" dirty="0"/>
            </a:br>
            <a:endParaRPr lang="en-GB" sz="2800" b="1" i="1" dirty="0"/>
          </a:p>
          <a:p>
            <a:r>
              <a:rPr lang="en-GB" sz="2400" dirty="0"/>
              <a:t>“Whiteness” allows me to pivot away from classic, mainstream EDI to something which focusses on </a:t>
            </a:r>
            <a:r>
              <a:rPr lang="en-GB" sz="2400" b="1" dirty="0"/>
              <a:t>systemic exclusionary practices…. because</a:t>
            </a:r>
            <a:r>
              <a:rPr lang="en-GB" sz="2400" dirty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5649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9E40DCEC-2B98-4EF8-94BD-600965FF216D}"/>
</file>

<file path=customXml/itemProps2.xml><?xml version="1.0" encoding="utf-8"?>
<ds:datastoreItem xmlns:ds="http://schemas.openxmlformats.org/officeDocument/2006/customXml" ds:itemID="{FCBDCB0F-A06D-43CD-BD07-27ABFB0267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F62E82-6603-4B1C-82BF-587FE58B9254}">
  <ds:schemaRefs>
    <ds:schemaRef ds:uri="2c96b28c-062d-4f6e-9639-b7e03c9ea2e4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d7b9b834-6c25-474b-ae1f-0200fc015a8c"/>
    <ds:schemaRef ds:uri="http://www.w3.org/XML/1998/namespace"/>
    <ds:schemaRef ds:uri="442cb156-7710-4dc4-bb2f-20cb789d1754"/>
    <ds:schemaRef ds:uri="495dfa24-fa84-41c8-9a79-77a22f90ad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3618</TotalTime>
  <Words>2094</Words>
  <Application>Microsoft Office PowerPoint</Application>
  <PresentationFormat>On-screen Show (4:3)</PresentationFormat>
  <Paragraphs>186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Calibri Light</vt:lpstr>
      <vt:lpstr>Tahoma</vt:lpstr>
      <vt:lpstr>Times</vt:lpstr>
      <vt:lpstr>1_Office Theme</vt:lpstr>
      <vt:lpstr>Office Theme</vt:lpstr>
      <vt:lpstr>PowerPoint Presentation</vt:lpstr>
      <vt:lpstr>PowerPoint Presentation</vt:lpstr>
      <vt:lpstr>Background – Phase 1 Exploring: PaTHES Round Tables</vt:lpstr>
      <vt:lpstr>Background – Phase 2 Discourses : Special Issue</vt:lpstr>
      <vt:lpstr>Background – Phase 3 : Embedding </vt:lpstr>
      <vt:lpstr>PowerPoint Presentation</vt:lpstr>
      <vt:lpstr>Some numbers and a quote….</vt:lpstr>
      <vt:lpstr>Invisible &amp;  Uncontested</vt:lpstr>
      <vt:lpstr>For the lack of a better word: “Whiteness”</vt:lpstr>
      <vt:lpstr>My Main Critique on Classical EDI</vt:lpstr>
      <vt:lpstr>I cannot help and think that where we are is  this (my provocation):</vt:lpstr>
      <vt:lpstr>But what would it take to shift our focus …</vt:lpstr>
      <vt:lpstr>PowerPoint Presentation</vt:lpstr>
      <vt:lpstr>Intersectionality is often hidden</vt:lpstr>
      <vt:lpstr>PowerPoint Presentation</vt:lpstr>
      <vt:lpstr>Diversity and the Interdisciplinary Quagmire</vt:lpstr>
      <vt:lpstr>Diversity and the Interdisciplinary Quagmire</vt:lpstr>
      <vt:lpstr>“Rigour”, “Excellence” and “Focus” </vt:lpstr>
      <vt:lpstr>PowerPoint Presentation</vt:lpstr>
      <vt:lpstr>Inter/Disciplinarity is connected to Gender?</vt:lpstr>
      <vt:lpstr>Gendered Careers - A Constant White Noise</vt:lpstr>
      <vt:lpstr>My Researcher Career – A lived experience</vt:lpstr>
      <vt:lpstr>Women are proven to have more care-taker roles in HE</vt:lpstr>
      <vt:lpstr>Non-European academic identities</vt:lpstr>
      <vt:lpstr>PowerPoint Presentation</vt:lpstr>
      <vt:lpstr>Consider the un-neutrality of our systems</vt:lpstr>
      <vt:lpstr>In general – Equity rather than Equality                        (WHEN100, Women’s HE Network 2022 100 Black Women Professors Now)</vt:lpstr>
      <vt:lpstr>Researcher Careers Specifically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C3 Research Centre   Creative Industries and Creative Communities</dc:title>
  <dc:creator>BOEHM Carola B</dc:creator>
  <cp:lastModifiedBy>CB</cp:lastModifiedBy>
  <cp:revision>78</cp:revision>
  <dcterms:created xsi:type="dcterms:W3CDTF">2021-09-21T14:16:53Z</dcterms:created>
  <dcterms:modified xsi:type="dcterms:W3CDTF">2023-09-24T19:30:51Z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0x0101002483F0E95C095044A91FAF40A0A24599</vt:lpwstr>
  </property>
  <property fmtid="{D5CDD505-2E9C-101B-9397-08002B2CF9AE}" pid="3" name="MediaServiceImageTags">
    <vt:lpwstr/>
  </property>
</Properties>
</file>