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9" r:id="rId4"/>
    <p:sldId id="261" r:id="rId5"/>
    <p:sldId id="262" r:id="rId6"/>
    <p:sldId id="264" r:id="rId7"/>
    <p:sldId id="273" r:id="rId8"/>
    <p:sldId id="272" r:id="rId9"/>
  </p:sldIdLst>
  <p:sldSz cx="10693400" cy="7562850"/>
  <p:notesSz cx="10693400" cy="756285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053"/>
    <a:srgbClr val="507F70"/>
    <a:srgbClr val="6DCDB8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>
      <p:cViewPr varScale="1">
        <p:scale>
          <a:sx n="103" d="100"/>
          <a:sy n="103" d="100"/>
        </p:scale>
        <p:origin x="127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15553"/>
          </a:xfrm>
        </p:spPr>
        <p:txBody>
          <a:bodyPr/>
          <a:lstStyle/>
          <a:p>
            <a:r>
              <a:rPr lang="en-GB" sz="4000" dirty="0">
                <a:solidFill>
                  <a:schemeClr val="bg1"/>
                </a:solidFill>
              </a:rPr>
              <a:t>Research Culture and Research Assessment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738664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A workshop on the principles of the Coalition for Advancing Research Assessment (</a:t>
            </a:r>
            <a:r>
              <a:rPr lang="en-GB" sz="2400" dirty="0" err="1">
                <a:solidFill>
                  <a:schemeClr val="bg1"/>
                </a:solidFill>
              </a:rPr>
              <a:t>CoARA</a:t>
            </a:r>
            <a:r>
              <a:rPr lang="en-GB" sz="2400" dirty="0">
                <a:solidFill>
                  <a:schemeClr val="bg1"/>
                </a:solidFill>
              </a:rPr>
              <a:t>) agreement.</a:t>
            </a:r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4968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A little about us…</a:t>
            </a:r>
          </a:p>
        </p:txBody>
      </p:sp>
      <p:pic>
        <p:nvPicPr>
          <p:cNvPr id="4" name="Picture Placeholder 10">
            <a:extLst>
              <a:ext uri="{FF2B5EF4-FFF2-40B4-BE49-F238E27FC236}">
                <a16:creationId xmlns:a16="http://schemas.microsoft.com/office/drawing/2014/main" id="{347998B1-2C56-609B-2EA6-11BA832242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 t="1409" r="11160" b="1409"/>
          <a:stretch/>
        </p:blipFill>
        <p:spPr>
          <a:xfrm>
            <a:off x="560165" y="2174566"/>
            <a:ext cx="2656645" cy="2457591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AB1ADAC1-079D-4F69-B405-BB9CA34FA39C}"/>
              </a:ext>
            </a:extLst>
          </p:cNvPr>
          <p:cNvSpPr txBox="1">
            <a:spLocks/>
          </p:cNvSpPr>
          <p:nvPr/>
        </p:nvSpPr>
        <p:spPr>
          <a:xfrm>
            <a:off x="174362" y="4722530"/>
            <a:ext cx="3063846" cy="49283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Yvonne Budden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latin typeface="Calibri"/>
              </a:rPr>
              <a:t>Scholarly Communications Manager, Library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6848930-A93F-E55B-978A-35492236EB3F}"/>
              </a:ext>
            </a:extLst>
          </p:cNvPr>
          <p:cNvSpPr txBox="1">
            <a:spLocks/>
          </p:cNvSpPr>
          <p:nvPr/>
        </p:nvSpPr>
        <p:spPr>
          <a:xfrm>
            <a:off x="3717615" y="4722530"/>
            <a:ext cx="3204268" cy="49283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Sam Cole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Head of REF Futures, Policy &amp; Delivery, Research &amp; Impact Services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079EB7B-609E-30C0-E690-23D1A208DA03}"/>
              </a:ext>
            </a:extLst>
          </p:cNvPr>
          <p:cNvSpPr txBox="1">
            <a:spLocks/>
          </p:cNvSpPr>
          <p:nvPr/>
        </p:nvSpPr>
        <p:spPr>
          <a:xfrm>
            <a:off x="7302305" y="4722530"/>
            <a:ext cx="3204268" cy="49283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Noortje Marres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Professor, Centre for Interdisciplinary Methodologies</a:t>
            </a: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23D368-C2DB-0409-9AFC-F1DD96F37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572" y="2174565"/>
            <a:ext cx="2457591" cy="24575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A61AD9-BCEE-C92F-802B-5974D4AAF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5643" y="2174567"/>
            <a:ext cx="2457592" cy="245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72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83529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Coalition for Advancing Research Assessment (</a:t>
            </a:r>
            <a:r>
              <a:rPr lang="en-GB" sz="2600" b="1" dirty="0" err="1">
                <a:solidFill>
                  <a:srgbClr val="3C1053"/>
                </a:solidFill>
              </a:rPr>
              <a:t>CoARA</a:t>
            </a:r>
            <a:r>
              <a:rPr lang="en-GB" sz="2600" b="1" dirty="0">
                <a:solidFill>
                  <a:srgbClr val="3C1053"/>
                </a:solidFill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353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Launched in July 2022 by Science Europe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Drafted in a process that involved 350 organisations from 40 countries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>
              <a:lnSpc>
                <a:spcPts val="3000"/>
              </a:lnSpc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Sets a shared direction for changes in assessment practices for: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Research;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Researchers, and;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Research performing organisations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The </a:t>
            </a:r>
            <a:r>
              <a:rPr lang="en-GB" sz="2400" dirty="0"/>
              <a:t>goal is to maximise the quality and impact of research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40226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Institutions agree to: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3533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Follow the general principles of </a:t>
            </a:r>
            <a:r>
              <a:rPr lang="en-GB" sz="2200" dirty="0" err="1"/>
              <a:t>CoARA</a:t>
            </a:r>
            <a:r>
              <a:rPr lang="en-GB" sz="2200" dirty="0"/>
              <a:t>: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Overarching conditions (ethics, research integrity, scientific freedom, transparency of data, and more.)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Quality and Impact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Diversity, inclusiveness and collaboration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Implement the core commitments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 Develop an action plan within </a:t>
            </a:r>
            <a:r>
              <a:rPr lang="en-GB" sz="2200" b="1" dirty="0"/>
              <a:t>one year </a:t>
            </a:r>
            <a:r>
              <a:rPr lang="en-GB" sz="2200" dirty="0"/>
              <a:t>of signing the agreement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Have completed one cycle of assessment using the implemented evaluation criteria, tools and processes within </a:t>
            </a:r>
            <a:r>
              <a:rPr lang="en-GB" sz="2200" b="1" dirty="0"/>
              <a:t>5 years </a:t>
            </a:r>
            <a:r>
              <a:rPr lang="en-GB" sz="2200" dirty="0"/>
              <a:t>of signing</a:t>
            </a:r>
          </a:p>
        </p:txBody>
      </p:sp>
    </p:spTree>
    <p:extLst>
      <p:ext uri="{BB962C8B-B14F-4D97-AF65-F5344CB8AC3E}">
        <p14:creationId xmlns:p14="http://schemas.microsoft.com/office/powerpoint/2010/main" val="169039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6DCDB8"/>
                </a:solidFill>
              </a:rPr>
              <a:t>Activity this morning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202684" y="901105"/>
            <a:ext cx="5184576" cy="5105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</a:rPr>
              <a:t>Using the ten commitments from </a:t>
            </a:r>
            <a:r>
              <a:rPr lang="en-GB" sz="2200" dirty="0" err="1">
                <a:solidFill>
                  <a:schemeClr val="bg1"/>
                </a:solidFill>
              </a:rPr>
              <a:t>CoARA</a:t>
            </a:r>
            <a:r>
              <a:rPr lang="en-GB" sz="2200" dirty="0">
                <a:solidFill>
                  <a:schemeClr val="bg1"/>
                </a:solidFill>
              </a:rPr>
              <a:t>, discuss: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What we </a:t>
            </a:r>
            <a:r>
              <a:rPr lang="en-GB" sz="3200" b="1" dirty="0">
                <a:solidFill>
                  <a:schemeClr val="bg1"/>
                </a:solidFill>
              </a:rPr>
              <a:t>must</a:t>
            </a:r>
            <a:r>
              <a:rPr lang="en-GB" sz="3200" dirty="0">
                <a:solidFill>
                  <a:schemeClr val="bg1"/>
                </a:solidFill>
              </a:rPr>
              <a:t> do to implement the commitment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What we </a:t>
            </a:r>
            <a:r>
              <a:rPr lang="en-GB" sz="3200" b="1" dirty="0">
                <a:solidFill>
                  <a:schemeClr val="bg1"/>
                </a:solidFill>
              </a:rPr>
              <a:t>could</a:t>
            </a:r>
            <a:r>
              <a:rPr lang="en-GB" sz="3200" dirty="0">
                <a:solidFill>
                  <a:schemeClr val="bg1"/>
                </a:solidFill>
              </a:rPr>
              <a:t> do to implement the commitment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What we </a:t>
            </a:r>
            <a:r>
              <a:rPr lang="en-GB" sz="3200" b="1" dirty="0">
                <a:solidFill>
                  <a:schemeClr val="bg1"/>
                </a:solidFill>
              </a:rPr>
              <a:t>should never </a:t>
            </a:r>
            <a:r>
              <a:rPr lang="en-GB" sz="3200" dirty="0">
                <a:solidFill>
                  <a:schemeClr val="bg1"/>
                </a:solidFill>
              </a:rPr>
              <a:t>even consider doing to implement the commitment</a:t>
            </a:r>
            <a:endParaRPr lang="en-GB" sz="3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858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Feedback and 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314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Each group to feedback on one interesting thing they discussed about the </a:t>
            </a:r>
            <a:r>
              <a:rPr lang="en-GB" sz="2200" dirty="0" err="1"/>
              <a:t>CoARA</a:t>
            </a:r>
            <a:r>
              <a:rPr lang="en-GB" sz="2200" dirty="0"/>
              <a:t> commitment they looked at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Next steps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A report on the ideas from this morning will be made available as part of our work on developing our </a:t>
            </a:r>
            <a:r>
              <a:rPr lang="en-GB" sz="2200" dirty="0" err="1"/>
              <a:t>CoARA</a:t>
            </a:r>
            <a:r>
              <a:rPr lang="en-GB" sz="2200" dirty="0"/>
              <a:t> action plan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Critical Reflection piece authored for ‘Exchanges’ special issue</a:t>
            </a:r>
          </a:p>
        </p:txBody>
      </p:sp>
    </p:spTree>
    <p:extLst>
      <p:ext uri="{BB962C8B-B14F-4D97-AF65-F5344CB8AC3E}">
        <p14:creationId xmlns:p14="http://schemas.microsoft.com/office/powerpoint/2010/main" val="197457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338554"/>
          </a:xfrm>
        </p:spPr>
        <p:txBody>
          <a:bodyPr/>
          <a:lstStyle/>
          <a:p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7b9c28d-5df4-442c-8a56-dffe8389388f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6AD23FB2-9044-487D-ADAB-A5EA0CFACFBE}"/>
</file>

<file path=customXml/itemProps2.xml><?xml version="1.0" encoding="utf-8"?>
<ds:datastoreItem xmlns:ds="http://schemas.openxmlformats.org/officeDocument/2006/customXml" ds:itemID="{5C7E1A1C-0615-4A18-8DDB-667030A94060}"/>
</file>

<file path=customXml/itemProps3.xml><?xml version="1.0" encoding="utf-8"?>
<ds:datastoreItem xmlns:ds="http://schemas.openxmlformats.org/officeDocument/2006/customXml" ds:itemID="{115B7346-80BD-4CD4-AE84-750D3802B2CC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211</TotalTime>
  <Words>329</Words>
  <Application>Microsoft Office PowerPoint</Application>
  <PresentationFormat>Custom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Research Culture and Research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Budden, Yvonne</cp:lastModifiedBy>
  <cp:revision>4</cp:revision>
  <dcterms:created xsi:type="dcterms:W3CDTF">2023-09-07T08:40:03Z</dcterms:created>
  <dcterms:modified xsi:type="dcterms:W3CDTF">2023-09-22T10:50:59Z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