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diagrams/colors2.xml" ContentType="application/vnd.openxmlformats-officedocument.drawingml.diagramColors+xml"/>
  <Override PartName="/ppt/theme/theme2.xml" ContentType="application/vnd.openxmlformats-officedocument.theme+xml"/>
  <Override PartName="/ppt/diagrams/drawing2.xml" ContentType="application/vnd.ms-office.drawingml.diagramDrawing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drawing1.xml" ContentType="application/vnd.ms-office.drawingml.diagramDrawing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73" r:id="rId4"/>
    <p:sldId id="274" r:id="rId5"/>
    <p:sldId id="275" r:id="rId6"/>
    <p:sldId id="276" r:id="rId7"/>
    <p:sldId id="257" r:id="rId8"/>
    <p:sldId id="266" r:id="rId9"/>
    <p:sldId id="445" r:id="rId10"/>
    <p:sldId id="448" r:id="rId11"/>
    <p:sldId id="470" r:id="rId12"/>
    <p:sldId id="471" r:id="rId13"/>
    <p:sldId id="443" r:id="rId14"/>
    <p:sldId id="272" r:id="rId15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053"/>
    <a:srgbClr val="507F70"/>
    <a:srgbClr val="6DCDB8"/>
    <a:srgbClr val="55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>
      <p:cViewPr varScale="1">
        <p:scale>
          <a:sx n="104" d="100"/>
          <a:sy n="104" d="100"/>
        </p:scale>
        <p:origin x="1320" y="108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8E43BC-A85E-408E-81BB-D0F162CA8E55}" type="doc">
      <dgm:prSet loTypeId="urn:microsoft.com/office/officeart/2005/8/layout/venn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B76D08C-5F75-49E9-B54B-47C92AC9B68E}">
      <dgm:prSet phldrT="[Text]" custT="1"/>
      <dgm:spPr/>
      <dgm:t>
        <a:bodyPr/>
        <a:lstStyle/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2000" b="1" i="1" dirty="0"/>
        </a:p>
        <a:p>
          <a:r>
            <a:rPr lang="en-GB" sz="2000" b="1" i="1" dirty="0"/>
            <a:t>HOW</a:t>
          </a:r>
          <a:r>
            <a:rPr lang="en-GB" sz="2000" i="1" dirty="0"/>
            <a:t> to do what needs to be done</a:t>
          </a:r>
        </a:p>
      </dgm:t>
    </dgm:pt>
    <dgm:pt modelId="{8F9949C0-A106-41EB-8D69-B3E57DBCD04C}" type="parTrans" cxnId="{85DE9B3C-B474-4CC4-86C6-3545FDD69318}">
      <dgm:prSet/>
      <dgm:spPr/>
      <dgm:t>
        <a:bodyPr/>
        <a:lstStyle/>
        <a:p>
          <a:endParaRPr lang="en-GB"/>
        </a:p>
      </dgm:t>
    </dgm:pt>
    <dgm:pt modelId="{FD9BAE2F-3C3D-4BCD-9416-F748AECB4354}" type="sibTrans" cxnId="{85DE9B3C-B474-4CC4-86C6-3545FDD69318}">
      <dgm:prSet/>
      <dgm:spPr/>
      <dgm:t>
        <a:bodyPr/>
        <a:lstStyle/>
        <a:p>
          <a:endParaRPr lang="en-GB"/>
        </a:p>
      </dgm:t>
    </dgm:pt>
    <dgm:pt modelId="{7DB3270F-AA6B-4508-AA52-AA66B58F8ECC}">
      <dgm:prSet phldrT="[Text]" custT="1"/>
      <dgm:spPr/>
      <dgm:t>
        <a:bodyPr/>
        <a:lstStyle/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2000" b="1" i="1" u="none" dirty="0"/>
        </a:p>
        <a:p>
          <a:r>
            <a:rPr lang="en-GB" sz="2000" b="1" i="1" u="none" dirty="0"/>
            <a:t>WHY</a:t>
          </a:r>
          <a:r>
            <a:rPr lang="en-GB" sz="2000" i="1" u="none" dirty="0"/>
            <a:t> the information is important</a:t>
          </a:r>
          <a:endParaRPr lang="en-GB" sz="2000" u="sng" dirty="0"/>
        </a:p>
      </dgm:t>
    </dgm:pt>
    <dgm:pt modelId="{F8D01721-24F2-4118-85E0-20B4C9362EB0}" type="parTrans" cxnId="{2CD4DD4A-A797-434C-8E67-96D338C55868}">
      <dgm:prSet/>
      <dgm:spPr/>
      <dgm:t>
        <a:bodyPr/>
        <a:lstStyle/>
        <a:p>
          <a:endParaRPr lang="en-GB"/>
        </a:p>
      </dgm:t>
    </dgm:pt>
    <dgm:pt modelId="{03D70CBA-456E-4C92-BBCD-29971A2065C8}" type="sibTrans" cxnId="{2CD4DD4A-A797-434C-8E67-96D338C55868}">
      <dgm:prSet/>
      <dgm:spPr/>
      <dgm:t>
        <a:bodyPr/>
        <a:lstStyle/>
        <a:p>
          <a:endParaRPr lang="en-GB"/>
        </a:p>
      </dgm:t>
    </dgm:pt>
    <dgm:pt modelId="{E94F2EBD-FB19-4BCE-934F-3B948BC7F8F0}">
      <dgm:prSet phldrT="[Text]" custT="1"/>
      <dgm:spPr/>
      <dgm:t>
        <a:bodyPr/>
        <a:lstStyle/>
        <a:p>
          <a:endParaRPr lang="en-GB" sz="2000" b="1" i="1" dirty="0"/>
        </a:p>
        <a:p>
          <a:r>
            <a:rPr lang="en-GB" sz="2000" b="1" i="1" dirty="0"/>
            <a:t>WHAT</a:t>
          </a:r>
          <a:r>
            <a:rPr lang="en-GB" sz="2000" i="1" dirty="0"/>
            <a:t> the information is</a:t>
          </a:r>
          <a:endParaRPr lang="en-GB" sz="2000" dirty="0"/>
        </a:p>
      </dgm:t>
    </dgm:pt>
    <dgm:pt modelId="{4BA2499A-F365-4CEF-9942-E06F63239EA2}" type="parTrans" cxnId="{BDA7589E-F2EF-42DB-A27F-4F43435D550E}">
      <dgm:prSet/>
      <dgm:spPr/>
      <dgm:t>
        <a:bodyPr/>
        <a:lstStyle/>
        <a:p>
          <a:endParaRPr lang="en-GB"/>
        </a:p>
      </dgm:t>
    </dgm:pt>
    <dgm:pt modelId="{B5B41795-BB48-4D4E-AAA6-E1EC1F9DD9E9}" type="sibTrans" cxnId="{BDA7589E-F2EF-42DB-A27F-4F43435D550E}">
      <dgm:prSet/>
      <dgm:spPr/>
      <dgm:t>
        <a:bodyPr/>
        <a:lstStyle/>
        <a:p>
          <a:endParaRPr lang="en-GB"/>
        </a:p>
      </dgm:t>
    </dgm:pt>
    <dgm:pt modelId="{7C61047C-457B-4C79-B17C-DF0EC7537E59}" type="pres">
      <dgm:prSet presAssocID="{018E43BC-A85E-408E-81BB-D0F162CA8E55}" presName="Name0" presStyleCnt="0">
        <dgm:presLayoutVars>
          <dgm:chMax val="7"/>
          <dgm:resizeHandles val="exact"/>
        </dgm:presLayoutVars>
      </dgm:prSet>
      <dgm:spPr/>
    </dgm:pt>
    <dgm:pt modelId="{FB947D06-03B4-40D1-BFBA-5827DDBE1E00}" type="pres">
      <dgm:prSet presAssocID="{018E43BC-A85E-408E-81BB-D0F162CA8E55}" presName="comp1" presStyleCnt="0"/>
      <dgm:spPr/>
    </dgm:pt>
    <dgm:pt modelId="{F0A4C8F3-4ADF-4AF6-AFD7-C48D74D7246A}" type="pres">
      <dgm:prSet presAssocID="{018E43BC-A85E-408E-81BB-D0F162CA8E55}" presName="circle1" presStyleLbl="node1" presStyleIdx="0" presStyleCnt="3" custLinFactNeighborY="6734"/>
      <dgm:spPr/>
    </dgm:pt>
    <dgm:pt modelId="{51EE5F76-F2AF-4186-815F-33A58CA14015}" type="pres">
      <dgm:prSet presAssocID="{018E43BC-A85E-408E-81BB-D0F162CA8E55}" presName="c1text" presStyleLbl="node1" presStyleIdx="0" presStyleCnt="3">
        <dgm:presLayoutVars>
          <dgm:bulletEnabled val="1"/>
        </dgm:presLayoutVars>
      </dgm:prSet>
      <dgm:spPr/>
    </dgm:pt>
    <dgm:pt modelId="{B8C7C5CE-CEE7-40D7-B00B-104AF2D00CBD}" type="pres">
      <dgm:prSet presAssocID="{018E43BC-A85E-408E-81BB-D0F162CA8E55}" presName="comp2" presStyleCnt="0"/>
      <dgm:spPr/>
    </dgm:pt>
    <dgm:pt modelId="{169A9B48-9FA7-4EB8-8C86-3495C34C9C04}" type="pres">
      <dgm:prSet presAssocID="{018E43BC-A85E-408E-81BB-D0F162CA8E55}" presName="circle2" presStyleLbl="node1" presStyleIdx="1" presStyleCnt="3" custLinFactNeighborX="-2067" custLinFactNeighborY="-32956"/>
      <dgm:spPr/>
    </dgm:pt>
    <dgm:pt modelId="{794A33DB-409E-4200-9886-BB60CBEE2950}" type="pres">
      <dgm:prSet presAssocID="{018E43BC-A85E-408E-81BB-D0F162CA8E55}" presName="c2text" presStyleLbl="node1" presStyleIdx="1" presStyleCnt="3">
        <dgm:presLayoutVars>
          <dgm:bulletEnabled val="1"/>
        </dgm:presLayoutVars>
      </dgm:prSet>
      <dgm:spPr/>
    </dgm:pt>
    <dgm:pt modelId="{11C6D9CB-F21F-4F58-A15B-FE93AEFADE7C}" type="pres">
      <dgm:prSet presAssocID="{018E43BC-A85E-408E-81BB-D0F162CA8E55}" presName="comp3" presStyleCnt="0"/>
      <dgm:spPr/>
    </dgm:pt>
    <dgm:pt modelId="{11269B6B-CC48-4C59-80CD-FF436979C83C}" type="pres">
      <dgm:prSet presAssocID="{018E43BC-A85E-408E-81BB-D0F162CA8E55}" presName="circle3" presStyleLbl="node1" presStyleIdx="2" presStyleCnt="3" custLinFactNeighborX="-682" custLinFactNeighborY="-100000"/>
      <dgm:spPr/>
    </dgm:pt>
    <dgm:pt modelId="{698F9CE3-7A5F-420A-93B2-147CB674F275}" type="pres">
      <dgm:prSet presAssocID="{018E43BC-A85E-408E-81BB-D0F162CA8E55}" presName="c3text" presStyleLbl="node1" presStyleIdx="2" presStyleCnt="3">
        <dgm:presLayoutVars>
          <dgm:bulletEnabled val="1"/>
        </dgm:presLayoutVars>
      </dgm:prSet>
      <dgm:spPr/>
    </dgm:pt>
  </dgm:ptLst>
  <dgm:cxnLst>
    <dgm:cxn modelId="{42B9B80D-BD53-4D78-8D39-79A396582E7D}" type="presOf" srcId="{E94F2EBD-FB19-4BCE-934F-3B948BC7F8F0}" destId="{11269B6B-CC48-4C59-80CD-FF436979C83C}" srcOrd="0" destOrd="0" presId="urn:microsoft.com/office/officeart/2005/8/layout/venn2"/>
    <dgm:cxn modelId="{4FA05D13-C087-4B44-B100-D06E48C683D4}" type="presOf" srcId="{7DB3270F-AA6B-4508-AA52-AA66B58F8ECC}" destId="{169A9B48-9FA7-4EB8-8C86-3495C34C9C04}" srcOrd="0" destOrd="0" presId="urn:microsoft.com/office/officeart/2005/8/layout/venn2"/>
    <dgm:cxn modelId="{85DE9B3C-B474-4CC4-86C6-3545FDD69318}" srcId="{018E43BC-A85E-408E-81BB-D0F162CA8E55}" destId="{1B76D08C-5F75-49E9-B54B-47C92AC9B68E}" srcOrd="0" destOrd="0" parTransId="{8F9949C0-A106-41EB-8D69-B3E57DBCD04C}" sibTransId="{FD9BAE2F-3C3D-4BCD-9416-F748AECB4354}"/>
    <dgm:cxn modelId="{2FFA1C3E-732B-4B16-9A0E-56EDF4F77C22}" type="presOf" srcId="{018E43BC-A85E-408E-81BB-D0F162CA8E55}" destId="{7C61047C-457B-4C79-B17C-DF0EC7537E59}" srcOrd="0" destOrd="0" presId="urn:microsoft.com/office/officeart/2005/8/layout/venn2"/>
    <dgm:cxn modelId="{6C28D441-40E2-47AC-87D5-A59FFCFE2EED}" type="presOf" srcId="{1B76D08C-5F75-49E9-B54B-47C92AC9B68E}" destId="{51EE5F76-F2AF-4186-815F-33A58CA14015}" srcOrd="1" destOrd="0" presId="urn:microsoft.com/office/officeart/2005/8/layout/venn2"/>
    <dgm:cxn modelId="{2CD4DD4A-A797-434C-8E67-96D338C55868}" srcId="{018E43BC-A85E-408E-81BB-D0F162CA8E55}" destId="{7DB3270F-AA6B-4508-AA52-AA66B58F8ECC}" srcOrd="1" destOrd="0" parTransId="{F8D01721-24F2-4118-85E0-20B4C9362EB0}" sibTransId="{03D70CBA-456E-4C92-BBCD-29971A2065C8}"/>
    <dgm:cxn modelId="{2A1B9E7E-B049-4655-9A82-172A9F0871ED}" type="presOf" srcId="{1B76D08C-5F75-49E9-B54B-47C92AC9B68E}" destId="{F0A4C8F3-4ADF-4AF6-AFD7-C48D74D7246A}" srcOrd="0" destOrd="0" presId="urn:microsoft.com/office/officeart/2005/8/layout/venn2"/>
    <dgm:cxn modelId="{BDA7589E-F2EF-42DB-A27F-4F43435D550E}" srcId="{018E43BC-A85E-408E-81BB-D0F162CA8E55}" destId="{E94F2EBD-FB19-4BCE-934F-3B948BC7F8F0}" srcOrd="2" destOrd="0" parTransId="{4BA2499A-F365-4CEF-9942-E06F63239EA2}" sibTransId="{B5B41795-BB48-4D4E-AAA6-E1EC1F9DD9E9}"/>
    <dgm:cxn modelId="{A1BFE6B4-9987-4AD5-8FA7-33B040413FB1}" type="presOf" srcId="{7DB3270F-AA6B-4508-AA52-AA66B58F8ECC}" destId="{794A33DB-409E-4200-9886-BB60CBEE2950}" srcOrd="1" destOrd="0" presId="urn:microsoft.com/office/officeart/2005/8/layout/venn2"/>
    <dgm:cxn modelId="{14000CDD-BEFB-4E9F-B89D-9D24F230CD72}" type="presOf" srcId="{E94F2EBD-FB19-4BCE-934F-3B948BC7F8F0}" destId="{698F9CE3-7A5F-420A-93B2-147CB674F275}" srcOrd="1" destOrd="0" presId="urn:microsoft.com/office/officeart/2005/8/layout/venn2"/>
    <dgm:cxn modelId="{8B16B2F1-8CC1-4E27-A10D-880526E1C24F}" type="presParOf" srcId="{7C61047C-457B-4C79-B17C-DF0EC7537E59}" destId="{FB947D06-03B4-40D1-BFBA-5827DDBE1E00}" srcOrd="0" destOrd="0" presId="urn:microsoft.com/office/officeart/2005/8/layout/venn2"/>
    <dgm:cxn modelId="{0986DAC6-2B09-41A8-A7E0-4DAA81D2E074}" type="presParOf" srcId="{FB947D06-03B4-40D1-BFBA-5827DDBE1E00}" destId="{F0A4C8F3-4ADF-4AF6-AFD7-C48D74D7246A}" srcOrd="0" destOrd="0" presId="urn:microsoft.com/office/officeart/2005/8/layout/venn2"/>
    <dgm:cxn modelId="{4A5A5D60-5E65-40DB-9FC9-86A888117247}" type="presParOf" srcId="{FB947D06-03B4-40D1-BFBA-5827DDBE1E00}" destId="{51EE5F76-F2AF-4186-815F-33A58CA14015}" srcOrd="1" destOrd="0" presId="urn:microsoft.com/office/officeart/2005/8/layout/venn2"/>
    <dgm:cxn modelId="{E66287F5-AF58-4C4F-9812-37569261C06C}" type="presParOf" srcId="{7C61047C-457B-4C79-B17C-DF0EC7537E59}" destId="{B8C7C5CE-CEE7-40D7-B00B-104AF2D00CBD}" srcOrd="1" destOrd="0" presId="urn:microsoft.com/office/officeart/2005/8/layout/venn2"/>
    <dgm:cxn modelId="{44A4B426-1BB6-4A99-A74B-009F24E41A82}" type="presParOf" srcId="{B8C7C5CE-CEE7-40D7-B00B-104AF2D00CBD}" destId="{169A9B48-9FA7-4EB8-8C86-3495C34C9C04}" srcOrd="0" destOrd="0" presId="urn:microsoft.com/office/officeart/2005/8/layout/venn2"/>
    <dgm:cxn modelId="{BAF517D9-B753-4BE6-9C25-DBCB47FF8A2A}" type="presParOf" srcId="{B8C7C5CE-CEE7-40D7-B00B-104AF2D00CBD}" destId="{794A33DB-409E-4200-9886-BB60CBEE2950}" srcOrd="1" destOrd="0" presId="urn:microsoft.com/office/officeart/2005/8/layout/venn2"/>
    <dgm:cxn modelId="{05A44142-5090-4A3F-8143-8C1CC681EC12}" type="presParOf" srcId="{7C61047C-457B-4C79-B17C-DF0EC7537E59}" destId="{11C6D9CB-F21F-4F58-A15B-FE93AEFADE7C}" srcOrd="2" destOrd="0" presId="urn:microsoft.com/office/officeart/2005/8/layout/venn2"/>
    <dgm:cxn modelId="{E67A1577-3432-41A0-9F1B-1E038360DE05}" type="presParOf" srcId="{11C6D9CB-F21F-4F58-A15B-FE93AEFADE7C}" destId="{11269B6B-CC48-4C59-80CD-FF436979C83C}" srcOrd="0" destOrd="0" presId="urn:microsoft.com/office/officeart/2005/8/layout/venn2"/>
    <dgm:cxn modelId="{96E7CC36-67AC-4767-8C6C-0EE90E6EAD13}" type="presParOf" srcId="{11C6D9CB-F21F-4F58-A15B-FE93AEFADE7C}" destId="{698F9CE3-7A5F-420A-93B2-147CB674F275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8E43BC-A85E-408E-81BB-D0F162CA8E55}" type="doc">
      <dgm:prSet loTypeId="urn:microsoft.com/office/officeart/2005/8/layout/venn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B76D08C-5F75-49E9-B54B-47C92AC9B68E}">
      <dgm:prSet phldrT="[Text]" custT="1"/>
      <dgm:spPr/>
      <dgm:t>
        <a:bodyPr/>
        <a:lstStyle/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i="1" dirty="0"/>
        </a:p>
        <a:p>
          <a:endParaRPr lang="en-GB" sz="1600" b="1" i="1" dirty="0"/>
        </a:p>
        <a:p>
          <a:r>
            <a:rPr lang="en-GB" sz="1600" b="1" i="1" dirty="0"/>
            <a:t>HOW</a:t>
          </a:r>
          <a:r>
            <a:rPr lang="en-GB" sz="1600" i="1" dirty="0"/>
            <a:t> to do what needs to be done</a:t>
          </a:r>
        </a:p>
      </dgm:t>
    </dgm:pt>
    <dgm:pt modelId="{8F9949C0-A106-41EB-8D69-B3E57DBCD04C}" type="parTrans" cxnId="{85DE9B3C-B474-4CC4-86C6-3545FDD69318}">
      <dgm:prSet/>
      <dgm:spPr/>
      <dgm:t>
        <a:bodyPr/>
        <a:lstStyle/>
        <a:p>
          <a:endParaRPr lang="en-GB"/>
        </a:p>
      </dgm:t>
    </dgm:pt>
    <dgm:pt modelId="{FD9BAE2F-3C3D-4BCD-9416-F748AECB4354}" type="sibTrans" cxnId="{85DE9B3C-B474-4CC4-86C6-3545FDD69318}">
      <dgm:prSet/>
      <dgm:spPr/>
      <dgm:t>
        <a:bodyPr/>
        <a:lstStyle/>
        <a:p>
          <a:endParaRPr lang="en-GB"/>
        </a:p>
      </dgm:t>
    </dgm:pt>
    <dgm:pt modelId="{7DB3270F-AA6B-4508-AA52-AA66B58F8ECC}">
      <dgm:prSet phldrT="[Text]" custT="1"/>
      <dgm:spPr/>
      <dgm:t>
        <a:bodyPr/>
        <a:lstStyle/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endParaRPr lang="en-GB" sz="1600" i="1" u="none" dirty="0"/>
        </a:p>
        <a:p>
          <a:r>
            <a:rPr lang="en-GB" sz="1600" b="1" i="1" u="none" dirty="0"/>
            <a:t>WHY</a:t>
          </a:r>
          <a:r>
            <a:rPr lang="en-GB" sz="1600" i="1" u="none" dirty="0"/>
            <a:t> the information is important</a:t>
          </a:r>
          <a:endParaRPr lang="en-GB" sz="1600" u="sng" dirty="0"/>
        </a:p>
      </dgm:t>
    </dgm:pt>
    <dgm:pt modelId="{F8D01721-24F2-4118-85E0-20B4C9362EB0}" type="parTrans" cxnId="{2CD4DD4A-A797-434C-8E67-96D338C55868}">
      <dgm:prSet/>
      <dgm:spPr/>
      <dgm:t>
        <a:bodyPr/>
        <a:lstStyle/>
        <a:p>
          <a:endParaRPr lang="en-GB"/>
        </a:p>
      </dgm:t>
    </dgm:pt>
    <dgm:pt modelId="{03D70CBA-456E-4C92-BBCD-29971A2065C8}" type="sibTrans" cxnId="{2CD4DD4A-A797-434C-8E67-96D338C55868}">
      <dgm:prSet/>
      <dgm:spPr/>
      <dgm:t>
        <a:bodyPr/>
        <a:lstStyle/>
        <a:p>
          <a:endParaRPr lang="en-GB"/>
        </a:p>
      </dgm:t>
    </dgm:pt>
    <dgm:pt modelId="{E94F2EBD-FB19-4BCE-934F-3B948BC7F8F0}">
      <dgm:prSet phldrT="[Text]" custT="1"/>
      <dgm:spPr/>
      <dgm:t>
        <a:bodyPr/>
        <a:lstStyle/>
        <a:p>
          <a:r>
            <a:rPr lang="en-GB" sz="1600" b="1" i="1" dirty="0"/>
            <a:t>WHAT</a:t>
          </a:r>
          <a:r>
            <a:rPr lang="en-GB" sz="1600" i="1" dirty="0"/>
            <a:t> the information is</a:t>
          </a:r>
          <a:endParaRPr lang="en-GB" sz="1600" dirty="0"/>
        </a:p>
      </dgm:t>
    </dgm:pt>
    <dgm:pt modelId="{4BA2499A-F365-4CEF-9942-E06F63239EA2}" type="parTrans" cxnId="{BDA7589E-F2EF-42DB-A27F-4F43435D550E}">
      <dgm:prSet/>
      <dgm:spPr/>
      <dgm:t>
        <a:bodyPr/>
        <a:lstStyle/>
        <a:p>
          <a:endParaRPr lang="en-GB"/>
        </a:p>
      </dgm:t>
    </dgm:pt>
    <dgm:pt modelId="{B5B41795-BB48-4D4E-AAA6-E1EC1F9DD9E9}" type="sibTrans" cxnId="{BDA7589E-F2EF-42DB-A27F-4F43435D550E}">
      <dgm:prSet/>
      <dgm:spPr/>
      <dgm:t>
        <a:bodyPr/>
        <a:lstStyle/>
        <a:p>
          <a:endParaRPr lang="en-GB"/>
        </a:p>
      </dgm:t>
    </dgm:pt>
    <dgm:pt modelId="{7C61047C-457B-4C79-B17C-DF0EC7537E59}" type="pres">
      <dgm:prSet presAssocID="{018E43BC-A85E-408E-81BB-D0F162CA8E55}" presName="Name0" presStyleCnt="0">
        <dgm:presLayoutVars>
          <dgm:chMax val="7"/>
          <dgm:resizeHandles val="exact"/>
        </dgm:presLayoutVars>
      </dgm:prSet>
      <dgm:spPr/>
    </dgm:pt>
    <dgm:pt modelId="{FB947D06-03B4-40D1-BFBA-5827DDBE1E00}" type="pres">
      <dgm:prSet presAssocID="{018E43BC-A85E-408E-81BB-D0F162CA8E55}" presName="comp1" presStyleCnt="0"/>
      <dgm:spPr/>
    </dgm:pt>
    <dgm:pt modelId="{F0A4C8F3-4ADF-4AF6-AFD7-C48D74D7246A}" type="pres">
      <dgm:prSet presAssocID="{018E43BC-A85E-408E-81BB-D0F162CA8E55}" presName="circle1" presStyleLbl="node1" presStyleIdx="0" presStyleCnt="3" custLinFactNeighborX="608" custLinFactNeighborY="201"/>
      <dgm:spPr/>
    </dgm:pt>
    <dgm:pt modelId="{51EE5F76-F2AF-4186-815F-33A58CA14015}" type="pres">
      <dgm:prSet presAssocID="{018E43BC-A85E-408E-81BB-D0F162CA8E55}" presName="c1text" presStyleLbl="node1" presStyleIdx="0" presStyleCnt="3">
        <dgm:presLayoutVars>
          <dgm:bulletEnabled val="1"/>
        </dgm:presLayoutVars>
      </dgm:prSet>
      <dgm:spPr/>
    </dgm:pt>
    <dgm:pt modelId="{B8C7C5CE-CEE7-40D7-B00B-104AF2D00CBD}" type="pres">
      <dgm:prSet presAssocID="{018E43BC-A85E-408E-81BB-D0F162CA8E55}" presName="comp2" presStyleCnt="0"/>
      <dgm:spPr/>
    </dgm:pt>
    <dgm:pt modelId="{169A9B48-9FA7-4EB8-8C86-3495C34C9C04}" type="pres">
      <dgm:prSet presAssocID="{018E43BC-A85E-408E-81BB-D0F162CA8E55}" presName="circle2" presStyleLbl="node1" presStyleIdx="1" presStyleCnt="3" custLinFactNeighborX="-2067" custLinFactNeighborY="-32956"/>
      <dgm:spPr/>
    </dgm:pt>
    <dgm:pt modelId="{794A33DB-409E-4200-9886-BB60CBEE2950}" type="pres">
      <dgm:prSet presAssocID="{018E43BC-A85E-408E-81BB-D0F162CA8E55}" presName="c2text" presStyleLbl="node1" presStyleIdx="1" presStyleCnt="3">
        <dgm:presLayoutVars>
          <dgm:bulletEnabled val="1"/>
        </dgm:presLayoutVars>
      </dgm:prSet>
      <dgm:spPr/>
    </dgm:pt>
    <dgm:pt modelId="{11C6D9CB-F21F-4F58-A15B-FE93AEFADE7C}" type="pres">
      <dgm:prSet presAssocID="{018E43BC-A85E-408E-81BB-D0F162CA8E55}" presName="comp3" presStyleCnt="0"/>
      <dgm:spPr/>
    </dgm:pt>
    <dgm:pt modelId="{11269B6B-CC48-4C59-80CD-FF436979C83C}" type="pres">
      <dgm:prSet presAssocID="{018E43BC-A85E-408E-81BB-D0F162CA8E55}" presName="circle3" presStyleLbl="node1" presStyleIdx="2" presStyleCnt="3" custLinFactNeighborX="-682" custLinFactNeighborY="-100000"/>
      <dgm:spPr/>
    </dgm:pt>
    <dgm:pt modelId="{698F9CE3-7A5F-420A-93B2-147CB674F275}" type="pres">
      <dgm:prSet presAssocID="{018E43BC-A85E-408E-81BB-D0F162CA8E55}" presName="c3text" presStyleLbl="node1" presStyleIdx="2" presStyleCnt="3">
        <dgm:presLayoutVars>
          <dgm:bulletEnabled val="1"/>
        </dgm:presLayoutVars>
      </dgm:prSet>
      <dgm:spPr/>
    </dgm:pt>
  </dgm:ptLst>
  <dgm:cxnLst>
    <dgm:cxn modelId="{42B9B80D-BD53-4D78-8D39-79A396582E7D}" type="presOf" srcId="{E94F2EBD-FB19-4BCE-934F-3B948BC7F8F0}" destId="{11269B6B-CC48-4C59-80CD-FF436979C83C}" srcOrd="0" destOrd="0" presId="urn:microsoft.com/office/officeart/2005/8/layout/venn2"/>
    <dgm:cxn modelId="{4FA05D13-C087-4B44-B100-D06E48C683D4}" type="presOf" srcId="{7DB3270F-AA6B-4508-AA52-AA66B58F8ECC}" destId="{169A9B48-9FA7-4EB8-8C86-3495C34C9C04}" srcOrd="0" destOrd="0" presId="urn:microsoft.com/office/officeart/2005/8/layout/venn2"/>
    <dgm:cxn modelId="{85DE9B3C-B474-4CC4-86C6-3545FDD69318}" srcId="{018E43BC-A85E-408E-81BB-D0F162CA8E55}" destId="{1B76D08C-5F75-49E9-B54B-47C92AC9B68E}" srcOrd="0" destOrd="0" parTransId="{8F9949C0-A106-41EB-8D69-B3E57DBCD04C}" sibTransId="{FD9BAE2F-3C3D-4BCD-9416-F748AECB4354}"/>
    <dgm:cxn modelId="{2FFA1C3E-732B-4B16-9A0E-56EDF4F77C22}" type="presOf" srcId="{018E43BC-A85E-408E-81BB-D0F162CA8E55}" destId="{7C61047C-457B-4C79-B17C-DF0EC7537E59}" srcOrd="0" destOrd="0" presId="urn:microsoft.com/office/officeart/2005/8/layout/venn2"/>
    <dgm:cxn modelId="{6C28D441-40E2-47AC-87D5-A59FFCFE2EED}" type="presOf" srcId="{1B76D08C-5F75-49E9-B54B-47C92AC9B68E}" destId="{51EE5F76-F2AF-4186-815F-33A58CA14015}" srcOrd="1" destOrd="0" presId="urn:microsoft.com/office/officeart/2005/8/layout/venn2"/>
    <dgm:cxn modelId="{2CD4DD4A-A797-434C-8E67-96D338C55868}" srcId="{018E43BC-A85E-408E-81BB-D0F162CA8E55}" destId="{7DB3270F-AA6B-4508-AA52-AA66B58F8ECC}" srcOrd="1" destOrd="0" parTransId="{F8D01721-24F2-4118-85E0-20B4C9362EB0}" sibTransId="{03D70CBA-456E-4C92-BBCD-29971A2065C8}"/>
    <dgm:cxn modelId="{2A1B9E7E-B049-4655-9A82-172A9F0871ED}" type="presOf" srcId="{1B76D08C-5F75-49E9-B54B-47C92AC9B68E}" destId="{F0A4C8F3-4ADF-4AF6-AFD7-C48D74D7246A}" srcOrd="0" destOrd="0" presId="urn:microsoft.com/office/officeart/2005/8/layout/venn2"/>
    <dgm:cxn modelId="{BDA7589E-F2EF-42DB-A27F-4F43435D550E}" srcId="{018E43BC-A85E-408E-81BB-D0F162CA8E55}" destId="{E94F2EBD-FB19-4BCE-934F-3B948BC7F8F0}" srcOrd="2" destOrd="0" parTransId="{4BA2499A-F365-4CEF-9942-E06F63239EA2}" sibTransId="{B5B41795-BB48-4D4E-AAA6-E1EC1F9DD9E9}"/>
    <dgm:cxn modelId="{A1BFE6B4-9987-4AD5-8FA7-33B040413FB1}" type="presOf" srcId="{7DB3270F-AA6B-4508-AA52-AA66B58F8ECC}" destId="{794A33DB-409E-4200-9886-BB60CBEE2950}" srcOrd="1" destOrd="0" presId="urn:microsoft.com/office/officeart/2005/8/layout/venn2"/>
    <dgm:cxn modelId="{14000CDD-BEFB-4E9F-B89D-9D24F230CD72}" type="presOf" srcId="{E94F2EBD-FB19-4BCE-934F-3B948BC7F8F0}" destId="{698F9CE3-7A5F-420A-93B2-147CB674F275}" srcOrd="1" destOrd="0" presId="urn:microsoft.com/office/officeart/2005/8/layout/venn2"/>
    <dgm:cxn modelId="{8B16B2F1-8CC1-4E27-A10D-880526E1C24F}" type="presParOf" srcId="{7C61047C-457B-4C79-B17C-DF0EC7537E59}" destId="{FB947D06-03B4-40D1-BFBA-5827DDBE1E00}" srcOrd="0" destOrd="0" presId="urn:microsoft.com/office/officeart/2005/8/layout/venn2"/>
    <dgm:cxn modelId="{0986DAC6-2B09-41A8-A7E0-4DAA81D2E074}" type="presParOf" srcId="{FB947D06-03B4-40D1-BFBA-5827DDBE1E00}" destId="{F0A4C8F3-4ADF-4AF6-AFD7-C48D74D7246A}" srcOrd="0" destOrd="0" presId="urn:microsoft.com/office/officeart/2005/8/layout/venn2"/>
    <dgm:cxn modelId="{4A5A5D60-5E65-40DB-9FC9-86A888117247}" type="presParOf" srcId="{FB947D06-03B4-40D1-BFBA-5827DDBE1E00}" destId="{51EE5F76-F2AF-4186-815F-33A58CA14015}" srcOrd="1" destOrd="0" presId="urn:microsoft.com/office/officeart/2005/8/layout/venn2"/>
    <dgm:cxn modelId="{E66287F5-AF58-4C4F-9812-37569261C06C}" type="presParOf" srcId="{7C61047C-457B-4C79-B17C-DF0EC7537E59}" destId="{B8C7C5CE-CEE7-40D7-B00B-104AF2D00CBD}" srcOrd="1" destOrd="0" presId="urn:microsoft.com/office/officeart/2005/8/layout/venn2"/>
    <dgm:cxn modelId="{44A4B426-1BB6-4A99-A74B-009F24E41A82}" type="presParOf" srcId="{B8C7C5CE-CEE7-40D7-B00B-104AF2D00CBD}" destId="{169A9B48-9FA7-4EB8-8C86-3495C34C9C04}" srcOrd="0" destOrd="0" presId="urn:microsoft.com/office/officeart/2005/8/layout/venn2"/>
    <dgm:cxn modelId="{BAF517D9-B753-4BE6-9C25-DBCB47FF8A2A}" type="presParOf" srcId="{B8C7C5CE-CEE7-40D7-B00B-104AF2D00CBD}" destId="{794A33DB-409E-4200-9886-BB60CBEE2950}" srcOrd="1" destOrd="0" presId="urn:microsoft.com/office/officeart/2005/8/layout/venn2"/>
    <dgm:cxn modelId="{05A44142-5090-4A3F-8143-8C1CC681EC12}" type="presParOf" srcId="{7C61047C-457B-4C79-B17C-DF0EC7537E59}" destId="{11C6D9CB-F21F-4F58-A15B-FE93AEFADE7C}" srcOrd="2" destOrd="0" presId="urn:microsoft.com/office/officeart/2005/8/layout/venn2"/>
    <dgm:cxn modelId="{E67A1577-3432-41A0-9F1B-1E038360DE05}" type="presParOf" srcId="{11C6D9CB-F21F-4F58-A15B-FE93AEFADE7C}" destId="{11269B6B-CC48-4C59-80CD-FF436979C83C}" srcOrd="0" destOrd="0" presId="urn:microsoft.com/office/officeart/2005/8/layout/venn2"/>
    <dgm:cxn modelId="{96E7CC36-67AC-4767-8C6C-0EE90E6EAD13}" type="presParOf" srcId="{11C6D9CB-F21F-4F58-A15B-FE93AEFADE7C}" destId="{698F9CE3-7A5F-420A-93B2-147CB674F275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4C8F3-4ADF-4AF6-AFD7-C48D74D7246A}">
      <dsp:nvSpPr>
        <dsp:cNvPr id="0" name=""/>
        <dsp:cNvSpPr/>
      </dsp:nvSpPr>
      <dsp:spPr>
        <a:xfrm>
          <a:off x="1188155" y="0"/>
          <a:ext cx="4752621" cy="47526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b="1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i="1" kern="1200" dirty="0"/>
            <a:t>HOW</a:t>
          </a:r>
          <a:r>
            <a:rPr lang="en-GB" sz="2000" i="1" kern="1200" dirty="0"/>
            <a:t> to do what needs to be done</a:t>
          </a:r>
        </a:p>
      </dsp:txBody>
      <dsp:txXfrm>
        <a:off x="2733945" y="237631"/>
        <a:ext cx="1661041" cy="712893"/>
      </dsp:txXfrm>
    </dsp:sp>
    <dsp:sp modelId="{169A9B48-9FA7-4EB8-8C86-3495C34C9C04}">
      <dsp:nvSpPr>
        <dsp:cNvPr id="0" name=""/>
        <dsp:cNvSpPr/>
      </dsp:nvSpPr>
      <dsp:spPr>
        <a:xfrm>
          <a:off x="1708555" y="13449"/>
          <a:ext cx="3564466" cy="3564466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b="1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i="1" u="none" kern="1200" dirty="0"/>
            <a:t>WHY</a:t>
          </a:r>
          <a:r>
            <a:rPr lang="en-GB" sz="2000" i="1" u="none" kern="1200" dirty="0"/>
            <a:t> the information is important</a:t>
          </a:r>
          <a:endParaRPr lang="en-GB" sz="2000" u="sng" kern="1200" dirty="0"/>
        </a:p>
      </dsp:txBody>
      <dsp:txXfrm>
        <a:off x="2660268" y="236229"/>
        <a:ext cx="1661041" cy="668337"/>
      </dsp:txXfrm>
    </dsp:sp>
    <dsp:sp modelId="{11269B6B-CC48-4C59-80CD-FF436979C83C}">
      <dsp:nvSpPr>
        <dsp:cNvPr id="0" name=""/>
        <dsp:cNvSpPr/>
      </dsp:nvSpPr>
      <dsp:spPr>
        <a:xfrm>
          <a:off x="2360104" y="0"/>
          <a:ext cx="2376310" cy="2376310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b="1" i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i="1" kern="1200" dirty="0"/>
            <a:t>WHAT</a:t>
          </a:r>
          <a:r>
            <a:rPr lang="en-GB" sz="2000" i="1" kern="1200" dirty="0"/>
            <a:t> the information is</a:t>
          </a:r>
          <a:endParaRPr lang="en-GB" sz="2000" kern="1200" dirty="0"/>
        </a:p>
      </dsp:txBody>
      <dsp:txXfrm>
        <a:off x="2708107" y="594077"/>
        <a:ext cx="1680305" cy="11881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4C8F3-4ADF-4AF6-AFD7-C48D74D7246A}">
      <dsp:nvSpPr>
        <dsp:cNvPr id="0" name=""/>
        <dsp:cNvSpPr/>
      </dsp:nvSpPr>
      <dsp:spPr>
        <a:xfrm>
          <a:off x="866119" y="0"/>
          <a:ext cx="3880315" cy="388031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b="1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1" kern="1200" dirty="0"/>
            <a:t>HOW</a:t>
          </a:r>
          <a:r>
            <a:rPr lang="en-GB" sz="1600" i="1" kern="1200" dirty="0"/>
            <a:t> to do what needs to be done</a:t>
          </a:r>
        </a:p>
      </dsp:txBody>
      <dsp:txXfrm>
        <a:off x="2128192" y="194015"/>
        <a:ext cx="1356170" cy="582047"/>
      </dsp:txXfrm>
    </dsp:sp>
    <dsp:sp modelId="{169A9B48-9FA7-4EB8-8C86-3495C34C9C04}">
      <dsp:nvSpPr>
        <dsp:cNvPr id="0" name=""/>
        <dsp:cNvSpPr/>
      </dsp:nvSpPr>
      <dsp:spPr>
        <a:xfrm>
          <a:off x="1267412" y="10981"/>
          <a:ext cx="2910236" cy="2910236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i="1" u="none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1" u="none" kern="1200" dirty="0"/>
            <a:t>WHY</a:t>
          </a:r>
          <a:r>
            <a:rPr lang="en-GB" sz="1600" i="1" u="none" kern="1200" dirty="0"/>
            <a:t> the information is important</a:t>
          </a:r>
          <a:endParaRPr lang="en-GB" sz="1600" u="sng" kern="1200" dirty="0"/>
        </a:p>
      </dsp:txBody>
      <dsp:txXfrm>
        <a:off x="2044445" y="192871"/>
        <a:ext cx="1356170" cy="545669"/>
      </dsp:txXfrm>
    </dsp:sp>
    <dsp:sp modelId="{11269B6B-CC48-4C59-80CD-FF436979C83C}">
      <dsp:nvSpPr>
        <dsp:cNvPr id="0" name=""/>
        <dsp:cNvSpPr/>
      </dsp:nvSpPr>
      <dsp:spPr>
        <a:xfrm>
          <a:off x="1799374" y="0"/>
          <a:ext cx="1940157" cy="1940157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1" kern="1200" dirty="0"/>
            <a:t>WHAT</a:t>
          </a:r>
          <a:r>
            <a:rPr lang="en-GB" sz="1600" i="1" kern="1200" dirty="0"/>
            <a:t> the information is</a:t>
          </a:r>
          <a:endParaRPr lang="en-GB" sz="1600" kern="1200" dirty="0"/>
        </a:p>
      </dsp:txBody>
      <dsp:txXfrm>
        <a:off x="2083503" y="485039"/>
        <a:ext cx="1371898" cy="970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4C1E8-1DDA-40BD-A420-BFAA791AD9C6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46150"/>
            <a:ext cx="36068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10ABB-F138-4F64-B03D-2750FDF11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61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g176d120c6b6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7" name="Google Shape;1327;g176d120c6b6_0_3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None/>
            </a:pPr>
            <a:endParaRPr lang="en-GB" sz="700"/>
          </a:p>
        </p:txBody>
      </p:sp>
      <p:sp>
        <p:nvSpPr>
          <p:cNvPr id="1328" name="Google Shape;1328;g176d120c6b6_0_3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8821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g176d120c6b6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7" name="Google Shape;1327;g176d120c6b6_0_3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None/>
            </a:pPr>
            <a:endParaRPr lang="en-GB" sz="700"/>
          </a:p>
        </p:txBody>
      </p:sp>
      <p:sp>
        <p:nvSpPr>
          <p:cNvPr id="1328" name="Google Shape;1328;g176d120c6b6_0_3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2601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g176d120c6b6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7" name="Google Shape;1327;g176d120c6b6_0_3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None/>
            </a:pPr>
            <a:endParaRPr lang="en-GB" sz="700"/>
          </a:p>
        </p:txBody>
      </p:sp>
      <p:sp>
        <p:nvSpPr>
          <p:cNvPr id="1328" name="Google Shape;1328;g176d120c6b6_0_3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3427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Body_2_Column_Grey_BG">
  <p:cSld name="6_Body_2_Column_Grey_BG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2"/>
          <p:cNvSpPr txBox="1">
            <a:spLocks noGrp="1"/>
          </p:cNvSpPr>
          <p:nvPr>
            <p:ph type="body" idx="1"/>
          </p:nvPr>
        </p:nvSpPr>
        <p:spPr>
          <a:xfrm>
            <a:off x="279011" y="1897333"/>
            <a:ext cx="4531714" cy="35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534650" marR="0" lvl="0" indent="-267325" algn="l" rtl="0">
              <a:spcBef>
                <a:spcPts val="310"/>
              </a:spcBef>
              <a:spcAft>
                <a:spcPts val="0"/>
              </a:spcAft>
              <a:buClr>
                <a:srgbClr val="404041"/>
              </a:buClr>
              <a:buSzPts val="1323"/>
              <a:buFont typeface="Arial"/>
              <a:buNone/>
              <a:defRPr sz="1547" b="1" i="0" u="none" strike="noStrike" cap="none">
                <a:solidFill>
                  <a:srgbClr val="40404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069299" marR="0" lvl="1" indent="-267325" algn="l" rtl="0">
              <a:spcBef>
                <a:spcPts val="464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None/>
              <a:defRPr sz="23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603949" marR="0" lvl="2" indent="-267325" algn="l" rtl="0">
              <a:spcBef>
                <a:spcPts val="398"/>
              </a:spcBef>
              <a:spcAft>
                <a:spcPts val="0"/>
              </a:spcAft>
              <a:buClr>
                <a:schemeClr val="dk1"/>
              </a:buClr>
              <a:buSzPts val="1701"/>
              <a:buFont typeface="Arial"/>
              <a:buNone/>
              <a:defRPr sz="198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138599" marR="0" lvl="3" indent="-267325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None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673248" marR="0" lvl="4" indent="-267325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None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207898" marR="0" lvl="5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742548" marR="0" lvl="6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277197" marR="0" lvl="7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811847" marR="0" lvl="8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p32"/>
          <p:cNvSpPr txBox="1">
            <a:spLocks noGrp="1"/>
          </p:cNvSpPr>
          <p:nvPr>
            <p:ph type="body" idx="2"/>
          </p:nvPr>
        </p:nvSpPr>
        <p:spPr>
          <a:xfrm>
            <a:off x="267833" y="1438034"/>
            <a:ext cx="4532416" cy="360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534650" marR="0" lvl="0" indent="-267325" algn="l" rtl="0">
              <a:spcBef>
                <a:spcPts val="442"/>
              </a:spcBef>
              <a:spcAft>
                <a:spcPts val="0"/>
              </a:spcAft>
              <a:buClr>
                <a:srgbClr val="003A5C"/>
              </a:buClr>
              <a:buSzPts val="1890"/>
              <a:buFont typeface="Arial"/>
              <a:buNone/>
              <a:defRPr sz="2210" b="1" i="0" u="none" strike="noStrike" cap="none">
                <a:solidFill>
                  <a:srgbClr val="003A5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069299" marR="0" lvl="1" indent="-267325" algn="l" rtl="0">
              <a:spcBef>
                <a:spcPts val="232"/>
              </a:spcBef>
              <a:spcAft>
                <a:spcPts val="0"/>
              </a:spcAft>
              <a:buClr>
                <a:schemeClr val="dk1"/>
              </a:buClr>
              <a:buSzPts val="992"/>
              <a:buFont typeface="Arial"/>
              <a:buNone/>
              <a:defRPr sz="11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603949" marR="0" lvl="2" indent="-267325" algn="l" rtl="0">
              <a:spcBef>
                <a:spcPts val="199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99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138599" marR="0" lvl="3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673248" marR="0" lvl="4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207898" marR="0" lvl="5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742548" marR="0" lvl="6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277197" marR="0" lvl="7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811847" marR="0" lvl="8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4" name="Google Shape;194;p32"/>
          <p:cNvSpPr txBox="1">
            <a:spLocks noGrp="1"/>
          </p:cNvSpPr>
          <p:nvPr>
            <p:ph type="body" idx="3"/>
          </p:nvPr>
        </p:nvSpPr>
        <p:spPr>
          <a:xfrm>
            <a:off x="289007" y="2453112"/>
            <a:ext cx="4521540" cy="3442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534650" marR="0" lvl="0" indent="-365566" algn="l" rtl="0">
              <a:spcBef>
                <a:spcPts val="310"/>
              </a:spcBef>
              <a:spcAft>
                <a:spcPts val="0"/>
              </a:spcAft>
              <a:buClr>
                <a:srgbClr val="636569"/>
              </a:buClr>
              <a:buSzPts val="1323"/>
              <a:buFont typeface="Arial"/>
              <a:buChar char="•"/>
              <a:defRPr sz="1547" b="0" i="0" u="none" strike="noStrike" cap="none">
                <a:solidFill>
                  <a:srgbClr val="63656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069299" marR="0" lvl="1" indent="-351531" algn="l" rtl="0">
              <a:spcBef>
                <a:spcPts val="265"/>
              </a:spcBef>
              <a:spcAft>
                <a:spcPts val="0"/>
              </a:spcAft>
              <a:buClr>
                <a:srgbClr val="636569"/>
              </a:buClr>
              <a:buSzPts val="1134"/>
              <a:buFont typeface="Arial"/>
              <a:buChar char="•"/>
              <a:defRPr sz="1326" b="0" i="0" u="none" strike="noStrike" cap="none">
                <a:solidFill>
                  <a:srgbClr val="63656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603949" marR="0" lvl="2" indent="-340988" algn="l" rtl="0">
              <a:spcBef>
                <a:spcPts val="232"/>
              </a:spcBef>
              <a:spcAft>
                <a:spcPts val="0"/>
              </a:spcAft>
              <a:buClr>
                <a:srgbClr val="636569"/>
              </a:buClr>
              <a:buSzPts val="992"/>
              <a:buFont typeface="Arial"/>
              <a:buChar char="•"/>
              <a:defRPr sz="1160" b="0" i="0" u="none" strike="noStrike" cap="none">
                <a:solidFill>
                  <a:srgbClr val="63656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138599" marR="0" lvl="3" indent="-319972" algn="l" rtl="0">
              <a:spcBef>
                <a:spcPts val="166"/>
              </a:spcBef>
              <a:spcAft>
                <a:spcPts val="0"/>
              </a:spcAft>
              <a:buClr>
                <a:srgbClr val="404041"/>
              </a:buClr>
              <a:buSzPts val="709"/>
              <a:buFont typeface="Arial"/>
              <a:buChar char="•"/>
              <a:defRPr sz="829" b="0" i="0" u="none" strike="noStrike" cap="non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73248" marR="0" lvl="4" indent="-319972" algn="l" rtl="0">
              <a:spcBef>
                <a:spcPts val="166"/>
              </a:spcBef>
              <a:spcAft>
                <a:spcPts val="0"/>
              </a:spcAft>
              <a:buClr>
                <a:srgbClr val="404041"/>
              </a:buClr>
              <a:buSzPts val="709"/>
              <a:buFont typeface="Arial"/>
              <a:buChar char="•"/>
              <a:defRPr sz="829" b="0" i="0" u="none" strike="noStrike" cap="non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207898" marR="0" lvl="5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742548" marR="0" lvl="6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277197" marR="0" lvl="7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811847" marR="0" lvl="8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5" name="Google Shape;195;p32"/>
          <p:cNvSpPr txBox="1">
            <a:spLocks noGrp="1"/>
          </p:cNvSpPr>
          <p:nvPr>
            <p:ph type="body" idx="4"/>
          </p:nvPr>
        </p:nvSpPr>
        <p:spPr>
          <a:xfrm>
            <a:off x="5607479" y="1897333"/>
            <a:ext cx="4531714" cy="35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534650" marR="0" lvl="0" indent="-267325" algn="l" rtl="0">
              <a:spcBef>
                <a:spcPts val="310"/>
              </a:spcBef>
              <a:spcAft>
                <a:spcPts val="0"/>
              </a:spcAft>
              <a:buClr>
                <a:srgbClr val="404041"/>
              </a:buClr>
              <a:buSzPts val="1323"/>
              <a:buFont typeface="Arial"/>
              <a:buNone/>
              <a:defRPr sz="1547" b="1" i="0" u="none" strike="noStrike" cap="none">
                <a:solidFill>
                  <a:srgbClr val="40404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069299" marR="0" lvl="1" indent="-267325" algn="l" rtl="0">
              <a:spcBef>
                <a:spcPts val="464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None/>
              <a:defRPr sz="23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603949" marR="0" lvl="2" indent="-267325" algn="l" rtl="0">
              <a:spcBef>
                <a:spcPts val="398"/>
              </a:spcBef>
              <a:spcAft>
                <a:spcPts val="0"/>
              </a:spcAft>
              <a:buClr>
                <a:schemeClr val="dk1"/>
              </a:buClr>
              <a:buSzPts val="1701"/>
              <a:buFont typeface="Arial"/>
              <a:buNone/>
              <a:defRPr sz="198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138599" marR="0" lvl="3" indent="-267325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None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673248" marR="0" lvl="4" indent="-267325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None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207898" marR="0" lvl="5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742548" marR="0" lvl="6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277197" marR="0" lvl="7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811847" marR="0" lvl="8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6" name="Google Shape;196;p32"/>
          <p:cNvSpPr txBox="1">
            <a:spLocks noGrp="1"/>
          </p:cNvSpPr>
          <p:nvPr>
            <p:ph type="body" idx="5"/>
          </p:nvPr>
        </p:nvSpPr>
        <p:spPr>
          <a:xfrm>
            <a:off x="5596303" y="1438034"/>
            <a:ext cx="4532416" cy="360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534650" marR="0" lvl="0" indent="-267325" algn="l" rtl="0">
              <a:spcBef>
                <a:spcPts val="442"/>
              </a:spcBef>
              <a:spcAft>
                <a:spcPts val="0"/>
              </a:spcAft>
              <a:buClr>
                <a:srgbClr val="003A5C"/>
              </a:buClr>
              <a:buSzPts val="1890"/>
              <a:buFont typeface="Arial"/>
              <a:buNone/>
              <a:defRPr sz="2210" b="1" i="0" u="none" strike="noStrike" cap="none">
                <a:solidFill>
                  <a:srgbClr val="003A5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069299" marR="0" lvl="1" indent="-267325" algn="l" rtl="0">
              <a:spcBef>
                <a:spcPts val="232"/>
              </a:spcBef>
              <a:spcAft>
                <a:spcPts val="0"/>
              </a:spcAft>
              <a:buClr>
                <a:schemeClr val="dk1"/>
              </a:buClr>
              <a:buSzPts val="992"/>
              <a:buFont typeface="Arial"/>
              <a:buNone/>
              <a:defRPr sz="11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603949" marR="0" lvl="2" indent="-267325" algn="l" rtl="0">
              <a:spcBef>
                <a:spcPts val="199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99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138599" marR="0" lvl="3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673248" marR="0" lvl="4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207898" marR="0" lvl="5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742548" marR="0" lvl="6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277197" marR="0" lvl="7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811847" marR="0" lvl="8" indent="-267325" algn="l" rtl="0">
              <a:spcBef>
                <a:spcPts val="166"/>
              </a:spcBef>
              <a:spcAft>
                <a:spcPts val="0"/>
              </a:spcAft>
              <a:buClr>
                <a:schemeClr val="dk1"/>
              </a:buClr>
              <a:buSzPts val="709"/>
              <a:buFont typeface="Arial"/>
              <a:buNone/>
              <a:defRPr sz="82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7" name="Google Shape;197;p32"/>
          <p:cNvSpPr txBox="1">
            <a:spLocks noGrp="1"/>
          </p:cNvSpPr>
          <p:nvPr>
            <p:ph type="body" idx="6"/>
          </p:nvPr>
        </p:nvSpPr>
        <p:spPr>
          <a:xfrm>
            <a:off x="5617484" y="2453112"/>
            <a:ext cx="4521540" cy="3442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534650" marR="0" lvl="0" indent="-365566" algn="l" rtl="0">
              <a:spcBef>
                <a:spcPts val="310"/>
              </a:spcBef>
              <a:spcAft>
                <a:spcPts val="0"/>
              </a:spcAft>
              <a:buClr>
                <a:srgbClr val="636569"/>
              </a:buClr>
              <a:buSzPts val="1323"/>
              <a:buFont typeface="Arial"/>
              <a:buChar char="•"/>
              <a:defRPr sz="1547" b="0" i="0" u="none" strike="noStrike" cap="none">
                <a:solidFill>
                  <a:srgbClr val="63656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069299" marR="0" lvl="1" indent="-351531" algn="l" rtl="0">
              <a:spcBef>
                <a:spcPts val="265"/>
              </a:spcBef>
              <a:spcAft>
                <a:spcPts val="0"/>
              </a:spcAft>
              <a:buClr>
                <a:srgbClr val="636569"/>
              </a:buClr>
              <a:buSzPts val="1134"/>
              <a:buFont typeface="Arial"/>
              <a:buChar char="•"/>
              <a:defRPr sz="1326" b="0" i="0" u="none" strike="noStrike" cap="none">
                <a:solidFill>
                  <a:srgbClr val="63656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603949" marR="0" lvl="2" indent="-340988" algn="l" rtl="0">
              <a:spcBef>
                <a:spcPts val="232"/>
              </a:spcBef>
              <a:spcAft>
                <a:spcPts val="0"/>
              </a:spcAft>
              <a:buClr>
                <a:srgbClr val="636569"/>
              </a:buClr>
              <a:buSzPts val="992"/>
              <a:buFont typeface="Arial"/>
              <a:buChar char="•"/>
              <a:defRPr sz="1160" b="0" i="0" u="none" strike="noStrike" cap="none">
                <a:solidFill>
                  <a:srgbClr val="63656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138599" marR="0" lvl="3" indent="-319972" algn="l" rtl="0">
              <a:spcBef>
                <a:spcPts val="166"/>
              </a:spcBef>
              <a:spcAft>
                <a:spcPts val="0"/>
              </a:spcAft>
              <a:buClr>
                <a:srgbClr val="404041"/>
              </a:buClr>
              <a:buSzPts val="709"/>
              <a:buFont typeface="Arial"/>
              <a:buChar char="•"/>
              <a:defRPr sz="829" b="0" i="0" u="none" strike="noStrike" cap="non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673248" marR="0" lvl="4" indent="-319972" algn="l" rtl="0">
              <a:spcBef>
                <a:spcPts val="166"/>
              </a:spcBef>
              <a:spcAft>
                <a:spcPts val="0"/>
              </a:spcAft>
              <a:buClr>
                <a:srgbClr val="404041"/>
              </a:buClr>
              <a:buSzPts val="709"/>
              <a:buFont typeface="Arial"/>
              <a:buChar char="•"/>
              <a:defRPr sz="829" b="0" i="0" u="none" strike="noStrike" cap="none">
                <a:solidFill>
                  <a:srgbClr val="40404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207898" marR="0" lvl="5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742548" marR="0" lvl="6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277197" marR="0" lvl="7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811847" marR="0" lvl="8" indent="-372546" algn="l" rtl="0">
              <a:spcBef>
                <a:spcPts val="331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6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9" name="Google Shape;199;p32"/>
          <p:cNvSpPr txBox="1">
            <a:spLocks noGrp="1"/>
          </p:cNvSpPr>
          <p:nvPr>
            <p:ph type="sldNum" idx="12"/>
          </p:nvPr>
        </p:nvSpPr>
        <p:spPr>
          <a:xfrm>
            <a:off x="9260283" y="7160200"/>
            <a:ext cx="1370706" cy="402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84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884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884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884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884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884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884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884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884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6864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twitter.com/errantscience/status/1459442316020748301" TargetMode="External"/><Relationship Id="rId7" Type="http://schemas.openxmlformats.org/officeDocument/2006/relationships/image" Target="../media/image23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support.web.ox.ac.uk/research-cultur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8B5B897F-69D2-5F71-ED5F-1ECDF6D4F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00" y="-34999"/>
            <a:ext cx="10747300" cy="760361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" name="Google Shape;1332;p138"/>
          <p:cNvSpPr txBox="1"/>
          <p:nvPr/>
        </p:nvSpPr>
        <p:spPr>
          <a:xfrm>
            <a:off x="142022" y="953406"/>
            <a:ext cx="8896633" cy="508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6916" tIns="53444" rIns="106916" bIns="53444" anchor="t" anchorCtr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Module content development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42A5AE-A1BC-40CF-8C76-A72EDB3AFFF1}"/>
              </a:ext>
            </a:extLst>
          </p:cNvPr>
          <p:cNvSpPr txBox="1"/>
          <p:nvPr/>
        </p:nvSpPr>
        <p:spPr>
          <a:xfrm>
            <a:off x="128299" y="1493144"/>
            <a:ext cx="4840112" cy="5356338"/>
          </a:xfrm>
          <a:prstGeom prst="rect">
            <a:avLst/>
          </a:prstGeom>
          <a:noFill/>
        </p:spPr>
        <p:txBody>
          <a:bodyPr wrap="square" lIns="106934" tIns="53467" rIns="106934" bIns="53467" rtlCol="0" anchor="t">
            <a:spAutoFit/>
          </a:bodyPr>
          <a:lstStyle/>
          <a:p>
            <a:r>
              <a:rPr lang="en-GB" sz="2000" dirty="0"/>
              <a:t>Experts in each module are invited to join small working groups to develop the course content.</a:t>
            </a:r>
          </a:p>
          <a:p>
            <a:endParaRPr lang="en-GB" sz="2000" dirty="0"/>
          </a:p>
          <a:p>
            <a:r>
              <a:rPr lang="en-GB" sz="2000" dirty="0"/>
              <a:t>These groups:</a:t>
            </a:r>
          </a:p>
          <a:p>
            <a:pPr marL="334156" indent="-334156">
              <a:buFont typeface="Arial" panose="020B0604020202020204" pitchFamily="34" charset="0"/>
              <a:buChar char="•"/>
            </a:pPr>
            <a:r>
              <a:rPr lang="en-GB" sz="2000" dirty="0"/>
              <a:t>have a 1 hour virtual workshop to brainstorm module content </a:t>
            </a:r>
          </a:p>
          <a:p>
            <a:pPr marL="334156" indent="-334156">
              <a:buFont typeface="Arial" panose="020B0604020202020204" pitchFamily="34" charset="0"/>
              <a:buChar char="•"/>
            </a:pPr>
            <a:r>
              <a:rPr lang="en-GB" sz="2000" dirty="0"/>
              <a:t>provide guidance on the syllabus created based on the brainstormed content</a:t>
            </a:r>
          </a:p>
          <a:p>
            <a:pPr marL="334156" indent="-334156">
              <a:buFont typeface="Arial" panose="020B0604020202020204" pitchFamily="34" charset="0"/>
              <a:buChar char="•"/>
            </a:pPr>
            <a:r>
              <a:rPr lang="en-GB" sz="2000" dirty="0"/>
              <a:t>provide information about existing courses and materials already available </a:t>
            </a:r>
          </a:p>
          <a:p>
            <a:pPr marL="334156" indent="-334156">
              <a:buFont typeface="Arial" panose="020B0604020202020204" pitchFamily="34" charset="0"/>
              <a:buChar char="•"/>
            </a:pPr>
            <a:r>
              <a:rPr lang="en-GB" sz="2000" dirty="0"/>
              <a:t>are responsible for reviewing and updating the content on a set schedule</a:t>
            </a:r>
          </a:p>
          <a:p>
            <a:pPr marL="334156" indent="-334156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Content from the workshop is expanded then used to build the course in Canvas.</a:t>
            </a:r>
          </a:p>
          <a:p>
            <a:endParaRPr lang="en-GB" sz="2105" dirty="0">
              <a:solidFill>
                <a:srgbClr val="003A5C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8F2BC3-6561-4BD3-96F5-C2E5FED93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736" y="1727994"/>
            <a:ext cx="6037292" cy="43417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A7FB9F-5ABE-4A52-9E69-7D5042D1B5F2}"/>
              </a:ext>
            </a:extLst>
          </p:cNvPr>
          <p:cNvSpPr txBox="1"/>
          <p:nvPr/>
        </p:nvSpPr>
        <p:spPr>
          <a:xfrm>
            <a:off x="5431962" y="6069553"/>
            <a:ext cx="4739121" cy="539763"/>
          </a:xfrm>
          <a:prstGeom prst="rect">
            <a:avLst/>
          </a:prstGeom>
          <a:noFill/>
        </p:spPr>
        <p:txBody>
          <a:bodyPr wrap="square" lIns="106934" tIns="53467" rIns="106934" bIns="53467" rtlCol="0" anchor="t">
            <a:spAutoFit/>
          </a:bodyPr>
          <a:lstStyle/>
          <a:p>
            <a:pPr algn="ctr"/>
            <a:r>
              <a:rPr lang="en-GB" sz="1403" dirty="0">
                <a:solidFill>
                  <a:srgbClr val="003A5C"/>
                </a:solidFill>
              </a:rPr>
              <a:t>Example output from Authorship, Publication and Peer Review workshop in June 2023</a:t>
            </a:r>
            <a:endParaRPr lang="en-GB" sz="1403" dirty="0">
              <a:solidFill>
                <a:schemeClr val="accent2"/>
              </a:solidFill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DE945822-10D2-427D-BBF3-D4026B1E6738}"/>
              </a:ext>
            </a:extLst>
          </p:cNvPr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pic>
        <p:nvPicPr>
          <p:cNvPr id="7" name="Google Shape;185;p30">
            <a:extLst>
              <a:ext uri="{FF2B5EF4-FFF2-40B4-BE49-F238E27FC236}">
                <a16:creationId xmlns:a16="http://schemas.microsoft.com/office/drawing/2014/main" id="{66F31CA6-E539-49DC-BB2E-C0FFB85DC61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688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" name="Google Shape;1332;p138"/>
          <p:cNvSpPr txBox="1"/>
          <p:nvPr/>
        </p:nvSpPr>
        <p:spPr>
          <a:xfrm>
            <a:off x="142022" y="953406"/>
            <a:ext cx="8896633" cy="508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6916" tIns="53444" rIns="106916" bIns="53444" anchor="t" anchorCtr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Research Practice Training – external resources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47B8E6A-D202-45B6-B344-74CBD75F14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9158296"/>
              </p:ext>
            </p:extLst>
          </p:nvPr>
        </p:nvGraphicFramePr>
        <p:xfrm>
          <a:off x="-835297" y="1779773"/>
          <a:ext cx="5565370" cy="3880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B586B1E-E1FE-44CC-BF61-A5FAA012229A}"/>
              </a:ext>
            </a:extLst>
          </p:cNvPr>
          <p:cNvCxnSpPr>
            <a:cxnSpLocks/>
          </p:cNvCxnSpPr>
          <p:nvPr/>
        </p:nvCxnSpPr>
        <p:spPr>
          <a:xfrm flipV="1">
            <a:off x="2538388" y="2108631"/>
            <a:ext cx="1676529" cy="282492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542A5AE-A1BC-40CF-8C76-A72EDB3AFFF1}"/>
              </a:ext>
            </a:extLst>
          </p:cNvPr>
          <p:cNvSpPr txBox="1"/>
          <p:nvPr/>
        </p:nvSpPr>
        <p:spPr>
          <a:xfrm>
            <a:off x="4241704" y="1544399"/>
            <a:ext cx="6348557" cy="5340180"/>
          </a:xfrm>
          <a:prstGeom prst="rect">
            <a:avLst/>
          </a:prstGeom>
          <a:noFill/>
        </p:spPr>
        <p:txBody>
          <a:bodyPr wrap="square" lIns="106934" tIns="53467" rIns="106934" bIns="53467" rtlCol="0" anchor="t">
            <a:spAutoFit/>
          </a:bodyPr>
          <a:lstStyle/>
          <a:p>
            <a:r>
              <a:rPr lang="en-GB" sz="2000" dirty="0"/>
              <a:t>How do we decide which courses/resources go on the “Further information” page?</a:t>
            </a:r>
          </a:p>
          <a:p>
            <a:endParaRPr lang="en-GB" sz="2000" dirty="0"/>
          </a:p>
          <a:p>
            <a:r>
              <a:rPr lang="en-GB" sz="2000" dirty="0"/>
              <a:t>Developed course criteria to suggest “recommended” and “available” courses, e.g.:</a:t>
            </a:r>
          </a:p>
          <a:p>
            <a:pPr marL="334156" indent="-334156">
              <a:buFont typeface="Arial" panose="020B0604020202020204" pitchFamily="34" charset="0"/>
              <a:buChar char="•"/>
            </a:pPr>
            <a:r>
              <a:rPr lang="en-GB" sz="2000" dirty="0"/>
              <a:t>Accessible to everyone = recommended</a:t>
            </a:r>
          </a:p>
          <a:p>
            <a:pPr marL="334156" indent="-334156">
              <a:buFont typeface="Arial" panose="020B0604020202020204" pitchFamily="34" charset="0"/>
              <a:buChar char="•"/>
            </a:pPr>
            <a:r>
              <a:rPr lang="en-GB" sz="2000" dirty="0"/>
              <a:t>Restricted to limited audience = available</a:t>
            </a:r>
          </a:p>
          <a:p>
            <a:endParaRPr lang="en-GB" sz="2000" dirty="0"/>
          </a:p>
          <a:p>
            <a:r>
              <a:rPr lang="en-GB" sz="2000" dirty="0"/>
              <a:t>We don’t want to re-invent the wheel – there are a lot of good courses and materials already out there, licensed for reuse.</a:t>
            </a:r>
          </a:p>
          <a:p>
            <a:endParaRPr lang="en-GB" sz="2000" dirty="0"/>
          </a:p>
          <a:p>
            <a:r>
              <a:rPr lang="en-GB" sz="2000" dirty="0"/>
              <a:t>Our materials will have a focus on “How to do things in the University of Oxford” to make them useful for our researchers.</a:t>
            </a:r>
          </a:p>
          <a:p>
            <a:endParaRPr lang="en-GB" sz="2000" dirty="0"/>
          </a:p>
          <a:p>
            <a:r>
              <a:rPr lang="en-GB" sz="2000" dirty="0"/>
              <a:t>More general content will be useful for other institutions.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D9E2B7D-9BFA-4448-B916-1C7B9DC86D53}"/>
              </a:ext>
            </a:extLst>
          </p:cNvPr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pic>
        <p:nvPicPr>
          <p:cNvPr id="7" name="Google Shape;185;p30">
            <a:extLst>
              <a:ext uri="{FF2B5EF4-FFF2-40B4-BE49-F238E27FC236}">
                <a16:creationId xmlns:a16="http://schemas.microsoft.com/office/drawing/2014/main" id="{862A65F5-2706-46FC-9A0F-36C8757E0393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1390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79625BA-8DF3-4841-9D73-7E977723E3E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3913" y="1039291"/>
          <a:ext cx="10154829" cy="5931303"/>
        </p:xfrm>
        <a:graphic>
          <a:graphicData uri="http://schemas.openxmlformats.org/drawingml/2006/table">
            <a:tbl>
              <a:tblPr/>
              <a:tblGrid>
                <a:gridCol w="1592303">
                  <a:extLst>
                    <a:ext uri="{9D8B030D-6E8A-4147-A177-3AD203B41FA5}">
                      <a16:colId xmlns:a16="http://schemas.microsoft.com/office/drawing/2014/main" val="1329286523"/>
                    </a:ext>
                  </a:extLst>
                </a:gridCol>
                <a:gridCol w="2708474">
                  <a:extLst>
                    <a:ext uri="{9D8B030D-6E8A-4147-A177-3AD203B41FA5}">
                      <a16:colId xmlns:a16="http://schemas.microsoft.com/office/drawing/2014/main" val="782585906"/>
                    </a:ext>
                  </a:extLst>
                </a:gridCol>
                <a:gridCol w="2901015">
                  <a:extLst>
                    <a:ext uri="{9D8B030D-6E8A-4147-A177-3AD203B41FA5}">
                      <a16:colId xmlns:a16="http://schemas.microsoft.com/office/drawing/2014/main" val="828025327"/>
                    </a:ext>
                  </a:extLst>
                </a:gridCol>
                <a:gridCol w="2953037">
                  <a:extLst>
                    <a:ext uri="{9D8B030D-6E8A-4147-A177-3AD203B41FA5}">
                      <a16:colId xmlns:a16="http://schemas.microsoft.com/office/drawing/2014/main" val="2032525261"/>
                    </a:ext>
                  </a:extLst>
                </a:gridCol>
              </a:tblGrid>
              <a:tr h="3564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Criteria for external (non core) courses/materials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70AD47"/>
                          </a:solidFill>
                          <a:effectLst/>
                          <a:latin typeface="Calibri"/>
                        </a:rPr>
                        <a:t>Recommended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ED7D31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Unlikely to be </a:t>
                      </a:r>
                    </a:p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recommended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6674873"/>
                  </a:ext>
                </a:extLst>
              </a:tr>
              <a:tr h="26202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Free for users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Relatively small charge by providers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Chargeable to users by providers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82252"/>
                  </a:ext>
                </a:extLst>
              </a:tr>
              <a:tr h="3564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Accessibility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Available online to Oxford staff and students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Human-led at specific times (e.g. webinars that aren't recorded)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Requires significant travel to in-person training site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015955"/>
                  </a:ext>
                </a:extLst>
              </a:tr>
              <a:tr h="178223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Flexible start and end times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in person, in classroom training, local to Oxford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Ad hoc or irregular provision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2261901"/>
                  </a:ext>
                </a:extLst>
              </a:tr>
              <a:tr h="356447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Accessibility as standard (</a:t>
                      </a:r>
                      <a:r>
                        <a:rPr lang="en-GB" sz="1200" b="0" i="0" u="none" strike="noStrike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e.g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suitable for screen readers)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Only available to certain researchers (e.g. from certain Divisions or Departments)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Poor accessibility standards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9737740"/>
                  </a:ext>
                </a:extLst>
              </a:tr>
              <a:tr h="356447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Clear definition of audience and learning objectives before signing up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434876"/>
                  </a:ext>
                </a:extLst>
              </a:tr>
              <a:tr h="3564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Scalability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No restrictions on number of users able to take the course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Number restrictions about what we anticipate our usage, or can be fairly easily adjusted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Significant competition for limited places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833735"/>
                  </a:ext>
                </a:extLst>
              </a:tr>
              <a:tr h="3564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Course has method for users to provide feedback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Course has method for users to provide feedback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No mechanism to provide feedback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2942432"/>
                  </a:ext>
                </a:extLst>
              </a:tr>
              <a:tr h="17822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Determined by course content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Timetabled, with breaks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Longer than 1.5 hours without breaks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629370"/>
                  </a:ext>
                </a:extLst>
              </a:tr>
              <a:tr h="178223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Sufficient breaks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255653"/>
                  </a:ext>
                </a:extLst>
              </a:tr>
              <a:tr h="178223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Ability to start and stop at will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014766"/>
                  </a:ext>
                </a:extLst>
              </a:tr>
              <a:tr h="3564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Sustainability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Already existing mechanism for updating content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Materials not updated, version controlled or dated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660405"/>
                  </a:ext>
                </a:extLst>
              </a:tr>
              <a:tr h="178223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Has version control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51313"/>
                  </a:ext>
                </a:extLst>
              </a:tr>
              <a:tr h="178223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Course is date-stamped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2596607"/>
                  </a:ext>
                </a:extLst>
              </a:tr>
              <a:tr h="3564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Quality and credibility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Signed off and/or recommended by core group of experts/small group members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Provided by well-known or credible training provider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Provided by unknown provider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213784"/>
                  </a:ext>
                </a:extLst>
              </a:tr>
              <a:tr h="534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Usage metrics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Integrated into existing systems so we can access common reports for sign up and completion numbers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Has ability to provide sign up and completion numbers from a different source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No ability to track usage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36564"/>
                  </a:ext>
                </a:extLst>
              </a:tr>
              <a:tr h="3564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Clearly identifies course content by type/domain/implementation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Very specific training on very specialised content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675799"/>
                  </a:ext>
                </a:extLst>
              </a:tr>
              <a:tr h="178223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Expands on </a:t>
                      </a:r>
                      <a:r>
                        <a:rPr lang="fr-FR" sz="1200" b="0" i="0" u="none" strike="noStrike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core</a:t>
                      </a:r>
                      <a:r>
                        <a:rPr lang="fr-FR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module content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0097187"/>
                  </a:ext>
                </a:extLst>
              </a:tr>
              <a:tr h="356447">
                <a:tc>
                  <a:txBody>
                    <a:bodyPr/>
                    <a:lstStyle/>
                    <a:p>
                      <a:pPr algn="l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Suitable for early career researchers/</a:t>
                      </a:r>
                      <a:r>
                        <a:rPr lang="en-GB" sz="1200" b="0" i="0" u="none" strike="noStrike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Dphil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students/new postdocs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365088"/>
                  </a:ext>
                </a:extLst>
              </a:tr>
            </a:tbl>
          </a:graphicData>
        </a:graphic>
      </p:graphicFrame>
      <p:sp>
        <p:nvSpPr>
          <p:cNvPr id="3" name="object 2">
            <a:extLst>
              <a:ext uri="{FF2B5EF4-FFF2-40B4-BE49-F238E27FC236}">
                <a16:creationId xmlns:a16="http://schemas.microsoft.com/office/drawing/2014/main" id="{59DDC938-A5B6-46FC-B2EE-54B46FF5B107}"/>
              </a:ext>
            </a:extLst>
          </p:cNvPr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pic>
        <p:nvPicPr>
          <p:cNvPr id="4" name="Google Shape;185;p30">
            <a:extLst>
              <a:ext uri="{FF2B5EF4-FFF2-40B4-BE49-F238E27FC236}">
                <a16:creationId xmlns:a16="http://schemas.microsoft.com/office/drawing/2014/main" id="{F97F0B9C-3DBD-41F9-96A6-42C2F453D79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212EAC1-53DA-47FE-9EDD-5DDC14044BAB}"/>
              </a:ext>
            </a:extLst>
          </p:cNvPr>
          <p:cNvSpPr/>
          <p:nvPr/>
        </p:nvSpPr>
        <p:spPr>
          <a:xfrm>
            <a:off x="118285" y="401445"/>
            <a:ext cx="7474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3C1053"/>
                </a:solidFill>
              </a:rPr>
              <a:t>Criteria for external (non core) courses/materials</a:t>
            </a:r>
          </a:p>
        </p:txBody>
      </p:sp>
    </p:spTree>
    <p:extLst>
      <p:ext uri="{BB962C8B-B14F-4D97-AF65-F5344CB8AC3E}">
        <p14:creationId xmlns:p14="http://schemas.microsoft.com/office/powerpoint/2010/main" val="450578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D1C76F1-416E-4EEF-AFA6-7DEB1C60A0DF}"/>
              </a:ext>
            </a:extLst>
          </p:cNvPr>
          <p:cNvSpPr txBox="1">
            <a:spLocks/>
          </p:cNvSpPr>
          <p:nvPr/>
        </p:nvSpPr>
        <p:spPr>
          <a:xfrm>
            <a:off x="162311" y="924416"/>
            <a:ext cx="9315179" cy="967494"/>
          </a:xfrm>
          <a:prstGeom prst="rect">
            <a:avLst/>
          </a:prstGeom>
        </p:spPr>
        <p:txBody>
          <a:bodyPr lIns="106934" tIns="53467" rIns="106934" bIns="53467" anchor="t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600" b="1" dirty="0">
                <a:solidFill>
                  <a:srgbClr val="3C1053"/>
                </a:solidFill>
                <a:latin typeface="+mn-lt"/>
                <a:ea typeface="+mn-ea"/>
                <a:cs typeface="+mn-cs"/>
              </a:rPr>
              <a:t>What happens after the training modules?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04E342E-88C2-4B15-85BF-5270EE3CF4FF}"/>
              </a:ext>
            </a:extLst>
          </p:cNvPr>
          <p:cNvSpPr txBox="1">
            <a:spLocks/>
          </p:cNvSpPr>
          <p:nvPr/>
        </p:nvSpPr>
        <p:spPr>
          <a:xfrm>
            <a:off x="94579" y="1867423"/>
            <a:ext cx="7202093" cy="4827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6916" tIns="53444" rIns="106916" bIns="53444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265"/>
              </a:spcBef>
              <a:spcAft>
                <a:spcPts val="0"/>
              </a:spcAft>
              <a:buClr>
                <a:srgbClr val="404041"/>
              </a:buClr>
              <a:buSzPts val="1323"/>
              <a:buFont typeface="Arial"/>
              <a:buNone/>
              <a:defRPr sz="1323" b="1" i="0" u="none" strike="noStrike" cap="none">
                <a:solidFill>
                  <a:srgbClr val="40404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97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None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1"/>
              <a:buFont typeface="Arial"/>
              <a:buNone/>
              <a:defRPr sz="17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None/>
              <a:defRPr sz="141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None/>
              <a:defRPr sz="141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8579" algn="l" rtl="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41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8579" algn="l" rtl="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41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8579" algn="l" rtl="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41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8579" algn="l" rtl="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Clr>
                <a:schemeClr val="dk1"/>
              </a:buClr>
              <a:buSzPts val="1417"/>
              <a:buFont typeface="Arial"/>
              <a:buChar char="•"/>
              <a:defRPr sz="141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/>
            <a:r>
              <a:rPr lang="en-GB" sz="1637" b="0" dirty="0">
                <a:solidFill>
                  <a:srgbClr val="003A5C"/>
                </a:solidFill>
                <a:latin typeface="+mn-lt"/>
              </a:rPr>
              <a:t>There is A LOT of training available in the University on Research Practice </a:t>
            </a:r>
          </a:p>
          <a:p>
            <a:pPr marL="534650" lvl="1" indent="0" algn="just"/>
            <a:r>
              <a:rPr lang="en-GB" sz="1637" dirty="0">
                <a:solidFill>
                  <a:srgbClr val="003A5C"/>
                </a:solidFill>
                <a:latin typeface="+mn-lt"/>
              </a:rPr>
              <a:t>We </a:t>
            </a:r>
            <a:r>
              <a:rPr lang="en-GB" sz="1637" b="1" u="sng" dirty="0">
                <a:solidFill>
                  <a:srgbClr val="003A5C"/>
                </a:solidFill>
                <a:latin typeface="+mn-lt"/>
              </a:rPr>
              <a:t>don’t</a:t>
            </a:r>
            <a:r>
              <a:rPr lang="en-GB" sz="1637" dirty="0">
                <a:solidFill>
                  <a:srgbClr val="003A5C"/>
                </a:solidFill>
                <a:latin typeface="+mn-lt"/>
              </a:rPr>
              <a:t> want to duplicate effort or reinvent things </a:t>
            </a:r>
          </a:p>
          <a:p>
            <a:pPr marL="534650" lvl="1" indent="0" algn="just"/>
            <a:r>
              <a:rPr lang="en-GB" sz="1637" dirty="0">
                <a:solidFill>
                  <a:srgbClr val="003A5C"/>
                </a:solidFill>
                <a:latin typeface="+mn-lt"/>
              </a:rPr>
              <a:t>We </a:t>
            </a:r>
            <a:r>
              <a:rPr lang="en-GB" sz="1637" b="1" u="sng" dirty="0">
                <a:solidFill>
                  <a:srgbClr val="003A5C"/>
                </a:solidFill>
                <a:latin typeface="+mn-lt"/>
              </a:rPr>
              <a:t>do</a:t>
            </a:r>
            <a:r>
              <a:rPr lang="en-GB" sz="1637" b="1" dirty="0">
                <a:solidFill>
                  <a:srgbClr val="003A5C"/>
                </a:solidFill>
                <a:latin typeface="+mn-lt"/>
              </a:rPr>
              <a:t> </a:t>
            </a:r>
            <a:r>
              <a:rPr lang="en-GB" sz="1637" dirty="0">
                <a:solidFill>
                  <a:srgbClr val="003A5C"/>
                </a:solidFill>
                <a:latin typeface="+mn-lt"/>
              </a:rPr>
              <a:t>want to signpost to pre-existing training</a:t>
            </a:r>
            <a:endParaRPr lang="en-GB" sz="2320"/>
          </a:p>
          <a:p>
            <a:pPr marL="534650" lvl="1" indent="0" algn="just"/>
            <a:r>
              <a:rPr lang="en-GB" sz="1637" dirty="0">
                <a:solidFill>
                  <a:srgbClr val="003A5C"/>
                </a:solidFill>
                <a:latin typeface="+mn-lt"/>
              </a:rPr>
              <a:t>We </a:t>
            </a:r>
            <a:r>
              <a:rPr lang="en-GB" sz="1637" b="1" u="sng" dirty="0">
                <a:solidFill>
                  <a:srgbClr val="003A5C"/>
                </a:solidFill>
                <a:latin typeface="+mn-lt"/>
              </a:rPr>
              <a:t>do</a:t>
            </a:r>
            <a:r>
              <a:rPr lang="en-GB" sz="1637" dirty="0">
                <a:solidFill>
                  <a:srgbClr val="003A5C"/>
                </a:solidFill>
                <a:latin typeface="+mn-lt"/>
              </a:rPr>
              <a:t> want to tap into existing expertise </a:t>
            </a:r>
          </a:p>
          <a:p>
            <a:pPr marL="334156" indent="-334156" algn="just">
              <a:buFont typeface="Arial" panose="020B0604020202020204" pitchFamily="34" charset="0"/>
              <a:buChar char="•"/>
            </a:pPr>
            <a:endParaRPr lang="en-GB" sz="1637" dirty="0">
              <a:solidFill>
                <a:srgbClr val="003A5C"/>
              </a:solidFill>
              <a:latin typeface="+mn-lt"/>
            </a:endParaRPr>
          </a:p>
          <a:p>
            <a:pPr marL="0" indent="0" algn="just"/>
            <a:r>
              <a:rPr lang="en-GB" sz="1637" b="0" dirty="0">
                <a:solidFill>
                  <a:srgbClr val="003A5C"/>
                </a:solidFill>
                <a:latin typeface="+mn-lt"/>
              </a:rPr>
              <a:t>We will guide researchers to appropriate training and resources </a:t>
            </a:r>
            <a:endParaRPr lang="en-GB" sz="1637" b="0" dirty="0">
              <a:solidFill>
                <a:srgbClr val="003A5C"/>
              </a:solidFill>
              <a:latin typeface="Arial"/>
            </a:endParaRPr>
          </a:p>
          <a:p>
            <a:pPr marL="534650" lvl="1" indent="0" algn="just"/>
            <a:r>
              <a:rPr lang="en-GB" sz="1637" dirty="0">
                <a:solidFill>
                  <a:srgbClr val="003A5C"/>
                </a:solidFill>
                <a:latin typeface="+mn-lt"/>
              </a:rPr>
              <a:t>Common communications to let people know what is available, where it is, how to use it</a:t>
            </a:r>
            <a:endParaRPr lang="en-GB" sz="2280">
              <a:solidFill>
                <a:srgbClr val="000000"/>
              </a:solidFill>
            </a:endParaRPr>
          </a:p>
          <a:p>
            <a:pPr marL="534650" lvl="1" indent="0" algn="just"/>
            <a:r>
              <a:rPr lang="en-GB" sz="1637" dirty="0">
                <a:solidFill>
                  <a:srgbClr val="003A5C"/>
                </a:solidFill>
                <a:latin typeface="+mn-lt"/>
              </a:rPr>
              <a:t>Promote and embed training in Divisional websites, processes, inductions, etc.</a:t>
            </a:r>
          </a:p>
          <a:p>
            <a:pPr marL="534650" lvl="1" indent="0" algn="just"/>
            <a:r>
              <a:rPr lang="en-GB" sz="1637" dirty="0">
                <a:solidFill>
                  <a:srgbClr val="003A5C"/>
                </a:solidFill>
                <a:latin typeface="+mn-lt"/>
              </a:rPr>
              <a:t>		</a:t>
            </a:r>
          </a:p>
          <a:p>
            <a:pPr marL="0" indent="0"/>
            <a:r>
              <a:rPr lang="en-GB" sz="1637" b="0" dirty="0">
                <a:solidFill>
                  <a:srgbClr val="003A5C"/>
                </a:solidFill>
                <a:latin typeface="+mn-lt"/>
              </a:rPr>
              <a:t>We also need metrics to evaluate how useful the training and communications are – ties in with REF 2028</a:t>
            </a:r>
          </a:p>
          <a:p>
            <a:pPr marL="0" indent="0" algn="just"/>
            <a:endParaRPr lang="en-GB" sz="1637" b="0" dirty="0">
              <a:solidFill>
                <a:srgbClr val="003A5C"/>
              </a:solidFill>
              <a:latin typeface="+mn-lt"/>
            </a:endParaRPr>
          </a:p>
          <a:p>
            <a:pPr marL="0" indent="0" algn="ctr"/>
            <a:r>
              <a:rPr lang="en-GB" sz="1637" dirty="0">
                <a:solidFill>
                  <a:srgbClr val="003A5C"/>
                </a:solidFill>
                <a:latin typeface="+mn-lt"/>
              </a:rPr>
              <a:t>We want to work with training experts and wider stakeholders to develop research practice training and knowledge</a:t>
            </a:r>
            <a:endParaRPr lang="en-GB" sz="1637" b="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124B90-AEE2-4AEE-A29E-F590F3281FEC}"/>
              </a:ext>
            </a:extLst>
          </p:cNvPr>
          <p:cNvGrpSpPr/>
          <p:nvPr/>
        </p:nvGrpSpPr>
        <p:grpSpPr>
          <a:xfrm>
            <a:off x="7419697" y="1800952"/>
            <a:ext cx="3111392" cy="3592231"/>
            <a:chOff x="5939554" y="954860"/>
            <a:chExt cx="2976352" cy="341394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40595AE-8731-4F70-AF3F-D50A25E63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9554" y="954860"/>
              <a:ext cx="2976352" cy="297635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F2F84B9-E741-414C-8E62-3D0420109E75}"/>
                </a:ext>
              </a:extLst>
            </p:cNvPr>
            <p:cNvSpPr/>
            <p:nvPr/>
          </p:nvSpPr>
          <p:spPr>
            <a:xfrm>
              <a:off x="5964213" y="3939072"/>
              <a:ext cx="2900995" cy="4297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169">
                  <a:hlinkClick r:id="rId3"/>
                </a:rPr>
                <a:t>https://twitter.com/errantscience/status/1459442316020748301</a:t>
              </a:r>
              <a:r>
                <a:rPr lang="en-GB" sz="1169"/>
                <a:t> </a:t>
              </a:r>
            </a:p>
          </p:txBody>
        </p:sp>
      </p:grpSp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BE2C2CAA-A2ED-41AD-9B17-0198F4A321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3240" y="2183373"/>
            <a:ext cx="396715" cy="396715"/>
          </a:xfrm>
          <a:prstGeom prst="rect">
            <a:avLst/>
          </a:prstGeom>
        </p:spPr>
      </p:pic>
      <p:pic>
        <p:nvPicPr>
          <p:cNvPr id="8" name="Graphic 7" descr="Checkmark">
            <a:extLst>
              <a:ext uri="{FF2B5EF4-FFF2-40B4-BE49-F238E27FC236}">
                <a16:creationId xmlns:a16="http://schemas.microsoft.com/office/drawing/2014/main" id="{7BEB4610-C42D-4CE8-9AAE-43164C44D7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3239" y="2495849"/>
            <a:ext cx="396715" cy="396715"/>
          </a:xfrm>
          <a:prstGeom prst="rect">
            <a:avLst/>
          </a:prstGeom>
        </p:spPr>
      </p:pic>
      <p:pic>
        <p:nvPicPr>
          <p:cNvPr id="10" name="Graphic 9" descr="Checkmark">
            <a:extLst>
              <a:ext uri="{FF2B5EF4-FFF2-40B4-BE49-F238E27FC236}">
                <a16:creationId xmlns:a16="http://schemas.microsoft.com/office/drawing/2014/main" id="{AB2335ED-FB24-4C29-AF53-0D40182E99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804" y="3782492"/>
            <a:ext cx="396715" cy="396715"/>
          </a:xfrm>
          <a:prstGeom prst="rect">
            <a:avLst/>
          </a:prstGeom>
        </p:spPr>
      </p:pic>
      <p:pic>
        <p:nvPicPr>
          <p:cNvPr id="11" name="Graphic 10" descr="Checkmark">
            <a:extLst>
              <a:ext uri="{FF2B5EF4-FFF2-40B4-BE49-F238E27FC236}">
                <a16:creationId xmlns:a16="http://schemas.microsoft.com/office/drawing/2014/main" id="{694D1FD8-C307-4D63-8622-B4B2A6E103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072" y="4381903"/>
            <a:ext cx="396715" cy="396715"/>
          </a:xfrm>
          <a:prstGeom prst="rect">
            <a:avLst/>
          </a:prstGeom>
        </p:spPr>
      </p:pic>
      <p:pic>
        <p:nvPicPr>
          <p:cNvPr id="12" name="Graphic 11" descr="Checkmark">
            <a:extLst>
              <a:ext uri="{FF2B5EF4-FFF2-40B4-BE49-F238E27FC236}">
                <a16:creationId xmlns:a16="http://schemas.microsoft.com/office/drawing/2014/main" id="{2230C3F4-C923-4C33-AD6D-FF59D2C2B0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1654" y="2868394"/>
            <a:ext cx="396715" cy="396715"/>
          </a:xfrm>
          <a:prstGeom prst="rect">
            <a:avLst/>
          </a:prstGeom>
        </p:spPr>
      </p:pic>
      <p:sp>
        <p:nvSpPr>
          <p:cNvPr id="13" name="object 2">
            <a:extLst>
              <a:ext uri="{FF2B5EF4-FFF2-40B4-BE49-F238E27FC236}">
                <a16:creationId xmlns:a16="http://schemas.microsoft.com/office/drawing/2014/main" id="{51E9CE3B-0BE6-4080-91BF-8CFD7699BC69}"/>
              </a:ext>
            </a:extLst>
          </p:cNvPr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pic>
        <p:nvPicPr>
          <p:cNvPr id="14" name="Google Shape;185;p30">
            <a:extLst>
              <a:ext uri="{FF2B5EF4-FFF2-40B4-BE49-F238E27FC236}">
                <a16:creationId xmlns:a16="http://schemas.microsoft.com/office/drawing/2014/main" id="{1BDAAF1D-F1EF-4D8C-B93A-93177317F61E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4269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646331"/>
          </a:xfrm>
        </p:spPr>
        <p:txBody>
          <a:bodyPr/>
          <a:lstStyle/>
          <a:p>
            <a:r>
              <a:rPr lang="en-GB" sz="42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677108"/>
          </a:xfrm>
        </p:spPr>
        <p:txBody>
          <a:bodyPr/>
          <a:lstStyle/>
          <a:p>
            <a:r>
              <a:rPr lang="en-GB" sz="2200" dirty="0">
                <a:solidFill>
                  <a:schemeClr val="bg1"/>
                </a:solidFill>
              </a:rPr>
              <a:t>sarah.callaghan@admin.ox.ac.uk </a:t>
            </a:r>
          </a:p>
          <a:p>
            <a:r>
              <a:rPr lang="en-GB" sz="2200" dirty="0">
                <a:solidFill>
                  <a:schemeClr val="bg1"/>
                </a:solidFill>
              </a:rPr>
              <a:t>@</a:t>
            </a:r>
            <a:r>
              <a:rPr lang="en-GB" sz="2200" dirty="0" err="1">
                <a:solidFill>
                  <a:schemeClr val="bg1"/>
                </a:solidFill>
              </a:rPr>
              <a:t>sorcha_ni</a:t>
            </a:r>
            <a:endParaRPr lang="en-GB" sz="22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1127476"/>
            <a:ext cx="9089390" cy="1938992"/>
          </a:xfrm>
        </p:spPr>
        <p:txBody>
          <a:bodyPr/>
          <a:lstStyle/>
          <a:p>
            <a:r>
              <a:rPr lang="en-GB" sz="4200" dirty="0">
                <a:solidFill>
                  <a:schemeClr val="bg1"/>
                </a:solidFill>
              </a:rPr>
              <a:t>Putting research practice at the heart of research excellence at the University of Oxford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4" y="3205360"/>
            <a:ext cx="9513248" cy="2031325"/>
          </a:xfrm>
        </p:spPr>
        <p:txBody>
          <a:bodyPr/>
          <a:lstStyle/>
          <a:p>
            <a:r>
              <a:rPr lang="en-GB" sz="2200" u="sng" dirty="0">
                <a:solidFill>
                  <a:schemeClr val="bg1"/>
                </a:solidFill>
              </a:rPr>
              <a:t>Sarah Callaghan</a:t>
            </a:r>
            <a:r>
              <a:rPr lang="en-GB" sz="2200" dirty="0">
                <a:solidFill>
                  <a:schemeClr val="bg1"/>
                </a:solidFill>
              </a:rPr>
              <a:t>, Mónica Palmero Fernández, Kathryn Dally, Jackie Thompson, Tanita Casci, Laura Fortunato, Susanna-Assunta Sansone</a:t>
            </a:r>
          </a:p>
          <a:p>
            <a:endParaRPr lang="en-GB" sz="2200" dirty="0">
              <a:solidFill>
                <a:schemeClr val="bg1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Research Practice Team, Research Strategy and Policy Unit, University of Oxford</a:t>
            </a:r>
          </a:p>
          <a:p>
            <a:endParaRPr lang="en-GB" sz="2200" dirty="0">
              <a:solidFill>
                <a:schemeClr val="bg1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sarah.callaghan@admin.ox.ac.uk @</a:t>
            </a:r>
            <a:r>
              <a:rPr lang="en-GB" sz="2200" dirty="0" err="1">
                <a:solidFill>
                  <a:schemeClr val="bg1"/>
                </a:solidFill>
              </a:rPr>
              <a:t>sorcha_ni</a:t>
            </a:r>
            <a:endParaRPr lang="en-GB" sz="22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5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77048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Research Culture: Support and reward what we value </a:t>
            </a:r>
          </a:p>
        </p:txBody>
      </p:sp>
      <p:pic>
        <p:nvPicPr>
          <p:cNvPr id="5" name="Google Shape;185;p30">
            <a:extLst>
              <a:ext uri="{FF2B5EF4-FFF2-40B4-BE49-F238E27FC236}">
                <a16:creationId xmlns:a16="http://schemas.microsoft.com/office/drawing/2014/main" id="{4DCFF99E-26F8-431E-B323-F6A2F4BD86D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875092" y="6837377"/>
            <a:ext cx="1611499" cy="491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Google Shape;1338;p139">
            <a:extLst>
              <a:ext uri="{FF2B5EF4-FFF2-40B4-BE49-F238E27FC236}">
                <a16:creationId xmlns:a16="http://schemas.microsoft.com/office/drawing/2014/main" id="{DD606F2E-8D2F-4516-B8A5-103145E388DC}"/>
              </a:ext>
            </a:extLst>
          </p:cNvPr>
          <p:cNvCxnSpPr/>
          <p:nvPr/>
        </p:nvCxnSpPr>
        <p:spPr>
          <a:xfrm rot="-4786579">
            <a:off x="2757016" y="3701638"/>
            <a:ext cx="1647966" cy="1660261"/>
          </a:xfrm>
          <a:prstGeom prst="straightConnector1">
            <a:avLst/>
          </a:prstGeom>
          <a:noFill/>
          <a:ln w="44450" cap="flat" cmpd="sng">
            <a:solidFill>
              <a:srgbClr val="DDD9C3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7" name="Google Shape;1339;p139">
            <a:extLst>
              <a:ext uri="{FF2B5EF4-FFF2-40B4-BE49-F238E27FC236}">
                <a16:creationId xmlns:a16="http://schemas.microsoft.com/office/drawing/2014/main" id="{A925A883-3CDF-405A-9327-B1D9CEC3FCD9}"/>
              </a:ext>
            </a:extLst>
          </p:cNvPr>
          <p:cNvCxnSpPr/>
          <p:nvPr/>
        </p:nvCxnSpPr>
        <p:spPr>
          <a:xfrm rot="-4787281">
            <a:off x="2844621" y="3695855"/>
            <a:ext cx="1605839" cy="1817964"/>
          </a:xfrm>
          <a:prstGeom prst="straightConnector1">
            <a:avLst/>
          </a:prstGeom>
          <a:noFill/>
          <a:ln w="44450" cap="flat" cmpd="sng">
            <a:solidFill>
              <a:srgbClr val="DDD9C3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" name="Google Shape;1340;p139">
            <a:extLst>
              <a:ext uri="{FF2B5EF4-FFF2-40B4-BE49-F238E27FC236}">
                <a16:creationId xmlns:a16="http://schemas.microsoft.com/office/drawing/2014/main" id="{66F219E0-D340-4FCF-959B-BC1C1825936D}"/>
              </a:ext>
            </a:extLst>
          </p:cNvPr>
          <p:cNvCxnSpPr/>
          <p:nvPr/>
        </p:nvCxnSpPr>
        <p:spPr>
          <a:xfrm rot="-4786365">
            <a:off x="2970595" y="3720626"/>
            <a:ext cx="1525742" cy="1926801"/>
          </a:xfrm>
          <a:prstGeom prst="straightConnector1">
            <a:avLst/>
          </a:prstGeom>
          <a:noFill/>
          <a:ln w="44450" cap="flat" cmpd="sng">
            <a:solidFill>
              <a:schemeClr val="accent2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9" name="Google Shape;1341;p139">
            <a:extLst>
              <a:ext uri="{FF2B5EF4-FFF2-40B4-BE49-F238E27FC236}">
                <a16:creationId xmlns:a16="http://schemas.microsoft.com/office/drawing/2014/main" id="{CE9D8F89-D7B4-4A11-A6F5-33868EE7F547}"/>
              </a:ext>
            </a:extLst>
          </p:cNvPr>
          <p:cNvCxnSpPr/>
          <p:nvPr/>
        </p:nvCxnSpPr>
        <p:spPr>
          <a:xfrm rot="10800000" flipH="1">
            <a:off x="2524898" y="3585764"/>
            <a:ext cx="1604700" cy="1745700"/>
          </a:xfrm>
          <a:prstGeom prst="straightConnector1">
            <a:avLst/>
          </a:prstGeom>
          <a:noFill/>
          <a:ln w="44450" cap="flat" cmpd="sng">
            <a:solidFill>
              <a:schemeClr val="lt2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10" name="Google Shape;1343;p139">
            <a:extLst>
              <a:ext uri="{FF2B5EF4-FFF2-40B4-BE49-F238E27FC236}">
                <a16:creationId xmlns:a16="http://schemas.microsoft.com/office/drawing/2014/main" id="{B5456C3F-1E54-4CEE-B2E1-2C4C83C6B5A0}"/>
              </a:ext>
            </a:extLst>
          </p:cNvPr>
          <p:cNvCxnSpPr/>
          <p:nvPr/>
        </p:nvCxnSpPr>
        <p:spPr>
          <a:xfrm rot="10800000" flipH="1">
            <a:off x="2547808" y="3016725"/>
            <a:ext cx="5100" cy="2385000"/>
          </a:xfrm>
          <a:prstGeom prst="straightConnector1">
            <a:avLst/>
          </a:prstGeom>
          <a:noFill/>
          <a:ln w="63500" cap="flat" cmpd="sng">
            <a:solidFill>
              <a:srgbClr val="97B853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11" name="Google Shape;1344;p139">
            <a:extLst>
              <a:ext uri="{FF2B5EF4-FFF2-40B4-BE49-F238E27FC236}">
                <a16:creationId xmlns:a16="http://schemas.microsoft.com/office/drawing/2014/main" id="{B3D4790F-ED10-4DA8-89CA-644E558870D6}"/>
              </a:ext>
            </a:extLst>
          </p:cNvPr>
          <p:cNvSpPr/>
          <p:nvPr/>
        </p:nvSpPr>
        <p:spPr>
          <a:xfrm>
            <a:off x="2404815" y="5255659"/>
            <a:ext cx="296400" cy="228900"/>
          </a:xfrm>
          <a:prstGeom prst="ellipse">
            <a:avLst/>
          </a:prstGeom>
          <a:solidFill>
            <a:srgbClr val="FFC000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76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345;p139">
            <a:extLst>
              <a:ext uri="{FF2B5EF4-FFF2-40B4-BE49-F238E27FC236}">
                <a16:creationId xmlns:a16="http://schemas.microsoft.com/office/drawing/2014/main" id="{FDF795A9-2AA9-4F91-9BCE-A6A1BA7BB135}"/>
              </a:ext>
            </a:extLst>
          </p:cNvPr>
          <p:cNvSpPr txBox="1"/>
          <p:nvPr/>
        </p:nvSpPr>
        <p:spPr>
          <a:xfrm>
            <a:off x="1665893" y="2241892"/>
            <a:ext cx="1843200" cy="703200"/>
          </a:xfrm>
          <a:prstGeom prst="rect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84" dirty="0">
                <a:solidFill>
                  <a:schemeClr val="accent3"/>
                </a:solidFill>
                <a:sym typeface="Arial"/>
              </a:rPr>
              <a:t>What’s good </a:t>
            </a:r>
            <a:endParaRPr dirty="0">
              <a:solidFill>
                <a:schemeClr val="accent3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84" dirty="0">
                <a:solidFill>
                  <a:schemeClr val="accent3"/>
                </a:solidFill>
                <a:sym typeface="Arial"/>
              </a:rPr>
              <a:t>for research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13" name="Google Shape;1346;p139">
            <a:extLst>
              <a:ext uri="{FF2B5EF4-FFF2-40B4-BE49-F238E27FC236}">
                <a16:creationId xmlns:a16="http://schemas.microsoft.com/office/drawing/2014/main" id="{E1DBCC58-1BA3-47B7-A719-ABE77622BCC8}"/>
              </a:ext>
            </a:extLst>
          </p:cNvPr>
          <p:cNvSpPr txBox="1"/>
          <p:nvPr/>
        </p:nvSpPr>
        <p:spPr>
          <a:xfrm>
            <a:off x="4986676" y="3707276"/>
            <a:ext cx="2279700" cy="703200"/>
          </a:xfrm>
          <a:prstGeom prst="rect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84">
                <a:solidFill>
                  <a:schemeClr val="accent2"/>
                </a:solidFill>
                <a:sym typeface="Arial"/>
              </a:rPr>
              <a:t>What’s good for research careers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4" name="Google Shape;1347;p139">
            <a:extLst>
              <a:ext uri="{FF2B5EF4-FFF2-40B4-BE49-F238E27FC236}">
                <a16:creationId xmlns:a16="http://schemas.microsoft.com/office/drawing/2014/main" id="{2D7C46B0-1563-4E05-A144-EE2BDC78EE1C}"/>
              </a:ext>
            </a:extLst>
          </p:cNvPr>
          <p:cNvSpPr txBox="1"/>
          <p:nvPr/>
        </p:nvSpPr>
        <p:spPr>
          <a:xfrm>
            <a:off x="3560617" y="2092085"/>
            <a:ext cx="3571200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43013" marR="0" lvl="0" indent="-267333" algn="l" rtl="0">
              <a:spcBef>
                <a:spcPts val="0"/>
              </a:spcBef>
              <a:spcAft>
                <a:spcPts val="0"/>
              </a:spcAft>
              <a:buClr>
                <a:srgbClr val="003A5C"/>
              </a:buClr>
              <a:buSzPts val="1800"/>
              <a:buFont typeface="Arial"/>
              <a:buChar char="•"/>
            </a:pPr>
            <a:r>
              <a:rPr lang="en" sz="1600" dirty="0">
                <a:solidFill>
                  <a:srgbClr val="003A5C"/>
                </a:solidFill>
                <a:sym typeface="Arial"/>
              </a:rPr>
              <a:t>Collaboration </a:t>
            </a:r>
            <a:endParaRPr sz="1600" dirty="0">
              <a:solidFill>
                <a:srgbClr val="003A5C"/>
              </a:solidFill>
            </a:endParaRPr>
          </a:p>
          <a:p>
            <a:pPr marL="243013" marR="0" lvl="0" indent="-267333" algn="l" rtl="0">
              <a:spcBef>
                <a:spcPts val="0"/>
              </a:spcBef>
              <a:spcAft>
                <a:spcPts val="0"/>
              </a:spcAft>
              <a:buClr>
                <a:srgbClr val="003A5C"/>
              </a:buClr>
              <a:buSzPts val="1800"/>
              <a:buFont typeface="Arial"/>
              <a:buChar char="•"/>
            </a:pPr>
            <a:r>
              <a:rPr lang="en" sz="1600" dirty="0">
                <a:solidFill>
                  <a:srgbClr val="003A5C"/>
                </a:solidFill>
                <a:sym typeface="Arial"/>
              </a:rPr>
              <a:t>Diverse skills</a:t>
            </a:r>
            <a:endParaRPr sz="1600" dirty="0">
              <a:solidFill>
                <a:srgbClr val="003A5C"/>
              </a:solidFill>
            </a:endParaRPr>
          </a:p>
          <a:p>
            <a:pPr marL="243013" marR="0" lvl="0" indent="-267333" algn="l" rtl="0">
              <a:spcBef>
                <a:spcPts val="0"/>
              </a:spcBef>
              <a:spcAft>
                <a:spcPts val="0"/>
              </a:spcAft>
              <a:buClr>
                <a:srgbClr val="003A5C"/>
              </a:buClr>
              <a:buSzPts val="1800"/>
              <a:buFont typeface="Arial"/>
              <a:buChar char="•"/>
            </a:pPr>
            <a:r>
              <a:rPr lang="en" sz="1600" dirty="0">
                <a:solidFill>
                  <a:srgbClr val="003A5C"/>
                </a:solidFill>
                <a:sym typeface="Arial"/>
              </a:rPr>
              <a:t>Openness &amp; transparency</a:t>
            </a:r>
            <a:endParaRPr sz="1600" dirty="0">
              <a:solidFill>
                <a:srgbClr val="003A5C"/>
              </a:solidFill>
            </a:endParaRPr>
          </a:p>
          <a:p>
            <a:pPr marL="243013" marR="0" lvl="0" indent="-267333" algn="l" rtl="0">
              <a:spcBef>
                <a:spcPts val="0"/>
              </a:spcBef>
              <a:spcAft>
                <a:spcPts val="0"/>
              </a:spcAft>
              <a:buClr>
                <a:srgbClr val="003A5C"/>
              </a:buClr>
              <a:buSzPts val="1800"/>
              <a:buFont typeface="Arial"/>
              <a:buChar char="•"/>
            </a:pPr>
            <a:r>
              <a:rPr lang="en" sz="1600" dirty="0">
                <a:solidFill>
                  <a:srgbClr val="003A5C"/>
                </a:solidFill>
                <a:sym typeface="Arial"/>
              </a:rPr>
              <a:t>Rigour</a:t>
            </a:r>
            <a:endParaRPr sz="1600" dirty="0">
              <a:solidFill>
                <a:srgbClr val="003A5C"/>
              </a:solidFill>
              <a:sym typeface="Arial"/>
            </a:endParaRPr>
          </a:p>
        </p:txBody>
      </p:sp>
      <p:sp>
        <p:nvSpPr>
          <p:cNvPr id="15" name="Google Shape;1348;p139">
            <a:extLst>
              <a:ext uri="{FF2B5EF4-FFF2-40B4-BE49-F238E27FC236}">
                <a16:creationId xmlns:a16="http://schemas.microsoft.com/office/drawing/2014/main" id="{3A1455BF-0736-4C24-832D-7A4D18E9C2AC}"/>
              </a:ext>
            </a:extLst>
          </p:cNvPr>
          <p:cNvSpPr txBox="1"/>
          <p:nvPr/>
        </p:nvSpPr>
        <p:spPr>
          <a:xfrm>
            <a:off x="4986660" y="4501505"/>
            <a:ext cx="28416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02510" marR="0" lvl="0" indent="-240292" algn="l" rtl="0">
              <a:spcBef>
                <a:spcPts val="0"/>
              </a:spcBef>
              <a:spcAft>
                <a:spcPts val="0"/>
              </a:spcAft>
              <a:buClr>
                <a:srgbClr val="003A5C"/>
              </a:buClr>
              <a:buSzPts val="1800"/>
              <a:buFont typeface="Arial"/>
              <a:buChar char="•"/>
            </a:pPr>
            <a:r>
              <a:rPr lang="en" sz="1600">
                <a:solidFill>
                  <a:srgbClr val="003A5C"/>
                </a:solidFill>
                <a:sym typeface="Arial"/>
              </a:rPr>
              <a:t>Speed</a:t>
            </a:r>
            <a:endParaRPr sz="1600">
              <a:solidFill>
                <a:srgbClr val="003A5C"/>
              </a:solidFill>
            </a:endParaRPr>
          </a:p>
          <a:p>
            <a:pPr marL="202510" marR="0" lvl="0" indent="-240292" algn="l" rtl="0">
              <a:spcBef>
                <a:spcPts val="0"/>
              </a:spcBef>
              <a:spcAft>
                <a:spcPts val="0"/>
              </a:spcAft>
              <a:buClr>
                <a:srgbClr val="003A5C"/>
              </a:buClr>
              <a:buSzPts val="1800"/>
              <a:buFont typeface="Arial"/>
              <a:buChar char="•"/>
            </a:pPr>
            <a:r>
              <a:rPr lang="en" sz="1600">
                <a:solidFill>
                  <a:srgbClr val="003A5C"/>
                </a:solidFill>
                <a:sym typeface="Arial"/>
              </a:rPr>
              <a:t>Novelty </a:t>
            </a:r>
            <a:endParaRPr sz="1600">
              <a:solidFill>
                <a:srgbClr val="003A5C"/>
              </a:solidFill>
            </a:endParaRPr>
          </a:p>
          <a:p>
            <a:pPr marL="202510" marR="0" lvl="0" indent="-240292" algn="l" rtl="0">
              <a:spcBef>
                <a:spcPts val="0"/>
              </a:spcBef>
              <a:spcAft>
                <a:spcPts val="0"/>
              </a:spcAft>
              <a:buClr>
                <a:srgbClr val="003A5C"/>
              </a:buClr>
              <a:buSzPts val="1800"/>
              <a:buFont typeface="Arial"/>
              <a:buChar char="•"/>
            </a:pPr>
            <a:r>
              <a:rPr lang="en" sz="1600">
                <a:solidFill>
                  <a:srgbClr val="003A5C"/>
                </a:solidFill>
              </a:rPr>
              <a:t>Ground-breaking results</a:t>
            </a:r>
            <a:endParaRPr sz="1600">
              <a:solidFill>
                <a:srgbClr val="003A5C"/>
              </a:solidFill>
            </a:endParaRPr>
          </a:p>
          <a:p>
            <a:pPr marL="202510" marR="0" lvl="0" indent="-240292" algn="l" rtl="0">
              <a:spcBef>
                <a:spcPts val="0"/>
              </a:spcBef>
              <a:spcAft>
                <a:spcPts val="0"/>
              </a:spcAft>
              <a:buClr>
                <a:srgbClr val="003A5C"/>
              </a:buClr>
              <a:buSzPts val="1800"/>
              <a:buFont typeface="Arial"/>
              <a:buChar char="•"/>
            </a:pPr>
            <a:r>
              <a:rPr lang="en" sz="1600">
                <a:solidFill>
                  <a:srgbClr val="003A5C"/>
                </a:solidFill>
                <a:sym typeface="Arial"/>
              </a:rPr>
              <a:t>Ownership</a:t>
            </a:r>
            <a:endParaRPr sz="1600">
              <a:solidFill>
                <a:srgbClr val="003A5C"/>
              </a:solidFill>
              <a:sym typeface="Arial"/>
            </a:endParaRPr>
          </a:p>
          <a:p>
            <a:pPr marL="202510" marR="0" lvl="0" indent="-240292" algn="l" rtl="0">
              <a:spcBef>
                <a:spcPts val="0"/>
              </a:spcBef>
              <a:spcAft>
                <a:spcPts val="0"/>
              </a:spcAft>
              <a:buClr>
                <a:srgbClr val="003A5C"/>
              </a:buClr>
              <a:buSzPts val="1800"/>
              <a:buChar char="•"/>
            </a:pPr>
            <a:r>
              <a:rPr lang="en" sz="1600">
                <a:solidFill>
                  <a:srgbClr val="003A5C"/>
                </a:solidFill>
              </a:rPr>
              <a:t>Self-interest</a:t>
            </a:r>
            <a:endParaRPr sz="1600">
              <a:solidFill>
                <a:srgbClr val="003A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17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94330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Sector focus on how research is done – the policies are there</a:t>
            </a:r>
          </a:p>
        </p:txBody>
      </p:sp>
      <p:pic>
        <p:nvPicPr>
          <p:cNvPr id="5" name="Google Shape;185;p30">
            <a:extLst>
              <a:ext uri="{FF2B5EF4-FFF2-40B4-BE49-F238E27FC236}">
                <a16:creationId xmlns:a16="http://schemas.microsoft.com/office/drawing/2014/main" id="{6A4B1720-1B5B-4CD5-A230-477461C6002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363;p141">
            <a:extLst>
              <a:ext uri="{FF2B5EF4-FFF2-40B4-BE49-F238E27FC236}">
                <a16:creationId xmlns:a16="http://schemas.microsoft.com/office/drawing/2014/main" id="{51EC9EC6-DC24-46B0-861D-E8F19F27E628}"/>
              </a:ext>
            </a:extLst>
          </p:cNvPr>
          <p:cNvSpPr txBox="1">
            <a:spLocks/>
          </p:cNvSpPr>
          <p:nvPr/>
        </p:nvSpPr>
        <p:spPr>
          <a:xfrm>
            <a:off x="11730419" y="6559012"/>
            <a:ext cx="1653600" cy="2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0000000-1234-1234-1234-123412341234}" type="slidenum">
              <a:rPr lang="en" sz="100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 algn="r"/>
              <a:t>4</a:t>
            </a:fld>
            <a:endParaRPr lang="en" sz="756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F199C20-2D8F-4B0E-9C3C-657C213B9B8F}"/>
              </a:ext>
            </a:extLst>
          </p:cNvPr>
          <p:cNvGrpSpPr/>
          <p:nvPr/>
        </p:nvGrpSpPr>
        <p:grpSpPr>
          <a:xfrm>
            <a:off x="294030" y="1693194"/>
            <a:ext cx="10309254" cy="5155318"/>
            <a:chOff x="759378" y="2264902"/>
            <a:chExt cx="8967699" cy="4323081"/>
          </a:xfrm>
        </p:grpSpPr>
        <p:sp>
          <p:nvSpPr>
            <p:cNvPr id="6" name="Google Shape;1362;p141">
              <a:extLst>
                <a:ext uri="{FF2B5EF4-FFF2-40B4-BE49-F238E27FC236}">
                  <a16:creationId xmlns:a16="http://schemas.microsoft.com/office/drawing/2014/main" id="{EFBD4EE4-36CA-431D-B327-BB46C5F7B10D}"/>
                </a:ext>
              </a:extLst>
            </p:cNvPr>
            <p:cNvSpPr/>
            <p:nvPr/>
          </p:nvSpPr>
          <p:spPr>
            <a:xfrm>
              <a:off x="759378" y="3845305"/>
              <a:ext cx="8590500" cy="16707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364;p141">
              <a:extLst>
                <a:ext uri="{FF2B5EF4-FFF2-40B4-BE49-F238E27FC236}">
                  <a16:creationId xmlns:a16="http://schemas.microsoft.com/office/drawing/2014/main" id="{642A222E-AA57-40FF-916A-5CD7C4E79DE9}"/>
                </a:ext>
              </a:extLst>
            </p:cNvPr>
            <p:cNvSpPr txBox="1"/>
            <p:nvPr/>
          </p:nvSpPr>
          <p:spPr>
            <a:xfrm>
              <a:off x="2347900" y="2286631"/>
              <a:ext cx="954000" cy="27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800" tIns="32400" rIns="64800" bIns="324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8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Royal Society </a:t>
              </a:r>
              <a:br>
                <a:rPr lang="en" sz="68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" sz="68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(Oct 2018)</a:t>
              </a:r>
              <a:endParaRPr sz="680" dirty="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Google Shape;1365;p141">
              <a:extLst>
                <a:ext uri="{FF2B5EF4-FFF2-40B4-BE49-F238E27FC236}">
                  <a16:creationId xmlns:a16="http://schemas.microsoft.com/office/drawing/2014/main" id="{CF287725-4AEA-4252-BC0C-CE5651516D54}"/>
                </a:ext>
              </a:extLst>
            </p:cNvPr>
            <p:cNvSpPr txBox="1"/>
            <p:nvPr/>
          </p:nvSpPr>
          <p:spPr>
            <a:xfrm>
              <a:off x="1112113" y="2297982"/>
              <a:ext cx="954000" cy="27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800" tIns="32400" rIns="64800" bIns="324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8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Nuffield </a:t>
              </a:r>
              <a:endParaRPr sz="1300">
                <a:solidFill>
                  <a:srgbClr val="003A5C"/>
                </a:solidFill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8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(Dec 2014)</a:t>
              </a:r>
              <a:endParaRPr sz="68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1366;p141">
              <a:extLst>
                <a:ext uri="{FF2B5EF4-FFF2-40B4-BE49-F238E27FC236}">
                  <a16:creationId xmlns:a16="http://schemas.microsoft.com/office/drawing/2014/main" id="{5A44DA78-21B9-49C5-BD59-093E322C7F46}"/>
                </a:ext>
              </a:extLst>
            </p:cNvPr>
            <p:cNvSpPr txBox="1"/>
            <p:nvPr/>
          </p:nvSpPr>
          <p:spPr>
            <a:xfrm>
              <a:off x="3601388" y="2273970"/>
              <a:ext cx="1035900" cy="27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800" tIns="32400" rIns="64800" bIns="324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80" dirty="0" err="1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Wellcome</a:t>
              </a:r>
              <a:r>
                <a:rPr lang="en" sz="68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 Trust </a:t>
              </a:r>
              <a:endParaRPr sz="1300" dirty="0">
                <a:solidFill>
                  <a:srgbClr val="003A5C"/>
                </a:solidFill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8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(Jan 2020)</a:t>
              </a:r>
              <a:endParaRPr sz="680" dirty="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367;p141">
              <a:extLst>
                <a:ext uri="{FF2B5EF4-FFF2-40B4-BE49-F238E27FC236}">
                  <a16:creationId xmlns:a16="http://schemas.microsoft.com/office/drawing/2014/main" id="{D2DF69C1-C481-4CBC-BA19-BCDA54B2844C}"/>
                </a:ext>
              </a:extLst>
            </p:cNvPr>
            <p:cNvSpPr txBox="1"/>
            <p:nvPr/>
          </p:nvSpPr>
          <p:spPr>
            <a:xfrm>
              <a:off x="4779487" y="2273970"/>
              <a:ext cx="1035900" cy="27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800" tIns="32400" rIns="64800" bIns="324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8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BEIS</a:t>
              </a:r>
              <a:endParaRPr sz="1300" dirty="0">
                <a:solidFill>
                  <a:srgbClr val="003A5C"/>
                </a:solidFill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8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(July 2021)</a:t>
              </a:r>
              <a:endParaRPr sz="680" dirty="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69;p141">
              <a:extLst>
                <a:ext uri="{FF2B5EF4-FFF2-40B4-BE49-F238E27FC236}">
                  <a16:creationId xmlns:a16="http://schemas.microsoft.com/office/drawing/2014/main" id="{CABD6ED0-31A0-4A7A-8C08-90659B29CFC1}"/>
                </a:ext>
              </a:extLst>
            </p:cNvPr>
            <p:cNvSpPr txBox="1"/>
            <p:nvPr/>
          </p:nvSpPr>
          <p:spPr>
            <a:xfrm>
              <a:off x="811388" y="4153621"/>
              <a:ext cx="2790000" cy="13226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151814" marR="0" lvl="0" indent="-13917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Research Integrity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Open Research Data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Career Development of Researchers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Openness in Animal Research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Engaging the Public with Research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Advancement of Knowledge Exchange in Higher Education</a:t>
              </a:r>
              <a:endParaRPr sz="1200" dirty="0">
                <a:solidFill>
                  <a:srgbClr val="003A5C"/>
                </a:solidFill>
              </a:endParaRPr>
            </a:p>
          </p:txBody>
        </p:sp>
        <p:sp>
          <p:nvSpPr>
            <p:cNvPr id="14" name="Google Shape;1370;p141">
              <a:extLst>
                <a:ext uri="{FF2B5EF4-FFF2-40B4-BE49-F238E27FC236}">
                  <a16:creationId xmlns:a16="http://schemas.microsoft.com/office/drawing/2014/main" id="{77FE7899-B437-4A9E-9F09-1B2B5A841FF8}"/>
                </a:ext>
              </a:extLst>
            </p:cNvPr>
            <p:cNvSpPr txBox="1"/>
            <p:nvPr/>
          </p:nvSpPr>
          <p:spPr>
            <a:xfrm>
              <a:off x="3610192" y="4153625"/>
              <a:ext cx="3909900" cy="13226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151814" marR="0" lvl="0" indent="-13917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Technician Commitment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S</a:t>
              </a:r>
              <a:r>
                <a:rPr lang="en" sz="1200" dirty="0">
                  <a:solidFill>
                    <a:srgbClr val="003A5C"/>
                  </a:solidFill>
                </a:rPr>
                <a:t>F</a:t>
              </a: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 Declaration on Research Assessment (DORA)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Leiden Manifesto on Research Metrics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Guidance for Safeguarding in International Development Research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Race Equality Charter</a:t>
              </a:r>
              <a:endParaRPr sz="1200" dirty="0">
                <a:solidFill>
                  <a:srgbClr val="003A5C"/>
                </a:solidFill>
              </a:endParaRPr>
            </a:p>
            <a:p>
              <a:pPr marL="151814" marR="0" lvl="0" indent="-139178" algn="l" rtl="0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3A5C"/>
                </a:buClr>
                <a:buSzPts val="1000"/>
                <a:buFont typeface="Arial"/>
                <a:buChar char="•"/>
              </a:pPr>
              <a:r>
                <a:rPr lang="en" sz="120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Athena Swan Charter</a:t>
              </a:r>
              <a:endParaRPr sz="1200" dirty="0">
                <a:solidFill>
                  <a:srgbClr val="003A5C"/>
                </a:solidFill>
              </a:endParaRPr>
            </a:p>
          </p:txBody>
        </p:sp>
        <p:sp>
          <p:nvSpPr>
            <p:cNvPr id="15" name="Google Shape;1371;p141">
              <a:extLst>
                <a:ext uri="{FF2B5EF4-FFF2-40B4-BE49-F238E27FC236}">
                  <a16:creationId xmlns:a16="http://schemas.microsoft.com/office/drawing/2014/main" id="{8E187DAE-9EE3-454C-89FE-4689E5FB786F}"/>
                </a:ext>
              </a:extLst>
            </p:cNvPr>
            <p:cNvSpPr txBox="1"/>
            <p:nvPr/>
          </p:nvSpPr>
          <p:spPr>
            <a:xfrm>
              <a:off x="1156943" y="3887784"/>
              <a:ext cx="2695200" cy="2580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 b="1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Sector concordats</a:t>
              </a:r>
              <a:endParaRPr sz="1400" dirty="0">
                <a:solidFill>
                  <a:srgbClr val="003A5C"/>
                </a:solidFill>
              </a:endParaRPr>
            </a:p>
          </p:txBody>
        </p:sp>
        <p:sp>
          <p:nvSpPr>
            <p:cNvPr id="16" name="Google Shape;1372;p141">
              <a:extLst>
                <a:ext uri="{FF2B5EF4-FFF2-40B4-BE49-F238E27FC236}">
                  <a16:creationId xmlns:a16="http://schemas.microsoft.com/office/drawing/2014/main" id="{1155484B-D4F9-4DD8-8594-B898484C0BA9}"/>
                </a:ext>
              </a:extLst>
            </p:cNvPr>
            <p:cNvSpPr txBox="1"/>
            <p:nvPr/>
          </p:nvSpPr>
          <p:spPr>
            <a:xfrm>
              <a:off x="4217525" y="3887776"/>
              <a:ext cx="2695200" cy="2580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 b="1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Agreements</a:t>
              </a:r>
              <a:endParaRPr sz="1400" dirty="0">
                <a:solidFill>
                  <a:srgbClr val="003A5C"/>
                </a:solidFill>
              </a:endParaRPr>
            </a:p>
          </p:txBody>
        </p:sp>
        <p:pic>
          <p:nvPicPr>
            <p:cNvPr id="17" name="Google Shape;1373;p141" descr="A picture containing icon&#10;&#10;Description automatically generated">
              <a:extLst>
                <a:ext uri="{FF2B5EF4-FFF2-40B4-BE49-F238E27FC236}">
                  <a16:creationId xmlns:a16="http://schemas.microsoft.com/office/drawing/2014/main" id="{4BA8B40A-DFFA-4F88-AEC0-61535039D0A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326179" y="4216536"/>
              <a:ext cx="1724799" cy="5780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374;p141">
              <a:extLst>
                <a:ext uri="{FF2B5EF4-FFF2-40B4-BE49-F238E27FC236}">
                  <a16:creationId xmlns:a16="http://schemas.microsoft.com/office/drawing/2014/main" id="{5439BCE0-5044-4FAC-9AA7-46E774C7BD63}"/>
                </a:ext>
              </a:extLst>
            </p:cNvPr>
            <p:cNvSpPr txBox="1"/>
            <p:nvPr/>
          </p:nvSpPr>
          <p:spPr>
            <a:xfrm>
              <a:off x="7412877" y="3890755"/>
              <a:ext cx="2314200" cy="2580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 b="1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Community principles</a:t>
              </a:r>
              <a:endParaRPr sz="1400" b="1" dirty="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" name="Google Shape;1375;p141" descr="Logo&#10;&#10;Description automatically generated">
              <a:extLst>
                <a:ext uri="{FF2B5EF4-FFF2-40B4-BE49-F238E27FC236}">
                  <a16:creationId xmlns:a16="http://schemas.microsoft.com/office/drawing/2014/main" id="{247646DE-5DDC-4743-9683-8C8D4BCC7574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8160" t="19639" r="6208" b="22886"/>
            <a:stretch/>
          </p:blipFill>
          <p:spPr>
            <a:xfrm>
              <a:off x="7412874" y="4843462"/>
              <a:ext cx="1638108" cy="578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376;p141">
              <a:extLst>
                <a:ext uri="{FF2B5EF4-FFF2-40B4-BE49-F238E27FC236}">
                  <a16:creationId xmlns:a16="http://schemas.microsoft.com/office/drawing/2014/main" id="{26136C14-FA69-4EA3-8746-50AEAE69A942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801535" y="2569904"/>
              <a:ext cx="1008497" cy="1182929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21" name="Google Shape;1377;p141">
              <a:extLst>
                <a:ext uri="{FF2B5EF4-FFF2-40B4-BE49-F238E27FC236}">
                  <a16:creationId xmlns:a16="http://schemas.microsoft.com/office/drawing/2014/main" id="{FD7E1EBA-D92A-48BC-B75F-BD83D51AD4B7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150894" y="2549581"/>
              <a:ext cx="867636" cy="1187291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22" name="Google Shape;1378;p141">
              <a:extLst>
                <a:ext uri="{FF2B5EF4-FFF2-40B4-BE49-F238E27FC236}">
                  <a16:creationId xmlns:a16="http://schemas.microsoft.com/office/drawing/2014/main" id="{92DAE43A-153E-4772-A5F6-BC741C553708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402943" y="2550740"/>
              <a:ext cx="843915" cy="1208175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23" name="Google Shape;1379;p141">
              <a:extLst>
                <a:ext uri="{FF2B5EF4-FFF2-40B4-BE49-F238E27FC236}">
                  <a16:creationId xmlns:a16="http://schemas.microsoft.com/office/drawing/2014/main" id="{B9F1A721-182F-4A8D-9DE3-C0C945A56847}"/>
                </a:ext>
              </a:extLst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3653016" y="2549115"/>
              <a:ext cx="867635" cy="1208178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24" name="Google Shape;1380;p141">
              <a:extLst>
                <a:ext uri="{FF2B5EF4-FFF2-40B4-BE49-F238E27FC236}">
                  <a16:creationId xmlns:a16="http://schemas.microsoft.com/office/drawing/2014/main" id="{E18876AE-F5D8-4CFF-92F2-33549E356BD2}"/>
                </a:ext>
              </a:extLst>
            </p:cNvPr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6089418" y="2580242"/>
              <a:ext cx="1780930" cy="1187274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25" name="Google Shape;1381;p141">
              <a:extLst>
                <a:ext uri="{FF2B5EF4-FFF2-40B4-BE49-F238E27FC236}">
                  <a16:creationId xmlns:a16="http://schemas.microsoft.com/office/drawing/2014/main" id="{5AE231FA-0707-4F3D-BB58-46C97FAB4FD6}"/>
                </a:ext>
              </a:extLst>
            </p:cNvPr>
            <p:cNvSpPr txBox="1"/>
            <p:nvPr/>
          </p:nvSpPr>
          <p:spPr>
            <a:xfrm>
              <a:off x="6372559" y="2286631"/>
              <a:ext cx="1035900" cy="27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800" tIns="32400" rIns="64800" bIns="324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80" dirty="0">
                  <a:solidFill>
                    <a:srgbClr val="003A5C"/>
                  </a:solidFill>
                </a:rPr>
                <a:t>UK Gov</a:t>
              </a:r>
              <a:endParaRPr sz="1300" dirty="0">
                <a:solidFill>
                  <a:srgbClr val="003A5C"/>
                </a:solidFill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8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(July 202</a:t>
              </a:r>
              <a:r>
                <a:rPr lang="en" sz="680" dirty="0">
                  <a:solidFill>
                    <a:srgbClr val="003A5C"/>
                  </a:solidFill>
                </a:rPr>
                <a:t>2</a:t>
              </a:r>
              <a:r>
                <a:rPr lang="en" sz="680" dirty="0">
                  <a:solidFill>
                    <a:srgbClr val="003A5C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sz="680" dirty="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" name="Google Shape;1382;p141">
              <a:extLst>
                <a:ext uri="{FF2B5EF4-FFF2-40B4-BE49-F238E27FC236}">
                  <a16:creationId xmlns:a16="http://schemas.microsoft.com/office/drawing/2014/main" id="{7DD081F7-A4CD-4AA6-9DB7-D981925D18C3}"/>
                </a:ext>
              </a:extLst>
            </p:cNvPr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218356" y="5857499"/>
              <a:ext cx="1228050" cy="6075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1383;p141">
              <a:extLst>
                <a:ext uri="{FF2B5EF4-FFF2-40B4-BE49-F238E27FC236}">
                  <a16:creationId xmlns:a16="http://schemas.microsoft.com/office/drawing/2014/main" id="{AEFBC4B4-6F93-4326-B1D3-7383976A108D}"/>
                </a:ext>
              </a:extLst>
            </p:cNvPr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2750414" y="5821181"/>
              <a:ext cx="1179389" cy="680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Picture 27" descr="A close-up of a logo&#10;&#10;Description automatically generated with low confidence">
              <a:extLst>
                <a:ext uri="{FF2B5EF4-FFF2-40B4-BE49-F238E27FC236}">
                  <a16:creationId xmlns:a16="http://schemas.microsoft.com/office/drawing/2014/main" id="{853C9000-4284-4ADE-A5C4-D7BE6FF74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326179" y="5683383"/>
              <a:ext cx="1685734" cy="753018"/>
            </a:xfrm>
            <a:prstGeom prst="rect">
              <a:avLst/>
            </a:prstGeom>
            <a:ln w="57150">
              <a:noFill/>
            </a:ln>
          </p:spPr>
        </p:pic>
        <p:pic>
          <p:nvPicPr>
            <p:cNvPr id="29" name="Picture 2">
              <a:extLst>
                <a:ext uri="{FF2B5EF4-FFF2-40B4-BE49-F238E27FC236}">
                  <a16:creationId xmlns:a16="http://schemas.microsoft.com/office/drawing/2014/main" id="{0754EF53-176B-41C0-BEF3-7194822D4C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089" y="5544800"/>
              <a:ext cx="904929" cy="1043183"/>
            </a:xfrm>
            <a:prstGeom prst="rect">
              <a:avLst/>
            </a:prstGeom>
            <a:noFill/>
            <a:ln w="571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Google Shape;1381;p141">
              <a:extLst>
                <a:ext uri="{FF2B5EF4-FFF2-40B4-BE49-F238E27FC236}">
                  <a16:creationId xmlns:a16="http://schemas.microsoft.com/office/drawing/2014/main" id="{DC70202E-E59F-45E4-8626-FD49B70B85FD}"/>
                </a:ext>
              </a:extLst>
            </p:cNvPr>
            <p:cNvSpPr txBox="1"/>
            <p:nvPr/>
          </p:nvSpPr>
          <p:spPr>
            <a:xfrm>
              <a:off x="7860876" y="2264902"/>
              <a:ext cx="1523037" cy="3054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5272" tIns="47636" rIns="95272" bIns="47636" anchor="ctr" anchorCtr="0">
              <a:spAutoFit/>
            </a:bodyPr>
            <a:lstStyle/>
            <a:p>
              <a:pPr algn="ctr" defTabSz="1008237">
                <a:defRPr/>
              </a:pPr>
              <a:r>
                <a:rPr lang="en" sz="680" dirty="0">
                  <a:solidFill>
                    <a:srgbClr val="003A5C"/>
                  </a:solidFill>
                  <a:latin typeface="+mj-lt"/>
                </a:rPr>
                <a:t>Funder assurance </a:t>
              </a:r>
              <a:br>
                <a:rPr lang="en" sz="680" dirty="0">
                  <a:solidFill>
                    <a:srgbClr val="003A5C"/>
                  </a:solidFill>
                  <a:latin typeface="+mj-lt"/>
                </a:rPr>
              </a:br>
              <a:r>
                <a:rPr lang="en" sz="680" dirty="0">
                  <a:solidFill>
                    <a:srgbClr val="003A5C"/>
                  </a:solidFill>
                  <a:latin typeface="+mj-lt"/>
                </a:rPr>
                <a:t>(March 2023)</a:t>
              </a:r>
              <a:endParaRPr lang="en-US" sz="680" dirty="0">
                <a:solidFill>
                  <a:srgbClr val="003A5C"/>
                </a:solidFill>
                <a:latin typeface="+mj-lt"/>
              </a:endParaRPr>
            </a:p>
          </p:txBody>
        </p:sp>
        <p:pic>
          <p:nvPicPr>
            <p:cNvPr id="31" name="Picture 30" descr="Two people looking at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1DAF8B25-F3CC-49A5-BEF3-F37202E01D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88578" y="2557042"/>
              <a:ext cx="867635" cy="1215548"/>
            </a:xfrm>
            <a:prstGeom prst="rect">
              <a:avLst/>
            </a:prstGeom>
            <a:ln w="57150">
              <a:noFill/>
            </a:ln>
          </p:spPr>
        </p:pic>
        <p:pic>
          <p:nvPicPr>
            <p:cNvPr id="32" name="Picture 31" descr="A blue cover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88ABD744-2FA1-4D7F-816A-D3262E2CEA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10032" y="5552185"/>
              <a:ext cx="709097" cy="9992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9142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104411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Research Culture Programme: aligned policies, support and incentives</a:t>
            </a:r>
          </a:p>
        </p:txBody>
      </p:sp>
      <p:pic>
        <p:nvPicPr>
          <p:cNvPr id="5" name="Google Shape;185;p30">
            <a:extLst>
              <a:ext uri="{FF2B5EF4-FFF2-40B4-BE49-F238E27FC236}">
                <a16:creationId xmlns:a16="http://schemas.microsoft.com/office/drawing/2014/main" id="{6A4B1720-1B5B-4CD5-A230-477461C6002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405;p142">
            <a:extLst>
              <a:ext uri="{FF2B5EF4-FFF2-40B4-BE49-F238E27FC236}">
                <a16:creationId xmlns:a16="http://schemas.microsoft.com/office/drawing/2014/main" id="{C98B72B9-68E9-4230-AC96-3E91D2B2E6D2}"/>
              </a:ext>
            </a:extLst>
          </p:cNvPr>
          <p:cNvSpPr/>
          <p:nvPr/>
        </p:nvSpPr>
        <p:spPr>
          <a:xfrm>
            <a:off x="7002884" y="2215501"/>
            <a:ext cx="2453100" cy="2335233"/>
          </a:xfrm>
          <a:prstGeom prst="roundRect">
            <a:avLst>
              <a:gd name="adj" fmla="val 10000"/>
            </a:avLst>
          </a:prstGeom>
          <a:noFill/>
          <a:ln w="38100" cap="flat" cmpd="sng">
            <a:solidFill>
              <a:srgbClr val="F401F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1" dirty="0">
              <a:solidFill>
                <a:srgbClr val="003A5C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rPr>
              <a:t>Valuing </a:t>
            </a:r>
            <a:r>
              <a:rPr lang="en" sz="2000" b="1" dirty="0">
                <a:solidFill>
                  <a:srgbClr val="003A5C"/>
                </a:solidFill>
              </a:rPr>
              <a:t>C</a:t>
            </a:r>
            <a:r>
              <a:rPr lang="en" sz="2000" b="1" dirty="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rPr>
              <a:t>ontributions</a:t>
            </a:r>
            <a:endParaRPr sz="2000" dirty="0">
              <a:solidFill>
                <a:srgbClr val="003A5C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003A5C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/>
            <a:r>
              <a:rPr lang="en-GB" dirty="0">
                <a:solidFill>
                  <a:srgbClr val="003A5C"/>
                </a:solidFill>
              </a:rPr>
              <a:t>Recognising diverse talents, skills, outputs, and activities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3A5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1415;p142">
            <a:extLst>
              <a:ext uri="{FF2B5EF4-FFF2-40B4-BE49-F238E27FC236}">
                <a16:creationId xmlns:a16="http://schemas.microsoft.com/office/drawing/2014/main" id="{F4695147-DAC3-4021-A1BA-37CB6F956D53}"/>
              </a:ext>
            </a:extLst>
          </p:cNvPr>
          <p:cNvSpPr/>
          <p:nvPr/>
        </p:nvSpPr>
        <p:spPr>
          <a:xfrm>
            <a:off x="4178951" y="2215501"/>
            <a:ext cx="2325300" cy="2337166"/>
          </a:xfrm>
          <a:prstGeom prst="roundRect">
            <a:avLst>
              <a:gd name="adj" fmla="val 10000"/>
            </a:avLst>
          </a:prstGeom>
          <a:noFill/>
          <a:ln w="38100" cap="flat" cmpd="sng">
            <a:solidFill>
              <a:srgbClr val="ED7D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ts val="1892"/>
              <a:buFont typeface="Arial"/>
              <a:buNone/>
            </a:pPr>
            <a:endParaRPr sz="900" b="1" dirty="0">
              <a:solidFill>
                <a:srgbClr val="003A5C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ts val="1892"/>
              <a:buFont typeface="Arial"/>
              <a:buNone/>
            </a:pPr>
            <a:r>
              <a:rPr lang="en" sz="2000" b="1" i="0" u="none" strike="noStrike" cap="none" dirty="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rPr>
              <a:t>Careers</a:t>
            </a:r>
            <a:endParaRPr sz="2000" dirty="0">
              <a:solidFill>
                <a:srgbClr val="003A5C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1"/>
              <a:buFont typeface="Calibri"/>
              <a:buNone/>
            </a:pPr>
            <a:endParaRPr lang="en-GB" b="1" i="0" u="none" strike="noStrike" cap="none" dirty="0">
              <a:solidFill>
                <a:srgbClr val="003A5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1"/>
              <a:buFont typeface="Calibri"/>
              <a:buNone/>
            </a:pPr>
            <a:endParaRPr b="1" i="0" u="none" strike="noStrike" cap="none" dirty="0">
              <a:solidFill>
                <a:srgbClr val="003A5C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buClr>
                <a:schemeClr val="dk1"/>
              </a:buClr>
              <a:buSzPts val="1701"/>
            </a:pPr>
            <a:r>
              <a:rPr lang="en-GB" dirty="0">
                <a:solidFill>
                  <a:srgbClr val="003A5C"/>
                </a:solidFill>
              </a:rPr>
              <a:t>Assessing research fairly, within an equitable working environment</a:t>
            </a:r>
          </a:p>
          <a:p>
            <a:pPr marL="323850" marR="0" lvl="0" indent="-215900" algn="l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701"/>
              <a:buFont typeface="Arial"/>
              <a:buNone/>
            </a:pPr>
            <a:endParaRPr b="0" i="0" u="none" strike="noStrike" cap="none" dirty="0">
              <a:solidFill>
                <a:srgbClr val="003A5C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8" name="Google Shape;1424;p142">
            <a:extLst>
              <a:ext uri="{FF2B5EF4-FFF2-40B4-BE49-F238E27FC236}">
                <a16:creationId xmlns:a16="http://schemas.microsoft.com/office/drawing/2014/main" id="{3ECCF9E7-57D4-4157-B6A1-DCB0B1D8FD18}"/>
              </a:ext>
            </a:extLst>
          </p:cNvPr>
          <p:cNvSpPr txBox="1"/>
          <p:nvPr/>
        </p:nvSpPr>
        <p:spPr>
          <a:xfrm>
            <a:off x="1588253" y="5018222"/>
            <a:ext cx="7339083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" sz="2000" dirty="0" err="1">
                <a:solidFill>
                  <a:srgbClr val="003A5C"/>
                </a:solidFill>
              </a:rPr>
              <a:t>Programme</a:t>
            </a:r>
            <a:r>
              <a:rPr lang="en" sz="2000" dirty="0">
                <a:solidFill>
                  <a:srgbClr val="003A5C"/>
                </a:solidFill>
              </a:rPr>
              <a:t> supported and overseen by the PVC (Research), </a:t>
            </a:r>
            <a:endParaRPr lang="en-US" sz="2000" dirty="0">
              <a:solidFill>
                <a:srgbClr val="003A5C"/>
              </a:solidFill>
            </a:endParaRPr>
          </a:p>
          <a:p>
            <a:pPr algn="ctr"/>
            <a:r>
              <a:rPr lang="en" sz="2000" dirty="0">
                <a:solidFill>
                  <a:srgbClr val="003A5C"/>
                </a:solidFill>
              </a:rPr>
              <a:t>and in line with the University Strategic Plan (2018–2024)</a:t>
            </a:r>
          </a:p>
          <a:p>
            <a:pPr algn="ctr"/>
            <a:r>
              <a:rPr lang="en" sz="2000" dirty="0">
                <a:hlinkClick r:id="rId3"/>
              </a:rPr>
              <a:t>https://researchsupport.web.ox.ac.uk/research-culture</a:t>
            </a:r>
            <a:r>
              <a:rPr lang="en" sz="2000" dirty="0"/>
              <a:t> </a:t>
            </a:r>
          </a:p>
        </p:txBody>
      </p:sp>
      <p:sp>
        <p:nvSpPr>
          <p:cNvPr id="9" name="Google Shape;1396;p142">
            <a:extLst>
              <a:ext uri="{FF2B5EF4-FFF2-40B4-BE49-F238E27FC236}">
                <a16:creationId xmlns:a16="http://schemas.microsoft.com/office/drawing/2014/main" id="{F535CD10-A397-4DA6-AC38-A01CF1BA2C25}"/>
              </a:ext>
            </a:extLst>
          </p:cNvPr>
          <p:cNvSpPr/>
          <p:nvPr/>
        </p:nvSpPr>
        <p:spPr>
          <a:xfrm>
            <a:off x="1161274" y="2216639"/>
            <a:ext cx="2555700" cy="2338919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 w="38100" cap="flat" cmpd="sng">
            <a:solidFill>
              <a:srgbClr val="70AD4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ts val="1890"/>
              <a:buFont typeface="Arial"/>
              <a:buNone/>
            </a:pPr>
            <a:endParaRPr sz="900" b="1" dirty="0">
              <a:solidFill>
                <a:srgbClr val="003A5C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ts val="1890"/>
              <a:buFont typeface="Arial"/>
              <a:buNone/>
            </a:pPr>
            <a:r>
              <a:rPr lang="en" sz="2000" b="1" i="0" strike="noStrike" cap="none" dirty="0">
                <a:solidFill>
                  <a:srgbClr val="003A5C"/>
                </a:solidFill>
                <a:sym typeface="Arial"/>
              </a:rPr>
              <a:t>Research </a:t>
            </a:r>
            <a:br>
              <a:rPr lang="en" sz="2000" b="1" i="0" strike="noStrike" cap="none" dirty="0"/>
            </a:br>
            <a:r>
              <a:rPr lang="en" sz="2000" b="1" dirty="0">
                <a:solidFill>
                  <a:srgbClr val="003A5C"/>
                </a:solidFill>
              </a:rPr>
              <a:t>P</a:t>
            </a:r>
            <a:r>
              <a:rPr lang="en" sz="2000" b="1" i="0" strike="noStrike" cap="none" dirty="0">
                <a:solidFill>
                  <a:srgbClr val="003A5C"/>
                </a:solidFill>
                <a:sym typeface="Arial"/>
              </a:rPr>
              <a:t>ractice</a:t>
            </a:r>
            <a:endParaRPr sz="2000" dirty="0">
              <a:solidFill>
                <a:srgbClr val="003A5C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90"/>
              <a:buFont typeface="Calibri"/>
              <a:buNone/>
            </a:pPr>
            <a:endParaRPr sz="2000" b="1" i="0" u="none" strike="noStrike" cap="none" dirty="0">
              <a:solidFill>
                <a:srgbClr val="003A5C"/>
              </a:solidFill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ts val="1701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3A5C"/>
                </a:solidFill>
                <a:latin typeface="Arial"/>
                <a:ea typeface="Arial"/>
                <a:cs typeface="Arial"/>
                <a:sym typeface="Arial"/>
              </a:rPr>
              <a:t>Enabling researchers to do reliable, reproducible, and transparent research</a:t>
            </a:r>
            <a:endParaRPr sz="1800" b="1" i="0" u="none" strike="noStrike" cap="none" dirty="0">
              <a:solidFill>
                <a:srgbClr val="003A5C"/>
              </a:solidFill>
              <a:latin typeface="Arial"/>
              <a:ea typeface="Arial"/>
              <a:cs typeface="Arial"/>
            </a:endParaRPr>
          </a:p>
          <a:p>
            <a:pPr marL="323850" marR="0" lvl="0" indent="-215900" algn="l" rtl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701"/>
              <a:buFont typeface="Arial"/>
              <a:buNone/>
            </a:pPr>
            <a:endParaRPr sz="1800" b="0" i="0" u="none" strike="noStrike" cap="none" dirty="0">
              <a:solidFill>
                <a:srgbClr val="003A5C"/>
              </a:solidFill>
              <a:latin typeface="Arial"/>
              <a:ea typeface="Arial"/>
              <a:cs typeface="Arial"/>
            </a:endParaRPr>
          </a:p>
          <a:p>
            <a:pPr marL="32385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1"/>
              <a:buFont typeface="Arial"/>
              <a:buNone/>
            </a:pPr>
            <a:endParaRPr sz="1800" b="0" i="0" u="none" strike="noStrike" cap="none" dirty="0">
              <a:solidFill>
                <a:srgbClr val="003A5C"/>
              </a:solidFill>
              <a:latin typeface="Arial"/>
              <a:ea typeface="Arial"/>
              <a:cs typeface="Arial"/>
            </a:endParaRPr>
          </a:p>
          <a:p>
            <a:pPr marL="32385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1"/>
              <a:buFont typeface="Arial"/>
              <a:buNone/>
            </a:pPr>
            <a:endParaRPr sz="1800" b="0" i="0" u="none" strike="noStrike" cap="none" dirty="0">
              <a:solidFill>
                <a:srgbClr val="003A5C"/>
              </a:solidFill>
              <a:latin typeface="Arial"/>
              <a:ea typeface="Arial"/>
              <a:cs typeface="Arial"/>
            </a:endParaRPr>
          </a:p>
          <a:p>
            <a:pPr marL="32385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1"/>
              <a:buFont typeface="Arial"/>
              <a:buNone/>
            </a:pPr>
            <a:endParaRPr sz="1800" b="0" i="0" u="none" strike="noStrike" cap="none" dirty="0">
              <a:solidFill>
                <a:srgbClr val="003A5C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35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96490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Research Practice Training – what’s needed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410875" y="1603349"/>
            <a:ext cx="5584079" cy="5058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dirty="0"/>
              <a:t>We work with key stakeholders (researchers, managers, professional services staff) to develop and support Research Practice in the University.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ts val="3000"/>
              </a:lnSpc>
            </a:pPr>
            <a:r>
              <a:rPr lang="en-GB" dirty="0"/>
              <a:t>Research Practice is the approaches by which researchers plan, design, execute, and report their research work.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ts val="3000"/>
              </a:lnSpc>
            </a:pPr>
            <a:r>
              <a:rPr lang="en-GB" dirty="0"/>
              <a:t>We need to:</a:t>
            </a:r>
          </a:p>
          <a:p>
            <a:pPr>
              <a:lnSpc>
                <a:spcPts val="3000"/>
              </a:lnSpc>
            </a:pPr>
            <a:r>
              <a:rPr lang="en-GB" dirty="0"/>
              <a:t>1. Inform researchers and demonstrate what good research practice is =&gt;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Training, resources, ...</a:t>
            </a:r>
          </a:p>
          <a:p>
            <a:pPr>
              <a:lnSpc>
                <a:spcPts val="3000"/>
              </a:lnSpc>
            </a:pPr>
            <a:r>
              <a:rPr lang="en-GB" dirty="0"/>
              <a:t>2. Make it easy for them to do good research practice as part of their normal work =&gt;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Support, tools, infrastructure, reward, recognition, policies, guidance, …</a:t>
            </a:r>
          </a:p>
        </p:txBody>
      </p:sp>
      <p:pic>
        <p:nvPicPr>
          <p:cNvPr id="5" name="Google Shape;185;p30">
            <a:extLst>
              <a:ext uri="{FF2B5EF4-FFF2-40B4-BE49-F238E27FC236}">
                <a16:creationId xmlns:a16="http://schemas.microsoft.com/office/drawing/2014/main" id="{6A4B1720-1B5B-4CD5-A230-477461C6002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CC9D25-5F10-414A-A203-DF4A8EC27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954" y="1935256"/>
            <a:ext cx="4591444" cy="22629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45AAF61-089A-4CD2-A5BA-671F7CAA2FC5}"/>
              </a:ext>
            </a:extLst>
          </p:cNvPr>
          <p:cNvSpPr/>
          <p:nvPr/>
        </p:nvSpPr>
        <p:spPr>
          <a:xfrm>
            <a:off x="6141664" y="4861545"/>
            <a:ext cx="41748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Research is complicated, and there is no “one-size-fits-all” solution.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We need to ensure that all researchers feel supported and valued.</a:t>
            </a:r>
          </a:p>
        </p:txBody>
      </p:sp>
    </p:spTree>
    <p:extLst>
      <p:ext uri="{BB962C8B-B14F-4D97-AF65-F5344CB8AC3E}">
        <p14:creationId xmlns:p14="http://schemas.microsoft.com/office/powerpoint/2010/main" val="3970442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97930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Research Practice Training Modules and Topics</a:t>
            </a:r>
          </a:p>
        </p:txBody>
      </p:sp>
      <p:pic>
        <p:nvPicPr>
          <p:cNvPr id="5" name="Google Shape;185;p30">
            <a:extLst>
              <a:ext uri="{FF2B5EF4-FFF2-40B4-BE49-F238E27FC236}">
                <a16:creationId xmlns:a16="http://schemas.microsoft.com/office/drawing/2014/main" id="{6A4B1720-1B5B-4CD5-A230-477461C6002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9448F94-85CA-4EBF-8EE7-7642CC585425}"/>
              </a:ext>
            </a:extLst>
          </p:cNvPr>
          <p:cNvGrpSpPr/>
          <p:nvPr/>
        </p:nvGrpSpPr>
        <p:grpSpPr>
          <a:xfrm>
            <a:off x="594172" y="1586781"/>
            <a:ext cx="9865096" cy="5146972"/>
            <a:chOff x="12602" y="714166"/>
            <a:chExt cx="8945258" cy="4540484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A21BA1C-2761-4545-A10A-F254ECF24F42}"/>
                </a:ext>
              </a:extLst>
            </p:cNvPr>
            <p:cNvSpPr/>
            <p:nvPr/>
          </p:nvSpPr>
          <p:spPr>
            <a:xfrm>
              <a:off x="12602" y="714166"/>
              <a:ext cx="1140976" cy="577390"/>
            </a:xfrm>
            <a:custGeom>
              <a:avLst/>
              <a:gdLst>
                <a:gd name="connsiteX0" fmla="*/ 0 w 1140976"/>
                <a:gd name="connsiteY0" fmla="*/ 0 h 456836"/>
                <a:gd name="connsiteX1" fmla="*/ 1140976 w 1140976"/>
                <a:gd name="connsiteY1" fmla="*/ 0 h 456836"/>
                <a:gd name="connsiteX2" fmla="*/ 1140976 w 1140976"/>
                <a:gd name="connsiteY2" fmla="*/ 456836 h 456836"/>
                <a:gd name="connsiteX3" fmla="*/ 0 w 1140976"/>
                <a:gd name="connsiteY3" fmla="*/ 456836 h 456836"/>
                <a:gd name="connsiteX4" fmla="*/ 0 w 1140976"/>
                <a:gd name="connsiteY4" fmla="*/ 0 h 45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456836">
                  <a:moveTo>
                    <a:pt x="0" y="0"/>
                  </a:moveTo>
                  <a:lnTo>
                    <a:pt x="1140976" y="0"/>
                  </a:lnTo>
                  <a:lnTo>
                    <a:pt x="1140976" y="456836"/>
                  </a:lnTo>
                  <a:lnTo>
                    <a:pt x="0" y="45683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50" b="1" i="0" kern="1200"/>
                <a:t>1. Research Integrity &amp; governance</a:t>
              </a:r>
              <a:r>
                <a:rPr lang="en-GB" sz="1050" b="0" i="0" kern="1200"/>
                <a:t> </a:t>
              </a:r>
              <a:endParaRPr lang="en-GB" sz="1050" kern="12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27EFA7B-EB91-411E-8328-83A1034F9A71}"/>
                </a:ext>
              </a:extLst>
            </p:cNvPr>
            <p:cNvSpPr/>
            <p:nvPr/>
          </p:nvSpPr>
          <p:spPr>
            <a:xfrm>
              <a:off x="12602" y="1291557"/>
              <a:ext cx="1140976" cy="3963093"/>
            </a:xfrm>
            <a:custGeom>
              <a:avLst/>
              <a:gdLst>
                <a:gd name="connsiteX0" fmla="*/ 0 w 1140976"/>
                <a:gd name="connsiteY0" fmla="*/ 0 h 3963093"/>
                <a:gd name="connsiteX1" fmla="*/ 1140976 w 1140976"/>
                <a:gd name="connsiteY1" fmla="*/ 0 h 3963093"/>
                <a:gd name="connsiteX2" fmla="*/ 1140976 w 1140976"/>
                <a:gd name="connsiteY2" fmla="*/ 3963093 h 3963093"/>
                <a:gd name="connsiteX3" fmla="*/ 0 w 1140976"/>
                <a:gd name="connsiteY3" fmla="*/ 3963093 h 3963093"/>
                <a:gd name="connsiteX4" fmla="*/ 0 w 1140976"/>
                <a:gd name="connsiteY4" fmla="*/ 0 h 396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3963093">
                  <a:moveTo>
                    <a:pt x="0" y="0"/>
                  </a:moveTo>
                  <a:lnTo>
                    <a:pt x="1140976" y="0"/>
                  </a:lnTo>
                  <a:lnTo>
                    <a:pt x="1140976" y="3963093"/>
                  </a:lnTo>
                  <a:lnTo>
                    <a:pt x="0" y="396309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 dirty="0"/>
                <a:t>Questionable research practices, misconduct </a:t>
              </a:r>
              <a:endParaRPr lang="en-GB" sz="1050" kern="1200" dirty="0"/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 dirty="0"/>
                <a:t>Conflict of interest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 dirty="0"/>
                <a:t>Best-practice guidelines (e.g., for systematic reviews/meta-analysis) 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 dirty="0"/>
                <a:t>Clinical trials, clinical research and research governance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 dirty="0"/>
                <a:t>Ethics (human and animal) and risk-assessment </a:t>
              </a: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9617222-F5D2-4BF8-90D1-48DB00BE1E45}"/>
                </a:ext>
              </a:extLst>
            </p:cNvPr>
            <p:cNvSpPr/>
            <p:nvPr/>
          </p:nvSpPr>
          <p:spPr>
            <a:xfrm>
              <a:off x="1313316" y="714166"/>
              <a:ext cx="1140976" cy="577390"/>
            </a:xfrm>
            <a:custGeom>
              <a:avLst/>
              <a:gdLst>
                <a:gd name="connsiteX0" fmla="*/ 0 w 1140976"/>
                <a:gd name="connsiteY0" fmla="*/ 0 h 456836"/>
                <a:gd name="connsiteX1" fmla="*/ 1140976 w 1140976"/>
                <a:gd name="connsiteY1" fmla="*/ 0 h 456836"/>
                <a:gd name="connsiteX2" fmla="*/ 1140976 w 1140976"/>
                <a:gd name="connsiteY2" fmla="*/ 456836 h 456836"/>
                <a:gd name="connsiteX3" fmla="*/ 0 w 1140976"/>
                <a:gd name="connsiteY3" fmla="*/ 456836 h 456836"/>
                <a:gd name="connsiteX4" fmla="*/ 0 w 1140976"/>
                <a:gd name="connsiteY4" fmla="*/ 0 h 45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456836">
                  <a:moveTo>
                    <a:pt x="0" y="0"/>
                  </a:moveTo>
                  <a:lnTo>
                    <a:pt x="1140976" y="0"/>
                  </a:lnTo>
                  <a:lnTo>
                    <a:pt x="1140976" y="456836"/>
                  </a:lnTo>
                  <a:lnTo>
                    <a:pt x="0" y="45683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50" b="1" i="0" kern="1200"/>
                <a:t>2. Open research practices</a:t>
              </a:r>
              <a:r>
                <a:rPr lang="en-GB" sz="1050" b="0" i="0" kern="1200"/>
                <a:t> </a:t>
              </a:r>
              <a:endParaRPr lang="en-GB" sz="1050" kern="120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473A745-F074-4FCD-88C3-2A7297C9D144}"/>
                </a:ext>
              </a:extLst>
            </p:cNvPr>
            <p:cNvSpPr/>
            <p:nvPr/>
          </p:nvSpPr>
          <p:spPr>
            <a:xfrm>
              <a:off x="1313316" y="1291557"/>
              <a:ext cx="1140976" cy="3963093"/>
            </a:xfrm>
            <a:custGeom>
              <a:avLst/>
              <a:gdLst>
                <a:gd name="connsiteX0" fmla="*/ 0 w 1140976"/>
                <a:gd name="connsiteY0" fmla="*/ 0 h 3963093"/>
                <a:gd name="connsiteX1" fmla="*/ 1140976 w 1140976"/>
                <a:gd name="connsiteY1" fmla="*/ 0 h 3963093"/>
                <a:gd name="connsiteX2" fmla="*/ 1140976 w 1140976"/>
                <a:gd name="connsiteY2" fmla="*/ 3963093 h 3963093"/>
                <a:gd name="connsiteX3" fmla="*/ 0 w 1140976"/>
                <a:gd name="connsiteY3" fmla="*/ 3963093 h 3963093"/>
                <a:gd name="connsiteX4" fmla="*/ 0 w 1140976"/>
                <a:gd name="connsiteY4" fmla="*/ 0 h 396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3963093">
                  <a:moveTo>
                    <a:pt x="0" y="0"/>
                  </a:moveTo>
                  <a:lnTo>
                    <a:pt x="1140976" y="0"/>
                  </a:lnTo>
                  <a:lnTo>
                    <a:pt x="1140976" y="3963093"/>
                  </a:lnTo>
                  <a:lnTo>
                    <a:pt x="0" y="396309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Protocols and methods </a:t>
              </a:r>
              <a:endParaRPr lang="en-GB" sz="1050" kern="1200"/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Code 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Materials 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Qualitative open data analysis  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1E714F-25AD-4378-B093-49181640F50A}"/>
                </a:ext>
              </a:extLst>
            </p:cNvPr>
            <p:cNvSpPr/>
            <p:nvPr/>
          </p:nvSpPr>
          <p:spPr>
            <a:xfrm>
              <a:off x="2614030" y="714166"/>
              <a:ext cx="1140976" cy="577390"/>
            </a:xfrm>
            <a:custGeom>
              <a:avLst/>
              <a:gdLst>
                <a:gd name="connsiteX0" fmla="*/ 0 w 1140976"/>
                <a:gd name="connsiteY0" fmla="*/ 0 h 456836"/>
                <a:gd name="connsiteX1" fmla="*/ 1140976 w 1140976"/>
                <a:gd name="connsiteY1" fmla="*/ 0 h 456836"/>
                <a:gd name="connsiteX2" fmla="*/ 1140976 w 1140976"/>
                <a:gd name="connsiteY2" fmla="*/ 456836 h 456836"/>
                <a:gd name="connsiteX3" fmla="*/ 0 w 1140976"/>
                <a:gd name="connsiteY3" fmla="*/ 456836 h 456836"/>
                <a:gd name="connsiteX4" fmla="*/ 0 w 1140976"/>
                <a:gd name="connsiteY4" fmla="*/ 0 h 45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456836">
                  <a:moveTo>
                    <a:pt x="0" y="0"/>
                  </a:moveTo>
                  <a:lnTo>
                    <a:pt x="1140976" y="0"/>
                  </a:lnTo>
                  <a:lnTo>
                    <a:pt x="1140976" y="456836"/>
                  </a:lnTo>
                  <a:lnTo>
                    <a:pt x="0" y="45683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50" b="1" i="0" kern="1200"/>
                <a:t>3</a:t>
              </a:r>
              <a:r>
                <a:rPr lang="en-GB" sz="1050" b="1" kern="1200"/>
                <a:t>.</a:t>
              </a:r>
              <a:r>
                <a:rPr lang="en-GB" sz="1050" b="1" i="0" kern="1200"/>
                <a:t> Research design </a:t>
              </a:r>
              <a:r>
                <a:rPr lang="en-GB" sz="1050" b="0" i="0" kern="1200"/>
                <a:t> </a:t>
              </a:r>
              <a:endParaRPr lang="en-GB" sz="1050" kern="12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33D9A52-8176-46C2-B62F-942196BAB8BF}"/>
                </a:ext>
              </a:extLst>
            </p:cNvPr>
            <p:cNvSpPr/>
            <p:nvPr/>
          </p:nvSpPr>
          <p:spPr>
            <a:xfrm>
              <a:off x="2614030" y="1291557"/>
              <a:ext cx="1140976" cy="3963093"/>
            </a:xfrm>
            <a:custGeom>
              <a:avLst/>
              <a:gdLst>
                <a:gd name="connsiteX0" fmla="*/ 0 w 1140976"/>
                <a:gd name="connsiteY0" fmla="*/ 0 h 3963093"/>
                <a:gd name="connsiteX1" fmla="*/ 1140976 w 1140976"/>
                <a:gd name="connsiteY1" fmla="*/ 0 h 3963093"/>
                <a:gd name="connsiteX2" fmla="*/ 1140976 w 1140976"/>
                <a:gd name="connsiteY2" fmla="*/ 3963093 h 3963093"/>
                <a:gd name="connsiteX3" fmla="*/ 0 w 1140976"/>
                <a:gd name="connsiteY3" fmla="*/ 3963093 h 3963093"/>
                <a:gd name="connsiteX4" fmla="*/ 0 w 1140976"/>
                <a:gd name="connsiteY4" fmla="*/ 0 h 396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3963093">
                  <a:moveTo>
                    <a:pt x="0" y="0"/>
                  </a:moveTo>
                  <a:lnTo>
                    <a:pt x="1140976" y="0"/>
                  </a:lnTo>
                  <a:lnTo>
                    <a:pt x="1140976" y="3963093"/>
                  </a:lnTo>
                  <a:lnTo>
                    <a:pt x="0" y="396309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Experimental design </a:t>
              </a:r>
              <a:endParaRPr lang="en-GB" sz="1050" kern="1200"/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Statistics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Pre-registration and/or registered reports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Systematic reviews 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Reporting guidelines  </a:t>
              </a: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7ABA7B8-78D2-4181-A4AF-677796295113}"/>
                </a:ext>
              </a:extLst>
            </p:cNvPr>
            <p:cNvSpPr/>
            <p:nvPr/>
          </p:nvSpPr>
          <p:spPr>
            <a:xfrm>
              <a:off x="3914743" y="714166"/>
              <a:ext cx="1140976" cy="577390"/>
            </a:xfrm>
            <a:custGeom>
              <a:avLst/>
              <a:gdLst>
                <a:gd name="connsiteX0" fmla="*/ 0 w 1140976"/>
                <a:gd name="connsiteY0" fmla="*/ 0 h 456836"/>
                <a:gd name="connsiteX1" fmla="*/ 1140976 w 1140976"/>
                <a:gd name="connsiteY1" fmla="*/ 0 h 456836"/>
                <a:gd name="connsiteX2" fmla="*/ 1140976 w 1140976"/>
                <a:gd name="connsiteY2" fmla="*/ 456836 h 456836"/>
                <a:gd name="connsiteX3" fmla="*/ 0 w 1140976"/>
                <a:gd name="connsiteY3" fmla="*/ 456836 h 456836"/>
                <a:gd name="connsiteX4" fmla="*/ 0 w 1140976"/>
                <a:gd name="connsiteY4" fmla="*/ 0 h 45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456836">
                  <a:moveTo>
                    <a:pt x="0" y="0"/>
                  </a:moveTo>
                  <a:lnTo>
                    <a:pt x="1140976" y="0"/>
                  </a:lnTo>
                  <a:lnTo>
                    <a:pt x="1140976" y="456836"/>
                  </a:lnTo>
                  <a:lnTo>
                    <a:pt x="0" y="45683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50" b="1" i="0" kern="1200"/>
                <a:t>4</a:t>
              </a:r>
              <a:r>
                <a:rPr lang="en-GB" sz="1050" b="1" kern="1200"/>
                <a:t>.</a:t>
              </a:r>
              <a:r>
                <a:rPr lang="en-GB" sz="1050" b="1" i="0" kern="1200"/>
                <a:t> Collaboration</a:t>
              </a:r>
              <a:endParaRPr lang="en-GB" sz="1050" kern="1200">
                <a:cs typeface="Arial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2C7EFF0-E3B0-4F19-B17C-CC3BE2E1EFA6}"/>
                </a:ext>
              </a:extLst>
            </p:cNvPr>
            <p:cNvSpPr/>
            <p:nvPr/>
          </p:nvSpPr>
          <p:spPr>
            <a:xfrm>
              <a:off x="3914743" y="1291557"/>
              <a:ext cx="1140976" cy="3963093"/>
            </a:xfrm>
            <a:custGeom>
              <a:avLst/>
              <a:gdLst>
                <a:gd name="connsiteX0" fmla="*/ 0 w 1140976"/>
                <a:gd name="connsiteY0" fmla="*/ 0 h 3963093"/>
                <a:gd name="connsiteX1" fmla="*/ 1140976 w 1140976"/>
                <a:gd name="connsiteY1" fmla="*/ 0 h 3963093"/>
                <a:gd name="connsiteX2" fmla="*/ 1140976 w 1140976"/>
                <a:gd name="connsiteY2" fmla="*/ 3963093 h 3963093"/>
                <a:gd name="connsiteX3" fmla="*/ 0 w 1140976"/>
                <a:gd name="connsiteY3" fmla="*/ 3963093 h 3963093"/>
                <a:gd name="connsiteX4" fmla="*/ 0 w 1140976"/>
                <a:gd name="connsiteY4" fmla="*/ 0 h 396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3963093">
                  <a:moveTo>
                    <a:pt x="0" y="0"/>
                  </a:moveTo>
                  <a:lnTo>
                    <a:pt x="1140976" y="0"/>
                  </a:lnTo>
                  <a:lnTo>
                    <a:pt x="1140976" y="3963093"/>
                  </a:lnTo>
                  <a:lnTo>
                    <a:pt x="0" y="396309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Trusted research / NISA </a:t>
              </a:r>
              <a:endParaRPr lang="en-GB" sz="1050" kern="1200"/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Collaborative research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Safeguarding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Mentoring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Working with a research supervisor or leader 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83B5088-B85C-45EC-87B7-505D1F3FDD1F}"/>
                </a:ext>
              </a:extLst>
            </p:cNvPr>
            <p:cNvSpPr/>
            <p:nvPr/>
          </p:nvSpPr>
          <p:spPr>
            <a:xfrm>
              <a:off x="5215457" y="714166"/>
              <a:ext cx="1140976" cy="577390"/>
            </a:xfrm>
            <a:custGeom>
              <a:avLst/>
              <a:gdLst>
                <a:gd name="connsiteX0" fmla="*/ 0 w 1140976"/>
                <a:gd name="connsiteY0" fmla="*/ 0 h 456836"/>
                <a:gd name="connsiteX1" fmla="*/ 1140976 w 1140976"/>
                <a:gd name="connsiteY1" fmla="*/ 0 h 456836"/>
                <a:gd name="connsiteX2" fmla="*/ 1140976 w 1140976"/>
                <a:gd name="connsiteY2" fmla="*/ 456836 h 456836"/>
                <a:gd name="connsiteX3" fmla="*/ 0 w 1140976"/>
                <a:gd name="connsiteY3" fmla="*/ 456836 h 456836"/>
                <a:gd name="connsiteX4" fmla="*/ 0 w 1140976"/>
                <a:gd name="connsiteY4" fmla="*/ 0 h 45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456836">
                  <a:moveTo>
                    <a:pt x="0" y="0"/>
                  </a:moveTo>
                  <a:lnTo>
                    <a:pt x="1140976" y="0"/>
                  </a:lnTo>
                  <a:lnTo>
                    <a:pt x="1140976" y="456836"/>
                  </a:lnTo>
                  <a:lnTo>
                    <a:pt x="0" y="45683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50" b="1" i="0" kern="1200"/>
                <a:t>5. Data</a:t>
              </a:r>
              <a:endParaRPr lang="en-GB" sz="1050" b="0" i="0" kern="120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840DDAB-DE0F-41A8-94A5-5A54DBAD8185}"/>
                </a:ext>
              </a:extLst>
            </p:cNvPr>
            <p:cNvSpPr/>
            <p:nvPr/>
          </p:nvSpPr>
          <p:spPr>
            <a:xfrm>
              <a:off x="5215457" y="1291557"/>
              <a:ext cx="1140976" cy="3963093"/>
            </a:xfrm>
            <a:custGeom>
              <a:avLst/>
              <a:gdLst>
                <a:gd name="connsiteX0" fmla="*/ 0 w 1140976"/>
                <a:gd name="connsiteY0" fmla="*/ 0 h 3963093"/>
                <a:gd name="connsiteX1" fmla="*/ 1140976 w 1140976"/>
                <a:gd name="connsiteY1" fmla="*/ 0 h 3963093"/>
                <a:gd name="connsiteX2" fmla="*/ 1140976 w 1140976"/>
                <a:gd name="connsiteY2" fmla="*/ 3963093 h 3963093"/>
                <a:gd name="connsiteX3" fmla="*/ 0 w 1140976"/>
                <a:gd name="connsiteY3" fmla="*/ 3963093 h 3963093"/>
                <a:gd name="connsiteX4" fmla="*/ 0 w 1140976"/>
                <a:gd name="connsiteY4" fmla="*/ 0 h 396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3963093">
                  <a:moveTo>
                    <a:pt x="0" y="0"/>
                  </a:moveTo>
                  <a:lnTo>
                    <a:pt x="1140976" y="0"/>
                  </a:lnTo>
                  <a:lnTo>
                    <a:pt x="1140976" y="3963093"/>
                  </a:lnTo>
                  <a:lnTo>
                    <a:pt x="0" y="396309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6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Data Management Plans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Storage and sharing of data (live, archived, …)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Software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Open data and FAIR 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Electronic research notebooks (aka E-lab notebooks) 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Licensing data and code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Different types of data (qualitative vs quantitative data; artefacts, creative recordings etc.)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Version control</a:t>
              </a: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DCB486-8B7F-4CD5-8778-E573AAA2DA79}"/>
                </a:ext>
              </a:extLst>
            </p:cNvPr>
            <p:cNvSpPr/>
            <p:nvPr/>
          </p:nvSpPr>
          <p:spPr>
            <a:xfrm>
              <a:off x="6516170" y="714166"/>
              <a:ext cx="1140976" cy="577390"/>
            </a:xfrm>
            <a:custGeom>
              <a:avLst/>
              <a:gdLst>
                <a:gd name="connsiteX0" fmla="*/ 0 w 1140976"/>
                <a:gd name="connsiteY0" fmla="*/ 0 h 456836"/>
                <a:gd name="connsiteX1" fmla="*/ 1140976 w 1140976"/>
                <a:gd name="connsiteY1" fmla="*/ 0 h 456836"/>
                <a:gd name="connsiteX2" fmla="*/ 1140976 w 1140976"/>
                <a:gd name="connsiteY2" fmla="*/ 456836 h 456836"/>
                <a:gd name="connsiteX3" fmla="*/ 0 w 1140976"/>
                <a:gd name="connsiteY3" fmla="*/ 456836 h 456836"/>
                <a:gd name="connsiteX4" fmla="*/ 0 w 1140976"/>
                <a:gd name="connsiteY4" fmla="*/ 0 h 45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456836">
                  <a:moveTo>
                    <a:pt x="0" y="0"/>
                  </a:moveTo>
                  <a:lnTo>
                    <a:pt x="1140976" y="0"/>
                  </a:lnTo>
                  <a:lnTo>
                    <a:pt x="1140976" y="456836"/>
                  </a:lnTo>
                  <a:lnTo>
                    <a:pt x="0" y="45683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50" b="1" i="0" kern="1200"/>
                <a:t>6. Authorship, Publication and Peer review </a:t>
              </a:r>
              <a:r>
                <a:rPr lang="en-GB" sz="1050" b="0" i="0" kern="1200"/>
                <a:t> </a:t>
              </a: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BFE600A-01A4-4C4F-9CA4-043D05D9156A}"/>
                </a:ext>
              </a:extLst>
            </p:cNvPr>
            <p:cNvSpPr/>
            <p:nvPr/>
          </p:nvSpPr>
          <p:spPr>
            <a:xfrm>
              <a:off x="6516170" y="1291557"/>
              <a:ext cx="1140976" cy="3963093"/>
            </a:xfrm>
            <a:custGeom>
              <a:avLst/>
              <a:gdLst>
                <a:gd name="connsiteX0" fmla="*/ 0 w 1140976"/>
                <a:gd name="connsiteY0" fmla="*/ 0 h 3963093"/>
                <a:gd name="connsiteX1" fmla="*/ 1140976 w 1140976"/>
                <a:gd name="connsiteY1" fmla="*/ 0 h 3963093"/>
                <a:gd name="connsiteX2" fmla="*/ 1140976 w 1140976"/>
                <a:gd name="connsiteY2" fmla="*/ 3963093 h 3963093"/>
                <a:gd name="connsiteX3" fmla="*/ 0 w 1140976"/>
                <a:gd name="connsiteY3" fmla="*/ 3963093 h 3963093"/>
                <a:gd name="connsiteX4" fmla="*/ 0 w 1140976"/>
                <a:gd name="connsiteY4" fmla="*/ 0 h 396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3963093">
                  <a:moveTo>
                    <a:pt x="0" y="0"/>
                  </a:moveTo>
                  <a:lnTo>
                    <a:pt x="1140976" y="0"/>
                  </a:lnTo>
                  <a:lnTo>
                    <a:pt x="1140976" y="3963093"/>
                  </a:lnTo>
                  <a:lnTo>
                    <a:pt x="0" y="396309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ORCID identifiers 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Writing skills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Negotiating authorship/contributorship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Getting published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Use of repositories (preprint, data, software)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Open Access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Copyright &amp; licensing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Research assessment, peer review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Bibliometrics / responsible use of metrics 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4EBE181-E5A6-4AD2-9A6F-9C1CE9157DCE}"/>
                </a:ext>
              </a:extLst>
            </p:cNvPr>
            <p:cNvSpPr/>
            <p:nvPr/>
          </p:nvSpPr>
          <p:spPr>
            <a:xfrm>
              <a:off x="7816884" y="714166"/>
              <a:ext cx="1140976" cy="577390"/>
            </a:xfrm>
            <a:custGeom>
              <a:avLst/>
              <a:gdLst>
                <a:gd name="connsiteX0" fmla="*/ 0 w 1140976"/>
                <a:gd name="connsiteY0" fmla="*/ 0 h 456836"/>
                <a:gd name="connsiteX1" fmla="*/ 1140976 w 1140976"/>
                <a:gd name="connsiteY1" fmla="*/ 0 h 456836"/>
                <a:gd name="connsiteX2" fmla="*/ 1140976 w 1140976"/>
                <a:gd name="connsiteY2" fmla="*/ 456836 h 456836"/>
                <a:gd name="connsiteX3" fmla="*/ 0 w 1140976"/>
                <a:gd name="connsiteY3" fmla="*/ 456836 h 456836"/>
                <a:gd name="connsiteX4" fmla="*/ 0 w 1140976"/>
                <a:gd name="connsiteY4" fmla="*/ 0 h 45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456836">
                  <a:moveTo>
                    <a:pt x="0" y="0"/>
                  </a:moveTo>
                  <a:lnTo>
                    <a:pt x="1140976" y="0"/>
                  </a:lnTo>
                  <a:lnTo>
                    <a:pt x="1140976" y="456836"/>
                  </a:lnTo>
                  <a:lnTo>
                    <a:pt x="0" y="45683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lvl="0" indent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050" b="1" i="0" kern="1200"/>
                <a:t>7. Research impact and Public Engagement </a:t>
              </a:r>
              <a:r>
                <a:rPr lang="en-GB" sz="1050" b="0" i="0" kern="1200"/>
                <a:t> </a:t>
              </a: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A53BAF9-AFBD-4F86-B08E-E1E47D07DEB9}"/>
                </a:ext>
              </a:extLst>
            </p:cNvPr>
            <p:cNvSpPr/>
            <p:nvPr/>
          </p:nvSpPr>
          <p:spPr>
            <a:xfrm>
              <a:off x="7816884" y="1291557"/>
              <a:ext cx="1140976" cy="3963093"/>
            </a:xfrm>
            <a:custGeom>
              <a:avLst/>
              <a:gdLst>
                <a:gd name="connsiteX0" fmla="*/ 0 w 1140976"/>
                <a:gd name="connsiteY0" fmla="*/ 0 h 3963093"/>
                <a:gd name="connsiteX1" fmla="*/ 1140976 w 1140976"/>
                <a:gd name="connsiteY1" fmla="*/ 0 h 3963093"/>
                <a:gd name="connsiteX2" fmla="*/ 1140976 w 1140976"/>
                <a:gd name="connsiteY2" fmla="*/ 3963093 h 3963093"/>
                <a:gd name="connsiteX3" fmla="*/ 0 w 1140976"/>
                <a:gd name="connsiteY3" fmla="*/ 3963093 h 3963093"/>
                <a:gd name="connsiteX4" fmla="*/ 0 w 1140976"/>
                <a:gd name="connsiteY4" fmla="*/ 0 h 396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0976" h="3963093">
                  <a:moveTo>
                    <a:pt x="0" y="0"/>
                  </a:moveTo>
                  <a:lnTo>
                    <a:pt x="1140976" y="0"/>
                  </a:lnTo>
                  <a:lnTo>
                    <a:pt x="1140976" y="3963093"/>
                  </a:lnTo>
                  <a:lnTo>
                    <a:pt x="0" y="396309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Public engagement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Planning Impact  </a:t>
              </a:r>
            </a:p>
            <a:p>
              <a:pPr marL="57150" lvl="1" indent="-57150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n-GB" sz="1050" b="0" i="0" kern="1200"/>
                <a:t>Intellectual property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03CCCCC-12EB-4F39-A82D-33FA633E6F4D}"/>
              </a:ext>
            </a:extLst>
          </p:cNvPr>
          <p:cNvSpPr txBox="1"/>
          <p:nvPr/>
        </p:nvSpPr>
        <p:spPr>
          <a:xfrm>
            <a:off x="1738677" y="4721391"/>
            <a:ext cx="4392809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41E4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/>
              <a:t>Modules and topics developed during a 2022 mapping based on pre-existing provision and the training needs identified via a series of 40 interviews across the University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97210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RP core training = accessible, general, informative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F44F1-7EAB-81B5-5D5F-244CD2F38C2D}"/>
              </a:ext>
            </a:extLst>
          </p:cNvPr>
          <p:cNvSpPr txBox="1"/>
          <p:nvPr/>
        </p:nvSpPr>
        <p:spPr>
          <a:xfrm>
            <a:off x="443784" y="1765201"/>
            <a:ext cx="4451192" cy="5420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Key audience: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researchers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Across all career stages and disciplines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Training needs to be: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Free to the 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eLearning – can be done at any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Accessible – screen readers, colour blindness, ability to speed up/slow down content, take breaks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Less than 1 hour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Content relevant across all domains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Completion rates tracked, to monitor engagement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Updateable and version-controlled</a:t>
            </a:r>
          </a:p>
          <a:p>
            <a:endParaRPr lang="en-GB" dirty="0"/>
          </a:p>
          <a:p>
            <a:r>
              <a:rPr lang="en-GB" dirty="0"/>
              <a:t>Course materials will be made open to other users/institutions once complete.</a:t>
            </a:r>
          </a:p>
          <a:p>
            <a:pPr>
              <a:lnSpc>
                <a:spcPts val="3000"/>
              </a:lnSpc>
            </a:pPr>
            <a:endParaRPr lang="en-GB" sz="16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79AA0A7-A803-47D8-BD99-CAAADA77AEE1}"/>
              </a:ext>
            </a:extLst>
          </p:cNvPr>
          <p:cNvGrpSpPr/>
          <p:nvPr/>
        </p:nvGrpSpPr>
        <p:grpSpPr>
          <a:xfrm>
            <a:off x="5202684" y="1522923"/>
            <a:ext cx="5317924" cy="5188626"/>
            <a:chOff x="1870657" y="750519"/>
            <a:chExt cx="6984343" cy="600247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BCA99C7-5F54-4C04-9791-92F42466627A}"/>
                </a:ext>
              </a:extLst>
            </p:cNvPr>
            <p:cNvSpPr txBox="1"/>
            <p:nvPr/>
          </p:nvSpPr>
          <p:spPr>
            <a:xfrm>
              <a:off x="4404588" y="750519"/>
              <a:ext cx="1137534" cy="772479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/>
                <a:t>Content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77A47CE-CC8D-4ABB-8C67-43522CD9947F}"/>
                </a:ext>
              </a:extLst>
            </p:cNvPr>
            <p:cNvSpPr txBox="1"/>
            <p:nvPr/>
          </p:nvSpPr>
          <p:spPr>
            <a:xfrm>
              <a:off x="2300383" y="5212070"/>
              <a:ext cx="936154" cy="4544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/>
                <a:t>Core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6A406FE-3B04-4FB5-89B3-EB5333E07E2D}"/>
                </a:ext>
              </a:extLst>
            </p:cNvPr>
            <p:cNvSpPr txBox="1"/>
            <p:nvPr/>
          </p:nvSpPr>
          <p:spPr>
            <a:xfrm>
              <a:off x="1870657" y="3103609"/>
              <a:ext cx="1773765" cy="1408638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/>
                <a:t>Is it generalisable overview of principles?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3118CE7-8F51-4719-AB81-E7C92D50406C}"/>
                </a:ext>
              </a:extLst>
            </p:cNvPr>
            <p:cNvSpPr txBox="1"/>
            <p:nvPr/>
          </p:nvSpPr>
          <p:spPr>
            <a:xfrm>
              <a:off x="4243902" y="1686169"/>
              <a:ext cx="1458904" cy="109056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/>
                <a:t>Is it domain specific?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4DAAAAA-091C-4734-B407-AA4DD38FBD94}"/>
                </a:ext>
              </a:extLst>
            </p:cNvPr>
            <p:cNvSpPr txBox="1"/>
            <p:nvPr/>
          </p:nvSpPr>
          <p:spPr>
            <a:xfrm>
              <a:off x="4369079" y="3786815"/>
              <a:ext cx="1965038" cy="2044799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/>
                <a:t>Is it specific implementation methods (e.g. software to do referencing)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135E032-5814-4211-BA1C-052DBBD6C8C0}"/>
                </a:ext>
              </a:extLst>
            </p:cNvPr>
            <p:cNvSpPr txBox="1"/>
            <p:nvPr/>
          </p:nvSpPr>
          <p:spPr>
            <a:xfrm>
              <a:off x="7396097" y="5662429"/>
              <a:ext cx="1458903" cy="109056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dirty="0"/>
                <a:t>Signpost out from core</a:t>
              </a:r>
            </a:p>
          </p:txBody>
        </p: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353BCB7B-8BF8-416D-BAEE-2AB37CA6E101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rot="5400000">
              <a:off x="4891770" y="1604584"/>
              <a:ext cx="163171" cy="2"/>
            </a:xfrm>
            <a:prstGeom prst="bentConnector3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81238FD7-151B-4163-889D-B7EFE6C04E5A}"/>
                </a:ext>
              </a:extLst>
            </p:cNvPr>
            <p:cNvCxnSpPr>
              <a:cxnSpLocks/>
              <a:stCxn id="10" idx="3"/>
              <a:endCxn id="12" idx="0"/>
            </p:cNvCxnSpPr>
            <p:nvPr/>
          </p:nvCxnSpPr>
          <p:spPr>
            <a:xfrm flipV="1">
              <a:off x="3644422" y="3786815"/>
              <a:ext cx="1707177" cy="21114"/>
            </a:xfrm>
            <a:prstGeom prst="bentConnector4">
              <a:avLst>
                <a:gd name="adj1" fmla="val 21224"/>
                <a:gd name="adj2" fmla="val 1147066"/>
              </a:avLst>
            </a:prstGeom>
            <a:ln w="254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32258F09-FB75-4C8A-B61A-BCCEC7169603}"/>
                </a:ext>
              </a:extLst>
            </p:cNvPr>
            <p:cNvCxnSpPr>
              <a:cxnSpLocks/>
              <a:stCxn id="11" idx="2"/>
              <a:endCxn id="10" idx="0"/>
            </p:cNvCxnSpPr>
            <p:nvPr/>
          </p:nvCxnSpPr>
          <p:spPr>
            <a:xfrm rot="5400000">
              <a:off x="3702007" y="1832262"/>
              <a:ext cx="326880" cy="2215815"/>
            </a:xfrm>
            <a:prstGeom prst="bentConnector3">
              <a:avLst/>
            </a:prstGeom>
            <a:ln w="254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68CAF817-8C14-4D3C-BABE-0195C99806BA}"/>
                </a:ext>
              </a:extLst>
            </p:cNvPr>
            <p:cNvCxnSpPr>
              <a:cxnSpLocks/>
              <a:stCxn id="11" idx="2"/>
              <a:endCxn id="13" idx="0"/>
            </p:cNvCxnSpPr>
            <p:nvPr/>
          </p:nvCxnSpPr>
          <p:spPr>
            <a:xfrm rot="16200000" flipH="1">
              <a:off x="5106602" y="2643480"/>
              <a:ext cx="2885700" cy="3152195"/>
            </a:xfrm>
            <a:prstGeom prst="bentConnector3">
              <a:avLst>
                <a:gd name="adj1" fmla="val 17786"/>
              </a:avLst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DD953D86-8ADC-45E4-AA8F-D7D4939D60C2}"/>
                </a:ext>
              </a:extLst>
            </p:cNvPr>
            <p:cNvCxnSpPr>
              <a:stCxn id="12" idx="2"/>
              <a:endCxn id="13" idx="0"/>
            </p:cNvCxnSpPr>
            <p:nvPr/>
          </p:nvCxnSpPr>
          <p:spPr>
            <a:xfrm rot="5400000" flipH="1" flipV="1">
              <a:off x="6653981" y="4360047"/>
              <a:ext cx="169184" cy="2773951"/>
            </a:xfrm>
            <a:prstGeom prst="bentConnector5">
              <a:avLst>
                <a:gd name="adj1" fmla="val -199489"/>
                <a:gd name="adj2" fmla="val 54561"/>
                <a:gd name="adj3" fmla="val 299489"/>
              </a:avLst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A47B7392-55A9-4764-AED4-6CD02F9FA54A}"/>
                </a:ext>
              </a:extLst>
            </p:cNvPr>
            <p:cNvCxnSpPr>
              <a:cxnSpLocks/>
              <a:stCxn id="10" idx="2"/>
              <a:endCxn id="9" idx="0"/>
            </p:cNvCxnSpPr>
            <p:nvPr/>
          </p:nvCxnSpPr>
          <p:spPr>
            <a:xfrm rot="16200000" flipH="1">
              <a:off x="2413089" y="4856697"/>
              <a:ext cx="699822" cy="10921"/>
            </a:xfrm>
            <a:prstGeom prst="bentConnector3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D31E0D6-38C0-4CDA-A6CD-78DFCC6A9E83}"/>
                </a:ext>
              </a:extLst>
            </p:cNvPr>
            <p:cNvSpPr txBox="1"/>
            <p:nvPr/>
          </p:nvSpPr>
          <p:spPr>
            <a:xfrm>
              <a:off x="3118157" y="2241368"/>
              <a:ext cx="417684" cy="4089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>
                  <a:solidFill>
                    <a:schemeClr val="accent6"/>
                  </a:solidFill>
                </a:rPr>
                <a:t>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7190C8-13D7-4143-A6D4-236623F2D1B7}"/>
                </a:ext>
              </a:extLst>
            </p:cNvPr>
            <p:cNvSpPr txBox="1"/>
            <p:nvPr/>
          </p:nvSpPr>
          <p:spPr>
            <a:xfrm>
              <a:off x="2514498" y="4571138"/>
              <a:ext cx="405266" cy="4089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>
                  <a:solidFill>
                    <a:srgbClr val="00B050"/>
                  </a:solidFill>
                </a:rPr>
                <a:t>y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976A1E8-1814-43D1-84D7-976CB0692DF4}"/>
                </a:ext>
              </a:extLst>
            </p:cNvPr>
            <p:cNvSpPr txBox="1"/>
            <p:nvPr/>
          </p:nvSpPr>
          <p:spPr>
            <a:xfrm>
              <a:off x="5782301" y="2964031"/>
              <a:ext cx="261207" cy="4089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rgbClr val="00B050"/>
                  </a:solidFill>
                </a:rPr>
                <a:t>y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219BBA3-6A83-4214-859D-C74D90ABAB60}"/>
                </a:ext>
              </a:extLst>
            </p:cNvPr>
            <p:cNvSpPr txBox="1"/>
            <p:nvPr/>
          </p:nvSpPr>
          <p:spPr>
            <a:xfrm>
              <a:off x="6938391" y="5081850"/>
              <a:ext cx="405266" cy="4089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rgbClr val="00B050"/>
                  </a:solidFill>
                </a:rPr>
                <a:t>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0BD611A-D309-4B0C-AA9C-EC44941EA213}"/>
                </a:ext>
              </a:extLst>
            </p:cNvPr>
            <p:cNvSpPr txBox="1"/>
            <p:nvPr/>
          </p:nvSpPr>
          <p:spPr>
            <a:xfrm>
              <a:off x="4166290" y="3168511"/>
              <a:ext cx="417684" cy="4089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>
                  <a:solidFill>
                    <a:schemeClr val="accent6"/>
                  </a:solidFill>
                </a:rPr>
                <a:t>n</a:t>
              </a:r>
            </a:p>
          </p:txBody>
        </p:sp>
      </p:grpSp>
      <p:pic>
        <p:nvPicPr>
          <p:cNvPr id="30" name="Google Shape;185;p30">
            <a:extLst>
              <a:ext uri="{FF2B5EF4-FFF2-40B4-BE49-F238E27FC236}">
                <a16:creationId xmlns:a16="http://schemas.microsoft.com/office/drawing/2014/main" id="{3DF92C17-5FD6-4F48-82B6-61581A92A5B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9684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" name="Google Shape;1332;p138"/>
          <p:cNvSpPr txBox="1"/>
          <p:nvPr/>
        </p:nvSpPr>
        <p:spPr>
          <a:xfrm>
            <a:off x="142022" y="953406"/>
            <a:ext cx="8896633" cy="508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6916" tIns="53444" rIns="106916" bIns="53444" anchor="t" anchorCtr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Research Practice Training – core module structure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47B8E6A-D202-45B6-B344-74CBD75F14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5853703"/>
              </p:ext>
            </p:extLst>
          </p:nvPr>
        </p:nvGraphicFramePr>
        <p:xfrm>
          <a:off x="-218670" y="1928076"/>
          <a:ext cx="7128933" cy="4752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251455C-06BA-4134-9318-2E4F2BBFF228}"/>
              </a:ext>
            </a:extLst>
          </p:cNvPr>
          <p:cNvCxnSpPr>
            <a:cxnSpLocks/>
          </p:cNvCxnSpPr>
          <p:nvPr/>
        </p:nvCxnSpPr>
        <p:spPr>
          <a:xfrm flipH="1">
            <a:off x="4041780" y="2817956"/>
            <a:ext cx="2641595" cy="167164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B586B1E-E1FE-44CC-BF61-A5FAA012229A}"/>
              </a:ext>
            </a:extLst>
          </p:cNvPr>
          <p:cNvCxnSpPr>
            <a:cxnSpLocks/>
          </p:cNvCxnSpPr>
          <p:nvPr/>
        </p:nvCxnSpPr>
        <p:spPr>
          <a:xfrm flipH="1">
            <a:off x="4284810" y="5713689"/>
            <a:ext cx="2317554" cy="17866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310CDDB-AE80-4BDF-9133-EB81595407EB}"/>
              </a:ext>
            </a:extLst>
          </p:cNvPr>
          <p:cNvCxnSpPr>
            <a:cxnSpLocks/>
          </p:cNvCxnSpPr>
          <p:nvPr/>
        </p:nvCxnSpPr>
        <p:spPr>
          <a:xfrm flipH="1">
            <a:off x="4139052" y="2595065"/>
            <a:ext cx="2544324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542A5AE-A1BC-40CF-8C76-A72EDB3AFFF1}"/>
              </a:ext>
            </a:extLst>
          </p:cNvPr>
          <p:cNvSpPr txBox="1"/>
          <p:nvPr/>
        </p:nvSpPr>
        <p:spPr>
          <a:xfrm>
            <a:off x="6602364" y="2074364"/>
            <a:ext cx="3693583" cy="4089196"/>
          </a:xfrm>
          <a:prstGeom prst="rect">
            <a:avLst/>
          </a:prstGeom>
          <a:noFill/>
        </p:spPr>
        <p:txBody>
          <a:bodyPr wrap="square" lIns="106934" tIns="53467" rIns="106934" bIns="53467" rtlCol="0" anchor="t">
            <a:spAutoFit/>
          </a:bodyPr>
          <a:lstStyle/>
          <a:p>
            <a:r>
              <a:rPr lang="en-GB" sz="2000" dirty="0"/>
              <a:t>The core training modules are:</a:t>
            </a:r>
          </a:p>
          <a:p>
            <a:pPr marL="400987" indent="-400987">
              <a:buAutoNum type="arabicPeriod"/>
            </a:pPr>
            <a:r>
              <a:rPr lang="en-GB" sz="2000" b="1" dirty="0"/>
              <a:t>WHAT</a:t>
            </a:r>
            <a:r>
              <a:rPr lang="en-GB" sz="2000" dirty="0"/>
              <a:t> the key principles are</a:t>
            </a:r>
          </a:p>
          <a:p>
            <a:pPr marL="400987" indent="-400987">
              <a:buAutoNum type="arabicPeriod"/>
            </a:pPr>
            <a:r>
              <a:rPr lang="en-GB" sz="2000" b="1" dirty="0"/>
              <a:t>WHY</a:t>
            </a:r>
            <a:r>
              <a:rPr lang="en-GB" sz="2000" dirty="0"/>
              <a:t> researchers should care about these principles</a:t>
            </a:r>
          </a:p>
          <a:p>
            <a:endParaRPr lang="en-GB" sz="2000" dirty="0"/>
          </a:p>
          <a:p>
            <a:r>
              <a:rPr lang="en-GB" sz="2000" dirty="0"/>
              <a:t>The modules will also link to a “Further information” page, which will provide links to other, more detailed and discipline-specific training (in Oxford and beyond), factsheets, other resources etc. </a:t>
            </a:r>
          </a:p>
          <a:p>
            <a:r>
              <a:rPr lang="en-GB" sz="2000" dirty="0"/>
              <a:t> = the </a:t>
            </a:r>
            <a:r>
              <a:rPr lang="en-GB" sz="2000" b="1" dirty="0"/>
              <a:t>HOW</a:t>
            </a:r>
            <a:r>
              <a:rPr lang="en-GB" sz="2000" dirty="0"/>
              <a:t> to do the things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9DB81520-CF6B-40E5-A498-1BD608AA14A2}"/>
              </a:ext>
            </a:extLst>
          </p:cNvPr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pic>
        <p:nvPicPr>
          <p:cNvPr id="9" name="Google Shape;185;p30">
            <a:extLst>
              <a:ext uri="{FF2B5EF4-FFF2-40B4-BE49-F238E27FC236}">
                <a16:creationId xmlns:a16="http://schemas.microsoft.com/office/drawing/2014/main" id="{1E6C7CF6-84F0-4365-A744-570F10E9C232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803084" y="6854768"/>
            <a:ext cx="1611499" cy="491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8900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D3F175E-FF37-5941-96BB-B39B0B3F4E37}" vid="{0DDBE423-58A0-1441-9E14-9450DC8C04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2B5F1408-445D-49B7-809E-BB4F3B69C80D}"/>
</file>

<file path=customXml/itemProps2.xml><?xml version="1.0" encoding="utf-8"?>
<ds:datastoreItem xmlns:ds="http://schemas.openxmlformats.org/officeDocument/2006/customXml" ds:itemID="{9A49D6F1-594C-4F10-A10B-9FB1D2CBC572}"/>
</file>

<file path=customXml/itemProps3.xml><?xml version="1.0" encoding="utf-8"?>
<ds:datastoreItem xmlns:ds="http://schemas.openxmlformats.org/officeDocument/2006/customXml" ds:itemID="{2F109E90-6C19-458A-8007-E62C3CECA246}"/>
</file>

<file path=docProps/app.xml><?xml version="1.0" encoding="utf-8"?>
<Properties xmlns="http://schemas.openxmlformats.org/officeDocument/2006/extended-properties" xmlns:vt="http://schemas.openxmlformats.org/officeDocument/2006/docPropsVTypes">
  <Template>IRCC_PPT</Template>
  <TotalTime>237</TotalTime>
  <Words>1724</Words>
  <Application>Microsoft Office PowerPoint</Application>
  <PresentationFormat>Custom</PresentationFormat>
  <Paragraphs>338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Putting research practice at the heart of research excellence at the University of Oxford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Emma</dc:creator>
  <cp:lastModifiedBy>Sarah Callaghan</cp:lastModifiedBy>
  <cp:revision>4</cp:revision>
  <dcterms:created xsi:type="dcterms:W3CDTF">2023-09-07T08:40:03Z</dcterms:created>
  <dcterms:modified xsi:type="dcterms:W3CDTF">2023-09-19T15:09:46Z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2023-09-06T00:00:00Z</vt:filetime>
  </property>
  <property fmtid="{D5CDD505-2E9C-101B-9397-08002B2CF9AE}" pid="5" name="ContentTypeId">
    <vt:lpwstr>0x0101002483F0E95C095044A91FAF40A0A24599</vt:lpwstr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xd_Signature">
    <vt:bool>false</vt:bool>
  </property>
</Properties>
</file>