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embeddedFontLst>
    <p:embeddedFont>
      <p:font typeface="Garamond"/>
      <p:regular r:id="rId17"/>
      <p:bold r:id="rId18"/>
      <p:italic r:id="rId19"/>
      <p:boldItalic r:id="rId20"/>
    </p:embeddedFont>
    <p:embeddedFont>
      <p:font typeface="Helvetica Neue"/>
      <p:regular r:id="rId21"/>
      <p:bold r:id="rId22"/>
      <p:italic r:id="rId23"/>
      <p:boldItalic r:id="rId24"/>
    </p:embeddedFont>
    <p:embeddedFont>
      <p:font typeface="Helvetica Neue Light"/>
      <p:regular r:id="rId25"/>
      <p:bold r:id="rId26"/>
      <p:italic r:id="rId27"/>
      <p:boldItalic r:id="rId28"/>
    </p:embeddedFont>
    <p:embeddedFont>
      <p:font typeface="Century Gothic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33" roundtripDataSignature="AMtx7mh1RHUozuESqJxr1ePCLhmwe0g8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31CCD54-4507-441B-912D-851A717B26EB}">
  <a:tblStyle styleId="{A31CCD54-4507-441B-912D-851A717B26E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HelveticaNeueLight-bold.fntdata"/><Relationship Id="rId13" Type="http://schemas.openxmlformats.org/officeDocument/2006/relationships/slide" Target="slides/slide7.xml"/><Relationship Id="rId18" Type="http://schemas.openxmlformats.org/officeDocument/2006/relationships/font" Target="fonts/Garamond-bold.fntdata"/><Relationship Id="rId3" Type="http://schemas.openxmlformats.org/officeDocument/2006/relationships/presProps" Target="presProps.xml"/><Relationship Id="rId21" Type="http://schemas.openxmlformats.org/officeDocument/2006/relationships/font" Target="fonts/HelveticaNeue-regular.fntdata"/><Relationship Id="rId34" Type="http://schemas.openxmlformats.org/officeDocument/2006/relationships/customXml" Target="../customXml/item1.xml"/><Relationship Id="rId7" Type="http://schemas.openxmlformats.org/officeDocument/2006/relationships/slide" Target="slides/slide1.xml"/><Relationship Id="rId33" Type="http://customschemas.google.com/relationships/presentationmetadata" Target="metadata"/><Relationship Id="rId25" Type="http://schemas.openxmlformats.org/officeDocument/2006/relationships/font" Target="fonts/HelveticaNeueLight-regular.fntdata"/><Relationship Id="rId12" Type="http://schemas.openxmlformats.org/officeDocument/2006/relationships/slide" Target="slides/slide6.xml"/><Relationship Id="rId17" Type="http://schemas.openxmlformats.org/officeDocument/2006/relationships/font" Target="fonts/Garamond-regular.fntdata"/><Relationship Id="rId2" Type="http://schemas.openxmlformats.org/officeDocument/2006/relationships/viewProps" Target="viewProps.xml"/><Relationship Id="rId20" Type="http://schemas.openxmlformats.org/officeDocument/2006/relationships/font" Target="fonts/Garamond-boldItalic.fntdata"/><Relationship Id="rId29" Type="http://schemas.openxmlformats.org/officeDocument/2006/relationships/font" Target="fonts/CenturyGothic-regular.fntdata"/><Relationship Id="rId16" Type="http://schemas.openxmlformats.org/officeDocument/2006/relationships/slide" Target="slides/slide10.xml"/><Relationship Id="rId1" Type="http://schemas.openxmlformats.org/officeDocument/2006/relationships/theme" Target="theme/theme1.xml"/><Relationship Id="rId6" Type="http://schemas.openxmlformats.org/officeDocument/2006/relationships/notesMaster" Target="notesMasters/notesMaster1.xml"/><Relationship Id="rId32" Type="http://schemas.openxmlformats.org/officeDocument/2006/relationships/font" Target="fonts/CenturyGothic-boldItalic.fntdata"/><Relationship Id="rId24" Type="http://schemas.openxmlformats.org/officeDocument/2006/relationships/font" Target="fonts/HelveticaNeue-boldItalic.fntdata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23" Type="http://schemas.openxmlformats.org/officeDocument/2006/relationships/font" Target="fonts/HelveticaNeue-italic.fntdata"/><Relationship Id="rId28" Type="http://schemas.openxmlformats.org/officeDocument/2006/relationships/font" Target="fonts/HelveticaNeueLight-boldItalic.fntdata"/><Relationship Id="rId15" Type="http://schemas.openxmlformats.org/officeDocument/2006/relationships/slide" Target="slides/slide9.xml"/><Relationship Id="rId36" Type="http://schemas.openxmlformats.org/officeDocument/2006/relationships/customXml" Target="../customXml/item3.xml"/><Relationship Id="rId31" Type="http://schemas.openxmlformats.org/officeDocument/2006/relationships/font" Target="fonts/CenturyGothic-italic.fntdata"/><Relationship Id="rId10" Type="http://schemas.openxmlformats.org/officeDocument/2006/relationships/slide" Target="slides/slide4.xml"/><Relationship Id="rId19" Type="http://schemas.openxmlformats.org/officeDocument/2006/relationships/font" Target="fonts/Garamond-italic.fntdata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30" Type="http://schemas.openxmlformats.org/officeDocument/2006/relationships/font" Target="fonts/CenturyGothic-bold.fntdata"/><Relationship Id="rId22" Type="http://schemas.openxmlformats.org/officeDocument/2006/relationships/font" Target="fonts/HelveticaNeue-bold.fntdata"/><Relationship Id="rId27" Type="http://schemas.openxmlformats.org/officeDocument/2006/relationships/font" Target="fonts/HelveticaNeueLight-italic.fntdata"/><Relationship Id="rId14" Type="http://schemas.openxmlformats.org/officeDocument/2006/relationships/slide" Target="slides/slide8.xml"/><Relationship Id="rId35" Type="http://schemas.openxmlformats.org/officeDocument/2006/relationships/customXml" Target="../customXml/item2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(1) Background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presentation will describe the experience and findings of piloting a Team Research training and development programme in a university to improve research culture. The Team Research Programme (TRP) delivered two workstreams: WS1: Awareness and Knowledge Building &amp; WS2: Dissemination and Impact. We will describe these activities; discuss workshop results; and share our planned next steps. We will present our experience of shaping and delivering the programme; a description of our activities including awareness raising; co-creation of a definition of Team Research; community building; training; results from our community workshops; and plans for the next delivery phase.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*Nb. the term Team Research can be considered equivalent to Team Science/interdisciplinary collaboration.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(2) Findings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found that the community was engaged and receptive to the Team Research Programme and positive about the benefits of interdisciplinary working and Team Research (TR) principles, whilst recognising that a range of challenges face its full implementation and application, including a range of training and capability building. We also identified that challenges to the use of the TR model can include different cultures and languages across disciplines; systemic processes and structures such as credit share and promotions criteria.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(3) Discussion and Next Steps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pilot phase of the TRP showed that a TR training and development programme is seen by the community as valuable in improving research culture; that attitudes towards the TR model are positive; and that considerable further community work is required in the areas of awareness raising and capability development in order to have impact at scale. We plan to build upon Phase 1 with a programme including: a training suite for all the community (academic and non-academic and PhD - Professor); online toolkit; micro-funding schemes to pump prime connections, networking, relationship building and community events; and how to evaluate impact of the programme. </a:t>
            </a:r>
            <a:endParaRPr/>
          </a:p>
        </p:txBody>
      </p:sp>
      <p:sp>
        <p:nvSpPr>
          <p:cNvPr id="345" name="Google Shape;34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54824c15d4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9" name="Google Shape;409;g254824c15d4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1" name="Google Shape;35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7" name="Google Shape;35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5af2274e6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4" name="Google Shape;364;g25af2274e6c_0_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5af2274e6c_0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72" name="Google Shape;372;g25af2274e6c_0_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e7d1e2e49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g1e7d1e2e494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e7d1e2e494_0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6" name="Google Shape;386;g1e7d1e2e494_0_3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1e7d1e2e494_0_70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4" name="Google Shape;394;g1e7d1e2e494_0_70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25af2274e6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0" name="Google Shape;400;g25af2274e6c_0_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1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2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6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0.jp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13.png"/><Relationship Id="rId6" Type="http://schemas.openxmlformats.org/officeDocument/2006/relationships/hyperlink" Target="http://www.connectedhealthcities.org" TargetMode="Externa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5"/>
          <p:cNvSpPr txBox="1"/>
          <p:nvPr>
            <p:ph type="title"/>
          </p:nvPr>
        </p:nvSpPr>
        <p:spPr>
          <a:xfrm>
            <a:off x="2151485" y="3044835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  <a:defRPr b="1" sz="4000" cap="none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blue circle with white text and people in a circle&#10;&#10;Description automatically generated" id="17" name="Google Shape;17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46000" y="135500"/>
            <a:ext cx="1303350" cy="127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00" y="135500"/>
            <a:ext cx="1000217" cy="1271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9176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2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0"/>
          <p:cNvSpPr txBox="1"/>
          <p:nvPr>
            <p:ph idx="1" type="body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>
  <p:cSld name="Vertical Title and 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 txBox="1"/>
          <p:nvPr>
            <p:ph type="title"/>
          </p:nvPr>
        </p:nvSpPr>
        <p:spPr>
          <a:xfrm>
            <a:off x="6629400" y="274638"/>
            <a:ext cx="2057400" cy="58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68" name="Google Shape;68;p21"/>
          <p:cNvSpPr txBox="1"/>
          <p:nvPr>
            <p:ph idx="1" type="body"/>
          </p:nvPr>
        </p:nvSpPr>
        <p:spPr>
          <a:xfrm>
            <a:off x="457200" y="274638"/>
            <a:ext cx="6019800" cy="58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1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B230"/>
              </a:buClr>
              <a:buSzPts val="4000"/>
              <a:buFont typeface="Century Gothic"/>
              <a:buNone/>
              <a:defRPr sz="4000">
                <a:solidFill>
                  <a:srgbClr val="7FB23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2" type="sldNum"/>
          </p:nvPr>
        </p:nvSpPr>
        <p:spPr>
          <a:xfrm>
            <a:off x="8413744" y="6397944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, company name&#10;&#10;Description automatically generated" id="73" name="Google Shape;73;p22"/>
          <p:cNvPicPr preferRelativeResize="0"/>
          <p:nvPr/>
        </p:nvPicPr>
        <p:blipFill rotWithShape="1">
          <a:blip r:embed="rId2">
            <a:alphaModFix/>
          </a:blip>
          <a:srcRect b="6463" l="0" r="18757" t="0"/>
          <a:stretch/>
        </p:blipFill>
        <p:spPr>
          <a:xfrm>
            <a:off x="5969884" y="6116901"/>
            <a:ext cx="656310" cy="628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8963" y="6169723"/>
            <a:ext cx="793876" cy="5755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75" name="Google Shape;75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6408" y="6247998"/>
            <a:ext cx="2150570" cy="467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 2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1DA"/>
              </a:buClr>
              <a:buSzPts val="4400"/>
              <a:buFont typeface="Calibri"/>
              <a:buNone/>
              <a:defRPr>
                <a:solidFill>
                  <a:srgbClr val="CBC1DA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80" name="Google Shape;80;p24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345551" y="865302"/>
            <a:ext cx="6798450" cy="317433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4"/>
          <p:cNvSpPr txBox="1"/>
          <p:nvPr>
            <p:ph idx="1" type="body"/>
          </p:nvPr>
        </p:nvSpPr>
        <p:spPr>
          <a:xfrm>
            <a:off x="457198" y="2132134"/>
            <a:ext cx="4007400" cy="30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None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4"/>
          <p:cNvSpPr txBox="1"/>
          <p:nvPr>
            <p:ph type="title"/>
          </p:nvPr>
        </p:nvSpPr>
        <p:spPr>
          <a:xfrm>
            <a:off x="457200" y="106322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12" type="sldNum"/>
          </p:nvPr>
        </p:nvSpPr>
        <p:spPr>
          <a:xfrm>
            <a:off x="6303003" y="5494973"/>
            <a:ext cx="250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 2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5"/>
          <p:cNvSpPr txBox="1"/>
          <p:nvPr>
            <p:ph idx="1" type="body"/>
          </p:nvPr>
        </p:nvSpPr>
        <p:spPr>
          <a:xfrm>
            <a:off x="457198" y="1699847"/>
            <a:ext cx="40074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None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87" name="Google Shape;87;p25"/>
          <p:cNvSpPr txBox="1"/>
          <p:nvPr>
            <p:ph idx="12" type="sldNum"/>
          </p:nvPr>
        </p:nvSpPr>
        <p:spPr>
          <a:xfrm>
            <a:off x="6289223" y="6221732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6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B230"/>
              </a:buClr>
              <a:buSzPts val="4000"/>
              <a:buFont typeface="Century Gothic"/>
              <a:buNone/>
              <a:defRPr b="1" sz="4000" cap="none">
                <a:solidFill>
                  <a:srgbClr val="7FB23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Char char="–"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Char char="•"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Char char="–"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Char char="»"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2" type="sldNum"/>
          </p:nvPr>
        </p:nvSpPr>
        <p:spPr>
          <a:xfrm>
            <a:off x="8413747" y="6397944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 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/>
          <p:nvPr>
            <p:ph type="title"/>
          </p:nvPr>
        </p:nvSpPr>
        <p:spPr>
          <a:xfrm>
            <a:off x="722312" y="440692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B230"/>
              </a:buClr>
              <a:buSzPts val="4000"/>
              <a:buFont typeface="Century Gothic"/>
              <a:buNone/>
              <a:defRPr b="1" sz="4000" cap="none">
                <a:solidFill>
                  <a:srgbClr val="7FB23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94" name="Google Shape;94;p27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9D9D9D"/>
              </a:buClr>
              <a:buSzPts val="2000"/>
              <a:buFont typeface="Century Gothic"/>
              <a:buNone/>
              <a:defRPr sz="2000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7"/>
          <p:cNvSpPr txBox="1"/>
          <p:nvPr>
            <p:ph idx="12" type="sldNum"/>
          </p:nvPr>
        </p:nvSpPr>
        <p:spPr>
          <a:xfrm>
            <a:off x="8413744" y="6397968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8"/>
          <p:cNvSpPr txBox="1"/>
          <p:nvPr>
            <p:ph type="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" type="body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2pPr>
            <a:lvl3pPr indent="-228600" lvl="2" marL="1371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3pPr>
            <a:lvl4pPr indent="-228600" lvl="3" marL="18288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4pPr>
            <a:lvl5pPr indent="-228600" lvl="4" marL="22860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2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101" name="Google Shape;101;p29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9"/>
          <p:cNvSpPr txBox="1"/>
          <p:nvPr>
            <p:ph idx="1" type="body"/>
          </p:nvPr>
        </p:nvSpPr>
        <p:spPr>
          <a:xfrm>
            <a:off x="457198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b="1"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2" type="sldNum"/>
          </p:nvPr>
        </p:nvSpPr>
        <p:spPr>
          <a:xfrm>
            <a:off x="6289222" y="6221732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3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1DA"/>
              </a:buClr>
              <a:buSzPts val="4400"/>
              <a:buFont typeface="Calibri"/>
              <a:buNone/>
              <a:defRPr>
                <a:solidFill>
                  <a:srgbClr val="CBC1DA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07" name="Google Shape;107;p3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BC1DA"/>
              </a:buClr>
              <a:buSzPts val="3200"/>
              <a:buChar char="•"/>
              <a:defRPr sz="3200">
                <a:solidFill>
                  <a:srgbClr val="CBC1DA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BC1DA"/>
              </a:buClr>
              <a:buSzPts val="3200"/>
              <a:buChar char="–"/>
              <a:defRPr sz="3200">
                <a:solidFill>
                  <a:srgbClr val="CBC1DA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BC1DA"/>
              </a:buClr>
              <a:buSzPts val="3200"/>
              <a:buChar char="•"/>
              <a:defRPr sz="3200">
                <a:solidFill>
                  <a:srgbClr val="CBC1DA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BC1DA"/>
              </a:buClr>
              <a:buSzPts val="3200"/>
              <a:buChar char="–"/>
              <a:defRPr sz="3200">
                <a:solidFill>
                  <a:srgbClr val="CBC1DA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BC1DA"/>
              </a:buClr>
              <a:buSzPts val="3200"/>
              <a:buChar char="»"/>
              <a:defRPr sz="3200">
                <a:solidFill>
                  <a:srgbClr val="CBC1DA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4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110" name="Google Shape;110;p31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31"/>
          <p:cNvSpPr txBox="1"/>
          <p:nvPr>
            <p:ph idx="1" type="body"/>
          </p:nvPr>
        </p:nvSpPr>
        <p:spPr>
          <a:xfrm>
            <a:off x="457198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b="1"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2" type="sldNum"/>
          </p:nvPr>
        </p:nvSpPr>
        <p:spPr>
          <a:xfrm>
            <a:off x="6280144" y="6215382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 5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16" name="Google Shape;116;p3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32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6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119" name="Google Shape;119;p33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3"/>
          <p:cNvSpPr txBox="1"/>
          <p:nvPr>
            <p:ph idx="1" type="body"/>
          </p:nvPr>
        </p:nvSpPr>
        <p:spPr>
          <a:xfrm>
            <a:off x="457200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3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b="1"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22" name="Google Shape;122;p33"/>
          <p:cNvSpPr txBox="1"/>
          <p:nvPr>
            <p:ph idx="12" type="sldNum"/>
          </p:nvPr>
        </p:nvSpPr>
        <p:spPr>
          <a:xfrm>
            <a:off x="6280144" y="6215382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 3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4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  <a:defRPr b="1" sz="4000" cap="none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25" name="Google Shape;125;p34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34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 3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B230"/>
              </a:buClr>
              <a:buSzPts val="4000"/>
              <a:buFont typeface="Century Gothic"/>
              <a:buNone/>
              <a:defRPr sz="4000">
                <a:solidFill>
                  <a:srgbClr val="7FB23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29" name="Google Shape;129;p35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7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131" name="Google Shape;131;p36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6"/>
          <p:cNvSpPr txBox="1"/>
          <p:nvPr>
            <p:ph idx="1" type="body"/>
          </p:nvPr>
        </p:nvSpPr>
        <p:spPr>
          <a:xfrm>
            <a:off x="457198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3" name="Google Shape;133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b="1"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pic>
        <p:nvPicPr>
          <p:cNvPr descr="C:\Users\amacantangay\AppData\Local\Microsoft\Windows\Temporary Internet Files\Content.Outlook\64WGOIHM\Farr logo full colour DARKER (3).jpg" id="134" name="Google Shape;13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9384" y="5996794"/>
            <a:ext cx="1887419" cy="54656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6"/>
          <p:cNvSpPr txBox="1"/>
          <p:nvPr>
            <p:ph idx="12" type="sldNum"/>
          </p:nvPr>
        </p:nvSpPr>
        <p:spPr>
          <a:xfrm>
            <a:off x="6289222" y="6221732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8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38" name="Google Shape;138;p3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»"/>
              <a:defRPr sz="32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37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 9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1.png" id="141" name="Google Shape;141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49742" y="5326912"/>
            <a:ext cx="993514" cy="151216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43" name="Google Shape;143;p3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38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Top" showMasterSp="0">
  <p:cSld name="Title - Top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9"/>
          <p:cNvSpPr txBox="1"/>
          <p:nvPr>
            <p:ph type="title"/>
          </p:nvPr>
        </p:nvSpPr>
        <p:spPr>
          <a:xfrm>
            <a:off x="669725" y="312537"/>
            <a:ext cx="7804500" cy="151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700" lIns="35700" spcFirstLastPara="1" rIns="35700" wrap="square" tIns="3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sz="5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47" name="Google Shape;147;p39"/>
          <p:cNvSpPr txBox="1"/>
          <p:nvPr>
            <p:ph idx="12" type="sldNum"/>
          </p:nvPr>
        </p:nvSpPr>
        <p:spPr>
          <a:xfrm>
            <a:off x="4440734" y="6505277"/>
            <a:ext cx="2535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700" lIns="35700" spcFirstLastPara="1" rIns="35700" wrap="square" tIns="357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559b6321a0_0_285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24" name="Google Shape;24;g2559b6321a0_0_285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25" name="Google Shape;25;g2559b6321a0_0_285"/>
          <p:cNvSpPr txBox="1"/>
          <p:nvPr>
            <p:ph idx="12" type="sldNum"/>
          </p:nvPr>
        </p:nvSpPr>
        <p:spPr>
          <a:xfrm>
            <a:off x="8472458" y="6217622"/>
            <a:ext cx="548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" name="Google Shape;26;g2559b6321a0_0_285"/>
          <p:cNvSpPr txBox="1"/>
          <p:nvPr/>
        </p:nvSpPr>
        <p:spPr>
          <a:xfrm>
            <a:off x="8638677" y="6324221"/>
            <a:ext cx="1980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0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149" name="Google Shape;149;p40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345551" y="865302"/>
            <a:ext cx="6798450" cy="317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40"/>
          <p:cNvSpPr txBox="1"/>
          <p:nvPr>
            <p:ph idx="1" type="body"/>
          </p:nvPr>
        </p:nvSpPr>
        <p:spPr>
          <a:xfrm>
            <a:off x="457200" y="2111379"/>
            <a:ext cx="8229600" cy="30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40"/>
          <p:cNvSpPr txBox="1"/>
          <p:nvPr>
            <p:ph type="title"/>
          </p:nvPr>
        </p:nvSpPr>
        <p:spPr>
          <a:xfrm>
            <a:off x="457200" y="106322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pic>
        <p:nvPicPr>
          <p:cNvPr descr="image11.jpeg" id="152" name="Google Shape;152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38554" y="5384462"/>
            <a:ext cx="1750872" cy="507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40"/>
          <p:cNvSpPr txBox="1"/>
          <p:nvPr>
            <p:ph idx="12" type="sldNum"/>
          </p:nvPr>
        </p:nvSpPr>
        <p:spPr>
          <a:xfrm>
            <a:off x="6303002" y="5494973"/>
            <a:ext cx="2502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1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NHSA Logo 1.tiff" id="155" name="Google Shape;155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68344" y="1"/>
            <a:ext cx="1475661" cy="542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p41"/>
          <p:cNvGrpSpPr/>
          <p:nvPr/>
        </p:nvGrpSpPr>
        <p:grpSpPr>
          <a:xfrm>
            <a:off x="1835691" y="4365077"/>
            <a:ext cx="7260086" cy="2486705"/>
            <a:chOff x="-2" y="-19"/>
            <a:chExt cx="7260086" cy="2486705"/>
          </a:xfrm>
        </p:grpSpPr>
        <p:grpSp>
          <p:nvGrpSpPr>
            <p:cNvPr id="157" name="Google Shape;157;p41"/>
            <p:cNvGrpSpPr/>
            <p:nvPr/>
          </p:nvGrpSpPr>
          <p:grpSpPr>
            <a:xfrm>
              <a:off x="-2" y="-14"/>
              <a:ext cx="7260086" cy="2486700"/>
              <a:chOff x="0" y="-12"/>
              <a:chExt cx="7260086" cy="2486700"/>
            </a:xfrm>
          </p:grpSpPr>
          <p:sp>
            <p:nvSpPr>
              <p:cNvPr id="158" name="Google Shape;158;p41"/>
              <p:cNvSpPr/>
              <p:nvPr/>
            </p:nvSpPr>
            <p:spPr>
              <a:xfrm rot="10800000">
                <a:off x="86" y="-12"/>
                <a:ext cx="7260000" cy="2486700"/>
              </a:xfrm>
              <a:prstGeom prst="rect">
                <a:avLst/>
              </a:prstGeom>
              <a:solidFill>
                <a:srgbClr val="FFFFFF">
                  <a:alpha val="47058"/>
                </a:srgbClr>
              </a:solidFill>
              <a:ln>
                <a:noFill/>
              </a:ln>
            </p:spPr>
            <p:txBody>
              <a:bodyPr anchorCtr="0" anchor="ctr" bIns="45700" lIns="45700" spcFirstLastPara="1" rIns="45700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200"/>
                  <a:buFont typeface="Calibri"/>
                  <a:buNone/>
                </a:pPr>
                <a:r>
                  <a:t/>
                </a:r>
                <a:endParaRPr b="0" i="0" sz="3200" u="none" cap="none" strike="noStrike">
                  <a:solidFill>
                    <a:srgbClr val="105B67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pic>
            <p:nvPicPr>
              <p:cNvPr descr="image13.png" id="159" name="Google Shape;159;p41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 rot="10800000">
                <a:off x="0" y="0"/>
                <a:ext cx="7260086" cy="248668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60" name="Google Shape;160;p41"/>
            <p:cNvSpPr/>
            <p:nvPr/>
          </p:nvSpPr>
          <p:spPr>
            <a:xfrm rot="10800000">
              <a:off x="4508227" y="-19"/>
              <a:ext cx="2744400" cy="2486700"/>
            </a:xfrm>
            <a:prstGeom prst="rect">
              <a:avLst/>
            </a:prstGeom>
            <a:solidFill>
              <a:srgbClr val="FFFFFF">
                <a:alpha val="82745"/>
              </a:srgbClr>
            </a:solidFill>
            <a:ln cap="flat" cmpd="sng" w="9525">
              <a:solidFill>
                <a:srgbClr val="FFFFFF">
                  <a:alpha val="48627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200"/>
                <a:buFont typeface="Calibri"/>
                <a:buNone/>
              </a:pPr>
              <a:r>
                <a:t/>
              </a:r>
              <a:endParaRPr b="0" i="0" sz="3200" u="none" cap="none" strike="noStrike">
                <a:solidFill>
                  <a:srgbClr val="105B67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61" name="Google Shape;161;p41"/>
          <p:cNvSpPr txBox="1"/>
          <p:nvPr>
            <p:ph type="title"/>
          </p:nvPr>
        </p:nvSpPr>
        <p:spPr>
          <a:xfrm>
            <a:off x="457200" y="941387"/>
            <a:ext cx="82296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62" name="Google Shape;162;p41"/>
          <p:cNvSpPr txBox="1"/>
          <p:nvPr>
            <p:ph idx="1" type="body"/>
          </p:nvPr>
        </p:nvSpPr>
        <p:spPr>
          <a:xfrm>
            <a:off x="457200" y="1600202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»"/>
              <a:defRPr sz="32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3" name="Google Shape;163;p41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66" name="Google Shape;166;p4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42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 13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1.png" id="169" name="Google Shape;169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49742" y="5326912"/>
            <a:ext cx="993511" cy="151215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4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71" name="Google Shape;171;p4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43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 4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pic>
        <p:nvPicPr>
          <p:cNvPr descr="image2.png" id="175" name="Google Shape;175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13344" y="5197792"/>
            <a:ext cx="1088819" cy="162281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44"/>
          <p:cNvSpPr txBox="1"/>
          <p:nvPr/>
        </p:nvSpPr>
        <p:spPr>
          <a:xfrm>
            <a:off x="7108256" y="3848806"/>
            <a:ext cx="1422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AB_col_white_background.pdf" id="177" name="Google Shape;177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50" y="0"/>
            <a:ext cx="1663700" cy="71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44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4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2" id="180" name="Google Shape;180;p45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5"/>
          <p:cNvSpPr txBox="1"/>
          <p:nvPr>
            <p:ph idx="1" type="body"/>
          </p:nvPr>
        </p:nvSpPr>
        <p:spPr>
          <a:xfrm>
            <a:off x="457198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Picture 8" id="182" name="Google Shape;182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99384" y="6013010"/>
            <a:ext cx="1887419" cy="54238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4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84" name="Google Shape;184;p45"/>
          <p:cNvSpPr txBox="1"/>
          <p:nvPr>
            <p:ph idx="12" type="sldNum"/>
          </p:nvPr>
        </p:nvSpPr>
        <p:spPr>
          <a:xfrm>
            <a:off x="6280142" y="6215381"/>
            <a:ext cx="273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D9D9D"/>
              </a:buClr>
              <a:buSzPts val="1200"/>
              <a:buFont typeface="Century Gothic"/>
              <a:buNone/>
              <a:defRPr b="0" i="0" sz="1200" u="none" cap="none" strike="noStrike">
                <a:solidFill>
                  <a:srgbClr val="9D9D9D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5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6"/>
          <p:cNvSpPr txBox="1"/>
          <p:nvPr>
            <p:ph type="title"/>
          </p:nvPr>
        </p:nvSpPr>
        <p:spPr>
          <a:xfrm>
            <a:off x="628650" y="1131092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Garamond"/>
              <a:buNone/>
              <a:defRPr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87" name="Google Shape;187;p46"/>
          <p:cNvSpPr txBox="1"/>
          <p:nvPr>
            <p:ph idx="1" type="body"/>
          </p:nvPr>
        </p:nvSpPr>
        <p:spPr>
          <a:xfrm>
            <a:off x="628650" y="2226467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8" name="Google Shape;188;p46"/>
          <p:cNvSpPr txBox="1"/>
          <p:nvPr>
            <p:ph idx="12" type="sldNum"/>
          </p:nvPr>
        </p:nvSpPr>
        <p:spPr>
          <a:xfrm>
            <a:off x="8291197" y="5644595"/>
            <a:ext cx="2241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Garamond"/>
              <a:buNone/>
              <a:defRPr b="0" i="0" sz="1200" u="none" cap="none" strike="noStrike">
                <a:solidFill>
                  <a:srgbClr val="888888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6">
    <p:bg>
      <p:bgPr>
        <a:solidFill>
          <a:srgbClr val="000000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7"/>
          <p:cNvSpPr txBox="1"/>
          <p:nvPr>
            <p:ph type="title"/>
          </p:nvPr>
        </p:nvSpPr>
        <p:spPr>
          <a:xfrm>
            <a:off x="1117600" y="609600"/>
            <a:ext cx="6908700" cy="1143000"/>
          </a:xfrm>
          <a:prstGeom prst="rect">
            <a:avLst/>
          </a:prstGeom>
          <a:gradFill>
            <a:gsLst>
              <a:gs pos="0">
                <a:srgbClr val="00CC99"/>
              </a:gs>
              <a:gs pos="100000">
                <a:srgbClr val="005E47"/>
              </a:gs>
            </a:gsLst>
            <a:lin ang="5400012" scaled="0"/>
          </a:gradFill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4425" lIns="44425" spcFirstLastPara="1" rIns="44425" wrap="square" tIns="44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AFD00"/>
              </a:buClr>
              <a:buSzPts val="3600"/>
              <a:buFont typeface="Arial"/>
              <a:buNone/>
              <a:defRPr sz="3600">
                <a:solidFill>
                  <a:srgbClr val="FAFD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91" name="Google Shape;191;p47"/>
          <p:cNvSpPr txBox="1"/>
          <p:nvPr>
            <p:ph idx="1" type="body"/>
          </p:nvPr>
        </p:nvSpPr>
        <p:spPr>
          <a:xfrm>
            <a:off x="1117600" y="1981200"/>
            <a:ext cx="6908700" cy="4114800"/>
          </a:xfrm>
          <a:prstGeom prst="rect">
            <a:avLst/>
          </a:prstGeom>
          <a:gradFill>
            <a:gsLst>
              <a:gs pos="0">
                <a:srgbClr val="5F5F5F"/>
              </a:gs>
              <a:gs pos="100000">
                <a:srgbClr val="2C2C2C"/>
              </a:gs>
            </a:gsLst>
            <a:lin ang="5400012" scaled="0"/>
          </a:gradFill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4425" lIns="44425" spcFirstLastPara="1" rIns="44425" wrap="square" tIns="44425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–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–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47"/>
          <p:cNvSpPr txBox="1"/>
          <p:nvPr>
            <p:ph idx="12" type="sldNum"/>
          </p:nvPr>
        </p:nvSpPr>
        <p:spPr>
          <a:xfrm>
            <a:off x="6296661" y="6218618"/>
            <a:ext cx="256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7">
    <p:bg>
      <p:bgPr>
        <a:solidFill>
          <a:srgbClr val="000000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8"/>
          <p:cNvSpPr txBox="1"/>
          <p:nvPr>
            <p:ph type="title"/>
          </p:nvPr>
        </p:nvSpPr>
        <p:spPr>
          <a:xfrm>
            <a:off x="1187621" y="95113"/>
            <a:ext cx="7632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400"/>
              <a:buFont typeface="Calibri"/>
              <a:buNone/>
              <a:defRPr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95" name="Google Shape;195;p48"/>
          <p:cNvSpPr txBox="1"/>
          <p:nvPr>
            <p:ph idx="1" type="body"/>
          </p:nvPr>
        </p:nvSpPr>
        <p:spPr>
          <a:xfrm>
            <a:off x="482857" y="1124744"/>
            <a:ext cx="8229600" cy="50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>
                <a:solidFill>
                  <a:schemeClr val="accent1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Char char="–"/>
              <a:defRPr sz="3200">
                <a:solidFill>
                  <a:schemeClr val="accent1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Char char="•"/>
              <a:defRPr sz="3200">
                <a:solidFill>
                  <a:schemeClr val="accent1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Char char="–"/>
              <a:defRPr sz="3200">
                <a:solidFill>
                  <a:schemeClr val="accent1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Char char="»"/>
              <a:defRPr sz="3200">
                <a:solidFill>
                  <a:schemeClr val="accen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6" name="Google Shape;196;p48"/>
          <p:cNvSpPr txBox="1"/>
          <p:nvPr>
            <p:ph idx="12" type="sldNum"/>
          </p:nvPr>
        </p:nvSpPr>
        <p:spPr>
          <a:xfrm>
            <a:off x="6296661" y="6218618"/>
            <a:ext cx="256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8">
    <p:bg>
      <p:bgPr>
        <a:solidFill>
          <a:srgbClr val="000000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9"/>
          <p:cNvSpPr txBox="1"/>
          <p:nvPr>
            <p:ph type="title"/>
          </p:nvPr>
        </p:nvSpPr>
        <p:spPr>
          <a:xfrm>
            <a:off x="1117600" y="609600"/>
            <a:ext cx="6908700" cy="1143000"/>
          </a:xfrm>
          <a:prstGeom prst="rect">
            <a:avLst/>
          </a:prstGeom>
          <a:gradFill>
            <a:gsLst>
              <a:gs pos="0">
                <a:srgbClr val="00CC99"/>
              </a:gs>
              <a:gs pos="100000">
                <a:srgbClr val="005E47"/>
              </a:gs>
            </a:gsLst>
            <a:lin ang="5400012" scaled="0"/>
          </a:gradFill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4450" lIns="44450" spcFirstLastPara="1" rIns="44450" wrap="square" tIns="44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AFD00"/>
              </a:buClr>
              <a:buSzPts val="3600"/>
              <a:buFont typeface="Arial"/>
              <a:buNone/>
              <a:defRPr sz="3600">
                <a:solidFill>
                  <a:srgbClr val="FAFD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199" name="Google Shape;199;p49"/>
          <p:cNvSpPr txBox="1"/>
          <p:nvPr>
            <p:ph idx="1" type="body"/>
          </p:nvPr>
        </p:nvSpPr>
        <p:spPr>
          <a:xfrm>
            <a:off x="1117600" y="1981200"/>
            <a:ext cx="6908700" cy="4114800"/>
          </a:xfrm>
          <a:prstGeom prst="rect">
            <a:avLst/>
          </a:prstGeom>
          <a:gradFill>
            <a:gsLst>
              <a:gs pos="0">
                <a:srgbClr val="5F5F5F"/>
              </a:gs>
              <a:gs pos="100000">
                <a:srgbClr val="2C2C2C"/>
              </a:gs>
            </a:gsLst>
            <a:lin ang="5400012" scaled="0"/>
          </a:gradFill>
          <a:ln cap="flat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4450" lIns="44450" spcFirstLastPara="1" rIns="44450" wrap="square" tIns="4445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–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–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66"/>
              </a:buClr>
              <a:buSzPts val="3200"/>
              <a:buFont typeface="Arial"/>
              <a:buChar char="•"/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0" name="Google Shape;200;p49"/>
          <p:cNvSpPr txBox="1"/>
          <p:nvPr>
            <p:ph idx="12" type="sldNum"/>
          </p:nvPr>
        </p:nvSpPr>
        <p:spPr>
          <a:xfrm>
            <a:off x="6296661" y="6218618"/>
            <a:ext cx="256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Times New Roman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 2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02" name="Google Shape;202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03" name="Google Shape;203;p50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04" name="Google Shape;204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50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06" name="Google Shape;206;p5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7" name="Google Shape;207;p50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8" name="Google Shape;208;p50"/>
          <p:cNvSpPr txBox="1"/>
          <p:nvPr>
            <p:ph type="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09" name="Google Shape;209;p50"/>
          <p:cNvSpPr txBox="1"/>
          <p:nvPr>
            <p:ph idx="1" type="body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2pPr>
            <a:lvl3pPr indent="-228600" lvl="2" marL="1371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3pPr>
            <a:lvl4pPr indent="-228600" lvl="3" marL="18288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4pPr>
            <a:lvl5pPr indent="-228600" lvl="4" marL="22860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50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19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12" name="Google Shape;212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13" name="Google Shape;213;p51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14" name="Google Shape;214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5" name="Google Shape;215;p51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16" name="Google Shape;216;p5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51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8" name="Google Shape;218;p5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19" name="Google Shape;219;p5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»"/>
              <a:defRPr sz="32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0" name="Google Shape;220;p51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 4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22" name="Google Shape;222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23" name="Google Shape;223;p52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24" name="Google Shape;224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5" name="Google Shape;225;p52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26" name="Google Shape;226;p5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7" name="Google Shape;227;p52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" name="Google Shape;228;p52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  <a:defRPr b="1" sz="4000" cap="none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29" name="Google Shape;229;p52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0" name="Google Shape;230;p52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 3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32" name="Google Shape;232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33" name="Google Shape;233;p53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34" name="Google Shape;234;p5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5" name="Google Shape;235;p53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36" name="Google Shape;236;p5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7" name="Google Shape;237;p53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8" name="Google Shape;238;p5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39" name="Google Shape;239;p53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>
                <a:solidFill>
                  <a:srgbClr val="000000"/>
                </a:solidFill>
              </a:defRPr>
            </a:lvl2pPr>
            <a:lvl3pPr indent="-4064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</a:defRPr>
            </a:lvl3pPr>
            <a:lvl4pPr indent="-4064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>
                <a:solidFill>
                  <a:srgbClr val="000000"/>
                </a:solidFill>
              </a:defRPr>
            </a:lvl4pPr>
            <a:lvl5pPr indent="-4064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»"/>
              <a:defRPr sz="28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0" name="Google Shape;240;p53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showMasterSp="0">
  <p:cSld name="Comparison 2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42" name="Google Shape;242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43" name="Google Shape;243;p54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44" name="Google Shape;244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5" name="Google Shape;245;p54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46" name="Google Shape;246;p5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7" name="Google Shape;247;p54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8" name="Google Shape;248;p5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49" name="Google Shape;249;p54"/>
          <p:cNvSpPr txBox="1"/>
          <p:nvPr>
            <p:ph idx="1" type="body"/>
          </p:nvPr>
        </p:nvSpPr>
        <p:spPr>
          <a:xfrm>
            <a:off x="457200" y="1535112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0" name="Google Shape;250;p54"/>
          <p:cNvSpPr txBox="1"/>
          <p:nvPr>
            <p:ph idx="2" type="body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1" name="Google Shape;251;p54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 5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53" name="Google Shape;253;p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54" name="Google Shape;254;p55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55" name="Google Shape;255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" name="Google Shape;256;p55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57" name="Google Shape;257;p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8" name="Google Shape;258;p55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9" name="Google Shape;259;p5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60" name="Google Shape;260;p55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>
  <p:cSld name="Content with Caption 2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62" name="Google Shape;262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63" name="Google Shape;263;p56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64" name="Google Shape;264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5" name="Google Shape;265;p56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66" name="Google Shape;266;p5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56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" name="Google Shape;268;p56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69" name="Google Shape;269;p56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»"/>
              <a:defRPr sz="32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0" name="Google Shape;270;p56"/>
          <p:cNvSpPr txBox="1"/>
          <p:nvPr>
            <p:ph idx="2" type="body"/>
          </p:nvPr>
        </p:nvSpPr>
        <p:spPr>
          <a:xfrm>
            <a:off x="457199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1" name="Google Shape;271;p56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>
  <p:cSld name="Picture with Caption 2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73" name="Google Shape;273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74" name="Google Shape;274;p57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75" name="Google Shape;275;p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6" name="Google Shape;276;p57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77" name="Google Shape;277;p5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8" name="Google Shape;278;p57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9" name="Google Shape;279;p57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80" name="Google Shape;280;p5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81" name="Google Shape;281;p57"/>
          <p:cNvSpPr txBox="1"/>
          <p:nvPr>
            <p:ph idx="1" type="body"/>
          </p:nvPr>
        </p:nvSpPr>
        <p:spPr>
          <a:xfrm>
            <a:off x="1792288" y="5367337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  <a:defRPr sz="14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2" name="Google Shape;282;p57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 3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84" name="Google Shape;284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85" name="Google Shape;285;p58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86" name="Google Shape;286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7" name="Google Shape;287;p58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88" name="Google Shape;288;p5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9" name="Google Shape;289;p58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0" name="Google Shape;290;p58"/>
          <p:cNvSpPr txBox="1"/>
          <p:nvPr>
            <p:ph type="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291" name="Google Shape;291;p58"/>
          <p:cNvSpPr txBox="1"/>
          <p:nvPr>
            <p:ph idx="1" type="body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1pPr>
            <a:lvl2pPr indent="-228600" lvl="1" marL="9144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2pPr>
            <a:lvl3pPr indent="-228600" lvl="2" marL="1371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3pPr>
            <a:lvl4pPr indent="-228600" lvl="3" marL="18288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4pPr>
            <a:lvl5pPr indent="-228600" lvl="4" marL="22860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 sz="32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2" name="Google Shape;292;p58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 20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294" name="Google Shape;294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95" name="Google Shape;295;p59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296" name="Google Shape;296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7" name="Google Shape;297;p59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298" name="Google Shape;298;p5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9" name="Google Shape;299;p59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0" name="Google Shape;300;p5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301" name="Google Shape;301;p5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1pPr>
            <a:lvl2pPr indent="-4318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2pPr>
            <a:lvl3pPr indent="-4318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>
                <a:solidFill>
                  <a:srgbClr val="000000"/>
                </a:solidFill>
              </a:defRPr>
            </a:lvl3pPr>
            <a:lvl4pPr indent="-4318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–"/>
              <a:defRPr sz="3200">
                <a:solidFill>
                  <a:srgbClr val="000000"/>
                </a:solidFill>
              </a:defRPr>
            </a:lvl4pPr>
            <a:lvl5pPr indent="-4318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Char char="»"/>
              <a:defRPr sz="32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2" name="Google Shape;302;p59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1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559b6321a0_0_293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g2559b6321a0_0_293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g2559b6321a0_0_293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2559b6321a0_0_293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g2559b6321a0_0_293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>
  <p:cSld name="Section Header 5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304" name="Google Shape;304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05" name="Google Shape;305;p60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306" name="Google Shape;306;p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7" name="Google Shape;307;p60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308" name="Google Shape;308;p6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9" name="Google Shape;309;p60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0" name="Google Shape;310;p60"/>
          <p:cNvSpPr txBox="1"/>
          <p:nvPr>
            <p:ph type="title"/>
          </p:nvPr>
        </p:nvSpPr>
        <p:spPr>
          <a:xfrm>
            <a:off x="722312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  <a:defRPr b="1" sz="4000" cap="none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311" name="Google Shape;311;p60"/>
          <p:cNvSpPr txBox="1"/>
          <p:nvPr>
            <p:ph idx="1" type="body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2" name="Google Shape;312;p60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 4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314" name="Google Shape;314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15" name="Google Shape;315;p61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316" name="Google Shape;316;p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7" name="Google Shape;317;p61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318" name="Google Shape;318;p6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9" name="Google Shape;319;p61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0" name="Google Shape;320;p6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321" name="Google Shape;321;p61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</a:defRPr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>
                <a:solidFill>
                  <a:srgbClr val="000000"/>
                </a:solidFill>
              </a:defRPr>
            </a:lvl2pPr>
            <a:lvl3pPr indent="-4064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  <a:defRPr sz="2800">
                <a:solidFill>
                  <a:srgbClr val="000000"/>
                </a:solidFill>
              </a:defRPr>
            </a:lvl3pPr>
            <a:lvl4pPr indent="-4064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–"/>
              <a:defRPr sz="2800">
                <a:solidFill>
                  <a:srgbClr val="000000"/>
                </a:solidFill>
              </a:defRPr>
            </a:lvl4pPr>
            <a:lvl5pPr indent="-4064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Char char="»"/>
              <a:defRPr sz="2800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2" name="Google Shape;322;p61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showMasterSp="0">
  <p:cSld name="Comparison 3"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324" name="Google Shape;324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25" name="Google Shape;325;p62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326" name="Google Shape;326;p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7" name="Google Shape;327;p62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328" name="Google Shape;328;p6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9" name="Google Shape;329;p62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0" name="Google Shape;330;p6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331" name="Google Shape;331;p62"/>
          <p:cNvSpPr txBox="1"/>
          <p:nvPr>
            <p:ph idx="1" type="body"/>
          </p:nvPr>
        </p:nvSpPr>
        <p:spPr>
          <a:xfrm>
            <a:off x="457200" y="1535112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2" name="Google Shape;332;p62"/>
          <p:cNvSpPr txBox="1"/>
          <p:nvPr>
            <p:ph idx="2" type="body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3" name="Google Shape;333;p62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 6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2" id="335" name="Google Shape;335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4328" y="83306"/>
            <a:ext cx="1368153" cy="584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36" name="Google Shape;336;p63"/>
          <p:cNvPicPr preferRelativeResize="0"/>
          <p:nvPr/>
        </p:nvPicPr>
        <p:blipFill rotWithShape="1">
          <a:blip r:embed="rId3">
            <a:alphaModFix/>
          </a:blip>
          <a:srcRect b="5979" l="0" r="1680" t="0"/>
          <a:stretch/>
        </p:blipFill>
        <p:spPr>
          <a:xfrm>
            <a:off x="52098" y="-1"/>
            <a:ext cx="1927614" cy="5511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8" id="337" name="Google Shape;337;p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3808" y="67461"/>
            <a:ext cx="1889593" cy="6007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8" name="Google Shape;338;p63"/>
          <p:cNvGrpSpPr/>
          <p:nvPr/>
        </p:nvGrpSpPr>
        <p:grpSpPr>
          <a:xfrm>
            <a:off x="5608728" y="28627"/>
            <a:ext cx="1051500" cy="1297884"/>
            <a:chOff x="0" y="0"/>
            <a:chExt cx="1051500" cy="1297884"/>
          </a:xfrm>
        </p:grpSpPr>
        <p:pic>
          <p:nvPicPr>
            <p:cNvPr descr="image1.png" id="339" name="Google Shape;339;p6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3935" y="0"/>
              <a:ext cx="535868" cy="798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0" name="Google Shape;340;p63"/>
            <p:cNvSpPr txBox="1"/>
            <p:nvPr/>
          </p:nvSpPr>
          <p:spPr>
            <a:xfrm>
              <a:off x="0" y="850884"/>
              <a:ext cx="1051500" cy="44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ts val="2400"/>
                <a:buFont typeface="Calibri"/>
                <a:buNone/>
              </a:pPr>
              <a:r>
                <a:rPr b="0" i="0" lang="en-GB" sz="2400" u="sng" cap="none" strike="noStrike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1" name="Google Shape;341;p6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342" name="Google Shape;342;p63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55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2559b6321a0_0_299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g2559b6321a0_0_299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7" name="Google Shape;37;g2559b6321a0_0_299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g2559b6321a0_0_299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g2559b6321a0_0_299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rr connections2.jpg" id="41" name="Google Shape;41;p17"/>
          <p:cNvPicPr preferRelativeResize="0"/>
          <p:nvPr/>
        </p:nvPicPr>
        <p:blipFill rotWithShape="1">
          <a:blip r:embed="rId2">
            <a:alphaModFix amt="50000"/>
          </a:blip>
          <a:srcRect b="0" l="0" r="0" t="0"/>
          <a:stretch/>
        </p:blipFill>
        <p:spPr>
          <a:xfrm>
            <a:off x="2922640" y="-3"/>
            <a:ext cx="6221361" cy="387317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457198" y="1699847"/>
            <a:ext cx="8229600" cy="4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•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–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36463"/>
              </a:buClr>
              <a:buSzPts val="2000"/>
              <a:buChar char="»"/>
              <a:defRPr sz="2000">
                <a:solidFill>
                  <a:srgbClr val="63646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67F38"/>
              </a:buClr>
              <a:buSzPts val="4000"/>
              <a:buFont typeface="Century Gothic"/>
              <a:buNone/>
              <a:defRPr b="1" sz="4000">
                <a:solidFill>
                  <a:srgbClr val="E67F3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12" type="sldNum"/>
          </p:nvPr>
        </p:nvSpPr>
        <p:spPr>
          <a:xfrm>
            <a:off x="6289223" y="6221732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17"/>
          <p:cNvSpPr txBox="1"/>
          <p:nvPr>
            <p:ph idx="2" type="sldNum"/>
          </p:nvPr>
        </p:nvSpPr>
        <p:spPr>
          <a:xfrm>
            <a:off x="8422823" y="65566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showMasterSp="0">
  <p:cSld name="Comparis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" type="body"/>
          </p:nvPr>
        </p:nvSpPr>
        <p:spPr>
          <a:xfrm>
            <a:off x="457200" y="1535112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>
                <a:solidFill>
                  <a:srgbClr val="000000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2" type="body"/>
          </p:nvPr>
        </p:nvSpPr>
        <p:spPr>
          <a:xfrm>
            <a:off x="4645025" y="1535111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1" name="Google Shape;5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5981600"/>
            <a:ext cx="8174593" cy="63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1500" y="5881475"/>
            <a:ext cx="958356" cy="79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>
  <p:cSld name="Content with Cap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9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  <a:defRPr b="1" sz="20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19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2" type="body"/>
          </p:nvPr>
        </p:nvSpPr>
        <p:spPr>
          <a:xfrm>
            <a:off x="457198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, company name&#10;&#10;Description automatically generated" id="58" name="Google Shape;58;p19"/>
          <p:cNvPicPr preferRelativeResize="0"/>
          <p:nvPr/>
        </p:nvPicPr>
        <p:blipFill rotWithShape="1">
          <a:blip r:embed="rId2">
            <a:alphaModFix/>
          </a:blip>
          <a:srcRect b="6463" l="0" r="18757" t="0"/>
          <a:stretch/>
        </p:blipFill>
        <p:spPr>
          <a:xfrm>
            <a:off x="5969884" y="6116901"/>
            <a:ext cx="656310" cy="628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08963" y="6169723"/>
            <a:ext cx="793876" cy="5755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60" name="Google Shape;60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66408" y="6247998"/>
            <a:ext cx="2150570" cy="467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39.xml"/><Relationship Id="rId44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1.xml"/><Relationship Id="rId46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3.xml"/><Relationship Id="rId1" Type="http://schemas.openxmlformats.org/officeDocument/2006/relationships/image" Target="../media/image3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48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5.xml"/><Relationship Id="rId49" Type="http://schemas.openxmlformats.org/officeDocument/2006/relationships/slideLayout" Target="../slideLayouts/slideLayout4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31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27.xml"/><Relationship Id="rId51" Type="http://schemas.openxmlformats.org/officeDocument/2006/relationships/slideLayout" Target="../slideLayouts/slideLayout49.xml"/><Relationship Id="rId50" Type="http://schemas.openxmlformats.org/officeDocument/2006/relationships/slideLayout" Target="../slideLayouts/slideLayout48.xml"/><Relationship Id="rId53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9.xml"/><Relationship Id="rId5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8.xml"/><Relationship Id="rId54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56" Type="http://schemas.openxmlformats.org/officeDocument/2006/relationships/theme" Target="../theme/theme1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/>
          <p:nvPr/>
        </p:nvSpPr>
        <p:spPr>
          <a:xfrm>
            <a:off x="7249166" y="3895306"/>
            <a:ext cx="1422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4"/>
          <p:cNvSpPr txBox="1"/>
          <p:nvPr/>
        </p:nvSpPr>
        <p:spPr>
          <a:xfrm>
            <a:off x="7108256" y="3848806"/>
            <a:ext cx="142200" cy="4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2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r>
              <a:rPr b="0" i="0" lang="en-GB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2C4C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392C4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" type="body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Clr>
                <a:srgbClr val="0A228A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A228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2" type="sldNum"/>
          </p:nvPr>
        </p:nvSpPr>
        <p:spPr>
          <a:xfrm>
            <a:off x="8422823" y="6404294"/>
            <a:ext cx="2640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14"/>
          <p:cNvSpPr txBox="1"/>
          <p:nvPr>
            <p:ph idx="2" type="sldNum"/>
          </p:nvPr>
        </p:nvSpPr>
        <p:spPr>
          <a:xfrm>
            <a:off x="8422823" y="6404294"/>
            <a:ext cx="26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2" name="Google Shape;12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2400" y="183375"/>
            <a:ext cx="971088" cy="1234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circle with white text and people in a circle&#10;&#10;Description automatically generated" id="13" name="Google Shape;1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46000" y="135500"/>
            <a:ext cx="1303350" cy="12713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  <p:sldLayoutId id="2147483701" r:id="rId5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7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ttubzQhzA1U" TargetMode="External"/><Relationship Id="rId4" Type="http://schemas.openxmlformats.org/officeDocument/2006/relationships/image" Target="../media/image2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400" y="135500"/>
            <a:ext cx="1000217" cy="1271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91764"/>
              </a:srgbClr>
            </a:outerShdw>
          </a:effectLst>
        </p:spPr>
      </p:pic>
      <p:sp>
        <p:nvSpPr>
          <p:cNvPr id="348" name="Google Shape;348;p1"/>
          <p:cNvSpPr txBox="1"/>
          <p:nvPr/>
        </p:nvSpPr>
        <p:spPr>
          <a:xfrm>
            <a:off x="379200" y="2281275"/>
            <a:ext cx="8385600" cy="5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/>
              <a:t>Enhancing research culture through an interdisciplinary “Team Research” training and development programme pilot</a:t>
            </a:r>
            <a:endParaRPr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/>
              <a:t>IRCC 2023, The University of Warwick</a:t>
            </a:r>
            <a:endParaRPr sz="2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1596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200">
              <a:solidFill>
                <a:srgbClr val="21596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200">
                <a:solidFill>
                  <a:srgbClr val="215968"/>
                </a:solidFill>
                <a:latin typeface="Calibri"/>
                <a:ea typeface="Calibri"/>
                <a:cs typeface="Calibri"/>
                <a:sym typeface="Calibri"/>
              </a:rPr>
              <a:t>Ruth Norris , Team Research Co-Lead</a:t>
            </a:r>
            <a:endParaRPr sz="2200">
              <a:solidFill>
                <a:srgbClr val="21596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200">
                <a:solidFill>
                  <a:srgbClr val="215968"/>
                </a:solidFill>
                <a:latin typeface="Calibri"/>
                <a:ea typeface="Calibri"/>
                <a:cs typeface="Calibri"/>
                <a:sym typeface="Calibri"/>
              </a:rPr>
              <a:t>Operational Director, Pankhurst Institute for Health Technology</a:t>
            </a:r>
            <a:endParaRPr sz="2200">
              <a:solidFill>
                <a:srgbClr val="21596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200">
                <a:solidFill>
                  <a:srgbClr val="215968"/>
                </a:solidFill>
                <a:latin typeface="Calibri"/>
                <a:ea typeface="Calibri"/>
                <a:cs typeface="Calibri"/>
                <a:sym typeface="Calibri"/>
              </a:rPr>
              <a:t>The University of Manchester</a:t>
            </a:r>
            <a:endParaRPr sz="2200">
              <a:solidFill>
                <a:srgbClr val="21596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20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@TeamsBuild 	#teamsbuilddreams</a:t>
            </a:r>
            <a:endParaRPr sz="2200">
              <a:solidFill>
                <a:srgbClr val="E46C0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GB" sz="1050">
                <a:solidFill>
                  <a:srgbClr val="011D5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GB" sz="24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1" sz="24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54824c15d4_0_0"/>
          <p:cNvSpPr txBox="1"/>
          <p:nvPr/>
        </p:nvSpPr>
        <p:spPr>
          <a:xfrm>
            <a:off x="102700" y="1203175"/>
            <a:ext cx="46617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rPr b="0" i="0" lang="en-GB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you. 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900"/>
              <a:buFont typeface="Arial"/>
              <a:buNone/>
            </a:pPr>
            <a:r>
              <a:rPr b="0" i="0" lang="en-GB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We’d love to keep talking…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4200" u="none" cap="none" strike="noStrike">
              <a:solidFill>
                <a:srgbClr val="E36C0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0" i="0" lang="en-GB" sz="4200" u="none" cap="none" strike="noStrik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b="0" i="0" lang="en-GB" sz="3900" u="none" cap="none" strike="noStrik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11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29292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11"/>
              <a:buFont typeface="Arial"/>
              <a:buNone/>
            </a:pPr>
            <a:r>
              <a:rPr lang="en-GB" sz="2000">
                <a:solidFill>
                  <a:srgbClr val="292929"/>
                </a:solidFill>
                <a:latin typeface="Calibri"/>
                <a:ea typeface="Calibri"/>
                <a:cs typeface="Calibri"/>
                <a:sym typeface="Calibri"/>
              </a:rPr>
              <a:t>TROT</a:t>
            </a:r>
            <a:r>
              <a:rPr b="0" i="0" lang="en-GB" sz="2000" u="none" cap="none" strike="noStrike">
                <a:solidFill>
                  <a:srgbClr val="292929"/>
                </a:solidFill>
                <a:latin typeface="Calibri"/>
                <a:ea typeface="Calibri"/>
                <a:cs typeface="Calibri"/>
                <a:sym typeface="Calibri"/>
              </a:rPr>
              <a:t>@manchester.ac.uk </a:t>
            </a:r>
            <a:endParaRPr b="0" i="0" sz="2000" u="none" cap="none" strike="noStrike">
              <a:solidFill>
                <a:srgbClr val="29292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11"/>
              <a:buFont typeface="Arial"/>
              <a:buNone/>
            </a:pPr>
            <a:r>
              <a:rPr b="0" i="0" lang="en-GB" sz="2000" u="none" cap="none" strike="noStrike">
                <a:solidFill>
                  <a:srgbClr val="292929"/>
                </a:solidFill>
                <a:latin typeface="Calibri"/>
                <a:ea typeface="Calibri"/>
                <a:cs typeface="Calibri"/>
                <a:sym typeface="Calibri"/>
              </a:rPr>
              <a:t>Ruth.Norris@manchester.ac.uk</a:t>
            </a:r>
            <a:endParaRPr b="0" i="0" sz="2000" u="none" cap="none" strike="noStrike">
              <a:solidFill>
                <a:srgbClr val="29292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11"/>
              <a:buFont typeface="Arial"/>
              <a:buNone/>
            </a:pPr>
            <a:r>
              <a:rPr b="0" i="0" lang="en-GB" sz="2400" u="none" cap="none" strike="noStrike">
                <a:solidFill>
                  <a:srgbClr val="E36C09"/>
                </a:solidFill>
                <a:latin typeface="Calibri"/>
                <a:ea typeface="Calibri"/>
                <a:cs typeface="Calibri"/>
                <a:sym typeface="Calibri"/>
              </a:rPr>
              <a:t>@TeamsBuild  #teamsbuilddreams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2" name="Google Shape;412;g254824c15d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4575" y="2853425"/>
            <a:ext cx="1392576" cy="139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g254824c15d4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350" y="131775"/>
            <a:ext cx="978575" cy="12437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91760"/>
              </a:srgbClr>
            </a:outerShdw>
          </a:effectLst>
        </p:spPr>
      </p:pic>
      <p:pic>
        <p:nvPicPr>
          <p:cNvPr id="414" name="Google Shape;414;g254824c15d4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400" y="5884975"/>
            <a:ext cx="8839202" cy="691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g254824c15d4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64525" y="5884975"/>
            <a:ext cx="1166022" cy="97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g254824c15d4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55450" y="741700"/>
            <a:ext cx="3525409" cy="47097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10200000" dist="19050">
              <a:srgbClr val="000000">
                <a:alpha val="37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"/>
          <p:cNvSpPr txBox="1"/>
          <p:nvPr>
            <p:ph type="title"/>
          </p:nvPr>
        </p:nvSpPr>
        <p:spPr>
          <a:xfrm>
            <a:off x="457200" y="460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000"/>
              <a:buFont typeface="Calibri"/>
              <a:buNone/>
            </a:pPr>
            <a:r>
              <a:rPr lang="en-GB" sz="4000">
                <a:solidFill>
                  <a:schemeClr val="dk1"/>
                </a:solidFill>
              </a:rPr>
              <a:t>Summary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354" name="Google Shape;354;p2"/>
          <p:cNvSpPr txBox="1"/>
          <p:nvPr/>
        </p:nvSpPr>
        <p:spPr>
          <a:xfrm>
            <a:off x="457200" y="1791525"/>
            <a:ext cx="85230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1" lang="en-GB" sz="2400">
                <a:solidFill>
                  <a:schemeClr val="dk1"/>
                </a:solidFill>
              </a:rPr>
              <a:t>How we got here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1" lang="en-GB" sz="2400">
                <a:solidFill>
                  <a:schemeClr val="dk1"/>
                </a:solidFill>
              </a:rPr>
              <a:t>Phase I </a:t>
            </a:r>
            <a:endParaRPr b="1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1" lang="en-GB" sz="2400">
                <a:solidFill>
                  <a:schemeClr val="dk1"/>
                </a:solidFill>
              </a:rPr>
              <a:t>Team Research Animation</a:t>
            </a:r>
            <a:endParaRPr b="1" sz="2400">
              <a:solidFill>
                <a:schemeClr val="dk1"/>
              </a:solidFill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●"/>
            </a:pPr>
            <a:r>
              <a:rPr b="1" lang="en-GB" sz="2400">
                <a:solidFill>
                  <a:schemeClr val="dk1"/>
                </a:solidFill>
              </a:rPr>
              <a:t>Workshop findings</a:t>
            </a:r>
            <a:endParaRPr b="1" sz="2400">
              <a:solidFill>
                <a:schemeClr val="dk1"/>
              </a:solidFill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b="1" lang="en-GB" sz="2400">
                <a:solidFill>
                  <a:schemeClr val="dk1"/>
                </a:solidFill>
              </a:rPr>
              <a:t>Phase II</a:t>
            </a:r>
            <a:endParaRPr b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2"/>
          <p:cNvSpPr txBox="1"/>
          <p:nvPr>
            <p:ph type="title"/>
          </p:nvPr>
        </p:nvSpPr>
        <p:spPr>
          <a:xfrm>
            <a:off x="350050" y="-5"/>
            <a:ext cx="82296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en-GB" sz="4000">
                <a:solidFill>
                  <a:schemeClr val="dk1"/>
                </a:solidFill>
              </a:rPr>
              <a:t>How we got here</a:t>
            </a:r>
            <a:endParaRPr sz="4360">
              <a:solidFill>
                <a:schemeClr val="dk1"/>
              </a:solidFill>
            </a:endParaRPr>
          </a:p>
        </p:txBody>
      </p:sp>
      <p:sp>
        <p:nvSpPr>
          <p:cNvPr id="360" name="Google Shape;360;p12"/>
          <p:cNvSpPr/>
          <p:nvPr/>
        </p:nvSpPr>
        <p:spPr>
          <a:xfrm>
            <a:off x="-50" y="1083399"/>
            <a:ext cx="8929800" cy="21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</a:rPr>
              <a:t>Snowball - small investment to attend a conference:</a:t>
            </a:r>
            <a:endParaRPr sz="2300">
              <a:solidFill>
                <a:schemeClr val="dk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0" i="0" lang="en-GB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Science of Team Science (SciTS) Conferences:</a:t>
            </a:r>
            <a:endParaRPr b="0" i="0" sz="2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2018: 4 people; 1 talk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2019: 7 people; 6 talks, 1 workshop, TWO prizes</a:t>
            </a:r>
            <a:endParaRPr b="0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0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2023: 3 people; 1 workshop, 1 talk 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Users\Ruth\Dropbox (The University of Manchester)\SciTS 2019\scits selected photos\UNADJUSTEDNONRAW_thumb_e47.jpg" id="361" name="Google Shape;361;p12"/>
          <p:cNvPicPr preferRelativeResize="0"/>
          <p:nvPr/>
        </p:nvPicPr>
        <p:blipFill rotWithShape="1">
          <a:blip r:embed="rId3">
            <a:alphaModFix/>
          </a:blip>
          <a:srcRect b="16920" l="0" r="-3060" t="19397"/>
          <a:stretch/>
        </p:blipFill>
        <p:spPr>
          <a:xfrm>
            <a:off x="131767" y="3248200"/>
            <a:ext cx="8666258" cy="4015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5af2274e6c_0_32"/>
          <p:cNvSpPr txBox="1"/>
          <p:nvPr/>
        </p:nvSpPr>
        <p:spPr>
          <a:xfrm>
            <a:off x="8638677" y="6324221"/>
            <a:ext cx="1980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25af2274e6c_0_32"/>
          <p:cNvSpPr txBox="1"/>
          <p:nvPr/>
        </p:nvSpPr>
        <p:spPr>
          <a:xfrm>
            <a:off x="0" y="-299100"/>
            <a:ext cx="89109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Team Research </a:t>
            </a: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Programme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25af2274e6c_0_32"/>
          <p:cNvSpPr txBox="1"/>
          <p:nvPr/>
        </p:nvSpPr>
        <p:spPr>
          <a:xfrm>
            <a:off x="205800" y="1323600"/>
            <a:ext cx="8732400" cy="5695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1" i="1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i="1" lang="en-GB" sz="2400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Our aim is to increase awareness of the Team Research (Team Science) interdisciplinary model and its value to research and culture, by providing a suite of training and development activities.</a:t>
            </a:r>
            <a:endParaRPr i="1" sz="2400">
              <a:solidFill>
                <a:srgbClr val="E46C0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1" sz="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i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Delivered in </a:t>
            </a:r>
            <a:r>
              <a:rPr i="1" lang="en-GB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 (22/23): </a:t>
            </a:r>
            <a:endParaRPr b="1" i="0" sz="2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b="1" lang="en-GB"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i="0" lang="en-GB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Awareness and Knowledge Building</a:t>
            </a:r>
            <a:r>
              <a:rPr i="0" lang="en-GB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i="0" sz="2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Survey, Workshops, Definition, Toolkit development, relationship building, brand identity - GRAB ME F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OR A 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BA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DGE!</a:t>
            </a:r>
            <a:endParaRPr i="1" sz="25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b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i="0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2 Dissemination an</a:t>
            </a:r>
            <a:r>
              <a:rPr b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 Impact</a:t>
            </a:r>
            <a:r>
              <a:rPr i="0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: </a:t>
            </a:r>
            <a:endParaRPr i="0" sz="2500" u="none" cap="none" strike="noStrike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Knowledge-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Exchange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and network building (Ne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wcastle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N8)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Animat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ed film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Train the trainer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SciTS Conference 2023: Workshop and talk;</a:t>
            </a:r>
            <a:r>
              <a:rPr i="1" lang="en-GB" sz="25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rising stars sup</a:t>
            </a:r>
            <a:r>
              <a:rPr i="1" lang="en-GB" sz="25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port.</a:t>
            </a:r>
            <a:r>
              <a:rPr i="0" lang="en-GB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3535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g25af2274e6c_0_32"/>
          <p:cNvSpPr txBox="1"/>
          <p:nvPr/>
        </p:nvSpPr>
        <p:spPr>
          <a:xfrm>
            <a:off x="0" y="0"/>
            <a:ext cx="225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1" sz="1100" u="none" cap="none" strike="noStrike">
              <a:solidFill>
                <a:srgbClr val="29292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5af2274e6c_0_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4000">
                <a:solidFill>
                  <a:schemeClr val="dk1"/>
                </a:solidFill>
              </a:rPr>
              <a:t>Team Research Animation</a:t>
            </a:r>
            <a:endParaRPr sz="4000">
              <a:solidFill>
                <a:schemeClr val="dk1"/>
              </a:solidFill>
            </a:endParaRPr>
          </a:p>
        </p:txBody>
      </p:sp>
      <p:pic>
        <p:nvPicPr>
          <p:cNvPr descr="Delighted to launch our new short animation showcasing how #interdisciplinary #collaboration supports #research and solutions to global challenges. Enjoy, share, and please do get in touch! #teamsbuilddreams #teamscience #teamresearch" id="375" name="Google Shape;375;g25af2274e6c_0_21" title="Team Research Animation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97275" y="1565313"/>
            <a:ext cx="5749450" cy="372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e7d1e2e494_0_17"/>
          <p:cNvSpPr txBox="1"/>
          <p:nvPr/>
        </p:nvSpPr>
        <p:spPr>
          <a:xfrm>
            <a:off x="2378468" y="734175"/>
            <a:ext cx="401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Benefits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g1e7d1e2e494_0_17"/>
          <p:cNvSpPr txBox="1"/>
          <p:nvPr/>
        </p:nvSpPr>
        <p:spPr>
          <a:xfrm>
            <a:off x="1406825" y="0"/>
            <a:ext cx="63303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Workshop Results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1e7d1e2e494_0_17"/>
          <p:cNvSpPr/>
          <p:nvPr/>
        </p:nvSpPr>
        <p:spPr>
          <a:xfrm>
            <a:off x="8681569" y="6462600"/>
            <a:ext cx="132900" cy="204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83" name="Google Shape;383;g1e7d1e2e494_0_17"/>
          <p:cNvGraphicFramePr/>
          <p:nvPr/>
        </p:nvGraphicFramePr>
        <p:xfrm>
          <a:off x="305961" y="13445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{A31CCD54-4507-441B-912D-851A717B26EB}</a:tableStyleId>
              </a:tblPr>
              <a:tblGrid>
                <a:gridCol w="8532075"/>
              </a:tblGrid>
              <a:tr h="319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300"/>
                        <a:buFont typeface="Arial"/>
                        <a:buNone/>
                      </a:pPr>
                      <a:r>
                        <a:t/>
                      </a:r>
                      <a:endParaRPr sz="26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4677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Increases </a:t>
                      </a: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fundability</a:t>
                      </a:r>
                      <a:endParaRPr b="1"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6068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Better Culture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 rewarding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enjoyable; autonomy;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collaborative,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less hierarchy, better relationships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76055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Better Research: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more complex qs are answerable; enables translational rsch; more efficient; all stakeholders, impact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121367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Recognition: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individuals acknowledged, diverse skills recognised; allows researcher outputs across fields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Calibri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“Giving people wings”</a:t>
                      </a:r>
                      <a:endParaRPr b="1"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6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300"/>
                        <a:buFont typeface="Arial"/>
                        <a:buNone/>
                      </a:pPr>
                      <a:r>
                        <a:t/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e7d1e2e494_0_361"/>
          <p:cNvSpPr txBox="1"/>
          <p:nvPr/>
        </p:nvSpPr>
        <p:spPr>
          <a:xfrm>
            <a:off x="2172932" y="-11"/>
            <a:ext cx="49596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Workshop Results</a:t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 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1e7d1e2e494_0_36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0" name="Google Shape;390;g1e7d1e2e494_0_361"/>
          <p:cNvSpPr txBox="1"/>
          <p:nvPr/>
        </p:nvSpPr>
        <p:spPr>
          <a:xfrm>
            <a:off x="8638677" y="6324221"/>
            <a:ext cx="1980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91" name="Google Shape;391;g1e7d1e2e494_0_361"/>
          <p:cNvGraphicFramePr/>
          <p:nvPr/>
        </p:nvGraphicFramePr>
        <p:xfrm>
          <a:off x="72625" y="162178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{A31CCD54-4507-441B-912D-851A717B26EB}</a:tableStyleId>
              </a:tblPr>
              <a:tblGrid>
                <a:gridCol w="8948525"/>
              </a:tblGrid>
              <a:tr h="3115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Calibri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Team dynamics</a:t>
                      </a:r>
                      <a:endParaRPr b="1"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460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Different cultures,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approaches, language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WoW, competition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2844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Funding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lack of; variability across funders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6407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University processes/structure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academic vs nonacademic, 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JDs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; centralis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ation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; geog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;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space; faculty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funding systems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18580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Training;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networking; facilitating and maintaining connections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6497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Recognising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contributions of individuals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7197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Hierarchy,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individualism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resistance to change: status quo beneficial; not incentivised (promotions; credit;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paper metrics)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2507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Lack of time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e7d1e2e494_0_705"/>
          <p:cNvSpPr txBox="1"/>
          <p:nvPr>
            <p:ph type="ctrTitle"/>
          </p:nvPr>
        </p:nvSpPr>
        <p:spPr>
          <a:xfrm>
            <a:off x="1663657" y="248225"/>
            <a:ext cx="5816700" cy="9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GB" sz="4000">
                <a:solidFill>
                  <a:schemeClr val="dk1"/>
                </a:solidFill>
              </a:rPr>
              <a:t>Workshop Results</a:t>
            </a:r>
            <a:endParaRPr sz="40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Solutions </a:t>
            </a:r>
            <a:endParaRPr sz="2400"/>
          </a:p>
        </p:txBody>
      </p:sp>
      <p:graphicFrame>
        <p:nvGraphicFramePr>
          <p:cNvPr id="397" name="Google Shape;397;g1e7d1e2e494_0_705"/>
          <p:cNvGraphicFramePr/>
          <p:nvPr/>
        </p:nvGraphicFramePr>
        <p:xfrm>
          <a:off x="135299" y="156685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{A31CCD54-4507-441B-912D-851A717B26EB}</a:tableStyleId>
              </a:tblPr>
              <a:tblGrid>
                <a:gridCol w="8723775"/>
              </a:tblGrid>
              <a:tr h="64010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Connections: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create links; connect people; networking; colocation  community building activities and events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64010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Framework Developments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recognition, credit share, flexible promotion, from output to impact focus.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4005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ollaborative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inclusive</a:t>
                      </a:r>
                      <a:r>
                        <a:rPr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interdisciplinary culture</a:t>
                      </a:r>
                      <a:r>
                        <a:rPr b="1"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framework</a:t>
                      </a:r>
                      <a:endParaRPr b="1"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196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Training: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toolkits 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4100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Understanding motivators</a:t>
                      </a:r>
                      <a:r>
                        <a:rPr b="1" lang="en-GB" sz="2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recognition/reward needs 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25592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Communications: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promoting the benefit; senior advocacy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319675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Career Pathways:</a:t>
                      </a: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workforce and contract development </a:t>
                      </a:r>
                      <a:endParaRPr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  <a:tr h="640100">
                <a:tc>
                  <a:txBody>
                    <a:bodyPr/>
                    <a:lstStyle/>
                    <a:p>
                      <a:pPr indent="-3810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Char char="●"/>
                      </a:pPr>
                      <a:r>
                        <a:rPr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Ways to </a:t>
                      </a:r>
                      <a:r>
                        <a:rPr b="1" lang="en-GB" sz="26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measure these ways of working</a:t>
                      </a:r>
                      <a:endParaRPr b="1" sz="26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25400" marL="2540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5af2274e6c_0_39"/>
          <p:cNvSpPr txBox="1"/>
          <p:nvPr/>
        </p:nvSpPr>
        <p:spPr>
          <a:xfrm>
            <a:off x="8638677" y="6324221"/>
            <a:ext cx="1980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g25af2274e6c_0_39"/>
          <p:cNvSpPr txBox="1"/>
          <p:nvPr/>
        </p:nvSpPr>
        <p:spPr>
          <a:xfrm>
            <a:off x="348000" y="132525"/>
            <a:ext cx="8673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GB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Next…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g25af2274e6c_0_39"/>
          <p:cNvSpPr txBox="1"/>
          <p:nvPr/>
        </p:nvSpPr>
        <p:spPr>
          <a:xfrm>
            <a:off x="539550" y="1487675"/>
            <a:ext cx="8290800" cy="57105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sz="28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2: (2023-2025) </a:t>
            </a:r>
            <a:endParaRPr b="0" sz="2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Launch ***</a:t>
            </a: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NEW*** </a:t>
            </a: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 and toolkit</a:t>
            </a:r>
            <a:endParaRPr b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Rollout Training Programme</a:t>
            </a:r>
            <a:endParaRPr b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Widen participation</a:t>
            </a: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awareness, capability</a:t>
            </a:r>
            <a:endParaRPr b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ase stud</a:t>
            </a: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library</a:t>
            </a:r>
            <a:endParaRPr b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mpact evidence strategy </a:t>
            </a:r>
            <a:endParaRPr b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b="0" lang="en-GB" sz="2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International Collaboration</a:t>
            </a: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2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Arial"/>
              <a:buChar char="•"/>
            </a:pPr>
            <a:r>
              <a:rPr lang="en-GB" sz="2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Conference</a:t>
            </a:r>
            <a:endParaRPr sz="2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1" sz="2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3535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g25af2274e6c_0_39"/>
          <p:cNvSpPr txBox="1"/>
          <p:nvPr/>
        </p:nvSpPr>
        <p:spPr>
          <a:xfrm>
            <a:off x="0" y="0"/>
            <a:ext cx="225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1" sz="1100" u="none" cap="none" strike="noStrike">
              <a:solidFill>
                <a:srgbClr val="29292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6" name="Google Shape;406;g25af2274e6c_0_39"/>
          <p:cNvPicPr preferRelativeResize="0"/>
          <p:nvPr/>
        </p:nvPicPr>
        <p:blipFill rotWithShape="1">
          <a:blip r:embed="rId3">
            <a:alphaModFix/>
          </a:blip>
          <a:srcRect b="0" l="0" r="2334" t="4924"/>
          <a:stretch/>
        </p:blipFill>
        <p:spPr>
          <a:xfrm>
            <a:off x="552000" y="1487663"/>
            <a:ext cx="8039977" cy="511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105B67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83F0E95C095044A91FAF40A0A24599" ma:contentTypeVersion="11" ma:contentTypeDescription="Create a new document." ma:contentTypeScope="" ma:versionID="ef17a37cf1b37988272db25700ea1a25">
  <xsd:schema xmlns:xsd="http://www.w3.org/2001/XMLSchema" xmlns:xs="http://www.w3.org/2001/XMLSchema" xmlns:p="http://schemas.microsoft.com/office/2006/metadata/properties" xmlns:ns2="e09b4255-b0b1-427a-9c88-757096f4c12a" xmlns:ns3="9890333f-d1fd-4089-b890-e8cd7d10d952" targetNamespace="http://schemas.microsoft.com/office/2006/metadata/properties" ma:root="true" ma:fieldsID="d025848c1477469f028bd3b86420afff" ns2:_="" ns3:_="">
    <xsd:import namespace="e09b4255-b0b1-427a-9c88-757096f4c12a"/>
    <xsd:import namespace="9890333f-d1fd-4089-b890-e8cd7d10d9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b4255-b0b1-427a-9c88-757096f4c1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90333f-d1fd-4089-b890-e8cd7d10d952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e2de2d4-fb10-4aea-a63a-c098d6e07741}" ma:internalName="TaxCatchAll" ma:showField="CatchAllData" ma:web="9890333f-d1fd-4089-b890-e8cd7d10d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b4255-b0b1-427a-9c88-757096f4c12a">
      <Terms xmlns="http://schemas.microsoft.com/office/infopath/2007/PartnerControls"/>
    </lcf76f155ced4ddcb4097134ff3c332f>
    <TaxCatchAll xmlns="9890333f-d1fd-4089-b890-e8cd7d10d952" xsi:nil="true"/>
  </documentManagement>
</p:properties>
</file>

<file path=customXml/itemProps1.xml><?xml version="1.0" encoding="utf-8"?>
<ds:datastoreItem xmlns:ds="http://schemas.openxmlformats.org/officeDocument/2006/customXml" ds:itemID="{10C00FFD-F0C3-4652-AF3D-C777F5CEAEFE}"/>
</file>

<file path=customXml/itemProps2.xml><?xml version="1.0" encoding="utf-8"?>
<ds:datastoreItem xmlns:ds="http://schemas.openxmlformats.org/officeDocument/2006/customXml" ds:itemID="{9E18885D-86D3-4EEF-B390-8596C5019002}"/>
</file>

<file path=customXml/itemProps3.xml><?xml version="1.0" encoding="utf-8"?>
<ds:datastoreItem xmlns:ds="http://schemas.openxmlformats.org/officeDocument/2006/customXml" ds:itemID="{22FC14BB-0A61-4DDC-BDD8-9D813C15F390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Ruth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0x0101002483F0E95C095044A91FAF40A0A24599</vt:lpwstr>
  </property>
  <property fmtid="{D5CDD505-2E9C-101B-9397-08002B2CF9AE}" pid="3" name="xd_ProgID">
    <vt:lpwstr/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bool>false</vt:bool>
  </property>
</Properties>
</file>