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  <p:sldId id="275" r:id="rId5"/>
    <p:sldId id="261" r:id="rId6"/>
    <p:sldId id="274" r:id="rId7"/>
    <p:sldId id="273" r:id="rId8"/>
    <p:sldId id="277" r:id="rId9"/>
    <p:sldId id="262" r:id="rId10"/>
    <p:sldId id="260" r:id="rId11"/>
    <p:sldId id="278" r:id="rId12"/>
    <p:sldId id="279" r:id="rId13"/>
    <p:sldId id="272" r:id="rId14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053"/>
    <a:srgbClr val="507F70"/>
    <a:srgbClr val="6DCDB8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>
      <p:cViewPr varScale="1">
        <p:scale>
          <a:sx n="100" d="100"/>
          <a:sy n="100" d="100"/>
        </p:scale>
        <p:origin x="870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594172" y="525294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Getting Started…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443784" y="1066600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F3D03E4-B957-4C99-986F-ECF1CE030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84" y="1317463"/>
            <a:ext cx="2658086" cy="51881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8B0956-C39E-676E-A6AD-6DE0BF21C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924" y="1323560"/>
            <a:ext cx="2645893" cy="51820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B6C459-0F15-13FB-2A65-EEFA2B471731}"/>
              </a:ext>
            </a:extLst>
          </p:cNvPr>
          <p:cNvSpPr txBox="1"/>
          <p:nvPr/>
        </p:nvSpPr>
        <p:spPr>
          <a:xfrm>
            <a:off x="3618508" y="1405161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Black" panose="020B0A04020102020204" pitchFamily="34" charset="0"/>
              </a:rPr>
              <a:t>What matters most? </a:t>
            </a:r>
            <a:endParaRPr lang="en-GB" sz="2800" dirty="0">
              <a:latin typeface="Arial Black" panose="020B0A040201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2A173C-024A-3BD2-3E6D-8980C6AB5342}"/>
              </a:ext>
            </a:extLst>
          </p:cNvPr>
          <p:cNvSpPr txBox="1"/>
          <p:nvPr/>
        </p:nvSpPr>
        <p:spPr>
          <a:xfrm>
            <a:off x="4338770" y="2702814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What are our drivers? 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B9E040-09C9-D30B-1675-9437008D2501}"/>
              </a:ext>
            </a:extLst>
          </p:cNvPr>
          <p:cNvSpPr txBox="1"/>
          <p:nvPr/>
        </p:nvSpPr>
        <p:spPr>
          <a:xfrm>
            <a:off x="3242710" y="3781425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Who are we aligning with?</a:t>
            </a:r>
          </a:p>
          <a:p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REF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Athena Swan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Diversity Mark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93035B-F65A-8B87-5663-2AD6EA8F5BA8}"/>
              </a:ext>
            </a:extLst>
          </p:cNvPr>
          <p:cNvGrpSpPr/>
          <p:nvPr/>
        </p:nvGrpSpPr>
        <p:grpSpPr>
          <a:xfrm>
            <a:off x="7146900" y="6733753"/>
            <a:ext cx="3240360" cy="307777"/>
            <a:chOff x="7146900" y="6733753"/>
            <a:chExt cx="3240360" cy="30777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D1AEBC-E914-76DF-690B-809A432B10E9}"/>
                </a:ext>
              </a:extLst>
            </p:cNvPr>
            <p:cNvSpPr txBox="1"/>
            <p:nvPr/>
          </p:nvSpPr>
          <p:spPr>
            <a:xfrm>
              <a:off x="7146900" y="6733753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Data Source: UU Data &amp; Dimensions  </a:t>
              </a:r>
              <a:endParaRPr lang="en-GB" sz="1400" dirty="0"/>
            </a:p>
          </p:txBody>
        </p:sp>
        <p:pic>
          <p:nvPicPr>
            <p:cNvPr id="22" name="Picture 21" descr="A colorful logo with a diamond&#10;&#10;Description automatically generated with medium confidence">
              <a:extLst>
                <a:ext uri="{FF2B5EF4-FFF2-40B4-BE49-F238E27FC236}">
                  <a16:creationId xmlns:a16="http://schemas.microsoft.com/office/drawing/2014/main" id="{93A3B5DC-CB74-CE22-E837-94D482E57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82317" y="6758855"/>
              <a:ext cx="252999" cy="2181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018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594172" y="525294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There is more than </a:t>
            </a:r>
            <a:r>
              <a:rPr lang="en-GB" sz="3600" b="1" dirty="0">
                <a:solidFill>
                  <a:srgbClr val="3C1053"/>
                </a:solidFill>
              </a:rPr>
              <a:t>one</a:t>
            </a:r>
            <a:r>
              <a:rPr lang="en-GB" sz="2600" b="1" dirty="0">
                <a:solidFill>
                  <a:srgbClr val="3C1053"/>
                </a:solidFill>
              </a:rPr>
              <a:t> Agenda…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443784" y="1066600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99533A57-EB56-723D-0080-B4941C524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380" y="3094125"/>
            <a:ext cx="7614564" cy="29263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769BA9-935E-1F50-98F8-7E7ECFED73C9}"/>
              </a:ext>
            </a:extLst>
          </p:cNvPr>
          <p:cNvSpPr txBox="1"/>
          <p:nvPr/>
        </p:nvSpPr>
        <p:spPr>
          <a:xfrm>
            <a:off x="418409" y="1488866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Open Research Data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Trust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82F830-71F3-9AA8-F3A8-47BDD2F3019A}"/>
              </a:ext>
            </a:extLst>
          </p:cNvPr>
          <p:cNvGrpSpPr/>
          <p:nvPr/>
        </p:nvGrpSpPr>
        <p:grpSpPr>
          <a:xfrm>
            <a:off x="7146900" y="6363612"/>
            <a:ext cx="3240360" cy="307777"/>
            <a:chOff x="7146900" y="6733753"/>
            <a:chExt cx="3240360" cy="30777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CF4491A-64CD-5E45-9ED0-F28A42D69F6A}"/>
                </a:ext>
              </a:extLst>
            </p:cNvPr>
            <p:cNvSpPr txBox="1"/>
            <p:nvPr/>
          </p:nvSpPr>
          <p:spPr>
            <a:xfrm>
              <a:off x="7146900" y="6733753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Data Source: UU Data &amp; Dimensions  </a:t>
              </a:r>
              <a:endParaRPr lang="en-GB" sz="1400" dirty="0"/>
            </a:p>
          </p:txBody>
        </p:sp>
        <p:pic>
          <p:nvPicPr>
            <p:cNvPr id="8" name="Picture 7" descr="A colorful logo with a diamond&#10;&#10;Description automatically generated with medium confidence">
              <a:extLst>
                <a:ext uri="{FF2B5EF4-FFF2-40B4-BE49-F238E27FC236}">
                  <a16:creationId xmlns:a16="http://schemas.microsoft.com/office/drawing/2014/main" id="{FD4797E7-A176-B563-530C-AA8F66759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82317" y="6758855"/>
              <a:ext cx="252999" cy="2181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0906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18409" y="135335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There is more than </a:t>
            </a:r>
            <a:r>
              <a:rPr lang="en-GB" sz="3600" b="1" dirty="0">
                <a:solidFill>
                  <a:srgbClr val="3C1053"/>
                </a:solidFill>
              </a:rPr>
              <a:t>one</a:t>
            </a:r>
            <a:r>
              <a:rPr lang="en-GB" sz="2600" b="1" dirty="0">
                <a:solidFill>
                  <a:srgbClr val="3C1053"/>
                </a:solidFill>
              </a:rPr>
              <a:t> Agenda…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486428" y="781666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9769BA9-935E-1F50-98F8-7E7ECFED73C9}"/>
              </a:ext>
            </a:extLst>
          </p:cNvPr>
          <p:cNvSpPr txBox="1"/>
          <p:nvPr/>
        </p:nvSpPr>
        <p:spPr>
          <a:xfrm>
            <a:off x="443784" y="858126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Increased Collegiality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DB57E-BDEA-E76F-2972-A62BA4FE1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82" y="1427997"/>
            <a:ext cx="3591870" cy="50413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60302E-127A-128B-E2D7-5F0CA67FB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6580" y="1427997"/>
            <a:ext cx="5962405" cy="3267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91A788-0783-CF0C-8936-5EDFF9B6B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6580" y="1437417"/>
            <a:ext cx="5962405" cy="32648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3698BD-9A11-30ED-CFF9-A1A4C96E95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4872" y="5149577"/>
            <a:ext cx="2907143" cy="17450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70E4B2-081B-4E57-5204-6DF7F3CC0D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2525" y="5149577"/>
            <a:ext cx="2906593" cy="173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9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338554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Questions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111" y="1686224"/>
            <a:ext cx="9089390" cy="1231106"/>
          </a:xfrm>
        </p:spPr>
        <p:txBody>
          <a:bodyPr/>
          <a:lstStyle/>
          <a:p>
            <a:r>
              <a:rPr lang="en-GB" sz="4000" kern="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Data-Driven Insights for a Holistic Understanding of the Researcher's Journey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1692771"/>
          </a:xfrm>
        </p:spPr>
        <p:txBody>
          <a:bodyPr/>
          <a:lstStyle/>
          <a:p>
            <a:r>
              <a:rPr lang="en-GB" sz="2200" dirty="0">
                <a:solidFill>
                  <a:schemeClr val="bg1"/>
                </a:solidFill>
              </a:rPr>
              <a:t>Maria Prince - Impact Manager, Ulster University</a:t>
            </a:r>
          </a:p>
          <a:p>
            <a:r>
              <a:rPr lang="en-GB" sz="2200" dirty="0">
                <a:solidFill>
                  <a:schemeClr val="bg1"/>
                </a:solidFill>
              </a:rPr>
              <a:t>Ann Campbell - Technical Solutions Manager, Digital Science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25</a:t>
            </a:r>
            <a:r>
              <a:rPr lang="en-GB" sz="2200" baseline="30000" dirty="0">
                <a:solidFill>
                  <a:schemeClr val="bg1"/>
                </a:solidFill>
              </a:rPr>
              <a:t>th</a:t>
            </a:r>
            <a:r>
              <a:rPr lang="en-GB" sz="2200" dirty="0">
                <a:solidFill>
                  <a:schemeClr val="bg1"/>
                </a:solidFill>
              </a:rPr>
              <a:t> September 2020</a:t>
            </a:r>
          </a:p>
          <a:p>
            <a:endParaRPr lang="en-GB" sz="22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412907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3C1053"/>
                </a:solidFill>
              </a:rPr>
              <a:t>I</a:t>
            </a:r>
            <a:r>
              <a:rPr lang="en-GB" sz="2600" b="1" dirty="0" err="1">
                <a:solidFill>
                  <a:srgbClr val="3C1053"/>
                </a:solidFill>
              </a:rPr>
              <a:t>ntroduction</a:t>
            </a:r>
            <a:endParaRPr lang="en-GB" sz="2600" b="1" dirty="0">
              <a:solidFill>
                <a:srgbClr val="3C1053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78136" y="922143"/>
            <a:ext cx="9349084" cy="5072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b="1" dirty="0"/>
              <a:t>Maria Prince </a:t>
            </a:r>
            <a:r>
              <a:rPr lang="en-GB" sz="2200" dirty="0"/>
              <a:t>– Impact Manager, Ulster University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Oversees Strategic Impact Development &amp; Support Provision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Co-Investigator on Ulster AHRC Impact Accelerator Account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Joined UU in 2013. Roles include Operations Manager in spinout Tactility Factory and research Co-Ordinator for the Transitional Justice Institute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REF Survivor</a:t>
            </a:r>
          </a:p>
          <a:p>
            <a:pPr lvl="1">
              <a:lnSpc>
                <a:spcPts val="3000"/>
              </a:lnSpc>
            </a:pPr>
            <a:endParaRPr lang="en-GB" sz="2200" dirty="0"/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 </a:t>
            </a:r>
            <a:r>
              <a:rPr lang="en-GB" sz="2200" b="1" dirty="0"/>
              <a:t>Ann Campbell </a:t>
            </a:r>
            <a:r>
              <a:rPr lang="en-GB" sz="2200" dirty="0"/>
              <a:t>– Technical Solutions Manager, Digital Science (Ex. UU)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Specialist in Data Extractions, Integrations &amp; Solutions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16 Years Managing Core Systems &amp; Data Integration in University Sector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Working knowledge in using Quantitative Data to Evidence Impact across EDI Initiatives, Research Culture, and SDG Research.</a:t>
            </a:r>
          </a:p>
          <a:p>
            <a:pPr marL="742950" lvl="1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REF Survivor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554982" y="397049"/>
            <a:ext cx="72399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 Problem – Hierarchy versus Network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B6EC1D-1DA2-3B48-B6AB-1606DBFFD073}"/>
              </a:ext>
            </a:extLst>
          </p:cNvPr>
          <p:cNvGrpSpPr/>
          <p:nvPr/>
        </p:nvGrpSpPr>
        <p:grpSpPr>
          <a:xfrm>
            <a:off x="8715514" y="3049406"/>
            <a:ext cx="1958950" cy="717527"/>
            <a:chOff x="544837" y="1097478"/>
            <a:chExt cx="1892644" cy="155773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E68DA6E-4B83-761A-CFF3-17DB08F2DA65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96E2161-4047-BE6C-D6BB-91C2E76AB44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Impact &amp; Innovation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0BC405F-F7F9-C1E9-9C92-1F41013CCC62}"/>
              </a:ext>
            </a:extLst>
          </p:cNvPr>
          <p:cNvGrpSpPr/>
          <p:nvPr/>
        </p:nvGrpSpPr>
        <p:grpSpPr>
          <a:xfrm>
            <a:off x="-25014" y="3049406"/>
            <a:ext cx="1818698" cy="717527"/>
            <a:chOff x="544837" y="1097478"/>
            <a:chExt cx="1892644" cy="155773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499E29B-90AC-B827-14D2-E97AF6FB4C19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079F1C-D543-F578-5529-D06AE045449F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Development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A5F287-F848-1711-B551-E1FB5D080CAE}"/>
              </a:ext>
            </a:extLst>
          </p:cNvPr>
          <p:cNvGrpSpPr/>
          <p:nvPr/>
        </p:nvGrpSpPr>
        <p:grpSpPr>
          <a:xfrm>
            <a:off x="2054929" y="3049406"/>
            <a:ext cx="1958950" cy="717527"/>
            <a:chOff x="544837" y="1097478"/>
            <a:chExt cx="1892644" cy="1557733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90B82DF-D34B-1168-2EA7-6B4AA20D868C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941EA02-9575-C6F7-08F2-3E5C529E7B7A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FFCC20"/>
                  </a:solidFill>
                  <a:latin typeface="Calibri" panose="020F0502020204030204"/>
                </a:rPr>
                <a:t>Management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B1F5206-D0FF-A68D-7DEB-46D560FF7A18}"/>
              </a:ext>
            </a:extLst>
          </p:cNvPr>
          <p:cNvGrpSpPr/>
          <p:nvPr/>
        </p:nvGrpSpPr>
        <p:grpSpPr>
          <a:xfrm>
            <a:off x="4275124" y="3049406"/>
            <a:ext cx="1958950" cy="717527"/>
            <a:chOff x="544837" y="1097478"/>
            <a:chExt cx="1892644" cy="155773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D3DE78A-90C9-859D-4A0E-2A7EB7E5D1A0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F4A26F0-A5B8-58E5-6218-2FB5052E3BE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FFCC20"/>
                  </a:solidFill>
                  <a:latin typeface="Calibri" panose="020F0502020204030204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Performance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D533FF1-8EF1-10B9-91C9-0DBD46CA3CA2}"/>
              </a:ext>
            </a:extLst>
          </p:cNvPr>
          <p:cNvGrpSpPr/>
          <p:nvPr/>
        </p:nvGrpSpPr>
        <p:grpSpPr>
          <a:xfrm>
            <a:off x="6495319" y="3049406"/>
            <a:ext cx="1958950" cy="717527"/>
            <a:chOff x="544837" y="1097478"/>
            <a:chExt cx="1892644" cy="155773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1D110B5-8C42-E43F-1280-1C762414C5E1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1631130-049C-4786-15BC-CC77C9B6A112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Re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search</a:t>
              </a:r>
              <a:endParaRPr lang="en-GB" sz="1400" b="1" kern="0" dirty="0">
                <a:solidFill>
                  <a:srgbClr val="FFCC20"/>
                </a:solidFill>
                <a:latin typeface="Calibri" panose="020F0502020204030204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Ethics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25F28DB-CBC3-EEA8-9AA7-EDC9AD206CE0}"/>
              </a:ext>
            </a:extLst>
          </p:cNvPr>
          <p:cNvGrpSpPr/>
          <p:nvPr/>
        </p:nvGrpSpPr>
        <p:grpSpPr>
          <a:xfrm>
            <a:off x="4085679" y="1718242"/>
            <a:ext cx="2281583" cy="717527"/>
            <a:chOff x="544837" y="1097478"/>
            <a:chExt cx="1892644" cy="1557733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F89E3C-706B-F1A0-A59E-CDF04387EA3D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AA49DEB-AF6D-72E4-CB5B-517F294DD2DC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 &amp; Impact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54461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554982" y="397049"/>
            <a:ext cx="72399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 Problem – Hierarchy versus Network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B6EC1D-1DA2-3B48-B6AB-1606DBFFD073}"/>
              </a:ext>
            </a:extLst>
          </p:cNvPr>
          <p:cNvGrpSpPr/>
          <p:nvPr/>
        </p:nvGrpSpPr>
        <p:grpSpPr>
          <a:xfrm>
            <a:off x="8734450" y="4184480"/>
            <a:ext cx="1958950" cy="717527"/>
            <a:chOff x="544837" y="1097478"/>
            <a:chExt cx="1892644" cy="155773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E68DA6E-4B83-761A-CFF3-17DB08F2DA65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96E2161-4047-BE6C-D6BB-91C2E76AB44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Impact &amp; Innovation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0BC405F-F7F9-C1E9-9C92-1F41013CCC62}"/>
              </a:ext>
            </a:extLst>
          </p:cNvPr>
          <p:cNvGrpSpPr/>
          <p:nvPr/>
        </p:nvGrpSpPr>
        <p:grpSpPr>
          <a:xfrm>
            <a:off x="-6078" y="4184480"/>
            <a:ext cx="1818698" cy="717527"/>
            <a:chOff x="544837" y="1097478"/>
            <a:chExt cx="1892644" cy="155773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499E29B-90AC-B827-14D2-E97AF6FB4C19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079F1C-D543-F578-5529-D06AE045449F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Development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A5F287-F848-1711-B551-E1FB5D080CAE}"/>
              </a:ext>
            </a:extLst>
          </p:cNvPr>
          <p:cNvGrpSpPr/>
          <p:nvPr/>
        </p:nvGrpSpPr>
        <p:grpSpPr>
          <a:xfrm>
            <a:off x="2073865" y="4184480"/>
            <a:ext cx="1958950" cy="717527"/>
            <a:chOff x="544837" y="1097478"/>
            <a:chExt cx="1892644" cy="1557733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90B82DF-D34B-1168-2EA7-6B4AA20D868C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941EA02-9575-C6F7-08F2-3E5C529E7B7A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FFCC20"/>
                  </a:solidFill>
                  <a:latin typeface="Calibri" panose="020F0502020204030204"/>
                </a:rPr>
                <a:t>Management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B1F5206-D0FF-A68D-7DEB-46D560FF7A18}"/>
              </a:ext>
            </a:extLst>
          </p:cNvPr>
          <p:cNvGrpSpPr/>
          <p:nvPr/>
        </p:nvGrpSpPr>
        <p:grpSpPr>
          <a:xfrm>
            <a:off x="4294060" y="4184480"/>
            <a:ext cx="1958950" cy="717527"/>
            <a:chOff x="544837" y="1097478"/>
            <a:chExt cx="1892644" cy="155773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D3DE78A-90C9-859D-4A0E-2A7EB7E5D1A0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F4A26F0-A5B8-58E5-6218-2FB5052E3BE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FFCC20"/>
                  </a:solidFill>
                  <a:latin typeface="Calibri" panose="020F0502020204030204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Performance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4B1134C-8887-BDE5-A253-CD898CC1069F}"/>
              </a:ext>
            </a:extLst>
          </p:cNvPr>
          <p:cNvGrpSpPr/>
          <p:nvPr/>
        </p:nvGrpSpPr>
        <p:grpSpPr>
          <a:xfrm>
            <a:off x="976033" y="2133183"/>
            <a:ext cx="2281583" cy="717527"/>
            <a:chOff x="544837" y="1097478"/>
            <a:chExt cx="1892644" cy="1557733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3D23E14-583E-2A06-AF00-C91D137AA22A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8732E31-4B83-43FC-5D19-B5A272A4C4B6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Global Engagement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D533FF1-8EF1-10B9-91C9-0DBD46CA3CA2}"/>
              </a:ext>
            </a:extLst>
          </p:cNvPr>
          <p:cNvGrpSpPr/>
          <p:nvPr/>
        </p:nvGrpSpPr>
        <p:grpSpPr>
          <a:xfrm>
            <a:off x="6514255" y="4184480"/>
            <a:ext cx="1958950" cy="717527"/>
            <a:chOff x="544837" y="1097478"/>
            <a:chExt cx="1892644" cy="155773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1D110B5-8C42-E43F-1280-1C762414C5E1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1631130-049C-4786-15BC-CC77C9B6A112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Re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search</a:t>
              </a:r>
              <a:endParaRPr lang="en-GB" sz="1400" b="1" kern="0" dirty="0">
                <a:solidFill>
                  <a:srgbClr val="FFCC20"/>
                </a:solidFill>
                <a:latin typeface="Calibri" panose="020F0502020204030204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Ethics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25F28DB-CBC3-EEA8-9AA7-EDC9AD206CE0}"/>
              </a:ext>
            </a:extLst>
          </p:cNvPr>
          <p:cNvGrpSpPr/>
          <p:nvPr/>
        </p:nvGrpSpPr>
        <p:grpSpPr>
          <a:xfrm>
            <a:off x="4104615" y="2853316"/>
            <a:ext cx="2281583" cy="717527"/>
            <a:chOff x="544837" y="1097478"/>
            <a:chExt cx="1892644" cy="1557733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F89E3C-706B-F1A0-A59E-CDF04387EA3D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AA49DEB-AF6D-72E4-CB5B-517F294DD2DC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 &amp; Impact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E8A467-4E0E-A8B2-A922-432BBACDA614}"/>
              </a:ext>
            </a:extLst>
          </p:cNvPr>
          <p:cNvGrpSpPr/>
          <p:nvPr/>
        </p:nvGrpSpPr>
        <p:grpSpPr>
          <a:xfrm>
            <a:off x="4146963" y="1511209"/>
            <a:ext cx="2281583" cy="717527"/>
            <a:chOff x="544837" y="1097478"/>
            <a:chExt cx="1892644" cy="1557733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3C74293-CEA8-1AAA-17A5-CC195B85983B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9CFA053-53FD-6F3E-681B-D70F5AC1EC9C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Teaching &amp; Learning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6E90676-51B4-F9E6-A4F0-284F525622F6}"/>
              </a:ext>
            </a:extLst>
          </p:cNvPr>
          <p:cNvGrpSpPr/>
          <p:nvPr/>
        </p:nvGrpSpPr>
        <p:grpSpPr>
          <a:xfrm>
            <a:off x="7135330" y="2089545"/>
            <a:ext cx="2281583" cy="717527"/>
            <a:chOff x="544837" y="1097478"/>
            <a:chExt cx="1892644" cy="155773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7CEB1E3-C091-B230-A1E3-C94409E4843C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D55864E-D52F-0A09-EFF1-5A9361A71D2C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Equity, Diversity &amp; Inclusion</a:t>
              </a: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67625E8-4100-A8AF-D836-FE5A80667189}"/>
              </a:ext>
            </a:extLst>
          </p:cNvPr>
          <p:cNvCxnSpPr/>
          <p:nvPr/>
        </p:nvCxnSpPr>
        <p:spPr>
          <a:xfrm>
            <a:off x="3075053" y="2794201"/>
            <a:ext cx="801014" cy="267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022EB4D0-5DBF-207C-8A62-08AC07BD87D4}"/>
              </a:ext>
            </a:extLst>
          </p:cNvPr>
          <p:cNvCxnSpPr>
            <a:cxnSpLocks/>
          </p:cNvCxnSpPr>
          <p:nvPr/>
        </p:nvCxnSpPr>
        <p:spPr>
          <a:xfrm flipH="1">
            <a:off x="6797309" y="2923345"/>
            <a:ext cx="1169587" cy="260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CC1AEDE-138F-308B-22E1-0C9CB787C0E4}"/>
              </a:ext>
            </a:extLst>
          </p:cNvPr>
          <p:cNvCxnSpPr>
            <a:cxnSpLocks/>
          </p:cNvCxnSpPr>
          <p:nvPr/>
        </p:nvCxnSpPr>
        <p:spPr>
          <a:xfrm>
            <a:off x="5154125" y="2399352"/>
            <a:ext cx="0" cy="348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2693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345663" y="118355"/>
            <a:ext cx="72399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 Problem – Hierarchy versus Network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B6EC1D-1DA2-3B48-B6AB-1606DBFFD073}"/>
              </a:ext>
            </a:extLst>
          </p:cNvPr>
          <p:cNvGrpSpPr/>
          <p:nvPr/>
        </p:nvGrpSpPr>
        <p:grpSpPr>
          <a:xfrm>
            <a:off x="162124" y="5079840"/>
            <a:ext cx="2113652" cy="717527"/>
            <a:chOff x="544837" y="1097478"/>
            <a:chExt cx="1892644" cy="155773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E68DA6E-4B83-761A-CFF3-17DB08F2DA65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96E2161-4047-BE6C-D6BB-91C2E76AB44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Impact &amp; Innovation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0BC405F-F7F9-C1E9-9C92-1F41013CCC62}"/>
              </a:ext>
            </a:extLst>
          </p:cNvPr>
          <p:cNvGrpSpPr/>
          <p:nvPr/>
        </p:nvGrpSpPr>
        <p:grpSpPr>
          <a:xfrm>
            <a:off x="162124" y="1097250"/>
            <a:ext cx="2113652" cy="717527"/>
            <a:chOff x="544837" y="1097478"/>
            <a:chExt cx="1892644" cy="155773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499E29B-90AC-B827-14D2-E97AF6FB4C19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4079F1C-D543-F578-5529-D06AE045449F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Development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A5F287-F848-1711-B551-E1FB5D080CAE}"/>
              </a:ext>
            </a:extLst>
          </p:cNvPr>
          <p:cNvGrpSpPr/>
          <p:nvPr/>
        </p:nvGrpSpPr>
        <p:grpSpPr>
          <a:xfrm>
            <a:off x="162124" y="2021842"/>
            <a:ext cx="2113652" cy="717527"/>
            <a:chOff x="544837" y="1097478"/>
            <a:chExt cx="1892644" cy="1557733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90B82DF-D34B-1168-2EA7-6B4AA20D868C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941EA02-9575-C6F7-08F2-3E5C529E7B7A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FFCC20"/>
                  </a:solidFill>
                  <a:latin typeface="Calibri" panose="020F0502020204030204"/>
                </a:rPr>
                <a:t>Management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B1F5206-D0FF-A68D-7DEB-46D560FF7A18}"/>
              </a:ext>
            </a:extLst>
          </p:cNvPr>
          <p:cNvGrpSpPr/>
          <p:nvPr/>
        </p:nvGrpSpPr>
        <p:grpSpPr>
          <a:xfrm>
            <a:off x="162124" y="3020701"/>
            <a:ext cx="2113652" cy="717527"/>
            <a:chOff x="544837" y="1097478"/>
            <a:chExt cx="1892644" cy="155773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D3DE78A-90C9-859D-4A0E-2A7EB7E5D1A0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F4A26F0-A5B8-58E5-6218-2FB5052E3BE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rgbClr val="FFCC20"/>
                  </a:solidFill>
                  <a:latin typeface="Calibri" panose="020F0502020204030204"/>
                </a:rPr>
                <a:t>Research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Ethics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4B1134C-8887-BDE5-A253-CD898CC1069F}"/>
              </a:ext>
            </a:extLst>
          </p:cNvPr>
          <p:cNvGrpSpPr/>
          <p:nvPr/>
        </p:nvGrpSpPr>
        <p:grpSpPr>
          <a:xfrm>
            <a:off x="8080567" y="4439435"/>
            <a:ext cx="2281583" cy="717527"/>
            <a:chOff x="544837" y="1097478"/>
            <a:chExt cx="1892644" cy="1557733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3D23E14-583E-2A06-AF00-C91D137AA22A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8732E31-4B83-43FC-5D19-B5A272A4C4B6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Global Engagement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D533FF1-8EF1-10B9-91C9-0DBD46CA3CA2}"/>
              </a:ext>
            </a:extLst>
          </p:cNvPr>
          <p:cNvGrpSpPr/>
          <p:nvPr/>
        </p:nvGrpSpPr>
        <p:grpSpPr>
          <a:xfrm>
            <a:off x="162124" y="4024472"/>
            <a:ext cx="2113652" cy="717527"/>
            <a:chOff x="544837" y="1097478"/>
            <a:chExt cx="1892644" cy="155773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1D110B5-8C42-E43F-1280-1C762414C5E1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1631130-049C-4786-15BC-CC77C9B6A112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Re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search</a:t>
              </a:r>
              <a:endParaRPr lang="en-GB" sz="1400" b="1" kern="0" dirty="0">
                <a:solidFill>
                  <a:srgbClr val="FFCC20"/>
                </a:solidFill>
                <a:latin typeface="Calibri" panose="020F0502020204030204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Performance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E8A467-4E0E-A8B2-A922-432BBACDA614}"/>
              </a:ext>
            </a:extLst>
          </p:cNvPr>
          <p:cNvGrpSpPr/>
          <p:nvPr/>
        </p:nvGrpSpPr>
        <p:grpSpPr>
          <a:xfrm>
            <a:off x="8080567" y="2890954"/>
            <a:ext cx="2281583" cy="717527"/>
            <a:chOff x="544837" y="1097478"/>
            <a:chExt cx="1892644" cy="1557733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3C74293-CEA8-1AAA-17A5-CC195B85983B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9CFA053-53FD-6F3E-681B-D70F5AC1EC9C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Teaching &amp; Learning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6E90676-51B4-F9E6-A4F0-284F525622F6}"/>
              </a:ext>
            </a:extLst>
          </p:cNvPr>
          <p:cNvGrpSpPr/>
          <p:nvPr/>
        </p:nvGrpSpPr>
        <p:grpSpPr>
          <a:xfrm>
            <a:off x="8080567" y="1438248"/>
            <a:ext cx="2281583" cy="717527"/>
            <a:chOff x="544837" y="1097478"/>
            <a:chExt cx="1892644" cy="155773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7CEB1E3-C091-B230-A1E3-C94409E4843C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D55864E-D52F-0A09-EFF1-5A9361A71D2C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Equity, Diversity &amp; Inclusion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FC58291-D775-779D-5CDD-A4336C0FC8BA}"/>
              </a:ext>
            </a:extLst>
          </p:cNvPr>
          <p:cNvSpPr txBox="1"/>
          <p:nvPr/>
        </p:nvSpPr>
        <p:spPr>
          <a:xfrm>
            <a:off x="2898428" y="953551"/>
            <a:ext cx="36724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Horizon Scanning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 Costing</a:t>
            </a:r>
          </a:p>
          <a:p>
            <a:endParaRPr lang="en-US" sz="800" dirty="0"/>
          </a:p>
          <a:p>
            <a:r>
              <a:rPr lang="en-US" b="1" i="1" dirty="0"/>
              <a:t>Research Management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Applications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Grants &amp; Awards Data </a:t>
            </a:r>
          </a:p>
          <a:p>
            <a:endParaRPr lang="en-US" sz="800" dirty="0"/>
          </a:p>
          <a:p>
            <a:r>
              <a:rPr lang="en-US" b="1" i="1" dirty="0"/>
              <a:t>Ethical Approvals 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Ethical Applications</a:t>
            </a:r>
          </a:p>
          <a:p>
            <a:endParaRPr lang="en-US" sz="800" dirty="0"/>
          </a:p>
          <a:p>
            <a:r>
              <a:rPr lang="en-US" b="1" i="1" dirty="0"/>
              <a:t>Research Management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 Output and Publication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Citation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Collaborations </a:t>
            </a:r>
          </a:p>
          <a:p>
            <a:endParaRPr lang="en-US" sz="800" dirty="0"/>
          </a:p>
          <a:p>
            <a:r>
              <a:rPr lang="en-US" b="1" i="1" dirty="0"/>
              <a:t>Impact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Policy Citation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Patent Citation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6C3F57-2DD3-DFDC-18B4-21C04CE909F0}"/>
              </a:ext>
            </a:extLst>
          </p:cNvPr>
          <p:cNvSpPr txBox="1"/>
          <p:nvPr/>
        </p:nvSpPr>
        <p:spPr>
          <a:xfrm>
            <a:off x="6781880" y="1978739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Researcher Demographic Data</a:t>
            </a:r>
            <a:endParaRPr lang="en-GB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00FB20-9232-0D8D-A791-D25336602DE5}"/>
              </a:ext>
            </a:extLst>
          </p:cNvPr>
          <p:cNvSpPr txBox="1"/>
          <p:nvPr/>
        </p:nvSpPr>
        <p:spPr>
          <a:xfrm>
            <a:off x="7193488" y="349708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Curriculum </a:t>
            </a:r>
          </a:p>
          <a:p>
            <a:r>
              <a:rPr lang="en-US" i="1" dirty="0"/>
              <a:t>and Pedagogy</a:t>
            </a:r>
            <a:endParaRPr lang="en-GB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42F632-20C0-F32A-61AE-34D0DF07CFCA}"/>
              </a:ext>
            </a:extLst>
          </p:cNvPr>
          <p:cNvSpPr txBox="1"/>
          <p:nvPr/>
        </p:nvSpPr>
        <p:spPr>
          <a:xfrm>
            <a:off x="6964443" y="500803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Global </a:t>
            </a:r>
          </a:p>
          <a:p>
            <a:r>
              <a:rPr lang="en-US" i="1" dirty="0"/>
              <a:t>Partnerships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8598695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554982" y="397049"/>
            <a:ext cx="53287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 Problem – Data Everywhere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B6EC1D-1DA2-3B48-B6AB-1606DBFFD073}"/>
              </a:ext>
            </a:extLst>
          </p:cNvPr>
          <p:cNvGrpSpPr/>
          <p:nvPr/>
        </p:nvGrpSpPr>
        <p:grpSpPr>
          <a:xfrm>
            <a:off x="544837" y="1097478"/>
            <a:ext cx="1777527" cy="1315795"/>
            <a:chOff x="544837" y="1097478"/>
            <a:chExt cx="1892644" cy="155773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E68DA6E-4B83-761A-CFF3-17DB08F2DA65}"/>
                </a:ext>
              </a:extLst>
            </p:cNvPr>
            <p:cNvSpPr/>
            <p:nvPr/>
          </p:nvSpPr>
          <p:spPr>
            <a:xfrm>
              <a:off x="696279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96E2161-4047-BE6C-D6BB-91C2E76AB449}"/>
                </a:ext>
              </a:extLst>
            </p:cNvPr>
            <p:cNvSpPr/>
            <p:nvPr/>
          </p:nvSpPr>
          <p:spPr>
            <a:xfrm>
              <a:off x="544837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CRM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System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B8E3A83-FC2E-27BA-2599-FDD6F60790BE}"/>
              </a:ext>
            </a:extLst>
          </p:cNvPr>
          <p:cNvGrpSpPr/>
          <p:nvPr/>
        </p:nvGrpSpPr>
        <p:grpSpPr>
          <a:xfrm>
            <a:off x="3137125" y="3835449"/>
            <a:ext cx="1777527" cy="1315795"/>
            <a:chOff x="6426820" y="257272"/>
            <a:chExt cx="1892644" cy="155773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674BBC-A5B8-6FD1-B9BC-E56C88FC9FBA}"/>
                </a:ext>
              </a:extLst>
            </p:cNvPr>
            <p:cNvSpPr/>
            <p:nvPr/>
          </p:nvSpPr>
          <p:spPr>
            <a:xfrm>
              <a:off x="6578262" y="257272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134F747-121E-0AF9-1295-A2D19B5CECDA}"/>
                </a:ext>
              </a:extLst>
            </p:cNvPr>
            <p:cNvSpPr/>
            <p:nvPr/>
          </p:nvSpPr>
          <p:spPr>
            <a:xfrm>
              <a:off x="6426820" y="379951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 Information System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BB3DD3-6832-1413-22A3-F6F9643A06FF}"/>
              </a:ext>
            </a:extLst>
          </p:cNvPr>
          <p:cNvGrpSpPr/>
          <p:nvPr/>
        </p:nvGrpSpPr>
        <p:grpSpPr>
          <a:xfrm>
            <a:off x="718471" y="2828507"/>
            <a:ext cx="1837478" cy="1405161"/>
            <a:chOff x="2963010" y="3311665"/>
            <a:chExt cx="1892644" cy="1557733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11478C9-6559-83C4-FF16-F554384D7EA9}"/>
                </a:ext>
              </a:extLst>
            </p:cNvPr>
            <p:cNvSpPr/>
            <p:nvPr/>
          </p:nvSpPr>
          <p:spPr>
            <a:xfrm>
              <a:off x="3114452" y="3311665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0411121-97D2-8028-9AD3-C7ED12B09967}"/>
                </a:ext>
              </a:extLst>
            </p:cNvPr>
            <p:cNvSpPr/>
            <p:nvPr/>
          </p:nvSpPr>
          <p:spPr>
            <a:xfrm>
              <a:off x="2963010" y="3434344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400" b="1" kern="0" dirty="0">
                  <a:solidFill>
                    <a:srgbClr val="FFCC20"/>
                  </a:solidFill>
                  <a:latin typeface="Calibri" panose="020F0502020204030204"/>
                </a:rPr>
                <a:t>System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D77D0AE-92AE-4966-493F-F9A7C6150765}"/>
              </a:ext>
            </a:extLst>
          </p:cNvPr>
          <p:cNvGrpSpPr/>
          <p:nvPr/>
        </p:nvGrpSpPr>
        <p:grpSpPr>
          <a:xfrm>
            <a:off x="8231594" y="229021"/>
            <a:ext cx="1777527" cy="1315795"/>
            <a:chOff x="8435618" y="2131190"/>
            <a:chExt cx="1892644" cy="155773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2095774-F074-0AA5-7353-2CABA366C957}"/>
                </a:ext>
              </a:extLst>
            </p:cNvPr>
            <p:cNvSpPr/>
            <p:nvPr/>
          </p:nvSpPr>
          <p:spPr>
            <a:xfrm>
              <a:off x="8587060" y="2131190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A58B347-F4E5-DE2B-02DC-A2A3241D1E98}"/>
                </a:ext>
              </a:extLst>
            </p:cNvPr>
            <p:cNvSpPr/>
            <p:nvPr/>
          </p:nvSpPr>
          <p:spPr>
            <a:xfrm>
              <a:off x="8435618" y="2253869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Impact Tracker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A5D47B9-B2E1-BDD2-FD91-563A6869262B}"/>
              </a:ext>
            </a:extLst>
          </p:cNvPr>
          <p:cNvGrpSpPr/>
          <p:nvPr/>
        </p:nvGrpSpPr>
        <p:grpSpPr>
          <a:xfrm>
            <a:off x="5261330" y="437350"/>
            <a:ext cx="1904986" cy="1405160"/>
            <a:chOff x="6583769" y="4459184"/>
            <a:chExt cx="1892644" cy="155773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A677B31-F28B-2094-4198-3CFAE1DA5E8D}"/>
                </a:ext>
              </a:extLst>
            </p:cNvPr>
            <p:cNvSpPr/>
            <p:nvPr/>
          </p:nvSpPr>
          <p:spPr>
            <a:xfrm>
              <a:off x="6735211" y="4459184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D256DB2-0BE6-33F6-67F6-CBBDDB833F64}"/>
                </a:ext>
              </a:extLst>
            </p:cNvPr>
            <p:cNvSpPr/>
            <p:nvPr/>
          </p:nvSpPr>
          <p:spPr>
            <a:xfrm>
              <a:off x="6583769" y="4581863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Research Management System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37F3E65-D488-ABCD-3279-7F7B786ACFDD}"/>
              </a:ext>
            </a:extLst>
          </p:cNvPr>
          <p:cNvGrpSpPr/>
          <p:nvPr/>
        </p:nvGrpSpPr>
        <p:grpSpPr>
          <a:xfrm>
            <a:off x="6339766" y="1790198"/>
            <a:ext cx="1777527" cy="1315795"/>
            <a:chOff x="5195258" y="2192530"/>
            <a:chExt cx="1892644" cy="155773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B2AEDCA-7BA6-BD5A-2FF2-31CE1996BE40}"/>
                </a:ext>
              </a:extLst>
            </p:cNvPr>
            <p:cNvSpPr/>
            <p:nvPr/>
          </p:nvSpPr>
          <p:spPr>
            <a:xfrm>
              <a:off x="5346700" y="2192530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A88D5F8-F7FF-D5F2-34B4-03FFF0BF190E}"/>
                </a:ext>
              </a:extLst>
            </p:cNvPr>
            <p:cNvSpPr/>
            <p:nvPr/>
          </p:nvSpPr>
          <p:spPr>
            <a:xfrm>
              <a:off x="5195258" y="2315209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Citation / Bibliometric Database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F825D56-5C02-32EA-852B-028920B75BF4}"/>
              </a:ext>
            </a:extLst>
          </p:cNvPr>
          <p:cNvGrpSpPr/>
          <p:nvPr/>
        </p:nvGrpSpPr>
        <p:grpSpPr>
          <a:xfrm>
            <a:off x="3036034" y="1600277"/>
            <a:ext cx="1837478" cy="1405161"/>
            <a:chOff x="3077174" y="1097478"/>
            <a:chExt cx="1892644" cy="1557733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5D4B6E0-403B-8326-A61A-0BD9080F2FA1}"/>
                </a:ext>
              </a:extLst>
            </p:cNvPr>
            <p:cNvSpPr/>
            <p:nvPr/>
          </p:nvSpPr>
          <p:spPr>
            <a:xfrm>
              <a:off x="3228616" y="1097478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6A531E5-59B7-332B-2EAA-ED1040D583EB}"/>
                </a:ext>
              </a:extLst>
            </p:cNvPr>
            <p:cNvSpPr/>
            <p:nvPr/>
          </p:nvSpPr>
          <p:spPr>
            <a:xfrm>
              <a:off x="3077174" y="1220157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Ethics Database</a:t>
              </a:r>
            </a:p>
          </p:txBody>
        </p:sp>
      </p:grpSp>
      <p:pic>
        <p:nvPicPr>
          <p:cNvPr id="31" name="Picture 30" descr="A cartoon of a blue rectangular object&#10;&#10;Description automatically generated">
            <a:extLst>
              <a:ext uri="{FF2B5EF4-FFF2-40B4-BE49-F238E27FC236}">
                <a16:creationId xmlns:a16="http://schemas.microsoft.com/office/drawing/2014/main" id="{0AAF79D6-6669-E981-2566-D1F17BC3B7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600" y="3303043"/>
            <a:ext cx="4539221" cy="283354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11DCA46-E9B2-F9C8-4A61-56A92398BC73}"/>
              </a:ext>
            </a:extLst>
          </p:cNvPr>
          <p:cNvSpPr txBox="1"/>
          <p:nvPr/>
        </p:nvSpPr>
        <p:spPr>
          <a:xfrm>
            <a:off x="6689458" y="3632197"/>
            <a:ext cx="240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40% Female Academics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6268A3-ED0A-BE8B-84B9-2D691C2E1758}"/>
              </a:ext>
            </a:extLst>
          </p:cNvPr>
          <p:cNvSpPr txBox="1"/>
          <p:nvPr/>
        </p:nvSpPr>
        <p:spPr>
          <a:xfrm>
            <a:off x="7578948" y="4158647"/>
            <a:ext cx="1747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401 Publications </a:t>
            </a:r>
          </a:p>
          <a:p>
            <a:r>
              <a:rPr lang="en-US" dirty="0"/>
              <a:t>Up 14%!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A4D8858-61B7-CA47-1E5B-2316C0C2D2D7}"/>
              </a:ext>
            </a:extLst>
          </p:cNvPr>
          <p:cNvSpPr txBox="1"/>
          <p:nvPr/>
        </p:nvSpPr>
        <p:spPr>
          <a:xfrm>
            <a:off x="7414044" y="5242873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 Low-Income Country Collaborations in 2020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D6BF32-521C-4794-8644-7DD75418165A}"/>
              </a:ext>
            </a:extLst>
          </p:cNvPr>
          <p:cNvSpPr txBox="1"/>
          <p:nvPr/>
        </p:nvSpPr>
        <p:spPr>
          <a:xfrm>
            <a:off x="6206764" y="4410717"/>
            <a:ext cx="1274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10% more grants this year! 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187B0A1-3AF4-23FA-28C4-A1CA37471A61}"/>
              </a:ext>
            </a:extLst>
          </p:cNvPr>
          <p:cNvGrpSpPr/>
          <p:nvPr/>
        </p:nvGrpSpPr>
        <p:grpSpPr>
          <a:xfrm>
            <a:off x="8743886" y="1696773"/>
            <a:ext cx="1777527" cy="1315795"/>
            <a:chOff x="8435618" y="2131190"/>
            <a:chExt cx="1892644" cy="155773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630E478-02DB-6CFF-A47F-3791CC24C701}"/>
                </a:ext>
              </a:extLst>
            </p:cNvPr>
            <p:cNvSpPr/>
            <p:nvPr/>
          </p:nvSpPr>
          <p:spPr>
            <a:xfrm>
              <a:off x="8587060" y="2131190"/>
              <a:ext cx="1741202" cy="1435054"/>
            </a:xfrm>
            <a:prstGeom prst="ellipse">
              <a:avLst/>
            </a:prstGeom>
            <a:gradFill>
              <a:gsLst>
                <a:gs pos="0">
                  <a:srgbClr val="F2F9F6"/>
                </a:gs>
                <a:gs pos="40000">
                  <a:srgbClr val="FFCC20"/>
                </a:gs>
                <a:gs pos="100000">
                  <a:srgbClr val="FFCC20">
                    <a:lumMod val="5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FFCC2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94C05FA-1714-BB12-CBB2-27EE3EC38E96}"/>
                </a:ext>
              </a:extLst>
            </p:cNvPr>
            <p:cNvSpPr/>
            <p:nvPr/>
          </p:nvSpPr>
          <p:spPr>
            <a:xfrm>
              <a:off x="8435618" y="2253869"/>
              <a:ext cx="1741202" cy="1435054"/>
            </a:xfrm>
            <a:prstGeom prst="ellipse">
              <a:avLst/>
            </a:prstGeom>
            <a:solidFill>
              <a:srgbClr val="9BA5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Altmetric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CC2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Attention Tracker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445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443784" y="1045121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AB2586F-77FC-1862-9120-D00FF1FDD8BB}"/>
              </a:ext>
            </a:extLst>
          </p:cNvPr>
          <p:cNvSpPr txBox="1"/>
          <p:nvPr/>
        </p:nvSpPr>
        <p:spPr>
          <a:xfrm>
            <a:off x="443784" y="397049"/>
            <a:ext cx="81369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 Vision – A symphony of Data!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2EB9236-2C41-5AEF-81EF-7B8D66937ACE}"/>
              </a:ext>
            </a:extLst>
          </p:cNvPr>
          <p:cNvSpPr/>
          <p:nvPr/>
        </p:nvSpPr>
        <p:spPr>
          <a:xfrm>
            <a:off x="1098228" y="1549176"/>
            <a:ext cx="8712968" cy="556699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E8A5B71-91BD-AFBC-3AEF-A11B9B203EAC}"/>
              </a:ext>
            </a:extLst>
          </p:cNvPr>
          <p:cNvSpPr/>
          <p:nvPr/>
        </p:nvSpPr>
        <p:spPr>
          <a:xfrm>
            <a:off x="1706104" y="2574545"/>
            <a:ext cx="7497216" cy="426994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B1DB0F8-B7D9-C1EA-EF15-BDB746A5C969}"/>
              </a:ext>
            </a:extLst>
          </p:cNvPr>
          <p:cNvSpPr/>
          <p:nvPr/>
        </p:nvSpPr>
        <p:spPr>
          <a:xfrm>
            <a:off x="3870536" y="3541601"/>
            <a:ext cx="3168352" cy="2976127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FD8373-CEFD-512B-CD47-897F36438063}"/>
              </a:ext>
            </a:extLst>
          </p:cNvPr>
          <p:cNvSpPr/>
          <p:nvPr/>
        </p:nvSpPr>
        <p:spPr>
          <a:xfrm>
            <a:off x="0" y="5356309"/>
            <a:ext cx="10693400" cy="2206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EFB376A0-1A67-79D6-7A60-6A54E4E7F9F6}"/>
              </a:ext>
            </a:extLst>
          </p:cNvPr>
          <p:cNvSpPr txBox="1"/>
          <p:nvPr/>
        </p:nvSpPr>
        <p:spPr>
          <a:xfrm>
            <a:off x="21602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7FFBA82-DDC4-5BC4-7D87-E468B6AFC797}"/>
              </a:ext>
            </a:extLst>
          </p:cNvPr>
          <p:cNvCxnSpPr>
            <a:endCxn id="11" idx="7"/>
          </p:cNvCxnSpPr>
          <p:nvPr/>
        </p:nvCxnSpPr>
        <p:spPr>
          <a:xfrm flipV="1">
            <a:off x="7038888" y="3199864"/>
            <a:ext cx="1066490" cy="18056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47E980-5EC9-F77A-6F4E-167FF2D0539D}"/>
              </a:ext>
            </a:extLst>
          </p:cNvPr>
          <p:cNvCxnSpPr>
            <a:stCxn id="12" idx="2"/>
            <a:endCxn id="11" idx="1"/>
          </p:cNvCxnSpPr>
          <p:nvPr/>
        </p:nvCxnSpPr>
        <p:spPr>
          <a:xfrm flipH="1" flipV="1">
            <a:off x="2804046" y="3199864"/>
            <a:ext cx="1066490" cy="18298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758EF5-63EA-F214-AC29-129A38FD2B6C}"/>
              </a:ext>
            </a:extLst>
          </p:cNvPr>
          <p:cNvCxnSpPr>
            <a:stCxn id="11" idx="0"/>
            <a:endCxn id="6" idx="0"/>
          </p:cNvCxnSpPr>
          <p:nvPr/>
        </p:nvCxnSpPr>
        <p:spPr>
          <a:xfrm flipV="1">
            <a:off x="5454712" y="1549176"/>
            <a:ext cx="0" cy="1025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E406D8-B332-3ACD-AA52-68E0CA8E5B57}"/>
              </a:ext>
            </a:extLst>
          </p:cNvPr>
          <p:cNvCxnSpPr/>
          <p:nvPr/>
        </p:nvCxnSpPr>
        <p:spPr>
          <a:xfrm flipV="1">
            <a:off x="8580688" y="3061345"/>
            <a:ext cx="726452" cy="480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CC721F-659B-B847-728B-2651CCCC0708}"/>
              </a:ext>
            </a:extLst>
          </p:cNvPr>
          <p:cNvCxnSpPr/>
          <p:nvPr/>
        </p:nvCxnSpPr>
        <p:spPr>
          <a:xfrm flipH="1" flipV="1">
            <a:off x="1530276" y="3061345"/>
            <a:ext cx="720080" cy="480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7AD00CC-EEDD-E061-F5E8-0B1DC120ECD5}"/>
              </a:ext>
            </a:extLst>
          </p:cNvPr>
          <p:cNvSpPr txBox="1"/>
          <p:nvPr/>
        </p:nvSpPr>
        <p:spPr>
          <a:xfrm>
            <a:off x="4554612" y="4051240"/>
            <a:ext cx="18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Research Area, Faculty, School, Researcher Profile</a:t>
            </a:r>
            <a:endParaRPr lang="en-GB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91ECF0-109D-8789-D24D-BEC5216CACC9}"/>
              </a:ext>
            </a:extLst>
          </p:cNvPr>
          <p:cNvSpPr txBox="1"/>
          <p:nvPr/>
        </p:nvSpPr>
        <p:spPr>
          <a:xfrm>
            <a:off x="7313216" y="4149232"/>
            <a:ext cx="18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Research Information System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5EFEE2-D239-08E2-B717-61A1FDD007C7}"/>
              </a:ext>
            </a:extLst>
          </p:cNvPr>
          <p:cNvSpPr txBox="1"/>
          <p:nvPr/>
        </p:nvSpPr>
        <p:spPr>
          <a:xfrm>
            <a:off x="1709293" y="4257605"/>
            <a:ext cx="18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Research Management</a:t>
            </a:r>
          </a:p>
          <a:p>
            <a:pPr algn="ctr"/>
            <a:r>
              <a:rPr lang="en-US" b="1" dirty="0"/>
              <a:t>System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AE3D09-B8D3-CC18-DB76-EAD16E57BC86}"/>
              </a:ext>
            </a:extLst>
          </p:cNvPr>
          <p:cNvSpPr txBox="1"/>
          <p:nvPr/>
        </p:nvSpPr>
        <p:spPr>
          <a:xfrm>
            <a:off x="6014325" y="2104325"/>
            <a:ext cx="18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HR System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512730-C30E-14D5-F809-B6DC930BFF5D}"/>
              </a:ext>
            </a:extLst>
          </p:cNvPr>
          <p:cNvSpPr txBox="1"/>
          <p:nvPr/>
        </p:nvSpPr>
        <p:spPr>
          <a:xfrm>
            <a:off x="2923105" y="1999353"/>
            <a:ext cx="18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Ethics / Research Integrity Data</a:t>
            </a:r>
            <a:endParaRPr lang="en-GB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2E16DC-2ECB-BC56-A5B5-3D7E89A15A6D}"/>
              </a:ext>
            </a:extLst>
          </p:cNvPr>
          <p:cNvSpPr txBox="1"/>
          <p:nvPr/>
        </p:nvSpPr>
        <p:spPr>
          <a:xfrm>
            <a:off x="3943243" y="2813259"/>
            <a:ext cx="2873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Citation, Attention, Collaboration Tracking</a:t>
            </a:r>
            <a:endParaRPr lang="en-GB" b="1" dirty="0"/>
          </a:p>
        </p:txBody>
      </p:sp>
      <p:pic>
        <p:nvPicPr>
          <p:cNvPr id="32" name="Picture 31" descr="A cartoon of a person waving&#10;&#10;Description automatically generated">
            <a:extLst>
              <a:ext uri="{FF2B5EF4-FFF2-40B4-BE49-F238E27FC236}">
                <a16:creationId xmlns:a16="http://schemas.microsoft.com/office/drawing/2014/main" id="{1D1241EF-FCA3-83F3-B71D-3900F07B48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659" y="5446806"/>
            <a:ext cx="1011731" cy="1392572"/>
          </a:xfrm>
          <a:prstGeom prst="rect">
            <a:avLst/>
          </a:prstGeom>
        </p:spPr>
      </p:pic>
      <p:pic>
        <p:nvPicPr>
          <p:cNvPr id="34" name="Picture 33" descr="A musical notes and clefs&#10;&#10;Description automatically generated">
            <a:extLst>
              <a:ext uri="{FF2B5EF4-FFF2-40B4-BE49-F238E27FC236}">
                <a16:creationId xmlns:a16="http://schemas.microsoft.com/office/drawing/2014/main" id="{EF138183-C8C4-0350-0238-6A691EE91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497" y="24535"/>
            <a:ext cx="2604586" cy="1736391"/>
          </a:xfrm>
          <a:prstGeom prst="rect">
            <a:avLst/>
          </a:prstGeom>
        </p:spPr>
      </p:pic>
      <p:pic>
        <p:nvPicPr>
          <p:cNvPr id="35" name="Picture 34" descr="A musical notes and clefs&#10;&#10;Description automatically generated">
            <a:extLst>
              <a:ext uri="{FF2B5EF4-FFF2-40B4-BE49-F238E27FC236}">
                <a16:creationId xmlns:a16="http://schemas.microsoft.com/office/drawing/2014/main" id="{91726853-0CB9-1C29-E655-B04A3EC28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94" y="5418284"/>
            <a:ext cx="1721638" cy="1147759"/>
          </a:xfrm>
          <a:prstGeom prst="rect">
            <a:avLst/>
          </a:prstGeom>
        </p:spPr>
      </p:pic>
      <p:pic>
        <p:nvPicPr>
          <p:cNvPr id="36" name="Picture 35" descr="A musical notes and clefs&#10;&#10;Description automatically generated">
            <a:extLst>
              <a:ext uri="{FF2B5EF4-FFF2-40B4-BE49-F238E27FC236}">
                <a16:creationId xmlns:a16="http://schemas.microsoft.com/office/drawing/2014/main" id="{6FE62F06-9245-8962-8333-92F3F6D792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1284661"/>
            <a:ext cx="1721638" cy="114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48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507F70"/>
          </a:solidFill>
          <a:ln>
            <a:solidFill>
              <a:srgbClr val="507F7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443784" y="397049"/>
            <a:ext cx="81369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The Vision – Interconnected Data…. Telling a Story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7309024" y="1716501"/>
            <a:ext cx="3384376" cy="2378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Fostering Equity, Diversity and Inclusion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Supporting Researchers at ALL Career stages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Crafting a Detailed Research to Impact Map</a:t>
            </a:r>
          </a:p>
        </p:txBody>
      </p:sp>
      <p:pic>
        <p:nvPicPr>
          <p:cNvPr id="9" name="Picture 8" descr="A cartoon of a person holding a white board&#10;&#10;Description automatically generated">
            <a:extLst>
              <a:ext uri="{FF2B5EF4-FFF2-40B4-BE49-F238E27FC236}">
                <a16:creationId xmlns:a16="http://schemas.microsoft.com/office/drawing/2014/main" id="{58800296-C77E-B39D-6F92-8861DDC53C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34915"/>
            <a:ext cx="7412625" cy="41586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F67C65-E6F6-A671-D64F-F90CD436B179}"/>
              </a:ext>
            </a:extLst>
          </p:cNvPr>
          <p:cNvSpPr txBox="1"/>
          <p:nvPr/>
        </p:nvSpPr>
        <p:spPr>
          <a:xfrm>
            <a:off x="810196" y="2045935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10%</a:t>
            </a:r>
            <a:r>
              <a:rPr lang="en-US" sz="1400" dirty="0"/>
              <a:t> rise in publications by ECR’s, aligning with increased </a:t>
            </a:r>
            <a:r>
              <a:rPr lang="en-US" b="1" dirty="0"/>
              <a:t>interdisciplinary</a:t>
            </a:r>
            <a:r>
              <a:rPr lang="en-US" sz="1400" dirty="0"/>
              <a:t> collaborations…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F07163-4FA2-4D85-D844-CB287C5A9A68}"/>
              </a:ext>
            </a:extLst>
          </p:cNvPr>
          <p:cNvSpPr txBox="1"/>
          <p:nvPr/>
        </p:nvSpPr>
        <p:spPr>
          <a:xfrm>
            <a:off x="1458268" y="2741511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15% year-on-year improvement in </a:t>
            </a:r>
            <a:r>
              <a:rPr lang="en-US" sz="1400" i="1" dirty="0"/>
              <a:t>Data Availability Statement</a:t>
            </a:r>
            <a:r>
              <a:rPr lang="en-US" sz="1400" dirty="0"/>
              <a:t> </a:t>
            </a:r>
            <a:r>
              <a:rPr lang="en-US" sz="1400" i="1" dirty="0"/>
              <a:t>and Author Contribution Statements</a:t>
            </a:r>
            <a:r>
              <a:rPr lang="en-US" sz="1400" dirty="0"/>
              <a:t> aligning with </a:t>
            </a:r>
            <a:r>
              <a:rPr lang="en-US" sz="1600" b="1" dirty="0"/>
              <a:t>targeted mentorship </a:t>
            </a:r>
            <a:r>
              <a:rPr lang="en-US" sz="1400" dirty="0" err="1"/>
              <a:t>programmes</a:t>
            </a:r>
            <a:r>
              <a:rPr lang="en-US" sz="1400" dirty="0"/>
              <a:t>…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CEE5F5-27C0-3362-270E-0E0DBB15F054}"/>
              </a:ext>
            </a:extLst>
          </p:cNvPr>
          <p:cNvSpPr txBox="1"/>
          <p:nvPr/>
        </p:nvSpPr>
        <p:spPr>
          <a:xfrm>
            <a:off x="815678" y="3542891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20% rise in </a:t>
            </a:r>
            <a:r>
              <a:rPr lang="en-US" sz="2400" dirty="0"/>
              <a:t>Global</a:t>
            </a:r>
            <a:r>
              <a:rPr lang="en-US" sz="1400" dirty="0"/>
              <a:t> Collaborations for </a:t>
            </a:r>
            <a:r>
              <a:rPr lang="en-US" b="1" dirty="0"/>
              <a:t>ECRs</a:t>
            </a:r>
            <a:r>
              <a:rPr lang="en-US" sz="1400" dirty="0"/>
              <a:t>…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8C4376-763A-3598-BA4D-B483C333C199}"/>
              </a:ext>
            </a:extLst>
          </p:cNvPr>
          <p:cNvSpPr txBox="1"/>
          <p:nvPr/>
        </p:nvSpPr>
        <p:spPr>
          <a:xfrm>
            <a:off x="1203145" y="395899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Increased retention </a:t>
            </a:r>
            <a:r>
              <a:rPr lang="en-US" sz="1400" dirty="0"/>
              <a:t>rates in ECR’s from </a:t>
            </a:r>
            <a:r>
              <a:rPr lang="en-US" b="1" dirty="0"/>
              <a:t>diverse</a:t>
            </a:r>
            <a:r>
              <a:rPr lang="en-US" sz="1400" dirty="0"/>
              <a:t> backgrounds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9039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FA8AEC7D-EF14-4353-A71E-B0EB0EC3CA44}"/>
</file>

<file path=customXml/itemProps2.xml><?xml version="1.0" encoding="utf-8"?>
<ds:datastoreItem xmlns:ds="http://schemas.openxmlformats.org/officeDocument/2006/customXml" ds:itemID="{811735CE-A52E-4A5F-9EEE-3DA79D449BA9}"/>
</file>

<file path=customXml/itemProps3.xml><?xml version="1.0" encoding="utf-8"?>
<ds:datastoreItem xmlns:ds="http://schemas.openxmlformats.org/officeDocument/2006/customXml" ds:itemID="{7B0CC128-9940-4F04-A760-63669440D72B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0</TotalTime>
  <Words>579</Words>
  <Application>Microsoft Office PowerPoint</Application>
  <PresentationFormat>Custom</PresentationFormat>
  <Paragraphs>141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Office Theme</vt:lpstr>
      <vt:lpstr>PowerPoint Presentation</vt:lpstr>
      <vt:lpstr>Data-Driven Insights for a Holistic Understanding of the Researcher's Journey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Ann Campbell</cp:lastModifiedBy>
  <cp:revision>11</cp:revision>
  <dcterms:created xsi:type="dcterms:W3CDTF">2023-09-07T08:40:03Z</dcterms:created>
  <dcterms:modified xsi:type="dcterms:W3CDTF">2023-09-24T20:06:37Z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</Properties>
</file>