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  <p:sldId id="261" r:id="rId5"/>
    <p:sldId id="268" r:id="rId6"/>
    <p:sldId id="278" r:id="rId7"/>
    <p:sldId id="277" r:id="rId8"/>
    <p:sldId id="276" r:id="rId9"/>
    <p:sldId id="280" r:id="rId10"/>
    <p:sldId id="264" r:id="rId11"/>
    <p:sldId id="272" r:id="rId12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D62"/>
    <a:srgbClr val="507F70"/>
    <a:srgbClr val="3C1053"/>
    <a:srgbClr val="6DC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026B36-237A-DEF4-2F24-52C4BE132500}" v="11" dt="2023-09-21T12:13:45.122"/>
    <p1510:client id="{6828738A-E5C2-8BD0-8C5E-524DEDB44595}" v="15" dt="2023-09-21T12:23:40.873"/>
    <p1510:client id="{819880D4-AAAF-B112-4CD2-37C37D89DEA9}" v="271" dt="2023-09-19T14:48:24.595"/>
    <p1510:client id="{9502D813-029F-FD71-68BA-57D087371116}" v="213" dt="2023-09-21T12:20:00.78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312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italent.ac.uk/Resources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43784" y="1549177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6DCDB8"/>
                </a:solidFill>
              </a:rPr>
              <a:t>Next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000287" y="1181503"/>
            <a:ext cx="5184576" cy="54567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>
                <a:solidFill>
                  <a:schemeClr val="bg1"/>
                </a:solidFill>
              </a:rPr>
              <a:t>Need to be inclusive of technical roles when considering research culture</a:t>
            </a:r>
            <a:endParaRPr lang="en-US">
              <a:solidFill>
                <a:schemeClr val="bg1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>
                <a:solidFill>
                  <a:schemeClr val="bg1"/>
                </a:solidFill>
                <a:cs typeface="Calibri"/>
              </a:rPr>
              <a:t>Some unique challenges for technical staff but also overlap with similar roles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>
              <a:solidFill>
                <a:schemeClr val="bg1"/>
              </a:solidFill>
            </a:endParaRPr>
          </a:p>
          <a:p>
            <a:pPr>
              <a:lnSpc>
                <a:spcPts val="3000"/>
              </a:lnSpc>
            </a:pPr>
            <a:r>
              <a:rPr lang="en-GB" sz="2200">
                <a:solidFill>
                  <a:schemeClr val="bg1"/>
                </a:solidFill>
              </a:rPr>
              <a:t>Progress made:</a:t>
            </a:r>
            <a:endParaRPr lang="en-GB" sz="2200">
              <a:solidFill>
                <a:schemeClr val="bg1"/>
              </a:solidFill>
              <a:cs typeface="Calibri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>
                <a:solidFill>
                  <a:schemeClr val="bg1"/>
                </a:solidFill>
              </a:rPr>
              <a:t>A shift in the academic perception of technicians and hierarchy</a:t>
            </a:r>
            <a:endParaRPr lang="en-GB" sz="2200">
              <a:solidFill>
                <a:schemeClr val="bg1"/>
              </a:solidFill>
              <a:cs typeface="Calibri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>
                <a:solidFill>
                  <a:schemeClr val="bg1"/>
                </a:solidFill>
              </a:rPr>
              <a:t>Increased consideration of fair attribution,</a:t>
            </a:r>
            <a:endParaRPr lang="en-GB" sz="2200">
              <a:solidFill>
                <a:schemeClr val="bg1"/>
              </a:solidFill>
              <a:cs typeface="Calibri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>
                <a:solidFill>
                  <a:schemeClr val="bg1"/>
                </a:solidFill>
              </a:rPr>
              <a:t>Promotional opportunities – essential to ensure sustainability of this ‘empowered’ workforce</a:t>
            </a:r>
          </a:p>
          <a:p>
            <a:pPr>
              <a:lnSpc>
                <a:spcPts val="3000"/>
              </a:lnSpc>
            </a:pPr>
            <a:endParaRPr lang="en-GB" sz="220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2D4DA0A4-0A86-5D4A-C0C0-902BD247F6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917" t="11380" r="17825" b="7276"/>
          <a:stretch/>
        </p:blipFill>
        <p:spPr>
          <a:xfrm>
            <a:off x="956827" y="2490458"/>
            <a:ext cx="3027067" cy="424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58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338554"/>
          </a:xfrm>
        </p:spPr>
        <p:txBody>
          <a:bodyPr/>
          <a:lstStyle/>
          <a:p>
            <a:endParaRPr lang="en-GB" sz="220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188" y="2076460"/>
            <a:ext cx="9089390" cy="984885"/>
          </a:xfrm>
        </p:spPr>
        <p:txBody>
          <a:bodyPr/>
          <a:lstStyle/>
          <a:p>
            <a:r>
              <a:rPr lang="en-GB" sz="3200">
                <a:solidFill>
                  <a:schemeClr val="bg1"/>
                </a:solidFill>
              </a:rPr>
              <a:t>Research Culture: A Technician’s Perspective at the University of Warwick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367567"/>
            <a:ext cx="8803050" cy="1015663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GB" sz="2200">
                <a:solidFill>
                  <a:schemeClr val="bg1"/>
                </a:solidFill>
              </a:rPr>
              <a:t>Dr Sarah Bennett, Research Facility Manager</a:t>
            </a:r>
            <a:endParaRPr lang="en-GB" sz="2200">
              <a:solidFill>
                <a:schemeClr val="bg1"/>
              </a:solidFill>
              <a:cs typeface="Calibri"/>
            </a:endParaRPr>
          </a:p>
          <a:p>
            <a:r>
              <a:rPr lang="en-GB" sz="2200">
                <a:solidFill>
                  <a:schemeClr val="bg1"/>
                </a:solidFill>
              </a:rPr>
              <a:t>Dr Ian Hancox, Director of Research Technology and Technical Strategy</a:t>
            </a:r>
            <a:endParaRPr lang="en-GB" sz="2200">
              <a:solidFill>
                <a:schemeClr val="bg1"/>
              </a:solidFill>
              <a:cs typeface="Calibri"/>
            </a:endParaRPr>
          </a:p>
          <a:p>
            <a:r>
              <a:rPr lang="en-GB" sz="2200">
                <a:solidFill>
                  <a:schemeClr val="bg1"/>
                </a:solidFill>
              </a:rPr>
              <a:t>Catrin Harris, Research Fellow for Talent project </a:t>
            </a:r>
            <a:endParaRPr lang="en-GB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862073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3C1053"/>
                </a:solidFill>
              </a:rPr>
              <a:t>Intro to </a:t>
            </a:r>
            <a:r>
              <a:rPr lang="en-GB" sz="2600" b="1" err="1">
                <a:solidFill>
                  <a:srgbClr val="3C1053"/>
                </a:solidFill>
              </a:rPr>
              <a:t>MITalent</a:t>
            </a:r>
            <a:endParaRPr lang="en-GB" sz="2600" b="1">
              <a:solidFill>
                <a:srgbClr val="3C1053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8496944" cy="4553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AC55BC5-C4D3-6F2B-472A-0E2A4B1CC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1" y="1501935"/>
            <a:ext cx="10575018" cy="51527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6624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3C1053"/>
                </a:solidFill>
              </a:rPr>
              <a:t>Research Culture: A Technician Lens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01966" y="1539444"/>
            <a:ext cx="6988776" cy="419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Published September 2022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Explores issues in research culture from technicians’ perspectives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Evidence gathering: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Survey of technical staff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Survey of non-technical staff and students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Focus groups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Six recommendations for improving research culture for technicians (and the wider community)</a:t>
            </a:r>
            <a:endParaRPr lang="en-US" sz="2000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E4CDF678-C10A-AF65-8EF7-E80FAD8CFD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739" t="6009" r="17304" b="52080"/>
          <a:stretch/>
        </p:blipFill>
        <p:spPr>
          <a:xfrm>
            <a:off x="7222645" y="1024287"/>
            <a:ext cx="3038831" cy="423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26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52D62"/>
          </a:solidFill>
          <a:ln>
            <a:solidFill>
              <a:srgbClr val="552D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44511" y="351327"/>
            <a:ext cx="9217024" cy="16004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The six recommendations:</a:t>
            </a:r>
          </a:p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1. University initiatives to improve RC should include technicians</a:t>
            </a:r>
            <a:endParaRPr lang="en-GB" sz="2600" b="1">
              <a:solidFill>
                <a:srgbClr val="3C1053"/>
              </a:solidFill>
              <a:cs typeface="Calibri"/>
            </a:endParaRPr>
          </a:p>
          <a:p>
            <a:endParaRPr lang="en-GB" sz="2600" b="1">
              <a:solidFill>
                <a:srgbClr val="3C105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1B8D7-EB65-2C16-91F5-4E3E6AB94448}"/>
              </a:ext>
            </a:extLst>
          </p:cNvPr>
          <p:cNvSpPr txBox="1"/>
          <p:nvPr/>
        </p:nvSpPr>
        <p:spPr>
          <a:xfrm>
            <a:off x="306140" y="1405937"/>
            <a:ext cx="6984776" cy="4288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Technical representation on: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UoW</a:t>
            </a:r>
            <a:r>
              <a:rPr lang="en-GB" dirty="0"/>
              <a:t> Research Culture (RC) Forum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Institutional Research Committee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Funding for grass-root RC projects are open to technicians (from Research England’s Enhancing Culture Fund)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Technician focused projects have included: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Advancing Visibility, Knowledge and Collaborative Opportunities for Research Technical Professionals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Technician Led Outreach Demonstrators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Creating and Supporting Shared Scientific Resources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877A3B-25F2-DC0D-1652-96176D1B04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794" t="17191" r="35200" b="17797"/>
          <a:stretch/>
        </p:blipFill>
        <p:spPr>
          <a:xfrm>
            <a:off x="7266880" y="1858758"/>
            <a:ext cx="3120380" cy="362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63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68506" y="326402"/>
            <a:ext cx="99187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3C1053"/>
                </a:solidFill>
              </a:rPr>
              <a:t>Example of a technician led RC grass-root project:</a:t>
            </a:r>
          </a:p>
          <a:p>
            <a:r>
              <a:rPr lang="en-GB" sz="2600" b="1">
                <a:solidFill>
                  <a:srgbClr val="3C1053"/>
                </a:solidFill>
              </a:rPr>
              <a:t>Creating and supporting shared scientific resources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423407" y="1352847"/>
            <a:ext cx="9577065" cy="4342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Benefits: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Specialist technical support of instrumentation ensures greater research integrity (rigour and transparency)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Promotes open research practices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Barriers: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Financial and technical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Typically, only considered for high-end instrumentation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Recommendations: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</a:pPr>
            <a:r>
              <a:rPr lang="en-US" dirty="0"/>
              <a:t>Institutes - establish an expectation that instrumentation should be shared and provide funding to support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Funders – specific questions on instrument use, access and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345316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52D62"/>
          </a:solidFill>
          <a:ln>
            <a:solidFill>
              <a:srgbClr val="552D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316288" y="315042"/>
            <a:ext cx="92170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The six recommendations:</a:t>
            </a:r>
          </a:p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2. Technical staff should be credited appropriately on research publications and outputs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1B8D7-EB65-2C16-91F5-4E3E6AB94448}"/>
              </a:ext>
            </a:extLst>
          </p:cNvPr>
          <p:cNvSpPr txBox="1"/>
          <p:nvPr/>
        </p:nvSpPr>
        <p:spPr>
          <a:xfrm>
            <a:off x="284600" y="1744779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1800" dirty="0"/>
              <a:t>University of Warwick - Fair attribution policy (https://warwick.ac.uk/research/technicians/fairattribution/)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BE0422-BEE4-1E84-32DA-C34F62C9B7E9}"/>
              </a:ext>
            </a:extLst>
          </p:cNvPr>
          <p:cNvSpPr txBox="1"/>
          <p:nvPr/>
        </p:nvSpPr>
        <p:spPr>
          <a:xfrm>
            <a:off x="300654" y="2709988"/>
            <a:ext cx="92170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3. Project leads should recognise the importance of technicians in their projects, ensuring inclusion at all stages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EA144C-4BD7-D164-D70E-D6046C297FCC}"/>
              </a:ext>
            </a:extLst>
          </p:cNvPr>
          <p:cNvSpPr txBox="1"/>
          <p:nvPr/>
        </p:nvSpPr>
        <p:spPr>
          <a:xfrm>
            <a:off x="320114" y="4438594"/>
            <a:ext cx="69012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4. Increased recognition for the fundamental role technicians play in H&amp;S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AA0A49-24D1-A423-C0F2-0EAD312531A5}"/>
              </a:ext>
            </a:extLst>
          </p:cNvPr>
          <p:cNvSpPr txBox="1"/>
          <p:nvPr/>
        </p:nvSpPr>
        <p:spPr>
          <a:xfrm>
            <a:off x="284600" y="3619020"/>
            <a:ext cx="921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1800" dirty="0"/>
              <a:t>University of Warwick – grant tracking system, input from technical specialists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EC090E-66EF-A29A-6FA2-371FE5C2E90E}"/>
              </a:ext>
            </a:extLst>
          </p:cNvPr>
          <p:cNvSpPr txBox="1"/>
          <p:nvPr/>
        </p:nvSpPr>
        <p:spPr>
          <a:xfrm>
            <a:off x="300654" y="5314554"/>
            <a:ext cx="9217023" cy="7232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/>
              <a:t>Inclusions of technicians in more H&amp;S committees / roles than before</a:t>
            </a:r>
          </a:p>
          <a:p>
            <a:pPr>
              <a:spcAft>
                <a:spcPts val="600"/>
              </a:spcAft>
            </a:pPr>
            <a:r>
              <a:rPr lang="en-US">
                <a:cs typeface="Calibri"/>
                <a:hlinkClick r:id="rId2"/>
              </a:rPr>
              <a:t>Talent Health and Safety report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BCA531-200E-1D6A-5A12-9C6ADA309B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28" t="5670" r="17859" b="53140"/>
          <a:stretch/>
        </p:blipFill>
        <p:spPr>
          <a:xfrm>
            <a:off x="7804879" y="3619015"/>
            <a:ext cx="2491183" cy="357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0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52D62"/>
          </a:solidFill>
          <a:ln>
            <a:solidFill>
              <a:srgbClr val="552D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44511" y="351327"/>
            <a:ext cx="921702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The six recommendations:</a:t>
            </a:r>
          </a:p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5. Departments should enable opportunities for technical staff to be considered as PIs and </a:t>
            </a:r>
            <a:r>
              <a:rPr lang="en-GB" sz="2600" b="1" err="1">
                <a:solidFill>
                  <a:srgbClr val="3C1053"/>
                </a:solidFill>
              </a:rPr>
              <a:t>CoIs</a:t>
            </a:r>
            <a:r>
              <a:rPr lang="en-GB" sz="2600" b="1">
                <a:solidFill>
                  <a:srgbClr val="3C1053"/>
                </a:solidFill>
              </a:rPr>
              <a:t> on internal and external grants </a:t>
            </a:r>
          </a:p>
          <a:p>
            <a:endParaRPr lang="en-GB" sz="2600" b="1">
              <a:solidFill>
                <a:srgbClr val="3C105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1B8D7-EB65-2C16-91F5-4E3E6AB94448}"/>
              </a:ext>
            </a:extLst>
          </p:cNvPr>
          <p:cNvSpPr txBox="1"/>
          <p:nvPr/>
        </p:nvSpPr>
        <p:spPr>
          <a:xfrm>
            <a:off x="205678" y="1855143"/>
            <a:ext cx="4869348" cy="38779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Funders – Research Technical Professionals (RTPs) are allowed to submit a grant as a PI or </a:t>
            </a:r>
            <a:r>
              <a:rPr lang="en-GB" dirty="0" err="1"/>
              <a:t>CoI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UoW</a:t>
            </a:r>
            <a:r>
              <a:rPr lang="en-GB" dirty="0"/>
              <a:t> Technician-led grant success: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Over £2.5 million awarded from EPSRC, MRC and BBSRC for technician-led equipment bids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~£1 million EPSRC funding with RTP focus</a:t>
            </a:r>
          </a:p>
          <a:p>
            <a:pPr lvl="1">
              <a:spcAft>
                <a:spcPts val="600"/>
              </a:spcAft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Internal bids are frequently open for technicians to apply to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AFCECD-1793-ECA1-F1C8-2BC1ED7863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75" t="13334" r="33214" b="48358"/>
          <a:stretch/>
        </p:blipFill>
        <p:spPr>
          <a:xfrm>
            <a:off x="5387503" y="1855143"/>
            <a:ext cx="4861386" cy="300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4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44511" y="351327"/>
            <a:ext cx="92170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The six recommendations:</a:t>
            </a:r>
          </a:p>
          <a:p>
            <a:pPr>
              <a:spcAft>
                <a:spcPts val="1200"/>
              </a:spcAft>
            </a:pPr>
            <a:r>
              <a:rPr lang="en-GB" sz="2600" b="1">
                <a:solidFill>
                  <a:srgbClr val="3C1053"/>
                </a:solidFill>
              </a:rPr>
              <a:t>6. There should be a clearly defined career pathway, both managerial and specialist routes. Plus professional development opportunities</a:t>
            </a:r>
          </a:p>
          <a:p>
            <a:endParaRPr lang="en-GB" sz="2600" b="1">
              <a:solidFill>
                <a:srgbClr val="3C105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1B8D7-EB65-2C16-91F5-4E3E6AB94448}"/>
              </a:ext>
            </a:extLst>
          </p:cNvPr>
          <p:cNvSpPr txBox="1"/>
          <p:nvPr/>
        </p:nvSpPr>
        <p:spPr>
          <a:xfrm>
            <a:off x="192030" y="2200566"/>
            <a:ext cx="486934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4" name="Picture 3" descr="A diagram of a technical team&#10;&#10;Description automatically generated">
            <a:extLst>
              <a:ext uri="{FF2B5EF4-FFF2-40B4-BE49-F238E27FC236}">
                <a16:creationId xmlns:a16="http://schemas.microsoft.com/office/drawing/2014/main" id="{F9593281-FEEB-33D3-C53E-D02E7F9A9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31" y="2511571"/>
            <a:ext cx="6060246" cy="2860907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843ECD9-71AC-EF8B-3B4A-C9CE80C5C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9055" y="1788324"/>
            <a:ext cx="4454775" cy="2903236"/>
          </a:xfrm>
          <a:prstGeom prst="rect">
            <a:avLst/>
          </a:prstGeom>
        </p:spPr>
      </p:pic>
      <p:pic>
        <p:nvPicPr>
          <p:cNvPr id="8" name="Picture 7" descr="A close-up of a document&#10;&#10;Description automatically generated">
            <a:extLst>
              <a:ext uri="{FF2B5EF4-FFF2-40B4-BE49-F238E27FC236}">
                <a16:creationId xmlns:a16="http://schemas.microsoft.com/office/drawing/2014/main" id="{BE6D34C8-7789-CD3D-1BDD-0EE39B9F5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705" y="4691560"/>
            <a:ext cx="4406125" cy="234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69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49E866AD-C486-425A-B1A6-E51FB2DAFBE5}"/>
</file>

<file path=customXml/itemProps2.xml><?xml version="1.0" encoding="utf-8"?>
<ds:datastoreItem xmlns:ds="http://schemas.openxmlformats.org/officeDocument/2006/customXml" ds:itemID="{B1F1BBD3-7C3C-4B17-8DB6-D1ED04FA7992}"/>
</file>

<file path=customXml/itemProps3.xml><?xml version="1.0" encoding="utf-8"?>
<ds:datastoreItem xmlns:ds="http://schemas.openxmlformats.org/officeDocument/2006/customXml" ds:itemID="{4CEA2B58-1795-4EDE-8407-952E0C377F8F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0</TotalTime>
  <Words>580</Words>
  <Application>Microsoft Office PowerPoint</Application>
  <PresentationFormat>Custom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Research Culture: A Technician’s Perspective at the University of Warwick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Bennett, Sarah</cp:lastModifiedBy>
  <cp:revision>3</cp:revision>
  <dcterms:created xsi:type="dcterms:W3CDTF">2023-09-07T08:40:03Z</dcterms:created>
  <dcterms:modified xsi:type="dcterms:W3CDTF">2023-09-22T09:19:15Z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lpwstr/>
  </property>
</Properties>
</file>