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1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ppt/revisionInfo.xml" ContentType="application/vnd.ms-powerpoint.revisioninfo+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81" r:id="rId2"/>
    <p:sldId id="277" r:id="rId3"/>
    <p:sldId id="288" r:id="rId4"/>
    <p:sldId id="289" r:id="rId5"/>
    <p:sldId id="291" r:id="rId6"/>
    <p:sldId id="290" r:id="rId7"/>
    <p:sldId id="292" r:id="rId8"/>
    <p:sldId id="293" r:id="rId9"/>
    <p:sldId id="294" r:id="rId10"/>
    <p:sldId id="307" r:id="rId11"/>
    <p:sldId id="30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7A"/>
    <a:srgbClr val="AA4A6C"/>
    <a:srgbClr val="7A5078"/>
    <a:srgbClr val="839220"/>
    <a:srgbClr val="8DDB7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E266E9A-9DF2-6BF6-324D-A3DD4C9C9FD4}" v="531" dt="2023-09-21T14:14:11.055"/>
    <p1510:client id="{D9F003DB-2E5E-4659-A1B3-CD933C952937}" v="396" dt="2023-09-21T15:50:27.7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88D59F-84DF-0C4A-A564-05F3AC6AA4FC}" type="datetimeFigureOut">
              <a:rPr lang="en-US" smtClean="0"/>
              <a:t>9/21/2023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BC607B-BC83-1C44-A501-8F981FF41469}" type="slidenum">
              <a:rPr lang="en-US" smtClean="0"/>
              <a:t>‹#›</a:t>
            </a:fld>
            <a:endParaRPr lang="en-US"/>
          </a:p>
        </p:txBody>
      </p:sp>
    </p:spTree>
    <p:extLst>
      <p:ext uri="{BB962C8B-B14F-4D97-AF65-F5344CB8AC3E}">
        <p14:creationId xmlns:p14="http://schemas.microsoft.com/office/powerpoint/2010/main" val="2389484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8" Type="http://schemas.openxmlformats.org/officeDocument/2006/relationships/hyperlink" Target="http://www.centreforfacilitation.co.uk/" TargetMode="External"/><Relationship Id="rId3" Type="http://schemas.openxmlformats.org/officeDocument/2006/relationships/hyperlink" Target="https://padlet.com/Centre4Facil/evidencing-changes-in-research-culture-kzp7y5saysmrcglo/slideshow/wish/2539983681" TargetMode="External"/><Relationship Id="rId7" Type="http://schemas.openxmlformats.org/officeDocument/2006/relationships/hyperlink" Target="https://www.ncl.ac.uk/research/culture/"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leeds365.sharepoint.com/sites/ResearchCultureCommitteeInformation/Shared%20Documents/Forms/AllItems.aspx?csf=1&amp;web=1&amp;e=Ng95gX&amp;cid=2f161433-5026-4148-b735-e0d18ed14cbc&amp;FolderCTID=0x0120005118A8FD1FA1E14EBFEB938F6E69B66B&amp;viewid=9ca2ccb9-38a0-4517-952d-485a7e82ecea" TargetMode="External"/><Relationship Id="rId5" Type="http://schemas.openxmlformats.org/officeDocument/2006/relationships/hyperlink" Target="https://leeds365.sharepoint.com/sites/ResearchCultureCommitteeInformation" TargetMode="External"/><Relationship Id="rId4" Type="http://schemas.openxmlformats.org/officeDocument/2006/relationships/hyperlink" Target="https://leeds365.sharepoint.com/sites/ResearchCultureCommitteeInformation/Shared%20Documents/Forms/AllItems.aspx?csf=1&amp;web=1&amp;e=Ng95gX&amp;cid=56d3acbf-492a-4cab-90bf-37b1e5d14e79&amp;FolderCTID=0x0120005118A8FD1FA1E14EBFEB938F6E69B66B&amp;viewid=9ca2ccb9-38a0-4517-952d-485a7e82ecea"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b="0" i="0" u="none" strike="noStrike">
                <a:solidFill>
                  <a:srgbClr val="000000"/>
                </a:solidFill>
                <a:effectLst/>
                <a:latin typeface="Calibri" panose="020F0502020204030204" pitchFamily="34" charset="0"/>
              </a:rPr>
              <a:t>Good afternoon, everyone, and thank you for the opportunity to share with you our process </a:t>
            </a:r>
            <a:r>
              <a:rPr lang="en-GB" b="0" i="0" u="none" strike="noStrike">
                <a:solidFill>
                  <a:srgbClr val="000000"/>
                </a:solidFill>
                <a:effectLst/>
                <a:latin typeface="univers" panose="020B0503020202020204" pitchFamily="34" charset="0"/>
              </a:rPr>
              <a:t>on how best to measure the changes we want to see. After much consultation and discussion on the motivations and hazards of measuring, we now come to the crunch: </a:t>
            </a:r>
            <a:r>
              <a:rPr lang="en-GB" b="1" i="0" u="none" strike="noStrike">
                <a:solidFill>
                  <a:srgbClr val="000000"/>
                </a:solidFill>
                <a:effectLst/>
                <a:latin typeface="universb"/>
              </a:rPr>
              <a:t>Which facts and figures can best evidence that we’re enabling more </a:t>
            </a:r>
            <a:r>
              <a:rPr lang="en-GB" b="1" i="0" u="none" strike="noStrike" err="1">
                <a:solidFill>
                  <a:srgbClr val="000000"/>
                </a:solidFill>
                <a:effectLst/>
                <a:latin typeface="universb"/>
              </a:rPr>
              <a:t>UoL</a:t>
            </a:r>
            <a:r>
              <a:rPr lang="en-GB" b="1" i="0" u="none" strike="noStrike">
                <a:solidFill>
                  <a:srgbClr val="000000"/>
                </a:solidFill>
                <a:effectLst/>
                <a:latin typeface="universb"/>
              </a:rPr>
              <a:t> colleagues to produce leading research inclusively, equitably, openly, and supportively?</a:t>
            </a:r>
            <a:r>
              <a:rPr lang="en-US" b="0" i="0">
                <a:solidFill>
                  <a:srgbClr val="000000"/>
                </a:solidFill>
                <a:effectLst/>
                <a:latin typeface="universb"/>
              </a:rPr>
              <a:t>​</a:t>
            </a:r>
            <a:endParaRPr lang="en-US" b="0" i="0">
              <a:solidFill>
                <a:srgbClr val="444444"/>
              </a:solidFill>
              <a:effectLst/>
              <a:latin typeface="Calibri" panose="020F0502020204030204" pitchFamily="34" charset="0"/>
            </a:endParaRPr>
          </a:p>
          <a:p>
            <a:pPr algn="l" rtl="0" fontAlgn="base"/>
            <a:r>
              <a:rPr lang="en-US" b="0" i="0">
                <a:solidFill>
                  <a:srgbClr val="000000"/>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u="none" strike="noStrike">
                <a:solidFill>
                  <a:srgbClr val="000000"/>
                </a:solidFill>
                <a:effectLst/>
                <a:latin typeface="Calibri" panose="020F0502020204030204" pitchFamily="34" charset="0"/>
              </a:rPr>
              <a:t>This was a collaborative and team effort as with all other research culture teams in higher education. I am joined today by our research culture dean, our research culture manager, and our research development team members, thank you all for being present here.</a:t>
            </a:r>
            <a:r>
              <a:rPr lang="en-US" b="0" i="0">
                <a:solidFill>
                  <a:srgbClr val="000000"/>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endParaRPr lang="en-GB"/>
          </a:p>
        </p:txBody>
      </p:sp>
      <p:sp>
        <p:nvSpPr>
          <p:cNvPr id="4" name="Slide Number Placeholder 3"/>
          <p:cNvSpPr>
            <a:spLocks noGrp="1"/>
          </p:cNvSpPr>
          <p:nvPr>
            <p:ph type="sldNum" sz="quarter" idx="5"/>
          </p:nvPr>
        </p:nvSpPr>
        <p:spPr/>
        <p:txBody>
          <a:bodyPr/>
          <a:lstStyle/>
          <a:p>
            <a:fld id="{59BC607B-BC83-1C44-A501-8F981FF41469}" type="slidenum">
              <a:rPr lang="en-US" smtClean="0"/>
              <a:t>2</a:t>
            </a:fld>
            <a:endParaRPr lang="en-US"/>
          </a:p>
        </p:txBody>
      </p:sp>
    </p:spTree>
    <p:extLst>
      <p:ext uri="{BB962C8B-B14F-4D97-AF65-F5344CB8AC3E}">
        <p14:creationId xmlns:p14="http://schemas.microsoft.com/office/powerpoint/2010/main" val="40699348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0F20C37-854F-47A2-8989-20CA51D38F31}" type="slidenum">
              <a:rPr lang="en-GB" smtClean="0"/>
              <a:t>11</a:t>
            </a:fld>
            <a:endParaRPr lang="en-GB"/>
          </a:p>
        </p:txBody>
      </p:sp>
    </p:spTree>
    <p:extLst>
      <p:ext uri="{BB962C8B-B14F-4D97-AF65-F5344CB8AC3E}">
        <p14:creationId xmlns:p14="http://schemas.microsoft.com/office/powerpoint/2010/main" val="1925782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0" i="0" u="none" strike="noStrike">
                <a:solidFill>
                  <a:srgbClr val="000000"/>
                </a:solidFill>
                <a:effectLst/>
                <a:latin typeface="Calibri" panose="020F0502020204030204" pitchFamily="34" charset="0"/>
              </a:rPr>
              <a:t>The need for change has been amplified in the last 5 years or so. </a:t>
            </a:r>
            <a:r>
              <a:rPr lang="en-GB" b="0" i="0" u="none" strike="noStrike" err="1">
                <a:solidFill>
                  <a:srgbClr val="000000"/>
                </a:solidFill>
                <a:effectLst/>
                <a:latin typeface="Calibri" panose="020F0502020204030204" pitchFamily="34" charset="0"/>
              </a:rPr>
              <a:t>Wellcome’s</a:t>
            </a:r>
            <a:r>
              <a:rPr lang="en-GB" b="0" i="0" u="none" strike="noStrike">
                <a:solidFill>
                  <a:srgbClr val="000000"/>
                </a:solidFill>
                <a:effectLst/>
                <a:latin typeface="Calibri" panose="020F0502020204030204" pitchFamily="34" charset="0"/>
              </a:rPr>
              <a:t> report</a:t>
            </a:r>
            <a:r>
              <a:rPr lang="en-GB" b="0" i="1" u="none" strike="noStrike">
                <a:solidFill>
                  <a:srgbClr val="000000"/>
                </a:solidFill>
                <a:effectLst/>
                <a:latin typeface="Calibri" panose="020F0502020204030204" pitchFamily="34" charset="0"/>
              </a:rPr>
              <a:t> (What researchers think about the culture they work in) </a:t>
            </a:r>
            <a:r>
              <a:rPr lang="en-GB" b="0" i="0" u="none" strike="noStrike">
                <a:solidFill>
                  <a:srgbClr val="000000"/>
                </a:solidFill>
                <a:effectLst/>
                <a:latin typeface="Calibri" panose="020F0502020204030204" pitchFamily="34" charset="0"/>
              </a:rPr>
              <a:t>on their large-scale survey was only published in 2020</a:t>
            </a:r>
            <a:r>
              <a:rPr lang="en-US" b="0" i="0">
                <a:solidFill>
                  <a:srgbClr val="000000"/>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0" i="0" u="none" strike="noStrike">
                <a:solidFill>
                  <a:srgbClr val="000000"/>
                </a:solidFill>
                <a:effectLst/>
                <a:latin typeface="Calibri" panose="020F0502020204030204" pitchFamily="34" charset="0"/>
              </a:rPr>
              <a:t>Locally we’ve become acutely aware of the damage that hypercompetitive individualistic cultures can do to our people and our research.</a:t>
            </a:r>
            <a:r>
              <a:rPr lang="en-US" b="0" i="0">
                <a:solidFill>
                  <a:srgbClr val="000000"/>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0" i="0" u="none" strike="noStrike">
                <a:solidFill>
                  <a:srgbClr val="000000"/>
                </a:solidFill>
                <a:effectLst/>
                <a:latin typeface="Calibri" panose="020F0502020204030204" pitchFamily="34" charset="0"/>
              </a:rPr>
              <a:t>Leading research can only emerge from a place where:</a:t>
            </a:r>
            <a:r>
              <a:rPr lang="en-US" b="0" i="0">
                <a:solidFill>
                  <a:srgbClr val="000000"/>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buFont typeface="Arial" panose="020B0604020202020204" pitchFamily="34" charset="0"/>
              <a:buChar char="•"/>
            </a:pPr>
            <a:r>
              <a:rPr lang="en-GB" sz="1800" b="0" i="0" u="none" strike="noStrike">
                <a:solidFill>
                  <a:srgbClr val="000000"/>
                </a:solidFill>
                <a:effectLst/>
                <a:latin typeface="Calibri" panose="020F0502020204030204" pitchFamily="34" charset="0"/>
              </a:rPr>
              <a:t>colleagues are recognised for their diverse work, </a:t>
            </a:r>
            <a:r>
              <a:rPr lang="en-US" sz="1800" b="0" i="0">
                <a:solidFill>
                  <a:srgbClr val="000000"/>
                </a:solidFill>
                <a:effectLst/>
                <a:latin typeface="Calibri" panose="020F0502020204030204" pitchFamily="34" charset="0"/>
              </a:rPr>
              <a:t>​</a:t>
            </a:r>
            <a:endParaRPr lang="en-US"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GB" sz="1800" b="0" i="0" u="none" strike="noStrike">
                <a:solidFill>
                  <a:srgbClr val="000000"/>
                </a:solidFill>
                <a:effectLst/>
                <a:latin typeface="Calibri" panose="020F0502020204030204" pitchFamily="34" charset="0"/>
              </a:rPr>
              <a:t>where supporting equity, diversity, and inclusion is the norm, </a:t>
            </a:r>
            <a:r>
              <a:rPr lang="en-US" sz="1800" b="0" i="0">
                <a:solidFill>
                  <a:srgbClr val="000000"/>
                </a:solidFill>
                <a:effectLst/>
                <a:latin typeface="Calibri" panose="020F0502020204030204" pitchFamily="34" charset="0"/>
              </a:rPr>
              <a:t>​</a:t>
            </a:r>
            <a:endParaRPr lang="en-US"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GB" sz="1800" b="0" i="0" u="none" strike="noStrike">
                <a:solidFill>
                  <a:srgbClr val="000000"/>
                </a:solidFill>
                <a:effectLst/>
                <a:latin typeface="Calibri" panose="020F0502020204030204" pitchFamily="34" charset="0"/>
              </a:rPr>
              <a:t>where research can be done confidently and openly, and </a:t>
            </a:r>
            <a:r>
              <a:rPr lang="en-US" sz="1800" b="0" i="0">
                <a:solidFill>
                  <a:srgbClr val="000000"/>
                </a:solidFill>
                <a:effectLst/>
                <a:latin typeface="Calibri" panose="020F0502020204030204" pitchFamily="34" charset="0"/>
              </a:rPr>
              <a:t>​</a:t>
            </a:r>
            <a:endParaRPr lang="en-US"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GB" sz="1800" b="0" i="0" u="none" strike="noStrike">
                <a:solidFill>
                  <a:srgbClr val="000000"/>
                </a:solidFill>
                <a:effectLst/>
                <a:latin typeface="Calibri" panose="020F0502020204030204" pitchFamily="34" charset="0"/>
              </a:rPr>
              <a:t>where there is a culture of mutual support. </a:t>
            </a:r>
            <a:r>
              <a:rPr lang="en-US" sz="1800" b="0" i="0">
                <a:solidFill>
                  <a:srgbClr val="000000"/>
                </a:solidFill>
                <a:effectLst/>
                <a:latin typeface="Calibri" panose="020F0502020204030204" pitchFamily="34" charset="0"/>
              </a:rPr>
              <a:t>​</a:t>
            </a:r>
            <a:endParaRPr lang="en-US" sz="1800" b="0" i="0">
              <a:solidFill>
                <a:srgbClr val="444444"/>
              </a:solidFill>
              <a:effectLst/>
              <a:latin typeface="Arial" panose="020B0604020202020204" pitchFamily="34" charset="0"/>
            </a:endParaRPr>
          </a:p>
          <a:p>
            <a:pPr algn="l" rtl="0" fontAlgn="base"/>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1" i="0" u="none" strike="noStrike">
                <a:solidFill>
                  <a:srgbClr val="000000"/>
                </a:solidFill>
                <a:effectLst/>
                <a:latin typeface="Calibri" panose="020F0502020204030204" pitchFamily="34" charset="0"/>
              </a:rPr>
              <a:t>an inclusive, open, and supportive RC will achieve:</a:t>
            </a:r>
            <a:r>
              <a:rPr lang="en-US" b="0" i="0">
                <a:solidFill>
                  <a:srgbClr val="000000"/>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buFont typeface="Arial" panose="020B0604020202020204" pitchFamily="34" charset="0"/>
              <a:buChar char="•"/>
            </a:pPr>
            <a:r>
              <a:rPr lang="en-GB" sz="1800" b="0" i="0" u="none" strike="noStrike">
                <a:solidFill>
                  <a:srgbClr val="000000"/>
                </a:solidFill>
                <a:effectLst/>
                <a:latin typeface="Calibri" panose="020F0502020204030204" pitchFamily="34" charset="0"/>
              </a:rPr>
              <a:t>improve the quality, impact, and reach of our research</a:t>
            </a:r>
            <a:r>
              <a:rPr lang="en-US" sz="1800" b="0" i="0">
                <a:solidFill>
                  <a:srgbClr val="000000"/>
                </a:solidFill>
                <a:effectLst/>
                <a:latin typeface="Calibri" panose="020F0502020204030204" pitchFamily="34" charset="0"/>
              </a:rPr>
              <a:t>​</a:t>
            </a:r>
            <a:endParaRPr lang="en-US"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GB" sz="1800" b="0" i="0" u="none" strike="noStrike">
                <a:solidFill>
                  <a:srgbClr val="000000"/>
                </a:solidFill>
                <a:effectLst/>
                <a:latin typeface="Calibri" panose="020F0502020204030204" pitchFamily="34" charset="0"/>
              </a:rPr>
              <a:t>inspire researchers to effectively respond to current and future global challenges</a:t>
            </a:r>
            <a:r>
              <a:rPr lang="en-US" sz="1800" b="0" i="0">
                <a:solidFill>
                  <a:srgbClr val="000000"/>
                </a:solidFill>
                <a:effectLst/>
                <a:latin typeface="Calibri" panose="020F0502020204030204" pitchFamily="34" charset="0"/>
              </a:rPr>
              <a:t>​</a:t>
            </a:r>
            <a:endParaRPr lang="en-US"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GB" sz="1800" b="0" i="0" u="none" strike="noStrike">
                <a:solidFill>
                  <a:srgbClr val="000000"/>
                </a:solidFill>
                <a:effectLst/>
                <a:latin typeface="Calibri" panose="020F0502020204030204" pitchFamily="34" charset="0"/>
              </a:rPr>
              <a:t>enable researchers to develop their careers in ways that are personally and collectively fulfilling</a:t>
            </a:r>
            <a:r>
              <a:rPr lang="en-US" sz="1800" b="0" i="0">
                <a:solidFill>
                  <a:srgbClr val="000000"/>
                </a:solidFill>
                <a:effectLst/>
                <a:latin typeface="Calibri" panose="020F0502020204030204" pitchFamily="34" charset="0"/>
              </a:rPr>
              <a:t>​</a:t>
            </a:r>
            <a:endParaRPr lang="en-US"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GB" sz="1800" b="0" i="0" u="none" strike="noStrike">
                <a:solidFill>
                  <a:srgbClr val="000000"/>
                </a:solidFill>
                <a:effectLst/>
                <a:latin typeface="Calibri" panose="020F0502020204030204" pitchFamily="34" charset="0"/>
              </a:rPr>
              <a:t>deliver research-led education that will train and inspire the next generation of global citizens </a:t>
            </a:r>
            <a:r>
              <a:rPr lang="en-US" sz="1800" b="0" i="0">
                <a:solidFill>
                  <a:srgbClr val="000000"/>
                </a:solidFill>
                <a:effectLst/>
                <a:latin typeface="Calibri" panose="020F0502020204030204" pitchFamily="34" charset="0"/>
              </a:rPr>
              <a:t>​</a:t>
            </a:r>
            <a:endParaRPr lang="en-US"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800" b="0" i="0" u="none" strike="noStrike">
                <a:solidFill>
                  <a:srgbClr val="000000"/>
                </a:solidFill>
                <a:effectLst/>
                <a:latin typeface="Calibri" panose="020F0502020204030204" pitchFamily="34" charset="0"/>
              </a:rPr>
              <a:t>attract and retain the best research teams </a:t>
            </a:r>
            <a:r>
              <a:rPr lang="en-GB" sz="1800" b="0" i="0">
                <a:solidFill>
                  <a:srgbClr val="000000"/>
                </a:solidFill>
                <a:effectLst/>
                <a:latin typeface="Calibri" panose="020F0502020204030204" pitchFamily="34" charset="0"/>
              </a:rPr>
              <a:t>​</a:t>
            </a:r>
            <a:endParaRPr lang="en-GB"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GB" sz="1800" b="0" i="0" u="none" strike="noStrike">
                <a:solidFill>
                  <a:srgbClr val="000000"/>
                </a:solidFill>
                <a:effectLst/>
                <a:latin typeface="Calibri" panose="020F0502020204030204" pitchFamily="34" charset="0"/>
              </a:rPr>
              <a:t>build trust within our organisation</a:t>
            </a:r>
            <a:r>
              <a:rPr lang="en-US" sz="1800" b="0" i="0">
                <a:solidFill>
                  <a:srgbClr val="000000"/>
                </a:solidFill>
                <a:effectLst/>
                <a:latin typeface="Calibri" panose="020F0502020204030204" pitchFamily="34" charset="0"/>
              </a:rPr>
              <a:t>​</a:t>
            </a:r>
            <a:endParaRPr lang="en-US"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GB" sz="1800" b="0" i="0" u="none" strike="noStrike">
                <a:solidFill>
                  <a:srgbClr val="000000"/>
                </a:solidFill>
                <a:effectLst/>
                <a:latin typeface="Calibri" panose="020F0502020204030204" pitchFamily="34" charset="0"/>
              </a:rPr>
              <a:t>eliminate </a:t>
            </a:r>
            <a:r>
              <a:rPr lang="en-US" sz="1800" b="0" i="0" u="none" strike="noStrike">
                <a:solidFill>
                  <a:srgbClr val="000000"/>
                </a:solidFill>
                <a:effectLst/>
                <a:latin typeface="Calibri" panose="020F0502020204030204" pitchFamily="34" charset="0"/>
              </a:rPr>
              <a:t>harmful research practices, e.g. exclusion, self-interest, wastage.</a:t>
            </a:r>
            <a:r>
              <a:rPr lang="en-US" sz="1800" b="0" i="0">
                <a:solidFill>
                  <a:srgbClr val="000000"/>
                </a:solidFill>
                <a:effectLst/>
                <a:latin typeface="Calibri" panose="020F0502020204030204" pitchFamily="34" charset="0"/>
              </a:rPr>
              <a:t>​</a:t>
            </a:r>
            <a:endParaRPr lang="en-US"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GB" sz="1800" b="0" i="0">
                <a:solidFill>
                  <a:srgbClr val="000000"/>
                </a:solidFill>
                <a:effectLst/>
                <a:latin typeface="Calibri" panose="020F0502020204030204" pitchFamily="34" charset="0"/>
              </a:rPr>
              <a:t>​</a:t>
            </a:r>
            <a:endParaRPr lang="en-GB" sz="1800" b="0" i="0">
              <a:solidFill>
                <a:srgbClr val="444444"/>
              </a:solidFill>
              <a:effectLst/>
              <a:latin typeface="Arial" panose="020B0604020202020204" pitchFamily="34" charset="0"/>
            </a:endParaRPr>
          </a:p>
          <a:p>
            <a:pPr algn="l" rtl="0" fontAlgn="base"/>
            <a:r>
              <a:rPr lang="en-GB" b="0" i="0" u="none" strike="noStrike">
                <a:solidFill>
                  <a:srgbClr val="000000"/>
                </a:solidFill>
                <a:effectLst/>
                <a:latin typeface="Calibri" panose="020F0502020204030204" pitchFamily="34" charset="0"/>
              </a:rPr>
              <a:t>Lots to gain, lots to lose.</a:t>
            </a:r>
            <a:r>
              <a:rPr lang="en-US" b="0" i="0">
                <a:solidFill>
                  <a:srgbClr val="000000"/>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buFont typeface="Arial" panose="020B0604020202020204" pitchFamily="34" charset="0"/>
              <a:buChar char="•"/>
            </a:pPr>
            <a:r>
              <a:rPr lang="en-GB" sz="1800" b="0" i="0" u="none" strike="noStrike">
                <a:solidFill>
                  <a:srgbClr val="FFFFFF"/>
                </a:solidFill>
                <a:effectLst/>
                <a:latin typeface="Calibri" panose="020F0502020204030204" pitchFamily="34" charset="0"/>
              </a:rPr>
              <a:t>Research Culture Strategy focuses on progress, not perfection</a:t>
            </a:r>
            <a:r>
              <a:rPr lang="en-GB" sz="1800" b="0" i="0">
                <a:solidFill>
                  <a:srgbClr val="FFFFFF"/>
                </a:solidFill>
                <a:effectLst/>
                <a:latin typeface="Calibri" panose="020F0502020204030204" pitchFamily="34" charset="0"/>
              </a:rPr>
              <a:t>​</a:t>
            </a:r>
            <a:endParaRPr lang="en-GB"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GB" sz="1800" b="0" i="0" u="none" strike="noStrike">
                <a:solidFill>
                  <a:srgbClr val="FFFFFF"/>
                </a:solidFill>
                <a:effectLst/>
                <a:latin typeface="Calibri" panose="020F0502020204030204" pitchFamily="34" charset="0"/>
              </a:rPr>
              <a:t>we define progress as a continuous journey of improvements fostering adaptability, resilience, and embracing change. </a:t>
            </a:r>
            <a:r>
              <a:rPr lang="en-GB" sz="1800" b="0" i="0">
                <a:solidFill>
                  <a:srgbClr val="FFFFFF"/>
                </a:solidFill>
                <a:effectLst/>
                <a:latin typeface="Calibri" panose="020F0502020204030204" pitchFamily="34" charset="0"/>
              </a:rPr>
              <a:t>​</a:t>
            </a:r>
            <a:endParaRPr lang="en-GB"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GB" sz="1800" b="0" i="0" u="none" strike="noStrike">
                <a:solidFill>
                  <a:srgbClr val="FFFFFF"/>
                </a:solidFill>
                <a:effectLst/>
                <a:latin typeface="Calibri" panose="020F0502020204030204" pitchFamily="34" charset="0"/>
              </a:rPr>
              <a:t>The way we measure changes in research culture must be nuanced for context and success relative to where we started.</a:t>
            </a:r>
            <a:r>
              <a:rPr lang="en-GB" sz="1800" b="0" i="0">
                <a:solidFill>
                  <a:srgbClr val="FFFFFF"/>
                </a:solidFill>
                <a:effectLst/>
                <a:latin typeface="Calibri" panose="020F0502020204030204" pitchFamily="34" charset="0"/>
              </a:rPr>
              <a:t>​</a:t>
            </a:r>
            <a:endParaRPr lang="en-GB"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GB" sz="1800" b="0" i="0" u="none" strike="noStrike">
                <a:solidFill>
                  <a:srgbClr val="FFFFFF"/>
                </a:solidFill>
                <a:effectLst/>
                <a:latin typeface="Calibri" panose="020F0502020204030204" pitchFamily="34" charset="0"/>
              </a:rPr>
              <a:t>Focussing on metrics</a:t>
            </a:r>
            <a:r>
              <a:rPr lang="en-GB" sz="1800" b="0" i="0" u="none" strike="noStrike">
                <a:solidFill>
                  <a:srgbClr val="552D62"/>
                </a:solidFill>
                <a:effectLst/>
                <a:latin typeface="Calibri" panose="020F0502020204030204" pitchFamily="34" charset="0"/>
              </a:rPr>
              <a:t> </a:t>
            </a:r>
            <a:r>
              <a:rPr lang="en-GB" sz="1800" b="1" i="0" u="none" strike="noStrike">
                <a:solidFill>
                  <a:srgbClr val="552D62"/>
                </a:solidFill>
                <a:effectLst/>
                <a:latin typeface="Calibri" panose="020F0502020204030204" pitchFamily="34" charset="0"/>
              </a:rPr>
              <a:t>rather than</a:t>
            </a:r>
            <a:r>
              <a:rPr lang="en-GB" sz="1800" b="1" i="0" u="none" strike="noStrike">
                <a:solidFill>
                  <a:srgbClr val="000000"/>
                </a:solidFill>
                <a:effectLst/>
                <a:latin typeface="Calibri" panose="020F0502020204030204" pitchFamily="34" charset="0"/>
              </a:rPr>
              <a:t> </a:t>
            </a:r>
            <a:r>
              <a:rPr lang="en-GB" sz="1800" b="0" i="0" u="none" strike="noStrike">
                <a:solidFill>
                  <a:srgbClr val="FFFFFF"/>
                </a:solidFill>
                <a:effectLst/>
                <a:latin typeface="Calibri" panose="020F0502020204030204" pitchFamily="34" charset="0"/>
              </a:rPr>
              <a:t>the change poses barriers to change.</a:t>
            </a:r>
            <a:r>
              <a:rPr lang="en-GB" sz="1800" b="0" i="0">
                <a:solidFill>
                  <a:srgbClr val="FFFFFF"/>
                </a:solidFill>
                <a:effectLst/>
                <a:latin typeface="Calibri" panose="020F0502020204030204" pitchFamily="34" charset="0"/>
              </a:rPr>
              <a:t>​</a:t>
            </a:r>
            <a:endParaRPr lang="en-GB" sz="1800" b="0" i="0">
              <a:solidFill>
                <a:srgbClr val="444444"/>
              </a:solidFill>
              <a:effectLst/>
              <a:latin typeface="Arial" panose="020B0604020202020204" pitchFamily="34" charset="0"/>
            </a:endParaRPr>
          </a:p>
          <a:p>
            <a:pPr algn="l" rtl="0" fontAlgn="base"/>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0" i="0" u="none" strike="noStrike">
                <a:solidFill>
                  <a:srgbClr val="000000"/>
                </a:solidFill>
                <a:effectLst/>
                <a:latin typeface="Calibri" panose="020F0502020204030204" pitchFamily="34" charset="0"/>
              </a:rPr>
              <a:t>4. Is the substance of the strategy. </a:t>
            </a:r>
            <a:r>
              <a:rPr lang="en-US" b="0" i="0">
                <a:solidFill>
                  <a:srgbClr val="000000"/>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0" i="0" u="none" strike="noStrike">
                <a:solidFill>
                  <a:srgbClr val="000000"/>
                </a:solidFill>
                <a:effectLst/>
                <a:latin typeface="Calibri" panose="020F0502020204030204" pitchFamily="34" charset="0"/>
              </a:rPr>
              <a:t>Overarching aim</a:t>
            </a:r>
            <a:r>
              <a:rPr lang="en-US" b="0" i="0">
                <a:solidFill>
                  <a:srgbClr val="000000"/>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0" i="0" u="none" strike="noStrike">
                <a:solidFill>
                  <a:srgbClr val="000000"/>
                </a:solidFill>
                <a:effectLst/>
                <a:latin typeface="Calibri" panose="020F0502020204030204" pitchFamily="34" charset="0"/>
              </a:rPr>
              <a:t>We will focus our efforts on </a:t>
            </a:r>
            <a:r>
              <a:rPr lang="en-GB" b="1" i="0" u="none" strike="noStrike">
                <a:solidFill>
                  <a:srgbClr val="000000"/>
                </a:solidFill>
                <a:effectLst/>
                <a:latin typeface="Calibri" panose="020F0502020204030204" pitchFamily="34" charset="0"/>
              </a:rPr>
              <a:t>four strategic objectives (SO) </a:t>
            </a:r>
            <a:r>
              <a:rPr lang="en-GB" b="0" i="0" u="none" strike="noStrike">
                <a:solidFill>
                  <a:srgbClr val="000000"/>
                </a:solidFill>
                <a:effectLst/>
                <a:latin typeface="Calibri" panose="020F0502020204030204" pitchFamily="34" charset="0"/>
              </a:rPr>
              <a:t>that have been determined by consultation across our research community; different disciplines, career stages, backgrounds, and job families, via our inclusive research culture cafes, committee discussions, and an in-depth </a:t>
            </a:r>
            <a:r>
              <a:rPr lang="en-GB" b="0" i="0" u="sng">
                <a:solidFill>
                  <a:srgbClr val="000000"/>
                </a:solidFill>
                <a:effectLst/>
                <a:latin typeface="Calibri" panose="020F0502020204030204" pitchFamily="34" charset="0"/>
              </a:rPr>
              <a:t>external analysis </a:t>
            </a:r>
            <a:r>
              <a:rPr lang="en-GB" b="0" i="0" u="none" strike="noStrike">
                <a:solidFill>
                  <a:srgbClr val="000000"/>
                </a:solidFill>
                <a:effectLst/>
                <a:latin typeface="Calibri" panose="020F0502020204030204" pitchFamily="34" charset="0"/>
              </a:rPr>
              <a:t>of a 2021 University-wide survey. </a:t>
            </a:r>
            <a:r>
              <a:rPr lang="en-US" b="0" i="0">
                <a:solidFill>
                  <a:srgbClr val="000000"/>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0" i="0" u="none" strike="noStrike">
                <a:solidFill>
                  <a:srgbClr val="000000"/>
                </a:solidFill>
                <a:effectLst/>
                <a:latin typeface="Calibri" panose="020F0502020204030204" pitchFamily="34" charset="0"/>
              </a:rPr>
              <a:t>1. Expand conceptions of who is a researcher, what is research, and what is successful.</a:t>
            </a:r>
            <a:r>
              <a:rPr lang="en-US" b="0" i="0">
                <a:solidFill>
                  <a:srgbClr val="000000"/>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u="none" strike="noStrike">
                <a:solidFill>
                  <a:srgbClr val="000000"/>
                </a:solidFill>
                <a:effectLst/>
                <a:latin typeface="Calibri" panose="020F0502020204030204" pitchFamily="34" charset="0"/>
              </a:rPr>
              <a:t>2. More representative and robust research.</a:t>
            </a:r>
            <a:r>
              <a:rPr lang="en-US" b="0" i="0">
                <a:solidFill>
                  <a:srgbClr val="000000"/>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u="none" strike="noStrike">
                <a:solidFill>
                  <a:srgbClr val="000000"/>
                </a:solidFill>
                <a:effectLst/>
                <a:latin typeface="Calibri" panose="020F0502020204030204" pitchFamily="34" charset="0"/>
              </a:rPr>
              <a:t>3. Collaboration, sharing, and openness – transparency and reproducibility. People need support to do that.</a:t>
            </a:r>
            <a:r>
              <a:rPr lang="en-US" b="0" i="0">
                <a:solidFill>
                  <a:srgbClr val="000000"/>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u="none" strike="noStrike">
                <a:solidFill>
                  <a:srgbClr val="000000"/>
                </a:solidFill>
                <a:effectLst/>
                <a:latin typeface="Calibri" panose="020F0502020204030204" pitchFamily="34" charset="0"/>
              </a:rPr>
              <a:t>4. Good research can’t happen without a properly developed workforce, recruited fairly and given time and space to reach their potential. </a:t>
            </a:r>
            <a:r>
              <a:rPr lang="en-US" b="0" i="0">
                <a:solidFill>
                  <a:srgbClr val="000000"/>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0" i="0" u="none" strike="noStrike">
                <a:solidFill>
                  <a:srgbClr val="000000"/>
                </a:solidFill>
                <a:effectLst/>
                <a:latin typeface="Calibri" panose="020F0502020204030204" pitchFamily="34" charset="0"/>
              </a:rPr>
              <a:t>15 actions</a:t>
            </a:r>
            <a:r>
              <a:rPr lang="en-US" b="0" i="0">
                <a:solidFill>
                  <a:srgbClr val="000000"/>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endParaRPr lang="en-US"/>
          </a:p>
        </p:txBody>
      </p:sp>
      <p:sp>
        <p:nvSpPr>
          <p:cNvPr id="4" name="Slide Number Placeholder 3"/>
          <p:cNvSpPr>
            <a:spLocks noGrp="1"/>
          </p:cNvSpPr>
          <p:nvPr>
            <p:ph type="sldNum" sz="quarter" idx="5"/>
          </p:nvPr>
        </p:nvSpPr>
        <p:spPr/>
        <p:txBody>
          <a:bodyPr/>
          <a:lstStyle/>
          <a:p>
            <a:fld id="{59BC607B-BC83-1C44-A501-8F981FF41469}" type="slidenum">
              <a:rPr lang="en-US" smtClean="0"/>
              <a:t>3</a:t>
            </a:fld>
            <a:endParaRPr lang="en-US"/>
          </a:p>
        </p:txBody>
      </p:sp>
    </p:spTree>
    <p:extLst>
      <p:ext uri="{BB962C8B-B14F-4D97-AF65-F5344CB8AC3E}">
        <p14:creationId xmlns:p14="http://schemas.microsoft.com/office/powerpoint/2010/main" val="33536657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GB" b="0" i="0" u="none" strike="noStrike">
                <a:solidFill>
                  <a:srgbClr val="212121"/>
                </a:solidFill>
                <a:effectLst/>
                <a:latin typeface="Calibri" panose="020F0502020204030204" pitchFamily="34" charset="0"/>
              </a:rPr>
              <a:t>To consider the context of our proposed evaluation, we held a workshop with university research leaders, including the Deputy Vice-Chancellor for Research and Innovation, Deans for Research Quality and Postgraduate Research, Pro-Deans for Research and innovation, and Heads of relevant services. In small working groups, we examined </a:t>
            </a:r>
            <a:r>
              <a:rPr lang="en-GB" b="1" i="0" u="none" strike="noStrike">
                <a:solidFill>
                  <a:srgbClr val="212121"/>
                </a:solidFill>
                <a:effectLst/>
                <a:latin typeface="Calibri" panose="020F0502020204030204" pitchFamily="34" charset="0"/>
              </a:rPr>
              <a:t>what </a:t>
            </a:r>
            <a:r>
              <a:rPr lang="en-GB" b="0" i="0" u="none" strike="noStrike">
                <a:solidFill>
                  <a:srgbClr val="212121"/>
                </a:solidFill>
                <a:effectLst/>
                <a:latin typeface="Calibri" panose="020F0502020204030204" pitchFamily="34" charset="0"/>
              </a:rPr>
              <a:t>or </a:t>
            </a:r>
            <a:r>
              <a:rPr lang="en-GB" b="1" i="0" u="none" strike="noStrike">
                <a:solidFill>
                  <a:srgbClr val="212121"/>
                </a:solidFill>
                <a:effectLst/>
                <a:latin typeface="Calibri" panose="020F0502020204030204" pitchFamily="34" charset="0"/>
              </a:rPr>
              <a:t>who</a:t>
            </a:r>
            <a:r>
              <a:rPr lang="en-GB" b="0" i="0" u="none" strike="noStrike">
                <a:solidFill>
                  <a:srgbClr val="212121"/>
                </a:solidFill>
                <a:effectLst/>
                <a:latin typeface="Calibri" panose="020F0502020204030204" pitchFamily="34" charset="0"/>
              </a:rPr>
              <a:t> we could or should evaluate and </a:t>
            </a:r>
            <a:r>
              <a:rPr lang="en-GB" b="1" i="0" u="none" strike="noStrike">
                <a:solidFill>
                  <a:srgbClr val="212121"/>
                </a:solidFill>
                <a:effectLst/>
                <a:latin typeface="Calibri" panose="020F0502020204030204" pitchFamily="34" charset="0"/>
              </a:rPr>
              <a:t>why</a:t>
            </a:r>
            <a:r>
              <a:rPr lang="en-GB" b="0" i="0" u="none" strike="noStrike">
                <a:solidFill>
                  <a:srgbClr val="212121"/>
                </a:solidFill>
                <a:effectLst/>
                <a:latin typeface="Calibri" panose="020F0502020204030204" pitchFamily="34" charset="0"/>
              </a:rPr>
              <a:t>.  </a:t>
            </a:r>
            <a:r>
              <a:rPr lang="en-US" b="0" i="0">
                <a:solidFill>
                  <a:srgbClr val="212121"/>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u="none" strike="noStrike">
                <a:solidFill>
                  <a:srgbClr val="212121"/>
                </a:solidFill>
                <a:effectLst/>
                <a:latin typeface="Calibri" panose="020F0502020204030204" pitchFamily="34" charset="0"/>
              </a:rPr>
              <a:t>These open discussions generated a range of ideas on where to focus our evaluation (e.g., grant applicants, research leaders or partners, publishers) and the advantages and risks of doing so. </a:t>
            </a:r>
            <a:r>
              <a:rPr lang="en-US" b="0" i="0">
                <a:solidFill>
                  <a:srgbClr val="212121"/>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u="none" strike="noStrike">
                <a:solidFill>
                  <a:srgbClr val="000000"/>
                </a:solidFill>
                <a:effectLst/>
                <a:latin typeface="Calibri" panose="020F0502020204030204" pitchFamily="34" charset="0"/>
              </a:rPr>
              <a:t>so with the support of our community- our RIB played a pivotal role in identifying 85 metrics</a:t>
            </a:r>
            <a:r>
              <a:rPr lang="en-US" b="0" i="0">
                <a:solidFill>
                  <a:srgbClr val="000000"/>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0" i="0" u="none" strike="noStrike">
                <a:solidFill>
                  <a:srgbClr val="000000"/>
                </a:solidFill>
                <a:effectLst/>
                <a:latin typeface="Calibri" panose="020F0502020204030204" pitchFamily="34" charset="0"/>
              </a:rPr>
              <a:t>we coded all 85, and with the help of our working group we were able to narrow down to 3-5 per SO = 16 metrics in total that (Coded for specificity, measurability, validity, data availability, co-dependencies, and target thresholds to identify or modify any unfeasible candidate metrics, and to select metrics to take forward for further probing. )</a:t>
            </a:r>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0" i="0" u="none" strike="noStrike">
                <a:solidFill>
                  <a:srgbClr val="000000"/>
                </a:solidFill>
                <a:effectLst/>
                <a:latin typeface="Calibri" panose="020F0502020204030204" pitchFamily="34" charset="0"/>
              </a:rPr>
              <a:t>we used the </a:t>
            </a:r>
            <a:r>
              <a:rPr lang="en-GB" b="1" i="0" u="none" strike="noStrike">
                <a:solidFill>
                  <a:srgbClr val="000000"/>
                </a:solidFill>
                <a:effectLst/>
                <a:latin typeface="Calibri" panose="020F0502020204030204" pitchFamily="34" charset="0"/>
              </a:rPr>
              <a:t>SCOPE framework to guide us through a process of evaluation, selection and rejection process</a:t>
            </a:r>
            <a:r>
              <a:rPr lang="en-GB" b="0" i="0" u="none" strike="noStrike">
                <a:solidFill>
                  <a:srgbClr val="000000"/>
                </a:solidFill>
                <a:effectLst/>
                <a:latin typeface="Calibri" panose="020F0502020204030204" pitchFamily="34" charset="0"/>
              </a:rPr>
              <a:t>, </a:t>
            </a:r>
            <a:r>
              <a:rPr lang="en-US" b="0" i="0">
                <a:solidFill>
                  <a:srgbClr val="000000"/>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u="none" strike="noStrike">
                <a:solidFill>
                  <a:srgbClr val="000000"/>
                </a:solidFill>
                <a:effectLst/>
                <a:latin typeface="Calibri" panose="020F0502020204030204" pitchFamily="34" charset="0"/>
              </a:rPr>
              <a:t>We probed the benefits and risks of each shortlisted metric, to finally agree on a set of effective, feasible, and acceptable metrics.</a:t>
            </a:r>
            <a:r>
              <a:rPr lang="en-US" b="0" i="0">
                <a:solidFill>
                  <a:srgbClr val="000000"/>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0" i="0" u="none" strike="noStrike">
                <a:solidFill>
                  <a:srgbClr val="000000"/>
                </a:solidFill>
                <a:effectLst/>
                <a:latin typeface="Calibri" panose="020F0502020204030204" pitchFamily="34" charset="0"/>
              </a:rPr>
              <a:t>A longlist of 85 candidate metrics for measuring culture change across our four strategic objectives was generated in an extended meeting of the Research and Innovation Board on 16/01/23. Members of the research culture team then coded each candidate metric for specificity, measurability, validity, data availability, co-dependencies, and target thresholds to identify or modify any unfeasible candidate metrics, and to select metrics to take forward for further probing. </a:t>
            </a:r>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0" i="0">
                <a:solidFill>
                  <a:srgbClr val="212121"/>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0" i="0" u="none" strike="noStrike">
                <a:solidFill>
                  <a:srgbClr val="212121"/>
                </a:solidFill>
                <a:effectLst/>
                <a:latin typeface="Calibri" panose="020F0502020204030204" pitchFamily="34" charset="0"/>
              </a:rPr>
              <a:t>For us, the beauty of SCOPE is twofold. First, its </a:t>
            </a:r>
            <a:r>
              <a:rPr lang="en-GB" b="1" i="0" u="none" strike="noStrike">
                <a:solidFill>
                  <a:srgbClr val="212121"/>
                </a:solidFill>
                <a:effectLst/>
                <a:latin typeface="Calibri" panose="020F0502020204030204" pitchFamily="34" charset="0"/>
              </a:rPr>
              <a:t>principles </a:t>
            </a:r>
            <a:r>
              <a:rPr lang="en-GB" b="0" i="0" u="none" strike="noStrike">
                <a:solidFill>
                  <a:srgbClr val="212121"/>
                </a:solidFill>
                <a:effectLst/>
                <a:latin typeface="Calibri" panose="020F0502020204030204" pitchFamily="34" charset="0"/>
              </a:rPr>
              <a:t>are squarely in line with our research culture values: </a:t>
            </a:r>
            <a:r>
              <a:rPr lang="en-GB" b="0" i="0">
                <a:solidFill>
                  <a:srgbClr val="212121"/>
                </a:solidFill>
                <a:effectLst/>
                <a:latin typeface="Calibri" panose="020F0502020204030204" pitchFamily="34" charset="0"/>
              </a:rPr>
              <a:t>​</a:t>
            </a:r>
            <a:br>
              <a:rPr lang="en-GB" b="0" i="0">
                <a:solidFill>
                  <a:srgbClr val="212121"/>
                </a:solidFill>
                <a:effectLst/>
                <a:latin typeface="Calibri" panose="020F0502020204030204" pitchFamily="34" charset="0"/>
              </a:rPr>
            </a:br>
            <a:r>
              <a:rPr lang="en-GB" b="0" i="0">
                <a:solidFill>
                  <a:srgbClr val="212121"/>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buFont typeface="+mj-lt"/>
              <a:buAutoNum type="arabicPeriod"/>
            </a:pPr>
            <a:r>
              <a:rPr lang="en-GB" sz="1800" b="1" i="0" u="none" strike="noStrike">
                <a:solidFill>
                  <a:srgbClr val="212121"/>
                </a:solidFill>
                <a:effectLst/>
                <a:latin typeface="Calibri" panose="020F0502020204030204" pitchFamily="34" charset="0"/>
              </a:rPr>
              <a:t>Evaluate only where necessary</a:t>
            </a:r>
            <a:r>
              <a:rPr lang="en-GB" sz="1800" b="0" i="0" u="none" strike="noStrike">
                <a:solidFill>
                  <a:srgbClr val="212121"/>
                </a:solidFill>
                <a:effectLst/>
                <a:latin typeface="Calibri" panose="020F0502020204030204" pitchFamily="34" charset="0"/>
              </a:rPr>
              <a:t>, for example where we need to measure change to justify resource (</a:t>
            </a:r>
            <a:r>
              <a:rPr lang="en-GB" sz="1800" b="0" i="1" u="none" strike="noStrike">
                <a:solidFill>
                  <a:srgbClr val="212121"/>
                </a:solidFill>
                <a:effectLst/>
                <a:latin typeface="Calibri" panose="020F0502020204030204" pitchFamily="34" charset="0"/>
              </a:rPr>
              <a:t>did it work?), </a:t>
            </a:r>
            <a:r>
              <a:rPr lang="en-GB" sz="1800" b="0" i="0" u="none" strike="noStrike">
                <a:solidFill>
                  <a:srgbClr val="212121"/>
                </a:solidFill>
                <a:effectLst/>
                <a:latin typeface="Calibri" panose="020F0502020204030204" pitchFamily="34" charset="0"/>
              </a:rPr>
              <a:t>or where we are required to do so by external systems such as the REF. </a:t>
            </a:r>
            <a:r>
              <a:rPr lang="en-GB" sz="1800" b="0" i="0">
                <a:solidFill>
                  <a:srgbClr val="212121"/>
                </a:solidFill>
                <a:effectLst/>
                <a:latin typeface="Calibri" panose="020F0502020204030204" pitchFamily="34" charset="0"/>
              </a:rPr>
              <a:t>​</a:t>
            </a:r>
            <a:br>
              <a:rPr lang="en-GB" sz="1800" b="0" i="0">
                <a:solidFill>
                  <a:srgbClr val="212121"/>
                </a:solidFill>
                <a:effectLst/>
                <a:latin typeface="Calibri" panose="020F0502020204030204" pitchFamily="34" charset="0"/>
              </a:rPr>
            </a:br>
            <a:r>
              <a:rPr lang="en-GB" sz="1800" b="0" i="0">
                <a:solidFill>
                  <a:srgbClr val="212121"/>
                </a:solidFill>
                <a:effectLst/>
                <a:latin typeface="Calibri" panose="020F0502020204030204" pitchFamily="34" charset="0"/>
              </a:rPr>
              <a:t>​</a:t>
            </a:r>
            <a:endParaRPr lang="en-GB" sz="1800" b="0" i="0">
              <a:solidFill>
                <a:srgbClr val="444444"/>
              </a:solidFill>
              <a:effectLst/>
              <a:latin typeface="Arial" panose="020B0604020202020204" pitchFamily="34" charset="0"/>
            </a:endParaRPr>
          </a:p>
          <a:p>
            <a:pPr algn="l" rtl="0" fontAlgn="base">
              <a:buFont typeface="+mj-lt"/>
              <a:buAutoNum type="arabicPeriod"/>
            </a:pPr>
            <a:r>
              <a:rPr lang="en-GB" sz="1800" b="1" i="0" u="none" strike="noStrike">
                <a:solidFill>
                  <a:srgbClr val="212121"/>
                </a:solidFill>
                <a:effectLst/>
                <a:latin typeface="Calibri" panose="020F0502020204030204" pitchFamily="34" charset="0"/>
              </a:rPr>
              <a:t>Evaluate with the evaluated</a:t>
            </a:r>
            <a:r>
              <a:rPr lang="en-GB" sz="1800" b="0" i="0" u="none" strike="noStrike">
                <a:solidFill>
                  <a:srgbClr val="212121"/>
                </a:solidFill>
                <a:effectLst/>
                <a:latin typeface="Calibri" panose="020F0502020204030204" pitchFamily="34" charset="0"/>
              </a:rPr>
              <a:t>. Our evaluation is co-designed and co-interpreted by the communities being evaluated. We also prioritise monitoring and evaluation of </a:t>
            </a:r>
            <a:r>
              <a:rPr lang="en-GB" sz="1800" b="0" i="1" u="none" strike="noStrike">
                <a:solidFill>
                  <a:srgbClr val="212121"/>
                </a:solidFill>
                <a:effectLst/>
                <a:latin typeface="Calibri" panose="020F0502020204030204" pitchFamily="34" charset="0"/>
              </a:rPr>
              <a:t>projects</a:t>
            </a:r>
            <a:r>
              <a:rPr lang="en-GB" sz="1800" b="0" i="0" u="none" strike="noStrike">
                <a:solidFill>
                  <a:srgbClr val="212121"/>
                </a:solidFill>
                <a:effectLst/>
                <a:latin typeface="Calibri" panose="020F0502020204030204" pitchFamily="34" charset="0"/>
              </a:rPr>
              <a:t> rather than measuring researchers themselves.  </a:t>
            </a:r>
            <a:r>
              <a:rPr lang="en-GB" sz="1800" b="0" i="0">
                <a:solidFill>
                  <a:srgbClr val="212121"/>
                </a:solidFill>
                <a:effectLst/>
                <a:latin typeface="Calibri" panose="020F0502020204030204" pitchFamily="34" charset="0"/>
              </a:rPr>
              <a:t>​</a:t>
            </a:r>
            <a:br>
              <a:rPr lang="en-GB" sz="1800" b="0" i="0">
                <a:solidFill>
                  <a:srgbClr val="212121"/>
                </a:solidFill>
                <a:effectLst/>
                <a:latin typeface="Calibri" panose="020F0502020204030204" pitchFamily="34" charset="0"/>
              </a:rPr>
            </a:br>
            <a:r>
              <a:rPr lang="en-GB" sz="1800" b="0" i="0">
                <a:solidFill>
                  <a:srgbClr val="212121"/>
                </a:solidFill>
                <a:effectLst/>
                <a:latin typeface="Calibri" panose="020F0502020204030204" pitchFamily="34" charset="0"/>
              </a:rPr>
              <a:t>​</a:t>
            </a:r>
            <a:endParaRPr lang="en-GB" sz="1800" b="0" i="0">
              <a:solidFill>
                <a:srgbClr val="444444"/>
              </a:solidFill>
              <a:effectLst/>
              <a:latin typeface="Arial" panose="020B0604020202020204" pitchFamily="34" charset="0"/>
            </a:endParaRPr>
          </a:p>
          <a:p>
            <a:pPr algn="l" rtl="0" fontAlgn="base">
              <a:buFont typeface="+mj-lt"/>
              <a:buAutoNum type="arabicPeriod"/>
            </a:pPr>
            <a:r>
              <a:rPr lang="en-GB" sz="1800" b="1" i="0" u="none" strike="noStrike">
                <a:solidFill>
                  <a:srgbClr val="212121"/>
                </a:solidFill>
                <a:effectLst/>
                <a:latin typeface="Calibri" panose="020F0502020204030204" pitchFamily="34" charset="0"/>
              </a:rPr>
              <a:t>Draw on evaluation expertise</a:t>
            </a:r>
            <a:r>
              <a:rPr lang="en-GB" sz="1800" b="0" i="0" u="none" strike="noStrike">
                <a:solidFill>
                  <a:srgbClr val="212121"/>
                </a:solidFill>
                <a:effectLst/>
                <a:latin typeface="Calibri" panose="020F0502020204030204" pitchFamily="34" charset="0"/>
              </a:rPr>
              <a:t>. We apply the same rigour to our evaluations that we apply to our academic research. </a:t>
            </a:r>
            <a:r>
              <a:rPr lang="en-GB" sz="1800" b="0" i="0">
                <a:solidFill>
                  <a:srgbClr val="212121"/>
                </a:solidFill>
                <a:effectLst/>
                <a:latin typeface="Calibri" panose="020F0502020204030204" pitchFamily="34" charset="0"/>
              </a:rPr>
              <a:t>​</a:t>
            </a:r>
            <a:br>
              <a:rPr lang="en-GB" sz="1800" b="0" i="0">
                <a:solidFill>
                  <a:srgbClr val="212121"/>
                </a:solidFill>
                <a:effectLst/>
                <a:latin typeface="Calibri" panose="020F0502020204030204" pitchFamily="34" charset="0"/>
              </a:rPr>
            </a:br>
            <a:r>
              <a:rPr lang="en-GB" sz="1800" b="0" i="0">
                <a:solidFill>
                  <a:srgbClr val="212121"/>
                </a:solidFill>
                <a:effectLst/>
                <a:latin typeface="Calibri" panose="020F0502020204030204" pitchFamily="34" charset="0"/>
              </a:rPr>
              <a:t>​</a:t>
            </a:r>
            <a:endParaRPr lang="en-GB" sz="1800" b="0" i="0">
              <a:solidFill>
                <a:srgbClr val="444444"/>
              </a:solidFill>
              <a:effectLst/>
              <a:latin typeface="Arial" panose="020B0604020202020204" pitchFamily="34" charset="0"/>
            </a:endParaRPr>
          </a:p>
          <a:p>
            <a:pPr algn="l" rtl="0" fontAlgn="base"/>
            <a:r>
              <a:rPr lang="en-GB" b="0" i="0" u="none" strike="noStrike">
                <a:solidFill>
                  <a:srgbClr val="212121"/>
                </a:solidFill>
                <a:effectLst/>
                <a:latin typeface="Calibri" panose="020F0502020204030204" pitchFamily="34" charset="0"/>
              </a:rPr>
              <a:t>Second, SCOPE has very clear </a:t>
            </a:r>
            <a:r>
              <a:rPr lang="en-GB" b="1" i="0" u="none" strike="noStrike">
                <a:solidFill>
                  <a:srgbClr val="212121"/>
                </a:solidFill>
                <a:effectLst/>
                <a:latin typeface="Calibri" panose="020F0502020204030204" pitchFamily="34" charset="0"/>
              </a:rPr>
              <a:t>stages </a:t>
            </a:r>
            <a:r>
              <a:rPr lang="en-GB" b="0" i="0" u="none" strike="noStrike">
                <a:solidFill>
                  <a:srgbClr val="212121"/>
                </a:solidFill>
                <a:effectLst/>
                <a:latin typeface="Calibri" panose="020F0502020204030204" pitchFamily="34" charset="0"/>
              </a:rPr>
              <a:t>of development, summarised below and in this short</a:t>
            </a:r>
            <a:r>
              <a:rPr lang="en-US" b="0" i="0">
                <a:solidFill>
                  <a:srgbClr val="212121"/>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endParaRPr lang="en-GB"/>
          </a:p>
        </p:txBody>
      </p:sp>
      <p:sp>
        <p:nvSpPr>
          <p:cNvPr id="4" name="Slide Number Placeholder 3"/>
          <p:cNvSpPr>
            <a:spLocks noGrp="1"/>
          </p:cNvSpPr>
          <p:nvPr>
            <p:ph type="sldNum" sz="quarter" idx="5"/>
          </p:nvPr>
        </p:nvSpPr>
        <p:spPr/>
        <p:txBody>
          <a:bodyPr/>
          <a:lstStyle/>
          <a:p>
            <a:fld id="{59BC607B-BC83-1C44-A501-8F981FF41469}" type="slidenum">
              <a:rPr lang="en-US" smtClean="0"/>
              <a:t>4</a:t>
            </a:fld>
            <a:endParaRPr lang="en-US"/>
          </a:p>
        </p:txBody>
      </p:sp>
    </p:spTree>
    <p:extLst>
      <p:ext uri="{BB962C8B-B14F-4D97-AF65-F5344CB8AC3E}">
        <p14:creationId xmlns:p14="http://schemas.microsoft.com/office/powerpoint/2010/main" val="19922974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GB" b="0" i="0" u="none" strike="noStrike">
                <a:solidFill>
                  <a:srgbClr val="000000"/>
                </a:solidFill>
                <a:effectLst/>
                <a:latin typeface="Calibri" panose="020F0502020204030204" pitchFamily="34" charset="0"/>
              </a:rPr>
              <a:t>The was Table 1: Valuing Diverse Forms for</a:t>
            </a:r>
            <a:r>
              <a:rPr lang="en-US" b="0" i="0">
                <a:solidFill>
                  <a:srgbClr val="000000"/>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u="none" strike="noStrike">
                <a:solidFill>
                  <a:srgbClr val="000000"/>
                </a:solidFill>
                <a:effectLst/>
                <a:latin typeface="Calibri" panose="020F0502020204030204" pitchFamily="34" charset="0"/>
              </a:rPr>
              <a:t>Research: Metric Selection, first exercise</a:t>
            </a:r>
            <a:r>
              <a:rPr lang="en-US" b="0" i="0">
                <a:solidFill>
                  <a:srgbClr val="000000"/>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u="none" strike="noStrike">
                <a:solidFill>
                  <a:srgbClr val="000000"/>
                </a:solidFill>
                <a:effectLst/>
                <a:latin typeface="Calibri" panose="020F0502020204030204" pitchFamily="34" charset="0"/>
              </a:rPr>
              <a:t>The Research Culture Strategy Working Group (RCSWG) then narrowed down the longlist to the top ≈5 candidate metrics for each strategic objective. </a:t>
            </a:r>
            <a:r>
              <a:rPr lang="en-US" b="0" i="0">
                <a:solidFill>
                  <a:srgbClr val="000000"/>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0" i="0" u="none" strike="noStrike">
                <a:solidFill>
                  <a:srgbClr val="212121"/>
                </a:solidFill>
                <a:effectLst/>
                <a:latin typeface="Calibri" panose="020F0502020204030204" pitchFamily="34" charset="0"/>
              </a:rPr>
              <a:t>Stage 4 was the focus of our </a:t>
            </a:r>
            <a:r>
              <a:rPr lang="en-GB" b="1" i="0" u="sng" strike="noStrike">
                <a:solidFill>
                  <a:srgbClr val="0563C1"/>
                </a:solidFill>
                <a:effectLst/>
                <a:latin typeface="Calibri" panose="020F0502020204030204" pitchFamily="34" charset="0"/>
                <a:hlinkClick r:id="rId3"/>
              </a:rPr>
              <a:t>metrics workshop</a:t>
            </a:r>
            <a:r>
              <a:rPr lang="en-GB" b="0" i="0" u="none" strike="noStrike">
                <a:solidFill>
                  <a:srgbClr val="212121"/>
                </a:solidFill>
                <a:effectLst/>
                <a:latin typeface="Calibri" panose="020F0502020204030204" pitchFamily="34" charset="0"/>
              </a:rPr>
              <a:t> held in March 2023. With members of our Research Culture </a:t>
            </a:r>
            <a:r>
              <a:rPr lang="en-GB" b="0" i="0" u="sng" strike="noStrike">
                <a:solidFill>
                  <a:srgbClr val="0563C1"/>
                </a:solidFill>
                <a:effectLst/>
                <a:latin typeface="Calibri" panose="020F0502020204030204" pitchFamily="34" charset="0"/>
                <a:hlinkClick r:id="rId4"/>
              </a:rPr>
              <a:t>Steering Group</a:t>
            </a:r>
            <a:r>
              <a:rPr lang="en-GB" b="0" i="0" u="none" strike="noStrike">
                <a:solidFill>
                  <a:srgbClr val="212121"/>
                </a:solidFill>
                <a:effectLst/>
                <a:latin typeface="Calibri" panose="020F0502020204030204" pitchFamily="34" charset="0"/>
              </a:rPr>
              <a:t>, Research Culture </a:t>
            </a:r>
            <a:r>
              <a:rPr lang="en-GB" b="0" i="0" u="sng" strike="noStrike">
                <a:solidFill>
                  <a:srgbClr val="0563C1"/>
                </a:solidFill>
                <a:effectLst/>
                <a:latin typeface="Calibri" panose="020F0502020204030204" pitchFamily="34" charset="0"/>
                <a:hlinkClick r:id="rId5"/>
              </a:rPr>
              <a:t>Strategy Working Group</a:t>
            </a:r>
            <a:r>
              <a:rPr lang="en-GB" b="0" i="0" u="none" strike="noStrike">
                <a:solidFill>
                  <a:srgbClr val="212121"/>
                </a:solidFill>
                <a:effectLst/>
                <a:latin typeface="Calibri" panose="020F0502020204030204" pitchFamily="34" charset="0"/>
              </a:rPr>
              <a:t>, chairs of research culture </a:t>
            </a:r>
            <a:r>
              <a:rPr lang="en-GB" b="0" i="0" u="sng" strike="noStrike">
                <a:solidFill>
                  <a:srgbClr val="0563C1"/>
                </a:solidFill>
                <a:effectLst/>
                <a:latin typeface="Calibri" panose="020F0502020204030204" pitchFamily="34" charset="0"/>
                <a:hlinkClick r:id="rId6"/>
              </a:rPr>
              <a:t>governance groups</a:t>
            </a:r>
            <a:r>
              <a:rPr lang="en-GB" b="0" i="0" u="none" strike="noStrike">
                <a:solidFill>
                  <a:srgbClr val="212121"/>
                </a:solidFill>
                <a:effectLst/>
                <a:latin typeface="Calibri" panose="020F0502020204030204" pitchFamily="34" charset="0"/>
              </a:rPr>
              <a:t>, our external consultant Elizabeth Adams, and two external colleagues - Candy Rowe and Nicola Simcock representing Newcastle University’s </a:t>
            </a:r>
            <a:r>
              <a:rPr lang="en-GB" b="0" i="0" u="sng" strike="noStrike">
                <a:solidFill>
                  <a:srgbClr val="0563C1"/>
                </a:solidFill>
                <a:effectLst/>
                <a:latin typeface="Calibri" panose="020F0502020204030204" pitchFamily="34" charset="0"/>
                <a:hlinkClick r:id="rId7"/>
              </a:rPr>
              <a:t>research culture</a:t>
            </a:r>
            <a:r>
              <a:rPr lang="en-GB" b="0" i="0" u="none" strike="noStrike">
                <a:solidFill>
                  <a:srgbClr val="212121"/>
                </a:solidFill>
                <a:effectLst/>
                <a:latin typeface="Calibri" panose="020F0502020204030204" pitchFamily="34" charset="0"/>
              </a:rPr>
              <a:t> team - our objectives were: </a:t>
            </a:r>
            <a:r>
              <a:rPr lang="en-US" b="0" i="0">
                <a:solidFill>
                  <a:srgbClr val="212121"/>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buFont typeface="+mj-lt"/>
              <a:buAutoNum type="arabicPeriod"/>
            </a:pPr>
            <a:r>
              <a:rPr lang="en-GB" sz="1800" b="0" i="0" u="none" strike="noStrike">
                <a:solidFill>
                  <a:srgbClr val="212121"/>
                </a:solidFill>
                <a:effectLst/>
                <a:latin typeface="Calibri" panose="020F0502020204030204" pitchFamily="34" charset="0"/>
              </a:rPr>
              <a:t>To consider a shortlist of candidate metrics for tracking and evaluating progress in research culture </a:t>
            </a:r>
            <a:r>
              <a:rPr lang="en-US" sz="1800" b="0" i="0">
                <a:solidFill>
                  <a:srgbClr val="212121"/>
                </a:solidFill>
                <a:effectLst/>
                <a:latin typeface="Calibri" panose="020F0502020204030204" pitchFamily="34" charset="0"/>
              </a:rPr>
              <a:t>​</a:t>
            </a:r>
            <a:endParaRPr lang="en-US" sz="1800" b="0" i="0">
              <a:solidFill>
                <a:srgbClr val="444444"/>
              </a:solidFill>
              <a:effectLst/>
              <a:latin typeface="Arial" panose="020B0604020202020204" pitchFamily="34" charset="0"/>
            </a:endParaRPr>
          </a:p>
          <a:p>
            <a:pPr algn="l" rtl="0" fontAlgn="base">
              <a:buFont typeface="+mj-lt"/>
              <a:buAutoNum type="arabicPeriod"/>
            </a:pPr>
            <a:r>
              <a:rPr lang="en-GB" sz="1800" b="0" i="0" u="none" strike="noStrike">
                <a:solidFill>
                  <a:srgbClr val="212121"/>
                </a:solidFill>
                <a:effectLst/>
                <a:latin typeface="Calibri" panose="020F0502020204030204" pitchFamily="34" charset="0"/>
              </a:rPr>
              <a:t>To probe the benefits and risks of each </a:t>
            </a:r>
            <a:r>
              <a:rPr lang="en-US" sz="1800" b="0" i="0">
                <a:solidFill>
                  <a:srgbClr val="212121"/>
                </a:solidFill>
                <a:effectLst/>
                <a:latin typeface="Calibri" panose="020F0502020204030204" pitchFamily="34" charset="0"/>
              </a:rPr>
              <a:t>​</a:t>
            </a:r>
            <a:endParaRPr lang="en-US" sz="1800" b="0" i="0">
              <a:solidFill>
                <a:srgbClr val="444444"/>
              </a:solidFill>
              <a:effectLst/>
              <a:latin typeface="Arial" panose="020B0604020202020204" pitchFamily="34" charset="0"/>
            </a:endParaRPr>
          </a:p>
          <a:p>
            <a:pPr algn="l" rtl="0" fontAlgn="base">
              <a:buFont typeface="+mj-lt"/>
              <a:buAutoNum type="arabicPeriod"/>
            </a:pPr>
            <a:r>
              <a:rPr lang="en-GB" sz="1800" b="0" i="0" u="none" strike="noStrike">
                <a:solidFill>
                  <a:srgbClr val="212121"/>
                </a:solidFill>
                <a:effectLst/>
                <a:latin typeface="Calibri" panose="020F0502020204030204" pitchFamily="34" charset="0"/>
              </a:rPr>
              <a:t>To agree on a set of effective, feasible, and acceptable metrics  </a:t>
            </a:r>
            <a:r>
              <a:rPr lang="en-US" sz="1800" b="0" i="0">
                <a:solidFill>
                  <a:srgbClr val="212121"/>
                </a:solidFill>
                <a:effectLst/>
                <a:latin typeface="Calibri" panose="020F0502020204030204" pitchFamily="34" charset="0"/>
              </a:rPr>
              <a:t>​</a:t>
            </a:r>
            <a:endParaRPr lang="en-US" sz="1800" b="0" i="0">
              <a:solidFill>
                <a:srgbClr val="444444"/>
              </a:solidFill>
              <a:effectLst/>
              <a:latin typeface="Arial" panose="020B0604020202020204" pitchFamily="34" charset="0"/>
            </a:endParaRPr>
          </a:p>
          <a:p>
            <a:pPr algn="l" rtl="0" fontAlgn="base">
              <a:buFont typeface="+mj-lt"/>
              <a:buAutoNum type="arabicPeriod"/>
            </a:pPr>
            <a:r>
              <a:rPr lang="en-GB" sz="1800" b="0" i="0" u="none" strike="noStrike">
                <a:solidFill>
                  <a:srgbClr val="212121"/>
                </a:solidFill>
                <a:effectLst/>
                <a:latin typeface="Calibri" panose="020F0502020204030204" pitchFamily="34" charset="0"/>
              </a:rPr>
              <a:t>To allow the research culture team to create a draft implementation plan for the strategy, including short, medium and long-term monitoring. </a:t>
            </a:r>
            <a:r>
              <a:rPr lang="en-US" sz="1800" b="0" i="0">
                <a:solidFill>
                  <a:srgbClr val="212121"/>
                </a:solidFill>
                <a:effectLst/>
                <a:latin typeface="Calibri" panose="020F0502020204030204" pitchFamily="34" charset="0"/>
              </a:rPr>
              <a:t>​</a:t>
            </a:r>
            <a:endParaRPr lang="en-US" sz="1800" b="0" i="0">
              <a:solidFill>
                <a:srgbClr val="444444"/>
              </a:solidFill>
              <a:effectLst/>
              <a:latin typeface="Arial" panose="020B0604020202020204" pitchFamily="34" charset="0"/>
            </a:endParaRPr>
          </a:p>
          <a:p>
            <a:pPr algn="l" rtl="0" fontAlgn="base"/>
            <a:r>
              <a:rPr lang="en-GB" b="0" i="0" u="none" strike="noStrike">
                <a:solidFill>
                  <a:srgbClr val="212121"/>
                </a:solidFill>
                <a:effectLst/>
                <a:latin typeface="Calibri" panose="020F0502020204030204" pitchFamily="34" charset="0"/>
              </a:rPr>
              <a:t>With just three hours to reach these aims, we were expertly facilitated by Christine Bell (Director of the </a:t>
            </a:r>
            <a:r>
              <a:rPr lang="en-GB" b="0" i="0" u="sng" strike="noStrike">
                <a:solidFill>
                  <a:srgbClr val="0563C1"/>
                </a:solidFill>
                <a:effectLst/>
                <a:latin typeface="Calibri" panose="020F0502020204030204" pitchFamily="34" charset="0"/>
                <a:hlinkClick r:id="rId8"/>
              </a:rPr>
              <a:t>Centre for Facilitation</a:t>
            </a:r>
            <a:r>
              <a:rPr lang="en-GB" b="0" i="0" u="none" strike="noStrike">
                <a:solidFill>
                  <a:srgbClr val="212121"/>
                </a:solidFill>
                <a:effectLst/>
                <a:latin typeface="Calibri" panose="020F0502020204030204" pitchFamily="34" charset="0"/>
              </a:rPr>
              <a:t>).  </a:t>
            </a:r>
            <a:r>
              <a:rPr lang="en-US" b="0" i="0">
                <a:solidFill>
                  <a:srgbClr val="212121"/>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u="none" strike="noStrike">
                <a:solidFill>
                  <a:srgbClr val="212121"/>
                </a:solidFill>
                <a:effectLst/>
                <a:latin typeface="Calibri" panose="020F0502020204030204" pitchFamily="34" charset="0"/>
              </a:rPr>
              <a:t>Four tables were set up to reflect our four strategic objectives, with workshop attendees grouped onto each table.</a:t>
            </a:r>
            <a:r>
              <a:rPr lang="en-GB" b="0" i="0">
                <a:solidFill>
                  <a:srgbClr val="212121"/>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1" i="0" u="none" strike="noStrike">
                <a:solidFill>
                  <a:srgbClr val="212121"/>
                </a:solidFill>
                <a:effectLst/>
                <a:latin typeface="Calibri" panose="020F0502020204030204" pitchFamily="34" charset="0"/>
              </a:rPr>
              <a:t>To further refine the ≈20 prioritised candidate metrics, each colleague privately chose their preferred metric within each objective and placed it in the centre of the table, allowing a consensus to emerge visually. Then focusing on the two metrics with the most votes, each group probed the selection by discussing the strengths and weaknesses of each. Free-form concerns and reflections on the selections were added to the central workspace. At this point, we had 1-2 strong metrics per objective to focus on, and a rich commentary from multiple perspectives.</a:t>
            </a:r>
            <a:r>
              <a:rPr lang="en-GB" b="0" i="0">
                <a:solidFill>
                  <a:srgbClr val="212121"/>
                </a:solidFill>
                <a:effectLst/>
                <a:latin typeface="Calibri" panose="020F0502020204030204" pitchFamily="34" charset="0"/>
              </a:rPr>
              <a:t>​</a:t>
            </a:r>
            <a:br>
              <a:rPr lang="en-GB" b="0" i="0">
                <a:solidFill>
                  <a:srgbClr val="212121"/>
                </a:solidFill>
                <a:effectLst/>
                <a:latin typeface="Calibri" panose="020F0502020204030204" pitchFamily="34" charset="0"/>
              </a:rPr>
            </a:br>
            <a:r>
              <a:rPr lang="en-GB" b="0" i="0">
                <a:solidFill>
                  <a:srgbClr val="212121"/>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endParaRPr lang="en-US"/>
          </a:p>
          <a:p>
            <a:endParaRPr lang="en-GB"/>
          </a:p>
        </p:txBody>
      </p:sp>
      <p:sp>
        <p:nvSpPr>
          <p:cNvPr id="4" name="Slide Number Placeholder 3"/>
          <p:cNvSpPr>
            <a:spLocks noGrp="1"/>
          </p:cNvSpPr>
          <p:nvPr>
            <p:ph type="sldNum" sz="quarter" idx="5"/>
          </p:nvPr>
        </p:nvSpPr>
        <p:spPr/>
        <p:txBody>
          <a:bodyPr/>
          <a:lstStyle/>
          <a:p>
            <a:fld id="{59BC607B-BC83-1C44-A501-8F981FF41469}" type="slidenum">
              <a:rPr lang="en-US" smtClean="0"/>
              <a:t>5</a:t>
            </a:fld>
            <a:endParaRPr lang="en-US"/>
          </a:p>
        </p:txBody>
      </p:sp>
    </p:spTree>
    <p:extLst>
      <p:ext uri="{BB962C8B-B14F-4D97-AF65-F5344CB8AC3E}">
        <p14:creationId xmlns:p14="http://schemas.microsoft.com/office/powerpoint/2010/main" val="34329218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GB" b="1" i="0" u="none" strike="noStrike">
                <a:solidFill>
                  <a:srgbClr val="212121"/>
                </a:solidFill>
                <a:effectLst/>
                <a:latin typeface="Calibri" panose="020F0502020204030204" pitchFamily="34" charset="0"/>
              </a:rPr>
              <a:t>Then came deeper probing. Colleagues used the following questions to stress-test the options and to surface any that would be unusable:</a:t>
            </a:r>
            <a:r>
              <a:rPr lang="en-US" b="0" i="0">
                <a:solidFill>
                  <a:srgbClr val="212121"/>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a:solidFill>
                  <a:srgbClr val="212121"/>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buFont typeface="Arial" panose="020B0604020202020204" pitchFamily="34" charset="0"/>
              <a:buChar char="•"/>
            </a:pPr>
            <a:r>
              <a:rPr lang="en-GB" sz="1800" b="0" i="0" u="none" strike="noStrike">
                <a:solidFill>
                  <a:srgbClr val="212121"/>
                </a:solidFill>
                <a:effectLst/>
                <a:latin typeface="Calibri" panose="020F0502020204030204" pitchFamily="34" charset="0"/>
              </a:rPr>
              <a:t>Who might this metric </a:t>
            </a:r>
            <a:r>
              <a:rPr lang="en-GB" sz="1800" b="1" i="0" u="none" strike="noStrike">
                <a:solidFill>
                  <a:srgbClr val="212121"/>
                </a:solidFill>
                <a:effectLst/>
                <a:latin typeface="Calibri" panose="020F0502020204030204" pitchFamily="34" charset="0"/>
              </a:rPr>
              <a:t>discriminate</a:t>
            </a:r>
            <a:r>
              <a:rPr lang="en-GB" sz="1800" b="0" i="0" u="none" strike="noStrike">
                <a:solidFill>
                  <a:srgbClr val="212121"/>
                </a:solidFill>
                <a:effectLst/>
                <a:latin typeface="Calibri" panose="020F0502020204030204" pitchFamily="34" charset="0"/>
              </a:rPr>
              <a:t> against? </a:t>
            </a:r>
            <a:r>
              <a:rPr lang="en-GB" sz="1800" b="0" i="0">
                <a:solidFill>
                  <a:srgbClr val="212121"/>
                </a:solidFill>
                <a:effectLst/>
                <a:latin typeface="Calibri" panose="020F0502020204030204" pitchFamily="34" charset="0"/>
              </a:rPr>
              <a:t>​</a:t>
            </a:r>
            <a:br>
              <a:rPr lang="en-GB" sz="1800" b="0" i="0">
                <a:solidFill>
                  <a:srgbClr val="212121"/>
                </a:solidFill>
                <a:effectLst/>
                <a:latin typeface="Calibri" panose="020F0502020204030204" pitchFamily="34" charset="0"/>
              </a:rPr>
            </a:br>
            <a:r>
              <a:rPr lang="en-GB" sz="1800" b="0" i="0">
                <a:solidFill>
                  <a:srgbClr val="212121"/>
                </a:solidFill>
                <a:effectLst/>
                <a:latin typeface="Calibri" panose="020F0502020204030204" pitchFamily="34" charset="0"/>
              </a:rPr>
              <a:t>​</a:t>
            </a:r>
            <a:endParaRPr lang="en-GB"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GB" sz="1800" b="0" i="0" u="none" strike="noStrike">
                <a:solidFill>
                  <a:srgbClr val="212121"/>
                </a:solidFill>
                <a:effectLst/>
                <a:latin typeface="Calibri" panose="020F0502020204030204" pitchFamily="34" charset="0"/>
              </a:rPr>
              <a:t>How might this be </a:t>
            </a:r>
            <a:r>
              <a:rPr lang="en-GB" sz="1800" b="1" i="0" u="none" strike="noStrike">
                <a:solidFill>
                  <a:srgbClr val="212121"/>
                </a:solidFill>
                <a:effectLst/>
                <a:latin typeface="Calibri" panose="020F0502020204030204" pitchFamily="34" charset="0"/>
              </a:rPr>
              <a:t>gamed</a:t>
            </a:r>
            <a:r>
              <a:rPr lang="en-GB" sz="1800" b="0" i="0" u="none" strike="noStrike">
                <a:solidFill>
                  <a:srgbClr val="212121"/>
                </a:solidFill>
                <a:effectLst/>
                <a:latin typeface="Calibri" panose="020F0502020204030204" pitchFamily="34" charset="0"/>
              </a:rPr>
              <a:t>? For example, to achieve more frequent communications about nonstandard contributions, units might report on minor, incremental achievements (aka salami-slicing). </a:t>
            </a:r>
            <a:r>
              <a:rPr lang="en-GB" sz="1800" b="0" i="0">
                <a:solidFill>
                  <a:srgbClr val="212121"/>
                </a:solidFill>
                <a:effectLst/>
                <a:latin typeface="Calibri" panose="020F0502020204030204" pitchFamily="34" charset="0"/>
              </a:rPr>
              <a:t>​</a:t>
            </a:r>
            <a:br>
              <a:rPr lang="en-GB" sz="1800" b="0" i="0">
                <a:solidFill>
                  <a:srgbClr val="212121"/>
                </a:solidFill>
                <a:effectLst/>
                <a:latin typeface="Calibri" panose="020F0502020204030204" pitchFamily="34" charset="0"/>
              </a:rPr>
            </a:br>
            <a:r>
              <a:rPr lang="en-GB" sz="1800" b="0" i="0">
                <a:solidFill>
                  <a:srgbClr val="212121"/>
                </a:solidFill>
                <a:effectLst/>
                <a:latin typeface="Calibri" panose="020F0502020204030204" pitchFamily="34" charset="0"/>
              </a:rPr>
              <a:t>​</a:t>
            </a:r>
            <a:endParaRPr lang="en-GB"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GB" sz="1800" b="0" i="0" u="none" strike="noStrike">
                <a:solidFill>
                  <a:srgbClr val="212121"/>
                </a:solidFill>
                <a:effectLst/>
                <a:latin typeface="Calibri" panose="020F0502020204030204" pitchFamily="34" charset="0"/>
              </a:rPr>
              <a:t>What might the </a:t>
            </a:r>
            <a:r>
              <a:rPr lang="en-GB" sz="1800" b="1" i="0" u="none" strike="noStrike">
                <a:solidFill>
                  <a:srgbClr val="212121"/>
                </a:solidFill>
                <a:effectLst/>
                <a:latin typeface="Calibri" panose="020F0502020204030204" pitchFamily="34" charset="0"/>
              </a:rPr>
              <a:t>unintended consequences </a:t>
            </a:r>
            <a:r>
              <a:rPr lang="en-GB" sz="1800" b="0" i="0" u="none" strike="noStrike">
                <a:solidFill>
                  <a:srgbClr val="212121"/>
                </a:solidFill>
                <a:effectLst/>
                <a:latin typeface="Calibri" panose="020F0502020204030204" pitchFamily="34" charset="0"/>
              </a:rPr>
              <a:t>be?  </a:t>
            </a:r>
            <a:r>
              <a:rPr lang="en-GB" sz="1800" b="0" i="0">
                <a:solidFill>
                  <a:srgbClr val="212121"/>
                </a:solidFill>
                <a:effectLst/>
                <a:latin typeface="Calibri" panose="020F0502020204030204" pitchFamily="34" charset="0"/>
              </a:rPr>
              <a:t>​</a:t>
            </a:r>
            <a:br>
              <a:rPr lang="en-GB" sz="1800" b="0" i="0">
                <a:solidFill>
                  <a:srgbClr val="212121"/>
                </a:solidFill>
                <a:effectLst/>
                <a:latin typeface="Calibri" panose="020F0502020204030204" pitchFamily="34" charset="0"/>
              </a:rPr>
            </a:br>
            <a:r>
              <a:rPr lang="en-GB" sz="1800" b="0" i="0">
                <a:solidFill>
                  <a:srgbClr val="212121"/>
                </a:solidFill>
                <a:effectLst/>
                <a:latin typeface="Calibri" panose="020F0502020204030204" pitchFamily="34" charset="0"/>
              </a:rPr>
              <a:t>​</a:t>
            </a:r>
            <a:endParaRPr lang="en-GB"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GB" sz="1800" b="0" i="0" u="none" strike="noStrike">
                <a:solidFill>
                  <a:srgbClr val="212121"/>
                </a:solidFill>
                <a:effectLst/>
                <a:latin typeface="Calibri" panose="020F0502020204030204" pitchFamily="34" charset="0"/>
              </a:rPr>
              <a:t>What is the </a:t>
            </a:r>
            <a:r>
              <a:rPr lang="en-GB" sz="1800" b="1" i="0" u="none" strike="noStrike">
                <a:solidFill>
                  <a:srgbClr val="212121"/>
                </a:solidFill>
                <a:effectLst/>
                <a:latin typeface="Calibri" panose="020F0502020204030204" pitchFamily="34" charset="0"/>
              </a:rPr>
              <a:t>cost-benefit? </a:t>
            </a:r>
            <a:r>
              <a:rPr lang="en-US" sz="1800" b="0" i="0">
                <a:solidFill>
                  <a:srgbClr val="212121"/>
                </a:solidFill>
                <a:effectLst/>
                <a:latin typeface="Calibri" panose="020F0502020204030204" pitchFamily="34" charset="0"/>
              </a:rPr>
              <a:t>​</a:t>
            </a:r>
            <a:endParaRPr lang="en-US"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GB" sz="1800" b="0" i="0">
                <a:solidFill>
                  <a:srgbClr val="212121"/>
                </a:solidFill>
                <a:effectLst/>
                <a:latin typeface="Calibri" panose="020F0502020204030204" pitchFamily="34" charset="0"/>
              </a:rPr>
              <a:t>​</a:t>
            </a:r>
            <a:endParaRPr lang="en-GB" sz="1800" b="0" i="0">
              <a:solidFill>
                <a:srgbClr val="444444"/>
              </a:solidFill>
              <a:effectLst/>
              <a:latin typeface="Arial" panose="020B0604020202020204" pitchFamily="34" charset="0"/>
            </a:endParaRPr>
          </a:p>
          <a:p>
            <a:pPr algn="l" rtl="0" fontAlgn="base"/>
            <a:r>
              <a:rPr lang="en-GB" b="0" i="0" u="none" strike="noStrike">
                <a:solidFill>
                  <a:srgbClr val="212121"/>
                </a:solidFill>
                <a:effectLst/>
                <a:latin typeface="Calibri" panose="020F0502020204030204" pitchFamily="34" charset="0"/>
              </a:rPr>
              <a:t>These proved to be powerful questions for thinking through the implications of each metric, and in some cases, how any unintended consequences might be mitigated. We were keenly aware that there is no perfect metric, and that each would be a trade-off between data availability, representativeness, and a range of other concerns that had surfaced in the coding stage that we circled back to in this stage. </a:t>
            </a:r>
            <a:r>
              <a:rPr lang="en-US" b="0" i="0">
                <a:solidFill>
                  <a:srgbClr val="212121"/>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a:solidFill>
                  <a:srgbClr val="212121"/>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0" i="0" u="none" strike="noStrike">
                <a:solidFill>
                  <a:srgbClr val="212121"/>
                </a:solidFill>
                <a:effectLst/>
                <a:latin typeface="Calibri" panose="020F0502020204030204" pitchFamily="34" charset="0"/>
              </a:rPr>
              <a:t>We held a </a:t>
            </a:r>
            <a:r>
              <a:rPr lang="en-GB" b="1" i="0" u="none" strike="noStrike">
                <a:solidFill>
                  <a:srgbClr val="212121"/>
                </a:solidFill>
                <a:effectLst/>
                <a:latin typeface="Calibri" panose="020F0502020204030204" pitchFamily="34" charset="0"/>
              </a:rPr>
              <a:t>roving plenary</a:t>
            </a:r>
            <a:r>
              <a:rPr lang="en-GB" b="0" i="0" u="none" strike="noStrike">
                <a:solidFill>
                  <a:srgbClr val="212121"/>
                </a:solidFill>
                <a:effectLst/>
                <a:latin typeface="Calibri" panose="020F0502020204030204" pitchFamily="34" charset="0"/>
              </a:rPr>
              <a:t> as a final step. A speaker from each group presented the accumulated reflections on discrimination, gaming, unintended consequences, and cost-benefits. Speaking aloud to the whole group while receiving feedback enabled us to reflect – again – on our selection, and to consider additional perspectives. This gave us confidence that our probing had been comprehensive, endorsing our collaborative choices, as we emerged from the workshop with two solid metrics for each of our four objectives. </a:t>
            </a:r>
            <a:r>
              <a:rPr lang="en-GB" b="0" i="0">
                <a:solidFill>
                  <a:srgbClr val="212121"/>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endParaRPr lang="en-GB"/>
          </a:p>
        </p:txBody>
      </p:sp>
      <p:sp>
        <p:nvSpPr>
          <p:cNvPr id="4" name="Slide Number Placeholder 3"/>
          <p:cNvSpPr>
            <a:spLocks noGrp="1"/>
          </p:cNvSpPr>
          <p:nvPr>
            <p:ph type="sldNum" sz="quarter" idx="5"/>
          </p:nvPr>
        </p:nvSpPr>
        <p:spPr/>
        <p:txBody>
          <a:bodyPr/>
          <a:lstStyle/>
          <a:p>
            <a:fld id="{59BC607B-BC83-1C44-A501-8F981FF41469}" type="slidenum">
              <a:rPr lang="en-US" smtClean="0"/>
              <a:t>6</a:t>
            </a:fld>
            <a:endParaRPr lang="en-US"/>
          </a:p>
        </p:txBody>
      </p:sp>
    </p:spTree>
    <p:extLst>
      <p:ext uri="{BB962C8B-B14F-4D97-AF65-F5344CB8AC3E}">
        <p14:creationId xmlns:p14="http://schemas.microsoft.com/office/powerpoint/2010/main" val="1073869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GB" b="1" i="0" u="none" strike="noStrike">
                <a:solidFill>
                  <a:srgbClr val="212121"/>
                </a:solidFill>
                <a:effectLst/>
                <a:latin typeface="Calibri" panose="020F0502020204030204" pitchFamily="34" charset="0"/>
              </a:rPr>
              <a:t>Then came deeper probing. Colleagues used the following questions to stress-test the options and to surface any that would be unusable:</a:t>
            </a:r>
            <a:r>
              <a:rPr lang="en-US" b="0" i="0">
                <a:solidFill>
                  <a:srgbClr val="212121"/>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a:solidFill>
                  <a:srgbClr val="212121"/>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buFont typeface="Arial" panose="020B0604020202020204" pitchFamily="34" charset="0"/>
              <a:buChar char="•"/>
            </a:pPr>
            <a:r>
              <a:rPr lang="en-GB" sz="1800" b="0" i="0" u="none" strike="noStrike">
                <a:solidFill>
                  <a:srgbClr val="212121"/>
                </a:solidFill>
                <a:effectLst/>
                <a:latin typeface="Calibri" panose="020F0502020204030204" pitchFamily="34" charset="0"/>
              </a:rPr>
              <a:t>Who might this metric </a:t>
            </a:r>
            <a:r>
              <a:rPr lang="en-GB" sz="1800" b="1" i="0" u="none" strike="noStrike">
                <a:solidFill>
                  <a:srgbClr val="212121"/>
                </a:solidFill>
                <a:effectLst/>
                <a:latin typeface="Calibri" panose="020F0502020204030204" pitchFamily="34" charset="0"/>
              </a:rPr>
              <a:t>discriminate</a:t>
            </a:r>
            <a:r>
              <a:rPr lang="en-GB" sz="1800" b="0" i="0" u="none" strike="noStrike">
                <a:solidFill>
                  <a:srgbClr val="212121"/>
                </a:solidFill>
                <a:effectLst/>
                <a:latin typeface="Calibri" panose="020F0502020204030204" pitchFamily="34" charset="0"/>
              </a:rPr>
              <a:t> against? </a:t>
            </a:r>
            <a:r>
              <a:rPr lang="en-GB" sz="1800" b="0" i="0">
                <a:solidFill>
                  <a:srgbClr val="212121"/>
                </a:solidFill>
                <a:effectLst/>
                <a:latin typeface="Calibri" panose="020F0502020204030204" pitchFamily="34" charset="0"/>
              </a:rPr>
              <a:t>​</a:t>
            </a:r>
            <a:br>
              <a:rPr lang="en-GB" sz="1800" b="0" i="0">
                <a:solidFill>
                  <a:srgbClr val="212121"/>
                </a:solidFill>
                <a:effectLst/>
                <a:latin typeface="Calibri" panose="020F0502020204030204" pitchFamily="34" charset="0"/>
              </a:rPr>
            </a:br>
            <a:r>
              <a:rPr lang="en-GB" sz="1800" b="0" i="0">
                <a:solidFill>
                  <a:srgbClr val="212121"/>
                </a:solidFill>
                <a:effectLst/>
                <a:latin typeface="Calibri" panose="020F0502020204030204" pitchFamily="34" charset="0"/>
              </a:rPr>
              <a:t>​</a:t>
            </a:r>
            <a:endParaRPr lang="en-GB"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GB" sz="1800" b="0" i="0" u="none" strike="noStrike">
                <a:solidFill>
                  <a:srgbClr val="212121"/>
                </a:solidFill>
                <a:effectLst/>
                <a:latin typeface="Calibri" panose="020F0502020204030204" pitchFamily="34" charset="0"/>
              </a:rPr>
              <a:t>How might this be </a:t>
            </a:r>
            <a:r>
              <a:rPr lang="en-GB" sz="1800" b="1" i="0" u="none" strike="noStrike">
                <a:solidFill>
                  <a:srgbClr val="212121"/>
                </a:solidFill>
                <a:effectLst/>
                <a:latin typeface="Calibri" panose="020F0502020204030204" pitchFamily="34" charset="0"/>
              </a:rPr>
              <a:t>gamed</a:t>
            </a:r>
            <a:r>
              <a:rPr lang="en-GB" sz="1800" b="0" i="0" u="none" strike="noStrike">
                <a:solidFill>
                  <a:srgbClr val="212121"/>
                </a:solidFill>
                <a:effectLst/>
                <a:latin typeface="Calibri" panose="020F0502020204030204" pitchFamily="34" charset="0"/>
              </a:rPr>
              <a:t>? For example, to achieve more frequent communications about nonstandard contributions, units might report on minor, incremental achievements (aka salami-slicing). </a:t>
            </a:r>
            <a:r>
              <a:rPr lang="en-GB" sz="1800" b="0" i="0">
                <a:solidFill>
                  <a:srgbClr val="212121"/>
                </a:solidFill>
                <a:effectLst/>
                <a:latin typeface="Calibri" panose="020F0502020204030204" pitchFamily="34" charset="0"/>
              </a:rPr>
              <a:t>​</a:t>
            </a:r>
            <a:br>
              <a:rPr lang="en-GB" sz="1800" b="0" i="0">
                <a:solidFill>
                  <a:srgbClr val="212121"/>
                </a:solidFill>
                <a:effectLst/>
                <a:latin typeface="Calibri" panose="020F0502020204030204" pitchFamily="34" charset="0"/>
              </a:rPr>
            </a:br>
            <a:r>
              <a:rPr lang="en-GB" sz="1800" b="0" i="0">
                <a:solidFill>
                  <a:srgbClr val="212121"/>
                </a:solidFill>
                <a:effectLst/>
                <a:latin typeface="Calibri" panose="020F0502020204030204" pitchFamily="34" charset="0"/>
              </a:rPr>
              <a:t>​</a:t>
            </a:r>
            <a:endParaRPr lang="en-GB"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GB" sz="1800" b="0" i="0" u="none" strike="noStrike">
                <a:solidFill>
                  <a:srgbClr val="212121"/>
                </a:solidFill>
                <a:effectLst/>
                <a:latin typeface="Calibri" panose="020F0502020204030204" pitchFamily="34" charset="0"/>
              </a:rPr>
              <a:t>What might the </a:t>
            </a:r>
            <a:r>
              <a:rPr lang="en-GB" sz="1800" b="1" i="0" u="none" strike="noStrike">
                <a:solidFill>
                  <a:srgbClr val="212121"/>
                </a:solidFill>
                <a:effectLst/>
                <a:latin typeface="Calibri" panose="020F0502020204030204" pitchFamily="34" charset="0"/>
              </a:rPr>
              <a:t>unintended consequences </a:t>
            </a:r>
            <a:r>
              <a:rPr lang="en-GB" sz="1800" b="0" i="0" u="none" strike="noStrike">
                <a:solidFill>
                  <a:srgbClr val="212121"/>
                </a:solidFill>
                <a:effectLst/>
                <a:latin typeface="Calibri" panose="020F0502020204030204" pitchFamily="34" charset="0"/>
              </a:rPr>
              <a:t>be?  </a:t>
            </a:r>
            <a:r>
              <a:rPr lang="en-GB" sz="1800" b="0" i="0">
                <a:solidFill>
                  <a:srgbClr val="212121"/>
                </a:solidFill>
                <a:effectLst/>
                <a:latin typeface="Calibri" panose="020F0502020204030204" pitchFamily="34" charset="0"/>
              </a:rPr>
              <a:t>​</a:t>
            </a:r>
            <a:br>
              <a:rPr lang="en-GB" sz="1800" b="0" i="0">
                <a:solidFill>
                  <a:srgbClr val="212121"/>
                </a:solidFill>
                <a:effectLst/>
                <a:latin typeface="Calibri" panose="020F0502020204030204" pitchFamily="34" charset="0"/>
              </a:rPr>
            </a:br>
            <a:r>
              <a:rPr lang="en-GB" sz="1800" b="0" i="0">
                <a:solidFill>
                  <a:srgbClr val="212121"/>
                </a:solidFill>
                <a:effectLst/>
                <a:latin typeface="Calibri" panose="020F0502020204030204" pitchFamily="34" charset="0"/>
              </a:rPr>
              <a:t>​</a:t>
            </a:r>
            <a:endParaRPr lang="en-GB"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GB" sz="1800" b="0" i="0" u="none" strike="noStrike">
                <a:solidFill>
                  <a:srgbClr val="212121"/>
                </a:solidFill>
                <a:effectLst/>
                <a:latin typeface="Calibri" panose="020F0502020204030204" pitchFamily="34" charset="0"/>
              </a:rPr>
              <a:t>What is the </a:t>
            </a:r>
            <a:r>
              <a:rPr lang="en-GB" sz="1800" b="1" i="0" u="none" strike="noStrike">
                <a:solidFill>
                  <a:srgbClr val="212121"/>
                </a:solidFill>
                <a:effectLst/>
                <a:latin typeface="Calibri" panose="020F0502020204030204" pitchFamily="34" charset="0"/>
              </a:rPr>
              <a:t>cost-benefit? </a:t>
            </a:r>
            <a:r>
              <a:rPr lang="en-US" sz="1800" b="0" i="0">
                <a:solidFill>
                  <a:srgbClr val="212121"/>
                </a:solidFill>
                <a:effectLst/>
                <a:latin typeface="Calibri" panose="020F0502020204030204" pitchFamily="34" charset="0"/>
              </a:rPr>
              <a:t>​</a:t>
            </a:r>
            <a:endParaRPr lang="en-US"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GB" sz="1800" b="0" i="0">
                <a:solidFill>
                  <a:srgbClr val="212121"/>
                </a:solidFill>
                <a:effectLst/>
                <a:latin typeface="Calibri" panose="020F0502020204030204" pitchFamily="34" charset="0"/>
              </a:rPr>
              <a:t>​</a:t>
            </a:r>
            <a:endParaRPr lang="en-GB" sz="1800" b="0" i="0">
              <a:solidFill>
                <a:srgbClr val="444444"/>
              </a:solidFill>
              <a:effectLst/>
              <a:latin typeface="Arial" panose="020B0604020202020204" pitchFamily="34" charset="0"/>
            </a:endParaRPr>
          </a:p>
          <a:p>
            <a:pPr algn="l" rtl="0" fontAlgn="base"/>
            <a:r>
              <a:rPr lang="en-GB" b="0" i="0" u="none" strike="noStrike">
                <a:solidFill>
                  <a:srgbClr val="212121"/>
                </a:solidFill>
                <a:effectLst/>
                <a:latin typeface="Calibri" panose="020F0502020204030204" pitchFamily="34" charset="0"/>
              </a:rPr>
              <a:t>These proved to be powerful questions for thinking through the implications of each metric, and in some cases, how any unintended consequences might be mitigated. We were keenly aware that there is no perfect metric, and that each would be a trade-off between data availability, representativeness, and a range of other concerns that had surfaced in the coding stage that we circled back to in this stage. </a:t>
            </a:r>
            <a:r>
              <a:rPr lang="en-US" b="0" i="0">
                <a:solidFill>
                  <a:srgbClr val="212121"/>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GB" b="0" i="0">
                <a:solidFill>
                  <a:srgbClr val="212121"/>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0" i="0" u="none" strike="noStrike">
                <a:solidFill>
                  <a:srgbClr val="212121"/>
                </a:solidFill>
                <a:effectLst/>
                <a:latin typeface="Calibri" panose="020F0502020204030204" pitchFamily="34" charset="0"/>
              </a:rPr>
              <a:t>We held a </a:t>
            </a:r>
            <a:r>
              <a:rPr lang="en-GB" b="1" i="0" u="none" strike="noStrike">
                <a:solidFill>
                  <a:srgbClr val="212121"/>
                </a:solidFill>
                <a:effectLst/>
                <a:latin typeface="Calibri" panose="020F0502020204030204" pitchFamily="34" charset="0"/>
              </a:rPr>
              <a:t>roving plenary</a:t>
            </a:r>
            <a:r>
              <a:rPr lang="en-GB" b="0" i="0" u="none" strike="noStrike">
                <a:solidFill>
                  <a:srgbClr val="212121"/>
                </a:solidFill>
                <a:effectLst/>
                <a:latin typeface="Calibri" panose="020F0502020204030204" pitchFamily="34" charset="0"/>
              </a:rPr>
              <a:t> as a final step. A speaker from each group presented the accumulated reflections on discrimination, gaming, unintended consequences, and cost-benefits. Speaking aloud to the whole group while receiving feedback enabled us to reflect – again – on our selection, and to consider additional perspectives. This gave us confidence that our probing had been comprehensive, endorsing our collaborative choices, as we emerged from the workshop with two solid metrics for each of our four objectives. </a:t>
            </a:r>
            <a:r>
              <a:rPr lang="en-GB" b="0" i="0">
                <a:solidFill>
                  <a:srgbClr val="212121"/>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pPr algn="l" rtl="0" fontAlgn="base"/>
            <a:r>
              <a:rPr lang="en-GB" b="0" i="0">
                <a:solidFill>
                  <a:srgbClr val="000000"/>
                </a:solidFill>
                <a:effectLst/>
                <a:latin typeface="Calibri" panose="020F0502020204030204" pitchFamily="34" charset="0"/>
              </a:rPr>
              <a:t>​</a:t>
            </a:r>
            <a:endParaRPr lang="en-GB" b="0" i="0">
              <a:solidFill>
                <a:srgbClr val="444444"/>
              </a:solidFill>
              <a:effectLst/>
              <a:latin typeface="Calibri" panose="020F0502020204030204" pitchFamily="34" charset="0"/>
            </a:endParaRPr>
          </a:p>
          <a:p>
            <a:endParaRPr lang="en-GB"/>
          </a:p>
        </p:txBody>
      </p:sp>
      <p:sp>
        <p:nvSpPr>
          <p:cNvPr id="4" name="Slide Number Placeholder 3"/>
          <p:cNvSpPr>
            <a:spLocks noGrp="1"/>
          </p:cNvSpPr>
          <p:nvPr>
            <p:ph type="sldNum" sz="quarter" idx="5"/>
          </p:nvPr>
        </p:nvSpPr>
        <p:spPr/>
        <p:txBody>
          <a:bodyPr/>
          <a:lstStyle/>
          <a:p>
            <a:fld id="{59BC607B-BC83-1C44-A501-8F981FF41469}" type="slidenum">
              <a:rPr lang="en-US" smtClean="0"/>
              <a:t>7</a:t>
            </a:fld>
            <a:endParaRPr lang="en-US"/>
          </a:p>
        </p:txBody>
      </p:sp>
    </p:spTree>
    <p:extLst>
      <p:ext uri="{BB962C8B-B14F-4D97-AF65-F5344CB8AC3E}">
        <p14:creationId xmlns:p14="http://schemas.microsoft.com/office/powerpoint/2010/main" val="1639626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buFont typeface="Arial" panose="020B0604020202020204" pitchFamily="34" charset="0"/>
              <a:buChar char="•"/>
            </a:pPr>
            <a:r>
              <a:rPr lang="en-US" sz="1800" b="0" i="0" u="none" strike="noStrike">
                <a:solidFill>
                  <a:srgbClr val="000000"/>
                </a:solidFill>
                <a:effectLst/>
                <a:latin typeface="Calibri" panose="020F0502020204030204" pitchFamily="34" charset="0"/>
              </a:rPr>
              <a:t>1. e.g. recording all instances of Positive Action initiatives across the University.</a:t>
            </a:r>
            <a:r>
              <a:rPr lang="en-US" sz="1800" b="0" i="0">
                <a:solidFill>
                  <a:srgbClr val="000000"/>
                </a:solidFill>
                <a:effectLst/>
                <a:latin typeface="Calibri" panose="020F0502020204030204" pitchFamily="34" charset="0"/>
              </a:rPr>
              <a:t>​</a:t>
            </a:r>
            <a:endParaRPr lang="en-US"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800" b="0" i="0" u="none" strike="noStrike">
                <a:solidFill>
                  <a:srgbClr val="000000"/>
                </a:solidFill>
                <a:effectLst/>
                <a:latin typeface="Calibri" panose="020F0502020204030204" pitchFamily="34" charset="0"/>
              </a:rPr>
              <a:t>2. e.g.</a:t>
            </a:r>
            <a:r>
              <a:rPr lang="en-US" sz="1800" b="1" i="0" u="none" strike="noStrike">
                <a:solidFill>
                  <a:srgbClr val="000000"/>
                </a:solidFill>
                <a:effectLst/>
                <a:latin typeface="Calibri" panose="020F0502020204030204" pitchFamily="34" charset="0"/>
              </a:rPr>
              <a:t> </a:t>
            </a:r>
            <a:r>
              <a:rPr lang="en-US" sz="1800" b="0" i="0" u="none" strike="noStrike">
                <a:solidFill>
                  <a:srgbClr val="000000"/>
                </a:solidFill>
                <a:effectLst/>
                <a:latin typeface="Calibri" panose="020F0502020204030204" pitchFamily="34" charset="0"/>
              </a:rPr>
              <a:t>measuring only attendance at researcher development </a:t>
            </a:r>
            <a:r>
              <a:rPr lang="en-US" sz="1800" b="0" i="0" u="none" strike="noStrike" err="1">
                <a:solidFill>
                  <a:srgbClr val="000000"/>
                </a:solidFill>
                <a:effectLst/>
                <a:latin typeface="Calibri" panose="020F0502020204030204" pitchFamily="34" charset="0"/>
              </a:rPr>
              <a:t>programmes</a:t>
            </a:r>
            <a:r>
              <a:rPr lang="en-US" sz="1800" b="0" i="0" u="none" strike="noStrike">
                <a:solidFill>
                  <a:srgbClr val="000000"/>
                </a:solidFill>
                <a:effectLst/>
                <a:latin typeface="Calibri" panose="020F0502020204030204" pitchFamily="34" charset="0"/>
              </a:rPr>
              <a:t> may promote attending a greater number but less relevant </a:t>
            </a:r>
            <a:r>
              <a:rPr lang="en-US" sz="1800" b="0" i="0" u="none" strike="noStrike" err="1">
                <a:solidFill>
                  <a:srgbClr val="000000"/>
                </a:solidFill>
                <a:effectLst/>
                <a:latin typeface="Calibri" panose="020F0502020204030204" pitchFamily="34" charset="0"/>
              </a:rPr>
              <a:t>programmes</a:t>
            </a:r>
            <a:r>
              <a:rPr lang="en-US" sz="1800" b="0" i="0" u="none" strike="noStrike">
                <a:solidFill>
                  <a:srgbClr val="000000"/>
                </a:solidFill>
                <a:effectLst/>
                <a:latin typeface="Calibri" panose="020F0502020204030204" pitchFamily="34" charset="0"/>
              </a:rPr>
              <a:t>.</a:t>
            </a:r>
            <a:r>
              <a:rPr lang="en-US" sz="1800" b="0" i="0">
                <a:solidFill>
                  <a:srgbClr val="000000"/>
                </a:solidFill>
                <a:effectLst/>
                <a:latin typeface="Calibri" panose="020F0502020204030204" pitchFamily="34" charset="0"/>
              </a:rPr>
              <a:t>​</a:t>
            </a:r>
            <a:endParaRPr lang="en-US"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800" b="0" i="0" u="none" strike="noStrike">
                <a:solidFill>
                  <a:srgbClr val="000000"/>
                </a:solidFill>
                <a:effectLst/>
                <a:latin typeface="Calibri" panose="020F0502020204030204" pitchFamily="34" charset="0"/>
              </a:rPr>
              <a:t>3. e.g.</a:t>
            </a:r>
            <a:r>
              <a:rPr lang="en-US" sz="1800" b="1" i="0" u="none" strike="noStrike">
                <a:solidFill>
                  <a:srgbClr val="000000"/>
                </a:solidFill>
                <a:effectLst/>
                <a:latin typeface="Calibri" panose="020F0502020204030204" pitchFamily="34" charset="0"/>
              </a:rPr>
              <a:t> </a:t>
            </a:r>
            <a:r>
              <a:rPr lang="en-US" sz="1800" b="0" i="0" u="none" strike="noStrike">
                <a:solidFill>
                  <a:srgbClr val="000000"/>
                </a:solidFill>
                <a:effectLst/>
                <a:latin typeface="Calibri" panose="020F0502020204030204" pitchFamily="34" charset="0"/>
              </a:rPr>
              <a:t>multiple different platforms for openly sharing data / code. </a:t>
            </a:r>
            <a:r>
              <a:rPr lang="en-US" sz="1800" b="0" i="0">
                <a:solidFill>
                  <a:srgbClr val="000000"/>
                </a:solidFill>
                <a:effectLst/>
                <a:latin typeface="Calibri" panose="020F0502020204030204" pitchFamily="34" charset="0"/>
              </a:rPr>
              <a:t>​</a:t>
            </a:r>
            <a:endParaRPr lang="en-US"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800" b="0" i="0" u="none" strike="noStrike">
                <a:solidFill>
                  <a:srgbClr val="000000"/>
                </a:solidFill>
                <a:effectLst/>
                <a:latin typeface="Calibri" panose="020F0502020204030204" pitchFamily="34" charset="0"/>
              </a:rPr>
              <a:t>4. e.g. increased reporting of unprofessional </a:t>
            </a:r>
            <a:r>
              <a:rPr lang="en-US" sz="1800" b="0" i="0" u="none" strike="noStrike" err="1">
                <a:solidFill>
                  <a:srgbClr val="000000"/>
                </a:solidFill>
                <a:effectLst/>
                <a:latin typeface="Calibri" panose="020F0502020204030204" pitchFamily="34" charset="0"/>
              </a:rPr>
              <a:t>behaviour</a:t>
            </a:r>
            <a:r>
              <a:rPr lang="en-US" sz="1800" b="0" i="0" u="none" strike="noStrike">
                <a:solidFill>
                  <a:srgbClr val="000000"/>
                </a:solidFill>
                <a:effectLst/>
                <a:latin typeface="Calibri" panose="020F0502020204030204" pitchFamily="34" charset="0"/>
              </a:rPr>
              <a:t>.</a:t>
            </a:r>
            <a:r>
              <a:rPr lang="en-GB" sz="1800" b="0" i="0">
                <a:solidFill>
                  <a:srgbClr val="000000"/>
                </a:solidFill>
                <a:effectLst/>
                <a:latin typeface="Calibri" panose="020F0502020204030204" pitchFamily="34" charset="0"/>
              </a:rPr>
              <a:t>​</a:t>
            </a:r>
            <a:endParaRPr lang="en-GB"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800" b="0" i="1" u="none" strike="noStrike">
                <a:solidFill>
                  <a:srgbClr val="000000"/>
                </a:solidFill>
                <a:effectLst/>
                <a:latin typeface="Calibri" panose="020F0502020204030204" pitchFamily="34" charset="0"/>
              </a:rPr>
              <a:t>Where metrics have been excluded due to constraints with the current systems for recording and our ability to interrogate these sources, we will review as systems are upgraded. </a:t>
            </a:r>
            <a:r>
              <a:rPr lang="en-US" sz="1800" b="0" i="0">
                <a:solidFill>
                  <a:srgbClr val="000000"/>
                </a:solidFill>
                <a:effectLst/>
                <a:latin typeface="Calibri" panose="020F0502020204030204" pitchFamily="34" charset="0"/>
              </a:rPr>
              <a:t>​</a:t>
            </a:r>
            <a:endParaRPr lang="en-US" sz="1800" b="0" i="0">
              <a:solidFill>
                <a:srgbClr val="444444"/>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59BC607B-BC83-1C44-A501-8F981FF41469}" type="slidenum">
              <a:rPr lang="en-US" smtClean="0"/>
              <a:t>8</a:t>
            </a:fld>
            <a:endParaRPr lang="en-US"/>
          </a:p>
        </p:txBody>
      </p:sp>
    </p:spTree>
    <p:extLst>
      <p:ext uri="{BB962C8B-B14F-4D97-AF65-F5344CB8AC3E}">
        <p14:creationId xmlns:p14="http://schemas.microsoft.com/office/powerpoint/2010/main" val="8912321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buFont typeface="Arial" panose="020B0604020202020204" pitchFamily="34" charset="0"/>
              <a:buChar char="•"/>
            </a:pPr>
            <a:endParaRPr lang="en-US" sz="1800" b="0" i="0">
              <a:solidFill>
                <a:srgbClr val="444444"/>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59BC607B-BC83-1C44-A501-8F981FF41469}" type="slidenum">
              <a:rPr lang="en-US" smtClean="0"/>
              <a:t>9</a:t>
            </a:fld>
            <a:endParaRPr lang="en-US"/>
          </a:p>
        </p:txBody>
      </p:sp>
    </p:spTree>
    <p:extLst>
      <p:ext uri="{BB962C8B-B14F-4D97-AF65-F5344CB8AC3E}">
        <p14:creationId xmlns:p14="http://schemas.microsoft.com/office/powerpoint/2010/main" val="40734796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Get an external </a:t>
            </a:r>
            <a:r>
              <a:rPr lang="en-US" i="1" dirty="0"/>
              <a:t>facilitator- ease's the process and helps you get focused on achieving result</a:t>
            </a:r>
            <a:endParaRPr lang="en-US" dirty="0" err="1">
              <a:cs typeface="Calibri"/>
            </a:endParaRPr>
          </a:p>
          <a:p>
            <a:r>
              <a:rPr lang="en-US" dirty="0">
                <a:cs typeface="Calibri"/>
              </a:rPr>
              <a:t>Look at different models- SCOPE worked for us </a:t>
            </a:r>
          </a:p>
          <a:p>
            <a:endParaRPr lang="en-US" dirty="0">
              <a:cs typeface="Calibri"/>
            </a:endParaRPr>
          </a:p>
        </p:txBody>
      </p:sp>
      <p:sp>
        <p:nvSpPr>
          <p:cNvPr id="4" name="Slide Number Placeholder 3"/>
          <p:cNvSpPr>
            <a:spLocks noGrp="1"/>
          </p:cNvSpPr>
          <p:nvPr>
            <p:ph type="sldNum" sz="quarter" idx="5"/>
          </p:nvPr>
        </p:nvSpPr>
        <p:spPr/>
        <p:txBody>
          <a:bodyPr/>
          <a:lstStyle/>
          <a:p>
            <a:fld id="{59BC607B-BC83-1C44-A501-8F981FF41469}" type="slidenum">
              <a:rPr lang="en-US" smtClean="0"/>
              <a:t>10</a:t>
            </a:fld>
            <a:endParaRPr lang="en-US"/>
          </a:p>
        </p:txBody>
      </p:sp>
    </p:spTree>
    <p:extLst>
      <p:ext uri="{BB962C8B-B14F-4D97-AF65-F5344CB8AC3E}">
        <p14:creationId xmlns:p14="http://schemas.microsoft.com/office/powerpoint/2010/main" val="35300606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9B81889-36BD-4448-BD8C-95E3EF10EB94}"/>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3546247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3E8056C-9350-3E4B-911C-FCF80EDBFE79}" type="slidenum">
              <a:rPr lang="en-US" smtClean="0"/>
              <a:t>‹#›</a:t>
            </a:fld>
            <a:endParaRPr lang="en-US"/>
          </a:p>
        </p:txBody>
      </p:sp>
    </p:spTree>
    <p:extLst>
      <p:ext uri="{BB962C8B-B14F-4D97-AF65-F5344CB8AC3E}">
        <p14:creationId xmlns:p14="http://schemas.microsoft.com/office/powerpoint/2010/main" val="1852135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03E8056C-9350-3E4B-911C-FCF80EDBFE79}" type="slidenum">
              <a:rPr lang="en-US" smtClean="0"/>
              <a:t>‹#›</a:t>
            </a:fld>
            <a:endParaRPr lang="en-US"/>
          </a:p>
        </p:txBody>
      </p:sp>
    </p:spTree>
    <p:extLst>
      <p:ext uri="{BB962C8B-B14F-4D97-AF65-F5344CB8AC3E}">
        <p14:creationId xmlns:p14="http://schemas.microsoft.com/office/powerpoint/2010/main" val="10741878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52232136-154D-8E49-9F0F-8D035B85AE6F}" type="datetimeFigureOut">
              <a:rPr lang="en-US" smtClean="0"/>
              <a:t>9/21/2023</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03E8056C-9350-3E4B-911C-FCF80EDBFE79}" type="slidenum">
              <a:rPr lang="en-US" smtClean="0"/>
              <a:t>‹#›</a:t>
            </a:fld>
            <a:endParaRPr lang="en-US"/>
          </a:p>
        </p:txBody>
      </p:sp>
    </p:spTree>
    <p:extLst>
      <p:ext uri="{BB962C8B-B14F-4D97-AF65-F5344CB8AC3E}">
        <p14:creationId xmlns:p14="http://schemas.microsoft.com/office/powerpoint/2010/main" val="2128380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Presentation Title">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9B81889-36BD-4448-BD8C-95E3EF10EB94}"/>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le 1"/>
          <p:cNvSpPr>
            <a:spLocks noGrp="1"/>
          </p:cNvSpPr>
          <p:nvPr>
            <p:ph type="ctrTitle" hasCustomPrompt="1"/>
          </p:nvPr>
        </p:nvSpPr>
        <p:spPr>
          <a:xfrm>
            <a:off x="464950" y="2342800"/>
            <a:ext cx="6524786" cy="1508125"/>
          </a:xfrm>
        </p:spPr>
        <p:txBody>
          <a:bodyPr anchor="b">
            <a:normAutofit/>
          </a:bodyPr>
          <a:lstStyle>
            <a:lvl1pPr algn="l">
              <a:defRPr sz="3600">
                <a:solidFill>
                  <a:schemeClr val="tx2"/>
                </a:solidFill>
              </a:defRPr>
            </a:lvl1pPr>
          </a:lstStyle>
          <a:p>
            <a:r>
              <a:rPr lang="en-US"/>
              <a:t>Presentation title</a:t>
            </a:r>
          </a:p>
        </p:txBody>
      </p:sp>
      <p:sp>
        <p:nvSpPr>
          <p:cNvPr id="3" name="Subtitle 2"/>
          <p:cNvSpPr>
            <a:spLocks noGrp="1"/>
          </p:cNvSpPr>
          <p:nvPr>
            <p:ph type="subTitle" idx="1" hasCustomPrompt="1"/>
          </p:nvPr>
        </p:nvSpPr>
        <p:spPr>
          <a:xfrm>
            <a:off x="464950" y="3943001"/>
            <a:ext cx="6524786" cy="1655762"/>
          </a:xfrm>
        </p:spPr>
        <p:txBody>
          <a:bodyPr>
            <a:normAutofit/>
          </a:bodyPr>
          <a:lstStyle>
            <a:lvl1pPr marL="0" indent="0" algn="l">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p>
        </p:txBody>
      </p:sp>
    </p:spTree>
    <p:extLst>
      <p:ext uri="{BB962C8B-B14F-4D97-AF65-F5344CB8AC3E}">
        <p14:creationId xmlns:p14="http://schemas.microsoft.com/office/powerpoint/2010/main" val="3589468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1AF7A70-A8EE-C443-B4CA-C57197194649}"/>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le 1"/>
          <p:cNvSpPr>
            <a:spLocks noGrp="1"/>
          </p:cNvSpPr>
          <p:nvPr>
            <p:ph type="title" hasCustomPrompt="1"/>
          </p:nvPr>
        </p:nvSpPr>
        <p:spPr>
          <a:xfrm>
            <a:off x="402957" y="1709738"/>
            <a:ext cx="10944494" cy="1440000"/>
          </a:xfrm>
        </p:spPr>
        <p:txBody>
          <a:bodyPr anchor="b">
            <a:normAutofit/>
          </a:bodyPr>
          <a:lstStyle>
            <a:lvl1pPr>
              <a:defRPr sz="3600">
                <a:solidFill>
                  <a:schemeClr val="bg1"/>
                </a:solidFill>
              </a:defRPr>
            </a:lvl1pPr>
          </a:lstStyle>
          <a:p>
            <a:r>
              <a:rPr lang="en-US"/>
              <a:t>Section divider title</a:t>
            </a:r>
          </a:p>
        </p:txBody>
      </p:sp>
      <p:pic>
        <p:nvPicPr>
          <p:cNvPr id="3" name="Picture 2">
            <a:extLst>
              <a:ext uri="{FF2B5EF4-FFF2-40B4-BE49-F238E27FC236}">
                <a16:creationId xmlns:a16="http://schemas.microsoft.com/office/drawing/2014/main" id="{DBEA3971-545A-97DD-3E5E-B98CE0A42F63}"/>
              </a:ext>
            </a:extLst>
          </p:cNvPr>
          <p:cNvPicPr>
            <a:picLocks noChangeAspect="1"/>
          </p:cNvPicPr>
          <p:nvPr userDrawn="1"/>
        </p:nvPicPr>
        <p:blipFill>
          <a:blip r:embed="rId3"/>
          <a:srcRect/>
          <a:stretch/>
        </p:blipFill>
        <p:spPr>
          <a:xfrm>
            <a:off x="509839" y="420058"/>
            <a:ext cx="4075875" cy="209335"/>
          </a:xfrm>
          <a:prstGeom prst="rect">
            <a:avLst/>
          </a:prstGeom>
        </p:spPr>
      </p:pic>
    </p:spTree>
    <p:extLst>
      <p:ext uri="{BB962C8B-B14F-4D97-AF65-F5344CB8AC3E}">
        <p14:creationId xmlns:p14="http://schemas.microsoft.com/office/powerpoint/2010/main" val="1545753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1AF7A70-A8EE-C443-B4CA-C57197194649}"/>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le 1"/>
          <p:cNvSpPr>
            <a:spLocks noGrp="1"/>
          </p:cNvSpPr>
          <p:nvPr>
            <p:ph type="title" hasCustomPrompt="1"/>
          </p:nvPr>
        </p:nvSpPr>
        <p:spPr>
          <a:xfrm>
            <a:off x="402957" y="1709738"/>
            <a:ext cx="10944494" cy="1440000"/>
          </a:xfrm>
        </p:spPr>
        <p:txBody>
          <a:bodyPr anchor="b">
            <a:normAutofit/>
          </a:bodyPr>
          <a:lstStyle>
            <a:lvl1pPr>
              <a:defRPr sz="3600">
                <a:solidFill>
                  <a:schemeClr val="tx2"/>
                </a:solidFill>
              </a:defRPr>
            </a:lvl1pPr>
          </a:lstStyle>
          <a:p>
            <a:r>
              <a:rPr lang="en-US"/>
              <a:t>Section divider title</a:t>
            </a:r>
          </a:p>
        </p:txBody>
      </p:sp>
      <p:pic>
        <p:nvPicPr>
          <p:cNvPr id="3" name="Picture 2">
            <a:extLst>
              <a:ext uri="{FF2B5EF4-FFF2-40B4-BE49-F238E27FC236}">
                <a16:creationId xmlns:a16="http://schemas.microsoft.com/office/drawing/2014/main" id="{C80BDED1-09AE-6E90-44F7-D940939CC878}"/>
              </a:ext>
            </a:extLst>
          </p:cNvPr>
          <p:cNvPicPr>
            <a:picLocks noChangeAspect="1"/>
          </p:cNvPicPr>
          <p:nvPr userDrawn="1"/>
        </p:nvPicPr>
        <p:blipFill>
          <a:blip r:embed="rId3"/>
          <a:stretch>
            <a:fillRect/>
          </a:stretch>
        </p:blipFill>
        <p:spPr>
          <a:xfrm>
            <a:off x="509835" y="420058"/>
            <a:ext cx="4075883" cy="209335"/>
          </a:xfrm>
          <a:prstGeom prst="rect">
            <a:avLst/>
          </a:prstGeom>
        </p:spPr>
      </p:pic>
    </p:spTree>
    <p:extLst>
      <p:ext uri="{BB962C8B-B14F-4D97-AF65-F5344CB8AC3E}">
        <p14:creationId xmlns:p14="http://schemas.microsoft.com/office/powerpoint/2010/main" val="3032960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chemeClr val="tx2"/>
                </a:solidFill>
              </a:defRPr>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Slide Number Placeholder 5"/>
          <p:cNvSpPr>
            <a:spLocks noGrp="1"/>
          </p:cNvSpPr>
          <p:nvPr>
            <p:ph type="sldNum" sz="quarter" idx="12"/>
          </p:nvPr>
        </p:nvSpPr>
        <p:spPr/>
        <p:txBody>
          <a:bodyPr/>
          <a:lstStyle/>
          <a:p>
            <a:fld id="{03E8056C-9350-3E4B-911C-FCF80EDBFE79}" type="slidenum">
              <a:rPr lang="en-US" smtClean="0"/>
              <a:t>‹#›</a:t>
            </a:fld>
            <a:endParaRPr lang="en-US"/>
          </a:p>
        </p:txBody>
      </p:sp>
    </p:spTree>
    <p:extLst>
      <p:ext uri="{BB962C8B-B14F-4D97-AF65-F5344CB8AC3E}">
        <p14:creationId xmlns:p14="http://schemas.microsoft.com/office/powerpoint/2010/main" val="63331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03E8056C-9350-3E4B-911C-FCF80EDBFE79}" type="slidenum">
              <a:rPr lang="en-US" smtClean="0"/>
              <a:t>‹#›</a:t>
            </a:fld>
            <a:endParaRPr lang="en-US"/>
          </a:p>
        </p:txBody>
      </p:sp>
    </p:spTree>
    <p:extLst>
      <p:ext uri="{BB962C8B-B14F-4D97-AF65-F5344CB8AC3E}">
        <p14:creationId xmlns:p14="http://schemas.microsoft.com/office/powerpoint/2010/main" val="1407896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p:txBody>
          <a:bodyPr/>
          <a:lstStyle/>
          <a:p>
            <a:fld id="{03E8056C-9350-3E4B-911C-FCF80EDBFE79}" type="slidenum">
              <a:rPr lang="en-US" smtClean="0"/>
              <a:t>‹#›</a:t>
            </a:fld>
            <a:endParaRPr lang="en-US"/>
          </a:p>
        </p:txBody>
      </p:sp>
    </p:spTree>
    <p:extLst>
      <p:ext uri="{BB962C8B-B14F-4D97-AF65-F5344CB8AC3E}">
        <p14:creationId xmlns:p14="http://schemas.microsoft.com/office/powerpoint/2010/main" val="13738001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03E8056C-9350-3E4B-911C-FCF80EDBFE79}" type="slidenum">
              <a:rPr lang="en-US" smtClean="0"/>
              <a:t>‹#›</a:t>
            </a:fld>
            <a:endParaRPr lang="en-US"/>
          </a:p>
        </p:txBody>
      </p:sp>
    </p:spTree>
    <p:extLst>
      <p:ext uri="{BB962C8B-B14F-4D97-AF65-F5344CB8AC3E}">
        <p14:creationId xmlns:p14="http://schemas.microsoft.com/office/powerpoint/2010/main" val="1862852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03E8056C-9350-3E4B-911C-FCF80EDBFE79}" type="slidenum">
              <a:rPr lang="en-US" smtClean="0"/>
              <a:t>‹#›</a:t>
            </a:fld>
            <a:endParaRPr lang="en-US"/>
          </a:p>
        </p:txBody>
      </p:sp>
    </p:spTree>
    <p:extLst>
      <p:ext uri="{BB962C8B-B14F-4D97-AF65-F5344CB8AC3E}">
        <p14:creationId xmlns:p14="http://schemas.microsoft.com/office/powerpoint/2010/main" val="7949870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388092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11115303" y="6124059"/>
            <a:ext cx="797727" cy="293874"/>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03E8056C-9350-3E4B-911C-FCF80EDBFE79}" type="slidenum">
              <a:rPr lang="en-US" smtClean="0"/>
              <a:pPr/>
              <a:t>‹#›</a:t>
            </a:fld>
            <a:endParaRPr lang="en-US"/>
          </a:p>
        </p:txBody>
      </p:sp>
      <p:pic>
        <p:nvPicPr>
          <p:cNvPr id="10" name="Picture 9" descr="Research Culture Strategic Plan 2023-2028 mark">
            <a:extLst>
              <a:ext uri="{FF2B5EF4-FFF2-40B4-BE49-F238E27FC236}">
                <a16:creationId xmlns:a16="http://schemas.microsoft.com/office/drawing/2014/main" id="{D874D8B5-270C-CAF8-60ED-EB73522435C8}"/>
              </a:ext>
            </a:extLst>
          </p:cNvPr>
          <p:cNvPicPr>
            <a:picLocks noChangeAspect="1"/>
          </p:cNvPicPr>
          <p:nvPr userDrawn="1"/>
        </p:nvPicPr>
        <p:blipFill>
          <a:blip r:embed="rId14"/>
          <a:stretch>
            <a:fillRect/>
          </a:stretch>
        </p:blipFill>
        <p:spPr>
          <a:xfrm>
            <a:off x="409597" y="1503116"/>
            <a:ext cx="4345802" cy="223198"/>
          </a:xfrm>
          <a:prstGeom prst="rect">
            <a:avLst/>
          </a:prstGeom>
        </p:spPr>
      </p:pic>
      <p:sp>
        <p:nvSpPr>
          <p:cNvPr id="11" name="Rectangle 10">
            <a:extLst>
              <a:ext uri="{FF2B5EF4-FFF2-40B4-BE49-F238E27FC236}">
                <a16:creationId xmlns:a16="http://schemas.microsoft.com/office/drawing/2014/main" id="{9A867CA6-5607-78A5-0707-741B4512D5AE}"/>
              </a:ext>
              <a:ext uri="{C183D7F6-B498-43B3-948B-1728B52AA6E4}">
                <adec:decorative xmlns:adec="http://schemas.microsoft.com/office/drawing/2017/decorative" val="1"/>
              </a:ext>
            </a:extLst>
          </p:cNvPr>
          <p:cNvSpPr/>
          <p:nvPr userDrawn="1"/>
        </p:nvSpPr>
        <p:spPr>
          <a:xfrm>
            <a:off x="278969" y="6465433"/>
            <a:ext cx="11592733" cy="108000"/>
          </a:xfrm>
          <a:prstGeom prst="rect">
            <a:avLst/>
          </a:prstGeom>
          <a:solidFill>
            <a:srgbClr val="83922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910049"/>
      </p:ext>
    </p:extLst>
  </p:cSld>
  <p:clrMap bg1="lt1" tx1="dk1" bg2="lt2" tx2="dk2" accent1="accent1" accent2="accent2" accent3="accent3" accent4="accent4" accent5="accent5" accent6="accent6" hlink="hlink" folHlink="folHlink"/>
  <p:sldLayoutIdLst>
    <p:sldLayoutId id="2147483661" r:id="rId1"/>
    <p:sldLayoutId id="2147483660" r:id="rId2"/>
    <p:sldLayoutId id="2147483651" r:id="rId3"/>
    <p:sldLayoutId id="2147483662" r:id="rId4"/>
    <p:sldLayoutId id="2147483649" r:id="rId5"/>
    <p:sldLayoutId id="2147483650" r:id="rId6"/>
    <p:sldLayoutId id="2147483652" r:id="rId7"/>
    <p:sldLayoutId id="2147483653" r:id="rId8"/>
    <p:sldLayoutId id="2147483654" r:id="rId9"/>
    <p:sldLayoutId id="2147483655" r:id="rId10"/>
    <p:sldLayoutId id="2147483656" r:id="rId11"/>
    <p:sldLayoutId id="2147483657" r:id="rId12"/>
  </p:sldLayoutIdLst>
  <p:txStyles>
    <p:titleStyle>
      <a:lvl1pPr algn="l" defTabSz="914400" rtl="0" eaLnBrk="1" latinLnBrk="0" hangingPunct="1">
        <a:lnSpc>
          <a:spcPct val="90000"/>
        </a:lnSpc>
        <a:spcBef>
          <a:spcPct val="0"/>
        </a:spcBef>
        <a:buNone/>
        <a:defRPr sz="4400"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839220"/>
        </a:buClr>
        <a:buFont typeface="Arial"/>
        <a:buChar char="•"/>
        <a:defRPr sz="280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839220"/>
        </a:buClr>
        <a:buFont typeface="Arial"/>
        <a:buChar char="•"/>
        <a:defRPr sz="240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839220"/>
        </a:buClr>
        <a:buFont typeface="Arial"/>
        <a:buChar char="•"/>
        <a:defRPr sz="200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839220"/>
        </a:buClr>
        <a:buFont typeface="Arial"/>
        <a:buChar char="•"/>
        <a:defRPr sz="180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839220"/>
        </a:buClr>
        <a:buFont typeface="Arial"/>
        <a:buChar char="•"/>
        <a:defRPr sz="180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hyperlink" Target="http://researchculture.leeds.ac.uk/"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mailto:researchculture@leeds.ac.uk"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11754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2" hidden="1">
            <a:extLst>
              <a:ext uri="{FF2B5EF4-FFF2-40B4-BE49-F238E27FC236}">
                <a16:creationId xmlns:a16="http://schemas.microsoft.com/office/drawing/2014/main" id="{59C61002-FF0A-1B46-A603-CB73A64EEA34}"/>
              </a:ext>
            </a:extLst>
          </p:cNvPr>
          <p:cNvSpPr>
            <a:spLocks noGrp="1"/>
          </p:cNvSpPr>
          <p:nvPr>
            <p:ph type="ctrTitle"/>
          </p:nvPr>
        </p:nvSpPr>
        <p:spPr>
          <a:xfrm>
            <a:off x="1524000" y="-783710"/>
            <a:ext cx="9144000" cy="2387600"/>
          </a:xfrm>
        </p:spPr>
        <p:txBody>
          <a:bodyPr>
            <a:normAutofit fontScale="90000"/>
          </a:bodyPr>
          <a:lstStyle/>
          <a:p>
            <a:r>
              <a:rPr lang="en-US" dirty="0"/>
              <a:t>Text</a:t>
            </a:r>
            <a:r>
              <a:rPr lang="en-US" baseline="0" dirty="0"/>
              <a:t> hierarchy and formatting information slide</a:t>
            </a:r>
            <a:endParaRPr lang="en-US" dirty="0"/>
          </a:p>
        </p:txBody>
      </p:sp>
      <p:sp>
        <p:nvSpPr>
          <p:cNvPr id="2" name="Rectangle 1"/>
          <p:cNvSpPr/>
          <p:nvPr/>
        </p:nvSpPr>
        <p:spPr>
          <a:xfrm>
            <a:off x="940471" y="2128252"/>
            <a:ext cx="7651247" cy="2939266"/>
          </a:xfrm>
          <a:prstGeom prst="rect">
            <a:avLst/>
          </a:prstGeom>
        </p:spPr>
        <p:txBody>
          <a:bodyPr wrap="square" lIns="91440" tIns="45720" rIns="91440" bIns="45720" anchor="t">
            <a:spAutoFit/>
          </a:bodyPr>
          <a:lstStyle/>
          <a:p>
            <a:pPr>
              <a:spcBef>
                <a:spcPts val="600"/>
              </a:spcBef>
            </a:pPr>
            <a:r>
              <a:rPr lang="en-US" sz="2400" dirty="0">
                <a:solidFill>
                  <a:schemeClr val="tx2"/>
                </a:solidFill>
                <a:latin typeface="Arial"/>
                <a:cs typeface="Arial"/>
              </a:rPr>
              <a:t>Recap and final Remarks</a:t>
            </a:r>
            <a:endParaRPr lang="en-US" dirty="0">
              <a:solidFill>
                <a:schemeClr val="tx2"/>
              </a:solidFill>
            </a:endParaRPr>
          </a:p>
          <a:p>
            <a:pPr>
              <a:spcBef>
                <a:spcPts val="600"/>
              </a:spcBef>
            </a:pPr>
            <a:endParaRPr lang="en-US" sz="1100" b="1" dirty="0">
              <a:solidFill>
                <a:schemeClr val="tx2"/>
              </a:solidFill>
              <a:latin typeface="Arial" charset="0"/>
              <a:ea typeface="Arial" charset="0"/>
              <a:cs typeface="Arial" charset="0"/>
            </a:endParaRPr>
          </a:p>
          <a:p>
            <a:pPr marL="571500" indent="-571500">
              <a:spcBef>
                <a:spcPts val="600"/>
              </a:spcBef>
              <a:buFont typeface="Arial,Sans-Serif"/>
              <a:buChar char="•"/>
            </a:pPr>
            <a:r>
              <a:rPr lang="en-US" sz="2400" b="1" dirty="0">
                <a:solidFill>
                  <a:schemeClr val="tx2"/>
                </a:solidFill>
                <a:latin typeface="Calibri"/>
                <a:ea typeface="Arial" charset="0"/>
                <a:cs typeface="Calibri"/>
              </a:rPr>
              <a:t>85-16-5</a:t>
            </a:r>
          </a:p>
          <a:p>
            <a:pPr marL="571500" indent="-571500">
              <a:spcBef>
                <a:spcPts val="600"/>
              </a:spcBef>
              <a:buFont typeface="Arial,Sans-Serif"/>
              <a:buChar char="•"/>
            </a:pPr>
            <a:r>
              <a:rPr lang="en-US" sz="2400" b="1" dirty="0">
                <a:solidFill>
                  <a:schemeClr val="tx2"/>
                </a:solidFill>
                <a:latin typeface="Calibri"/>
                <a:ea typeface="Arial" charset="0"/>
                <a:cs typeface="Calibri"/>
              </a:rPr>
              <a:t>Warning</a:t>
            </a:r>
            <a:r>
              <a:rPr lang="en-US" sz="2400" dirty="0">
                <a:solidFill>
                  <a:schemeClr val="tx2"/>
                </a:solidFill>
                <a:latin typeface="Calibri"/>
                <a:ea typeface="Arial" charset="0"/>
                <a:cs typeface="Calibri"/>
              </a:rPr>
              <a:t>!! it takes a lot of time and effort</a:t>
            </a:r>
          </a:p>
          <a:p>
            <a:pPr marL="571500" indent="-571500">
              <a:spcBef>
                <a:spcPts val="600"/>
              </a:spcBef>
              <a:buFont typeface="Arial,Sans-Serif"/>
              <a:buChar char="•"/>
            </a:pPr>
            <a:r>
              <a:rPr lang="en-US" sz="2400" dirty="0">
                <a:solidFill>
                  <a:schemeClr val="tx2"/>
                </a:solidFill>
                <a:latin typeface="Calibri"/>
                <a:ea typeface="Arial" charset="0"/>
                <a:cs typeface="Calibri"/>
              </a:rPr>
              <a:t>But </a:t>
            </a:r>
            <a:r>
              <a:rPr lang="en-US" sz="2400" b="1" dirty="0">
                <a:solidFill>
                  <a:schemeClr val="tx2"/>
                </a:solidFill>
                <a:latin typeface="Calibri"/>
                <a:ea typeface="Arial" charset="0"/>
                <a:cs typeface="Calibri"/>
              </a:rPr>
              <a:t>it can be done</a:t>
            </a:r>
          </a:p>
          <a:p>
            <a:pPr marL="571500" indent="-571500">
              <a:spcBef>
                <a:spcPts val="600"/>
              </a:spcBef>
              <a:buFont typeface="Arial,Sans-Serif"/>
              <a:buChar char="•"/>
            </a:pPr>
            <a:r>
              <a:rPr lang="en-US" sz="2400" b="1" dirty="0">
                <a:solidFill>
                  <a:schemeClr val="tx2"/>
                </a:solidFill>
                <a:latin typeface="Calibri"/>
                <a:ea typeface="Arial" charset="0"/>
                <a:cs typeface="Calibri"/>
              </a:rPr>
              <a:t>Next </a:t>
            </a:r>
            <a:r>
              <a:rPr lang="en-US" sz="2400" dirty="0">
                <a:solidFill>
                  <a:schemeClr val="tx2"/>
                </a:solidFill>
                <a:latin typeface="Calibri"/>
                <a:ea typeface="Arial" charset="0"/>
                <a:cs typeface="Calibri"/>
              </a:rPr>
              <a:t>step is the evaluation part - Wait for my updates </a:t>
            </a:r>
            <a:r>
              <a:rPr lang="en-US" sz="2400" b="1" dirty="0">
                <a:solidFill>
                  <a:schemeClr val="tx2"/>
                </a:solidFill>
                <a:latin typeface="Calibri"/>
                <a:ea typeface="Arial" charset="0"/>
                <a:cs typeface="Calibri"/>
              </a:rPr>
              <a:t>next time</a:t>
            </a:r>
            <a:r>
              <a:rPr lang="en-US" sz="2400" dirty="0">
                <a:solidFill>
                  <a:schemeClr val="tx2"/>
                </a:solidFill>
                <a:latin typeface="Calibri"/>
                <a:ea typeface="Arial" charset="0"/>
                <a:cs typeface="Calibri"/>
              </a:rPr>
              <a:t>!</a:t>
            </a:r>
          </a:p>
        </p:txBody>
      </p:sp>
      <p:pic>
        <p:nvPicPr>
          <p:cNvPr id="8" name="Picture 7">
            <a:extLst>
              <a:ext uri="{FF2B5EF4-FFF2-40B4-BE49-F238E27FC236}">
                <a16:creationId xmlns:a16="http://schemas.microsoft.com/office/drawing/2014/main" id="{3EFB6DEB-07AB-657D-D2E5-2FD226515C3F}"/>
              </a:ext>
            </a:extLst>
          </p:cNvPr>
          <p:cNvPicPr>
            <a:picLocks noChangeAspect="1"/>
          </p:cNvPicPr>
          <p:nvPr/>
        </p:nvPicPr>
        <p:blipFill>
          <a:blip r:embed="rId4"/>
          <a:stretch>
            <a:fillRect/>
          </a:stretch>
        </p:blipFill>
        <p:spPr>
          <a:xfrm>
            <a:off x="10016786" y="4098687"/>
            <a:ext cx="1867347" cy="1910773"/>
          </a:xfrm>
          <a:prstGeom prst="rect">
            <a:avLst/>
          </a:prstGeom>
        </p:spPr>
      </p:pic>
    </p:spTree>
    <p:extLst>
      <p:ext uri="{BB962C8B-B14F-4D97-AF65-F5344CB8AC3E}">
        <p14:creationId xmlns:p14="http://schemas.microsoft.com/office/powerpoint/2010/main" val="4881911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3481A-0B95-9D44-A1C5-56A114A16303}"/>
              </a:ext>
            </a:extLst>
          </p:cNvPr>
          <p:cNvSpPr>
            <a:spLocks noGrp="1"/>
          </p:cNvSpPr>
          <p:nvPr>
            <p:ph type="ctrTitle"/>
          </p:nvPr>
        </p:nvSpPr>
        <p:spPr>
          <a:xfrm>
            <a:off x="703001" y="1375040"/>
            <a:ext cx="5189424" cy="1199472"/>
          </a:xfrm>
        </p:spPr>
        <p:txBody>
          <a:bodyPr>
            <a:normAutofit/>
          </a:bodyPr>
          <a:lstStyle/>
          <a:p>
            <a:r>
              <a:rPr lang="en-US">
                <a:latin typeface="Calibri Light"/>
                <a:cs typeface="Arial"/>
              </a:rPr>
              <a:t>Thank you</a:t>
            </a:r>
          </a:p>
        </p:txBody>
      </p:sp>
      <p:sp>
        <p:nvSpPr>
          <p:cNvPr id="3" name="Subtitle 2">
            <a:extLst>
              <a:ext uri="{FF2B5EF4-FFF2-40B4-BE49-F238E27FC236}">
                <a16:creationId xmlns:a16="http://schemas.microsoft.com/office/drawing/2014/main" id="{E4E1AA8B-30C7-2107-8A83-D2C24715A037}"/>
              </a:ext>
            </a:extLst>
          </p:cNvPr>
          <p:cNvSpPr>
            <a:spLocks noGrp="1"/>
          </p:cNvSpPr>
          <p:nvPr>
            <p:ph type="subTitle" idx="1"/>
          </p:nvPr>
        </p:nvSpPr>
        <p:spPr>
          <a:xfrm>
            <a:off x="768316" y="3052226"/>
            <a:ext cx="5762227" cy="1454517"/>
          </a:xfrm>
        </p:spPr>
        <p:txBody>
          <a:bodyPr vert="horz" wrap="square" lIns="0" tIns="0" rIns="0" bIns="0" rtlCol="0" anchor="t">
            <a:noAutofit/>
          </a:bodyPr>
          <a:lstStyle/>
          <a:p>
            <a:pPr>
              <a:lnSpc>
                <a:spcPct val="100000"/>
              </a:lnSpc>
            </a:pPr>
            <a:r>
              <a:rPr lang="en-US">
                <a:latin typeface="Calibri"/>
                <a:cs typeface="Arial"/>
              </a:rPr>
              <a:t>Further detail on the University's research culture activities, funding, governance, and a range of resources can be found at </a:t>
            </a:r>
            <a:r>
              <a:rPr lang="en-US">
                <a:latin typeface="Calibri"/>
                <a:cs typeface="Arial"/>
                <a:hlinkClick r:id="rId3">
                  <a:extLst>
                    <a:ext uri="{A12FA001-AC4F-418D-AE19-62706E023703}">
                      <ahyp:hlinkClr xmlns:ahyp="http://schemas.microsoft.com/office/drawing/2018/hyperlinkcolor" val="tx"/>
                    </a:ext>
                  </a:extLst>
                </a:hlinkClick>
              </a:rPr>
              <a:t>researchculture.leeds.ac.uk</a:t>
            </a:r>
            <a:endParaRPr lang="en-US">
              <a:latin typeface="Calibri"/>
              <a:cs typeface="Arial"/>
            </a:endParaRPr>
          </a:p>
          <a:p>
            <a:pPr>
              <a:lnSpc>
                <a:spcPct val="100000"/>
              </a:lnSpc>
            </a:pPr>
            <a:endParaRPr lang="en-US">
              <a:latin typeface="Calibri"/>
              <a:cs typeface="Arial"/>
            </a:endParaRPr>
          </a:p>
          <a:p>
            <a:pPr>
              <a:lnSpc>
                <a:spcPct val="100000"/>
              </a:lnSpc>
            </a:pPr>
            <a:r>
              <a:rPr lang="en-US">
                <a:latin typeface="Calibri"/>
                <a:cs typeface="Arial"/>
              </a:rPr>
              <a:t>For further information, please contact the Research Culture Team, Research and Innovation Service, </a:t>
            </a:r>
            <a:r>
              <a:rPr lang="en-US">
                <a:latin typeface="Calibri"/>
                <a:cs typeface="Arial"/>
                <a:hlinkClick r:id="rId4">
                  <a:extLst>
                    <a:ext uri="{A12FA001-AC4F-418D-AE19-62706E023703}">
                      <ahyp:hlinkClr xmlns:ahyp="http://schemas.microsoft.com/office/drawing/2018/hyperlinkcolor" val="tx"/>
                    </a:ext>
                  </a:extLst>
                </a:hlinkClick>
              </a:rPr>
              <a:t>researchculture@leeds.ac.uk</a:t>
            </a:r>
            <a:r>
              <a:rPr lang="en-US">
                <a:latin typeface="Calibri"/>
                <a:cs typeface="Arial"/>
              </a:rPr>
              <a:t>.</a:t>
            </a:r>
          </a:p>
        </p:txBody>
      </p:sp>
    </p:spTree>
    <p:extLst>
      <p:ext uri="{BB962C8B-B14F-4D97-AF65-F5344CB8AC3E}">
        <p14:creationId xmlns:p14="http://schemas.microsoft.com/office/powerpoint/2010/main" val="22505849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3481A-0B95-9D44-A1C5-56A114A16303}"/>
              </a:ext>
            </a:extLst>
          </p:cNvPr>
          <p:cNvSpPr>
            <a:spLocks noGrp="1"/>
          </p:cNvSpPr>
          <p:nvPr>
            <p:ph type="ctrTitle"/>
          </p:nvPr>
        </p:nvSpPr>
        <p:spPr>
          <a:xfrm>
            <a:off x="464950" y="1924629"/>
            <a:ext cx="6524786" cy="1508125"/>
          </a:xfrm>
        </p:spPr>
        <p:txBody>
          <a:bodyPr/>
          <a:lstStyle/>
          <a:p>
            <a:r>
              <a:rPr lang="en-GB">
                <a:latin typeface="Calibri Light"/>
                <a:cs typeface="Arial"/>
              </a:rPr>
              <a:t>Identifying Metrics for Assessing Research Culture​</a:t>
            </a:r>
            <a:endParaRPr lang="en-US">
              <a:latin typeface="Calibri Light"/>
              <a:cs typeface="Arial"/>
            </a:endParaRPr>
          </a:p>
        </p:txBody>
      </p:sp>
      <p:sp>
        <p:nvSpPr>
          <p:cNvPr id="3" name="Subtitle 2">
            <a:extLst>
              <a:ext uri="{FF2B5EF4-FFF2-40B4-BE49-F238E27FC236}">
                <a16:creationId xmlns:a16="http://schemas.microsoft.com/office/drawing/2014/main" id="{9E00ED55-E549-B74D-9577-1F2D417FED17}"/>
              </a:ext>
            </a:extLst>
          </p:cNvPr>
          <p:cNvSpPr>
            <a:spLocks noGrp="1"/>
          </p:cNvSpPr>
          <p:nvPr>
            <p:ph type="subTitle" idx="1"/>
          </p:nvPr>
        </p:nvSpPr>
        <p:spPr>
          <a:xfrm>
            <a:off x="464950" y="3943001"/>
            <a:ext cx="6524786" cy="458515"/>
          </a:xfrm>
        </p:spPr>
        <p:txBody>
          <a:bodyPr vert="horz" lIns="91440" tIns="45720" rIns="91440" bIns="45720" rtlCol="0" anchor="t">
            <a:noAutofit/>
          </a:bodyPr>
          <a:lstStyle/>
          <a:p>
            <a:r>
              <a:rPr lang="en-GB">
                <a:latin typeface="Calibri"/>
                <a:cs typeface="Arial"/>
              </a:rPr>
              <a:t>Dr Shareefa Fadhel, Dr Gaynor Miller, Prof Cat Davies​</a:t>
            </a:r>
          </a:p>
          <a:p>
            <a:r>
              <a:rPr lang="en-GB">
                <a:latin typeface="Calibri"/>
                <a:cs typeface="Arial"/>
              </a:rPr>
              <a:t>Research and Innovation Services​</a:t>
            </a:r>
          </a:p>
          <a:p>
            <a:r>
              <a:rPr lang="en-GB">
                <a:latin typeface="Calibri"/>
                <a:cs typeface="Arial"/>
              </a:rPr>
              <a:t>University of Leeds​</a:t>
            </a:r>
          </a:p>
          <a:p>
            <a:r>
              <a:rPr lang="en-GB">
                <a:latin typeface="Calibri"/>
                <a:cs typeface="Arial"/>
              </a:rPr>
              <a:t>25 September 2023​</a:t>
            </a:r>
            <a:endParaRPr lang="en-US">
              <a:latin typeface="Calibri"/>
              <a:cs typeface="Arial"/>
            </a:endParaRPr>
          </a:p>
        </p:txBody>
      </p:sp>
    </p:spTree>
    <p:extLst>
      <p:ext uri="{BB962C8B-B14F-4D97-AF65-F5344CB8AC3E}">
        <p14:creationId xmlns:p14="http://schemas.microsoft.com/office/powerpoint/2010/main" val="30937453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2" hidden="1">
            <a:extLst>
              <a:ext uri="{FF2B5EF4-FFF2-40B4-BE49-F238E27FC236}">
                <a16:creationId xmlns:a16="http://schemas.microsoft.com/office/drawing/2014/main" id="{516C9AB1-01F0-C145-A5B8-F8EE375D37F1}"/>
              </a:ext>
            </a:extLst>
          </p:cNvPr>
          <p:cNvSpPr>
            <a:spLocks noGrp="1"/>
          </p:cNvSpPr>
          <p:nvPr>
            <p:ph type="title"/>
          </p:nvPr>
        </p:nvSpPr>
        <p:spPr/>
        <p:txBody>
          <a:bodyPr/>
          <a:lstStyle/>
          <a:p>
            <a:r>
              <a:rPr lang="en-US"/>
              <a:t>Text hierarchy</a:t>
            </a:r>
            <a:r>
              <a:rPr lang="en-US" baseline="0"/>
              <a:t> and formatting with an image slide</a:t>
            </a:r>
            <a:endParaRPr lang="en-US"/>
          </a:p>
        </p:txBody>
      </p:sp>
      <p:pic>
        <p:nvPicPr>
          <p:cNvPr id="2056" name="Picture 8">
            <a:extLst>
              <a:ext uri="{FF2B5EF4-FFF2-40B4-BE49-F238E27FC236}">
                <a16:creationId xmlns:a16="http://schemas.microsoft.com/office/drawing/2014/main" id="{38D065EA-399D-7209-6B55-C3D91E197A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2336" y="2023456"/>
            <a:ext cx="3124541" cy="4334575"/>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a:extLst>
              <a:ext uri="{FF2B5EF4-FFF2-40B4-BE49-F238E27FC236}">
                <a16:creationId xmlns:a16="http://schemas.microsoft.com/office/drawing/2014/main" id="{96F865E8-7CAB-F791-29A7-E76D6D07C57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38938" y="2023457"/>
            <a:ext cx="5213093" cy="39699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2392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6972FCB1-83BC-A926-E0A1-273C99DCC8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8342" y="1804665"/>
            <a:ext cx="5781368" cy="445897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
            <a:extLst>
              <a:ext uri="{FF2B5EF4-FFF2-40B4-BE49-F238E27FC236}">
                <a16:creationId xmlns:a16="http://schemas.microsoft.com/office/drawing/2014/main" id="{3D757081-61AD-C05E-3D4C-5CFC5CC204A8}"/>
              </a:ext>
            </a:extLst>
          </p:cNvPr>
          <p:cNvSpPr txBox="1"/>
          <p:nvPr/>
        </p:nvSpPr>
        <p:spPr>
          <a:xfrm>
            <a:off x="6253432" y="605049"/>
            <a:ext cx="5898215" cy="1200329"/>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SO1. We will value diverse forms of research activity</a:t>
            </a:r>
            <a:endParaRPr lang="en-GB">
              <a:cs typeface="Calibri"/>
            </a:endParaRPr>
          </a:p>
          <a:p>
            <a:r>
              <a:rPr lang="en-GB"/>
              <a:t>SO2. We will embed EDI principles in research practices</a:t>
            </a:r>
            <a:endParaRPr lang="en-GB">
              <a:cs typeface="Calibri"/>
            </a:endParaRPr>
          </a:p>
          <a:p>
            <a:r>
              <a:rPr lang="en-GB"/>
              <a:t>SO3. We will enable Open Research practices</a:t>
            </a:r>
            <a:endParaRPr lang="en-GB">
              <a:cs typeface="Calibri"/>
            </a:endParaRPr>
          </a:p>
          <a:p>
            <a:r>
              <a:rPr lang="en-GB"/>
              <a:t>SO4. We will mutually support and develop research teams</a:t>
            </a:r>
            <a:endParaRPr lang="en-GB">
              <a:cs typeface="Calibri"/>
            </a:endParaRPr>
          </a:p>
        </p:txBody>
      </p:sp>
      <p:sp>
        <p:nvSpPr>
          <p:cNvPr id="6" name="Rectangle 5">
            <a:extLst>
              <a:ext uri="{FF2B5EF4-FFF2-40B4-BE49-F238E27FC236}">
                <a16:creationId xmlns:a16="http://schemas.microsoft.com/office/drawing/2014/main" id="{E9DFFD45-850F-0E59-F32D-7DB9FBE6FD00}"/>
              </a:ext>
            </a:extLst>
          </p:cNvPr>
          <p:cNvSpPr/>
          <p:nvPr/>
        </p:nvSpPr>
        <p:spPr>
          <a:xfrm>
            <a:off x="7601664" y="3125359"/>
            <a:ext cx="4068367" cy="671915"/>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00685">
              <a:lnSpc>
                <a:spcPct val="107000"/>
              </a:lnSpc>
              <a:spcAft>
                <a:spcPts val="526"/>
              </a:spcAft>
            </a:pPr>
            <a:r>
              <a:rPr lang="en-GB" b="1">
                <a:latin typeface="Calibri"/>
                <a:ea typeface="Calibri" panose="020F0502020204030204" pitchFamily="34" charset="0"/>
                <a:cs typeface="Calibri"/>
              </a:rPr>
              <a:t>RIB away day session (January 23)  85 candidate metrics identified</a:t>
            </a:r>
            <a:endParaRPr lang="en-US" sz="2400">
              <a:latin typeface="Calibri"/>
              <a:ea typeface="Calibri" panose="020F0502020204030204" pitchFamily="34" charset="0"/>
              <a:cs typeface="Calibri"/>
            </a:endParaRPr>
          </a:p>
        </p:txBody>
      </p:sp>
      <p:sp>
        <p:nvSpPr>
          <p:cNvPr id="7" name="Rectangle 6">
            <a:extLst>
              <a:ext uri="{FF2B5EF4-FFF2-40B4-BE49-F238E27FC236}">
                <a16:creationId xmlns:a16="http://schemas.microsoft.com/office/drawing/2014/main" id="{C283E902-15E1-3DEF-90F2-85E262DFAD3E}"/>
              </a:ext>
            </a:extLst>
          </p:cNvPr>
          <p:cNvSpPr/>
          <p:nvPr/>
        </p:nvSpPr>
        <p:spPr>
          <a:xfrm>
            <a:off x="7339434" y="4398457"/>
            <a:ext cx="4990191" cy="671915"/>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00685">
              <a:lnSpc>
                <a:spcPct val="107000"/>
              </a:lnSpc>
              <a:spcAft>
                <a:spcPts val="526"/>
              </a:spcAft>
            </a:pPr>
            <a:r>
              <a:rPr lang="en-GB" b="1">
                <a:latin typeface="Calibri"/>
                <a:ea typeface="Calibri" panose="020F0502020204030204" pitchFamily="34" charset="0"/>
                <a:cs typeface="Calibri"/>
              </a:rPr>
              <a:t>Coded and  then narrowed down by working group to 3-5 for each SO = 16 metrics</a:t>
            </a:r>
          </a:p>
        </p:txBody>
      </p:sp>
      <p:sp>
        <p:nvSpPr>
          <p:cNvPr id="8" name="Rectangle 7">
            <a:extLst>
              <a:ext uri="{FF2B5EF4-FFF2-40B4-BE49-F238E27FC236}">
                <a16:creationId xmlns:a16="http://schemas.microsoft.com/office/drawing/2014/main" id="{7D6DCFAE-A404-6ED6-1D7A-F78F91517250}"/>
              </a:ext>
            </a:extLst>
          </p:cNvPr>
          <p:cNvSpPr/>
          <p:nvPr/>
        </p:nvSpPr>
        <p:spPr>
          <a:xfrm>
            <a:off x="145972" y="4597168"/>
            <a:ext cx="4034831" cy="671915"/>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00685">
              <a:lnSpc>
                <a:spcPct val="107000"/>
              </a:lnSpc>
              <a:spcAft>
                <a:spcPts val="526"/>
              </a:spcAft>
            </a:pPr>
            <a:r>
              <a:rPr lang="en-GB" b="1">
                <a:latin typeface="Calibri"/>
                <a:ea typeface="Calibri" panose="020F0502020204030204" pitchFamily="34" charset="0"/>
                <a:cs typeface="Calibri"/>
              </a:rPr>
              <a:t>Consultative workshop (March 23) narrowed down to 5 metrics</a:t>
            </a:r>
          </a:p>
        </p:txBody>
      </p:sp>
      <p:sp>
        <p:nvSpPr>
          <p:cNvPr id="9" name="TextBox 8">
            <a:extLst>
              <a:ext uri="{FF2B5EF4-FFF2-40B4-BE49-F238E27FC236}">
                <a16:creationId xmlns:a16="http://schemas.microsoft.com/office/drawing/2014/main" id="{DF120757-5916-2EDF-5E9D-E699C78E887F}"/>
              </a:ext>
            </a:extLst>
          </p:cNvPr>
          <p:cNvSpPr txBox="1"/>
          <p:nvPr/>
        </p:nvSpPr>
        <p:spPr>
          <a:xfrm>
            <a:off x="321142" y="1906598"/>
            <a:ext cx="4323469" cy="584775"/>
          </a:xfrm>
          <a:prstGeom prst="rect">
            <a:avLst/>
          </a:prstGeom>
          <a:noFill/>
        </p:spPr>
        <p:txBody>
          <a:bodyPr wrap="square" lIns="91440" tIns="45720" rIns="91440" bIns="45720" anchor="t">
            <a:spAutoFit/>
          </a:bodyPr>
          <a:lstStyle/>
          <a:p>
            <a:r>
              <a:rPr lang="en-GB" sz="3200">
                <a:solidFill>
                  <a:schemeClr val="tx2"/>
                </a:solidFill>
                <a:latin typeface="Calibri"/>
                <a:cs typeface="Arial"/>
              </a:rPr>
              <a:t>The SCOPE Framework</a:t>
            </a:r>
          </a:p>
        </p:txBody>
      </p:sp>
    </p:spTree>
    <p:extLst>
      <p:ext uri="{BB962C8B-B14F-4D97-AF65-F5344CB8AC3E}">
        <p14:creationId xmlns:p14="http://schemas.microsoft.com/office/powerpoint/2010/main" val="27373649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Eight colleagues standing around two tables discussing the note cards on their respective tables">
            <a:extLst>
              <a:ext uri="{FF2B5EF4-FFF2-40B4-BE49-F238E27FC236}">
                <a16:creationId xmlns:a16="http://schemas.microsoft.com/office/drawing/2014/main" id="{DBFB65A3-AE73-A3B5-9FE5-9B0D5011231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819" r="5" b="5"/>
          <a:stretch/>
        </p:blipFill>
        <p:spPr bwMode="auto">
          <a:xfrm>
            <a:off x="8338126" y="2783113"/>
            <a:ext cx="3692951" cy="315113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a:extLst>
              <a:ext uri="{FF2B5EF4-FFF2-40B4-BE49-F238E27FC236}">
                <a16:creationId xmlns:a16="http://schemas.microsoft.com/office/drawing/2014/main" id="{DA4F265A-6F8B-383A-20CC-4D4B0A1F6E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2866" y="2871349"/>
            <a:ext cx="3880186" cy="293345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13" descr="Colleagues sit around the tables discussing the note and written comments">
            <a:extLst>
              <a:ext uri="{FF2B5EF4-FFF2-40B4-BE49-F238E27FC236}">
                <a16:creationId xmlns:a16="http://schemas.microsoft.com/office/drawing/2014/main" id="{F5E2FD22-39C8-549E-44B0-93F501F9DF2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7606" y="2763449"/>
            <a:ext cx="3985260" cy="315113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1D68DA08-9483-84A6-8E76-A4353FC411CF}"/>
              </a:ext>
            </a:extLst>
          </p:cNvPr>
          <p:cNvSpPr txBox="1"/>
          <p:nvPr/>
        </p:nvSpPr>
        <p:spPr>
          <a:xfrm>
            <a:off x="367605" y="1906598"/>
            <a:ext cx="11513698" cy="584775"/>
          </a:xfrm>
          <a:prstGeom prst="rect">
            <a:avLst/>
          </a:prstGeom>
          <a:noFill/>
        </p:spPr>
        <p:txBody>
          <a:bodyPr wrap="square" lIns="91440" tIns="45720" rIns="91440" bIns="45720" anchor="t">
            <a:spAutoFit/>
          </a:bodyPr>
          <a:lstStyle/>
          <a:p>
            <a:r>
              <a:rPr lang="en-GB" sz="3200">
                <a:solidFill>
                  <a:schemeClr val="tx2"/>
                </a:solidFill>
                <a:latin typeface="Calibri"/>
                <a:cs typeface="Arial"/>
              </a:rPr>
              <a:t>SO1: Valuing Diverse Forms of Research: Metric Selection</a:t>
            </a:r>
            <a:endParaRPr lang="en-GB" sz="3200">
              <a:solidFill>
                <a:schemeClr val="tx2"/>
              </a:solidFill>
              <a:latin typeface="Calibri"/>
              <a:cs typeface="Arial" panose="020B0604020202020204" pitchFamily="34" charset="0"/>
            </a:endParaRPr>
          </a:p>
        </p:txBody>
      </p:sp>
    </p:spTree>
    <p:extLst>
      <p:ext uri="{BB962C8B-B14F-4D97-AF65-F5344CB8AC3E}">
        <p14:creationId xmlns:p14="http://schemas.microsoft.com/office/powerpoint/2010/main" val="2852151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65384-4405-C6EE-377E-AC165DF9C704}"/>
              </a:ext>
            </a:extLst>
          </p:cNvPr>
          <p:cNvSpPr>
            <a:spLocks noGrp="1"/>
          </p:cNvSpPr>
          <p:nvPr>
            <p:ph type="title"/>
          </p:nvPr>
        </p:nvSpPr>
        <p:spPr>
          <a:xfrm>
            <a:off x="364633" y="1850256"/>
            <a:ext cx="5539740" cy="623183"/>
          </a:xfrm>
        </p:spPr>
        <p:txBody>
          <a:bodyPr>
            <a:noAutofit/>
          </a:bodyPr>
          <a:lstStyle/>
          <a:p>
            <a:r>
              <a:rPr lang="en-GB" sz="3200">
                <a:latin typeface="Calibri"/>
                <a:ea typeface="+mn-ea"/>
                <a:cs typeface="Arial"/>
              </a:rPr>
              <a:t>Deeper probing</a:t>
            </a:r>
          </a:p>
        </p:txBody>
      </p:sp>
      <p:pic>
        <p:nvPicPr>
          <p:cNvPr id="6149" name="Picture 5" descr="Workshop colleagues standing around one of the tables listening to a group member summarising the sub-group feedback.">
            <a:extLst>
              <a:ext uri="{FF2B5EF4-FFF2-40B4-BE49-F238E27FC236}">
                <a16:creationId xmlns:a16="http://schemas.microsoft.com/office/drawing/2014/main" id="{FBFA71BD-20D9-E58D-BA70-57CD4C310A1D}"/>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717755" y="3021783"/>
            <a:ext cx="5181600" cy="3079162"/>
          </a:xfrm>
          <a:prstGeom prst="rect">
            <a:avLst/>
          </a:prstGeom>
          <a:noFill/>
          <a:extLst>
            <a:ext uri="{909E8E84-426E-40DD-AFC4-6F175D3DCCD1}">
              <a14:hiddenFill xmlns:a14="http://schemas.microsoft.com/office/drawing/2010/main">
                <a:solidFill>
                  <a:srgbClr val="FFFFFF"/>
                </a:solidFill>
              </a14:hiddenFill>
            </a:ext>
          </a:extLst>
        </p:spPr>
      </p:pic>
      <p:pic>
        <p:nvPicPr>
          <p:cNvPr id="6151" name="Picture 7" descr="Probing and gaming phase notes">
            <a:extLst>
              <a:ext uri="{FF2B5EF4-FFF2-40B4-BE49-F238E27FC236}">
                <a16:creationId xmlns:a16="http://schemas.microsoft.com/office/drawing/2014/main" id="{5E6DF594-CF37-61AE-A47C-BC1688EBFD60}"/>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6292647" y="2107002"/>
            <a:ext cx="5181600" cy="41378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9141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08E66F77-DE6D-8D87-67B0-C7967A9CB190}"/>
              </a:ext>
            </a:extLst>
          </p:cNvPr>
          <p:cNvGraphicFramePr>
            <a:graphicFrameLocks noGrp="1"/>
          </p:cNvGraphicFramePr>
          <p:nvPr>
            <p:extLst>
              <p:ext uri="{D42A27DB-BD31-4B8C-83A1-F6EECF244321}">
                <p14:modId xmlns:p14="http://schemas.microsoft.com/office/powerpoint/2010/main" val="1467089792"/>
              </p:ext>
            </p:extLst>
          </p:nvPr>
        </p:nvGraphicFramePr>
        <p:xfrm>
          <a:off x="370114" y="2645228"/>
          <a:ext cx="11395970" cy="3859006"/>
        </p:xfrm>
        <a:graphic>
          <a:graphicData uri="http://schemas.openxmlformats.org/drawingml/2006/table">
            <a:tbl>
              <a:tblPr/>
              <a:tblGrid>
                <a:gridCol w="2820083">
                  <a:extLst>
                    <a:ext uri="{9D8B030D-6E8A-4147-A177-3AD203B41FA5}">
                      <a16:colId xmlns:a16="http://schemas.microsoft.com/office/drawing/2014/main" val="636918430"/>
                    </a:ext>
                  </a:extLst>
                </a:gridCol>
                <a:gridCol w="2820083">
                  <a:extLst>
                    <a:ext uri="{9D8B030D-6E8A-4147-A177-3AD203B41FA5}">
                      <a16:colId xmlns:a16="http://schemas.microsoft.com/office/drawing/2014/main" val="3365952448"/>
                    </a:ext>
                  </a:extLst>
                </a:gridCol>
                <a:gridCol w="2820083">
                  <a:extLst>
                    <a:ext uri="{9D8B030D-6E8A-4147-A177-3AD203B41FA5}">
                      <a16:colId xmlns:a16="http://schemas.microsoft.com/office/drawing/2014/main" val="2064493688"/>
                    </a:ext>
                  </a:extLst>
                </a:gridCol>
                <a:gridCol w="2935721">
                  <a:extLst>
                    <a:ext uri="{9D8B030D-6E8A-4147-A177-3AD203B41FA5}">
                      <a16:colId xmlns:a16="http://schemas.microsoft.com/office/drawing/2014/main" val="3329724078"/>
                    </a:ext>
                  </a:extLst>
                </a:gridCol>
              </a:tblGrid>
              <a:tr h="767318">
                <a:tc>
                  <a:txBody>
                    <a:bodyPr/>
                    <a:lstStyle/>
                    <a:p>
                      <a:pPr algn="l" fontAlgn="base"/>
                      <a:r>
                        <a:rPr lang="en-GB" sz="1800" b="1" i="0" u="none" strike="noStrike">
                          <a:solidFill>
                            <a:srgbClr val="FFFFFF"/>
                          </a:solidFill>
                          <a:effectLst/>
                          <a:latin typeface="Calibri"/>
                        </a:rPr>
                        <a:t>Valuing diverse forms of research activity</a:t>
                      </a:r>
                      <a:r>
                        <a:rPr lang="en-GB" sz="1800" b="1" i="0">
                          <a:solidFill>
                            <a:srgbClr val="FFFFFF"/>
                          </a:solidFill>
                          <a:effectLst/>
                          <a:latin typeface="Calibri"/>
                        </a:rPr>
                        <a:t>​</a:t>
                      </a:r>
                      <a:endParaRPr lang="en-GB" sz="1800" b="1" i="0">
                        <a:solidFill>
                          <a:srgbClr val="000000"/>
                        </a:solidFill>
                        <a:effectLst/>
                        <a:latin typeface="Calibri"/>
                      </a:endParaRPr>
                    </a:p>
                  </a:txBody>
                  <a:tcPr marL="74168" marR="74168" marT="37084" marB="37084" anchor="ctr">
                    <a:lnL w="0" cap="flat" cmpd="sng" algn="ctr">
                      <a:noFill/>
                      <a:prstDash val="solid"/>
                      <a:round/>
                      <a:headEnd type="none" w="med" len="med"/>
                      <a:tailEnd type="none" w="med" len="med"/>
                    </a:lnL>
                    <a:lnR w="0" cap="flat" cmpd="sng" algn="ctr">
                      <a:noFill/>
                      <a:prstDash val="solid"/>
                      <a:round/>
                      <a:headEnd type="none" w="med" len="med"/>
                      <a:tailEnd type="none" w="med" len="med"/>
                    </a:lnR>
                    <a:lnT w="0" cap="flat" cmpd="sng" algn="ctr">
                      <a:noFill/>
                      <a:prstDash val="solid"/>
                      <a:round/>
                      <a:headEnd type="none" w="med" len="med"/>
                      <a:tailEnd type="none" w="med" len="med"/>
                    </a:lnT>
                    <a:lnB w="0" cap="flat" cmpd="sng" algn="ctr">
                      <a:noFill/>
                      <a:prstDash val="solid"/>
                      <a:round/>
                      <a:headEnd type="none" w="med" len="med"/>
                      <a:tailEnd type="none" w="med" len="med"/>
                    </a:lnB>
                    <a:solidFill>
                      <a:srgbClr val="7A5078"/>
                    </a:solidFill>
                  </a:tcPr>
                </a:tc>
                <a:tc>
                  <a:txBody>
                    <a:bodyPr/>
                    <a:lstStyle/>
                    <a:p>
                      <a:pPr algn="l" fontAlgn="base"/>
                      <a:r>
                        <a:rPr lang="en-GB" sz="1800" b="1" i="0" u="none" strike="noStrike">
                          <a:solidFill>
                            <a:srgbClr val="FFFFFF"/>
                          </a:solidFill>
                          <a:effectLst/>
                          <a:latin typeface="Calibri"/>
                        </a:rPr>
                        <a:t>Embedding EDI principles in research practices</a:t>
                      </a:r>
                      <a:r>
                        <a:rPr lang="en-GB" sz="1800" b="1" i="0">
                          <a:solidFill>
                            <a:srgbClr val="FFFFFF"/>
                          </a:solidFill>
                          <a:effectLst/>
                          <a:latin typeface="Calibri"/>
                        </a:rPr>
                        <a:t>​</a:t>
                      </a:r>
                      <a:endParaRPr lang="en-GB" sz="1800" b="1" i="0">
                        <a:solidFill>
                          <a:srgbClr val="000000"/>
                        </a:solidFill>
                        <a:effectLst/>
                        <a:latin typeface="Calibri"/>
                      </a:endParaRPr>
                    </a:p>
                  </a:txBody>
                  <a:tcPr marL="74168" marR="74168" marT="37084" marB="37084" anchor="ctr">
                    <a:lnL w="0" cap="flat" cmpd="sng" algn="ctr">
                      <a:noFill/>
                      <a:prstDash val="solid"/>
                      <a:round/>
                      <a:headEnd type="none" w="med" len="med"/>
                      <a:tailEnd type="none" w="med" len="med"/>
                    </a:lnL>
                    <a:lnR w="0" cap="flat" cmpd="sng" algn="ctr">
                      <a:noFill/>
                      <a:prstDash val="solid"/>
                      <a:round/>
                      <a:headEnd type="none" w="med" len="med"/>
                      <a:tailEnd type="none" w="med" len="med"/>
                    </a:lnR>
                    <a:lnT w="0" cap="flat" cmpd="sng" algn="ctr">
                      <a:noFill/>
                      <a:prstDash val="solid"/>
                      <a:round/>
                      <a:headEnd type="none" w="med" len="med"/>
                      <a:tailEnd type="none" w="med" len="med"/>
                    </a:lnT>
                    <a:lnB w="0" cap="flat" cmpd="sng" algn="ctr">
                      <a:noFill/>
                      <a:prstDash val="solid"/>
                      <a:round/>
                      <a:headEnd type="none" w="med" len="med"/>
                      <a:tailEnd type="none" w="med" len="med"/>
                    </a:lnB>
                    <a:solidFill>
                      <a:srgbClr val="AA4A6C"/>
                    </a:solidFill>
                  </a:tcPr>
                </a:tc>
                <a:tc>
                  <a:txBody>
                    <a:bodyPr/>
                    <a:lstStyle/>
                    <a:p>
                      <a:pPr algn="l" fontAlgn="base"/>
                      <a:r>
                        <a:rPr lang="en-GB" sz="1800" b="1" i="0" u="none" strike="noStrike">
                          <a:solidFill>
                            <a:srgbClr val="FFFFFF"/>
                          </a:solidFill>
                          <a:effectLst/>
                          <a:latin typeface="Calibri"/>
                        </a:rPr>
                        <a:t>Enabling Open Research practices</a:t>
                      </a:r>
                      <a:r>
                        <a:rPr lang="en-GB" sz="1800" b="1" i="0">
                          <a:solidFill>
                            <a:srgbClr val="FFFFFF"/>
                          </a:solidFill>
                          <a:effectLst/>
                          <a:latin typeface="Calibri"/>
                        </a:rPr>
                        <a:t>​</a:t>
                      </a:r>
                      <a:endParaRPr lang="en-GB" sz="1800" b="1" i="0">
                        <a:solidFill>
                          <a:srgbClr val="000000"/>
                        </a:solidFill>
                        <a:effectLst/>
                        <a:latin typeface="Calibri"/>
                      </a:endParaRPr>
                    </a:p>
                  </a:txBody>
                  <a:tcPr marL="74168" marR="74168" marT="37084" marB="37084" anchor="ctr">
                    <a:lnL w="0" cap="flat" cmpd="sng" algn="ctr">
                      <a:noFill/>
                      <a:prstDash val="solid"/>
                      <a:round/>
                      <a:headEnd type="none" w="med" len="med"/>
                      <a:tailEnd type="none" w="med" len="med"/>
                    </a:lnL>
                    <a:lnR w="0" cap="flat" cmpd="sng" algn="ctr">
                      <a:noFill/>
                      <a:prstDash val="solid"/>
                      <a:round/>
                      <a:headEnd type="none" w="med" len="med"/>
                      <a:tailEnd type="none" w="med" len="med"/>
                    </a:lnR>
                    <a:lnT w="0" cap="flat" cmpd="sng" algn="ctr">
                      <a:noFill/>
                      <a:prstDash val="solid"/>
                      <a:round/>
                      <a:headEnd type="none" w="med" len="med"/>
                      <a:tailEnd type="none" w="med" len="med"/>
                    </a:lnT>
                    <a:lnB w="0" cap="flat" cmpd="sng" algn="ctr">
                      <a:noFill/>
                      <a:prstDash val="solid"/>
                      <a:round/>
                      <a:headEnd type="none" w="med" len="med"/>
                      <a:tailEnd type="none" w="med" len="med"/>
                    </a:lnB>
                    <a:solidFill>
                      <a:srgbClr val="839220"/>
                    </a:solidFill>
                  </a:tcPr>
                </a:tc>
                <a:tc>
                  <a:txBody>
                    <a:bodyPr/>
                    <a:lstStyle/>
                    <a:p>
                      <a:pPr algn="l" fontAlgn="base"/>
                      <a:r>
                        <a:rPr lang="en-GB" sz="1800" b="1" i="0" u="none" strike="noStrike">
                          <a:solidFill>
                            <a:srgbClr val="FFFFFF"/>
                          </a:solidFill>
                          <a:effectLst/>
                          <a:latin typeface="Calibri"/>
                        </a:rPr>
                        <a:t>Mutually supporting and </a:t>
                      </a:r>
                    </a:p>
                    <a:p>
                      <a:pPr algn="l" fontAlgn="base"/>
                      <a:r>
                        <a:rPr lang="en-GB" sz="1800" b="1" i="0" u="none" strike="noStrike">
                          <a:solidFill>
                            <a:srgbClr val="FFFFFF"/>
                          </a:solidFill>
                          <a:effectLst/>
                          <a:latin typeface="Calibri"/>
                        </a:rPr>
                        <a:t>developing research teams</a:t>
                      </a:r>
                      <a:r>
                        <a:rPr lang="en-GB" sz="1800" b="1" i="0">
                          <a:solidFill>
                            <a:srgbClr val="FFFFFF"/>
                          </a:solidFill>
                          <a:effectLst/>
                          <a:latin typeface="Calibri"/>
                        </a:rPr>
                        <a:t>​</a:t>
                      </a:r>
                      <a:endParaRPr lang="en-GB" sz="1800" b="1" i="0">
                        <a:solidFill>
                          <a:srgbClr val="000000"/>
                        </a:solidFill>
                        <a:effectLst/>
                        <a:latin typeface="Calibri"/>
                      </a:endParaRPr>
                    </a:p>
                  </a:txBody>
                  <a:tcPr marL="74168" marR="74168" marT="37084" marB="37084" anchor="ctr">
                    <a:lnL w="0" cap="flat" cmpd="sng" algn="ctr">
                      <a:noFill/>
                      <a:prstDash val="solid"/>
                      <a:round/>
                      <a:headEnd type="none" w="med" len="med"/>
                      <a:tailEnd type="none" w="med" len="med"/>
                    </a:lnL>
                    <a:lnR w="0" cap="flat" cmpd="sng" algn="ctr">
                      <a:noFill/>
                      <a:prstDash val="solid"/>
                      <a:round/>
                      <a:headEnd type="none" w="med" len="med"/>
                      <a:tailEnd type="none" w="med" len="med"/>
                    </a:lnR>
                    <a:lnT w="0" cap="flat" cmpd="sng" algn="ctr">
                      <a:noFill/>
                      <a:prstDash val="solid"/>
                      <a:round/>
                      <a:headEnd type="none" w="med" len="med"/>
                      <a:tailEnd type="none" w="med" len="med"/>
                    </a:lnT>
                    <a:lnB w="0" cap="flat" cmpd="sng" algn="ctr">
                      <a:noFill/>
                      <a:prstDash val="solid"/>
                      <a:round/>
                      <a:headEnd type="none" w="med" len="med"/>
                      <a:tailEnd type="none" w="med" len="med"/>
                    </a:lnB>
                    <a:solidFill>
                      <a:srgbClr val="006F7A"/>
                    </a:solidFill>
                  </a:tcPr>
                </a:tc>
                <a:extLst>
                  <a:ext uri="{0D108BD9-81ED-4DB2-BD59-A6C34878D82A}">
                    <a16:rowId xmlns:a16="http://schemas.microsoft.com/office/drawing/2014/main" val="2954632639"/>
                  </a:ext>
                </a:extLst>
              </a:tr>
              <a:tr h="2959107">
                <a:tc>
                  <a:txBody>
                    <a:bodyPr/>
                    <a:lstStyle/>
                    <a:p>
                      <a:pPr algn="l" fontAlgn="base"/>
                      <a:r>
                        <a:rPr lang="en-GB" sz="1800" b="0" i="0" u="none" strike="noStrike">
                          <a:solidFill>
                            <a:srgbClr val="000000"/>
                          </a:solidFill>
                          <a:effectLst/>
                          <a:latin typeface="Calibri"/>
                        </a:rPr>
                        <a:t>Increase in the diversity of the types of research activities that are communicated and celebrated. </a:t>
                      </a:r>
                      <a:r>
                        <a:rPr lang="en-GB" sz="1800" b="0" i="0">
                          <a:solidFill>
                            <a:srgbClr val="000000"/>
                          </a:solidFill>
                          <a:effectLst/>
                          <a:latin typeface="Calibri"/>
                        </a:rPr>
                        <a:t>​</a:t>
                      </a:r>
                    </a:p>
                  </a:txBody>
                  <a:tcPr marL="74168" marR="74168" marT="37084" marB="37084">
                    <a:lnL w="0" cap="flat" cmpd="sng" algn="ctr">
                      <a:noFill/>
                      <a:prstDash val="solid"/>
                      <a:round/>
                      <a:headEnd type="none" w="med" len="med"/>
                      <a:tailEnd type="none" w="med" len="med"/>
                    </a:lnL>
                    <a:lnR w="0" cap="flat" cmpd="sng" algn="ctr">
                      <a:noFill/>
                      <a:prstDash val="solid"/>
                      <a:round/>
                      <a:headEnd type="none" w="med" len="med"/>
                      <a:tailEnd type="none" w="med" len="med"/>
                    </a:lnR>
                    <a:lnT w="0" cap="flat" cmpd="sng" algn="ctr">
                      <a:noFill/>
                      <a:prstDash val="solid"/>
                      <a:round/>
                      <a:headEnd type="none" w="med" len="med"/>
                      <a:tailEnd type="none" w="med" len="med"/>
                    </a:lnT>
                    <a:lnB w="0" cap="flat" cmpd="sng" algn="ctr">
                      <a:noFill/>
                      <a:prstDash val="solid"/>
                      <a:round/>
                      <a:headEnd type="none" w="med" len="med"/>
                      <a:tailEnd type="none" w="med" len="med"/>
                    </a:lnB>
                  </a:tcPr>
                </a:tc>
                <a:tc>
                  <a:txBody>
                    <a:bodyPr/>
                    <a:lstStyle/>
                    <a:p>
                      <a:pPr lvl="0" algn="l">
                        <a:lnSpc>
                          <a:spcPct val="100000"/>
                        </a:lnSpc>
                        <a:spcBef>
                          <a:spcPts val="0"/>
                        </a:spcBef>
                        <a:spcAft>
                          <a:spcPts val="0"/>
                        </a:spcAft>
                        <a:buNone/>
                      </a:pPr>
                      <a:r>
                        <a:rPr lang="en-GB" sz="1800" b="0" i="0" u="none" strike="noStrike" noProof="0">
                          <a:solidFill>
                            <a:srgbClr val="000000"/>
                          </a:solidFill>
                          <a:effectLst/>
                          <a:latin typeface="Calibri"/>
                        </a:rPr>
                        <a:t>Increase in the proportion </a:t>
                      </a:r>
                      <a:r>
                        <a:rPr lang="en-GB" sz="1800" b="0" i="0" u="none" strike="noStrike" noProof="0" err="1">
                          <a:solidFill>
                            <a:srgbClr val="000000"/>
                          </a:solidFill>
                          <a:effectLst/>
                          <a:latin typeface="Calibri"/>
                        </a:rPr>
                        <a:t>ofacademic</a:t>
                      </a:r>
                      <a:r>
                        <a:rPr lang="en-GB" sz="1800" b="0" i="0" u="none" strike="noStrike" noProof="0">
                          <a:solidFill>
                            <a:srgbClr val="000000"/>
                          </a:solidFill>
                          <a:effectLst/>
                          <a:latin typeface="Calibri"/>
                        </a:rPr>
                        <a:t> staff (research  track only) promotions to  Grades 9 and 10 by  colleagues with protected  characteristics that have  previously been under-represented. </a:t>
                      </a:r>
                    </a:p>
                  </a:txBody>
                  <a:tcPr marL="74168" marR="74168" marT="37084" marB="37084">
                    <a:lnL w="0" cap="flat" cmpd="sng" algn="ctr">
                      <a:noFill/>
                      <a:prstDash val="solid"/>
                      <a:round/>
                      <a:headEnd type="none" w="med" len="med"/>
                      <a:tailEnd type="none" w="med" len="med"/>
                    </a:lnL>
                    <a:lnR w="0" cap="flat" cmpd="sng" algn="ctr">
                      <a:noFill/>
                      <a:prstDash val="solid"/>
                      <a:round/>
                      <a:headEnd type="none" w="med" len="med"/>
                      <a:tailEnd type="none" w="med" len="med"/>
                    </a:lnR>
                    <a:lnT w="0" cap="flat" cmpd="sng" algn="ctr">
                      <a:noFill/>
                      <a:prstDash val="solid"/>
                      <a:round/>
                      <a:headEnd type="none" w="med" len="med"/>
                      <a:tailEnd type="none" w="med" len="med"/>
                    </a:lnT>
                    <a:lnB w="0" cap="flat" cmpd="sng" algn="ctr">
                      <a:noFill/>
                      <a:prstDash val="solid"/>
                      <a:round/>
                      <a:headEnd type="none" w="med" len="med"/>
                      <a:tailEnd type="none" w="med" len="med"/>
                    </a:lnB>
                  </a:tcPr>
                </a:tc>
                <a:tc>
                  <a:txBody>
                    <a:bodyPr/>
                    <a:lstStyle/>
                    <a:p>
                      <a:pPr algn="l" fontAlgn="base"/>
                      <a:r>
                        <a:rPr lang="en-GB" sz="1800" b="0" i="0" u="none" strike="noStrike">
                          <a:solidFill>
                            <a:srgbClr val="000000"/>
                          </a:solidFill>
                          <a:effectLst/>
                          <a:latin typeface="Calibri"/>
                        </a:rPr>
                        <a:t>Increase in the number and variety of University of Leeds research outputs deposited in institutional research systems</a:t>
                      </a:r>
                    </a:p>
                  </a:txBody>
                  <a:tcPr marL="74168" marR="74168" marT="37084" marB="37084">
                    <a:lnL w="0" cap="flat" cmpd="sng" algn="ctr">
                      <a:noFill/>
                      <a:prstDash val="solid"/>
                      <a:round/>
                      <a:headEnd type="none" w="med" len="med"/>
                      <a:tailEnd type="none" w="med" len="med"/>
                    </a:lnL>
                    <a:lnR w="0" cap="flat" cmpd="sng" algn="ctr">
                      <a:noFill/>
                      <a:prstDash val="solid"/>
                      <a:round/>
                      <a:headEnd type="none" w="med" len="med"/>
                      <a:tailEnd type="none" w="med" len="med"/>
                    </a:lnR>
                    <a:lnT w="0" cap="flat" cmpd="sng" algn="ctr">
                      <a:noFill/>
                      <a:prstDash val="solid"/>
                      <a:round/>
                      <a:headEnd type="none" w="med" len="med"/>
                      <a:tailEnd type="none" w="med" len="med"/>
                    </a:lnT>
                    <a:lnB w="0" cap="flat" cmpd="sng" algn="ctr">
                      <a:noFill/>
                      <a:prstDash val="solid"/>
                      <a:round/>
                      <a:headEnd type="none" w="med" len="med"/>
                      <a:tailEnd type="none" w="med" len="med"/>
                    </a:lnB>
                  </a:tcPr>
                </a:tc>
                <a:tc>
                  <a:txBody>
                    <a:bodyPr/>
                    <a:lstStyle/>
                    <a:p>
                      <a:pPr lvl="0" algn="l">
                        <a:buNone/>
                      </a:pPr>
                      <a:r>
                        <a:rPr lang="en-GB" sz="1800" b="0" i="0" u="none" strike="noStrike" noProof="0">
                          <a:solidFill>
                            <a:srgbClr val="000000"/>
                          </a:solidFill>
                          <a:effectLst/>
                          <a:latin typeface="Calibri"/>
                        </a:rPr>
                        <a:t>Increase in the variety of </a:t>
                      </a:r>
                      <a:r>
                        <a:rPr lang="en-GB" sz="1800" b="0" i="0" u="none" strike="noStrike" noProof="0" err="1">
                          <a:solidFill>
                            <a:srgbClr val="000000"/>
                          </a:solidFill>
                          <a:effectLst/>
                          <a:latin typeface="Calibri"/>
                        </a:rPr>
                        <a:t>staffroles</a:t>
                      </a:r>
                      <a:r>
                        <a:rPr lang="en-GB" sz="1800" b="0" i="0" u="none" strike="noStrike" noProof="0">
                          <a:solidFill>
                            <a:srgbClr val="000000"/>
                          </a:solidFill>
                          <a:effectLst/>
                          <a:latin typeface="Calibri"/>
                        </a:rPr>
                        <a:t> named as PI, </a:t>
                      </a:r>
                      <a:r>
                        <a:rPr lang="en-GB" sz="1800" b="0" i="0" u="none" strike="noStrike" noProof="0" err="1">
                          <a:solidFill>
                            <a:srgbClr val="000000"/>
                          </a:solidFill>
                          <a:effectLst/>
                          <a:latin typeface="Calibri"/>
                        </a:rPr>
                        <a:t>CoI</a:t>
                      </a:r>
                      <a:r>
                        <a:rPr lang="en-GB" sz="1800" b="0" i="0" u="none" strike="noStrike" noProof="0">
                          <a:solidFill>
                            <a:srgbClr val="000000"/>
                          </a:solidFill>
                          <a:effectLst/>
                          <a:latin typeface="Calibri"/>
                        </a:rPr>
                        <a:t> and  researcher </a:t>
                      </a:r>
                      <a:r>
                        <a:rPr lang="en-GB" sz="1800" b="0" i="0" u="none" strike="noStrike" noProof="0" err="1">
                          <a:solidFill>
                            <a:srgbClr val="000000"/>
                          </a:solidFill>
                          <a:effectLst/>
                          <a:latin typeface="Calibri"/>
                        </a:rPr>
                        <a:t>CoI</a:t>
                      </a:r>
                      <a:r>
                        <a:rPr lang="en-GB" sz="1800" b="0" i="0" u="none" strike="noStrike" noProof="0">
                          <a:solidFill>
                            <a:srgbClr val="000000"/>
                          </a:solidFill>
                          <a:effectLst/>
                          <a:latin typeface="Calibri"/>
                        </a:rPr>
                        <a:t> on funding  applications. </a:t>
                      </a:r>
                      <a:endParaRPr lang="en-US" sz="1800" b="0" i="0" u="none" strike="noStrike" noProof="0">
                        <a:solidFill>
                          <a:srgbClr val="000000"/>
                        </a:solidFill>
                        <a:effectLst/>
                        <a:latin typeface="Calibri"/>
                      </a:endParaRPr>
                    </a:p>
                    <a:p>
                      <a:pPr lvl="0" algn="l">
                        <a:buNone/>
                      </a:pPr>
                      <a:endParaRPr lang="en-GB" sz="1800" b="0" i="0" u="none" strike="noStrike" noProof="0">
                        <a:solidFill>
                          <a:srgbClr val="000000"/>
                        </a:solidFill>
                        <a:effectLst/>
                        <a:latin typeface="Calibri"/>
                      </a:endParaRPr>
                    </a:p>
                    <a:p>
                      <a:pPr lvl="0" algn="l">
                        <a:buNone/>
                      </a:pPr>
                      <a:r>
                        <a:rPr lang="en-GB" sz="1800" b="0" i="0" u="none" strike="noStrike" noProof="0">
                          <a:solidFill>
                            <a:srgbClr val="000000"/>
                          </a:solidFill>
                          <a:effectLst/>
                          <a:latin typeface="Calibri"/>
                        </a:rPr>
                        <a:t>Increase in the proportion of staff stating they have  benefited from researcher  development programmes,  by career stage. </a:t>
                      </a:r>
                      <a:endParaRPr lang="en-GB"/>
                    </a:p>
                    <a:p>
                      <a:pPr lvl="0" algn="l">
                        <a:buNone/>
                      </a:pPr>
                      <a:endParaRPr lang="en-GB" sz="1800" b="0" i="0">
                        <a:solidFill>
                          <a:srgbClr val="000000"/>
                        </a:solidFill>
                        <a:effectLst/>
                        <a:latin typeface="Calibri"/>
                      </a:endParaRPr>
                    </a:p>
                  </a:txBody>
                  <a:tcPr marL="74168" marR="74168" marT="37084" marB="37084">
                    <a:lnL w="0" cap="flat" cmpd="sng" algn="ctr">
                      <a:noFill/>
                      <a:prstDash val="solid"/>
                      <a:round/>
                      <a:headEnd type="none" w="med" len="med"/>
                      <a:tailEnd type="none" w="med" len="med"/>
                    </a:lnL>
                    <a:lnR w="0" cap="flat" cmpd="sng" algn="ctr">
                      <a:noFill/>
                      <a:prstDash val="solid"/>
                      <a:round/>
                      <a:headEnd type="none" w="med" len="med"/>
                      <a:tailEnd type="none" w="med" len="med"/>
                    </a:lnR>
                    <a:lnT w="0" cap="flat" cmpd="sng" algn="ctr">
                      <a:noFill/>
                      <a:prstDash val="solid"/>
                      <a:round/>
                      <a:headEnd type="none" w="med" len="med"/>
                      <a:tailEnd type="none" w="med" len="med"/>
                    </a:lnT>
                    <a:lnB w="0" cap="flat" cmpd="sng" algn="ctr">
                      <a:noFill/>
                      <a:prstDash val="solid"/>
                      <a:round/>
                      <a:headEnd type="none" w="med" len="med"/>
                      <a:tailEnd type="none" w="med" len="med"/>
                    </a:lnB>
                  </a:tcPr>
                </a:tc>
                <a:extLst>
                  <a:ext uri="{0D108BD9-81ED-4DB2-BD59-A6C34878D82A}">
                    <a16:rowId xmlns:a16="http://schemas.microsoft.com/office/drawing/2014/main" val="2294189934"/>
                  </a:ext>
                </a:extLst>
              </a:tr>
            </a:tbl>
          </a:graphicData>
        </a:graphic>
      </p:graphicFrame>
      <p:sp>
        <p:nvSpPr>
          <p:cNvPr id="9" name="TextBox 8">
            <a:extLst>
              <a:ext uri="{FF2B5EF4-FFF2-40B4-BE49-F238E27FC236}">
                <a16:creationId xmlns:a16="http://schemas.microsoft.com/office/drawing/2014/main" id="{925188AD-08C8-69B2-F0AC-73147FE44DBC}"/>
              </a:ext>
            </a:extLst>
          </p:cNvPr>
          <p:cNvSpPr txBox="1"/>
          <p:nvPr/>
        </p:nvSpPr>
        <p:spPr>
          <a:xfrm>
            <a:off x="338158" y="1857533"/>
            <a:ext cx="7397018" cy="584775"/>
          </a:xfrm>
          <a:prstGeom prst="rect">
            <a:avLst/>
          </a:prstGeom>
          <a:noFill/>
        </p:spPr>
        <p:txBody>
          <a:bodyPr wrap="square" lIns="91440" tIns="45720" rIns="91440" bIns="45720" anchor="t">
            <a:spAutoFit/>
          </a:bodyPr>
          <a:lstStyle/>
          <a:p>
            <a:r>
              <a:rPr lang="en-GB" sz="3200">
                <a:solidFill>
                  <a:schemeClr val="tx2"/>
                </a:solidFill>
                <a:latin typeface="Calibri"/>
                <a:ea typeface="+mj-ea"/>
                <a:cs typeface="Arial"/>
              </a:rPr>
              <a:t>Agreed metrics </a:t>
            </a:r>
          </a:p>
        </p:txBody>
      </p:sp>
    </p:spTree>
    <p:extLst>
      <p:ext uri="{BB962C8B-B14F-4D97-AF65-F5344CB8AC3E}">
        <p14:creationId xmlns:p14="http://schemas.microsoft.com/office/powerpoint/2010/main" val="31687139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25188AD-08C8-69B2-F0AC-73147FE44DBC}"/>
              </a:ext>
            </a:extLst>
          </p:cNvPr>
          <p:cNvSpPr txBox="1"/>
          <p:nvPr/>
        </p:nvSpPr>
        <p:spPr>
          <a:xfrm>
            <a:off x="381701" y="1977276"/>
            <a:ext cx="9868075" cy="584775"/>
          </a:xfrm>
          <a:prstGeom prst="rect">
            <a:avLst/>
          </a:prstGeom>
          <a:noFill/>
        </p:spPr>
        <p:txBody>
          <a:bodyPr wrap="square" lIns="91440" tIns="45720" rIns="91440" bIns="45720" anchor="t">
            <a:spAutoFit/>
          </a:bodyPr>
          <a:lstStyle/>
          <a:p>
            <a:r>
              <a:rPr lang="en-GB" sz="3200">
                <a:solidFill>
                  <a:schemeClr val="tx2"/>
                </a:solidFill>
                <a:latin typeface="Calibri"/>
                <a:ea typeface="+mj-ea"/>
                <a:cs typeface="Arial"/>
              </a:rPr>
              <a:t>Common reasons for rejecting candidate metrics </a:t>
            </a:r>
            <a:endParaRPr lang="en-GB" sz="3200">
              <a:solidFill>
                <a:schemeClr val="tx2"/>
              </a:solidFill>
              <a:latin typeface="Calibri"/>
              <a:ea typeface="+mj-ea"/>
              <a:cs typeface="Arial" panose="020B0604020202020204" pitchFamily="34" charset="0"/>
            </a:endParaRPr>
          </a:p>
        </p:txBody>
      </p:sp>
      <p:sp>
        <p:nvSpPr>
          <p:cNvPr id="2" name="TextBox 1">
            <a:extLst>
              <a:ext uri="{FF2B5EF4-FFF2-40B4-BE49-F238E27FC236}">
                <a16:creationId xmlns:a16="http://schemas.microsoft.com/office/drawing/2014/main" id="{D052EEA4-1128-397C-4394-474C7A3BE2A1}"/>
              </a:ext>
            </a:extLst>
          </p:cNvPr>
          <p:cNvSpPr txBox="1"/>
          <p:nvPr/>
        </p:nvSpPr>
        <p:spPr>
          <a:xfrm>
            <a:off x="380648" y="2633277"/>
            <a:ext cx="9383837" cy="2539157"/>
          </a:xfrm>
          <a:prstGeom prst="rect">
            <a:avLst/>
          </a:prstGeom>
          <a:noFill/>
        </p:spPr>
        <p:txBody>
          <a:bodyPr wrap="square" lIns="91440" tIns="45720" rIns="91440" bIns="45720" anchor="t">
            <a:spAutoFit/>
          </a:bodyPr>
          <a:lstStyle/>
          <a:p>
            <a:pPr marL="342900" indent="-342900" algn="l" rtl="0" fontAlgn="base">
              <a:spcAft>
                <a:spcPts val="600"/>
              </a:spcAft>
              <a:buAutoNum type="arabicPeriod"/>
            </a:pPr>
            <a:r>
              <a:rPr lang="en-US" sz="2400" b="0" i="0" u="none" strike="noStrike">
                <a:solidFill>
                  <a:srgbClr val="000000"/>
                </a:solidFill>
                <a:effectLst/>
                <a:latin typeface="Calibri"/>
                <a:cs typeface="Calibri"/>
              </a:rPr>
              <a:t>Proposed measure not yet sufficiently established.</a:t>
            </a:r>
            <a:r>
              <a:rPr lang="en-US" sz="2400" b="0" i="0">
                <a:solidFill>
                  <a:srgbClr val="000000"/>
                </a:solidFill>
                <a:effectLst/>
                <a:latin typeface="Calibri"/>
                <a:cs typeface="Calibri"/>
              </a:rPr>
              <a:t>​</a:t>
            </a:r>
            <a:endParaRPr lang="en-US" sz="2400" b="0" i="0">
              <a:solidFill>
                <a:srgbClr val="000000"/>
              </a:solidFill>
              <a:effectLst/>
              <a:latin typeface="Arial"/>
              <a:cs typeface="Arial"/>
            </a:endParaRPr>
          </a:p>
          <a:p>
            <a:pPr marL="342900" indent="-342900" algn="l" rtl="0" fontAlgn="base">
              <a:spcAft>
                <a:spcPts val="600"/>
              </a:spcAft>
              <a:buAutoNum type="arabicPeriod"/>
            </a:pPr>
            <a:r>
              <a:rPr lang="en-US" sz="2400" b="0" i="0" u="none" strike="noStrike">
                <a:solidFill>
                  <a:srgbClr val="000000"/>
                </a:solidFill>
                <a:effectLst/>
                <a:latin typeface="Calibri"/>
                <a:cs typeface="Calibri"/>
              </a:rPr>
              <a:t>Proposed metric presents unwanted consequences</a:t>
            </a:r>
            <a:r>
              <a:rPr lang="en-GB" sz="2400" b="0" i="0" u="none" strike="noStrike">
                <a:solidFill>
                  <a:srgbClr val="000000"/>
                </a:solidFill>
                <a:effectLst/>
                <a:latin typeface="Calibri"/>
                <a:cs typeface="Calibri"/>
              </a:rPr>
              <a:t>.</a:t>
            </a:r>
            <a:r>
              <a:rPr lang="en-GB" sz="2400" b="0" i="0">
                <a:solidFill>
                  <a:srgbClr val="000000"/>
                </a:solidFill>
                <a:effectLst/>
                <a:latin typeface="Calibri"/>
                <a:cs typeface="Calibri"/>
              </a:rPr>
              <a:t>​</a:t>
            </a:r>
            <a:endParaRPr lang="en-GB" sz="2400" b="0" i="0">
              <a:solidFill>
                <a:srgbClr val="000000"/>
              </a:solidFill>
              <a:effectLst/>
              <a:latin typeface="Arial"/>
              <a:cs typeface="Arial"/>
            </a:endParaRPr>
          </a:p>
          <a:p>
            <a:pPr marL="342900" indent="-342900" fontAlgn="base">
              <a:spcAft>
                <a:spcPts val="600"/>
              </a:spcAft>
              <a:buAutoNum type="arabicPeriod"/>
            </a:pPr>
            <a:r>
              <a:rPr lang="en-US" sz="2400" b="0" i="0" u="none" strike="noStrike">
                <a:solidFill>
                  <a:srgbClr val="000000"/>
                </a:solidFill>
                <a:effectLst/>
                <a:latin typeface="Calibri"/>
                <a:cs typeface="Calibri"/>
              </a:rPr>
              <a:t>Proposed metric requires interrogation of too many different </a:t>
            </a:r>
            <a:r>
              <a:rPr lang="en-US" sz="2400">
                <a:solidFill>
                  <a:srgbClr val="000000"/>
                </a:solidFill>
                <a:latin typeface="Calibri"/>
                <a:cs typeface="Calibri"/>
              </a:rPr>
              <a:t>sources at</a:t>
            </a:r>
            <a:r>
              <a:rPr lang="en-US" sz="2400" b="0" i="0" u="none" strike="noStrike">
                <a:solidFill>
                  <a:srgbClr val="000000"/>
                </a:solidFill>
                <a:effectLst/>
                <a:latin typeface="Calibri"/>
                <a:cs typeface="Calibri"/>
              </a:rPr>
              <a:t> present.</a:t>
            </a:r>
            <a:r>
              <a:rPr lang="en-GB" sz="2400" b="0" i="0">
                <a:solidFill>
                  <a:srgbClr val="000000"/>
                </a:solidFill>
                <a:effectLst/>
                <a:latin typeface="Calibri"/>
                <a:cs typeface="Calibri"/>
              </a:rPr>
              <a:t>​</a:t>
            </a:r>
            <a:endParaRPr lang="en-GB" sz="2400" b="0" i="0">
              <a:solidFill>
                <a:srgbClr val="000000"/>
              </a:solidFill>
              <a:effectLst/>
              <a:latin typeface="Arial"/>
              <a:cs typeface="Arial"/>
            </a:endParaRPr>
          </a:p>
          <a:p>
            <a:pPr marL="342900" indent="-342900" algn="l" rtl="0" fontAlgn="base">
              <a:spcAft>
                <a:spcPts val="600"/>
              </a:spcAft>
              <a:buAutoNum type="arabicPeriod"/>
            </a:pPr>
            <a:r>
              <a:rPr lang="en-US" sz="2400" b="0" i="0" u="none" strike="noStrike">
                <a:solidFill>
                  <a:srgbClr val="000000"/>
                </a:solidFill>
                <a:effectLst/>
                <a:latin typeface="Calibri"/>
                <a:cs typeface="Calibri"/>
              </a:rPr>
              <a:t>Not clear if an increase or a decrease in the metric would indicate a positive change in research culture. </a:t>
            </a:r>
            <a:r>
              <a:rPr lang="en-GB" sz="2400" b="0" i="0">
                <a:solidFill>
                  <a:srgbClr val="000000"/>
                </a:solidFill>
                <a:effectLst/>
                <a:latin typeface="Calibri"/>
                <a:cs typeface="Calibri"/>
              </a:rPr>
              <a:t>​</a:t>
            </a:r>
          </a:p>
        </p:txBody>
      </p:sp>
      <p:pic>
        <p:nvPicPr>
          <p:cNvPr id="8194" name="Picture 2">
            <a:extLst>
              <a:ext uri="{FF2B5EF4-FFF2-40B4-BE49-F238E27FC236}">
                <a16:creationId xmlns:a16="http://schemas.microsoft.com/office/drawing/2014/main" id="{4D88CFBF-7C18-F6FD-5C7C-55F8125F28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1" y="3706985"/>
            <a:ext cx="2821090" cy="27356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8533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peech Bubble: Rectangle 2">
            <a:extLst>
              <a:ext uri="{FF2B5EF4-FFF2-40B4-BE49-F238E27FC236}">
                <a16:creationId xmlns:a16="http://schemas.microsoft.com/office/drawing/2014/main" id="{9D9D666C-F010-10DE-D712-9EE5526DCFCC}"/>
              </a:ext>
            </a:extLst>
          </p:cNvPr>
          <p:cNvSpPr/>
          <p:nvPr/>
        </p:nvSpPr>
        <p:spPr>
          <a:xfrm>
            <a:off x="7380260" y="447947"/>
            <a:ext cx="4596347" cy="2171700"/>
          </a:xfrm>
          <a:prstGeom prst="wedgeRectCallout">
            <a:avLst>
              <a:gd name="adj1" fmla="val -3399"/>
              <a:gd name="adj2" fmla="val 108150"/>
            </a:avLst>
          </a:prstGeom>
          <a:ln w="28575"/>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GB" sz="2000" b="0" i="0">
                <a:solidFill>
                  <a:srgbClr val="212121"/>
                </a:solidFill>
                <a:effectLst/>
                <a:latin typeface="Calibri"/>
                <a:cs typeface="Calibri"/>
              </a:rPr>
              <a:t>There was </a:t>
            </a:r>
            <a:r>
              <a:rPr lang="en-GB" sz="2000" b="1" i="0">
                <a:solidFill>
                  <a:srgbClr val="212121"/>
                </a:solidFill>
                <a:effectLst/>
                <a:latin typeface="Calibri"/>
                <a:cs typeface="Calibri"/>
              </a:rPr>
              <a:t>no hierarchy; </a:t>
            </a:r>
            <a:r>
              <a:rPr lang="en-GB" sz="2000" b="0" i="0">
                <a:solidFill>
                  <a:srgbClr val="212121"/>
                </a:solidFill>
                <a:effectLst/>
                <a:latin typeface="Calibri"/>
                <a:cs typeface="Calibri"/>
              </a:rPr>
              <a:t>all roles were included with equal voice.</a:t>
            </a:r>
            <a:r>
              <a:rPr lang="en-GB" sz="2000">
                <a:solidFill>
                  <a:srgbClr val="212121"/>
                </a:solidFill>
                <a:latin typeface="Calibri"/>
                <a:cs typeface="Calibri"/>
              </a:rPr>
              <a:t> </a:t>
            </a:r>
            <a:endParaRPr lang="en-GB" sz="2000">
              <a:solidFill>
                <a:srgbClr val="212121"/>
              </a:solidFill>
              <a:cs typeface="Calibri"/>
            </a:endParaRPr>
          </a:p>
          <a:p>
            <a:endParaRPr lang="en-GB" sz="2000">
              <a:solidFill>
                <a:srgbClr val="212121"/>
              </a:solidFill>
              <a:latin typeface="Calibri"/>
              <a:cs typeface="Calibri"/>
            </a:endParaRPr>
          </a:p>
          <a:p>
            <a:r>
              <a:rPr lang="en-GB" sz="2000" b="0" i="0">
                <a:solidFill>
                  <a:srgbClr val="212121"/>
                </a:solidFill>
                <a:effectLst/>
                <a:latin typeface="Calibri"/>
                <a:cs typeface="Calibri"/>
              </a:rPr>
              <a:t>“</a:t>
            </a:r>
            <a:r>
              <a:rPr lang="en-GB" sz="2000" b="1" i="1">
                <a:solidFill>
                  <a:srgbClr val="212121"/>
                </a:solidFill>
                <a:effectLst/>
                <a:latin typeface="Calibri"/>
                <a:cs typeface="Calibri"/>
              </a:rPr>
              <a:t>I found it interesting that we were unanimous at the open research table about what mattered, but also how hard it was to actually measure!”</a:t>
            </a:r>
            <a:endParaRPr lang="en-GB" sz="2000" b="0" i="0">
              <a:solidFill>
                <a:srgbClr val="212121"/>
              </a:solidFill>
              <a:effectLst/>
              <a:latin typeface="Calibri"/>
              <a:cs typeface="Calibri"/>
            </a:endParaRPr>
          </a:p>
        </p:txBody>
      </p:sp>
      <p:sp>
        <p:nvSpPr>
          <p:cNvPr id="5" name="Speech Bubble: Rectangle with Corners Rounded 4">
            <a:extLst>
              <a:ext uri="{FF2B5EF4-FFF2-40B4-BE49-F238E27FC236}">
                <a16:creationId xmlns:a16="http://schemas.microsoft.com/office/drawing/2014/main" id="{87F0FFCC-05FE-EFD7-EECD-F5B6A736C430}"/>
              </a:ext>
            </a:extLst>
          </p:cNvPr>
          <p:cNvSpPr/>
          <p:nvPr/>
        </p:nvSpPr>
        <p:spPr>
          <a:xfrm>
            <a:off x="322232" y="2797083"/>
            <a:ext cx="4329160" cy="3073693"/>
          </a:xfrm>
          <a:prstGeom prst="wedgeRoundRectCallout">
            <a:avLst/>
          </a:prstGeom>
          <a:ln w="28575"/>
        </p:spPr>
        <p:style>
          <a:lnRef idx="2">
            <a:schemeClr val="accent4"/>
          </a:lnRef>
          <a:fillRef idx="1">
            <a:schemeClr val="lt1"/>
          </a:fillRef>
          <a:effectRef idx="0">
            <a:schemeClr val="accent4"/>
          </a:effectRef>
          <a:fontRef idx="minor">
            <a:schemeClr val="dk1"/>
          </a:fontRef>
        </p:style>
        <p:txBody>
          <a:bodyPr lIns="91440" tIns="45720" rIns="91440" bIns="45720"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endParaRPr lang="en-GB" sz="2000" b="1">
              <a:solidFill>
                <a:srgbClr val="212121"/>
              </a:solidFill>
              <a:latin typeface="Calibri"/>
              <a:cs typeface="Calibri"/>
            </a:endParaRPr>
          </a:p>
          <a:p>
            <a:r>
              <a:rPr lang="en-GB" sz="2000" b="1">
                <a:solidFill>
                  <a:srgbClr val="212121"/>
                </a:solidFill>
                <a:latin typeface="Calibri"/>
                <a:cs typeface="Calibri"/>
              </a:rPr>
              <a:t>Few</a:t>
            </a:r>
            <a:r>
              <a:rPr lang="en-GB" sz="2000" b="1" i="0">
                <a:solidFill>
                  <a:srgbClr val="212121"/>
                </a:solidFill>
                <a:effectLst/>
                <a:latin typeface="Calibri"/>
                <a:cs typeface="Calibri"/>
              </a:rPr>
              <a:t> men</a:t>
            </a:r>
            <a:r>
              <a:rPr lang="en-GB" sz="2000" b="0" i="0">
                <a:solidFill>
                  <a:srgbClr val="212121"/>
                </a:solidFill>
                <a:effectLst/>
                <a:latin typeface="Calibri"/>
                <a:cs typeface="Calibri"/>
              </a:rPr>
              <a:t> – just one of </a:t>
            </a:r>
            <a:r>
              <a:rPr lang="en-GB" sz="2000">
                <a:solidFill>
                  <a:srgbClr val="212121"/>
                </a:solidFill>
                <a:latin typeface="Calibri"/>
                <a:cs typeface="Calibri"/>
              </a:rPr>
              <a:t>18 </a:t>
            </a:r>
            <a:r>
              <a:rPr lang="en-GB" sz="2000" b="0" i="0">
                <a:solidFill>
                  <a:srgbClr val="212121"/>
                </a:solidFill>
                <a:effectLst/>
                <a:latin typeface="Calibri"/>
                <a:cs typeface="Calibri"/>
              </a:rPr>
              <a:t>attendees</a:t>
            </a:r>
            <a:endParaRPr lang="en-GB"/>
          </a:p>
          <a:p>
            <a:endParaRPr lang="en-GB" sz="2000">
              <a:solidFill>
                <a:srgbClr val="212121"/>
              </a:solidFill>
              <a:latin typeface="Calibri"/>
              <a:cs typeface="Calibri"/>
            </a:endParaRPr>
          </a:p>
          <a:p>
            <a:pPr algn="l"/>
            <a:r>
              <a:rPr lang="en-GB" sz="2000" b="1" i="1">
                <a:solidFill>
                  <a:srgbClr val="212121"/>
                </a:solidFill>
                <a:latin typeface="Calibri"/>
                <a:cs typeface="Calibri"/>
              </a:rPr>
              <a:t>"</a:t>
            </a:r>
            <a:r>
              <a:rPr lang="en-GB" sz="2000" b="1" i="1">
                <a:solidFill>
                  <a:srgbClr val="212121"/>
                </a:solidFill>
                <a:effectLst/>
                <a:latin typeface="Calibri"/>
                <a:cs typeface="Calibri"/>
              </a:rPr>
              <a:t>This lack is troubling in terms of burden and representation. It reinforces the problematic view that research culture is a more pastoral role championed by female colleagues”.</a:t>
            </a:r>
            <a:r>
              <a:rPr lang="en-GB" sz="2000" b="0" i="0">
                <a:solidFill>
                  <a:srgbClr val="212121"/>
                </a:solidFill>
                <a:effectLst/>
                <a:latin typeface="Calibri"/>
                <a:cs typeface="Calibri"/>
              </a:rPr>
              <a:t> </a:t>
            </a:r>
            <a:endParaRPr lang="en-GB" sz="2400" b="0" i="0">
              <a:solidFill>
                <a:srgbClr val="212121"/>
              </a:solidFill>
              <a:effectLst/>
              <a:latin typeface="Calibri"/>
              <a:cs typeface="Calibri"/>
            </a:endParaRPr>
          </a:p>
        </p:txBody>
      </p:sp>
      <p:sp>
        <p:nvSpPr>
          <p:cNvPr id="6" name="Speech Bubble: Rectangle with Corners Rounded 5">
            <a:extLst>
              <a:ext uri="{FF2B5EF4-FFF2-40B4-BE49-F238E27FC236}">
                <a16:creationId xmlns:a16="http://schemas.microsoft.com/office/drawing/2014/main" id="{619C5276-A92D-9A74-6C7C-21C80ABCC767}"/>
              </a:ext>
            </a:extLst>
          </p:cNvPr>
          <p:cNvSpPr/>
          <p:nvPr/>
        </p:nvSpPr>
        <p:spPr>
          <a:xfrm>
            <a:off x="5441768" y="3628263"/>
            <a:ext cx="5393379" cy="2434590"/>
          </a:xfrm>
          <a:prstGeom prst="wedgeRoundRectCallout">
            <a:avLst/>
          </a:prstGeom>
          <a:ln w="28575"/>
        </p:spPr>
        <p:style>
          <a:lnRef idx="2">
            <a:schemeClr val="accent3"/>
          </a:lnRef>
          <a:fillRef idx="1">
            <a:schemeClr val="lt1"/>
          </a:fillRef>
          <a:effectRef idx="0">
            <a:schemeClr val="accent3"/>
          </a:effectRef>
          <a:fontRef idx="minor">
            <a:schemeClr val="dk1"/>
          </a:fontRef>
        </p:style>
        <p:txBody>
          <a:bodyPr lIns="91440" tIns="45720" rIns="91440" bIns="45720" rtlCol="0" anchor="ctr"/>
          <a:lstStyle/>
          <a:p>
            <a:r>
              <a:rPr lang="en-GB" sz="2000" b="0" i="0">
                <a:solidFill>
                  <a:srgbClr val="212121"/>
                </a:solidFill>
                <a:effectLst/>
                <a:latin typeface="Calibri"/>
                <a:cs typeface="Calibri"/>
              </a:rPr>
              <a:t>The importance of an </a:t>
            </a:r>
            <a:r>
              <a:rPr lang="en-GB" sz="2000" b="1" i="0">
                <a:solidFill>
                  <a:srgbClr val="212121"/>
                </a:solidFill>
                <a:effectLst/>
                <a:latin typeface="Calibri"/>
                <a:cs typeface="Calibri"/>
              </a:rPr>
              <a:t>external facilitator</a:t>
            </a:r>
            <a:r>
              <a:rPr lang="en-GB" sz="2000" b="0" i="0">
                <a:solidFill>
                  <a:srgbClr val="212121"/>
                </a:solidFill>
                <a:effectLst/>
                <a:latin typeface="Calibri"/>
                <a:cs typeface="Calibri"/>
              </a:rPr>
              <a:t>.</a:t>
            </a:r>
            <a:endParaRPr lang="en-US" sz="2000">
              <a:solidFill>
                <a:srgbClr val="69645D"/>
              </a:solidFill>
              <a:latin typeface="Calibri"/>
              <a:cs typeface="Calibri"/>
            </a:endParaRPr>
          </a:p>
          <a:p>
            <a:endParaRPr lang="en-GB" sz="2000">
              <a:solidFill>
                <a:srgbClr val="212121"/>
              </a:solidFill>
              <a:latin typeface="Calibri"/>
              <a:cs typeface="Calibri"/>
            </a:endParaRPr>
          </a:p>
          <a:p>
            <a:r>
              <a:rPr lang="en-GB" sz="2000" b="1" i="1">
                <a:solidFill>
                  <a:srgbClr val="212121"/>
                </a:solidFill>
                <a:latin typeface="Calibri"/>
                <a:cs typeface="Calibri"/>
              </a:rPr>
              <a:t>"It</a:t>
            </a:r>
            <a:r>
              <a:rPr lang="en-GB" sz="2000" b="1" i="1">
                <a:solidFill>
                  <a:srgbClr val="212121"/>
                </a:solidFill>
                <a:effectLst/>
                <a:latin typeface="Calibri"/>
                <a:cs typeface="Calibri"/>
              </a:rPr>
              <a:t> kept us to time and enabled the internal team to fully participate. I also liked the feeding back from each group with a timer to give much needed focus, otherwise you could go round and round”.</a:t>
            </a:r>
            <a:r>
              <a:rPr lang="en-GB" sz="2000" b="0" i="0">
                <a:solidFill>
                  <a:srgbClr val="212121"/>
                </a:solidFill>
                <a:effectLst/>
                <a:latin typeface="Calibri"/>
                <a:cs typeface="Calibri"/>
              </a:rPr>
              <a:t> </a:t>
            </a:r>
            <a:endParaRPr lang="en-US">
              <a:cs typeface="Calibri"/>
            </a:endParaRPr>
          </a:p>
        </p:txBody>
      </p:sp>
      <p:sp>
        <p:nvSpPr>
          <p:cNvPr id="8" name="TextBox 7">
            <a:extLst>
              <a:ext uri="{FF2B5EF4-FFF2-40B4-BE49-F238E27FC236}">
                <a16:creationId xmlns:a16="http://schemas.microsoft.com/office/drawing/2014/main" id="{05F2558B-D264-1F03-A850-11C48DA17618}"/>
              </a:ext>
            </a:extLst>
          </p:cNvPr>
          <p:cNvSpPr txBox="1"/>
          <p:nvPr/>
        </p:nvSpPr>
        <p:spPr>
          <a:xfrm>
            <a:off x="258935" y="1919666"/>
            <a:ext cx="6703707" cy="584775"/>
          </a:xfrm>
          <a:prstGeom prst="rect">
            <a:avLst/>
          </a:prstGeom>
          <a:noFill/>
        </p:spPr>
        <p:txBody>
          <a:bodyPr wrap="square" lIns="91440" tIns="45720" rIns="91440" bIns="45720" anchor="t">
            <a:spAutoFit/>
          </a:bodyPr>
          <a:lstStyle/>
          <a:p>
            <a:r>
              <a:rPr lang="en-GB" sz="3200">
                <a:solidFill>
                  <a:schemeClr val="tx2"/>
                </a:solidFill>
                <a:latin typeface="Calibri"/>
                <a:ea typeface="+mj-ea"/>
                <a:cs typeface="Arial"/>
              </a:rPr>
              <a:t>Metric Workshop Participant Feedback​</a:t>
            </a:r>
          </a:p>
        </p:txBody>
      </p:sp>
    </p:spTree>
    <p:extLst>
      <p:ext uri="{BB962C8B-B14F-4D97-AF65-F5344CB8AC3E}">
        <p14:creationId xmlns:p14="http://schemas.microsoft.com/office/powerpoint/2010/main" val="716132818"/>
      </p:ext>
    </p:extLst>
  </p:cSld>
  <p:clrMapOvr>
    <a:masterClrMapping/>
  </p:clrMapOvr>
</p:sld>
</file>

<file path=ppt/theme/theme1.xml><?xml version="1.0" encoding="utf-8"?>
<a:theme xmlns:a="http://schemas.openxmlformats.org/drawingml/2006/main" name="Office Theme">
  <a:themeElements>
    <a:clrScheme name="Research Culture">
      <a:dk1>
        <a:srgbClr val="69645D"/>
      </a:dk1>
      <a:lt1>
        <a:srgbClr val="FFFFFF"/>
      </a:lt1>
      <a:dk2>
        <a:srgbClr val="000000"/>
      </a:dk2>
      <a:lt2>
        <a:srgbClr val="E7E6E6"/>
      </a:lt2>
      <a:accent1>
        <a:srgbClr val="839220"/>
      </a:accent1>
      <a:accent2>
        <a:srgbClr val="795078"/>
      </a:accent2>
      <a:accent3>
        <a:srgbClr val="AA496C"/>
      </a:accent3>
      <a:accent4>
        <a:srgbClr val="00708F"/>
      </a:accent4>
      <a:accent5>
        <a:srgbClr val="69645D"/>
      </a:accent5>
      <a:accent6>
        <a:srgbClr val="EFEAE6"/>
      </a:accent6>
      <a:hlink>
        <a:srgbClr val="0563C1"/>
      </a:hlink>
      <a:folHlink>
        <a:srgbClr val="795078"/>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483F0E95C095044A91FAF40A0A24599" ma:contentTypeVersion="11" ma:contentTypeDescription="Create a new document." ma:contentTypeScope="" ma:versionID="ef17a37cf1b37988272db25700ea1a25">
  <xsd:schema xmlns:xsd="http://www.w3.org/2001/XMLSchema" xmlns:xs="http://www.w3.org/2001/XMLSchema" xmlns:p="http://schemas.microsoft.com/office/2006/metadata/properties" xmlns:ns2="e09b4255-b0b1-427a-9c88-757096f4c12a" xmlns:ns3="9890333f-d1fd-4089-b890-e8cd7d10d952" targetNamespace="http://schemas.microsoft.com/office/2006/metadata/properties" ma:root="true" ma:fieldsID="d025848c1477469f028bd3b86420afff" ns2:_="" ns3:_="">
    <xsd:import namespace="e09b4255-b0b1-427a-9c88-757096f4c12a"/>
    <xsd:import namespace="9890333f-d1fd-4089-b890-e8cd7d10d952"/>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9b4255-b0b1-427a-9c88-757096f4c12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90333f-d1fd-4089-b890-e8cd7d10d952"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ee2de2d4-fb10-4aea-a63a-c098d6e07741}" ma:internalName="TaxCatchAll" ma:showField="CatchAllData" ma:web="9890333f-d1fd-4089-b890-e8cd7d10d95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09b4255-b0b1-427a-9c88-757096f4c12a">
      <Terms xmlns="http://schemas.microsoft.com/office/infopath/2007/PartnerControls"/>
    </lcf76f155ced4ddcb4097134ff3c332f>
    <TaxCatchAll xmlns="9890333f-d1fd-4089-b890-e8cd7d10d952" xsi:nil="true"/>
  </documentManagement>
</p:properties>
</file>

<file path=customXml/itemProps1.xml><?xml version="1.0" encoding="utf-8"?>
<ds:datastoreItem xmlns:ds="http://schemas.openxmlformats.org/officeDocument/2006/customXml" ds:itemID="{8AE6A7BA-5C6A-4DFC-82A1-180536960281}"/>
</file>

<file path=customXml/itemProps2.xml><?xml version="1.0" encoding="utf-8"?>
<ds:datastoreItem xmlns:ds="http://schemas.openxmlformats.org/officeDocument/2006/customXml" ds:itemID="{CFBB9892-ED98-40EF-9062-12CE864BD70E}"/>
</file>

<file path=customXml/itemProps3.xml><?xml version="1.0" encoding="utf-8"?>
<ds:datastoreItem xmlns:ds="http://schemas.openxmlformats.org/officeDocument/2006/customXml" ds:itemID="{D1F36186-89F6-4D4A-97A1-A84042D55C58}"/>
</file>

<file path=docProps/app.xml><?xml version="1.0" encoding="utf-8"?>
<Properties xmlns="http://schemas.openxmlformats.org/officeDocument/2006/extended-properties" xmlns:vt="http://schemas.openxmlformats.org/officeDocument/2006/docPropsVTypes">
  <TotalTime>0</TotalTime>
  <Words>2538</Words>
  <Application>Microsoft Office PowerPoint</Application>
  <PresentationFormat>Widescreen</PresentationFormat>
  <Paragraphs>169</Paragraphs>
  <Slides>11</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Arial,Sans-Serif</vt:lpstr>
      <vt:lpstr>Calibri</vt:lpstr>
      <vt:lpstr>Calibri Light</vt:lpstr>
      <vt:lpstr>univers</vt:lpstr>
      <vt:lpstr>universb</vt:lpstr>
      <vt:lpstr>Office Theme</vt:lpstr>
      <vt:lpstr>PowerPoint Presentation</vt:lpstr>
      <vt:lpstr>Identifying Metrics for Assessing Research Culture​</vt:lpstr>
      <vt:lpstr>Text hierarchy and formatting with an image slide</vt:lpstr>
      <vt:lpstr>PowerPoint Presentation</vt:lpstr>
      <vt:lpstr>PowerPoint Presentation</vt:lpstr>
      <vt:lpstr>Deeper probing</vt:lpstr>
      <vt:lpstr>PowerPoint Presentation</vt:lpstr>
      <vt:lpstr>PowerPoint Presentation</vt:lpstr>
      <vt:lpstr>PowerPoint Presentation</vt:lpstr>
      <vt:lpstr>Text hierarchy and formatting information slide</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Casey Dickinson</dc:creator>
  <cp:lastModifiedBy>Shareefa Fadhel</cp:lastModifiedBy>
  <cp:revision>114</cp:revision>
  <dcterms:created xsi:type="dcterms:W3CDTF">2017-03-28T10:31:45Z</dcterms:created>
  <dcterms:modified xsi:type="dcterms:W3CDTF">2023-09-21T15:56:01Z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0x0101002483F0E95C095044A91FAF40A0A24599</vt:lpwstr>
  </property>
  <property fmtid="{D5CDD505-2E9C-101B-9397-08002B2CF9AE}" pid="3" name="xd_ProgID">
    <vt:lpwstr/>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y fmtid="{D5CDD505-2E9C-101B-9397-08002B2CF9AE}" pid="7" name="TemplateUrl">
    <vt:lpwstr/>
  </property>
  <property fmtid="{D5CDD505-2E9C-101B-9397-08002B2CF9AE}" pid="8" name="_ExtendedDescription">
    <vt:lpwstr/>
  </property>
  <property fmtid="{D5CDD505-2E9C-101B-9397-08002B2CF9AE}" pid="9" name="TriggerFlowInfo">
    <vt:lpwstr/>
  </property>
  <property fmtid="{D5CDD505-2E9C-101B-9397-08002B2CF9AE}" pid="10" name="xd_Signature">
    <vt:bool>false</vt:bool>
  </property>
</Properties>
</file>