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0"/>
  </p:notesMasterIdLst>
  <p:sldIdLst>
    <p:sldId id="288" r:id="rId6"/>
    <p:sldId id="271" r:id="rId7"/>
    <p:sldId id="290" r:id="rId8"/>
    <p:sldId id="291" r:id="rId9"/>
    <p:sldId id="292" r:id="rId10"/>
    <p:sldId id="294" r:id="rId11"/>
    <p:sldId id="295" r:id="rId12"/>
    <p:sldId id="296" r:id="rId13"/>
    <p:sldId id="257" r:id="rId14"/>
    <p:sldId id="258" r:id="rId15"/>
    <p:sldId id="259" r:id="rId16"/>
    <p:sldId id="285" r:id="rId17"/>
    <p:sldId id="297" r:id="rId18"/>
    <p:sldId id="26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038742-E944-4117-A9FF-BB6AFAF78C0C}">
          <p14:sldIdLst>
            <p14:sldId id="288"/>
          </p14:sldIdLst>
        </p14:section>
        <p14:section name="Margaret" id="{4CDE41D2-043C-4E0D-98AB-78747525F9BE}">
          <p14:sldIdLst>
            <p14:sldId id="271"/>
            <p14:sldId id="290"/>
            <p14:sldId id="291"/>
          </p14:sldIdLst>
        </p14:section>
        <p14:section name="Caroline" id="{17180483-51F2-4F9C-82FF-F5AFDBC0DD8A}">
          <p14:sldIdLst>
            <p14:sldId id="292"/>
            <p14:sldId id="294"/>
            <p14:sldId id="295"/>
          </p14:sldIdLst>
        </p14:section>
        <p14:section name="Phil" id="{B4947570-78A5-4C32-B34C-A74D402E6874}">
          <p14:sldIdLst>
            <p14:sldId id="296"/>
            <p14:sldId id="257"/>
            <p14:sldId id="258"/>
            <p14:sldId id="259"/>
            <p14:sldId id="285"/>
            <p14:sldId id="297"/>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688"/>
    <a:srgbClr val="4E1DAF"/>
    <a:srgbClr val="2D1167"/>
    <a:srgbClr val="250D41"/>
    <a:srgbClr val="271159"/>
    <a:srgbClr val="3B136E"/>
    <a:srgbClr val="060108"/>
    <a:srgbClr val="5B1EBC"/>
    <a:srgbClr val="08020C"/>
    <a:srgbClr val="2D11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096932-E623-4E09-8461-371BEFC1278C}" v="1" dt="2023-09-20T14:33:17.2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87" autoAdjust="0"/>
  </p:normalViewPr>
  <p:slideViewPr>
    <p:cSldViewPr snapToGrid="0">
      <p:cViewPr varScale="1">
        <p:scale>
          <a:sx n="79" d="100"/>
          <a:sy n="79" d="100"/>
        </p:scale>
        <p:origin x="567" y="6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66F66F-297F-46AA-975B-D3A4BFD0209C}"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GB"/>
        </a:p>
      </dgm:t>
    </dgm:pt>
    <dgm:pt modelId="{B1C2976F-51D8-4011-8F5D-3E1EE0A9DD64}">
      <dgm:prSet/>
      <dgm:spPr/>
      <dgm:t>
        <a:bodyPr/>
        <a:lstStyle/>
        <a:p>
          <a:r>
            <a:rPr lang="en-GB" b="1"/>
            <a:t>Empower staff</a:t>
          </a:r>
          <a:endParaRPr lang="en-GB"/>
        </a:p>
      </dgm:t>
    </dgm:pt>
    <dgm:pt modelId="{6E699DFD-E091-47A2-8AAC-F920E4B46458}" type="parTrans" cxnId="{E0201EC0-5067-40AE-846D-3AFAAF6B9E55}">
      <dgm:prSet/>
      <dgm:spPr/>
      <dgm:t>
        <a:bodyPr/>
        <a:lstStyle/>
        <a:p>
          <a:endParaRPr lang="en-GB"/>
        </a:p>
      </dgm:t>
    </dgm:pt>
    <dgm:pt modelId="{182F3410-4B54-4A69-A35B-53D1441858FB}" type="sibTrans" cxnId="{E0201EC0-5067-40AE-846D-3AFAAF6B9E55}">
      <dgm:prSet/>
      <dgm:spPr/>
      <dgm:t>
        <a:bodyPr/>
        <a:lstStyle/>
        <a:p>
          <a:endParaRPr lang="en-GB"/>
        </a:p>
      </dgm:t>
    </dgm:pt>
    <dgm:pt modelId="{44BBDCA5-EBA7-48B0-B4ED-393DB6220F1B}">
      <dgm:prSet/>
      <dgm:spPr/>
      <dgm:t>
        <a:bodyPr/>
        <a:lstStyle/>
        <a:p>
          <a:r>
            <a:rPr lang="en-GB" b="1"/>
            <a:t>Create role models</a:t>
          </a:r>
          <a:endParaRPr lang="en-GB"/>
        </a:p>
      </dgm:t>
    </dgm:pt>
    <dgm:pt modelId="{1AB0AA22-97A9-4C99-BBD6-F9430D8A54C6}" type="parTrans" cxnId="{06F631D3-5712-45A6-A5D8-4DAF4CD091CE}">
      <dgm:prSet/>
      <dgm:spPr/>
      <dgm:t>
        <a:bodyPr/>
        <a:lstStyle/>
        <a:p>
          <a:endParaRPr lang="en-GB"/>
        </a:p>
      </dgm:t>
    </dgm:pt>
    <dgm:pt modelId="{7368D6E0-06F7-4842-B90F-D58831C3FB8D}" type="sibTrans" cxnId="{06F631D3-5712-45A6-A5D8-4DAF4CD091CE}">
      <dgm:prSet/>
      <dgm:spPr/>
      <dgm:t>
        <a:bodyPr/>
        <a:lstStyle/>
        <a:p>
          <a:endParaRPr lang="en-GB"/>
        </a:p>
      </dgm:t>
    </dgm:pt>
    <dgm:pt modelId="{BBD0D1D3-ACE4-4A59-A451-013181C9ABBA}">
      <dgm:prSet/>
      <dgm:spPr/>
      <dgm:t>
        <a:bodyPr/>
        <a:lstStyle/>
        <a:p>
          <a:r>
            <a:rPr lang="en-GB" b="1"/>
            <a:t>Develop research demonstrators </a:t>
          </a:r>
        </a:p>
      </dgm:t>
    </dgm:pt>
    <dgm:pt modelId="{A1DC023B-6573-4F6C-8CDC-C713D38ADF40}" type="parTrans" cxnId="{C372DB4C-F883-4F3D-88B9-14672CF99479}">
      <dgm:prSet/>
      <dgm:spPr/>
      <dgm:t>
        <a:bodyPr/>
        <a:lstStyle/>
        <a:p>
          <a:endParaRPr lang="en-GB"/>
        </a:p>
      </dgm:t>
    </dgm:pt>
    <dgm:pt modelId="{62603D74-3DEB-403C-B857-79274ED6CEAD}" type="sibTrans" cxnId="{C372DB4C-F883-4F3D-88B9-14672CF99479}">
      <dgm:prSet/>
      <dgm:spPr/>
      <dgm:t>
        <a:bodyPr/>
        <a:lstStyle/>
        <a:p>
          <a:endParaRPr lang="en-GB"/>
        </a:p>
      </dgm:t>
    </dgm:pt>
    <dgm:pt modelId="{5F5DA425-8094-46A5-85D4-FB21D824CE72}">
      <dgm:prSet/>
      <dgm:spPr/>
      <dgm:t>
        <a:bodyPr/>
        <a:lstStyle/>
        <a:p>
          <a:r>
            <a:rPr lang="en-GB" b="1"/>
            <a:t>Visibility for staff</a:t>
          </a:r>
          <a:endParaRPr lang="en-GB"/>
        </a:p>
      </dgm:t>
    </dgm:pt>
    <dgm:pt modelId="{F70BC448-8887-425A-96B2-DE5BCF353D04}" type="parTrans" cxnId="{7EC4518B-1418-47D7-9D8C-2E647B98FF94}">
      <dgm:prSet/>
      <dgm:spPr/>
      <dgm:t>
        <a:bodyPr/>
        <a:lstStyle/>
        <a:p>
          <a:endParaRPr lang="en-GB"/>
        </a:p>
      </dgm:t>
    </dgm:pt>
    <dgm:pt modelId="{B9C8F7A1-156D-442C-A142-427173E551E7}" type="sibTrans" cxnId="{7EC4518B-1418-47D7-9D8C-2E647B98FF94}">
      <dgm:prSet/>
      <dgm:spPr/>
      <dgm:t>
        <a:bodyPr/>
        <a:lstStyle/>
        <a:p>
          <a:endParaRPr lang="en-GB"/>
        </a:p>
      </dgm:t>
    </dgm:pt>
    <dgm:pt modelId="{7025BCBA-1FC9-4BF9-A10D-3825DB9DCA27}">
      <dgm:prSet/>
      <dgm:spPr/>
      <dgm:t>
        <a:bodyPr/>
        <a:lstStyle/>
        <a:p>
          <a:r>
            <a:rPr lang="en-GB" b="1"/>
            <a:t>Share expertise</a:t>
          </a:r>
          <a:endParaRPr lang="en-GB"/>
        </a:p>
      </dgm:t>
    </dgm:pt>
    <dgm:pt modelId="{5B447BA7-B484-478B-B0F2-D12CB8550590}" type="parTrans" cxnId="{2D72B66D-3851-4634-B23C-64FDD6A7BD83}">
      <dgm:prSet/>
      <dgm:spPr/>
      <dgm:t>
        <a:bodyPr/>
        <a:lstStyle/>
        <a:p>
          <a:endParaRPr lang="en-GB"/>
        </a:p>
      </dgm:t>
    </dgm:pt>
    <dgm:pt modelId="{900FC5C9-EA4E-4ECD-B50B-E33CDE63054E}" type="sibTrans" cxnId="{2D72B66D-3851-4634-B23C-64FDD6A7BD83}">
      <dgm:prSet/>
      <dgm:spPr/>
      <dgm:t>
        <a:bodyPr/>
        <a:lstStyle/>
        <a:p>
          <a:endParaRPr lang="en-GB"/>
        </a:p>
      </dgm:t>
    </dgm:pt>
    <dgm:pt modelId="{75D171D3-ED86-420E-8830-05B400CE4E36}">
      <dgm:prSet/>
      <dgm:spPr/>
      <dgm:t>
        <a:bodyPr/>
        <a:lstStyle/>
        <a:p>
          <a:r>
            <a:rPr lang="en-GB" b="1"/>
            <a:t>Share STEM Connections model</a:t>
          </a:r>
        </a:p>
      </dgm:t>
    </dgm:pt>
    <dgm:pt modelId="{4AC42719-4FF6-4824-A053-82C53AB2CC60}" type="parTrans" cxnId="{5B59B54D-E59B-41F4-B147-7835374ECB22}">
      <dgm:prSet/>
      <dgm:spPr/>
      <dgm:t>
        <a:bodyPr/>
        <a:lstStyle/>
        <a:p>
          <a:endParaRPr lang="en-GB"/>
        </a:p>
      </dgm:t>
    </dgm:pt>
    <dgm:pt modelId="{CE31FE7C-B536-471D-9A3F-25206916A3E9}" type="sibTrans" cxnId="{5B59B54D-E59B-41F4-B147-7835374ECB22}">
      <dgm:prSet/>
      <dgm:spPr/>
      <dgm:t>
        <a:bodyPr/>
        <a:lstStyle/>
        <a:p>
          <a:endParaRPr lang="en-GB"/>
        </a:p>
      </dgm:t>
    </dgm:pt>
    <dgm:pt modelId="{69343EAC-2904-4D9E-8D69-FBAE3BC88483}" type="pres">
      <dgm:prSet presAssocID="{2D66F66F-297F-46AA-975B-D3A4BFD0209C}" presName="Name0" presStyleCnt="0">
        <dgm:presLayoutVars>
          <dgm:dir/>
          <dgm:resizeHandles val="exact"/>
        </dgm:presLayoutVars>
      </dgm:prSet>
      <dgm:spPr/>
    </dgm:pt>
    <dgm:pt modelId="{7B8BFC74-4929-4F52-B60D-5124645AB8C9}" type="pres">
      <dgm:prSet presAssocID="{B1C2976F-51D8-4011-8F5D-3E1EE0A9DD64}" presName="compNode" presStyleCnt="0"/>
      <dgm:spPr/>
    </dgm:pt>
    <dgm:pt modelId="{FEED5501-79F2-4C87-B251-3CD6C2C423B1}" type="pres">
      <dgm:prSet presAssocID="{B1C2976F-51D8-4011-8F5D-3E1EE0A9DD64}" presName="pictRect" presStyleLbl="node1" presStyleIdx="0" presStyleCnt="6"/>
      <dgm:spPr>
        <a:blipFill dpi="0" rotWithShape="1">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l="15550" r="15550"/>
          </a:stretch>
        </a:blipFill>
      </dgm:spPr>
      <dgm:extLst>
        <a:ext uri="{E40237B7-FDA0-4F09-8148-C483321AD2D9}">
          <dgm14:cNvPr xmlns:dgm14="http://schemas.microsoft.com/office/drawing/2010/diagram" id="0" name="" descr="Body builder with solid fill"/>
        </a:ext>
      </dgm:extLst>
    </dgm:pt>
    <dgm:pt modelId="{8BA9D4E3-0B14-4CC0-994A-C5C034FA5709}" type="pres">
      <dgm:prSet presAssocID="{B1C2976F-51D8-4011-8F5D-3E1EE0A9DD64}" presName="textRect" presStyleLbl="revTx" presStyleIdx="0" presStyleCnt="6">
        <dgm:presLayoutVars>
          <dgm:bulletEnabled val="1"/>
        </dgm:presLayoutVars>
      </dgm:prSet>
      <dgm:spPr/>
    </dgm:pt>
    <dgm:pt modelId="{ECC6B545-813A-41FB-8739-3B6DEB5F19B1}" type="pres">
      <dgm:prSet presAssocID="{182F3410-4B54-4A69-A35B-53D1441858FB}" presName="sibTrans" presStyleLbl="sibTrans2D1" presStyleIdx="0" presStyleCnt="0"/>
      <dgm:spPr/>
    </dgm:pt>
    <dgm:pt modelId="{F9063BFB-033C-4F10-A8E5-EFEDE127957A}" type="pres">
      <dgm:prSet presAssocID="{44BBDCA5-EBA7-48B0-B4ED-393DB6220F1B}" presName="compNode" presStyleCnt="0"/>
      <dgm:spPr/>
    </dgm:pt>
    <dgm:pt modelId="{8A98B17B-C2F4-42C1-A22F-A4B9B6ECDE7F}" type="pres">
      <dgm:prSet presAssocID="{44BBDCA5-EBA7-48B0-B4ED-393DB6220F1B}" presName="pictRect" presStyleLbl="node1" presStyleIdx="1" presStyleCnt="6"/>
      <dgm:spPr>
        <a:blipFill dpi="0" rotWithShape="1">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l="15550" r="15550"/>
          </a:stretch>
        </a:blipFill>
      </dgm:spPr>
      <dgm:extLst>
        <a:ext uri="{E40237B7-FDA0-4F09-8148-C483321AD2D9}">
          <dgm14:cNvPr xmlns:dgm14="http://schemas.microsoft.com/office/drawing/2010/diagram" id="0" name="" descr="Gender with solid fill"/>
        </a:ext>
      </dgm:extLst>
    </dgm:pt>
    <dgm:pt modelId="{08D643E0-0CCD-4330-8124-B2B56858FEDC}" type="pres">
      <dgm:prSet presAssocID="{44BBDCA5-EBA7-48B0-B4ED-393DB6220F1B}" presName="textRect" presStyleLbl="revTx" presStyleIdx="1" presStyleCnt="6">
        <dgm:presLayoutVars>
          <dgm:bulletEnabled val="1"/>
        </dgm:presLayoutVars>
      </dgm:prSet>
      <dgm:spPr/>
    </dgm:pt>
    <dgm:pt modelId="{6442189A-BE03-4FE7-B0A2-54DA8C274DDF}" type="pres">
      <dgm:prSet presAssocID="{7368D6E0-06F7-4842-B90F-D58831C3FB8D}" presName="sibTrans" presStyleLbl="sibTrans2D1" presStyleIdx="0" presStyleCnt="0"/>
      <dgm:spPr/>
    </dgm:pt>
    <dgm:pt modelId="{B147EE5F-A4AE-4372-98E6-3840759EA709}" type="pres">
      <dgm:prSet presAssocID="{BBD0D1D3-ACE4-4A59-A451-013181C9ABBA}" presName="compNode" presStyleCnt="0"/>
      <dgm:spPr/>
    </dgm:pt>
    <dgm:pt modelId="{7960E7FF-293F-417A-A45B-5D1DE646E63E}" type="pres">
      <dgm:prSet presAssocID="{BBD0D1D3-ACE4-4A59-A451-013181C9ABBA}" presName="pictRect" presStyleLbl="node1" presStyleIdx="2" presStyleCnt="6"/>
      <dgm:spPr>
        <a:blipFill dpi="0" rotWithShape="1">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l="15550" r="15550"/>
          </a:stretch>
        </a:blipFill>
      </dgm:spPr>
      <dgm:extLst>
        <a:ext uri="{E40237B7-FDA0-4F09-8148-C483321AD2D9}">
          <dgm14:cNvPr xmlns:dgm14="http://schemas.microsoft.com/office/drawing/2010/diagram" id="0" name="" descr="Robot with solid fill"/>
        </a:ext>
      </dgm:extLst>
    </dgm:pt>
    <dgm:pt modelId="{86E57BFC-0779-4B7A-A4CE-E940C27C15B5}" type="pres">
      <dgm:prSet presAssocID="{BBD0D1D3-ACE4-4A59-A451-013181C9ABBA}" presName="textRect" presStyleLbl="revTx" presStyleIdx="2" presStyleCnt="6">
        <dgm:presLayoutVars>
          <dgm:bulletEnabled val="1"/>
        </dgm:presLayoutVars>
      </dgm:prSet>
      <dgm:spPr/>
    </dgm:pt>
    <dgm:pt modelId="{994891F2-BF74-4276-9F55-FB16A9549F71}" type="pres">
      <dgm:prSet presAssocID="{62603D74-3DEB-403C-B857-79274ED6CEAD}" presName="sibTrans" presStyleLbl="sibTrans2D1" presStyleIdx="0" presStyleCnt="0"/>
      <dgm:spPr/>
    </dgm:pt>
    <dgm:pt modelId="{41A41CE7-46FC-429A-8B04-20AFEB72B3AD}" type="pres">
      <dgm:prSet presAssocID="{5F5DA425-8094-46A5-85D4-FB21D824CE72}" presName="compNode" presStyleCnt="0"/>
      <dgm:spPr/>
    </dgm:pt>
    <dgm:pt modelId="{1F50CF89-E156-4D30-8D60-1378ACF539A2}" type="pres">
      <dgm:prSet presAssocID="{5F5DA425-8094-46A5-85D4-FB21D824CE72}" presName="pictRect" presStyleLbl="node1" presStyleIdx="3" presStyleCnt="6"/>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t="-23000" b="-23000"/>
          </a:stretch>
        </a:blipFill>
      </dgm:spPr>
      <dgm:extLst>
        <a:ext uri="{E40237B7-FDA0-4F09-8148-C483321AD2D9}">
          <dgm14:cNvPr xmlns:dgm14="http://schemas.microsoft.com/office/drawing/2010/diagram" id="0" name="" descr="Eyes with solid fill"/>
        </a:ext>
      </dgm:extLst>
    </dgm:pt>
    <dgm:pt modelId="{22B3C205-DEE8-465C-A774-3267CCD7255D}" type="pres">
      <dgm:prSet presAssocID="{5F5DA425-8094-46A5-85D4-FB21D824CE72}" presName="textRect" presStyleLbl="revTx" presStyleIdx="3" presStyleCnt="6">
        <dgm:presLayoutVars>
          <dgm:bulletEnabled val="1"/>
        </dgm:presLayoutVars>
      </dgm:prSet>
      <dgm:spPr/>
    </dgm:pt>
    <dgm:pt modelId="{6B9D26E4-09D6-4C0C-87C9-6B9B988D65EC}" type="pres">
      <dgm:prSet presAssocID="{B9C8F7A1-156D-442C-A142-427173E551E7}" presName="sibTrans" presStyleLbl="sibTrans2D1" presStyleIdx="0" presStyleCnt="0"/>
      <dgm:spPr/>
    </dgm:pt>
    <dgm:pt modelId="{3A9DE781-5309-4D5F-ACAE-9B700C11DB04}" type="pres">
      <dgm:prSet presAssocID="{7025BCBA-1FC9-4BF9-A10D-3825DB9DCA27}" presName="compNode" presStyleCnt="0"/>
      <dgm:spPr/>
    </dgm:pt>
    <dgm:pt modelId="{144C8156-BA6C-4FB6-9EB2-E807B1FDB7CA}" type="pres">
      <dgm:prSet presAssocID="{7025BCBA-1FC9-4BF9-A10D-3825DB9DCA27}" presName="pictRect" presStyleLbl="node1" presStyleIdx="4" presStyleCnt="6"/>
      <dgm:spPr>
        <a:blipFill dpi="0" rotWithShape="1">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l="15550" r="15550"/>
          </a:stretch>
        </a:blipFill>
      </dgm:spPr>
      <dgm:extLst>
        <a:ext uri="{E40237B7-FDA0-4F09-8148-C483321AD2D9}">
          <dgm14:cNvPr xmlns:dgm14="http://schemas.microsoft.com/office/drawing/2010/diagram" id="0" name="" descr="Brain in head with solid fill"/>
        </a:ext>
      </dgm:extLst>
    </dgm:pt>
    <dgm:pt modelId="{612954EB-2746-4D29-92AE-52F15B8E2FCD}" type="pres">
      <dgm:prSet presAssocID="{7025BCBA-1FC9-4BF9-A10D-3825DB9DCA27}" presName="textRect" presStyleLbl="revTx" presStyleIdx="4" presStyleCnt="6">
        <dgm:presLayoutVars>
          <dgm:bulletEnabled val="1"/>
        </dgm:presLayoutVars>
      </dgm:prSet>
      <dgm:spPr/>
    </dgm:pt>
    <dgm:pt modelId="{1E7DA272-2852-4C26-9767-76A01125E3AC}" type="pres">
      <dgm:prSet presAssocID="{900FC5C9-EA4E-4ECD-B50B-E33CDE63054E}" presName="sibTrans" presStyleLbl="sibTrans2D1" presStyleIdx="0" presStyleCnt="0"/>
      <dgm:spPr/>
    </dgm:pt>
    <dgm:pt modelId="{9B762A61-FA58-4CEF-82DD-7C82EC227110}" type="pres">
      <dgm:prSet presAssocID="{75D171D3-ED86-420E-8830-05B400CE4E36}" presName="compNode" presStyleCnt="0"/>
      <dgm:spPr/>
    </dgm:pt>
    <dgm:pt modelId="{612D1087-5186-4223-9833-285A492D3845}" type="pres">
      <dgm:prSet presAssocID="{75D171D3-ED86-420E-8830-05B400CE4E36}" presName="pictRect" presStyleLbl="node1" presStyleIdx="5" presStyleCnt="6"/>
      <dgm:spPr>
        <a:blipFill dpi="0" rotWithShape="1">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a:fillRect l="15550" r="15550"/>
          </a:stretch>
        </a:blipFill>
      </dgm:spPr>
      <dgm:extLst>
        <a:ext uri="{E40237B7-FDA0-4F09-8148-C483321AD2D9}">
          <dgm14:cNvPr xmlns:dgm14="http://schemas.microsoft.com/office/drawing/2010/diagram" id="0" name="" descr="Lecturer with solid fill"/>
        </a:ext>
      </dgm:extLst>
    </dgm:pt>
    <dgm:pt modelId="{02ABC1D7-98E5-4039-85E2-3D9BAC15F7FB}" type="pres">
      <dgm:prSet presAssocID="{75D171D3-ED86-420E-8830-05B400CE4E36}" presName="textRect" presStyleLbl="revTx" presStyleIdx="5" presStyleCnt="6">
        <dgm:presLayoutVars>
          <dgm:bulletEnabled val="1"/>
        </dgm:presLayoutVars>
      </dgm:prSet>
      <dgm:spPr/>
    </dgm:pt>
  </dgm:ptLst>
  <dgm:cxnLst>
    <dgm:cxn modelId="{C51E2D17-ED20-4F2F-91D6-0EF1B411CE72}" type="presOf" srcId="{62603D74-3DEB-403C-B857-79274ED6CEAD}" destId="{994891F2-BF74-4276-9F55-FB16A9549F71}" srcOrd="0" destOrd="0" presId="urn:microsoft.com/office/officeart/2005/8/layout/pList1"/>
    <dgm:cxn modelId="{2BAB0C35-D9A8-434C-9B72-9CD7DCA36161}" type="presOf" srcId="{75D171D3-ED86-420E-8830-05B400CE4E36}" destId="{02ABC1D7-98E5-4039-85E2-3D9BAC15F7FB}" srcOrd="0" destOrd="0" presId="urn:microsoft.com/office/officeart/2005/8/layout/pList1"/>
    <dgm:cxn modelId="{4CB93D3D-2167-4D80-88C7-147BA649F37B}" type="presOf" srcId="{2D66F66F-297F-46AA-975B-D3A4BFD0209C}" destId="{69343EAC-2904-4D9E-8D69-FBAE3BC88483}" srcOrd="0" destOrd="0" presId="urn:microsoft.com/office/officeart/2005/8/layout/pList1"/>
    <dgm:cxn modelId="{C372DB4C-F883-4F3D-88B9-14672CF99479}" srcId="{2D66F66F-297F-46AA-975B-D3A4BFD0209C}" destId="{BBD0D1D3-ACE4-4A59-A451-013181C9ABBA}" srcOrd="2" destOrd="0" parTransId="{A1DC023B-6573-4F6C-8CDC-C713D38ADF40}" sibTransId="{62603D74-3DEB-403C-B857-79274ED6CEAD}"/>
    <dgm:cxn modelId="{5B59B54D-E59B-41F4-B147-7835374ECB22}" srcId="{2D66F66F-297F-46AA-975B-D3A4BFD0209C}" destId="{75D171D3-ED86-420E-8830-05B400CE4E36}" srcOrd="5" destOrd="0" parTransId="{4AC42719-4FF6-4824-A053-82C53AB2CC60}" sibTransId="{CE31FE7C-B536-471D-9A3F-25206916A3E9}"/>
    <dgm:cxn modelId="{2D72B66D-3851-4634-B23C-64FDD6A7BD83}" srcId="{2D66F66F-297F-46AA-975B-D3A4BFD0209C}" destId="{7025BCBA-1FC9-4BF9-A10D-3825DB9DCA27}" srcOrd="4" destOrd="0" parTransId="{5B447BA7-B484-478B-B0F2-D12CB8550590}" sibTransId="{900FC5C9-EA4E-4ECD-B50B-E33CDE63054E}"/>
    <dgm:cxn modelId="{44D6B675-8AB7-4CB1-9AF0-AA74A1E0D060}" type="presOf" srcId="{B9C8F7A1-156D-442C-A142-427173E551E7}" destId="{6B9D26E4-09D6-4C0C-87C9-6B9B988D65EC}" srcOrd="0" destOrd="0" presId="urn:microsoft.com/office/officeart/2005/8/layout/pList1"/>
    <dgm:cxn modelId="{9BA1A679-DEEF-49B7-AED3-77CDD8D7E07C}" type="presOf" srcId="{5F5DA425-8094-46A5-85D4-FB21D824CE72}" destId="{22B3C205-DEE8-465C-A774-3267CCD7255D}" srcOrd="0" destOrd="0" presId="urn:microsoft.com/office/officeart/2005/8/layout/pList1"/>
    <dgm:cxn modelId="{9A445E7B-1B06-45E4-8995-C970FCFA58C6}" type="presOf" srcId="{7025BCBA-1FC9-4BF9-A10D-3825DB9DCA27}" destId="{612954EB-2746-4D29-92AE-52F15B8E2FCD}" srcOrd="0" destOrd="0" presId="urn:microsoft.com/office/officeart/2005/8/layout/pList1"/>
    <dgm:cxn modelId="{C13F097D-7845-4A6B-8B70-BF82E9886BB6}" type="presOf" srcId="{182F3410-4B54-4A69-A35B-53D1441858FB}" destId="{ECC6B545-813A-41FB-8739-3B6DEB5F19B1}" srcOrd="0" destOrd="0" presId="urn:microsoft.com/office/officeart/2005/8/layout/pList1"/>
    <dgm:cxn modelId="{1505C97F-1485-46AB-8AD6-B366A0099FEA}" type="presOf" srcId="{BBD0D1D3-ACE4-4A59-A451-013181C9ABBA}" destId="{86E57BFC-0779-4B7A-A4CE-E940C27C15B5}" srcOrd="0" destOrd="0" presId="urn:microsoft.com/office/officeart/2005/8/layout/pList1"/>
    <dgm:cxn modelId="{7EC4518B-1418-47D7-9D8C-2E647B98FF94}" srcId="{2D66F66F-297F-46AA-975B-D3A4BFD0209C}" destId="{5F5DA425-8094-46A5-85D4-FB21D824CE72}" srcOrd="3" destOrd="0" parTransId="{F70BC448-8887-425A-96B2-DE5BCF353D04}" sibTransId="{B9C8F7A1-156D-442C-A142-427173E551E7}"/>
    <dgm:cxn modelId="{175F9E9D-551D-4006-A2FD-955AB3988E06}" type="presOf" srcId="{900FC5C9-EA4E-4ECD-B50B-E33CDE63054E}" destId="{1E7DA272-2852-4C26-9767-76A01125E3AC}" srcOrd="0" destOrd="0" presId="urn:microsoft.com/office/officeart/2005/8/layout/pList1"/>
    <dgm:cxn modelId="{12DA8FAD-89D1-4979-99FC-688B1D7B11CC}" type="presOf" srcId="{7368D6E0-06F7-4842-B90F-D58831C3FB8D}" destId="{6442189A-BE03-4FE7-B0A2-54DA8C274DDF}" srcOrd="0" destOrd="0" presId="urn:microsoft.com/office/officeart/2005/8/layout/pList1"/>
    <dgm:cxn modelId="{E0201EC0-5067-40AE-846D-3AFAAF6B9E55}" srcId="{2D66F66F-297F-46AA-975B-D3A4BFD0209C}" destId="{B1C2976F-51D8-4011-8F5D-3E1EE0A9DD64}" srcOrd="0" destOrd="0" parTransId="{6E699DFD-E091-47A2-8AAC-F920E4B46458}" sibTransId="{182F3410-4B54-4A69-A35B-53D1441858FB}"/>
    <dgm:cxn modelId="{EF2982D2-9D67-4571-8B9A-3007720EA66C}" type="presOf" srcId="{44BBDCA5-EBA7-48B0-B4ED-393DB6220F1B}" destId="{08D643E0-0CCD-4330-8124-B2B56858FEDC}" srcOrd="0" destOrd="0" presId="urn:microsoft.com/office/officeart/2005/8/layout/pList1"/>
    <dgm:cxn modelId="{FD9DFAD2-174A-4DEF-A696-2B8C0018E2E8}" type="presOf" srcId="{B1C2976F-51D8-4011-8F5D-3E1EE0A9DD64}" destId="{8BA9D4E3-0B14-4CC0-994A-C5C034FA5709}" srcOrd="0" destOrd="0" presId="urn:microsoft.com/office/officeart/2005/8/layout/pList1"/>
    <dgm:cxn modelId="{06F631D3-5712-45A6-A5D8-4DAF4CD091CE}" srcId="{2D66F66F-297F-46AA-975B-D3A4BFD0209C}" destId="{44BBDCA5-EBA7-48B0-B4ED-393DB6220F1B}" srcOrd="1" destOrd="0" parTransId="{1AB0AA22-97A9-4C99-BBD6-F9430D8A54C6}" sibTransId="{7368D6E0-06F7-4842-B90F-D58831C3FB8D}"/>
    <dgm:cxn modelId="{4271F907-82C8-4CEB-A802-3631099C4FDC}" type="presParOf" srcId="{69343EAC-2904-4D9E-8D69-FBAE3BC88483}" destId="{7B8BFC74-4929-4F52-B60D-5124645AB8C9}" srcOrd="0" destOrd="0" presId="urn:microsoft.com/office/officeart/2005/8/layout/pList1"/>
    <dgm:cxn modelId="{3E3B5E58-2A8D-4BCD-842A-6D8917BFD0AD}" type="presParOf" srcId="{7B8BFC74-4929-4F52-B60D-5124645AB8C9}" destId="{FEED5501-79F2-4C87-B251-3CD6C2C423B1}" srcOrd="0" destOrd="0" presId="urn:microsoft.com/office/officeart/2005/8/layout/pList1"/>
    <dgm:cxn modelId="{83D625B8-B68A-44C0-B7CE-B6DDABC831F4}" type="presParOf" srcId="{7B8BFC74-4929-4F52-B60D-5124645AB8C9}" destId="{8BA9D4E3-0B14-4CC0-994A-C5C034FA5709}" srcOrd="1" destOrd="0" presId="urn:microsoft.com/office/officeart/2005/8/layout/pList1"/>
    <dgm:cxn modelId="{18423DF0-AAFA-46F2-9216-D29602F0937B}" type="presParOf" srcId="{69343EAC-2904-4D9E-8D69-FBAE3BC88483}" destId="{ECC6B545-813A-41FB-8739-3B6DEB5F19B1}" srcOrd="1" destOrd="0" presId="urn:microsoft.com/office/officeart/2005/8/layout/pList1"/>
    <dgm:cxn modelId="{96773B28-97D5-452D-AB13-E245A1F2603B}" type="presParOf" srcId="{69343EAC-2904-4D9E-8D69-FBAE3BC88483}" destId="{F9063BFB-033C-4F10-A8E5-EFEDE127957A}" srcOrd="2" destOrd="0" presId="urn:microsoft.com/office/officeart/2005/8/layout/pList1"/>
    <dgm:cxn modelId="{FDB50521-8CA5-46B6-A3AA-1F9484C82E15}" type="presParOf" srcId="{F9063BFB-033C-4F10-A8E5-EFEDE127957A}" destId="{8A98B17B-C2F4-42C1-A22F-A4B9B6ECDE7F}" srcOrd="0" destOrd="0" presId="urn:microsoft.com/office/officeart/2005/8/layout/pList1"/>
    <dgm:cxn modelId="{FE39DACB-89D6-4154-9E80-5E5539F1F74C}" type="presParOf" srcId="{F9063BFB-033C-4F10-A8E5-EFEDE127957A}" destId="{08D643E0-0CCD-4330-8124-B2B56858FEDC}" srcOrd="1" destOrd="0" presId="urn:microsoft.com/office/officeart/2005/8/layout/pList1"/>
    <dgm:cxn modelId="{7309478D-4D17-4C36-A3DE-D736B9B6C8CF}" type="presParOf" srcId="{69343EAC-2904-4D9E-8D69-FBAE3BC88483}" destId="{6442189A-BE03-4FE7-B0A2-54DA8C274DDF}" srcOrd="3" destOrd="0" presId="urn:microsoft.com/office/officeart/2005/8/layout/pList1"/>
    <dgm:cxn modelId="{E5E971BB-F73F-4F9F-90E8-2454C90B7E5E}" type="presParOf" srcId="{69343EAC-2904-4D9E-8D69-FBAE3BC88483}" destId="{B147EE5F-A4AE-4372-98E6-3840759EA709}" srcOrd="4" destOrd="0" presId="urn:microsoft.com/office/officeart/2005/8/layout/pList1"/>
    <dgm:cxn modelId="{7E1BB41E-DA01-4FAE-8E20-8FC3E00ACB8E}" type="presParOf" srcId="{B147EE5F-A4AE-4372-98E6-3840759EA709}" destId="{7960E7FF-293F-417A-A45B-5D1DE646E63E}" srcOrd="0" destOrd="0" presId="urn:microsoft.com/office/officeart/2005/8/layout/pList1"/>
    <dgm:cxn modelId="{EFE83C7B-5E85-49B4-A1C6-8FB53CDA35AC}" type="presParOf" srcId="{B147EE5F-A4AE-4372-98E6-3840759EA709}" destId="{86E57BFC-0779-4B7A-A4CE-E940C27C15B5}" srcOrd="1" destOrd="0" presId="urn:microsoft.com/office/officeart/2005/8/layout/pList1"/>
    <dgm:cxn modelId="{15A2CE75-D3CD-42C2-AA80-CA1C9C0BDC9E}" type="presParOf" srcId="{69343EAC-2904-4D9E-8D69-FBAE3BC88483}" destId="{994891F2-BF74-4276-9F55-FB16A9549F71}" srcOrd="5" destOrd="0" presId="urn:microsoft.com/office/officeart/2005/8/layout/pList1"/>
    <dgm:cxn modelId="{E5430984-F6DC-427F-8B44-08314097199C}" type="presParOf" srcId="{69343EAC-2904-4D9E-8D69-FBAE3BC88483}" destId="{41A41CE7-46FC-429A-8B04-20AFEB72B3AD}" srcOrd="6" destOrd="0" presId="urn:microsoft.com/office/officeart/2005/8/layout/pList1"/>
    <dgm:cxn modelId="{943EAD74-EAD0-4EF5-A3D3-577BDBAF983E}" type="presParOf" srcId="{41A41CE7-46FC-429A-8B04-20AFEB72B3AD}" destId="{1F50CF89-E156-4D30-8D60-1378ACF539A2}" srcOrd="0" destOrd="0" presId="urn:microsoft.com/office/officeart/2005/8/layout/pList1"/>
    <dgm:cxn modelId="{0F7BE1F0-BA75-45A3-A7C3-53A071E56E66}" type="presParOf" srcId="{41A41CE7-46FC-429A-8B04-20AFEB72B3AD}" destId="{22B3C205-DEE8-465C-A774-3267CCD7255D}" srcOrd="1" destOrd="0" presId="urn:microsoft.com/office/officeart/2005/8/layout/pList1"/>
    <dgm:cxn modelId="{EA809314-3FD2-497E-A5A5-0ECA807B474C}" type="presParOf" srcId="{69343EAC-2904-4D9E-8D69-FBAE3BC88483}" destId="{6B9D26E4-09D6-4C0C-87C9-6B9B988D65EC}" srcOrd="7" destOrd="0" presId="urn:microsoft.com/office/officeart/2005/8/layout/pList1"/>
    <dgm:cxn modelId="{17FAF26B-2216-45CD-AA44-254378735F09}" type="presParOf" srcId="{69343EAC-2904-4D9E-8D69-FBAE3BC88483}" destId="{3A9DE781-5309-4D5F-ACAE-9B700C11DB04}" srcOrd="8" destOrd="0" presId="urn:microsoft.com/office/officeart/2005/8/layout/pList1"/>
    <dgm:cxn modelId="{45CB4746-B89D-4D2E-8A40-0EAA960B02AC}" type="presParOf" srcId="{3A9DE781-5309-4D5F-ACAE-9B700C11DB04}" destId="{144C8156-BA6C-4FB6-9EB2-E807B1FDB7CA}" srcOrd="0" destOrd="0" presId="urn:microsoft.com/office/officeart/2005/8/layout/pList1"/>
    <dgm:cxn modelId="{D0921109-F695-4C96-9F58-D3EC578A1596}" type="presParOf" srcId="{3A9DE781-5309-4D5F-ACAE-9B700C11DB04}" destId="{612954EB-2746-4D29-92AE-52F15B8E2FCD}" srcOrd="1" destOrd="0" presId="urn:microsoft.com/office/officeart/2005/8/layout/pList1"/>
    <dgm:cxn modelId="{06A901BD-AED8-4FAD-96B7-A2DF898B7B10}" type="presParOf" srcId="{69343EAC-2904-4D9E-8D69-FBAE3BC88483}" destId="{1E7DA272-2852-4C26-9767-76A01125E3AC}" srcOrd="9" destOrd="0" presId="urn:microsoft.com/office/officeart/2005/8/layout/pList1"/>
    <dgm:cxn modelId="{18E35ED0-8932-462F-A0A0-5BCD2F22F9D0}" type="presParOf" srcId="{69343EAC-2904-4D9E-8D69-FBAE3BC88483}" destId="{9B762A61-FA58-4CEF-82DD-7C82EC227110}" srcOrd="10" destOrd="0" presId="urn:microsoft.com/office/officeart/2005/8/layout/pList1"/>
    <dgm:cxn modelId="{20FAE117-F76F-49D8-A55D-2FDF25797B33}" type="presParOf" srcId="{9B762A61-FA58-4CEF-82DD-7C82EC227110}" destId="{612D1087-5186-4223-9833-285A492D3845}" srcOrd="0" destOrd="0" presId="urn:microsoft.com/office/officeart/2005/8/layout/pList1"/>
    <dgm:cxn modelId="{F432ED62-7BF8-49B1-B7D6-97DDDC394267}" type="presParOf" srcId="{9B762A61-FA58-4CEF-82DD-7C82EC227110}" destId="{02ABC1D7-98E5-4039-85E2-3D9BAC15F7FB}"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D5501-79F2-4C87-B251-3CD6C2C423B1}">
      <dsp:nvSpPr>
        <dsp:cNvPr id="0" name=""/>
        <dsp:cNvSpPr/>
      </dsp:nvSpPr>
      <dsp:spPr>
        <a:xfrm>
          <a:off x="749644" y="1350"/>
          <a:ext cx="1799638" cy="1239951"/>
        </a:xfrm>
        <a:prstGeom prst="roundRect">
          <a:avLst/>
        </a:prstGeom>
        <a:blipFill dpi="0" rotWithShape="1">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l="15550" r="1555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A9D4E3-0B14-4CC0-994A-C5C034FA5709}">
      <dsp:nvSpPr>
        <dsp:cNvPr id="0" name=""/>
        <dsp:cNvSpPr/>
      </dsp:nvSpPr>
      <dsp:spPr>
        <a:xfrm>
          <a:off x="749644" y="1241302"/>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Empower staff</a:t>
          </a:r>
          <a:endParaRPr lang="en-GB" sz="1500" kern="1200"/>
        </a:p>
      </dsp:txBody>
      <dsp:txXfrm>
        <a:off x="749644" y="1241302"/>
        <a:ext cx="1799638" cy="667665"/>
      </dsp:txXfrm>
    </dsp:sp>
    <dsp:sp modelId="{8A98B17B-C2F4-42C1-A22F-A4B9B6ECDE7F}">
      <dsp:nvSpPr>
        <dsp:cNvPr id="0" name=""/>
        <dsp:cNvSpPr/>
      </dsp:nvSpPr>
      <dsp:spPr>
        <a:xfrm>
          <a:off x="2729323" y="1350"/>
          <a:ext cx="1799638" cy="1239951"/>
        </a:xfrm>
        <a:prstGeom prst="roundRect">
          <a:avLst/>
        </a:prstGeom>
        <a:blipFill dpi="0" rotWithShape="1">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l="15550" r="1555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D643E0-0CCD-4330-8124-B2B56858FEDC}">
      <dsp:nvSpPr>
        <dsp:cNvPr id="0" name=""/>
        <dsp:cNvSpPr/>
      </dsp:nvSpPr>
      <dsp:spPr>
        <a:xfrm>
          <a:off x="2729323" y="1241302"/>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Create role models</a:t>
          </a:r>
          <a:endParaRPr lang="en-GB" sz="1500" kern="1200"/>
        </a:p>
      </dsp:txBody>
      <dsp:txXfrm>
        <a:off x="2729323" y="1241302"/>
        <a:ext cx="1799638" cy="667665"/>
      </dsp:txXfrm>
    </dsp:sp>
    <dsp:sp modelId="{7960E7FF-293F-417A-A45B-5D1DE646E63E}">
      <dsp:nvSpPr>
        <dsp:cNvPr id="0" name=""/>
        <dsp:cNvSpPr/>
      </dsp:nvSpPr>
      <dsp:spPr>
        <a:xfrm>
          <a:off x="4709001" y="1350"/>
          <a:ext cx="1799638" cy="1239951"/>
        </a:xfrm>
        <a:prstGeom prst="roundRect">
          <a:avLst/>
        </a:prstGeom>
        <a:blipFill dpi="0" rotWithShape="1">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l="15550" r="1555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E57BFC-0779-4B7A-A4CE-E940C27C15B5}">
      <dsp:nvSpPr>
        <dsp:cNvPr id="0" name=""/>
        <dsp:cNvSpPr/>
      </dsp:nvSpPr>
      <dsp:spPr>
        <a:xfrm>
          <a:off x="4709001" y="1241302"/>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Develop research demonstrators </a:t>
          </a:r>
        </a:p>
      </dsp:txBody>
      <dsp:txXfrm>
        <a:off x="4709001" y="1241302"/>
        <a:ext cx="1799638" cy="667665"/>
      </dsp:txXfrm>
    </dsp:sp>
    <dsp:sp modelId="{1F50CF89-E156-4D30-8D60-1378ACF539A2}">
      <dsp:nvSpPr>
        <dsp:cNvPr id="0" name=""/>
        <dsp:cNvSpPr/>
      </dsp:nvSpPr>
      <dsp:spPr>
        <a:xfrm>
          <a:off x="749644" y="2088931"/>
          <a:ext cx="1799638" cy="1239951"/>
        </a:xfrm>
        <a:prstGeom prst="round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t="-23000" b="-2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B3C205-DEE8-465C-A774-3267CCD7255D}">
      <dsp:nvSpPr>
        <dsp:cNvPr id="0" name=""/>
        <dsp:cNvSpPr/>
      </dsp:nvSpPr>
      <dsp:spPr>
        <a:xfrm>
          <a:off x="749644" y="3328883"/>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Visibility for staff</a:t>
          </a:r>
          <a:endParaRPr lang="en-GB" sz="1500" kern="1200"/>
        </a:p>
      </dsp:txBody>
      <dsp:txXfrm>
        <a:off x="749644" y="3328883"/>
        <a:ext cx="1799638" cy="667665"/>
      </dsp:txXfrm>
    </dsp:sp>
    <dsp:sp modelId="{144C8156-BA6C-4FB6-9EB2-E807B1FDB7CA}">
      <dsp:nvSpPr>
        <dsp:cNvPr id="0" name=""/>
        <dsp:cNvSpPr/>
      </dsp:nvSpPr>
      <dsp:spPr>
        <a:xfrm>
          <a:off x="2729323" y="2088931"/>
          <a:ext cx="1799638" cy="1239951"/>
        </a:xfrm>
        <a:prstGeom prst="roundRect">
          <a:avLst/>
        </a:prstGeom>
        <a:blipFill dpi="0" rotWithShape="1">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l="15550" r="1555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2954EB-2746-4D29-92AE-52F15B8E2FCD}">
      <dsp:nvSpPr>
        <dsp:cNvPr id="0" name=""/>
        <dsp:cNvSpPr/>
      </dsp:nvSpPr>
      <dsp:spPr>
        <a:xfrm>
          <a:off x="2729323" y="3328883"/>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Share expertise</a:t>
          </a:r>
          <a:endParaRPr lang="en-GB" sz="1500" kern="1200"/>
        </a:p>
      </dsp:txBody>
      <dsp:txXfrm>
        <a:off x="2729323" y="3328883"/>
        <a:ext cx="1799638" cy="667665"/>
      </dsp:txXfrm>
    </dsp:sp>
    <dsp:sp modelId="{612D1087-5186-4223-9833-285A492D3845}">
      <dsp:nvSpPr>
        <dsp:cNvPr id="0" name=""/>
        <dsp:cNvSpPr/>
      </dsp:nvSpPr>
      <dsp:spPr>
        <a:xfrm>
          <a:off x="4709001" y="2088931"/>
          <a:ext cx="1799638" cy="1239951"/>
        </a:xfrm>
        <a:prstGeom prst="roundRect">
          <a:avLst/>
        </a:prstGeom>
        <a:blipFill dpi="0" rotWithShape="1">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a:fillRect l="15550" r="1555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ABC1D7-98E5-4039-85E2-3D9BAC15F7FB}">
      <dsp:nvSpPr>
        <dsp:cNvPr id="0" name=""/>
        <dsp:cNvSpPr/>
      </dsp:nvSpPr>
      <dsp:spPr>
        <a:xfrm>
          <a:off x="4709001" y="3328883"/>
          <a:ext cx="1799638" cy="66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GB" sz="1500" b="1" kern="1200"/>
            <a:t>Share STEM Connections model</a:t>
          </a:r>
        </a:p>
      </dsp:txBody>
      <dsp:txXfrm>
        <a:off x="4709001" y="3328883"/>
        <a:ext cx="1799638" cy="667665"/>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828BB8-0594-4C9F-AE1B-418D3792C7DA}" type="datetimeFigureOut">
              <a:rPr lang="en-GB" smtClean="0"/>
              <a:t>20/09/2023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22622B-E8B4-45F1-9E92-7EBFFFC6690A}" type="slidenum">
              <a:rPr lang="en-GB" smtClean="0"/>
              <a:t>‹#›</a:t>
            </a:fld>
            <a:endParaRPr lang="en-GB"/>
          </a:p>
        </p:txBody>
      </p:sp>
    </p:spTree>
    <p:extLst>
      <p:ext uri="{BB962C8B-B14F-4D97-AF65-F5344CB8AC3E}">
        <p14:creationId xmlns:p14="http://schemas.microsoft.com/office/powerpoint/2010/main" val="1032134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3677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a:t>Empower staff </a:t>
            </a:r>
            <a:r>
              <a:rPr lang="en-GB"/>
              <a:t>so they can share their own research stories with any audience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Address the lack of representation and </a:t>
            </a:r>
            <a:r>
              <a:rPr lang="en-GB" b="1"/>
              <a:t>role models </a:t>
            </a:r>
            <a:r>
              <a:rPr lang="en-GB"/>
              <a:t>for under-represented groups in STEM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Development of </a:t>
            </a:r>
            <a:r>
              <a:rPr lang="en-GB" b="1"/>
              <a:t>research demonstrators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a:t>Visibility for staff </a:t>
            </a:r>
            <a:r>
              <a:rPr lang="en-GB"/>
              <a:t>through website resources, staff profiles and photographs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a:t>Sharing expertise</a:t>
            </a:r>
            <a:r>
              <a:rPr lang="en-GB"/>
              <a:t>, networking, culture building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Create and </a:t>
            </a:r>
            <a:r>
              <a:rPr lang="en-GB" b="1"/>
              <a:t>share STEM Connections model</a:t>
            </a:r>
            <a:endParaRPr lang="en-GB"/>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10"/>
          </p:nvPr>
        </p:nvSpPr>
        <p:spPr/>
        <p:txBody>
          <a:bodyPr/>
          <a:lstStyle/>
          <a:p>
            <a:fld id="{E022622B-E8B4-45F1-9E92-7EBFFFC6690A}" type="slidenum">
              <a:rPr lang="en-GB" smtClean="0"/>
              <a:t>2</a:t>
            </a:fld>
            <a:endParaRPr lang="en-GB"/>
          </a:p>
        </p:txBody>
      </p:sp>
    </p:spTree>
    <p:extLst>
      <p:ext uri="{BB962C8B-B14F-4D97-AF65-F5344CB8AC3E}">
        <p14:creationId xmlns:p14="http://schemas.microsoft.com/office/powerpoint/2010/main" val="1262966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022622B-E8B4-45F1-9E92-7EBFFFC6690A}" type="slidenum">
              <a:rPr lang="en-GB" smtClean="0"/>
              <a:t>3</a:t>
            </a:fld>
            <a:endParaRPr lang="en-GB"/>
          </a:p>
        </p:txBody>
      </p:sp>
    </p:spTree>
    <p:extLst>
      <p:ext uri="{BB962C8B-B14F-4D97-AF65-F5344CB8AC3E}">
        <p14:creationId xmlns:p14="http://schemas.microsoft.com/office/powerpoint/2010/main" val="3240569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wanted to work with these people – key stakeholders – diverse set of skills </a:t>
            </a:r>
          </a:p>
          <a:p>
            <a:r>
              <a:rPr lang="en-GB" dirty="0"/>
              <a:t>FOCUS is on collaboration, working to the different strengths of the team. </a:t>
            </a:r>
          </a:p>
          <a:p>
            <a:r>
              <a:rPr lang="en-GB" dirty="0"/>
              <a:t>Authentic experience and quality experience.</a:t>
            </a:r>
          </a:p>
          <a:p>
            <a:r>
              <a:rPr lang="en-GB" b="1" dirty="0"/>
              <a:t>Inputs</a:t>
            </a:r>
            <a:r>
              <a:rPr lang="en-GB" dirty="0"/>
              <a:t> – focus on quality and meaningful experience for the staff, </a:t>
            </a:r>
          </a:p>
          <a:p>
            <a:r>
              <a:rPr lang="en-GB" b="1" dirty="0"/>
              <a:t>Model</a:t>
            </a:r>
            <a:r>
              <a:rPr lang="en-GB" dirty="0"/>
              <a:t> gave them the opportunity to hone their skills</a:t>
            </a:r>
          </a:p>
          <a:p>
            <a:r>
              <a:rPr lang="en-GB" dirty="0"/>
              <a:t>Key </a:t>
            </a:r>
            <a:r>
              <a:rPr lang="en-GB" b="1" dirty="0"/>
              <a:t>outputs</a:t>
            </a:r>
            <a:r>
              <a:rPr lang="en-GB" dirty="0"/>
              <a:t> / deliverables are</a:t>
            </a:r>
          </a:p>
        </p:txBody>
      </p:sp>
      <p:sp>
        <p:nvSpPr>
          <p:cNvPr id="4" name="Slide Number Placeholder 3"/>
          <p:cNvSpPr>
            <a:spLocks noGrp="1"/>
          </p:cNvSpPr>
          <p:nvPr>
            <p:ph type="sldNum" sz="quarter" idx="10"/>
          </p:nvPr>
        </p:nvSpPr>
        <p:spPr/>
        <p:txBody>
          <a:bodyPr/>
          <a:lstStyle/>
          <a:p>
            <a:fld id="{E022622B-E8B4-45F1-9E92-7EBFFFC6690A}" type="slidenum">
              <a:rPr lang="en-GB" smtClean="0"/>
              <a:t>4</a:t>
            </a:fld>
            <a:endParaRPr lang="en-GB"/>
          </a:p>
        </p:txBody>
      </p:sp>
    </p:spTree>
    <p:extLst>
      <p:ext uri="{BB962C8B-B14F-4D97-AF65-F5344CB8AC3E}">
        <p14:creationId xmlns:p14="http://schemas.microsoft.com/office/powerpoint/2010/main" val="3084132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Key thing to highlight on this slide – this project helped staff develop their skills and confidence.</a:t>
            </a:r>
          </a:p>
        </p:txBody>
      </p:sp>
      <p:sp>
        <p:nvSpPr>
          <p:cNvPr id="4" name="Slide Number Placeholder 3"/>
          <p:cNvSpPr>
            <a:spLocks noGrp="1"/>
          </p:cNvSpPr>
          <p:nvPr>
            <p:ph type="sldNum" sz="quarter" idx="5"/>
          </p:nvPr>
        </p:nvSpPr>
        <p:spPr/>
        <p:txBody>
          <a:bodyPr/>
          <a:lstStyle/>
          <a:p>
            <a:fld id="{E022622B-E8B4-45F1-9E92-7EBFFFC6690A}" type="slidenum">
              <a:rPr lang="en-GB" smtClean="0"/>
              <a:t>6</a:t>
            </a:fld>
            <a:endParaRPr lang="en-GB"/>
          </a:p>
        </p:txBody>
      </p:sp>
    </p:spTree>
    <p:extLst>
      <p:ext uri="{BB962C8B-B14F-4D97-AF65-F5344CB8AC3E}">
        <p14:creationId xmlns:p14="http://schemas.microsoft.com/office/powerpoint/2010/main" val="3157971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Key thing to highlight on this slide – outreach is often done and forgotten, this project was all about building legacy of these wonderful staff and their contributions. It is all visible and publicly accessible, and useful to teachers beyond the interactions with role models through resources.</a:t>
            </a:r>
          </a:p>
        </p:txBody>
      </p:sp>
      <p:sp>
        <p:nvSpPr>
          <p:cNvPr id="4" name="Slide Number Placeholder 3"/>
          <p:cNvSpPr>
            <a:spLocks noGrp="1"/>
          </p:cNvSpPr>
          <p:nvPr>
            <p:ph type="sldNum" sz="quarter" idx="5"/>
          </p:nvPr>
        </p:nvSpPr>
        <p:spPr/>
        <p:txBody>
          <a:bodyPr/>
          <a:lstStyle/>
          <a:p>
            <a:fld id="{E022622B-E8B4-45F1-9E92-7EBFFFC6690A}" type="slidenum">
              <a:rPr lang="en-GB" smtClean="0"/>
              <a:t>7</a:t>
            </a:fld>
            <a:endParaRPr lang="en-GB"/>
          </a:p>
        </p:txBody>
      </p:sp>
    </p:spTree>
    <p:extLst>
      <p:ext uri="{BB962C8B-B14F-4D97-AF65-F5344CB8AC3E}">
        <p14:creationId xmlns:p14="http://schemas.microsoft.com/office/powerpoint/2010/main" val="119633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1368757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58D789-F8EF-A541-8E36-2998F04892E2}" type="datetimeFigureOut">
              <a:rPr lang="en-US" smtClean="0"/>
              <a:pPr/>
              <a:t>9/20/2023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EECE37-A74B-914D-B7C2-39992F7D72B2}" type="slidenum">
              <a:rPr lang="en-US" smtClean="0"/>
              <a:pPr/>
              <a:t>‹#›</a:t>
            </a:fld>
            <a:endParaRPr lang="en-US"/>
          </a:p>
        </p:txBody>
      </p:sp>
    </p:spTree>
    <p:extLst>
      <p:ext uri="{BB962C8B-B14F-4D97-AF65-F5344CB8AC3E}">
        <p14:creationId xmlns:p14="http://schemas.microsoft.com/office/powerpoint/2010/main" val="584538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8D789-F8EF-A541-8E36-2998F04892E2}" type="datetimeFigureOut">
              <a:rPr lang="en-US" smtClean="0"/>
              <a:pPr/>
              <a:t>9/20/2023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EECE37-A74B-914D-B7C2-39992F7D72B2}" type="slidenum">
              <a:rPr lang="en-US" smtClean="0"/>
              <a:pPr/>
              <a:t>‹#›</a:t>
            </a:fld>
            <a:endParaRPr lang="en-US"/>
          </a:p>
        </p:txBody>
      </p:sp>
      <p:sp>
        <p:nvSpPr>
          <p:cNvPr id="5" name="Rectangle 4">
            <a:extLst>
              <a:ext uri="{FF2B5EF4-FFF2-40B4-BE49-F238E27FC236}">
                <a16:creationId xmlns:a16="http://schemas.microsoft.com/office/drawing/2014/main" id="{07191518-8800-479B-96B8-40E4FFD79FD1}"/>
              </a:ext>
            </a:extLst>
          </p:cNvPr>
          <p:cNvSpPr/>
          <p:nvPr userDrawn="1"/>
        </p:nvSpPr>
        <p:spPr>
          <a:xfrm>
            <a:off x="0" y="5151395"/>
            <a:ext cx="12192000" cy="12049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Tree>
    <p:extLst>
      <p:ext uri="{BB962C8B-B14F-4D97-AF65-F5344CB8AC3E}">
        <p14:creationId xmlns:p14="http://schemas.microsoft.com/office/powerpoint/2010/main" val="674085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9BCB-1C9F-9600-94E6-EA499ED84D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4CDC24B-A5CB-4BFC-EB61-AC489C66CAA9}"/>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3B5B01F-512B-EBC3-943C-07E27B305B22}"/>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B5BACA5C-5B21-E7B7-F0ED-C6AABA8DFE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256F9C-DDD6-3C14-DDF0-8DB79AF7DEC5}"/>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3760576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60D2E-973F-9708-ECE5-1D88E759E4F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3EB513-45F1-5345-C86F-CEF56A4845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258C71-6FB3-AD03-9F62-2AC2D15ECDD3}"/>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5B7E64DE-C92A-9961-A452-39FF7106F5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B60F09-5707-7FF4-E5CC-B1E6970FEDEA}"/>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2425154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61F48-70EC-7E6F-F330-1EE777C24373}"/>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B9319EE-C97C-CE78-6E20-0BAE9F8CB664}"/>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C7E05F-9B74-CDA8-C40E-882E01B57E97}"/>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0E633BDA-A6AF-7BFC-9D58-047B61AF55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F9B932-5648-AC87-0202-4248CF9DD642}"/>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1946990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EB755-780B-5543-40C7-F1907D752F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6B5915-B2B8-6F3B-C173-43FDBE050A3E}"/>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6BAFE5E-0DF8-50F1-BC36-D079C687C94B}"/>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CC78F2C-C710-A7DC-AEFC-CDBFC78C57A4}"/>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6" name="Footer Placeholder 5">
            <a:extLst>
              <a:ext uri="{FF2B5EF4-FFF2-40B4-BE49-F238E27FC236}">
                <a16:creationId xmlns:a16="http://schemas.microsoft.com/office/drawing/2014/main" id="{394DEAC5-B8DB-1B7C-C55D-9CBDE38B99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310D67-DEF0-03C6-9CD6-FF1616D4EE88}"/>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3099361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C7DFD-594A-0A44-E888-CD36E8DAB3A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F1FD8C-6DDF-FE0D-3B11-55CE29CBC51A}"/>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19A52C-E1E5-EEC1-726D-096FC601EEE5}"/>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E2A57F-A3D2-CCE9-3E6B-476A0B97616E}"/>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0CE4B7-3A3A-2B08-EBA4-68410BC223B4}"/>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F588CC-DD68-E403-E21F-D4DECEA3D7B3}"/>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8" name="Footer Placeholder 7">
            <a:extLst>
              <a:ext uri="{FF2B5EF4-FFF2-40B4-BE49-F238E27FC236}">
                <a16:creationId xmlns:a16="http://schemas.microsoft.com/office/drawing/2014/main" id="{3008E578-46BA-5659-A318-7D28E520D4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EE254E-C18C-607B-F9A2-0D755372BFA3}"/>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441910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3E615-D415-694B-7EFC-83B02726EAF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9FA7B71-2A3C-4D4E-7B72-5C11A1CF987A}"/>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4" name="Footer Placeholder 3">
            <a:extLst>
              <a:ext uri="{FF2B5EF4-FFF2-40B4-BE49-F238E27FC236}">
                <a16:creationId xmlns:a16="http://schemas.microsoft.com/office/drawing/2014/main" id="{0D04EA8D-614C-8497-8CE2-D110C8CF1B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401E89F-11B6-D9D9-8BDD-F62027F2543C}"/>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4255528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F9C7A9-1777-86A9-8CDD-85B1DF1B2B96}"/>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3" name="Footer Placeholder 2">
            <a:extLst>
              <a:ext uri="{FF2B5EF4-FFF2-40B4-BE49-F238E27FC236}">
                <a16:creationId xmlns:a16="http://schemas.microsoft.com/office/drawing/2014/main" id="{A9761C22-CA8B-2A83-7B14-4EBFD70C16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65B21E2-08EC-A7D5-7BAE-CF8BFD55A2B4}"/>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15819218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EF27E-23B2-4E32-3AF2-00D932B47C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58AF0E4-9AD6-A18F-A037-9378871E6855}"/>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AF3A842-E1A6-7D63-2D9E-3C1A7F9D0D63}"/>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FD92E6-6247-E92C-3E07-ABAD7B6388CF}"/>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6" name="Footer Placeholder 5">
            <a:extLst>
              <a:ext uri="{FF2B5EF4-FFF2-40B4-BE49-F238E27FC236}">
                <a16:creationId xmlns:a16="http://schemas.microsoft.com/office/drawing/2014/main" id="{A88B3598-83BD-1741-495E-AE0EFE86F5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9E071E-F24B-25A4-0E92-D52F89CD7C59}"/>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4137378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168846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66AE7-EAC2-7D1E-88CE-2F8B0D472B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46CB8CA-617E-0561-6833-9EA77E00C1C1}"/>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id="{46BF2003-ECE5-DD1B-2C05-95BAE639FBD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11D322-3901-3D1F-412E-5B43F24BB616}"/>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6" name="Footer Placeholder 5">
            <a:extLst>
              <a:ext uri="{FF2B5EF4-FFF2-40B4-BE49-F238E27FC236}">
                <a16:creationId xmlns:a16="http://schemas.microsoft.com/office/drawing/2014/main" id="{31E40EF0-EFB7-1B57-ED5F-31C04FB543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36A3A6-2F48-5C02-1C79-82919AD13626}"/>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8035150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A17D7-D3ED-8393-94C3-64E41DB551A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FA220B-7C74-3A0F-3DF6-9D57715DC8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782368-3050-517A-FAC0-2B98D31BE5F2}"/>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BE02A488-74A1-7162-160A-B0ED03D48B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40DAB8-30B9-94BF-F42E-293EDEEE1F96}"/>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29796289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31AEDE-1842-5B7A-2085-7368CF463E00}"/>
              </a:ext>
            </a:extLst>
          </p:cNvPr>
          <p:cNvSpPr>
            <a:spLocks noGrp="1"/>
          </p:cNvSpPr>
          <p:nvPr>
            <p:ph type="title" orient="vert"/>
          </p:nvPr>
        </p:nvSpPr>
        <p:spPr>
          <a:xfrm>
            <a:off x="8724901" y="365126"/>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A8A7C5-A9ED-7CB8-0E89-7905E9D3C6E9}"/>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93B046-79C0-3B48-EB42-C9D589749E52}"/>
              </a:ext>
            </a:extLst>
          </p:cNvPr>
          <p:cNvSpPr>
            <a:spLocks noGrp="1"/>
          </p:cNvSpPr>
          <p:nvPr>
            <p:ph type="dt" sz="half" idx="10"/>
          </p:nvPr>
        </p:nvSpPr>
        <p:spPr/>
        <p:txBody>
          <a:body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A17937F9-634E-8545-3C27-261A06D6E8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B5B0CA-D11E-E9F8-AAAA-F13E53489FA5}"/>
              </a:ext>
            </a:extLst>
          </p:cNvPr>
          <p:cNvSpPr>
            <a:spLocks noGrp="1"/>
          </p:cNvSpPr>
          <p:nvPr>
            <p:ph type="sldNum" sz="quarter" idx="12"/>
          </p:nvPr>
        </p:nvSpPr>
        <p:spPr/>
        <p:txBody>
          <a:bodyPr/>
          <a:lstStyle/>
          <a:p>
            <a:fld id="{25F0DA9D-9A52-43DE-A002-BC37DE07E624}" type="slidenum">
              <a:rPr lang="en-GB" smtClean="0"/>
              <a:t>‹#›</a:t>
            </a:fld>
            <a:endParaRPr lang="en-GB"/>
          </a:p>
        </p:txBody>
      </p:sp>
    </p:spTree>
    <p:extLst>
      <p:ext uri="{BB962C8B-B14F-4D97-AF65-F5344CB8AC3E}">
        <p14:creationId xmlns:p14="http://schemas.microsoft.com/office/powerpoint/2010/main" val="2164039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3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511C6C"/>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511C6C"/>
              </a:buClr>
            </a:pPr>
            <a:r>
              <a:rPr lang="en-US" b="1">
                <a:latin typeface="+mn-lt"/>
                <a:ea typeface="Avenir Next Demi Bold" charset="0"/>
                <a:cs typeface="Avenir Next Demi Bold" charset="0"/>
              </a:rPr>
              <a:t>Or every bullet point can be in demi bold</a:t>
            </a:r>
            <a:r>
              <a:rPr lang="en-US">
                <a:latin typeface="+mn-lt"/>
              </a:rPr>
              <a:t>.</a:t>
            </a:r>
          </a:p>
          <a:p>
            <a:pPr>
              <a:buClr>
                <a:srgbClr val="511C6C"/>
              </a:buClr>
            </a:pPr>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a:solidFill>
                  <a:srgbClr val="511C6C"/>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425002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7"/>
            <a:ext cx="9144000" cy="1655763"/>
          </a:xfrm>
          <a:prstGeom prst="rect">
            <a:avLst/>
          </a:prstGeo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7C4B184-9C68-4418-9578-F5E6F1C9A3ED}" type="datetimeFigureOut">
              <a:rPr lang="en-GB" smtClean="0"/>
              <a:t>20/09/2023</a:t>
            </a:fld>
            <a:endParaRPr lang="en-GB"/>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C3A80BDE-B7F5-42E2-A699-FCFBD59B018A}" type="slidenum">
              <a:rPr lang="en-GB" smtClean="0"/>
              <a:t>‹#›</a:t>
            </a:fld>
            <a:endParaRPr lang="en-GB"/>
          </a:p>
        </p:txBody>
      </p:sp>
    </p:spTree>
    <p:extLst>
      <p:ext uri="{BB962C8B-B14F-4D97-AF65-F5344CB8AC3E}">
        <p14:creationId xmlns:p14="http://schemas.microsoft.com/office/powerpoint/2010/main" val="324651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2"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
            <a:ext cx="12192000" cy="1377315"/>
          </a:xfrm>
          <a:prstGeom prst="rect">
            <a:avLst/>
          </a:prstGeom>
        </p:spPr>
      </p:pic>
    </p:spTree>
    <p:extLst>
      <p:ext uri="{BB962C8B-B14F-4D97-AF65-F5344CB8AC3E}">
        <p14:creationId xmlns:p14="http://schemas.microsoft.com/office/powerpoint/2010/main" val="3066497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383004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 y="2"/>
            <a:ext cx="12191543" cy="6857996"/>
          </a:xfrm>
          <a:prstGeom prst="rect">
            <a:avLst/>
          </a:prstGeom>
        </p:spPr>
      </p:pic>
      <p:sp>
        <p:nvSpPr>
          <p:cNvPr id="22" name="Text Placeholder 21"/>
          <p:cNvSpPr>
            <a:spLocks noGrp="1"/>
          </p:cNvSpPr>
          <p:nvPr>
            <p:ph type="body" sz="quarter" idx="13" hasCustomPrompt="1"/>
          </p:nvPr>
        </p:nvSpPr>
        <p:spPr>
          <a:xfrm>
            <a:off x="5285769" y="1140267"/>
            <a:ext cx="6082743" cy="3283944"/>
          </a:xfrm>
          <a:prstGeom prst="rect">
            <a:avLst/>
          </a:prstGeom>
        </p:spPr>
        <p:txBody>
          <a:bodyPr/>
          <a:lstStyle>
            <a:lvl1pPr marL="228589" marR="0" indent="-228589" algn="l" defTabSz="914354" rtl="0" eaLnBrk="1" fontAlgn="auto" latinLnBrk="0" hangingPunct="1">
              <a:lnSpc>
                <a:spcPct val="100000"/>
              </a:lnSpc>
              <a:spcBef>
                <a:spcPts val="0"/>
              </a:spcBef>
              <a:spcAft>
                <a:spcPts val="1600"/>
              </a:spcAft>
              <a:buClr>
                <a:srgbClr val="511C6C"/>
              </a:buClr>
              <a:buSzPct val="120000"/>
              <a:buFont typeface="Arial" charset="0"/>
              <a:buChar char="•"/>
              <a:tabLst/>
              <a:defRPr sz="21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a:t>
            </a:r>
          </a:p>
        </p:txBody>
      </p:sp>
      <p:sp>
        <p:nvSpPr>
          <p:cNvPr id="7" name="Text Placeholder 21"/>
          <p:cNvSpPr>
            <a:spLocks noGrp="1"/>
          </p:cNvSpPr>
          <p:nvPr>
            <p:ph type="body" sz="quarter" idx="14" hasCustomPrompt="1"/>
          </p:nvPr>
        </p:nvSpPr>
        <p:spPr>
          <a:xfrm>
            <a:off x="1178991" y="1140267"/>
            <a:ext cx="3954485" cy="3346364"/>
          </a:xfrm>
          <a:prstGeom prst="rect">
            <a:avLst/>
          </a:prstGeom>
        </p:spPr>
        <p:txBody>
          <a:bodyPr/>
          <a:lstStyle>
            <a:lvl1pPr marL="0" indent="0">
              <a:lnSpc>
                <a:spcPct val="80000"/>
              </a:lnSpc>
              <a:buFontTx/>
              <a:buNone/>
              <a:defRPr sz="4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(DYNAMIC TITLE OPTION CAPS AND BOLD)</a:t>
            </a:r>
          </a:p>
        </p:txBody>
      </p:sp>
    </p:spTree>
    <p:extLst>
      <p:ext uri="{BB962C8B-B14F-4D97-AF65-F5344CB8AC3E}">
        <p14:creationId xmlns:p14="http://schemas.microsoft.com/office/powerpoint/2010/main" val="304811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90"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Morbi</a:t>
            </a:r>
            <a:r>
              <a:rPr lang="en-US"/>
              <a:t> vitae </a:t>
            </a:r>
            <a:r>
              <a:rPr lang="en-US" err="1"/>
              <a:t>nibh</a:t>
            </a:r>
            <a:r>
              <a:rPr lang="en-US"/>
              <a:t> est.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(2 column)</a:t>
            </a:r>
          </a:p>
          <a:p>
            <a:pPr lvl="0"/>
            <a:endParaRPr lang="en-US"/>
          </a:p>
        </p:txBody>
      </p:sp>
      <p:sp>
        <p:nvSpPr>
          <p:cNvPr id="15" name="Text Placeholder 21"/>
          <p:cNvSpPr>
            <a:spLocks noGrp="1"/>
          </p:cNvSpPr>
          <p:nvPr>
            <p:ph type="body" sz="quarter" idx="15" hasCustomPrompt="1"/>
          </p:nvPr>
        </p:nvSpPr>
        <p:spPr>
          <a:xfrm>
            <a:off x="1178990"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err="1">
                <a:latin typeface="+mn-lt"/>
              </a:rPr>
              <a:t>Lorem</a:t>
            </a:r>
            <a:r>
              <a:rPr lang="en-US">
                <a:latin typeface="+mn-lt"/>
              </a:rPr>
              <a:t> </a:t>
            </a:r>
            <a:r>
              <a:rPr lang="en-US" err="1">
                <a:latin typeface="+mn-lt"/>
              </a:rPr>
              <a:t>ipsum</a:t>
            </a:r>
            <a:r>
              <a:rPr lang="en-US">
                <a:latin typeface="+mn-lt"/>
              </a:rPr>
              <a:t> dolor sit </a:t>
            </a:r>
            <a:r>
              <a:rPr lang="en-US" err="1">
                <a:latin typeface="+mn-lt"/>
              </a:rPr>
              <a:t>amet</a:t>
            </a:r>
            <a:r>
              <a:rPr lang="en-US">
                <a:latin typeface="+mn-lt"/>
              </a:rPr>
              <a:t>, </a:t>
            </a:r>
            <a:r>
              <a:rPr lang="en-US" err="1">
                <a:latin typeface="+mn-lt"/>
              </a:rPr>
              <a:t>consectetur</a:t>
            </a:r>
            <a:r>
              <a:rPr lang="en-US">
                <a:latin typeface="+mn-lt"/>
              </a:rPr>
              <a:t> </a:t>
            </a:r>
            <a:r>
              <a:rPr lang="en-US" err="1">
                <a:latin typeface="+mn-lt"/>
              </a:rPr>
              <a:t>adipiscing</a:t>
            </a:r>
            <a:r>
              <a:rPr lang="en-US">
                <a:latin typeface="+mn-lt"/>
              </a:rPr>
              <a:t> </a:t>
            </a:r>
            <a:r>
              <a:rPr lang="en-US" err="1">
                <a:latin typeface="+mn-lt"/>
              </a:rPr>
              <a:t>elit</a:t>
            </a:r>
            <a:r>
              <a:rPr lang="en-US">
                <a:latin typeface="+mn-lt"/>
              </a:rPr>
              <a:t> </a:t>
            </a:r>
            <a:r>
              <a:rPr lang="en-US" err="1">
                <a:latin typeface="+mn-lt"/>
              </a:rPr>
              <a:t>morbi</a:t>
            </a:r>
            <a:r>
              <a:rPr lang="en-US">
                <a:latin typeface="+mn-lt"/>
              </a:rPr>
              <a:t> vitae.</a:t>
            </a:r>
          </a:p>
        </p:txBody>
      </p:sp>
      <p:sp>
        <p:nvSpPr>
          <p:cNvPr id="16" name="Text Placeholder 21"/>
          <p:cNvSpPr>
            <a:spLocks noGrp="1"/>
          </p:cNvSpPr>
          <p:nvPr>
            <p:ph type="body" sz="quarter" idx="16" hasCustomPrompt="1"/>
          </p:nvPr>
        </p:nvSpPr>
        <p:spPr>
          <a:xfrm>
            <a:off x="6387328"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Morbi</a:t>
            </a:r>
            <a:r>
              <a:rPr lang="en-US"/>
              <a:t> vitae </a:t>
            </a:r>
            <a:r>
              <a:rPr lang="en-US" err="1"/>
              <a:t>nibh</a:t>
            </a:r>
            <a:r>
              <a:rPr lang="en-US"/>
              <a:t> est.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17" name="Text Placeholder 21"/>
          <p:cNvSpPr>
            <a:spLocks noGrp="1"/>
          </p:cNvSpPr>
          <p:nvPr>
            <p:ph type="body" sz="quarter" idx="17" hasCustomPrompt="1"/>
          </p:nvPr>
        </p:nvSpPr>
        <p:spPr>
          <a:xfrm>
            <a:off x="6387328"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lang="en-US"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err="1">
                <a:latin typeface="+mn-lt"/>
              </a:rPr>
              <a:t>Lorem</a:t>
            </a:r>
            <a:r>
              <a:rPr lang="en-US">
                <a:latin typeface="+mn-lt"/>
              </a:rPr>
              <a:t> </a:t>
            </a:r>
            <a:r>
              <a:rPr lang="en-US" err="1">
                <a:latin typeface="+mn-lt"/>
              </a:rPr>
              <a:t>ipsum</a:t>
            </a:r>
            <a:r>
              <a:rPr lang="en-US">
                <a:latin typeface="+mn-lt"/>
              </a:rPr>
              <a:t> dolor sit </a:t>
            </a:r>
            <a:r>
              <a:rPr lang="en-US" err="1">
                <a:latin typeface="+mn-lt"/>
              </a:rPr>
              <a:t>amet</a:t>
            </a:r>
            <a:r>
              <a:rPr lang="en-US">
                <a:latin typeface="+mn-lt"/>
              </a:rPr>
              <a:t>, </a:t>
            </a:r>
            <a:r>
              <a:rPr lang="en-US" err="1">
                <a:latin typeface="+mn-lt"/>
              </a:rPr>
              <a:t>consectetur</a:t>
            </a:r>
            <a:r>
              <a:rPr lang="en-US">
                <a:latin typeface="+mn-lt"/>
              </a:rPr>
              <a:t> </a:t>
            </a:r>
            <a:r>
              <a:rPr lang="en-US" err="1">
                <a:latin typeface="+mn-lt"/>
              </a:rPr>
              <a:t>adipiscing</a:t>
            </a:r>
            <a:r>
              <a:rPr lang="en-US">
                <a:latin typeface="+mn-lt"/>
              </a:rPr>
              <a:t> </a:t>
            </a:r>
            <a:r>
              <a:rPr lang="en-US" err="1">
                <a:latin typeface="+mn-lt"/>
              </a:rPr>
              <a:t>elit</a:t>
            </a:r>
            <a:r>
              <a:rPr lang="en-US">
                <a:latin typeface="+mn-lt"/>
              </a:rPr>
              <a:t> </a:t>
            </a:r>
            <a:r>
              <a:rPr lang="en-US" err="1">
                <a:latin typeface="+mn-lt"/>
              </a:rPr>
              <a:t>morbi</a:t>
            </a:r>
            <a:r>
              <a:rPr lang="en-US">
                <a:latin typeface="+mn-lt"/>
              </a:rPr>
              <a:t> vitae.</a:t>
            </a:r>
          </a:p>
        </p:txBody>
      </p:sp>
    </p:spTree>
    <p:extLst>
      <p:ext uri="{BB962C8B-B14F-4D97-AF65-F5344CB8AC3E}">
        <p14:creationId xmlns:p14="http://schemas.microsoft.com/office/powerpoint/2010/main" val="2775477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203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2" r:id="rId10"/>
    <p:sldLayoutId id="2147483683"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C093E0-E87E-7146-521B-7CEA3F955C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AA43C0-0043-94AE-4A20-F36BC6317508}"/>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686D1A-8EB7-4634-C586-5076B37E083F}"/>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7578A-1B4D-4CEF-93B6-A067C4AD5D07}" type="datetimeFigureOut">
              <a:rPr lang="en-GB" smtClean="0"/>
              <a:t>20/09/2023</a:t>
            </a:fld>
            <a:endParaRPr lang="en-GB"/>
          </a:p>
        </p:txBody>
      </p:sp>
      <p:sp>
        <p:nvSpPr>
          <p:cNvPr id="5" name="Footer Placeholder 4">
            <a:extLst>
              <a:ext uri="{FF2B5EF4-FFF2-40B4-BE49-F238E27FC236}">
                <a16:creationId xmlns:a16="http://schemas.microsoft.com/office/drawing/2014/main" id="{5A271D0C-0B68-FF0D-A3E8-FE5A376F0FB7}"/>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8965E46-EADC-C2E5-FE03-5D8E9CDEA048}"/>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F0DA9D-9A52-43DE-A002-BC37DE07E624}" type="slidenum">
              <a:rPr lang="en-GB" smtClean="0"/>
              <a:t>‹#›</a:t>
            </a:fld>
            <a:endParaRPr lang="en-GB"/>
          </a:p>
        </p:txBody>
      </p:sp>
    </p:spTree>
    <p:extLst>
      <p:ext uri="{BB962C8B-B14F-4D97-AF65-F5344CB8AC3E}">
        <p14:creationId xmlns:p14="http://schemas.microsoft.com/office/powerpoint/2010/main" val="228398222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3.jpeg"/><Relationship Id="rId4" Type="http://schemas.openxmlformats.org/officeDocument/2006/relationships/diagramLayout" Target="../diagrams/layout1.xml"/><Relationship Id="rId9" Type="http://schemas.openxmlformats.org/officeDocument/2006/relationships/image" Target="../media/image22.jpeg"/></Relationships>
</file>

<file path=ppt/slides/_rels/slide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svg"/><Relationship Id="rId3" Type="http://schemas.openxmlformats.org/officeDocument/2006/relationships/image" Target="../media/image24.jpeg"/><Relationship Id="rId7" Type="http://schemas.openxmlformats.org/officeDocument/2006/relationships/image" Target="../media/image28.svg"/><Relationship Id="rId12"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27.png"/><Relationship Id="rId11" Type="http://schemas.openxmlformats.org/officeDocument/2006/relationships/image" Target="../media/image32.sv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25.jpeg"/><Relationship Id="rId9" Type="http://schemas.openxmlformats.org/officeDocument/2006/relationships/image" Target="../media/image30.svg"/></Relationships>
</file>

<file path=ppt/slides/_rels/slide4.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18" Type="http://schemas.openxmlformats.org/officeDocument/2006/relationships/image" Target="../media/image50.svg"/><Relationship Id="rId26" Type="http://schemas.openxmlformats.org/officeDocument/2006/relationships/image" Target="../media/image58.svg"/><Relationship Id="rId3" Type="http://schemas.openxmlformats.org/officeDocument/2006/relationships/image" Target="../media/image35.png"/><Relationship Id="rId21" Type="http://schemas.openxmlformats.org/officeDocument/2006/relationships/image" Target="../media/image53.png"/><Relationship Id="rId7" Type="http://schemas.openxmlformats.org/officeDocument/2006/relationships/image" Target="../media/image39.png"/><Relationship Id="rId12" Type="http://schemas.openxmlformats.org/officeDocument/2006/relationships/image" Target="../media/image44.svg"/><Relationship Id="rId17" Type="http://schemas.openxmlformats.org/officeDocument/2006/relationships/image" Target="../media/image49.png"/><Relationship Id="rId25" Type="http://schemas.openxmlformats.org/officeDocument/2006/relationships/image" Target="../media/image57.png"/><Relationship Id="rId2" Type="http://schemas.openxmlformats.org/officeDocument/2006/relationships/notesSlide" Target="../notesSlides/notesSlide4.xml"/><Relationship Id="rId16" Type="http://schemas.openxmlformats.org/officeDocument/2006/relationships/image" Target="../media/image48.svg"/><Relationship Id="rId20" Type="http://schemas.openxmlformats.org/officeDocument/2006/relationships/image" Target="../media/image52.svg"/><Relationship Id="rId1" Type="http://schemas.openxmlformats.org/officeDocument/2006/relationships/slideLayout" Target="../slideLayouts/slideLayout8.xml"/><Relationship Id="rId6" Type="http://schemas.openxmlformats.org/officeDocument/2006/relationships/image" Target="../media/image38.svg"/><Relationship Id="rId11" Type="http://schemas.openxmlformats.org/officeDocument/2006/relationships/image" Target="../media/image43.png"/><Relationship Id="rId24" Type="http://schemas.openxmlformats.org/officeDocument/2006/relationships/image" Target="../media/image56.sv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55.png"/><Relationship Id="rId10" Type="http://schemas.openxmlformats.org/officeDocument/2006/relationships/image" Target="../media/image42.svg"/><Relationship Id="rId19" Type="http://schemas.openxmlformats.org/officeDocument/2006/relationships/image" Target="../media/image51.png"/><Relationship Id="rId4" Type="http://schemas.openxmlformats.org/officeDocument/2006/relationships/image" Target="../media/image36.svg"/><Relationship Id="rId9" Type="http://schemas.openxmlformats.org/officeDocument/2006/relationships/image" Target="../media/image41.png"/><Relationship Id="rId14" Type="http://schemas.openxmlformats.org/officeDocument/2006/relationships/image" Target="../media/image46.svg"/><Relationship Id="rId22" Type="http://schemas.openxmlformats.org/officeDocument/2006/relationships/image" Target="../media/image54.svg"/></Relationships>
</file>

<file path=ppt/slides/_rels/slide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8.xml"/><Relationship Id="rId4" Type="http://schemas.openxmlformats.org/officeDocument/2006/relationships/image" Target="../media/image61.jpeg"/></Relationships>
</file>

<file path=ppt/slides/_rels/slide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64.jpeg"/><Relationship Id="rId4" Type="http://schemas.openxmlformats.org/officeDocument/2006/relationships/image" Target="../media/image63.jpeg"/></Relationships>
</file>

<file path=ppt/slides/_rels/slide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67.jpeg"/><Relationship Id="rId4" Type="http://schemas.openxmlformats.org/officeDocument/2006/relationships/image" Target="../media/image66.png"/></Relationships>
</file>

<file path=ppt/slides/_rels/slide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267008"/>
            <a:ext cx="12191999" cy="8125007"/>
          </a:xfrm>
          <a:prstGeom prst="rect">
            <a:avLst/>
          </a:prstGeom>
          <a:solidFill>
            <a:schemeClr val="tx1"/>
          </a:solidFill>
        </p:spPr>
      </p:pic>
      <p:sp>
        <p:nvSpPr>
          <p:cNvPr id="10" name="Rectangle 9"/>
          <p:cNvSpPr/>
          <p:nvPr/>
        </p:nvSpPr>
        <p:spPr>
          <a:xfrm>
            <a:off x="757691" y="-298537"/>
            <a:ext cx="4219944" cy="4427620"/>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54961" y="5078501"/>
            <a:ext cx="12496684" cy="1933001"/>
          </a:xfrm>
          <a:prstGeom prst="rect">
            <a:avLst/>
          </a:prstGeom>
        </p:spPr>
      </p:pic>
      <p:sp>
        <p:nvSpPr>
          <p:cNvPr id="11" name="Title 1"/>
          <p:cNvSpPr txBox="1">
            <a:spLocks/>
          </p:cNvSpPr>
          <p:nvPr/>
        </p:nvSpPr>
        <p:spPr>
          <a:xfrm>
            <a:off x="932355" y="83393"/>
            <a:ext cx="4045280" cy="4045689"/>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defTabSz="914377">
              <a:lnSpc>
                <a:spcPct val="120000"/>
              </a:lnSpc>
            </a:pPr>
            <a:r>
              <a:rPr lang="en-GB" sz="2800">
                <a:solidFill>
                  <a:prstClr val="white"/>
                </a:solidFill>
                <a:latin typeface="Calibri"/>
              </a:rPr>
              <a:t>Enhancing Research Culture at Warwick</a:t>
            </a:r>
            <a:endParaRPr lang="en-US" sz="2800">
              <a:solidFill>
                <a:prstClr val="white"/>
              </a:solidFill>
              <a:latin typeface="Calibri"/>
            </a:endParaRPr>
          </a:p>
        </p:txBody>
      </p:sp>
      <p:sp>
        <p:nvSpPr>
          <p:cNvPr id="13" name="Subtitle 2"/>
          <p:cNvSpPr txBox="1">
            <a:spLocks/>
          </p:cNvSpPr>
          <p:nvPr/>
        </p:nvSpPr>
        <p:spPr>
          <a:xfrm>
            <a:off x="932355" y="1438275"/>
            <a:ext cx="3925891" cy="2560411"/>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914377">
              <a:spcBef>
                <a:spcPts val="1000"/>
              </a:spcBef>
            </a:pPr>
            <a:r>
              <a:rPr lang="en-GB" sz="2400" b="1">
                <a:solidFill>
                  <a:prstClr val="white"/>
                </a:solidFill>
                <a:latin typeface="Calibri"/>
                <a:ea typeface="Avenir Next" charset="0"/>
                <a:cs typeface="Avenir Next" charset="0"/>
              </a:rPr>
              <a:t>STEM Connections:</a:t>
            </a:r>
          </a:p>
          <a:p>
            <a:pPr defTabSz="914377">
              <a:spcBef>
                <a:spcPts val="1000"/>
              </a:spcBef>
            </a:pPr>
            <a:r>
              <a:rPr lang="en-GB" sz="2400" b="1">
                <a:solidFill>
                  <a:prstClr val="white"/>
                </a:solidFill>
                <a:latin typeface="Calibri"/>
                <a:ea typeface="Avenir Next" charset="0"/>
                <a:cs typeface="Avenir Next" charset="0"/>
              </a:rPr>
              <a:t>Empowering Researchers to Engage New Audiences</a:t>
            </a:r>
          </a:p>
          <a:p>
            <a:pPr defTabSz="914377">
              <a:spcBef>
                <a:spcPts val="1000"/>
              </a:spcBef>
            </a:pPr>
            <a:r>
              <a:rPr lang="en-GB" sz="1050">
                <a:solidFill>
                  <a:prstClr val="white"/>
                </a:solidFill>
                <a:latin typeface="Calibri"/>
                <a:ea typeface="Avenir Next" charset="0"/>
                <a:cs typeface="Avenir Next" charset="0"/>
              </a:rPr>
              <a:t>    </a:t>
            </a:r>
          </a:p>
          <a:p>
            <a:pPr defTabSz="914377">
              <a:spcBef>
                <a:spcPts val="1000"/>
              </a:spcBef>
            </a:pPr>
            <a:r>
              <a:rPr lang="en-GB" sz="1400">
                <a:solidFill>
                  <a:prstClr val="white"/>
                </a:solidFill>
                <a:latin typeface="Calibri"/>
                <a:ea typeface="Avenir Next" charset="0"/>
                <a:cs typeface="Avenir Next" charset="0"/>
              </a:rPr>
              <a:t>Margaret Low, Phil Jemmett, Caroline Cannon</a:t>
            </a:r>
          </a:p>
          <a:p>
            <a:pPr defTabSz="914377">
              <a:spcBef>
                <a:spcPts val="1000"/>
              </a:spcBef>
            </a:pPr>
            <a:br>
              <a:rPr lang="en-GB" sz="1600">
                <a:solidFill>
                  <a:prstClr val="white"/>
                </a:solidFill>
                <a:latin typeface="Calibri"/>
                <a:ea typeface="Avenir Next" charset="0"/>
                <a:cs typeface="Avenir Next" charset="0"/>
              </a:rPr>
            </a:br>
            <a:r>
              <a:rPr lang="en-GB" sz="1600">
                <a:solidFill>
                  <a:prstClr val="white"/>
                </a:solidFill>
                <a:latin typeface="Calibri"/>
                <a:ea typeface="Avenir Next" charset="0"/>
                <a:cs typeface="Avenir Next" charset="0"/>
              </a:rPr>
              <a:t>WMG</a:t>
            </a:r>
          </a:p>
        </p:txBody>
      </p:sp>
    </p:spTree>
    <p:extLst>
      <p:ext uri="{BB962C8B-B14F-4D97-AF65-F5344CB8AC3E}">
        <p14:creationId xmlns:p14="http://schemas.microsoft.com/office/powerpoint/2010/main" val="370083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panose="020F0502020204030204"/>
            </a:endParaRPr>
          </a:p>
        </p:txBody>
      </p:sp>
      <p:pic>
        <p:nvPicPr>
          <p:cNvPr id="3" name="Content Placeholder 5">
            <a:extLst>
              <a:ext uri="{FF2B5EF4-FFF2-40B4-BE49-F238E27FC236}">
                <a16:creationId xmlns:a16="http://schemas.microsoft.com/office/drawing/2014/main" id="{5959D8E8-2EF3-066A-3D8F-2F477A3D5CE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22469" y="10"/>
            <a:ext cx="8669532" cy="6857991"/>
          </a:xfrm>
          <a:prstGeom prst="rect">
            <a:avLst/>
          </a:prstGeom>
        </p:spPr>
      </p:pic>
      <p:sp>
        <p:nvSpPr>
          <p:cNvPr id="23" name="Rectangle 2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panose="020F0502020204030204"/>
            </a:endParaRPr>
          </a:p>
        </p:txBody>
      </p:sp>
      <p:sp>
        <p:nvSpPr>
          <p:cNvPr id="25" name="Rectangle 2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1"/>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US">
              <a:solidFill>
                <a:prstClr val="white"/>
              </a:solidFill>
              <a:latin typeface="Calibri" panose="020F0502020204030204"/>
            </a:endParaRPr>
          </a:p>
        </p:txBody>
      </p:sp>
      <p:sp>
        <p:nvSpPr>
          <p:cNvPr id="5" name="Rectangle 4">
            <a:extLst>
              <a:ext uri="{FF2B5EF4-FFF2-40B4-BE49-F238E27FC236}">
                <a16:creationId xmlns:a16="http://schemas.microsoft.com/office/drawing/2014/main" id="{CBD7A55E-1060-1155-FCA5-400046A2A228}"/>
              </a:ext>
            </a:extLst>
          </p:cNvPr>
          <p:cNvSpPr/>
          <p:nvPr/>
        </p:nvSpPr>
        <p:spPr>
          <a:xfrm>
            <a:off x="214489" y="620889"/>
            <a:ext cx="4318000" cy="2094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en-GB" sz="2400">
              <a:solidFill>
                <a:prstClr val="white"/>
              </a:solidFill>
              <a:latin typeface="Calibri" panose="020F0502020204030204"/>
            </a:endParaRPr>
          </a:p>
        </p:txBody>
      </p:sp>
      <p:sp>
        <p:nvSpPr>
          <p:cNvPr id="4" name="Text Placeholder 3">
            <a:extLst>
              <a:ext uri="{FF2B5EF4-FFF2-40B4-BE49-F238E27FC236}">
                <a16:creationId xmlns:a16="http://schemas.microsoft.com/office/drawing/2014/main" id="{B94645B9-EA61-4DCE-0132-3EFACF78D89E}"/>
              </a:ext>
            </a:extLst>
          </p:cNvPr>
          <p:cNvSpPr txBox="1">
            <a:spLocks/>
          </p:cNvSpPr>
          <p:nvPr/>
        </p:nvSpPr>
        <p:spPr>
          <a:xfrm>
            <a:off x="546071" y="1139332"/>
            <a:ext cx="3675973" cy="581126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377">
              <a:buNone/>
            </a:pPr>
            <a:r>
              <a:rPr lang="en-US" sz="2667" i="1">
                <a:solidFill>
                  <a:prstClr val="white"/>
                </a:solidFill>
                <a:latin typeface="Calibri" panose="020F0502020204030204"/>
              </a:rPr>
              <a:t>“It was certainly one of the best learning experiences of my Ph.D.</a:t>
            </a:r>
          </a:p>
          <a:p>
            <a:pPr marL="0" indent="0" algn="ctr" defTabSz="914377">
              <a:buNone/>
            </a:pPr>
            <a:r>
              <a:rPr lang="en-US" sz="2667" i="1">
                <a:solidFill>
                  <a:prstClr val="white"/>
                </a:solidFill>
                <a:latin typeface="Calibri" panose="020F0502020204030204"/>
              </a:rPr>
              <a:t>I was able to … </a:t>
            </a:r>
            <a:r>
              <a:rPr lang="en-US" sz="2667" b="1" i="1">
                <a:solidFill>
                  <a:prstClr val="white"/>
                </a:solidFill>
                <a:latin typeface="Calibri" panose="020F0502020204030204"/>
              </a:rPr>
              <a:t>see my research have meaningful impact in the local community, and create something I was truly proud of</a:t>
            </a:r>
            <a:r>
              <a:rPr lang="en-US" sz="2667" i="1">
                <a:solidFill>
                  <a:prstClr val="white"/>
                </a:solidFill>
                <a:latin typeface="Calibri" panose="020F0502020204030204"/>
              </a:rPr>
              <a:t>. "</a:t>
            </a:r>
          </a:p>
        </p:txBody>
      </p:sp>
      <p:sp>
        <p:nvSpPr>
          <p:cNvPr id="6" name="TextBox 5">
            <a:extLst>
              <a:ext uri="{FF2B5EF4-FFF2-40B4-BE49-F238E27FC236}">
                <a16:creationId xmlns:a16="http://schemas.microsoft.com/office/drawing/2014/main" id="{E3692FE9-F426-98B4-721D-1178535D2C85}"/>
              </a:ext>
            </a:extLst>
          </p:cNvPr>
          <p:cNvSpPr txBox="1"/>
          <p:nvPr/>
        </p:nvSpPr>
        <p:spPr>
          <a:xfrm>
            <a:off x="81629" y="6338541"/>
            <a:ext cx="3167804" cy="461665"/>
          </a:xfrm>
          <a:prstGeom prst="rect">
            <a:avLst/>
          </a:prstGeom>
          <a:noFill/>
        </p:spPr>
        <p:txBody>
          <a:bodyPr wrap="square" rtlCol="0">
            <a:spAutoFit/>
          </a:bodyPr>
          <a:lstStyle/>
          <a:p>
            <a:pPr defTabSz="609585"/>
            <a:r>
              <a:rPr lang="en-GB" sz="2400" err="1">
                <a:solidFill>
                  <a:prstClr val="white"/>
                </a:solidFill>
                <a:latin typeface="Calibri" panose="020F0502020204030204"/>
              </a:rPr>
              <a:t>Tishtrya</a:t>
            </a:r>
            <a:r>
              <a:rPr lang="en-GB" sz="2400">
                <a:solidFill>
                  <a:prstClr val="white"/>
                </a:solidFill>
                <a:latin typeface="Calibri" panose="020F0502020204030204"/>
              </a:rPr>
              <a:t> </a:t>
            </a:r>
            <a:r>
              <a:rPr lang="en-GB" sz="2400" err="1">
                <a:solidFill>
                  <a:prstClr val="white"/>
                </a:solidFill>
                <a:latin typeface="Calibri" panose="020F0502020204030204"/>
              </a:rPr>
              <a:t>Metha</a:t>
            </a:r>
            <a:r>
              <a:rPr lang="en-GB" sz="2400">
                <a:solidFill>
                  <a:prstClr val="white"/>
                </a:solidFill>
                <a:latin typeface="Calibri" panose="020F0502020204030204"/>
              </a:rPr>
              <a:t>, Physics</a:t>
            </a:r>
          </a:p>
        </p:txBody>
      </p:sp>
    </p:spTree>
    <p:extLst>
      <p:ext uri="{BB962C8B-B14F-4D97-AF65-F5344CB8AC3E}">
        <p14:creationId xmlns:p14="http://schemas.microsoft.com/office/powerpoint/2010/main" val="1626951914"/>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1A45CD7D-0EAA-4286-89CB-17B096B47E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panose="020F0502020204030204"/>
            </a:endParaRPr>
          </a:p>
        </p:txBody>
      </p:sp>
      <p:sp>
        <p:nvSpPr>
          <p:cNvPr id="4" name="Text Placeholder 3">
            <a:extLst>
              <a:ext uri="{FF2B5EF4-FFF2-40B4-BE49-F238E27FC236}">
                <a16:creationId xmlns:a16="http://schemas.microsoft.com/office/drawing/2014/main" id="{B94645B9-EA61-4DCE-0132-3EFACF78D89E}"/>
              </a:ext>
            </a:extLst>
          </p:cNvPr>
          <p:cNvSpPr txBox="1">
            <a:spLocks/>
          </p:cNvSpPr>
          <p:nvPr/>
        </p:nvSpPr>
        <p:spPr>
          <a:xfrm>
            <a:off x="265290" y="124179"/>
            <a:ext cx="5446887" cy="5108221"/>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377">
              <a:buNone/>
            </a:pPr>
            <a:r>
              <a:rPr lang="en-US" sz="3200" i="1">
                <a:solidFill>
                  <a:srgbClr val="44546A"/>
                </a:solidFill>
                <a:latin typeface="Calibri" panose="020F0502020204030204"/>
              </a:rPr>
              <a:t>“The STEM Connections project has illustrated </a:t>
            </a:r>
            <a:r>
              <a:rPr lang="en-US" sz="3200" b="1" i="1">
                <a:solidFill>
                  <a:srgbClr val="44546A"/>
                </a:solidFill>
                <a:latin typeface="Calibri" panose="020F0502020204030204"/>
              </a:rPr>
              <a:t>what is possible … when we engage technical staff</a:t>
            </a:r>
            <a:r>
              <a:rPr lang="en-US" sz="3200" i="1">
                <a:solidFill>
                  <a:srgbClr val="44546A"/>
                </a:solidFill>
                <a:latin typeface="Calibri" panose="020F0502020204030204"/>
              </a:rPr>
              <a:t>. </a:t>
            </a:r>
          </a:p>
          <a:p>
            <a:pPr marL="0" indent="0" algn="ctr" defTabSz="914377">
              <a:buNone/>
            </a:pPr>
            <a:r>
              <a:rPr lang="en-US" sz="3200" i="1">
                <a:solidFill>
                  <a:srgbClr val="44546A"/>
                </a:solidFill>
                <a:latin typeface="Calibri" panose="020F0502020204030204"/>
              </a:rPr>
              <a:t>“[It] has set the standard on training provision, departmental engagement and engaging non-academic staff.”</a:t>
            </a:r>
          </a:p>
        </p:txBody>
      </p:sp>
      <p:pic>
        <p:nvPicPr>
          <p:cNvPr id="3" name="Content Placeholder 5">
            <a:extLst>
              <a:ext uri="{FF2B5EF4-FFF2-40B4-BE49-F238E27FC236}">
                <a16:creationId xmlns:a16="http://schemas.microsoft.com/office/drawing/2014/main" id="{5959D8E8-2EF3-066A-3D8F-2F477A3D5CE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67401" y="10"/>
            <a:ext cx="6324144" cy="6857991"/>
          </a:xfrm>
          <a:prstGeom prst="rect">
            <a:avLst/>
          </a:prstGeom>
        </p:spPr>
      </p:pic>
      <p:grpSp>
        <p:nvGrpSpPr>
          <p:cNvPr id="34" name="Group 33">
            <a:extLst>
              <a:ext uri="{FF2B5EF4-FFF2-40B4-BE49-F238E27FC236}">
                <a16:creationId xmlns:a16="http://schemas.microsoft.com/office/drawing/2014/main" id="{48286062-8D5C-4E35-B944-FB01FCCC506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70457" y="0"/>
            <a:ext cx="6421545" cy="6858000"/>
            <a:chOff x="5770456" y="0"/>
            <a:chExt cx="6421545" cy="6858000"/>
          </a:xfrm>
        </p:grpSpPr>
        <p:sp>
          <p:nvSpPr>
            <p:cNvPr id="35" name="Freeform: Shape 34">
              <a:extLst>
                <a:ext uri="{FF2B5EF4-FFF2-40B4-BE49-F238E27FC236}">
                  <a16:creationId xmlns:a16="http://schemas.microsoft.com/office/drawing/2014/main" id="{082852A4-72C6-4F67-8305-BBAB26BAA7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6158" y="25327"/>
              <a:ext cx="6015842" cy="6832673"/>
            </a:xfrm>
            <a:custGeom>
              <a:avLst/>
              <a:gdLst>
                <a:gd name="connsiteX0" fmla="*/ 6015842 w 6015842"/>
                <a:gd name="connsiteY0" fmla="*/ 6607627 h 6832673"/>
                <a:gd name="connsiteX1" fmla="*/ 6015842 w 6015842"/>
                <a:gd name="connsiteY1" fmla="*/ 6832673 h 6832673"/>
                <a:gd name="connsiteX2" fmla="*/ 5735634 w 6015842"/>
                <a:gd name="connsiteY2" fmla="*/ 6832673 h 6832673"/>
                <a:gd name="connsiteX3" fmla="*/ 5818530 w 6015842"/>
                <a:gd name="connsiteY3" fmla="*/ 6767255 h 6832673"/>
                <a:gd name="connsiteX4" fmla="*/ 4633062 w 6015842"/>
                <a:gd name="connsiteY4" fmla="*/ 499 h 6832673"/>
                <a:gd name="connsiteX5" fmla="*/ 4830740 w 6015842"/>
                <a:gd name="connsiteY5" fmla="*/ 7861 h 6832673"/>
                <a:gd name="connsiteX6" fmla="*/ 5614049 w 6015842"/>
                <a:gd name="connsiteY6" fmla="*/ 130835 h 6832673"/>
                <a:gd name="connsiteX7" fmla="*/ 5900717 w 6015842"/>
                <a:gd name="connsiteY7" fmla="*/ 218147 h 6832673"/>
                <a:gd name="connsiteX8" fmla="*/ 6015842 w 6015842"/>
                <a:gd name="connsiteY8" fmla="*/ 264101 h 6832673"/>
                <a:gd name="connsiteX9" fmla="*/ 6015842 w 6015842"/>
                <a:gd name="connsiteY9" fmla="*/ 662291 h 6832673"/>
                <a:gd name="connsiteX10" fmla="*/ 5865183 w 6015842"/>
                <a:gd name="connsiteY10" fmla="*/ 601873 h 6832673"/>
                <a:gd name="connsiteX11" fmla="*/ 5522516 w 6015842"/>
                <a:gd name="connsiteY11" fmla="*/ 496937 h 6832673"/>
                <a:gd name="connsiteX12" fmla="*/ 4809762 w 6015842"/>
                <a:gd name="connsiteY12" fmla="*/ 394287 h 6832673"/>
                <a:gd name="connsiteX13" fmla="*/ 4087181 w 6015842"/>
                <a:gd name="connsiteY13" fmla="*/ 420838 h 6832673"/>
                <a:gd name="connsiteX14" fmla="*/ 3378242 w 6015842"/>
                <a:gd name="connsiteY14" fmla="*/ 571551 h 6832673"/>
                <a:gd name="connsiteX15" fmla="*/ 1488325 w 6015842"/>
                <a:gd name="connsiteY15" fmla="*/ 1639596 h 6832673"/>
                <a:gd name="connsiteX16" fmla="*/ 993256 w 6015842"/>
                <a:gd name="connsiteY16" fmla="*/ 2176884 h 6832673"/>
                <a:gd name="connsiteX17" fmla="*/ 601602 w 6015842"/>
                <a:gd name="connsiteY17" fmla="*/ 2794422 h 6832673"/>
                <a:gd name="connsiteX18" fmla="*/ 335805 w 6015842"/>
                <a:gd name="connsiteY18" fmla="*/ 3476785 h 6832673"/>
                <a:gd name="connsiteX19" fmla="*/ 238991 w 6015842"/>
                <a:gd name="connsiteY19" fmla="*/ 4205577 h 6832673"/>
                <a:gd name="connsiteX20" fmla="*/ 279770 w 6015842"/>
                <a:gd name="connsiteY20" fmla="*/ 4561593 h 6832673"/>
                <a:gd name="connsiteX21" fmla="*/ 400346 w 6015842"/>
                <a:gd name="connsiteY21" fmla="*/ 4894912 h 6832673"/>
                <a:gd name="connsiteX22" fmla="*/ 484398 w 6015842"/>
                <a:gd name="connsiteY22" fmla="*/ 5051706 h 6832673"/>
                <a:gd name="connsiteX23" fmla="*/ 580920 w 6015842"/>
                <a:gd name="connsiteY23" fmla="*/ 5203606 h 6832673"/>
                <a:gd name="connsiteX24" fmla="*/ 803883 w 6015842"/>
                <a:gd name="connsiteY24" fmla="*/ 5497171 h 6832673"/>
                <a:gd name="connsiteX25" fmla="*/ 1045184 w 6015842"/>
                <a:gd name="connsiteY25" fmla="*/ 5792959 h 6832673"/>
                <a:gd name="connsiteX26" fmla="*/ 1165173 w 6015842"/>
                <a:gd name="connsiteY26" fmla="*/ 5947381 h 6832673"/>
                <a:gd name="connsiteX27" fmla="*/ 1222822 w 6015842"/>
                <a:gd name="connsiteY27" fmla="*/ 6023035 h 6832673"/>
                <a:gd name="connsiteX28" fmla="*/ 1279296 w 6015842"/>
                <a:gd name="connsiteY28" fmla="*/ 6095720 h 6832673"/>
                <a:gd name="connsiteX29" fmla="*/ 1764538 w 6015842"/>
                <a:gd name="connsiteY29" fmla="*/ 6631821 h 6832673"/>
                <a:gd name="connsiteX30" fmla="*/ 1979400 w 6015842"/>
                <a:gd name="connsiteY30" fmla="*/ 6832673 h 6832673"/>
                <a:gd name="connsiteX31" fmla="*/ 1213789 w 6015842"/>
                <a:gd name="connsiteY31" fmla="*/ 6832673 h 6832673"/>
                <a:gd name="connsiteX32" fmla="*/ 1117208 w 6015842"/>
                <a:gd name="connsiteY32" fmla="*/ 6706732 h 6832673"/>
                <a:gd name="connsiteX33" fmla="*/ 894535 w 6015842"/>
                <a:gd name="connsiteY33" fmla="*/ 6375343 h 6832673"/>
                <a:gd name="connsiteX34" fmla="*/ 842461 w 6015842"/>
                <a:gd name="connsiteY34" fmla="*/ 6291085 h 6832673"/>
                <a:gd name="connsiteX35" fmla="*/ 792736 w 6015842"/>
                <a:gd name="connsiteY35" fmla="*/ 6209052 h 6832673"/>
                <a:gd name="connsiteX36" fmla="*/ 694454 w 6015842"/>
                <a:gd name="connsiteY36" fmla="*/ 6050330 h 6832673"/>
                <a:gd name="connsiteX37" fmla="*/ 490706 w 6015842"/>
                <a:gd name="connsiteY37" fmla="*/ 5724130 h 6832673"/>
                <a:gd name="connsiteX38" fmla="*/ 292239 w 6015842"/>
                <a:gd name="connsiteY38" fmla="*/ 5381020 h 6832673"/>
                <a:gd name="connsiteX39" fmla="*/ 202759 w 6015842"/>
                <a:gd name="connsiteY39" fmla="*/ 5199305 h 6832673"/>
                <a:gd name="connsiteX40" fmla="*/ 126628 w 6015842"/>
                <a:gd name="connsiteY40" fmla="*/ 5010171 h 6832673"/>
                <a:gd name="connsiteX41" fmla="*/ 67953 w 6015842"/>
                <a:gd name="connsiteY41" fmla="*/ 4812881 h 6832673"/>
                <a:gd name="connsiteX42" fmla="*/ 46243 w 6015842"/>
                <a:gd name="connsiteY42" fmla="*/ 4712306 h 6832673"/>
                <a:gd name="connsiteX43" fmla="*/ 36709 w 6015842"/>
                <a:gd name="connsiteY43" fmla="*/ 4661870 h 6832673"/>
                <a:gd name="connsiteX44" fmla="*/ 28789 w 6015842"/>
                <a:gd name="connsiteY44" fmla="*/ 4611286 h 6832673"/>
                <a:gd name="connsiteX45" fmla="*/ 38 w 6015842"/>
                <a:gd name="connsiteY45" fmla="*/ 4205577 h 6832673"/>
                <a:gd name="connsiteX46" fmla="*/ 81448 w 6015842"/>
                <a:gd name="connsiteY46" fmla="*/ 3416115 h 6832673"/>
                <a:gd name="connsiteX47" fmla="*/ 326122 w 6015842"/>
                <a:gd name="connsiteY47" fmla="*/ 2659581 h 6832673"/>
                <a:gd name="connsiteX48" fmla="*/ 1243505 w 6015842"/>
                <a:gd name="connsiteY48" fmla="*/ 1374811 h 6832673"/>
                <a:gd name="connsiteX49" fmla="*/ 1851817 w 6015842"/>
                <a:gd name="connsiteY49" fmla="*/ 871494 h 6832673"/>
                <a:gd name="connsiteX50" fmla="*/ 4040976 w 6015842"/>
                <a:gd name="connsiteY50" fmla="*/ 31151 h 6832673"/>
                <a:gd name="connsiteX51" fmla="*/ 4633062 w 6015842"/>
                <a:gd name="connsiteY51" fmla="*/ 499 h 6832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15842" h="6832673">
                  <a:moveTo>
                    <a:pt x="6015842" y="6607627"/>
                  </a:moveTo>
                  <a:lnTo>
                    <a:pt x="6015842" y="6832673"/>
                  </a:lnTo>
                  <a:lnTo>
                    <a:pt x="5735634" y="6832673"/>
                  </a:lnTo>
                  <a:lnTo>
                    <a:pt x="5818530" y="6767255"/>
                  </a:lnTo>
                  <a:close/>
                  <a:moveTo>
                    <a:pt x="4633062" y="499"/>
                  </a:moveTo>
                  <a:cubicBezTo>
                    <a:pt x="4698976" y="1486"/>
                    <a:pt x="4764884" y="3940"/>
                    <a:pt x="4830740" y="7861"/>
                  </a:cubicBezTo>
                  <a:cubicBezTo>
                    <a:pt x="5095128" y="23382"/>
                    <a:pt x="5357448" y="64564"/>
                    <a:pt x="5614049" y="130835"/>
                  </a:cubicBezTo>
                  <a:cubicBezTo>
                    <a:pt x="5710834" y="155913"/>
                    <a:pt x="5806471" y="185048"/>
                    <a:pt x="5900717" y="218147"/>
                  </a:cubicBezTo>
                  <a:lnTo>
                    <a:pt x="6015842" y="264101"/>
                  </a:lnTo>
                  <a:lnTo>
                    <a:pt x="6015842" y="662291"/>
                  </a:lnTo>
                  <a:lnTo>
                    <a:pt x="5865183" y="601873"/>
                  </a:lnTo>
                  <a:cubicBezTo>
                    <a:pt x="5753061" y="560521"/>
                    <a:pt x="5638663" y="525479"/>
                    <a:pt x="5522516" y="496937"/>
                  </a:cubicBezTo>
                  <a:cubicBezTo>
                    <a:pt x="5288740" y="439663"/>
                    <a:pt x="5050052" y="405286"/>
                    <a:pt x="4809762" y="394287"/>
                  </a:cubicBezTo>
                  <a:cubicBezTo>
                    <a:pt x="4568594" y="381810"/>
                    <a:pt x="4326810" y="390696"/>
                    <a:pt x="4087181" y="420838"/>
                  </a:cubicBezTo>
                  <a:cubicBezTo>
                    <a:pt x="3847216" y="451509"/>
                    <a:pt x="3610112" y="501913"/>
                    <a:pt x="3378242" y="571551"/>
                  </a:cubicBezTo>
                  <a:cubicBezTo>
                    <a:pt x="2679220" y="784970"/>
                    <a:pt x="2034383" y="1149380"/>
                    <a:pt x="1488325" y="1639596"/>
                  </a:cubicBezTo>
                  <a:cubicBezTo>
                    <a:pt x="1308517" y="1804150"/>
                    <a:pt x="1142887" y="1983894"/>
                    <a:pt x="993256" y="2176884"/>
                  </a:cubicBezTo>
                  <a:cubicBezTo>
                    <a:pt x="843445" y="2369563"/>
                    <a:pt x="712290" y="2576362"/>
                    <a:pt x="601602" y="2794422"/>
                  </a:cubicBezTo>
                  <a:cubicBezTo>
                    <a:pt x="489834" y="3011933"/>
                    <a:pt x="400757" y="3240628"/>
                    <a:pt x="335805" y="3476785"/>
                  </a:cubicBezTo>
                  <a:cubicBezTo>
                    <a:pt x="271624" y="3714276"/>
                    <a:pt x="239065" y="3959377"/>
                    <a:pt x="238991" y="4205577"/>
                  </a:cubicBezTo>
                  <a:cubicBezTo>
                    <a:pt x="239262" y="4325420"/>
                    <a:pt x="252943" y="4444849"/>
                    <a:pt x="279770" y="4561593"/>
                  </a:cubicBezTo>
                  <a:cubicBezTo>
                    <a:pt x="307988" y="4676763"/>
                    <a:pt x="348413" y="4788524"/>
                    <a:pt x="400346" y="4894912"/>
                  </a:cubicBezTo>
                  <a:cubicBezTo>
                    <a:pt x="426018" y="4948165"/>
                    <a:pt x="454327" y="5000381"/>
                    <a:pt x="484398" y="5051706"/>
                  </a:cubicBezTo>
                  <a:cubicBezTo>
                    <a:pt x="514468" y="5103033"/>
                    <a:pt x="547181" y="5153617"/>
                    <a:pt x="580920" y="5203606"/>
                  </a:cubicBezTo>
                  <a:cubicBezTo>
                    <a:pt x="649275" y="5303291"/>
                    <a:pt x="725259" y="5400008"/>
                    <a:pt x="803883" y="5497171"/>
                  </a:cubicBezTo>
                  <a:cubicBezTo>
                    <a:pt x="882508" y="5594333"/>
                    <a:pt x="965240" y="5691644"/>
                    <a:pt x="1045184" y="5792959"/>
                  </a:cubicBezTo>
                  <a:cubicBezTo>
                    <a:pt x="1085571" y="5843395"/>
                    <a:pt x="1125568" y="5894870"/>
                    <a:pt x="1165173" y="5947381"/>
                  </a:cubicBezTo>
                  <a:lnTo>
                    <a:pt x="1222822" y="6023035"/>
                  </a:lnTo>
                  <a:cubicBezTo>
                    <a:pt x="1241744" y="6047215"/>
                    <a:pt x="1259787" y="6072135"/>
                    <a:pt x="1279296" y="6095720"/>
                  </a:cubicBezTo>
                  <a:cubicBezTo>
                    <a:pt x="1430649" y="6283772"/>
                    <a:pt x="1592663" y="6462773"/>
                    <a:pt x="1764538" y="6631821"/>
                  </a:cubicBezTo>
                  <a:lnTo>
                    <a:pt x="1979400" y="6832673"/>
                  </a:lnTo>
                  <a:lnTo>
                    <a:pt x="1213789" y="6832673"/>
                  </a:lnTo>
                  <a:lnTo>
                    <a:pt x="1117208" y="6706732"/>
                  </a:lnTo>
                  <a:cubicBezTo>
                    <a:pt x="1038730" y="6598297"/>
                    <a:pt x="964066" y="6487930"/>
                    <a:pt x="894535" y="6375343"/>
                  </a:cubicBezTo>
                  <a:cubicBezTo>
                    <a:pt x="876640" y="6347454"/>
                    <a:pt x="859771" y="6319121"/>
                    <a:pt x="842461" y="6291085"/>
                  </a:cubicBezTo>
                  <a:lnTo>
                    <a:pt x="792736" y="6209052"/>
                  </a:lnTo>
                  <a:cubicBezTo>
                    <a:pt x="760903" y="6156245"/>
                    <a:pt x="727753" y="6103584"/>
                    <a:pt x="694454" y="6050330"/>
                  </a:cubicBezTo>
                  <a:lnTo>
                    <a:pt x="490706" y="5724130"/>
                  </a:lnTo>
                  <a:cubicBezTo>
                    <a:pt x="422643" y="5613617"/>
                    <a:pt x="355167" y="5499692"/>
                    <a:pt x="292239" y="5381020"/>
                  </a:cubicBezTo>
                  <a:cubicBezTo>
                    <a:pt x="260847" y="5321686"/>
                    <a:pt x="230631" y="5261310"/>
                    <a:pt x="202759" y="5199305"/>
                  </a:cubicBezTo>
                  <a:cubicBezTo>
                    <a:pt x="174889" y="5137299"/>
                    <a:pt x="149511" y="5074254"/>
                    <a:pt x="126628" y="5010171"/>
                  </a:cubicBezTo>
                  <a:cubicBezTo>
                    <a:pt x="103745" y="4946089"/>
                    <a:pt x="84529" y="4879485"/>
                    <a:pt x="67953" y="4812881"/>
                  </a:cubicBezTo>
                  <a:cubicBezTo>
                    <a:pt x="60179" y="4779355"/>
                    <a:pt x="52551" y="4745979"/>
                    <a:pt x="46243" y="4712306"/>
                  </a:cubicBezTo>
                  <a:lnTo>
                    <a:pt x="36709" y="4661870"/>
                  </a:lnTo>
                  <a:lnTo>
                    <a:pt x="28789" y="4611286"/>
                  </a:lnTo>
                  <a:cubicBezTo>
                    <a:pt x="8927" y="4476995"/>
                    <a:pt x="-684" y="4341352"/>
                    <a:pt x="38" y="4205577"/>
                  </a:cubicBezTo>
                  <a:cubicBezTo>
                    <a:pt x="735" y="3940316"/>
                    <a:pt x="28012" y="3675812"/>
                    <a:pt x="81448" y="3416115"/>
                  </a:cubicBezTo>
                  <a:cubicBezTo>
                    <a:pt x="134458" y="3155392"/>
                    <a:pt x="216542" y="2901597"/>
                    <a:pt x="326122" y="2659581"/>
                  </a:cubicBezTo>
                  <a:cubicBezTo>
                    <a:pt x="546153" y="2175993"/>
                    <a:pt x="866666" y="1743286"/>
                    <a:pt x="1243505" y="1374811"/>
                  </a:cubicBezTo>
                  <a:cubicBezTo>
                    <a:pt x="1432510" y="1190706"/>
                    <a:pt x="1635952" y="1022387"/>
                    <a:pt x="1851817" y="871494"/>
                  </a:cubicBezTo>
                  <a:cubicBezTo>
                    <a:pt x="2502124" y="413640"/>
                    <a:pt x="3254043" y="125004"/>
                    <a:pt x="4040976" y="31151"/>
                  </a:cubicBezTo>
                  <a:cubicBezTo>
                    <a:pt x="4237529" y="7767"/>
                    <a:pt x="4435320" y="-2463"/>
                    <a:pt x="4633062" y="499"/>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sp>
          <p:nvSpPr>
            <p:cNvPr id="36" name="Freeform: Shape 35">
              <a:extLst>
                <a:ext uri="{FF2B5EF4-FFF2-40B4-BE49-F238E27FC236}">
                  <a16:creationId xmlns:a16="http://schemas.microsoft.com/office/drawing/2014/main" id="{82154C63-89CC-45F5-9D0E-6FF8027BDA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97958" y="45549"/>
              <a:ext cx="5994043" cy="6812451"/>
            </a:xfrm>
            <a:custGeom>
              <a:avLst/>
              <a:gdLst>
                <a:gd name="connsiteX0" fmla="*/ 5994043 w 5994043"/>
                <a:gd name="connsiteY0" fmla="*/ 6088971 h 6812451"/>
                <a:gd name="connsiteX1" fmla="*/ 5994043 w 5994043"/>
                <a:gd name="connsiteY1" fmla="*/ 6812451 h 6812451"/>
                <a:gd name="connsiteX2" fmla="*/ 4989355 w 5994043"/>
                <a:gd name="connsiteY2" fmla="*/ 6812451 h 6812451"/>
                <a:gd name="connsiteX3" fmla="*/ 5129829 w 5994043"/>
                <a:gd name="connsiteY3" fmla="*/ 6731039 h 6812451"/>
                <a:gd name="connsiteX4" fmla="*/ 5840791 w 5994043"/>
                <a:gd name="connsiteY4" fmla="*/ 6209052 h 6812451"/>
                <a:gd name="connsiteX5" fmla="*/ 4646021 w 5994043"/>
                <a:gd name="connsiteY5" fmla="*/ 0 h 6812451"/>
                <a:gd name="connsiteX6" fmla="*/ 5834943 w 5994043"/>
                <a:gd name="connsiteY6" fmla="*/ 187955 h 6812451"/>
                <a:gd name="connsiteX7" fmla="*/ 5994043 w 5994043"/>
                <a:gd name="connsiteY7" fmla="*/ 246737 h 6812451"/>
                <a:gd name="connsiteX8" fmla="*/ 5994043 w 5994043"/>
                <a:gd name="connsiteY8" fmla="*/ 1234190 h 6812451"/>
                <a:gd name="connsiteX9" fmla="*/ 5813213 w 5994043"/>
                <a:gd name="connsiteY9" fmla="*/ 1136134 h 6812451"/>
                <a:gd name="connsiteX10" fmla="*/ 4645435 w 5994043"/>
                <a:gd name="connsiteY10" fmla="*/ 890335 h 6812451"/>
                <a:gd name="connsiteX11" fmla="*/ 3262616 w 5994043"/>
                <a:gd name="connsiteY11" fmla="*/ 1158830 h 6812451"/>
                <a:gd name="connsiteX12" fmla="*/ 2030445 w 5994043"/>
                <a:gd name="connsiteY12" fmla="*/ 1900528 h 6812451"/>
                <a:gd name="connsiteX13" fmla="*/ 1183473 w 5994043"/>
                <a:gd name="connsiteY13" fmla="*/ 2961898 h 6812451"/>
                <a:gd name="connsiteX14" fmla="*/ 880124 w 5994043"/>
                <a:gd name="connsiteY14" fmla="*/ 4180805 h 6812451"/>
                <a:gd name="connsiteX15" fmla="*/ 1381647 w 5994043"/>
                <a:gd name="connsiteY15" fmla="*/ 5288309 h 6812451"/>
                <a:gd name="connsiteX16" fmla="*/ 1651257 w 5994043"/>
                <a:gd name="connsiteY16" fmla="*/ 5671767 h 6812451"/>
                <a:gd name="connsiteX17" fmla="*/ 2679827 w 5994043"/>
                <a:gd name="connsiteY17" fmla="*/ 6733581 h 6812451"/>
                <a:gd name="connsiteX18" fmla="*/ 2818128 w 5994043"/>
                <a:gd name="connsiteY18" fmla="*/ 6812451 h 6812451"/>
                <a:gd name="connsiteX19" fmla="*/ 1420330 w 5994043"/>
                <a:gd name="connsiteY19" fmla="*/ 6812451 h 6812451"/>
                <a:gd name="connsiteX20" fmla="*/ 1286880 w 5994043"/>
                <a:gd name="connsiteY20" fmla="*/ 6661555 h 6812451"/>
                <a:gd name="connsiteX21" fmla="*/ 922515 w 5994043"/>
                <a:gd name="connsiteY21" fmla="*/ 6171671 h 6812451"/>
                <a:gd name="connsiteX22" fmla="*/ 0 w 5994043"/>
                <a:gd name="connsiteY22" fmla="*/ 4180805 h 6812451"/>
                <a:gd name="connsiteX23" fmla="*/ 4645435 w 5994043"/>
                <a:gd name="connsiteY23" fmla="*/ 298 h 6812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94043" h="6812451">
                  <a:moveTo>
                    <a:pt x="5994043" y="6088971"/>
                  </a:moveTo>
                  <a:lnTo>
                    <a:pt x="5994043" y="6812451"/>
                  </a:lnTo>
                  <a:lnTo>
                    <a:pt x="4989355" y="6812451"/>
                  </a:lnTo>
                  <a:lnTo>
                    <a:pt x="5129829" y="6731039"/>
                  </a:lnTo>
                  <a:cubicBezTo>
                    <a:pt x="5358317" y="6586623"/>
                    <a:pt x="5590395" y="6406975"/>
                    <a:pt x="5840791" y="6209052"/>
                  </a:cubicBezTo>
                  <a:close/>
                  <a:moveTo>
                    <a:pt x="4646021" y="0"/>
                  </a:moveTo>
                  <a:cubicBezTo>
                    <a:pt x="5075935" y="0"/>
                    <a:pt x="5473199" y="65804"/>
                    <a:pt x="5834943" y="187955"/>
                  </a:cubicBezTo>
                  <a:lnTo>
                    <a:pt x="5994043" y="246737"/>
                  </a:lnTo>
                  <a:lnTo>
                    <a:pt x="5994043" y="1234190"/>
                  </a:lnTo>
                  <a:lnTo>
                    <a:pt x="5813213" y="1136134"/>
                  </a:lnTo>
                  <a:cubicBezTo>
                    <a:pt x="5466151" y="973109"/>
                    <a:pt x="5073323" y="890335"/>
                    <a:pt x="4645435" y="890335"/>
                  </a:cubicBezTo>
                  <a:cubicBezTo>
                    <a:pt x="4193787" y="890335"/>
                    <a:pt x="3715146" y="983493"/>
                    <a:pt x="3262616" y="1158830"/>
                  </a:cubicBezTo>
                  <a:cubicBezTo>
                    <a:pt x="2813519" y="1334122"/>
                    <a:pt x="2396942" y="1584891"/>
                    <a:pt x="2030445" y="1900528"/>
                  </a:cubicBezTo>
                  <a:cubicBezTo>
                    <a:pt x="1672528" y="2210706"/>
                    <a:pt x="1379593" y="2577698"/>
                    <a:pt x="1183473" y="2961898"/>
                  </a:cubicBezTo>
                  <a:cubicBezTo>
                    <a:pt x="982804" y="3356334"/>
                    <a:pt x="880124" y="3766345"/>
                    <a:pt x="880124" y="4180805"/>
                  </a:cubicBezTo>
                  <a:cubicBezTo>
                    <a:pt x="880124" y="4577020"/>
                    <a:pt x="1033705" y="4806798"/>
                    <a:pt x="1381647" y="5288309"/>
                  </a:cubicBezTo>
                  <a:cubicBezTo>
                    <a:pt x="1468632" y="5408909"/>
                    <a:pt x="1558551" y="5533662"/>
                    <a:pt x="1651257" y="5671767"/>
                  </a:cubicBezTo>
                  <a:cubicBezTo>
                    <a:pt x="1979104" y="6160396"/>
                    <a:pt x="2315457" y="6507809"/>
                    <a:pt x="2679827" y="6733581"/>
                  </a:cubicBezTo>
                  <a:lnTo>
                    <a:pt x="2818128" y="6812451"/>
                  </a:lnTo>
                  <a:lnTo>
                    <a:pt x="1420330" y="6812451"/>
                  </a:lnTo>
                  <a:lnTo>
                    <a:pt x="1286880" y="6661555"/>
                  </a:lnTo>
                  <a:cubicBezTo>
                    <a:pt x="1160113" y="6509154"/>
                    <a:pt x="1039064" y="6345506"/>
                    <a:pt x="922515" y="6171671"/>
                  </a:cubicBezTo>
                  <a:cubicBezTo>
                    <a:pt x="474827" y="5504440"/>
                    <a:pt x="0" y="5046663"/>
                    <a:pt x="0" y="4180805"/>
                  </a:cubicBezTo>
                  <a:cubicBezTo>
                    <a:pt x="0" y="1872047"/>
                    <a:pt x="2339074" y="298"/>
                    <a:pt x="4645435" y="29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sp>
          <p:nvSpPr>
            <p:cNvPr id="37" name="Freeform: Shape 36">
              <a:extLst>
                <a:ext uri="{FF2B5EF4-FFF2-40B4-BE49-F238E27FC236}">
                  <a16:creationId xmlns:a16="http://schemas.microsoft.com/office/drawing/2014/main" id="{30B13941-99A3-4EAC-8E5F-8F18AA9689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8976" y="45549"/>
              <a:ext cx="6013025" cy="6812451"/>
            </a:xfrm>
            <a:custGeom>
              <a:avLst/>
              <a:gdLst>
                <a:gd name="connsiteX0" fmla="*/ 6013025 w 6013025"/>
                <a:gd name="connsiteY0" fmla="*/ 6261711 h 6812451"/>
                <a:gd name="connsiteX1" fmla="*/ 6013025 w 6013025"/>
                <a:gd name="connsiteY1" fmla="*/ 6812451 h 6812451"/>
                <a:gd name="connsiteX2" fmla="*/ 5273640 w 6013025"/>
                <a:gd name="connsiteY2" fmla="*/ 6812451 h 6812451"/>
                <a:gd name="connsiteX3" fmla="*/ 5321464 w 6013025"/>
                <a:gd name="connsiteY3" fmla="*/ 6781445 h 6812451"/>
                <a:gd name="connsiteX4" fmla="*/ 5931296 w 6013025"/>
                <a:gd name="connsiteY4" fmla="*/ 6325796 h 6812451"/>
                <a:gd name="connsiteX5" fmla="*/ 4646022 w 6013025"/>
                <a:gd name="connsiteY5" fmla="*/ 0 h 6812451"/>
                <a:gd name="connsiteX6" fmla="*/ 6012842 w 6013025"/>
                <a:gd name="connsiteY6" fmla="*/ 253682 h 6812451"/>
                <a:gd name="connsiteX7" fmla="*/ 6013025 w 6013025"/>
                <a:gd name="connsiteY7" fmla="*/ 253762 h 6812451"/>
                <a:gd name="connsiteX8" fmla="*/ 6013025 w 6013025"/>
                <a:gd name="connsiteY8" fmla="*/ 1076411 h 6812451"/>
                <a:gd name="connsiteX9" fmla="*/ 5874968 w 6013025"/>
                <a:gd name="connsiteY9" fmla="*/ 1001590 h 6812451"/>
                <a:gd name="connsiteX10" fmla="*/ 4645435 w 6013025"/>
                <a:gd name="connsiteY10" fmla="*/ 741995 h 6812451"/>
                <a:gd name="connsiteX11" fmla="*/ 3209956 w 6013025"/>
                <a:gd name="connsiteY11" fmla="*/ 1021170 h 6812451"/>
                <a:gd name="connsiteX12" fmla="*/ 1935097 w 6013025"/>
                <a:gd name="connsiteY12" fmla="*/ 1787938 h 6812451"/>
                <a:gd name="connsiteX13" fmla="*/ 1053214 w 6013025"/>
                <a:gd name="connsiteY13" fmla="*/ 2893811 h 6812451"/>
                <a:gd name="connsiteX14" fmla="*/ 733436 w 6013025"/>
                <a:gd name="connsiteY14" fmla="*/ 4180805 h 6812451"/>
                <a:gd name="connsiteX15" fmla="*/ 1262683 w 6013025"/>
                <a:gd name="connsiteY15" fmla="*/ 5375977 h 6812451"/>
                <a:gd name="connsiteX16" fmla="*/ 1529361 w 6013025"/>
                <a:gd name="connsiteY16" fmla="*/ 5755283 h 6812451"/>
                <a:gd name="connsiteX17" fmla="*/ 2477042 w 6013025"/>
                <a:gd name="connsiteY17" fmla="*/ 6776885 h 6812451"/>
                <a:gd name="connsiteX18" fmla="*/ 2533056 w 6013025"/>
                <a:gd name="connsiteY18" fmla="*/ 6812451 h 6812451"/>
                <a:gd name="connsiteX19" fmla="*/ 1420329 w 6013025"/>
                <a:gd name="connsiteY19" fmla="*/ 6812451 h 6812451"/>
                <a:gd name="connsiteX20" fmla="*/ 1286880 w 6013025"/>
                <a:gd name="connsiteY20" fmla="*/ 6661555 h 6812451"/>
                <a:gd name="connsiteX21" fmla="*/ 922515 w 6013025"/>
                <a:gd name="connsiteY21" fmla="*/ 6171671 h 6812451"/>
                <a:gd name="connsiteX22" fmla="*/ 0 w 6013025"/>
                <a:gd name="connsiteY22" fmla="*/ 4180805 h 6812451"/>
                <a:gd name="connsiteX23" fmla="*/ 4645435 w 6013025"/>
                <a:gd name="connsiteY23" fmla="*/ 298 h 6812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13025" h="6812451">
                  <a:moveTo>
                    <a:pt x="6013025" y="6261711"/>
                  </a:moveTo>
                  <a:lnTo>
                    <a:pt x="6013025" y="6812451"/>
                  </a:lnTo>
                  <a:lnTo>
                    <a:pt x="5273640" y="6812451"/>
                  </a:lnTo>
                  <a:lnTo>
                    <a:pt x="5321464" y="6781445"/>
                  </a:lnTo>
                  <a:cubicBezTo>
                    <a:pt x="5513938" y="6651587"/>
                    <a:pt x="5713420" y="6497963"/>
                    <a:pt x="5931296" y="6325796"/>
                  </a:cubicBezTo>
                  <a:close/>
                  <a:moveTo>
                    <a:pt x="4646022" y="0"/>
                  </a:moveTo>
                  <a:cubicBezTo>
                    <a:pt x="5147587" y="0"/>
                    <a:pt x="5604713" y="89566"/>
                    <a:pt x="6012842" y="253682"/>
                  </a:cubicBezTo>
                  <a:lnTo>
                    <a:pt x="6013025" y="253762"/>
                  </a:lnTo>
                  <a:lnTo>
                    <a:pt x="6013025" y="1076411"/>
                  </a:lnTo>
                  <a:lnTo>
                    <a:pt x="5874968" y="1001590"/>
                  </a:lnTo>
                  <a:cubicBezTo>
                    <a:pt x="5508543" y="829367"/>
                    <a:pt x="5094739" y="741995"/>
                    <a:pt x="4645435" y="741995"/>
                  </a:cubicBezTo>
                  <a:cubicBezTo>
                    <a:pt x="4168703" y="741995"/>
                    <a:pt x="3685809" y="835895"/>
                    <a:pt x="3209956" y="1021170"/>
                  </a:cubicBezTo>
                  <a:cubicBezTo>
                    <a:pt x="2745309" y="1202264"/>
                    <a:pt x="2314283" y="1461517"/>
                    <a:pt x="1935097" y="1787938"/>
                  </a:cubicBezTo>
                  <a:cubicBezTo>
                    <a:pt x="1557525" y="2115028"/>
                    <a:pt x="1260777" y="2487212"/>
                    <a:pt x="1053214" y="2893811"/>
                  </a:cubicBezTo>
                  <a:cubicBezTo>
                    <a:pt x="840958" y="3309458"/>
                    <a:pt x="733436" y="3742460"/>
                    <a:pt x="733436" y="4180805"/>
                  </a:cubicBezTo>
                  <a:cubicBezTo>
                    <a:pt x="733436" y="4622561"/>
                    <a:pt x="905208" y="4880374"/>
                    <a:pt x="1262683" y="5375977"/>
                  </a:cubicBezTo>
                  <a:cubicBezTo>
                    <a:pt x="1348936" y="5495539"/>
                    <a:pt x="1438122" y="5619106"/>
                    <a:pt x="1529361" y="5755283"/>
                  </a:cubicBezTo>
                  <a:cubicBezTo>
                    <a:pt x="1828942" y="6201779"/>
                    <a:pt x="2138082" y="6538284"/>
                    <a:pt x="2477042" y="6776885"/>
                  </a:cubicBezTo>
                  <a:lnTo>
                    <a:pt x="2533056" y="6812451"/>
                  </a:lnTo>
                  <a:lnTo>
                    <a:pt x="1420329" y="6812451"/>
                  </a:lnTo>
                  <a:lnTo>
                    <a:pt x="1286880" y="6661555"/>
                  </a:lnTo>
                  <a:cubicBezTo>
                    <a:pt x="1160113" y="6509154"/>
                    <a:pt x="1039064" y="6345506"/>
                    <a:pt x="922515" y="6171671"/>
                  </a:cubicBezTo>
                  <a:cubicBezTo>
                    <a:pt x="474827" y="5504440"/>
                    <a:pt x="0" y="5046663"/>
                    <a:pt x="0" y="4180805"/>
                  </a:cubicBezTo>
                  <a:cubicBezTo>
                    <a:pt x="0" y="1872047"/>
                    <a:pt x="2339075" y="298"/>
                    <a:pt x="4645435" y="29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sp useBgFill="1">
          <p:nvSpPr>
            <p:cNvPr id="38" name="Freeform: Shape 37">
              <a:extLst>
                <a:ext uri="{FF2B5EF4-FFF2-40B4-BE49-F238E27FC236}">
                  <a16:creationId xmlns:a16="http://schemas.microsoft.com/office/drawing/2014/main" id="{D29D3E4A-261C-4E2A-80F0-862C63B47A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5112" y="0"/>
              <a:ext cx="6156889" cy="6858000"/>
            </a:xfrm>
            <a:custGeom>
              <a:avLst/>
              <a:gdLst>
                <a:gd name="connsiteX0" fmla="*/ 2697511 w 6156889"/>
                <a:gd name="connsiteY0" fmla="*/ 0 h 6858000"/>
                <a:gd name="connsiteX1" fmla="*/ 6012777 w 6156889"/>
                <a:gd name="connsiteY1" fmla="*/ 0 h 6858000"/>
                <a:gd name="connsiteX2" fmla="*/ 6130331 w 6156889"/>
                <a:gd name="connsiteY2" fmla="*/ 54136 h 6858000"/>
                <a:gd name="connsiteX3" fmla="*/ 6156889 w 6156889"/>
                <a:gd name="connsiteY3" fmla="*/ 68258 h 6858000"/>
                <a:gd name="connsiteX4" fmla="*/ 6156889 w 6156889"/>
                <a:gd name="connsiteY4" fmla="*/ 430986 h 6858000"/>
                <a:gd name="connsiteX5" fmla="*/ 5996798 w 6156889"/>
                <a:gd name="connsiteY5" fmla="*/ 361212 h 6858000"/>
                <a:gd name="connsiteX6" fmla="*/ 5637513 w 6156889"/>
                <a:gd name="connsiteY6" fmla="*/ 243549 h 6858000"/>
                <a:gd name="connsiteX7" fmla="*/ 5269544 w 6156889"/>
                <a:gd name="connsiteY7" fmla="*/ 169380 h 6858000"/>
                <a:gd name="connsiteX8" fmla="*/ 4898545 w 6156889"/>
                <a:gd name="connsiteY8" fmla="*/ 136002 h 6858000"/>
                <a:gd name="connsiteX9" fmla="*/ 4736575 w 6156889"/>
                <a:gd name="connsiteY9" fmla="*/ 132591 h 6858000"/>
                <a:gd name="connsiteX10" fmla="*/ 4152501 w 6156889"/>
                <a:gd name="connsiteY10" fmla="*/ 177093 h 6858000"/>
                <a:gd name="connsiteX11" fmla="*/ 3785688 w 6156889"/>
                <a:gd name="connsiteY11" fmla="*/ 251263 h 6858000"/>
                <a:gd name="connsiteX12" fmla="*/ 3424793 w 6156889"/>
                <a:gd name="connsiteY12" fmla="*/ 356583 h 6858000"/>
                <a:gd name="connsiteX13" fmla="*/ 3073425 w 6156889"/>
                <a:gd name="connsiteY13" fmla="*/ 490979 h 6858000"/>
                <a:gd name="connsiteX14" fmla="*/ 2732162 w 6156889"/>
                <a:gd name="connsiteY14" fmla="*/ 653411 h 6858000"/>
                <a:gd name="connsiteX15" fmla="*/ 2083562 w 6156889"/>
                <a:gd name="connsiteY15" fmla="*/ 1054373 h 6858000"/>
                <a:gd name="connsiteX16" fmla="*/ 1930543 w 6156889"/>
                <a:gd name="connsiteY16" fmla="*/ 1169336 h 6858000"/>
                <a:gd name="connsiteX17" fmla="*/ 1867890 w 6156889"/>
                <a:gd name="connsiteY17" fmla="*/ 1218733 h 6858000"/>
                <a:gd name="connsiteX18" fmla="*/ 1855187 w 6156889"/>
                <a:gd name="connsiteY18" fmla="*/ 1228968 h 6858000"/>
                <a:gd name="connsiteX19" fmla="*/ 1781565 w 6156889"/>
                <a:gd name="connsiteY19" fmla="*/ 1289343 h 6858000"/>
                <a:gd name="connsiteX20" fmla="*/ 1495015 w 6156889"/>
                <a:gd name="connsiteY20" fmla="*/ 1547751 h 6858000"/>
                <a:gd name="connsiteX21" fmla="*/ 984708 w 6156889"/>
                <a:gd name="connsiteY21" fmla="*/ 2132951 h 6858000"/>
                <a:gd name="connsiteX22" fmla="*/ 767305 w 6156889"/>
                <a:gd name="connsiteY22" fmla="*/ 2459299 h 6858000"/>
                <a:gd name="connsiteX23" fmla="*/ 582382 w 6156889"/>
                <a:gd name="connsiteY23" fmla="*/ 2806859 h 6858000"/>
                <a:gd name="connsiteX24" fmla="*/ 541818 w 6156889"/>
                <a:gd name="connsiteY24" fmla="*/ 2895863 h 6858000"/>
                <a:gd name="connsiteX25" fmla="*/ 521896 w 6156889"/>
                <a:gd name="connsiteY25" fmla="*/ 2940364 h 6858000"/>
                <a:gd name="connsiteX26" fmla="*/ 503130 w 6156889"/>
                <a:gd name="connsiteY26" fmla="*/ 2985756 h 6858000"/>
                <a:gd name="connsiteX27" fmla="*/ 500243 w 6156889"/>
                <a:gd name="connsiteY27" fmla="*/ 2992728 h 6858000"/>
                <a:gd name="connsiteX28" fmla="*/ 467329 w 6156889"/>
                <a:gd name="connsiteY28" fmla="*/ 3077133 h 6858000"/>
                <a:gd name="connsiteX29" fmla="*/ 454626 w 6156889"/>
                <a:gd name="connsiteY29" fmla="*/ 3111399 h 6858000"/>
                <a:gd name="connsiteX30" fmla="*/ 433548 w 6156889"/>
                <a:gd name="connsiteY30" fmla="*/ 3170735 h 6858000"/>
                <a:gd name="connsiteX31" fmla="*/ 433548 w 6156889"/>
                <a:gd name="connsiteY31" fmla="*/ 3171477 h 6858000"/>
                <a:gd name="connsiteX32" fmla="*/ 323692 w 6156889"/>
                <a:gd name="connsiteY32" fmla="*/ 3552414 h 6858000"/>
                <a:gd name="connsiteX33" fmla="*/ 234768 w 6156889"/>
                <a:gd name="connsiteY33" fmla="*/ 4341877 h 6858000"/>
                <a:gd name="connsiteX34" fmla="*/ 273600 w 6156889"/>
                <a:gd name="connsiteY34" fmla="*/ 4733940 h 6858000"/>
                <a:gd name="connsiteX35" fmla="*/ 386489 w 6156889"/>
                <a:gd name="connsiteY35" fmla="*/ 5105974 h 6858000"/>
                <a:gd name="connsiteX36" fmla="*/ 413628 w 6156889"/>
                <a:gd name="connsiteY36" fmla="*/ 5168870 h 6858000"/>
                <a:gd name="connsiteX37" fmla="*/ 425176 w 6156889"/>
                <a:gd name="connsiteY37" fmla="*/ 5194384 h 6858000"/>
                <a:gd name="connsiteX38" fmla="*/ 435570 w 6156889"/>
                <a:gd name="connsiteY38" fmla="*/ 5215745 h 6858000"/>
                <a:gd name="connsiteX39" fmla="*/ 468194 w 6156889"/>
                <a:gd name="connsiteY39" fmla="*/ 5280867 h 6858000"/>
                <a:gd name="connsiteX40" fmla="*/ 564915 w 6156889"/>
                <a:gd name="connsiteY40" fmla="*/ 5450715 h 6858000"/>
                <a:gd name="connsiteX41" fmla="*/ 672174 w 6156889"/>
                <a:gd name="connsiteY41" fmla="*/ 5615521 h 6858000"/>
                <a:gd name="connsiteX42" fmla="*/ 787660 w 6156889"/>
                <a:gd name="connsiteY42" fmla="*/ 5777360 h 6858000"/>
                <a:gd name="connsiteX43" fmla="*/ 933894 w 6156889"/>
                <a:gd name="connsiteY43" fmla="*/ 5971536 h 6858000"/>
                <a:gd name="connsiteX44" fmla="*/ 1030614 w 6156889"/>
                <a:gd name="connsiteY44" fmla="*/ 6098961 h 6858000"/>
                <a:gd name="connsiteX45" fmla="*/ 1152885 w 6156889"/>
                <a:gd name="connsiteY45" fmla="*/ 6263172 h 6858000"/>
                <a:gd name="connsiteX46" fmla="*/ 1215248 w 6156889"/>
                <a:gd name="connsiteY46" fmla="*/ 6350397 h 6858000"/>
                <a:gd name="connsiteX47" fmla="*/ 1271259 w 6156889"/>
                <a:gd name="connsiteY47" fmla="*/ 6428720 h 6858000"/>
                <a:gd name="connsiteX48" fmla="*/ 1369279 w 6156889"/>
                <a:gd name="connsiteY48" fmla="*/ 6561483 h 6858000"/>
                <a:gd name="connsiteX49" fmla="*/ 1388190 w 6156889"/>
                <a:gd name="connsiteY49" fmla="*/ 6586701 h 6858000"/>
                <a:gd name="connsiteX50" fmla="*/ 1397717 w 6156889"/>
                <a:gd name="connsiteY50" fmla="*/ 6598865 h 6858000"/>
                <a:gd name="connsiteX51" fmla="*/ 1510605 w 6156889"/>
                <a:gd name="connsiteY51" fmla="*/ 6739342 h 6858000"/>
                <a:gd name="connsiteX52" fmla="*/ 1613307 w 6156889"/>
                <a:gd name="connsiteY52" fmla="*/ 6858000 h 6858000"/>
                <a:gd name="connsiteX53" fmla="*/ 916995 w 6156889"/>
                <a:gd name="connsiteY53" fmla="*/ 6858000 h 6858000"/>
                <a:gd name="connsiteX54" fmla="*/ 818055 w 6156889"/>
                <a:gd name="connsiteY54" fmla="*/ 6724213 h 6858000"/>
                <a:gd name="connsiteX55" fmla="*/ 590467 w 6156889"/>
                <a:gd name="connsiteY55" fmla="*/ 6365824 h 6858000"/>
                <a:gd name="connsiteX56" fmla="*/ 1 w 6156889"/>
                <a:gd name="connsiteY56" fmla="*/ 4123180 h 6858000"/>
                <a:gd name="connsiteX57" fmla="*/ 2644788 w 6156889"/>
                <a:gd name="connsiteY57" fmla="*/ 213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156889" h="6858000">
                  <a:moveTo>
                    <a:pt x="2697511" y="0"/>
                  </a:moveTo>
                  <a:lnTo>
                    <a:pt x="6012777" y="0"/>
                  </a:lnTo>
                  <a:lnTo>
                    <a:pt x="6130331" y="54136"/>
                  </a:lnTo>
                  <a:lnTo>
                    <a:pt x="6156889" y="68258"/>
                  </a:lnTo>
                  <a:lnTo>
                    <a:pt x="6156889" y="430986"/>
                  </a:lnTo>
                  <a:lnTo>
                    <a:pt x="5996798" y="361212"/>
                  </a:lnTo>
                  <a:cubicBezTo>
                    <a:pt x="5879619" y="314469"/>
                    <a:pt x="5759632" y="275159"/>
                    <a:pt x="5637513" y="243549"/>
                  </a:cubicBezTo>
                  <a:cubicBezTo>
                    <a:pt x="5516267" y="211953"/>
                    <a:pt x="5393420" y="187194"/>
                    <a:pt x="5269544" y="169380"/>
                  </a:cubicBezTo>
                  <a:cubicBezTo>
                    <a:pt x="5146509" y="151850"/>
                    <a:pt x="5022677" y="140710"/>
                    <a:pt x="4898545" y="136002"/>
                  </a:cubicBezTo>
                  <a:cubicBezTo>
                    <a:pt x="4844843" y="133778"/>
                    <a:pt x="4790421" y="132591"/>
                    <a:pt x="4736575" y="132591"/>
                  </a:cubicBezTo>
                  <a:cubicBezTo>
                    <a:pt x="4541085" y="132750"/>
                    <a:pt x="4345869" y="147625"/>
                    <a:pt x="4152501" y="177093"/>
                  </a:cubicBezTo>
                  <a:cubicBezTo>
                    <a:pt x="4025611" y="197711"/>
                    <a:pt x="3902184" y="222484"/>
                    <a:pt x="3785688" y="251263"/>
                  </a:cubicBezTo>
                  <a:cubicBezTo>
                    <a:pt x="3659662" y="282414"/>
                    <a:pt x="3538548" y="318163"/>
                    <a:pt x="3424793" y="356583"/>
                  </a:cubicBezTo>
                  <a:cubicBezTo>
                    <a:pt x="3306130" y="396636"/>
                    <a:pt x="3188333" y="441582"/>
                    <a:pt x="3073425" y="490979"/>
                  </a:cubicBezTo>
                  <a:cubicBezTo>
                    <a:pt x="2958516" y="540376"/>
                    <a:pt x="2843751" y="595114"/>
                    <a:pt x="2732162" y="653411"/>
                  </a:cubicBezTo>
                  <a:cubicBezTo>
                    <a:pt x="2507123" y="771357"/>
                    <a:pt x="2290398" y="905336"/>
                    <a:pt x="2083562" y="1054373"/>
                  </a:cubicBezTo>
                  <a:cubicBezTo>
                    <a:pt x="2041265" y="1085080"/>
                    <a:pt x="1985686" y="1125874"/>
                    <a:pt x="1930543" y="1169336"/>
                  </a:cubicBezTo>
                  <a:cubicBezTo>
                    <a:pt x="1909611" y="1185209"/>
                    <a:pt x="1888390" y="1202268"/>
                    <a:pt x="1867890" y="1218733"/>
                  </a:cubicBezTo>
                  <a:lnTo>
                    <a:pt x="1855187" y="1228968"/>
                  </a:lnTo>
                  <a:cubicBezTo>
                    <a:pt x="1828481" y="1249736"/>
                    <a:pt x="1803074" y="1271097"/>
                    <a:pt x="1781565" y="1289343"/>
                  </a:cubicBezTo>
                  <a:cubicBezTo>
                    <a:pt x="1674740" y="1379238"/>
                    <a:pt x="1581630" y="1463791"/>
                    <a:pt x="1495015" y="1547751"/>
                  </a:cubicBezTo>
                  <a:cubicBezTo>
                    <a:pt x="1309115" y="1727642"/>
                    <a:pt x="1138401" y="1923407"/>
                    <a:pt x="984708" y="2132951"/>
                  </a:cubicBezTo>
                  <a:cubicBezTo>
                    <a:pt x="906322" y="2240646"/>
                    <a:pt x="833132" y="2350417"/>
                    <a:pt x="767305" y="2459299"/>
                  </a:cubicBezTo>
                  <a:cubicBezTo>
                    <a:pt x="693682" y="2584350"/>
                    <a:pt x="633197" y="2697681"/>
                    <a:pt x="582382" y="2806859"/>
                  </a:cubicBezTo>
                  <a:cubicBezTo>
                    <a:pt x="567369" y="2837564"/>
                    <a:pt x="553511" y="2868864"/>
                    <a:pt x="541818" y="2895863"/>
                  </a:cubicBezTo>
                  <a:lnTo>
                    <a:pt x="521896" y="2940364"/>
                  </a:lnTo>
                  <a:lnTo>
                    <a:pt x="503130" y="2985756"/>
                  </a:lnTo>
                  <a:lnTo>
                    <a:pt x="500243" y="2992728"/>
                  </a:lnTo>
                  <a:cubicBezTo>
                    <a:pt x="488550" y="3021655"/>
                    <a:pt x="477433" y="3049097"/>
                    <a:pt x="467329" y="3077133"/>
                  </a:cubicBezTo>
                  <a:cubicBezTo>
                    <a:pt x="463143" y="3088555"/>
                    <a:pt x="458955" y="3099978"/>
                    <a:pt x="454626" y="3111399"/>
                  </a:cubicBezTo>
                  <a:cubicBezTo>
                    <a:pt x="447119" y="3132315"/>
                    <a:pt x="439900" y="3151302"/>
                    <a:pt x="433548" y="3170735"/>
                  </a:cubicBezTo>
                  <a:lnTo>
                    <a:pt x="433548" y="3171477"/>
                  </a:lnTo>
                  <a:cubicBezTo>
                    <a:pt x="389714" y="3296142"/>
                    <a:pt x="353032" y="3423342"/>
                    <a:pt x="323692" y="3552414"/>
                  </a:cubicBezTo>
                  <a:cubicBezTo>
                    <a:pt x="264660" y="3811192"/>
                    <a:pt x="234820" y="4076083"/>
                    <a:pt x="234768" y="4341877"/>
                  </a:cubicBezTo>
                  <a:cubicBezTo>
                    <a:pt x="235675" y="4473528"/>
                    <a:pt x="248676" y="4604795"/>
                    <a:pt x="273600" y="4733940"/>
                  </a:cubicBezTo>
                  <a:cubicBezTo>
                    <a:pt x="298849" y="4861570"/>
                    <a:pt x="336674" y="4986220"/>
                    <a:pt x="386489" y="5105974"/>
                  </a:cubicBezTo>
                  <a:cubicBezTo>
                    <a:pt x="394716" y="5126742"/>
                    <a:pt x="403955" y="5147213"/>
                    <a:pt x="413628" y="5168870"/>
                  </a:cubicBezTo>
                  <a:cubicBezTo>
                    <a:pt x="417526" y="5177327"/>
                    <a:pt x="421423" y="5185781"/>
                    <a:pt x="425176" y="5194384"/>
                  </a:cubicBezTo>
                  <a:lnTo>
                    <a:pt x="435570" y="5215745"/>
                  </a:lnTo>
                  <a:cubicBezTo>
                    <a:pt x="446542" y="5238442"/>
                    <a:pt x="456936" y="5259803"/>
                    <a:pt x="468194" y="5280867"/>
                  </a:cubicBezTo>
                  <a:cubicBezTo>
                    <a:pt x="494035" y="5332043"/>
                    <a:pt x="523773" y="5383816"/>
                    <a:pt x="564915" y="5450715"/>
                  </a:cubicBezTo>
                  <a:cubicBezTo>
                    <a:pt x="597108" y="5503526"/>
                    <a:pt x="631176" y="5554998"/>
                    <a:pt x="672174" y="5615521"/>
                  </a:cubicBezTo>
                  <a:cubicBezTo>
                    <a:pt x="710284" y="5671296"/>
                    <a:pt x="750127" y="5726035"/>
                    <a:pt x="787660" y="5777360"/>
                  </a:cubicBezTo>
                  <a:cubicBezTo>
                    <a:pt x="835442" y="5842333"/>
                    <a:pt x="885534" y="5908046"/>
                    <a:pt x="933894" y="5971536"/>
                  </a:cubicBezTo>
                  <a:cubicBezTo>
                    <a:pt x="965654" y="6013219"/>
                    <a:pt x="996978" y="6054311"/>
                    <a:pt x="1030614" y="6098961"/>
                  </a:cubicBezTo>
                  <a:cubicBezTo>
                    <a:pt x="1064250" y="6143611"/>
                    <a:pt x="1108567" y="6202502"/>
                    <a:pt x="1152885" y="6263172"/>
                  </a:cubicBezTo>
                  <a:cubicBezTo>
                    <a:pt x="1173816" y="6291949"/>
                    <a:pt x="1195904" y="6322954"/>
                    <a:pt x="1215248" y="6350397"/>
                  </a:cubicBezTo>
                  <a:cubicBezTo>
                    <a:pt x="1234593" y="6377839"/>
                    <a:pt x="1252925" y="6403651"/>
                    <a:pt x="1271259" y="6428720"/>
                  </a:cubicBezTo>
                  <a:cubicBezTo>
                    <a:pt x="1302873" y="6473517"/>
                    <a:pt x="1336653" y="6518317"/>
                    <a:pt x="1369279" y="6561483"/>
                  </a:cubicBezTo>
                  <a:lnTo>
                    <a:pt x="1388190" y="6586701"/>
                  </a:lnTo>
                  <a:lnTo>
                    <a:pt x="1397717" y="6598865"/>
                  </a:lnTo>
                  <a:cubicBezTo>
                    <a:pt x="1434238" y="6645443"/>
                    <a:pt x="1472061" y="6693653"/>
                    <a:pt x="1510605" y="6739342"/>
                  </a:cubicBezTo>
                  <a:lnTo>
                    <a:pt x="1613307" y="6858000"/>
                  </a:lnTo>
                  <a:lnTo>
                    <a:pt x="916995" y="6858000"/>
                  </a:lnTo>
                  <a:lnTo>
                    <a:pt x="818055" y="6724213"/>
                  </a:lnTo>
                  <a:cubicBezTo>
                    <a:pt x="736876" y="6608833"/>
                    <a:pt x="660902" y="6489255"/>
                    <a:pt x="590467" y="6365824"/>
                  </a:cubicBezTo>
                  <a:cubicBezTo>
                    <a:pt x="203909" y="5685167"/>
                    <a:pt x="149" y="4911263"/>
                    <a:pt x="1" y="4123180"/>
                  </a:cubicBezTo>
                  <a:cubicBezTo>
                    <a:pt x="-341" y="2279490"/>
                    <a:pt x="1090234" y="697390"/>
                    <a:pt x="2644788" y="2137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sp useBgFill="1">
          <p:nvSpPr>
            <p:cNvPr id="39" name="Freeform: Shape 38">
              <a:extLst>
                <a:ext uri="{FF2B5EF4-FFF2-40B4-BE49-F238E27FC236}">
                  <a16:creationId xmlns:a16="http://schemas.microsoft.com/office/drawing/2014/main" id="{999573BB-B159-46A3-BE3E-50BBD6D0C2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70456" y="0"/>
              <a:ext cx="6421544" cy="6858000"/>
            </a:xfrm>
            <a:custGeom>
              <a:avLst/>
              <a:gdLst>
                <a:gd name="connsiteX0" fmla="*/ 6209767 w 6421544"/>
                <a:gd name="connsiteY0" fmla="*/ 0 h 6858000"/>
                <a:gd name="connsiteX1" fmla="*/ 6421544 w 6421544"/>
                <a:gd name="connsiteY1" fmla="*/ 0 h 6858000"/>
                <a:gd name="connsiteX2" fmla="*/ 6421544 w 6421544"/>
                <a:gd name="connsiteY2" fmla="*/ 85748 h 6858000"/>
                <a:gd name="connsiteX3" fmla="*/ 6399563 w 6421544"/>
                <a:gd name="connsiteY3" fmla="*/ 75695 h 6858000"/>
                <a:gd name="connsiteX4" fmla="*/ 0 w 6421544"/>
                <a:gd name="connsiteY4" fmla="*/ 0 h 6858000"/>
                <a:gd name="connsiteX5" fmla="*/ 3188107 w 6421544"/>
                <a:gd name="connsiteY5" fmla="*/ 0 h 6858000"/>
                <a:gd name="connsiteX6" fmla="*/ 2888485 w 6421544"/>
                <a:gd name="connsiteY6" fmla="*/ 124347 h 6858000"/>
                <a:gd name="connsiteX7" fmla="*/ 329300 w 6421544"/>
                <a:gd name="connsiteY7" fmla="*/ 4148123 h 6858000"/>
                <a:gd name="connsiteX8" fmla="*/ 1105238 w 6421544"/>
                <a:gd name="connsiteY8" fmla="*/ 6663148 h 6858000"/>
                <a:gd name="connsiteX9" fmla="*/ 1251097 w 6421544"/>
                <a:gd name="connsiteY9" fmla="*/ 6858000 h 6858000"/>
                <a:gd name="connsiteX10" fmla="*/ 0 w 6421544"/>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21544" h="6858000">
                  <a:moveTo>
                    <a:pt x="6209767" y="0"/>
                  </a:moveTo>
                  <a:lnTo>
                    <a:pt x="6421544" y="0"/>
                  </a:lnTo>
                  <a:lnTo>
                    <a:pt x="6421544" y="85748"/>
                  </a:lnTo>
                  <a:lnTo>
                    <a:pt x="6399563" y="75695"/>
                  </a:lnTo>
                  <a:close/>
                  <a:moveTo>
                    <a:pt x="0" y="0"/>
                  </a:moveTo>
                  <a:lnTo>
                    <a:pt x="3188107" y="0"/>
                  </a:lnTo>
                  <a:lnTo>
                    <a:pt x="2888485" y="124347"/>
                  </a:lnTo>
                  <a:cubicBezTo>
                    <a:pt x="1378729" y="820423"/>
                    <a:pt x="329300" y="2360309"/>
                    <a:pt x="329300" y="4148123"/>
                  </a:cubicBezTo>
                  <a:cubicBezTo>
                    <a:pt x="329300" y="5082555"/>
                    <a:pt x="615984" y="5949257"/>
                    <a:pt x="1105238" y="6663148"/>
                  </a:cubicBezTo>
                  <a:lnTo>
                    <a:pt x="1251097"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grpSp>
      <p:sp>
        <p:nvSpPr>
          <p:cNvPr id="5" name="TextBox 4">
            <a:extLst>
              <a:ext uri="{FF2B5EF4-FFF2-40B4-BE49-F238E27FC236}">
                <a16:creationId xmlns:a16="http://schemas.microsoft.com/office/drawing/2014/main" id="{0B7AA2E1-942A-9FCC-705A-D7AC21E76BA5}"/>
              </a:ext>
            </a:extLst>
          </p:cNvPr>
          <p:cNvSpPr txBox="1"/>
          <p:nvPr/>
        </p:nvSpPr>
        <p:spPr>
          <a:xfrm>
            <a:off x="-302" y="6283709"/>
            <a:ext cx="3167804" cy="461665"/>
          </a:xfrm>
          <a:prstGeom prst="rect">
            <a:avLst/>
          </a:prstGeom>
          <a:noFill/>
        </p:spPr>
        <p:txBody>
          <a:bodyPr wrap="square" rtlCol="0">
            <a:spAutoFit/>
          </a:bodyPr>
          <a:lstStyle/>
          <a:p>
            <a:pPr defTabSz="609585"/>
            <a:r>
              <a:rPr lang="en-GB" sz="2400">
                <a:solidFill>
                  <a:prstClr val="black"/>
                </a:solidFill>
                <a:latin typeface="Calibri" panose="020F0502020204030204"/>
              </a:rPr>
              <a:t>Alex Baker, Chemistry</a:t>
            </a:r>
          </a:p>
        </p:txBody>
      </p:sp>
    </p:spTree>
    <p:extLst>
      <p:ext uri="{BB962C8B-B14F-4D97-AF65-F5344CB8AC3E}">
        <p14:creationId xmlns:p14="http://schemas.microsoft.com/office/powerpoint/2010/main" val="3936551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594B1944-7C32-7C4C-703B-FDCA8A65CA40}"/>
              </a:ext>
            </a:extLst>
          </p:cNvPr>
          <p:cNvSpPr>
            <a:spLocks noGrp="1"/>
          </p:cNvSpPr>
          <p:nvPr>
            <p:ph type="body" sz="quarter" idx="14"/>
          </p:nvPr>
        </p:nvSpPr>
        <p:spPr/>
        <p:txBody>
          <a:bodyPr/>
          <a:lstStyle/>
          <a:p>
            <a:endParaRPr lang="en-GB"/>
          </a:p>
        </p:txBody>
      </p:sp>
      <p:pic>
        <p:nvPicPr>
          <p:cNvPr id="4" name="Picture 3">
            <a:extLst>
              <a:ext uri="{FF2B5EF4-FFF2-40B4-BE49-F238E27FC236}">
                <a16:creationId xmlns:a16="http://schemas.microsoft.com/office/drawing/2014/main" id="{6AE3D721-A8B0-4B14-B967-8A3A777AA6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1"/>
            <a:ext cx="6761560" cy="4312795"/>
          </a:xfrm>
          <a:prstGeom prst="rect">
            <a:avLst/>
          </a:prstGeom>
        </p:spPr>
      </p:pic>
      <p:pic>
        <p:nvPicPr>
          <p:cNvPr id="5" name="Picture 4">
            <a:extLst>
              <a:ext uri="{FF2B5EF4-FFF2-40B4-BE49-F238E27FC236}">
                <a16:creationId xmlns:a16="http://schemas.microsoft.com/office/drawing/2014/main" id="{F3AE1466-0905-1CE5-A210-74F6B94E82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3854" y="1320018"/>
            <a:ext cx="5185372" cy="3763818"/>
          </a:xfrm>
          <a:prstGeom prst="rect">
            <a:avLst/>
          </a:prstGeom>
        </p:spPr>
      </p:pic>
      <p:sp>
        <p:nvSpPr>
          <p:cNvPr id="8" name="Text Placeholder 2">
            <a:extLst>
              <a:ext uri="{FF2B5EF4-FFF2-40B4-BE49-F238E27FC236}">
                <a16:creationId xmlns:a16="http://schemas.microsoft.com/office/drawing/2014/main" id="{6C97319C-ECF8-22DB-2965-A64CDC742946}"/>
              </a:ext>
            </a:extLst>
          </p:cNvPr>
          <p:cNvSpPr txBox="1">
            <a:spLocks/>
          </p:cNvSpPr>
          <p:nvPr/>
        </p:nvSpPr>
        <p:spPr>
          <a:xfrm>
            <a:off x="6913854" y="483216"/>
            <a:ext cx="7252786" cy="3346364"/>
          </a:xfrm>
          <a:prstGeom prst="rect">
            <a:avLst/>
          </a:prstGeom>
        </p:spPr>
        <p:txBody>
          <a:bodyPr/>
          <a:lstStyle>
            <a:lvl1pPr marL="0" indent="0" algn="l" defTabSz="914377" rtl="0" eaLnBrk="1" latinLnBrk="0" hangingPunct="1">
              <a:lnSpc>
                <a:spcPct val="80000"/>
              </a:lnSpc>
              <a:spcBef>
                <a:spcPts val="1000"/>
              </a:spcBef>
              <a:buFontTx/>
              <a:buNone/>
              <a:defRPr sz="4000" b="1" i="0" kern="1200" baseline="0">
                <a:solidFill>
                  <a:srgbClr val="511C6C"/>
                </a:solidFill>
                <a:latin typeface="+mn-lt"/>
                <a:ea typeface="Avenir Next" charset="0"/>
                <a:cs typeface="Avenir Next"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PROMOTION CASES</a:t>
            </a:r>
          </a:p>
        </p:txBody>
      </p:sp>
    </p:spTree>
    <p:extLst>
      <p:ext uri="{BB962C8B-B14F-4D97-AF65-F5344CB8AC3E}">
        <p14:creationId xmlns:p14="http://schemas.microsoft.com/office/powerpoint/2010/main" val="2203768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5">
            <a:extLst>
              <a:ext uri="{FF2B5EF4-FFF2-40B4-BE49-F238E27FC236}">
                <a16:creationId xmlns:a16="http://schemas.microsoft.com/office/drawing/2014/main" id="{6C0DFDAF-6906-4A5E-ACBC-D253A69DBCC6}"/>
              </a:ext>
            </a:extLst>
          </p:cNvPr>
          <p:cNvSpPr txBox="1">
            <a:spLocks/>
          </p:cNvSpPr>
          <p:nvPr/>
        </p:nvSpPr>
        <p:spPr>
          <a:xfrm>
            <a:off x="239868" y="198985"/>
            <a:ext cx="5616258" cy="3346364"/>
          </a:xfrm>
          <a:prstGeom prst="rect">
            <a:avLst/>
          </a:prstGeom>
        </p:spPr>
        <p:txBody>
          <a:bodyPr/>
          <a:lstStyle>
            <a:lvl1pPr marL="0" indent="0" algn="l" defTabSz="914377" rtl="0" eaLnBrk="1" latinLnBrk="0" hangingPunct="1">
              <a:lnSpc>
                <a:spcPct val="80000"/>
              </a:lnSpc>
              <a:spcBef>
                <a:spcPts val="1000"/>
              </a:spcBef>
              <a:buFontTx/>
              <a:buNone/>
              <a:defRPr sz="4000" b="1" i="0" kern="1200" baseline="0">
                <a:solidFill>
                  <a:srgbClr val="511C6C"/>
                </a:solidFill>
                <a:latin typeface="+mn-lt"/>
                <a:ea typeface="Avenir Next" charset="0"/>
                <a:cs typeface="Avenir Next"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ACKNOWLEDGEMENTS</a:t>
            </a:r>
          </a:p>
        </p:txBody>
      </p:sp>
      <p:sp>
        <p:nvSpPr>
          <p:cNvPr id="18" name="Rectangle: Rounded Corners 17">
            <a:extLst>
              <a:ext uri="{FF2B5EF4-FFF2-40B4-BE49-F238E27FC236}">
                <a16:creationId xmlns:a16="http://schemas.microsoft.com/office/drawing/2014/main" id="{EC8934E5-36A6-ECA4-0B2C-939C1E8D4FA5}"/>
              </a:ext>
            </a:extLst>
          </p:cNvPr>
          <p:cNvSpPr/>
          <p:nvPr/>
        </p:nvSpPr>
        <p:spPr>
          <a:xfrm>
            <a:off x="926624" y="923636"/>
            <a:ext cx="4885765" cy="3201651"/>
          </a:xfrm>
          <a:prstGeom prst="roundRect">
            <a:avLst/>
          </a:prstGeom>
          <a:solidFill>
            <a:srgbClr val="3C168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9" name="TextBox 18">
            <a:extLst>
              <a:ext uri="{FF2B5EF4-FFF2-40B4-BE49-F238E27FC236}">
                <a16:creationId xmlns:a16="http://schemas.microsoft.com/office/drawing/2014/main" id="{FC5EC599-000E-9133-8960-D20D22B50F9E}"/>
              </a:ext>
            </a:extLst>
          </p:cNvPr>
          <p:cNvSpPr txBox="1"/>
          <p:nvPr/>
        </p:nvSpPr>
        <p:spPr>
          <a:xfrm>
            <a:off x="1428649" y="1120861"/>
            <a:ext cx="2608729" cy="461665"/>
          </a:xfrm>
          <a:prstGeom prst="rect">
            <a:avLst/>
          </a:prstGeom>
          <a:noFill/>
        </p:spPr>
        <p:txBody>
          <a:bodyPr wrap="square" rtlCol="0">
            <a:spAutoFit/>
          </a:bodyPr>
          <a:lstStyle/>
          <a:p>
            <a:r>
              <a:rPr lang="en-GB" sz="2400">
                <a:solidFill>
                  <a:schemeClr val="bg1"/>
                </a:solidFill>
              </a:rPr>
              <a:t>Cohort 1</a:t>
            </a:r>
          </a:p>
        </p:txBody>
      </p:sp>
      <p:sp>
        <p:nvSpPr>
          <p:cNvPr id="20" name="Rectangle: Rounded Corners 19">
            <a:extLst>
              <a:ext uri="{FF2B5EF4-FFF2-40B4-BE49-F238E27FC236}">
                <a16:creationId xmlns:a16="http://schemas.microsoft.com/office/drawing/2014/main" id="{80CC81AC-4EC0-08FF-F02F-CC9998089523}"/>
              </a:ext>
            </a:extLst>
          </p:cNvPr>
          <p:cNvSpPr/>
          <p:nvPr/>
        </p:nvSpPr>
        <p:spPr>
          <a:xfrm>
            <a:off x="6215800" y="923636"/>
            <a:ext cx="4885765" cy="3175771"/>
          </a:xfrm>
          <a:prstGeom prst="roundRect">
            <a:avLst/>
          </a:prstGeom>
          <a:solidFill>
            <a:srgbClr val="3C168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1" name="TextBox 20">
            <a:extLst>
              <a:ext uri="{FF2B5EF4-FFF2-40B4-BE49-F238E27FC236}">
                <a16:creationId xmlns:a16="http://schemas.microsoft.com/office/drawing/2014/main" id="{69D389ED-6CEC-F513-EA3C-AFC18AE43062}"/>
              </a:ext>
            </a:extLst>
          </p:cNvPr>
          <p:cNvSpPr txBox="1"/>
          <p:nvPr/>
        </p:nvSpPr>
        <p:spPr>
          <a:xfrm>
            <a:off x="6717825" y="1120861"/>
            <a:ext cx="2608729" cy="461665"/>
          </a:xfrm>
          <a:prstGeom prst="rect">
            <a:avLst/>
          </a:prstGeom>
          <a:noFill/>
        </p:spPr>
        <p:txBody>
          <a:bodyPr wrap="square" rtlCol="0">
            <a:spAutoFit/>
          </a:bodyPr>
          <a:lstStyle/>
          <a:p>
            <a:r>
              <a:rPr lang="en-GB" sz="2400">
                <a:solidFill>
                  <a:schemeClr val="bg1"/>
                </a:solidFill>
              </a:rPr>
              <a:t>Cohort 2</a:t>
            </a:r>
          </a:p>
        </p:txBody>
      </p:sp>
      <p:sp>
        <p:nvSpPr>
          <p:cNvPr id="22" name="TextBox 21">
            <a:extLst>
              <a:ext uri="{FF2B5EF4-FFF2-40B4-BE49-F238E27FC236}">
                <a16:creationId xmlns:a16="http://schemas.microsoft.com/office/drawing/2014/main" id="{C1FECB36-76FB-C9FD-E246-15F70D3A9550}"/>
              </a:ext>
            </a:extLst>
          </p:cNvPr>
          <p:cNvSpPr txBox="1"/>
          <p:nvPr/>
        </p:nvSpPr>
        <p:spPr>
          <a:xfrm>
            <a:off x="8057351" y="1047521"/>
            <a:ext cx="3751431" cy="3046988"/>
          </a:xfrm>
          <a:prstGeom prst="rect">
            <a:avLst/>
          </a:prstGeom>
          <a:noFill/>
        </p:spPr>
        <p:txBody>
          <a:bodyPr wrap="square" rtlCol="0">
            <a:spAutoFit/>
          </a:bodyPr>
          <a:lstStyle/>
          <a:p>
            <a:r>
              <a:rPr lang="en-GB" sz="1600">
                <a:solidFill>
                  <a:schemeClr val="bg1"/>
                </a:solidFill>
              </a:rPr>
              <a:t>Jiaqi Duan</a:t>
            </a:r>
          </a:p>
          <a:p>
            <a:r>
              <a:rPr lang="en-GB" sz="1600">
                <a:solidFill>
                  <a:schemeClr val="bg1"/>
                </a:solidFill>
              </a:rPr>
              <a:t>Ishwar Kapoor</a:t>
            </a:r>
          </a:p>
          <a:p>
            <a:r>
              <a:rPr lang="en-GB" sz="1600">
                <a:solidFill>
                  <a:schemeClr val="bg1"/>
                </a:solidFill>
              </a:rPr>
              <a:t>Jose Ortiz Gonzalez</a:t>
            </a:r>
          </a:p>
          <a:p>
            <a:r>
              <a:rPr lang="en-GB" sz="1600">
                <a:solidFill>
                  <a:schemeClr val="bg1"/>
                </a:solidFill>
              </a:rPr>
              <a:t>Umair Paracha</a:t>
            </a:r>
          </a:p>
          <a:p>
            <a:r>
              <a:rPr lang="en-GB" sz="1600">
                <a:solidFill>
                  <a:schemeClr val="bg1"/>
                </a:solidFill>
              </a:rPr>
              <a:t>Robin George Thamarasseril</a:t>
            </a:r>
          </a:p>
          <a:p>
            <a:r>
              <a:rPr lang="en-GB" sz="1600" err="1">
                <a:solidFill>
                  <a:schemeClr val="bg1"/>
                </a:solidFill>
              </a:rPr>
              <a:t>Xinkai</a:t>
            </a:r>
            <a:r>
              <a:rPr lang="en-GB" sz="1600">
                <a:solidFill>
                  <a:schemeClr val="bg1"/>
                </a:solidFill>
              </a:rPr>
              <a:t> Tian</a:t>
            </a:r>
          </a:p>
          <a:p>
            <a:r>
              <a:rPr lang="en-GB" sz="1600">
                <a:solidFill>
                  <a:schemeClr val="bg1"/>
                </a:solidFill>
              </a:rPr>
              <a:t>Piotr Mazurkiewicz</a:t>
            </a:r>
          </a:p>
          <a:p>
            <a:r>
              <a:rPr lang="en-GB" sz="1600">
                <a:solidFill>
                  <a:schemeClr val="bg1"/>
                </a:solidFill>
              </a:rPr>
              <a:t>Magdalena Rybak</a:t>
            </a:r>
          </a:p>
          <a:p>
            <a:r>
              <a:rPr lang="en-GB" sz="1600">
                <a:solidFill>
                  <a:schemeClr val="bg1"/>
                </a:solidFill>
              </a:rPr>
              <a:t>Piotr Klin</a:t>
            </a:r>
          </a:p>
          <a:p>
            <a:r>
              <a:rPr lang="en-GB" sz="1600">
                <a:solidFill>
                  <a:schemeClr val="bg1"/>
                </a:solidFill>
              </a:rPr>
              <a:t>Adriana Smith Ortiz</a:t>
            </a:r>
          </a:p>
          <a:p>
            <a:r>
              <a:rPr lang="en-GB" sz="1600">
                <a:solidFill>
                  <a:schemeClr val="bg1"/>
                </a:solidFill>
              </a:rPr>
              <a:t>Karen Kudar</a:t>
            </a:r>
          </a:p>
          <a:p>
            <a:r>
              <a:rPr lang="en-GB" sz="1600">
                <a:solidFill>
                  <a:schemeClr val="bg1"/>
                </a:solidFill>
              </a:rPr>
              <a:t>Negar Riazifar</a:t>
            </a:r>
          </a:p>
        </p:txBody>
      </p:sp>
      <p:sp>
        <p:nvSpPr>
          <p:cNvPr id="23" name="TextBox 22">
            <a:extLst>
              <a:ext uri="{FF2B5EF4-FFF2-40B4-BE49-F238E27FC236}">
                <a16:creationId xmlns:a16="http://schemas.microsoft.com/office/drawing/2014/main" id="{535BFE1F-2E39-87EF-C5FA-CAEF0301D241}"/>
              </a:ext>
            </a:extLst>
          </p:cNvPr>
          <p:cNvSpPr txBox="1"/>
          <p:nvPr/>
        </p:nvSpPr>
        <p:spPr>
          <a:xfrm>
            <a:off x="2894677" y="1049811"/>
            <a:ext cx="3751431" cy="2800767"/>
          </a:xfrm>
          <a:prstGeom prst="rect">
            <a:avLst/>
          </a:prstGeom>
          <a:noFill/>
        </p:spPr>
        <p:txBody>
          <a:bodyPr wrap="square" rtlCol="0">
            <a:spAutoFit/>
          </a:bodyPr>
          <a:lstStyle/>
          <a:p>
            <a:r>
              <a:rPr lang="en-GB" sz="1600">
                <a:solidFill>
                  <a:schemeClr val="bg1"/>
                </a:solidFill>
              </a:rPr>
              <a:t>Farah Villa-Lopez</a:t>
            </a:r>
          </a:p>
          <a:p>
            <a:r>
              <a:rPr lang="en-GB" sz="1600">
                <a:solidFill>
                  <a:schemeClr val="bg1"/>
                </a:solidFill>
              </a:rPr>
              <a:t>Alex Baker</a:t>
            </a:r>
          </a:p>
          <a:p>
            <a:r>
              <a:rPr lang="en-GB" sz="1600" err="1">
                <a:solidFill>
                  <a:schemeClr val="bg1"/>
                </a:solidFill>
              </a:rPr>
              <a:t>Tishtrya</a:t>
            </a:r>
            <a:r>
              <a:rPr lang="en-GB" sz="1600">
                <a:solidFill>
                  <a:schemeClr val="bg1"/>
                </a:solidFill>
              </a:rPr>
              <a:t> Mehta</a:t>
            </a:r>
          </a:p>
          <a:p>
            <a:r>
              <a:rPr lang="en-GB" sz="1600">
                <a:solidFill>
                  <a:schemeClr val="bg1"/>
                </a:solidFill>
              </a:rPr>
              <a:t>Rohin Titmarsh</a:t>
            </a:r>
          </a:p>
          <a:p>
            <a:r>
              <a:rPr lang="en-GB" sz="1600">
                <a:solidFill>
                  <a:schemeClr val="bg1"/>
                </a:solidFill>
              </a:rPr>
              <a:t>Fanfu Wu</a:t>
            </a:r>
          </a:p>
          <a:p>
            <a:r>
              <a:rPr lang="en-GB" sz="1600">
                <a:solidFill>
                  <a:schemeClr val="bg1"/>
                </a:solidFill>
              </a:rPr>
              <a:t>Magdalena Cieslak</a:t>
            </a:r>
          </a:p>
          <a:p>
            <a:r>
              <a:rPr lang="en-GB" sz="1600">
                <a:solidFill>
                  <a:schemeClr val="bg1"/>
                </a:solidFill>
              </a:rPr>
              <a:t>Antonia Betzou</a:t>
            </a:r>
          </a:p>
          <a:p>
            <a:r>
              <a:rPr lang="en-GB" sz="1600">
                <a:solidFill>
                  <a:schemeClr val="bg1"/>
                </a:solidFill>
              </a:rPr>
              <a:t>Kevin </a:t>
            </a:r>
            <a:r>
              <a:rPr lang="en-GB" sz="1600" err="1">
                <a:solidFill>
                  <a:schemeClr val="bg1"/>
                </a:solidFill>
              </a:rPr>
              <a:t>Couling</a:t>
            </a:r>
            <a:endParaRPr lang="en-GB" sz="1600">
              <a:solidFill>
                <a:schemeClr val="bg1"/>
              </a:solidFill>
            </a:endParaRPr>
          </a:p>
          <a:p>
            <a:r>
              <a:rPr lang="en-GB" sz="1600">
                <a:solidFill>
                  <a:schemeClr val="bg1"/>
                </a:solidFill>
              </a:rPr>
              <a:t>Claire Dancer</a:t>
            </a:r>
          </a:p>
          <a:p>
            <a:r>
              <a:rPr lang="en-GB" sz="1600">
                <a:solidFill>
                  <a:schemeClr val="bg1"/>
                </a:solidFill>
              </a:rPr>
              <a:t>Tom Goodman</a:t>
            </a:r>
          </a:p>
          <a:p>
            <a:r>
              <a:rPr lang="en-GB" sz="1600">
                <a:solidFill>
                  <a:schemeClr val="bg1"/>
                </a:solidFill>
              </a:rPr>
              <a:t>Mona Faraji Niri</a:t>
            </a:r>
          </a:p>
        </p:txBody>
      </p:sp>
      <p:sp>
        <p:nvSpPr>
          <p:cNvPr id="24" name="Rectangle: Rounded Corners 23">
            <a:extLst>
              <a:ext uri="{FF2B5EF4-FFF2-40B4-BE49-F238E27FC236}">
                <a16:creationId xmlns:a16="http://schemas.microsoft.com/office/drawing/2014/main" id="{34524A1C-1086-30E0-9BCE-62B318F2ED16}"/>
              </a:ext>
            </a:extLst>
          </p:cNvPr>
          <p:cNvSpPr/>
          <p:nvPr/>
        </p:nvSpPr>
        <p:spPr>
          <a:xfrm>
            <a:off x="926624" y="4223293"/>
            <a:ext cx="4885765" cy="740305"/>
          </a:xfrm>
          <a:prstGeom prst="roundRect">
            <a:avLst/>
          </a:prstGeom>
          <a:solidFill>
            <a:srgbClr val="3C168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5" name="TextBox 24">
            <a:extLst>
              <a:ext uri="{FF2B5EF4-FFF2-40B4-BE49-F238E27FC236}">
                <a16:creationId xmlns:a16="http://schemas.microsoft.com/office/drawing/2014/main" id="{99BB3D86-0B87-F8D2-581C-8DAB2DFA154B}"/>
              </a:ext>
            </a:extLst>
          </p:cNvPr>
          <p:cNvSpPr txBox="1"/>
          <p:nvPr/>
        </p:nvSpPr>
        <p:spPr>
          <a:xfrm>
            <a:off x="847287" y="4631107"/>
            <a:ext cx="4965101" cy="338554"/>
          </a:xfrm>
          <a:prstGeom prst="rect">
            <a:avLst/>
          </a:prstGeom>
          <a:noFill/>
        </p:spPr>
        <p:txBody>
          <a:bodyPr wrap="square" rtlCol="0">
            <a:spAutoFit/>
          </a:bodyPr>
          <a:lstStyle/>
          <a:p>
            <a:pPr algn="r"/>
            <a:r>
              <a:rPr lang="en-GB" sz="1600">
                <a:solidFill>
                  <a:schemeClr val="bg1"/>
                </a:solidFill>
              </a:rPr>
              <a:t>Rebecca Swan-McAdam, Rachael Kirwan, Marie Diebolt</a:t>
            </a:r>
          </a:p>
        </p:txBody>
      </p:sp>
      <p:sp>
        <p:nvSpPr>
          <p:cNvPr id="26" name="TextBox 25">
            <a:extLst>
              <a:ext uri="{FF2B5EF4-FFF2-40B4-BE49-F238E27FC236}">
                <a16:creationId xmlns:a16="http://schemas.microsoft.com/office/drawing/2014/main" id="{76AF41FD-86EC-46D1-24A2-5E87DEA23406}"/>
              </a:ext>
            </a:extLst>
          </p:cNvPr>
          <p:cNvSpPr txBox="1"/>
          <p:nvPr/>
        </p:nvSpPr>
        <p:spPr>
          <a:xfrm>
            <a:off x="1025236" y="4221003"/>
            <a:ext cx="3057763" cy="461665"/>
          </a:xfrm>
          <a:prstGeom prst="rect">
            <a:avLst/>
          </a:prstGeom>
          <a:noFill/>
        </p:spPr>
        <p:txBody>
          <a:bodyPr wrap="square" rtlCol="0">
            <a:spAutoFit/>
          </a:bodyPr>
          <a:lstStyle/>
          <a:p>
            <a:r>
              <a:rPr lang="en-GB" sz="2400">
                <a:solidFill>
                  <a:schemeClr val="bg1"/>
                </a:solidFill>
              </a:rPr>
              <a:t>Project team:</a:t>
            </a:r>
          </a:p>
        </p:txBody>
      </p:sp>
      <p:sp>
        <p:nvSpPr>
          <p:cNvPr id="27" name="Rectangle: Rounded Corners 26">
            <a:extLst>
              <a:ext uri="{FF2B5EF4-FFF2-40B4-BE49-F238E27FC236}">
                <a16:creationId xmlns:a16="http://schemas.microsoft.com/office/drawing/2014/main" id="{293EFA3C-4F7F-2F0D-55B6-584DD116496D}"/>
              </a:ext>
            </a:extLst>
          </p:cNvPr>
          <p:cNvSpPr/>
          <p:nvPr/>
        </p:nvSpPr>
        <p:spPr>
          <a:xfrm>
            <a:off x="6215802" y="4221004"/>
            <a:ext cx="4885765" cy="740305"/>
          </a:xfrm>
          <a:prstGeom prst="roundRect">
            <a:avLst/>
          </a:prstGeom>
          <a:solidFill>
            <a:srgbClr val="3C168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8" name="TextBox 27">
            <a:extLst>
              <a:ext uri="{FF2B5EF4-FFF2-40B4-BE49-F238E27FC236}">
                <a16:creationId xmlns:a16="http://schemas.microsoft.com/office/drawing/2014/main" id="{0C4F9137-075B-BBAF-4005-54587FC673AD}"/>
              </a:ext>
            </a:extLst>
          </p:cNvPr>
          <p:cNvSpPr txBox="1"/>
          <p:nvPr/>
        </p:nvSpPr>
        <p:spPr>
          <a:xfrm>
            <a:off x="6316909" y="4605227"/>
            <a:ext cx="4784657" cy="338554"/>
          </a:xfrm>
          <a:prstGeom prst="rect">
            <a:avLst/>
          </a:prstGeom>
          <a:noFill/>
        </p:spPr>
        <p:txBody>
          <a:bodyPr wrap="square" rtlCol="0">
            <a:spAutoFit/>
          </a:bodyPr>
          <a:lstStyle/>
          <a:p>
            <a:pPr algn="r"/>
            <a:r>
              <a:rPr lang="en-GB" sz="1600">
                <a:solidFill>
                  <a:schemeClr val="bg1"/>
                </a:solidFill>
              </a:rPr>
              <a:t>Anja </a:t>
            </a:r>
            <a:r>
              <a:rPr lang="en-GB" sz="1600" err="1">
                <a:solidFill>
                  <a:schemeClr val="bg1"/>
                </a:solidFill>
              </a:rPr>
              <a:t>Campsell-Keital</a:t>
            </a:r>
            <a:r>
              <a:rPr lang="en-GB" sz="1600">
                <a:solidFill>
                  <a:schemeClr val="bg1"/>
                </a:solidFill>
              </a:rPr>
              <a:t>, Sarah Hayball, Lisa Ford</a:t>
            </a:r>
          </a:p>
        </p:txBody>
      </p:sp>
      <p:sp>
        <p:nvSpPr>
          <p:cNvPr id="29" name="TextBox 28">
            <a:extLst>
              <a:ext uri="{FF2B5EF4-FFF2-40B4-BE49-F238E27FC236}">
                <a16:creationId xmlns:a16="http://schemas.microsoft.com/office/drawing/2014/main" id="{AEFD27E7-3860-F2EE-033D-CA65A72AB49D}"/>
              </a:ext>
            </a:extLst>
          </p:cNvPr>
          <p:cNvSpPr txBox="1"/>
          <p:nvPr/>
        </p:nvSpPr>
        <p:spPr>
          <a:xfrm>
            <a:off x="6142887" y="4221003"/>
            <a:ext cx="3057763" cy="461665"/>
          </a:xfrm>
          <a:prstGeom prst="rect">
            <a:avLst/>
          </a:prstGeom>
          <a:noFill/>
        </p:spPr>
        <p:txBody>
          <a:bodyPr wrap="square" rtlCol="0">
            <a:spAutoFit/>
          </a:bodyPr>
          <a:lstStyle/>
          <a:p>
            <a:r>
              <a:rPr lang="en-GB" sz="2400">
                <a:solidFill>
                  <a:schemeClr val="bg1"/>
                </a:solidFill>
              </a:rPr>
              <a:t>Culture Coventry:</a:t>
            </a:r>
          </a:p>
        </p:txBody>
      </p:sp>
    </p:spTree>
    <p:extLst>
      <p:ext uri="{BB962C8B-B14F-4D97-AF65-F5344CB8AC3E}">
        <p14:creationId xmlns:p14="http://schemas.microsoft.com/office/powerpoint/2010/main" val="2006297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1661D7E-0C15-44FE-96B7-017D60C7C096}"/>
              </a:ext>
            </a:extLst>
          </p:cNvPr>
          <p:cNvGrpSpPr/>
          <p:nvPr/>
        </p:nvGrpSpPr>
        <p:grpSpPr>
          <a:xfrm>
            <a:off x="954293" y="1452187"/>
            <a:ext cx="10283415" cy="1440000"/>
            <a:chOff x="646217" y="2279205"/>
            <a:chExt cx="7712561" cy="1080000"/>
          </a:xfrm>
        </p:grpSpPr>
        <p:pic>
          <p:nvPicPr>
            <p:cNvPr id="2" name="Picture 1" descr="Logo, company name&#10;&#10;Description automatically generated">
              <a:extLst>
                <a:ext uri="{FF2B5EF4-FFF2-40B4-BE49-F238E27FC236}">
                  <a16:creationId xmlns:a16="http://schemas.microsoft.com/office/drawing/2014/main" id="{75681936-1378-48CE-A42A-C1A4521EE3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6217" y="2279205"/>
              <a:ext cx="3410001" cy="1080000"/>
            </a:xfrm>
            <a:prstGeom prst="rect">
              <a:avLst/>
            </a:prstGeom>
          </p:spPr>
        </p:pic>
        <p:pic>
          <p:nvPicPr>
            <p:cNvPr id="4" name="Picture 3" descr="Logo&#10;&#10;Description automatically generated">
              <a:extLst>
                <a:ext uri="{FF2B5EF4-FFF2-40B4-BE49-F238E27FC236}">
                  <a16:creationId xmlns:a16="http://schemas.microsoft.com/office/drawing/2014/main" id="{50F00617-99EF-4EC5-BFD8-14713A83A8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56481" y="2279205"/>
              <a:ext cx="3702297" cy="1080000"/>
            </a:xfrm>
            <a:prstGeom prst="rect">
              <a:avLst/>
            </a:prstGeom>
          </p:spPr>
        </p:pic>
      </p:grpSp>
      <p:sp>
        <p:nvSpPr>
          <p:cNvPr id="3" name="TextBox 2">
            <a:extLst>
              <a:ext uri="{FF2B5EF4-FFF2-40B4-BE49-F238E27FC236}">
                <a16:creationId xmlns:a16="http://schemas.microsoft.com/office/drawing/2014/main" id="{33EC0629-3504-312E-7F51-ED30DCDE0ED6}"/>
              </a:ext>
            </a:extLst>
          </p:cNvPr>
          <p:cNvSpPr txBox="1"/>
          <p:nvPr/>
        </p:nvSpPr>
        <p:spPr>
          <a:xfrm>
            <a:off x="1341174" y="4141305"/>
            <a:ext cx="9509651" cy="830997"/>
          </a:xfrm>
          <a:prstGeom prst="rect">
            <a:avLst/>
          </a:prstGeom>
          <a:noFill/>
        </p:spPr>
        <p:txBody>
          <a:bodyPr wrap="square" rtlCol="0">
            <a:spAutoFit/>
          </a:bodyPr>
          <a:lstStyle/>
          <a:p>
            <a:r>
              <a:rPr lang="en-GB" sz="2400"/>
              <a:t>Funding for STEM Connections: Enhancing Research Culture Fund (ECRF)</a:t>
            </a:r>
            <a:r>
              <a:rPr lang="en-GB" sz="2400" i="1"/>
              <a:t> via</a:t>
            </a:r>
            <a:r>
              <a:rPr lang="en-GB" sz="2400"/>
              <a:t> Research England</a:t>
            </a:r>
          </a:p>
        </p:txBody>
      </p:sp>
    </p:spTree>
    <p:extLst>
      <p:ext uri="{BB962C8B-B14F-4D97-AF65-F5344CB8AC3E}">
        <p14:creationId xmlns:p14="http://schemas.microsoft.com/office/powerpoint/2010/main" val="2802883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a:solidFill>
                  <a:srgbClr val="2D1165"/>
                </a:solidFill>
                <a:latin typeface="+mn-lt"/>
              </a:rPr>
              <a:t>What is STEM Connections?</a:t>
            </a:r>
            <a:endParaRPr lang="en-GB" sz="4200" b="1">
              <a:latin typeface="+mn-lt"/>
            </a:endParaRPr>
          </a:p>
        </p:txBody>
      </p:sp>
      <p:graphicFrame>
        <p:nvGraphicFramePr>
          <p:cNvPr id="7" name="Content Placeholder 6">
            <a:extLst>
              <a:ext uri="{FF2B5EF4-FFF2-40B4-BE49-F238E27FC236}">
                <a16:creationId xmlns:a16="http://schemas.microsoft.com/office/drawing/2014/main" id="{B86B83CC-0FFB-CEC7-1F67-C59162C05494}"/>
              </a:ext>
            </a:extLst>
          </p:cNvPr>
          <p:cNvGraphicFramePr>
            <a:graphicFrameLocks noGrp="1"/>
          </p:cNvGraphicFramePr>
          <p:nvPr>
            <p:ph sz="half" idx="4294967295"/>
            <p:extLst>
              <p:ext uri="{D42A27DB-BD31-4B8C-83A1-F6EECF244321}">
                <p14:modId xmlns:p14="http://schemas.microsoft.com/office/powerpoint/2010/main" val="2344711947"/>
              </p:ext>
            </p:extLst>
          </p:nvPr>
        </p:nvGraphicFramePr>
        <p:xfrm>
          <a:off x="159657" y="1108356"/>
          <a:ext cx="7258285" cy="3997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4">
            <a:extLst>
              <a:ext uri="{FF2B5EF4-FFF2-40B4-BE49-F238E27FC236}">
                <a16:creationId xmlns:a16="http://schemas.microsoft.com/office/drawing/2014/main" id="{2A9C0BAF-793A-9BB6-E9E8-473F7B1AAC6A}"/>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7661480" y="3527208"/>
            <a:ext cx="2428875" cy="1619479"/>
          </a:xfrm>
          <a:prstGeom prst="ellipse">
            <a:avLst/>
          </a:prstGeom>
        </p:spPr>
      </p:pic>
      <p:pic>
        <p:nvPicPr>
          <p:cNvPr id="5" name="Picture 5">
            <a:extLst>
              <a:ext uri="{FF2B5EF4-FFF2-40B4-BE49-F238E27FC236}">
                <a16:creationId xmlns:a16="http://schemas.microsoft.com/office/drawing/2014/main" id="{1A3ADF13-600A-C10B-B9F5-B4128B87A5C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7526286" y="-213151"/>
            <a:ext cx="3375229" cy="2383535"/>
          </a:xfrm>
          <a:prstGeom prst="ellipse">
            <a:avLst/>
          </a:prstGeom>
        </p:spPr>
      </p:pic>
      <p:pic>
        <p:nvPicPr>
          <p:cNvPr id="6" name="Picture 6">
            <a:extLst>
              <a:ext uri="{FF2B5EF4-FFF2-40B4-BE49-F238E27FC236}">
                <a16:creationId xmlns:a16="http://schemas.microsoft.com/office/drawing/2014/main" id="{26E1E0CA-8FAE-4EA6-4CF0-C925BE43934C}"/>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9972060" y="1909421"/>
            <a:ext cx="2428875" cy="1622701"/>
          </a:xfrm>
          <a:prstGeom prst="ellipse">
            <a:avLst/>
          </a:prstGeom>
        </p:spPr>
      </p:pic>
      <p:sp>
        <p:nvSpPr>
          <p:cNvPr id="9" name="Rectangle 8">
            <a:extLst>
              <a:ext uri="{FF2B5EF4-FFF2-40B4-BE49-F238E27FC236}">
                <a16:creationId xmlns:a16="http://schemas.microsoft.com/office/drawing/2014/main" id="{5E7AD9B7-3148-9510-B91C-2918B21F0A6C}"/>
              </a:ext>
            </a:extLst>
          </p:cNvPr>
          <p:cNvSpPr/>
          <p:nvPr/>
        </p:nvSpPr>
        <p:spPr>
          <a:xfrm>
            <a:off x="7521677" y="4965290"/>
            <a:ext cx="2568677" cy="1843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2563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52C45468-12FE-73EB-A633-203EC6A6F966}"/>
              </a:ext>
            </a:extLst>
          </p:cNvPr>
          <p:cNvSpPr/>
          <p:nvPr/>
        </p:nvSpPr>
        <p:spPr>
          <a:xfrm>
            <a:off x="995108" y="1602193"/>
            <a:ext cx="4599982" cy="604215"/>
          </a:xfrm>
          <a:custGeom>
            <a:avLst/>
            <a:gdLst>
              <a:gd name="connsiteX0" fmla="*/ 0 w 4599982"/>
              <a:gd name="connsiteY0" fmla="*/ 0 h 604213"/>
              <a:gd name="connsiteX1" fmla="*/ 4297876 w 4599982"/>
              <a:gd name="connsiteY1" fmla="*/ 0 h 604213"/>
              <a:gd name="connsiteX2" fmla="*/ 4599982 w 4599982"/>
              <a:gd name="connsiteY2" fmla="*/ 302107 h 604213"/>
              <a:gd name="connsiteX3" fmla="*/ 4297876 w 4599982"/>
              <a:gd name="connsiteY3" fmla="*/ 604213 h 604213"/>
              <a:gd name="connsiteX4" fmla="*/ 0 w 4599982"/>
              <a:gd name="connsiteY4" fmla="*/ 604213 h 604213"/>
              <a:gd name="connsiteX5" fmla="*/ 0 w 4599982"/>
              <a:gd name="connsiteY5" fmla="*/ 0 h 60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99982" h="604213">
                <a:moveTo>
                  <a:pt x="4599982" y="604212"/>
                </a:moveTo>
                <a:lnTo>
                  <a:pt x="302106" y="604212"/>
                </a:lnTo>
                <a:lnTo>
                  <a:pt x="0" y="302106"/>
                </a:lnTo>
                <a:lnTo>
                  <a:pt x="302106" y="1"/>
                </a:lnTo>
                <a:lnTo>
                  <a:pt x="4599982" y="1"/>
                </a:lnTo>
                <a:lnTo>
                  <a:pt x="4599982" y="604212"/>
                </a:lnTo>
                <a:close/>
              </a:path>
            </a:pathLst>
          </a:custGeom>
          <a:gradFill flip="none" rotWithShape="1">
            <a:gsLst>
              <a:gs pos="0">
                <a:srgbClr val="08020C"/>
              </a:gs>
              <a:gs pos="50000">
                <a:srgbClr val="3B136E"/>
              </a:gs>
              <a:gs pos="100000">
                <a:srgbClr val="060108"/>
              </a:gs>
            </a:gsLst>
            <a:lin ang="2700000" scaled="1"/>
            <a:tileRect/>
          </a:grad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spcFirstLastPara="0" vert="horz" wrap="square" lIns="417495" tIns="99061" rIns="184912" bIns="99061" numCol="1" spcCol="1270" anchor="ctr" anchorCtr="0">
            <a:noAutofit/>
          </a:bodyPr>
          <a:lstStyle/>
          <a:p>
            <a:pPr marL="0" lvl="0" indent="0" algn="ctr" defTabSz="1155700">
              <a:lnSpc>
                <a:spcPct val="90000"/>
              </a:lnSpc>
              <a:spcBef>
                <a:spcPct val="0"/>
              </a:spcBef>
              <a:spcAft>
                <a:spcPct val="35000"/>
              </a:spcAft>
              <a:buNone/>
            </a:pPr>
            <a:r>
              <a:rPr lang="en-GB" sz="2600" kern="1200"/>
              <a:t>23 staff involved</a:t>
            </a:r>
          </a:p>
        </p:txBody>
      </p:sp>
      <p:sp>
        <p:nvSpPr>
          <p:cNvPr id="16" name="Freeform: Shape 15">
            <a:extLst>
              <a:ext uri="{FF2B5EF4-FFF2-40B4-BE49-F238E27FC236}">
                <a16:creationId xmlns:a16="http://schemas.microsoft.com/office/drawing/2014/main" id="{0A61D385-7F7F-7527-1382-59CEA26C4EF5}"/>
              </a:ext>
            </a:extLst>
          </p:cNvPr>
          <p:cNvSpPr/>
          <p:nvPr/>
        </p:nvSpPr>
        <p:spPr>
          <a:xfrm>
            <a:off x="995108" y="2386770"/>
            <a:ext cx="4599982" cy="604215"/>
          </a:xfrm>
          <a:custGeom>
            <a:avLst/>
            <a:gdLst>
              <a:gd name="connsiteX0" fmla="*/ 0 w 4599982"/>
              <a:gd name="connsiteY0" fmla="*/ 0 h 604213"/>
              <a:gd name="connsiteX1" fmla="*/ 4297876 w 4599982"/>
              <a:gd name="connsiteY1" fmla="*/ 0 h 604213"/>
              <a:gd name="connsiteX2" fmla="*/ 4599982 w 4599982"/>
              <a:gd name="connsiteY2" fmla="*/ 302107 h 604213"/>
              <a:gd name="connsiteX3" fmla="*/ 4297876 w 4599982"/>
              <a:gd name="connsiteY3" fmla="*/ 604213 h 604213"/>
              <a:gd name="connsiteX4" fmla="*/ 0 w 4599982"/>
              <a:gd name="connsiteY4" fmla="*/ 604213 h 604213"/>
              <a:gd name="connsiteX5" fmla="*/ 0 w 4599982"/>
              <a:gd name="connsiteY5" fmla="*/ 0 h 60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99982" h="604213">
                <a:moveTo>
                  <a:pt x="4599982" y="604212"/>
                </a:moveTo>
                <a:lnTo>
                  <a:pt x="302106" y="604212"/>
                </a:lnTo>
                <a:lnTo>
                  <a:pt x="0" y="302106"/>
                </a:lnTo>
                <a:lnTo>
                  <a:pt x="302106" y="1"/>
                </a:lnTo>
                <a:lnTo>
                  <a:pt x="4599982" y="1"/>
                </a:lnTo>
                <a:lnTo>
                  <a:pt x="4599982" y="604212"/>
                </a:lnTo>
                <a:close/>
              </a:path>
            </a:pathLst>
          </a:custGeom>
          <a:gradFill flip="none" rotWithShape="1">
            <a:gsLst>
              <a:gs pos="0">
                <a:srgbClr val="08020C"/>
              </a:gs>
              <a:gs pos="50000">
                <a:srgbClr val="3B136E"/>
              </a:gs>
              <a:gs pos="100000">
                <a:srgbClr val="060108"/>
              </a:gs>
            </a:gsLst>
            <a:lin ang="2700000" scaled="1"/>
            <a:tileRect/>
          </a:grad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spcFirstLastPara="0" vert="horz" wrap="square" lIns="417495" tIns="99061" rIns="184912" bIns="99061" numCol="1" spcCol="1270" anchor="ctr" anchorCtr="0">
            <a:noAutofit/>
          </a:bodyPr>
          <a:lstStyle/>
          <a:p>
            <a:pPr marL="0" lvl="0" indent="0" algn="ctr" defTabSz="1155700">
              <a:lnSpc>
                <a:spcPct val="90000"/>
              </a:lnSpc>
              <a:spcBef>
                <a:spcPct val="0"/>
              </a:spcBef>
              <a:spcAft>
                <a:spcPct val="35000"/>
              </a:spcAft>
              <a:buNone/>
            </a:pPr>
            <a:r>
              <a:rPr lang="en-GB" sz="2600" kern="1200"/>
              <a:t>900 school students involved</a:t>
            </a:r>
          </a:p>
        </p:txBody>
      </p:sp>
      <p:sp>
        <p:nvSpPr>
          <p:cNvPr id="18" name="Freeform: Shape 17">
            <a:extLst>
              <a:ext uri="{FF2B5EF4-FFF2-40B4-BE49-F238E27FC236}">
                <a16:creationId xmlns:a16="http://schemas.microsoft.com/office/drawing/2014/main" id="{F92CEB5D-12F2-3B9C-C54B-0640AE7072E9}"/>
              </a:ext>
            </a:extLst>
          </p:cNvPr>
          <p:cNvSpPr/>
          <p:nvPr/>
        </p:nvSpPr>
        <p:spPr>
          <a:xfrm>
            <a:off x="995108" y="3171346"/>
            <a:ext cx="4599982" cy="604214"/>
          </a:xfrm>
          <a:custGeom>
            <a:avLst/>
            <a:gdLst>
              <a:gd name="connsiteX0" fmla="*/ 0 w 4599982"/>
              <a:gd name="connsiteY0" fmla="*/ 0 h 604213"/>
              <a:gd name="connsiteX1" fmla="*/ 4297876 w 4599982"/>
              <a:gd name="connsiteY1" fmla="*/ 0 h 604213"/>
              <a:gd name="connsiteX2" fmla="*/ 4599982 w 4599982"/>
              <a:gd name="connsiteY2" fmla="*/ 302107 h 604213"/>
              <a:gd name="connsiteX3" fmla="*/ 4297876 w 4599982"/>
              <a:gd name="connsiteY3" fmla="*/ 604213 h 604213"/>
              <a:gd name="connsiteX4" fmla="*/ 0 w 4599982"/>
              <a:gd name="connsiteY4" fmla="*/ 604213 h 604213"/>
              <a:gd name="connsiteX5" fmla="*/ 0 w 4599982"/>
              <a:gd name="connsiteY5" fmla="*/ 0 h 60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99982" h="604213">
                <a:moveTo>
                  <a:pt x="4599982" y="604212"/>
                </a:moveTo>
                <a:lnTo>
                  <a:pt x="302106" y="604212"/>
                </a:lnTo>
                <a:lnTo>
                  <a:pt x="0" y="302106"/>
                </a:lnTo>
                <a:lnTo>
                  <a:pt x="302106" y="1"/>
                </a:lnTo>
                <a:lnTo>
                  <a:pt x="4599982" y="1"/>
                </a:lnTo>
                <a:lnTo>
                  <a:pt x="4599982" y="604212"/>
                </a:lnTo>
                <a:close/>
              </a:path>
            </a:pathLst>
          </a:custGeom>
          <a:gradFill flip="none" rotWithShape="1">
            <a:gsLst>
              <a:gs pos="0">
                <a:srgbClr val="08020C"/>
              </a:gs>
              <a:gs pos="50000">
                <a:srgbClr val="3B136E"/>
              </a:gs>
              <a:gs pos="100000">
                <a:srgbClr val="060108"/>
              </a:gs>
            </a:gsLst>
            <a:lin ang="2700000" scaled="1"/>
            <a:tileRect/>
          </a:grad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spcFirstLastPara="0" vert="horz" wrap="square" lIns="417495" tIns="99061" rIns="184912" bIns="99060" numCol="1" spcCol="1270" anchor="ctr" anchorCtr="0">
            <a:noAutofit/>
          </a:bodyPr>
          <a:lstStyle/>
          <a:p>
            <a:pPr marL="0" lvl="0" indent="0" algn="ctr" defTabSz="1155700">
              <a:lnSpc>
                <a:spcPct val="90000"/>
              </a:lnSpc>
              <a:spcBef>
                <a:spcPct val="0"/>
              </a:spcBef>
              <a:spcAft>
                <a:spcPct val="35000"/>
              </a:spcAft>
              <a:buNone/>
            </a:pPr>
            <a:r>
              <a:rPr lang="en-GB" sz="2600" kern="1200"/>
              <a:t>5000 website views</a:t>
            </a:r>
          </a:p>
        </p:txBody>
      </p:sp>
      <p:sp>
        <p:nvSpPr>
          <p:cNvPr id="20" name="Freeform: Shape 19">
            <a:extLst>
              <a:ext uri="{FF2B5EF4-FFF2-40B4-BE49-F238E27FC236}">
                <a16:creationId xmlns:a16="http://schemas.microsoft.com/office/drawing/2014/main" id="{5C0BBBB0-4B0C-A549-A87D-3C324B819BF7}"/>
              </a:ext>
            </a:extLst>
          </p:cNvPr>
          <p:cNvSpPr/>
          <p:nvPr/>
        </p:nvSpPr>
        <p:spPr>
          <a:xfrm>
            <a:off x="995108" y="3955922"/>
            <a:ext cx="4599982" cy="604214"/>
          </a:xfrm>
          <a:custGeom>
            <a:avLst/>
            <a:gdLst>
              <a:gd name="connsiteX0" fmla="*/ 0 w 4599982"/>
              <a:gd name="connsiteY0" fmla="*/ 0 h 604213"/>
              <a:gd name="connsiteX1" fmla="*/ 4297876 w 4599982"/>
              <a:gd name="connsiteY1" fmla="*/ 0 h 604213"/>
              <a:gd name="connsiteX2" fmla="*/ 4599982 w 4599982"/>
              <a:gd name="connsiteY2" fmla="*/ 302107 h 604213"/>
              <a:gd name="connsiteX3" fmla="*/ 4297876 w 4599982"/>
              <a:gd name="connsiteY3" fmla="*/ 604213 h 604213"/>
              <a:gd name="connsiteX4" fmla="*/ 0 w 4599982"/>
              <a:gd name="connsiteY4" fmla="*/ 604213 h 604213"/>
              <a:gd name="connsiteX5" fmla="*/ 0 w 4599982"/>
              <a:gd name="connsiteY5" fmla="*/ 0 h 60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99982" h="604213">
                <a:moveTo>
                  <a:pt x="4599982" y="604212"/>
                </a:moveTo>
                <a:lnTo>
                  <a:pt x="302106" y="604212"/>
                </a:lnTo>
                <a:lnTo>
                  <a:pt x="0" y="302106"/>
                </a:lnTo>
                <a:lnTo>
                  <a:pt x="302106" y="1"/>
                </a:lnTo>
                <a:lnTo>
                  <a:pt x="4599982" y="1"/>
                </a:lnTo>
                <a:lnTo>
                  <a:pt x="4599982" y="604212"/>
                </a:lnTo>
                <a:close/>
              </a:path>
            </a:pathLst>
          </a:custGeom>
          <a:gradFill flip="none" rotWithShape="1">
            <a:gsLst>
              <a:gs pos="0">
                <a:srgbClr val="08020C"/>
              </a:gs>
              <a:gs pos="50000">
                <a:srgbClr val="3B136E"/>
              </a:gs>
              <a:gs pos="100000">
                <a:srgbClr val="060108"/>
              </a:gs>
            </a:gsLst>
            <a:lin ang="2700000" scaled="1"/>
            <a:tileRect/>
          </a:gradFill>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txBody>
          <a:bodyPr spcFirstLastPara="0" vert="horz" wrap="square" lIns="417495" tIns="99061" rIns="184912" bIns="99060" numCol="1" spcCol="1270" anchor="ctr" anchorCtr="0">
            <a:noAutofit/>
          </a:bodyPr>
          <a:lstStyle/>
          <a:p>
            <a:pPr marL="0" lvl="0" indent="0" algn="ctr" defTabSz="1155700">
              <a:lnSpc>
                <a:spcPct val="90000"/>
              </a:lnSpc>
              <a:spcBef>
                <a:spcPct val="0"/>
              </a:spcBef>
              <a:spcAft>
                <a:spcPct val="35000"/>
              </a:spcAft>
              <a:buNone/>
            </a:pPr>
            <a:r>
              <a:rPr lang="en-GB" sz="2600" kern="1200"/>
              <a:t>900 video views</a:t>
            </a:r>
          </a:p>
        </p:txBody>
      </p:sp>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a:solidFill>
                  <a:srgbClr val="2D1165"/>
                </a:solidFill>
                <a:latin typeface="+mn-lt"/>
              </a:rPr>
              <a:t>What is STEM Connections?</a:t>
            </a:r>
            <a:endParaRPr lang="en-GB" sz="4200" b="1">
              <a:latin typeface="+mn-lt"/>
            </a:endParaRPr>
          </a:p>
        </p:txBody>
      </p:sp>
      <p:pic>
        <p:nvPicPr>
          <p:cNvPr id="3" name="Picture 4" descr="A picture containing person, indoor, automaton&#10;&#10;Description automatically generated">
            <a:extLst>
              <a:ext uri="{FF2B5EF4-FFF2-40B4-BE49-F238E27FC236}">
                <a16:creationId xmlns:a16="http://schemas.microsoft.com/office/drawing/2014/main" id="{2A9C0BAF-793A-9BB6-E9E8-473F7B1AAC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61480" y="3527208"/>
            <a:ext cx="2428875" cy="1619479"/>
          </a:xfrm>
          <a:prstGeom prst="ellipse">
            <a:avLst/>
          </a:prstGeom>
        </p:spPr>
      </p:pic>
      <p:pic>
        <p:nvPicPr>
          <p:cNvPr id="5" name="Picture 5" descr="A picture containing text, indoor, floor&#10;&#10;Description automatically generated">
            <a:extLst>
              <a:ext uri="{FF2B5EF4-FFF2-40B4-BE49-F238E27FC236}">
                <a16:creationId xmlns:a16="http://schemas.microsoft.com/office/drawing/2014/main" id="{1A3ADF13-600A-C10B-B9F5-B4128B87A5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6286" y="-213151"/>
            <a:ext cx="3375229" cy="2383535"/>
          </a:xfrm>
          <a:prstGeom prst="ellipse">
            <a:avLst/>
          </a:prstGeom>
        </p:spPr>
      </p:pic>
      <p:pic>
        <p:nvPicPr>
          <p:cNvPr id="6" name="Picture 6" descr="A picture containing person, outdoor&#10;&#10;Description automatically generated">
            <a:extLst>
              <a:ext uri="{FF2B5EF4-FFF2-40B4-BE49-F238E27FC236}">
                <a16:creationId xmlns:a16="http://schemas.microsoft.com/office/drawing/2014/main" id="{26E1E0CA-8FAE-4EA6-4CF0-C925BE43934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72060" y="1909421"/>
            <a:ext cx="2428875" cy="1622701"/>
          </a:xfrm>
          <a:prstGeom prst="ellipse">
            <a:avLst/>
          </a:prstGeom>
        </p:spPr>
      </p:pic>
      <p:sp>
        <p:nvSpPr>
          <p:cNvPr id="9" name="Rectangle 8">
            <a:extLst>
              <a:ext uri="{FF2B5EF4-FFF2-40B4-BE49-F238E27FC236}">
                <a16:creationId xmlns:a16="http://schemas.microsoft.com/office/drawing/2014/main" id="{5E7AD9B7-3148-9510-B91C-2918B21F0A6C}"/>
              </a:ext>
            </a:extLst>
          </p:cNvPr>
          <p:cNvSpPr/>
          <p:nvPr/>
        </p:nvSpPr>
        <p:spPr>
          <a:xfrm>
            <a:off x="7521677" y="4965290"/>
            <a:ext cx="2568677" cy="1843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32EB1270-CDC3-24CC-9C2D-05F7EEA08BBB}"/>
              </a:ext>
            </a:extLst>
          </p:cNvPr>
          <p:cNvSpPr/>
          <p:nvPr/>
        </p:nvSpPr>
        <p:spPr>
          <a:xfrm>
            <a:off x="692727" y="1600881"/>
            <a:ext cx="597758" cy="59775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5086AF7-0337-5589-6CA1-6A2BE173FBD1}"/>
              </a:ext>
            </a:extLst>
          </p:cNvPr>
          <p:cNvSpPr/>
          <p:nvPr/>
        </p:nvSpPr>
        <p:spPr>
          <a:xfrm>
            <a:off x="692727" y="2386448"/>
            <a:ext cx="597758" cy="59775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125FF0B-267F-6265-1601-C34FB4CD7875}"/>
              </a:ext>
            </a:extLst>
          </p:cNvPr>
          <p:cNvSpPr/>
          <p:nvPr/>
        </p:nvSpPr>
        <p:spPr>
          <a:xfrm>
            <a:off x="692727" y="3172015"/>
            <a:ext cx="597758" cy="59775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60FF1781-04BE-EF32-83AE-A8B3E7611E05}"/>
              </a:ext>
            </a:extLst>
          </p:cNvPr>
          <p:cNvSpPr/>
          <p:nvPr/>
        </p:nvSpPr>
        <p:spPr>
          <a:xfrm>
            <a:off x="692727" y="3957582"/>
            <a:ext cx="597758" cy="59775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descr="Graduation cap with solid fill">
            <a:extLst>
              <a:ext uri="{FF2B5EF4-FFF2-40B4-BE49-F238E27FC236}">
                <a16:creationId xmlns:a16="http://schemas.microsoft.com/office/drawing/2014/main" id="{FEBB2AE3-84C2-588B-13B7-729B993EF837}"/>
              </a:ext>
            </a:extLst>
          </p:cNvPr>
          <p:cNvSpPr/>
          <p:nvPr/>
        </p:nvSpPr>
        <p:spPr>
          <a:xfrm>
            <a:off x="693001" y="1602194"/>
            <a:ext cx="604213" cy="604213"/>
          </a:xfrm>
          <a:prstGeom prst="ellipse">
            <a:avLst/>
          </a:prstGeom>
          <a: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a:fillRect/>
            </a:stretch>
          </a:blipFill>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7" name="Oval 16" descr="School girl with solid fill">
            <a:extLst>
              <a:ext uri="{FF2B5EF4-FFF2-40B4-BE49-F238E27FC236}">
                <a16:creationId xmlns:a16="http://schemas.microsoft.com/office/drawing/2014/main" id="{F21EEFAA-E56C-2DD8-A14F-8A1E8F070904}"/>
              </a:ext>
            </a:extLst>
          </p:cNvPr>
          <p:cNvSpPr/>
          <p:nvPr/>
        </p:nvSpPr>
        <p:spPr>
          <a:xfrm>
            <a:off x="693001" y="2386771"/>
            <a:ext cx="604213" cy="604213"/>
          </a:xfrm>
          <a:prstGeom prst="ellipse">
            <a:avLst/>
          </a:prstGeom>
          <a: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a:stretch>
              <a:fillRect/>
            </a:stretch>
          </a:blipFill>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19" name="Oval 18" descr="Internet with solid fill">
            <a:extLst>
              <a:ext uri="{FF2B5EF4-FFF2-40B4-BE49-F238E27FC236}">
                <a16:creationId xmlns:a16="http://schemas.microsoft.com/office/drawing/2014/main" id="{5D212046-2EC6-E7B9-A921-062C56BFAEA8}"/>
              </a:ext>
            </a:extLst>
          </p:cNvPr>
          <p:cNvSpPr/>
          <p:nvPr/>
        </p:nvSpPr>
        <p:spPr>
          <a:xfrm>
            <a:off x="693001" y="3171347"/>
            <a:ext cx="604213" cy="604213"/>
          </a:xfrm>
          <a:prstGeom prst="ellipse">
            <a:avLst/>
          </a:prstGeom>
          <a: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a:fillRect/>
            </a:stretch>
          </a:blipFill>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
        <p:nvSpPr>
          <p:cNvPr id="21" name="Oval 20" descr="Clapper board with solid fill">
            <a:extLst>
              <a:ext uri="{FF2B5EF4-FFF2-40B4-BE49-F238E27FC236}">
                <a16:creationId xmlns:a16="http://schemas.microsoft.com/office/drawing/2014/main" id="{4995D555-E62E-9E0B-B370-0F8D3440CE89}"/>
              </a:ext>
            </a:extLst>
          </p:cNvPr>
          <p:cNvSpPr/>
          <p:nvPr/>
        </p:nvSpPr>
        <p:spPr>
          <a:xfrm>
            <a:off x="693001" y="3955923"/>
            <a:ext cx="604213" cy="604213"/>
          </a:xfrm>
          <a:prstGeom prst="ellipse">
            <a:avLst/>
          </a:prstGeom>
          <a: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a:fillRect/>
            </a:stretch>
          </a:blipFill>
        </p:spPr>
        <p: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p:style>
      </p:sp>
    </p:spTree>
    <p:extLst>
      <p:ext uri="{BB962C8B-B14F-4D97-AF65-F5344CB8AC3E}">
        <p14:creationId xmlns:p14="http://schemas.microsoft.com/office/powerpoint/2010/main" val="2007077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a:solidFill>
                  <a:srgbClr val="2D1165"/>
                </a:solidFill>
                <a:latin typeface="+mn-lt"/>
              </a:rPr>
              <a:t>The Model</a:t>
            </a:r>
            <a:endParaRPr lang="en-GB" sz="4200" b="1">
              <a:latin typeface="+mn-lt"/>
            </a:endParaRPr>
          </a:p>
        </p:txBody>
      </p:sp>
      <p:grpSp>
        <p:nvGrpSpPr>
          <p:cNvPr id="38" name="Group 37">
            <a:extLst>
              <a:ext uri="{FF2B5EF4-FFF2-40B4-BE49-F238E27FC236}">
                <a16:creationId xmlns:a16="http://schemas.microsoft.com/office/drawing/2014/main" id="{DA5B3FC3-17FE-851F-2A08-7D2B703911A9}"/>
              </a:ext>
            </a:extLst>
          </p:cNvPr>
          <p:cNvGrpSpPr/>
          <p:nvPr/>
        </p:nvGrpSpPr>
        <p:grpSpPr>
          <a:xfrm flipH="1">
            <a:off x="15798" y="3559601"/>
            <a:ext cx="5145613" cy="3187260"/>
            <a:chOff x="5730008" y="1770394"/>
            <a:chExt cx="5145613" cy="3187260"/>
          </a:xfrm>
        </p:grpSpPr>
        <p:sp>
          <p:nvSpPr>
            <p:cNvPr id="4" name="Rectangle: Rounded Corners 3">
              <a:extLst>
                <a:ext uri="{FF2B5EF4-FFF2-40B4-BE49-F238E27FC236}">
                  <a16:creationId xmlns:a16="http://schemas.microsoft.com/office/drawing/2014/main" id="{8757FFDA-CF90-5C73-C131-E2AC04D633A8}"/>
                </a:ext>
              </a:extLst>
            </p:cNvPr>
            <p:cNvSpPr/>
            <p:nvPr/>
          </p:nvSpPr>
          <p:spPr>
            <a:xfrm>
              <a:off x="5730008" y="2522430"/>
              <a:ext cx="1710267" cy="1079500"/>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a:t>Inputs</a:t>
              </a:r>
            </a:p>
          </p:txBody>
        </p:sp>
        <p:sp>
          <p:nvSpPr>
            <p:cNvPr id="7" name="Rectangle: Rounded Corners 6">
              <a:extLst>
                <a:ext uri="{FF2B5EF4-FFF2-40B4-BE49-F238E27FC236}">
                  <a16:creationId xmlns:a16="http://schemas.microsoft.com/office/drawing/2014/main" id="{A846E2F4-570C-31A6-4B8F-B973FD04AD6F}"/>
                </a:ext>
              </a:extLst>
            </p:cNvPr>
            <p:cNvSpPr/>
            <p:nvPr/>
          </p:nvSpPr>
          <p:spPr>
            <a:xfrm>
              <a:off x="7872075" y="181590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13" name="TextBox 12">
              <a:extLst>
                <a:ext uri="{FF2B5EF4-FFF2-40B4-BE49-F238E27FC236}">
                  <a16:creationId xmlns:a16="http://schemas.microsoft.com/office/drawing/2014/main" id="{7F3319BA-23B1-5DDA-7EA8-FDF022C80BBE}"/>
                </a:ext>
              </a:extLst>
            </p:cNvPr>
            <p:cNvSpPr txBox="1"/>
            <p:nvPr/>
          </p:nvSpPr>
          <p:spPr>
            <a:xfrm>
              <a:off x="8782244" y="1885553"/>
              <a:ext cx="982133" cy="523220"/>
            </a:xfrm>
            <a:prstGeom prst="rect">
              <a:avLst/>
            </a:prstGeom>
            <a:noFill/>
          </p:spPr>
          <p:txBody>
            <a:bodyPr wrap="square" rtlCol="0">
              <a:spAutoFit/>
            </a:bodyPr>
            <a:lstStyle/>
            <a:p>
              <a:pPr algn="r"/>
              <a:r>
                <a:rPr lang="en-GB" sz="1400" b="1"/>
                <a:t>Technical support</a:t>
              </a:r>
            </a:p>
          </p:txBody>
        </p:sp>
        <p:pic>
          <p:nvPicPr>
            <p:cNvPr id="22" name="Graphic 21" descr="Blueprint with solid fill">
              <a:extLst>
                <a:ext uri="{FF2B5EF4-FFF2-40B4-BE49-F238E27FC236}">
                  <a16:creationId xmlns:a16="http://schemas.microsoft.com/office/drawing/2014/main" id="{F887B54E-03E1-AABB-3F1B-F7BA66BD8D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56740" y="1770394"/>
              <a:ext cx="753538" cy="753538"/>
            </a:xfrm>
            <a:prstGeom prst="rect">
              <a:avLst/>
            </a:prstGeom>
          </p:spPr>
        </p:pic>
        <p:cxnSp>
          <p:nvCxnSpPr>
            <p:cNvPr id="23" name="Straight Arrow Connector 22">
              <a:extLst>
                <a:ext uri="{FF2B5EF4-FFF2-40B4-BE49-F238E27FC236}">
                  <a16:creationId xmlns:a16="http://schemas.microsoft.com/office/drawing/2014/main" id="{8BF7BA56-B141-8909-641B-B2312B5C1807}"/>
                </a:ext>
              </a:extLst>
            </p:cNvPr>
            <p:cNvCxnSpPr>
              <a:cxnSpLocks/>
              <a:stCxn id="4" idx="3"/>
              <a:endCxn id="7" idx="1"/>
            </p:cNvCxnSpPr>
            <p:nvPr/>
          </p:nvCxnSpPr>
          <p:spPr>
            <a:xfrm flipV="1">
              <a:off x="7440275" y="2188441"/>
              <a:ext cx="431800" cy="873739"/>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C22FB36-C627-9A07-A767-A82CB2263309}"/>
                </a:ext>
              </a:extLst>
            </p:cNvPr>
            <p:cNvCxnSpPr>
              <a:cxnSpLocks/>
              <a:stCxn id="4" idx="3"/>
            </p:cNvCxnSpPr>
            <p:nvPr/>
          </p:nvCxnSpPr>
          <p:spPr>
            <a:xfrm flipV="1">
              <a:off x="7440275" y="2894962"/>
              <a:ext cx="1589613" cy="16721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9EA50D86-F7DA-B464-279F-D3E68731ED30}"/>
                </a:ext>
              </a:extLst>
            </p:cNvPr>
            <p:cNvCxnSpPr>
              <a:cxnSpLocks/>
              <a:endCxn id="28" idx="1"/>
            </p:cNvCxnSpPr>
            <p:nvPr/>
          </p:nvCxnSpPr>
          <p:spPr>
            <a:xfrm>
              <a:off x="7392369" y="3062180"/>
              <a:ext cx="1477434" cy="88370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4747971C-B4D7-F113-5E72-A897044750FC}"/>
                </a:ext>
              </a:extLst>
            </p:cNvPr>
            <p:cNvCxnSpPr>
              <a:cxnSpLocks/>
              <a:endCxn id="29" idx="0"/>
            </p:cNvCxnSpPr>
            <p:nvPr/>
          </p:nvCxnSpPr>
          <p:spPr>
            <a:xfrm>
              <a:off x="7392369" y="3062180"/>
              <a:ext cx="579964" cy="115040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sp>
          <p:nvSpPr>
            <p:cNvPr id="27" name="Rectangle: Rounded Corners 26">
              <a:extLst>
                <a:ext uri="{FF2B5EF4-FFF2-40B4-BE49-F238E27FC236}">
                  <a16:creationId xmlns:a16="http://schemas.microsoft.com/office/drawing/2014/main" id="{CD6E619E-AA05-658F-F6C7-3ADB24518C61}"/>
                </a:ext>
              </a:extLst>
            </p:cNvPr>
            <p:cNvSpPr/>
            <p:nvPr/>
          </p:nvSpPr>
          <p:spPr>
            <a:xfrm>
              <a:off x="8981982" y="2554180"/>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28" name="Rectangle: Rounded Corners 27">
              <a:extLst>
                <a:ext uri="{FF2B5EF4-FFF2-40B4-BE49-F238E27FC236}">
                  <a16:creationId xmlns:a16="http://schemas.microsoft.com/office/drawing/2014/main" id="{DDA83DBC-F90A-B0A8-C8BF-DD23F4185D6A}"/>
                </a:ext>
              </a:extLst>
            </p:cNvPr>
            <p:cNvSpPr/>
            <p:nvPr/>
          </p:nvSpPr>
          <p:spPr>
            <a:xfrm>
              <a:off x="8869803" y="3573355"/>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29" name="Rectangle: Rounded Corners 28">
              <a:extLst>
                <a:ext uri="{FF2B5EF4-FFF2-40B4-BE49-F238E27FC236}">
                  <a16:creationId xmlns:a16="http://schemas.microsoft.com/office/drawing/2014/main" id="{7E24A7A4-1EE3-2558-ADCE-FABE3C3B83E2}"/>
                </a:ext>
              </a:extLst>
            </p:cNvPr>
            <p:cNvSpPr/>
            <p:nvPr/>
          </p:nvSpPr>
          <p:spPr>
            <a:xfrm>
              <a:off x="7510899" y="421258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pic>
          <p:nvPicPr>
            <p:cNvPr id="31" name="Graphic 30" descr="Teacher with solid fill">
              <a:extLst>
                <a:ext uri="{FF2B5EF4-FFF2-40B4-BE49-F238E27FC236}">
                  <a16:creationId xmlns:a16="http://schemas.microsoft.com/office/drawing/2014/main" id="{3A6113E3-408A-CC71-32B7-94DD76FBF51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9062479" y="2545708"/>
              <a:ext cx="753538" cy="753538"/>
            </a:xfrm>
            <a:prstGeom prst="rect">
              <a:avLst/>
            </a:prstGeom>
          </p:spPr>
        </p:pic>
        <p:sp>
          <p:nvSpPr>
            <p:cNvPr id="32" name="TextBox 31">
              <a:extLst>
                <a:ext uri="{FF2B5EF4-FFF2-40B4-BE49-F238E27FC236}">
                  <a16:creationId xmlns:a16="http://schemas.microsoft.com/office/drawing/2014/main" id="{F027F448-2C21-8504-7263-8472567ED003}"/>
                </a:ext>
              </a:extLst>
            </p:cNvPr>
            <p:cNvSpPr txBox="1"/>
            <p:nvPr/>
          </p:nvSpPr>
          <p:spPr>
            <a:xfrm>
              <a:off x="9893488" y="2768588"/>
              <a:ext cx="982133" cy="307777"/>
            </a:xfrm>
            <a:prstGeom prst="rect">
              <a:avLst/>
            </a:prstGeom>
            <a:noFill/>
          </p:spPr>
          <p:txBody>
            <a:bodyPr wrap="square" rtlCol="0">
              <a:spAutoFit/>
            </a:bodyPr>
            <a:lstStyle/>
            <a:p>
              <a:pPr algn="r"/>
              <a:r>
                <a:rPr lang="en-GB" sz="1400" b="1"/>
                <a:t>Training</a:t>
              </a:r>
            </a:p>
          </p:txBody>
        </p:sp>
        <p:pic>
          <p:nvPicPr>
            <p:cNvPr id="33" name="Graphic 32" descr="Lightbulb and gear with solid fill">
              <a:extLst>
                <a:ext uri="{FF2B5EF4-FFF2-40B4-BE49-F238E27FC236}">
                  <a16:creationId xmlns:a16="http://schemas.microsoft.com/office/drawing/2014/main" id="{3F424E18-9E29-D3CB-4CB1-2779012967ED}"/>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7589906" y="4204116"/>
              <a:ext cx="753538" cy="753538"/>
            </a:xfrm>
            <a:prstGeom prst="rect">
              <a:avLst/>
            </a:prstGeom>
          </p:spPr>
        </p:pic>
        <p:sp>
          <p:nvSpPr>
            <p:cNvPr id="34" name="TextBox 33">
              <a:extLst>
                <a:ext uri="{FF2B5EF4-FFF2-40B4-BE49-F238E27FC236}">
                  <a16:creationId xmlns:a16="http://schemas.microsoft.com/office/drawing/2014/main" id="{EDCE848D-B0BA-0680-CF21-BB8919D4E9F9}"/>
                </a:ext>
              </a:extLst>
            </p:cNvPr>
            <p:cNvSpPr txBox="1"/>
            <p:nvPr/>
          </p:nvSpPr>
          <p:spPr>
            <a:xfrm>
              <a:off x="9838457" y="3781636"/>
              <a:ext cx="982133" cy="307777"/>
            </a:xfrm>
            <a:prstGeom prst="rect">
              <a:avLst/>
            </a:prstGeom>
            <a:noFill/>
          </p:spPr>
          <p:txBody>
            <a:bodyPr wrap="square" rtlCol="0">
              <a:spAutoFit/>
            </a:bodyPr>
            <a:lstStyle/>
            <a:p>
              <a:pPr algn="r"/>
              <a:r>
                <a:rPr lang="en-GB" sz="1400" b="1"/>
                <a:t>Practice</a:t>
              </a:r>
            </a:p>
          </p:txBody>
        </p:sp>
        <p:sp>
          <p:nvSpPr>
            <p:cNvPr id="36" name="TextBox 35">
              <a:extLst>
                <a:ext uri="{FF2B5EF4-FFF2-40B4-BE49-F238E27FC236}">
                  <a16:creationId xmlns:a16="http://schemas.microsoft.com/office/drawing/2014/main" id="{63EDB48B-EF06-4C49-BF39-0DBA4E980372}"/>
                </a:ext>
              </a:extLst>
            </p:cNvPr>
            <p:cNvSpPr txBox="1"/>
            <p:nvPr/>
          </p:nvSpPr>
          <p:spPr>
            <a:xfrm>
              <a:off x="8433767" y="4330920"/>
              <a:ext cx="1116631" cy="523220"/>
            </a:xfrm>
            <a:prstGeom prst="rect">
              <a:avLst/>
            </a:prstGeom>
            <a:noFill/>
          </p:spPr>
          <p:txBody>
            <a:bodyPr wrap="square" rtlCol="0">
              <a:spAutoFit/>
            </a:bodyPr>
            <a:lstStyle/>
            <a:p>
              <a:pPr algn="r"/>
              <a:r>
                <a:rPr lang="en-GB" sz="1400" b="1"/>
                <a:t>Share knowledge</a:t>
              </a:r>
            </a:p>
          </p:txBody>
        </p:sp>
        <p:pic>
          <p:nvPicPr>
            <p:cNvPr id="37" name="Graphic 36" descr="Aspiration with solid fill">
              <a:extLst>
                <a:ext uri="{FF2B5EF4-FFF2-40B4-BE49-F238E27FC236}">
                  <a16:creationId xmlns:a16="http://schemas.microsoft.com/office/drawing/2014/main" id="{87E3E981-11FA-7191-1AAD-42F8CFADEDA0}"/>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8954419" y="3577382"/>
              <a:ext cx="753538" cy="753538"/>
            </a:xfrm>
            <a:prstGeom prst="rect">
              <a:avLst/>
            </a:prstGeom>
          </p:spPr>
        </p:pic>
      </p:grpSp>
      <p:grpSp>
        <p:nvGrpSpPr>
          <p:cNvPr id="39" name="Group 38">
            <a:extLst>
              <a:ext uri="{FF2B5EF4-FFF2-40B4-BE49-F238E27FC236}">
                <a16:creationId xmlns:a16="http://schemas.microsoft.com/office/drawing/2014/main" id="{30644F71-08D1-7CE1-3832-8DD159A9DFA6}"/>
              </a:ext>
            </a:extLst>
          </p:cNvPr>
          <p:cNvGrpSpPr/>
          <p:nvPr/>
        </p:nvGrpSpPr>
        <p:grpSpPr>
          <a:xfrm>
            <a:off x="6566732" y="3559601"/>
            <a:ext cx="5587813" cy="3153600"/>
            <a:chOff x="5730008" y="1815274"/>
            <a:chExt cx="5587813" cy="3153600"/>
          </a:xfrm>
        </p:grpSpPr>
        <p:sp>
          <p:nvSpPr>
            <p:cNvPr id="40" name="Rectangle: Rounded Corners 39">
              <a:extLst>
                <a:ext uri="{FF2B5EF4-FFF2-40B4-BE49-F238E27FC236}">
                  <a16:creationId xmlns:a16="http://schemas.microsoft.com/office/drawing/2014/main" id="{6AD8705F-BAEF-CAB7-6768-8371DA81EA37}"/>
                </a:ext>
              </a:extLst>
            </p:cNvPr>
            <p:cNvSpPr/>
            <p:nvPr/>
          </p:nvSpPr>
          <p:spPr>
            <a:xfrm>
              <a:off x="5730008" y="2522430"/>
              <a:ext cx="1710267" cy="1079500"/>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a:t>Outputs</a:t>
              </a:r>
            </a:p>
          </p:txBody>
        </p:sp>
        <p:sp>
          <p:nvSpPr>
            <p:cNvPr id="41" name="Rectangle: Rounded Corners 40">
              <a:extLst>
                <a:ext uri="{FF2B5EF4-FFF2-40B4-BE49-F238E27FC236}">
                  <a16:creationId xmlns:a16="http://schemas.microsoft.com/office/drawing/2014/main" id="{8F97A7A3-AB81-8F7A-1311-87D24F3A5ECC}"/>
                </a:ext>
              </a:extLst>
            </p:cNvPr>
            <p:cNvSpPr/>
            <p:nvPr/>
          </p:nvSpPr>
          <p:spPr>
            <a:xfrm>
              <a:off x="7872075" y="181590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42" name="TextBox 41">
              <a:extLst>
                <a:ext uri="{FF2B5EF4-FFF2-40B4-BE49-F238E27FC236}">
                  <a16:creationId xmlns:a16="http://schemas.microsoft.com/office/drawing/2014/main" id="{BDC8B549-EB53-031C-66C9-7DFADC4C69CD}"/>
                </a:ext>
              </a:extLst>
            </p:cNvPr>
            <p:cNvSpPr txBox="1"/>
            <p:nvPr/>
          </p:nvSpPr>
          <p:spPr>
            <a:xfrm>
              <a:off x="8782244" y="1885553"/>
              <a:ext cx="982133" cy="523220"/>
            </a:xfrm>
            <a:prstGeom prst="rect">
              <a:avLst/>
            </a:prstGeom>
            <a:noFill/>
          </p:spPr>
          <p:txBody>
            <a:bodyPr wrap="square" rtlCol="0">
              <a:spAutoFit/>
            </a:bodyPr>
            <a:lstStyle/>
            <a:p>
              <a:r>
                <a:rPr lang="en-GB" sz="1400" b="1"/>
                <a:t>Schools roadshow</a:t>
              </a:r>
            </a:p>
          </p:txBody>
        </p:sp>
        <p:pic>
          <p:nvPicPr>
            <p:cNvPr id="43" name="Graphic 42" descr="Classroom with solid fill">
              <a:extLst>
                <a:ext uri="{FF2B5EF4-FFF2-40B4-BE49-F238E27FC236}">
                  <a16:creationId xmlns:a16="http://schemas.microsoft.com/office/drawing/2014/main" id="{3BFDB416-5E10-A77C-60A0-AC43AB76150D}"/>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7956740" y="1815274"/>
              <a:ext cx="753538" cy="753538"/>
            </a:xfrm>
            <a:prstGeom prst="rect">
              <a:avLst/>
            </a:prstGeom>
          </p:spPr>
        </p:pic>
        <p:cxnSp>
          <p:nvCxnSpPr>
            <p:cNvPr id="44" name="Straight Arrow Connector 43">
              <a:extLst>
                <a:ext uri="{FF2B5EF4-FFF2-40B4-BE49-F238E27FC236}">
                  <a16:creationId xmlns:a16="http://schemas.microsoft.com/office/drawing/2014/main" id="{B6E982A7-69F3-B596-EECC-40CD8C398DEE}"/>
                </a:ext>
              </a:extLst>
            </p:cNvPr>
            <p:cNvCxnSpPr>
              <a:cxnSpLocks/>
              <a:stCxn id="40" idx="3"/>
              <a:endCxn id="41" idx="1"/>
            </p:cNvCxnSpPr>
            <p:nvPr/>
          </p:nvCxnSpPr>
          <p:spPr>
            <a:xfrm flipV="1">
              <a:off x="7440275" y="2188441"/>
              <a:ext cx="431800" cy="873739"/>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BEF3A1CC-312D-F213-70BC-16E8D465CF69}"/>
                </a:ext>
              </a:extLst>
            </p:cNvPr>
            <p:cNvCxnSpPr>
              <a:cxnSpLocks/>
              <a:stCxn id="40" idx="3"/>
            </p:cNvCxnSpPr>
            <p:nvPr/>
          </p:nvCxnSpPr>
          <p:spPr>
            <a:xfrm flipV="1">
              <a:off x="7440275" y="2894962"/>
              <a:ext cx="1589613" cy="16721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8D65C34E-819A-3CD5-9559-EDBEE09F7567}"/>
                </a:ext>
              </a:extLst>
            </p:cNvPr>
            <p:cNvCxnSpPr>
              <a:cxnSpLocks/>
              <a:endCxn id="49" idx="1"/>
            </p:cNvCxnSpPr>
            <p:nvPr/>
          </p:nvCxnSpPr>
          <p:spPr>
            <a:xfrm>
              <a:off x="7392369" y="3062180"/>
              <a:ext cx="1477434" cy="88370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44DF3716-93D4-EA21-3896-C2F6D8799894}"/>
                </a:ext>
              </a:extLst>
            </p:cNvPr>
            <p:cNvCxnSpPr>
              <a:cxnSpLocks/>
              <a:endCxn id="50" idx="0"/>
            </p:cNvCxnSpPr>
            <p:nvPr/>
          </p:nvCxnSpPr>
          <p:spPr>
            <a:xfrm>
              <a:off x="7392369" y="3062180"/>
              <a:ext cx="579964" cy="1150408"/>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sp>
          <p:nvSpPr>
            <p:cNvPr id="48" name="Rectangle: Rounded Corners 47">
              <a:extLst>
                <a:ext uri="{FF2B5EF4-FFF2-40B4-BE49-F238E27FC236}">
                  <a16:creationId xmlns:a16="http://schemas.microsoft.com/office/drawing/2014/main" id="{6909C92A-8AF8-D327-E0CC-11450860548D}"/>
                </a:ext>
              </a:extLst>
            </p:cNvPr>
            <p:cNvSpPr/>
            <p:nvPr/>
          </p:nvSpPr>
          <p:spPr>
            <a:xfrm>
              <a:off x="8981982" y="2554180"/>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49" name="Rectangle: Rounded Corners 48">
              <a:extLst>
                <a:ext uri="{FF2B5EF4-FFF2-40B4-BE49-F238E27FC236}">
                  <a16:creationId xmlns:a16="http://schemas.microsoft.com/office/drawing/2014/main" id="{999E8B61-B8FE-7128-C13F-0E440FB1B1AE}"/>
                </a:ext>
              </a:extLst>
            </p:cNvPr>
            <p:cNvSpPr/>
            <p:nvPr/>
          </p:nvSpPr>
          <p:spPr>
            <a:xfrm>
              <a:off x="8869803" y="3573355"/>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50" name="Rectangle: Rounded Corners 49">
              <a:extLst>
                <a:ext uri="{FF2B5EF4-FFF2-40B4-BE49-F238E27FC236}">
                  <a16:creationId xmlns:a16="http://schemas.microsoft.com/office/drawing/2014/main" id="{8C7625DC-C63B-A576-DB77-41296A7B493D}"/>
                </a:ext>
              </a:extLst>
            </p:cNvPr>
            <p:cNvSpPr/>
            <p:nvPr/>
          </p:nvSpPr>
          <p:spPr>
            <a:xfrm>
              <a:off x="7510899" y="421258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pic>
          <p:nvPicPr>
            <p:cNvPr id="51" name="Graphic 50" descr="Performance Curtains outline">
              <a:extLst>
                <a:ext uri="{FF2B5EF4-FFF2-40B4-BE49-F238E27FC236}">
                  <a16:creationId xmlns:a16="http://schemas.microsoft.com/office/drawing/2014/main" id="{C0716500-0E5E-E222-5672-EF07B65B930A}"/>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9084919" y="2545708"/>
              <a:ext cx="753538" cy="753538"/>
            </a:xfrm>
            <a:prstGeom prst="rect">
              <a:avLst/>
            </a:prstGeom>
          </p:spPr>
        </p:pic>
        <p:sp>
          <p:nvSpPr>
            <p:cNvPr id="52" name="TextBox 51">
              <a:extLst>
                <a:ext uri="{FF2B5EF4-FFF2-40B4-BE49-F238E27FC236}">
                  <a16:creationId xmlns:a16="http://schemas.microsoft.com/office/drawing/2014/main" id="{9E77A095-CA7C-2E19-9EB1-77F2053B5E1C}"/>
                </a:ext>
              </a:extLst>
            </p:cNvPr>
            <p:cNvSpPr txBox="1"/>
            <p:nvPr/>
          </p:nvSpPr>
          <p:spPr>
            <a:xfrm>
              <a:off x="9893488" y="2768588"/>
              <a:ext cx="982133" cy="307777"/>
            </a:xfrm>
            <a:prstGeom prst="rect">
              <a:avLst/>
            </a:prstGeom>
            <a:noFill/>
          </p:spPr>
          <p:txBody>
            <a:bodyPr wrap="square" rtlCol="0">
              <a:spAutoFit/>
            </a:bodyPr>
            <a:lstStyle/>
            <a:p>
              <a:r>
                <a:rPr lang="en-GB" sz="1400" b="1"/>
                <a:t>Showcase</a:t>
              </a:r>
            </a:p>
          </p:txBody>
        </p:sp>
        <p:pic>
          <p:nvPicPr>
            <p:cNvPr id="53" name="Graphic 52" descr="Images with solid fill">
              <a:extLst>
                <a:ext uri="{FF2B5EF4-FFF2-40B4-BE49-F238E27FC236}">
                  <a16:creationId xmlns:a16="http://schemas.microsoft.com/office/drawing/2014/main" id="{70699696-25A7-E943-6D92-01A80C408B97}"/>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rcRect/>
            <a:stretch/>
          </p:blipFill>
          <p:spPr>
            <a:xfrm>
              <a:off x="7595515" y="4215336"/>
              <a:ext cx="753538" cy="753538"/>
            </a:xfrm>
            <a:prstGeom prst="rect">
              <a:avLst/>
            </a:prstGeom>
          </p:spPr>
        </p:pic>
        <p:sp>
          <p:nvSpPr>
            <p:cNvPr id="54" name="TextBox 53">
              <a:extLst>
                <a:ext uri="{FF2B5EF4-FFF2-40B4-BE49-F238E27FC236}">
                  <a16:creationId xmlns:a16="http://schemas.microsoft.com/office/drawing/2014/main" id="{3B8929AA-1ECB-E7EF-5D52-9241B145C088}"/>
                </a:ext>
              </a:extLst>
            </p:cNvPr>
            <p:cNvSpPr txBox="1"/>
            <p:nvPr/>
          </p:nvSpPr>
          <p:spPr>
            <a:xfrm>
              <a:off x="9838458" y="3781636"/>
              <a:ext cx="1479363" cy="307777"/>
            </a:xfrm>
            <a:prstGeom prst="rect">
              <a:avLst/>
            </a:prstGeom>
            <a:noFill/>
          </p:spPr>
          <p:txBody>
            <a:bodyPr wrap="square" rtlCol="0">
              <a:spAutoFit/>
            </a:bodyPr>
            <a:lstStyle/>
            <a:p>
              <a:r>
                <a:rPr lang="en-GB" sz="1400" b="1"/>
                <a:t>Demonstrators</a:t>
              </a:r>
            </a:p>
          </p:txBody>
        </p:sp>
        <p:sp>
          <p:nvSpPr>
            <p:cNvPr id="55" name="TextBox 54">
              <a:extLst>
                <a:ext uri="{FF2B5EF4-FFF2-40B4-BE49-F238E27FC236}">
                  <a16:creationId xmlns:a16="http://schemas.microsoft.com/office/drawing/2014/main" id="{4D9A93B9-AAB7-8103-C69C-5A562FFBE5DC}"/>
                </a:ext>
              </a:extLst>
            </p:cNvPr>
            <p:cNvSpPr txBox="1"/>
            <p:nvPr/>
          </p:nvSpPr>
          <p:spPr>
            <a:xfrm>
              <a:off x="8433767" y="4485638"/>
              <a:ext cx="982133" cy="307777"/>
            </a:xfrm>
            <a:prstGeom prst="rect">
              <a:avLst/>
            </a:prstGeom>
            <a:noFill/>
          </p:spPr>
          <p:txBody>
            <a:bodyPr wrap="square" rtlCol="0">
              <a:spAutoFit/>
            </a:bodyPr>
            <a:lstStyle/>
            <a:p>
              <a:r>
                <a:rPr lang="en-GB" sz="1400" b="1"/>
                <a:t>Profile</a:t>
              </a:r>
            </a:p>
          </p:txBody>
        </p:sp>
        <p:pic>
          <p:nvPicPr>
            <p:cNvPr id="56" name="Graphic 55" descr="Packing Box Open with solid fill">
              <a:extLst>
                <a:ext uri="{FF2B5EF4-FFF2-40B4-BE49-F238E27FC236}">
                  <a16:creationId xmlns:a16="http://schemas.microsoft.com/office/drawing/2014/main" id="{D7419599-BC0C-1CD2-BC3F-FCC9AB610359}"/>
                </a:ext>
              </a:extLst>
            </p:cNvPr>
            <p:cNvPicPr>
              <a:picLocks noChangeAspect="1"/>
            </p:cNvPicPr>
            <p:nvPr/>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rcRect/>
            <a:stretch/>
          </p:blipFill>
          <p:spPr>
            <a:xfrm>
              <a:off x="8948809" y="3577382"/>
              <a:ext cx="753538" cy="753538"/>
            </a:xfrm>
            <a:prstGeom prst="rect">
              <a:avLst/>
            </a:prstGeom>
          </p:spPr>
        </p:pic>
      </p:grpSp>
      <p:grpSp>
        <p:nvGrpSpPr>
          <p:cNvPr id="94" name="Group 93">
            <a:extLst>
              <a:ext uri="{FF2B5EF4-FFF2-40B4-BE49-F238E27FC236}">
                <a16:creationId xmlns:a16="http://schemas.microsoft.com/office/drawing/2014/main" id="{642A4B5B-D461-9D89-3223-F1A85F2AE10A}"/>
              </a:ext>
            </a:extLst>
          </p:cNvPr>
          <p:cNvGrpSpPr/>
          <p:nvPr/>
        </p:nvGrpSpPr>
        <p:grpSpPr>
          <a:xfrm>
            <a:off x="2574720" y="659667"/>
            <a:ext cx="6625330" cy="2320655"/>
            <a:chOff x="3807680" y="25981"/>
            <a:chExt cx="6625330" cy="2320655"/>
          </a:xfrm>
        </p:grpSpPr>
        <p:sp>
          <p:nvSpPr>
            <p:cNvPr id="59" name="Rectangle: Rounded Corners 58">
              <a:extLst>
                <a:ext uri="{FF2B5EF4-FFF2-40B4-BE49-F238E27FC236}">
                  <a16:creationId xmlns:a16="http://schemas.microsoft.com/office/drawing/2014/main" id="{44612124-B0F4-E25F-D9CB-99F9DA227FEA}"/>
                </a:ext>
              </a:extLst>
            </p:cNvPr>
            <p:cNvSpPr/>
            <p:nvPr/>
          </p:nvSpPr>
          <p:spPr>
            <a:xfrm flipH="1">
              <a:off x="6262544" y="1267136"/>
              <a:ext cx="1710267" cy="1079500"/>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a:t>Stakeholders</a:t>
              </a:r>
            </a:p>
          </p:txBody>
        </p:sp>
        <p:sp>
          <p:nvSpPr>
            <p:cNvPr id="60" name="Rectangle: Rounded Corners 59">
              <a:extLst>
                <a:ext uri="{FF2B5EF4-FFF2-40B4-BE49-F238E27FC236}">
                  <a16:creationId xmlns:a16="http://schemas.microsoft.com/office/drawing/2014/main" id="{F73438E2-617F-4858-9967-9B770760E013}"/>
                </a:ext>
              </a:extLst>
            </p:cNvPr>
            <p:cNvSpPr/>
            <p:nvPr/>
          </p:nvSpPr>
          <p:spPr>
            <a:xfrm flipH="1">
              <a:off x="8536522" y="69933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1" name="TextBox 60">
              <a:extLst>
                <a:ext uri="{FF2B5EF4-FFF2-40B4-BE49-F238E27FC236}">
                  <a16:creationId xmlns:a16="http://schemas.microsoft.com/office/drawing/2014/main" id="{77193D92-8A1F-F6F5-7B90-16A4DF12D98B}"/>
                </a:ext>
              </a:extLst>
            </p:cNvPr>
            <p:cNvSpPr txBox="1"/>
            <p:nvPr/>
          </p:nvSpPr>
          <p:spPr>
            <a:xfrm flipH="1">
              <a:off x="9450877" y="797776"/>
              <a:ext cx="982133" cy="523220"/>
            </a:xfrm>
            <a:prstGeom prst="rect">
              <a:avLst/>
            </a:prstGeom>
            <a:noFill/>
          </p:spPr>
          <p:txBody>
            <a:bodyPr wrap="square" rtlCol="0">
              <a:spAutoFit/>
            </a:bodyPr>
            <a:lstStyle/>
            <a:p>
              <a:r>
                <a:rPr lang="en-GB" sz="1400" b="1"/>
                <a:t>Cultural Institution</a:t>
              </a:r>
            </a:p>
          </p:txBody>
        </p:sp>
        <p:pic>
          <p:nvPicPr>
            <p:cNvPr id="62" name="Graphic 61" descr="Drama with solid fill">
              <a:extLst>
                <a:ext uri="{FF2B5EF4-FFF2-40B4-BE49-F238E27FC236}">
                  <a16:creationId xmlns:a16="http://schemas.microsoft.com/office/drawing/2014/main" id="{ADA4B555-06C3-51B2-14C1-3A6444D244A2}"/>
                </a:ext>
              </a:extLst>
            </p:cNvPr>
            <p:cNvPicPr>
              <a:picLocks noChangeAspect="1"/>
            </p:cNvPicPr>
            <p:nvPr/>
          </p:nvPicPr>
          <p:blipFill>
            <a:blip r:embed="rId19">
              <a:extLst>
                <a:ext uri="{28A0092B-C50C-407E-A947-70E740481C1C}">
                  <a14:useLocalDpi xmlns:a14="http://schemas.microsoft.com/office/drawing/2010/main"/>
                </a:ext>
                <a:ext uri="{96DAC541-7B7A-43D3-8B79-37D633B846F1}">
                  <asvg:svgBlip xmlns:asvg="http://schemas.microsoft.com/office/drawing/2016/SVG/main" r:embed="rId20"/>
                </a:ext>
              </a:extLst>
            </a:blip>
            <a:srcRect/>
            <a:stretch/>
          </p:blipFill>
          <p:spPr>
            <a:xfrm flipH="1">
              <a:off x="8621187" y="681532"/>
              <a:ext cx="753538" cy="753538"/>
            </a:xfrm>
            <a:prstGeom prst="rect">
              <a:avLst/>
            </a:prstGeom>
          </p:spPr>
        </p:pic>
        <p:cxnSp>
          <p:nvCxnSpPr>
            <p:cNvPr id="63" name="Straight Arrow Connector 62">
              <a:extLst>
                <a:ext uri="{FF2B5EF4-FFF2-40B4-BE49-F238E27FC236}">
                  <a16:creationId xmlns:a16="http://schemas.microsoft.com/office/drawing/2014/main" id="{9ACC55F8-1453-69C0-ECF8-C0A88B0941D4}"/>
                </a:ext>
              </a:extLst>
            </p:cNvPr>
            <p:cNvCxnSpPr>
              <a:cxnSpLocks/>
              <a:stCxn id="59" idx="0"/>
              <a:endCxn id="60" idx="3"/>
            </p:cNvCxnSpPr>
            <p:nvPr/>
          </p:nvCxnSpPr>
          <p:spPr>
            <a:xfrm flipV="1">
              <a:off x="7117677" y="1071871"/>
              <a:ext cx="1418845" cy="195265"/>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sp>
          <p:nvSpPr>
            <p:cNvPr id="67" name="Rectangle: Rounded Corners 66">
              <a:extLst>
                <a:ext uri="{FF2B5EF4-FFF2-40B4-BE49-F238E27FC236}">
                  <a16:creationId xmlns:a16="http://schemas.microsoft.com/office/drawing/2014/main" id="{B4F23E4D-68B8-2FB0-235E-A2820DE4B2A1}"/>
                </a:ext>
              </a:extLst>
            </p:cNvPr>
            <p:cNvSpPr/>
            <p:nvPr/>
          </p:nvSpPr>
          <p:spPr>
            <a:xfrm flipH="1">
              <a:off x="7388873" y="34453"/>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8" name="Rectangle: Rounded Corners 67">
              <a:extLst>
                <a:ext uri="{FF2B5EF4-FFF2-40B4-BE49-F238E27FC236}">
                  <a16:creationId xmlns:a16="http://schemas.microsoft.com/office/drawing/2014/main" id="{CAAC3F80-A4BA-E838-2C00-75FADFD5CE7E}"/>
                </a:ext>
              </a:extLst>
            </p:cNvPr>
            <p:cNvSpPr/>
            <p:nvPr/>
          </p:nvSpPr>
          <p:spPr>
            <a:xfrm flipH="1">
              <a:off x="4854561" y="699338"/>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9" name="Rectangle: Rounded Corners 68">
              <a:extLst>
                <a:ext uri="{FF2B5EF4-FFF2-40B4-BE49-F238E27FC236}">
                  <a16:creationId xmlns:a16="http://schemas.microsoft.com/office/drawing/2014/main" id="{02C7DC01-A124-BB93-6BE1-C912D4B4ABBE}"/>
                </a:ext>
              </a:extLst>
            </p:cNvPr>
            <p:cNvSpPr/>
            <p:nvPr/>
          </p:nvSpPr>
          <p:spPr>
            <a:xfrm flipH="1">
              <a:off x="6065313" y="34453"/>
              <a:ext cx="922868" cy="745066"/>
            </a:xfrm>
            <a:prstGeom prst="roundRect">
              <a:avLst/>
            </a:prstGeom>
            <a:solidFill>
              <a:srgbClr val="3C1688"/>
            </a:solidFill>
            <a:ln>
              <a:solidFill>
                <a:srgbClr val="250D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pic>
          <p:nvPicPr>
            <p:cNvPr id="70" name="Graphic 69" descr="Graduation cap with solid fill">
              <a:extLst>
                <a:ext uri="{FF2B5EF4-FFF2-40B4-BE49-F238E27FC236}">
                  <a16:creationId xmlns:a16="http://schemas.microsoft.com/office/drawing/2014/main" id="{4C53F7F7-3518-2E83-7DC6-A234DAF5CDEA}"/>
                </a:ext>
              </a:extLst>
            </p:cNvPr>
            <p:cNvPicPr>
              <a:picLocks noChangeAspect="1"/>
            </p:cNvPicPr>
            <p:nvPr/>
          </p:nvPicPr>
          <p:blipFill>
            <a:blip r:embed="rId21">
              <a:extLst>
                <a:ext uri="{28A0092B-C50C-407E-A947-70E740481C1C}">
                  <a14:useLocalDpi xmlns:a14="http://schemas.microsoft.com/office/drawing/2010/main"/>
                </a:ext>
                <a:ext uri="{96DAC541-7B7A-43D3-8B79-37D633B846F1}">
                  <asvg:svgBlip xmlns:asvg="http://schemas.microsoft.com/office/drawing/2016/SVG/main" r:embed="rId22"/>
                </a:ext>
              </a:extLst>
            </a:blip>
            <a:srcRect/>
            <a:stretch/>
          </p:blipFill>
          <p:spPr>
            <a:xfrm flipH="1">
              <a:off x="7455266" y="25981"/>
              <a:ext cx="753538" cy="753538"/>
            </a:xfrm>
            <a:prstGeom prst="rect">
              <a:avLst/>
            </a:prstGeom>
          </p:spPr>
        </p:pic>
        <p:pic>
          <p:nvPicPr>
            <p:cNvPr id="72" name="Graphic 71" descr="Schoolhouse with solid fill">
              <a:extLst>
                <a:ext uri="{FF2B5EF4-FFF2-40B4-BE49-F238E27FC236}">
                  <a16:creationId xmlns:a16="http://schemas.microsoft.com/office/drawing/2014/main" id="{A6C70AC9-F295-17C8-273B-FBFAFA01032E}"/>
                </a:ext>
              </a:extLst>
            </p:cNvPr>
            <p:cNvPicPr>
              <a:picLocks noChangeAspect="1"/>
            </p:cNvPicPr>
            <p:nvPr/>
          </p:nvPicPr>
          <p:blipFill>
            <a:blip r:embed="rId23">
              <a:extLst>
                <a:ext uri="{28A0092B-C50C-407E-A947-70E740481C1C}">
                  <a14:useLocalDpi xmlns:a14="http://schemas.microsoft.com/office/drawing/2010/main"/>
                </a:ext>
                <a:ext uri="{96DAC541-7B7A-43D3-8B79-37D633B846F1}">
                  <asvg:svgBlip xmlns:asvg="http://schemas.microsoft.com/office/drawing/2016/SVG/main" r:embed="rId24"/>
                </a:ext>
              </a:extLst>
            </a:blip>
            <a:srcRect/>
            <a:stretch/>
          </p:blipFill>
          <p:spPr>
            <a:xfrm flipH="1">
              <a:off x="6151327" y="25981"/>
              <a:ext cx="753538" cy="753538"/>
            </a:xfrm>
            <a:prstGeom prst="rect">
              <a:avLst/>
            </a:prstGeom>
          </p:spPr>
        </p:pic>
        <p:pic>
          <p:nvPicPr>
            <p:cNvPr id="75" name="Graphic 74" descr="Professor female with solid fill">
              <a:extLst>
                <a:ext uri="{FF2B5EF4-FFF2-40B4-BE49-F238E27FC236}">
                  <a16:creationId xmlns:a16="http://schemas.microsoft.com/office/drawing/2014/main" id="{BB6C3CA4-72AE-0463-BDFB-D919AD7A0FCD}"/>
                </a:ext>
              </a:extLst>
            </p:cNvPr>
            <p:cNvPicPr>
              <a:picLocks noChangeAspect="1"/>
            </p:cNvPicPr>
            <p:nvPr/>
          </p:nvPicPr>
          <p:blipFill>
            <a:blip r:embed="rId25">
              <a:extLst>
                <a:ext uri="{28A0092B-C50C-407E-A947-70E740481C1C}">
                  <a14:useLocalDpi xmlns:a14="http://schemas.microsoft.com/office/drawing/2010/main"/>
                </a:ext>
                <a:ext uri="{96DAC541-7B7A-43D3-8B79-37D633B846F1}">
                  <asvg:svgBlip xmlns:asvg="http://schemas.microsoft.com/office/drawing/2016/SVG/main" r:embed="rId26"/>
                </a:ext>
              </a:extLst>
            </a:blip>
            <a:srcRect/>
            <a:stretch/>
          </p:blipFill>
          <p:spPr>
            <a:xfrm flipH="1">
              <a:off x="4940575" y="703365"/>
              <a:ext cx="753538" cy="753538"/>
            </a:xfrm>
            <a:prstGeom prst="rect">
              <a:avLst/>
            </a:prstGeom>
          </p:spPr>
        </p:pic>
        <p:cxnSp>
          <p:nvCxnSpPr>
            <p:cNvPr id="80" name="Straight Arrow Connector 79">
              <a:extLst>
                <a:ext uri="{FF2B5EF4-FFF2-40B4-BE49-F238E27FC236}">
                  <a16:creationId xmlns:a16="http://schemas.microsoft.com/office/drawing/2014/main" id="{90C1007A-583A-0C47-0789-D17CFFC7E249}"/>
                </a:ext>
              </a:extLst>
            </p:cNvPr>
            <p:cNvCxnSpPr>
              <a:cxnSpLocks/>
              <a:stCxn id="59" idx="0"/>
              <a:endCxn id="70" idx="2"/>
            </p:cNvCxnSpPr>
            <p:nvPr/>
          </p:nvCxnSpPr>
          <p:spPr>
            <a:xfrm flipV="1">
              <a:off x="7117677" y="779519"/>
              <a:ext cx="714358" cy="487617"/>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12695840-4EF7-E99A-8334-57A9B6CA49ED}"/>
                </a:ext>
              </a:extLst>
            </p:cNvPr>
            <p:cNvCxnSpPr>
              <a:cxnSpLocks/>
              <a:stCxn id="59" idx="0"/>
              <a:endCxn id="72" idx="2"/>
            </p:cNvCxnSpPr>
            <p:nvPr/>
          </p:nvCxnSpPr>
          <p:spPr>
            <a:xfrm flipH="1" flipV="1">
              <a:off x="6528096" y="779519"/>
              <a:ext cx="589581" cy="487617"/>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76A4AFE4-DD02-A022-212D-4D8C55F28E47}"/>
                </a:ext>
              </a:extLst>
            </p:cNvPr>
            <p:cNvCxnSpPr>
              <a:cxnSpLocks/>
              <a:stCxn id="59" idx="0"/>
              <a:endCxn id="68" idx="1"/>
            </p:cNvCxnSpPr>
            <p:nvPr/>
          </p:nvCxnSpPr>
          <p:spPr>
            <a:xfrm flipH="1" flipV="1">
              <a:off x="5777429" y="1071871"/>
              <a:ext cx="1340248" cy="195265"/>
            </a:xfrm>
            <a:prstGeom prst="straightConnector1">
              <a:avLst/>
            </a:prstGeom>
            <a:ln w="28575">
              <a:solidFill>
                <a:srgbClr val="3C1688"/>
              </a:solidFill>
              <a:tailEnd type="triangle"/>
            </a:ln>
          </p:spPr>
          <p:style>
            <a:lnRef idx="2">
              <a:schemeClr val="accent1"/>
            </a:lnRef>
            <a:fillRef idx="0">
              <a:schemeClr val="accent1"/>
            </a:fillRef>
            <a:effectRef idx="1">
              <a:schemeClr val="accent1"/>
            </a:effectRef>
            <a:fontRef idx="minor">
              <a:schemeClr val="tx1"/>
            </a:fontRef>
          </p:style>
        </p:cxnSp>
        <p:sp>
          <p:nvSpPr>
            <p:cNvPr id="91" name="TextBox 90">
              <a:extLst>
                <a:ext uri="{FF2B5EF4-FFF2-40B4-BE49-F238E27FC236}">
                  <a16:creationId xmlns:a16="http://schemas.microsoft.com/office/drawing/2014/main" id="{5F6BA636-8B32-ECCA-0721-AD6A1B8CD989}"/>
                </a:ext>
              </a:extLst>
            </p:cNvPr>
            <p:cNvSpPr txBox="1"/>
            <p:nvPr/>
          </p:nvSpPr>
          <p:spPr>
            <a:xfrm flipH="1">
              <a:off x="8314318" y="74924"/>
              <a:ext cx="982133" cy="307777"/>
            </a:xfrm>
            <a:prstGeom prst="rect">
              <a:avLst/>
            </a:prstGeom>
            <a:noFill/>
          </p:spPr>
          <p:txBody>
            <a:bodyPr wrap="square" rtlCol="0">
              <a:spAutoFit/>
            </a:bodyPr>
            <a:lstStyle/>
            <a:p>
              <a:r>
                <a:rPr lang="en-GB" sz="1400" b="1"/>
                <a:t>Academics</a:t>
              </a:r>
            </a:p>
          </p:txBody>
        </p:sp>
        <p:sp>
          <p:nvSpPr>
            <p:cNvPr id="92" name="TextBox 91">
              <a:extLst>
                <a:ext uri="{FF2B5EF4-FFF2-40B4-BE49-F238E27FC236}">
                  <a16:creationId xmlns:a16="http://schemas.microsoft.com/office/drawing/2014/main" id="{CE3B7B2A-0BAF-9FE5-959A-B7370E23B217}"/>
                </a:ext>
              </a:extLst>
            </p:cNvPr>
            <p:cNvSpPr txBox="1"/>
            <p:nvPr/>
          </p:nvSpPr>
          <p:spPr>
            <a:xfrm flipH="1">
              <a:off x="5028627" y="74924"/>
              <a:ext cx="982133" cy="307777"/>
            </a:xfrm>
            <a:prstGeom prst="rect">
              <a:avLst/>
            </a:prstGeom>
            <a:noFill/>
          </p:spPr>
          <p:txBody>
            <a:bodyPr wrap="square" rtlCol="0">
              <a:spAutoFit/>
            </a:bodyPr>
            <a:lstStyle/>
            <a:p>
              <a:r>
                <a:rPr lang="en-GB" sz="1400" b="1"/>
                <a:t>University</a:t>
              </a:r>
            </a:p>
          </p:txBody>
        </p:sp>
        <p:sp>
          <p:nvSpPr>
            <p:cNvPr id="93" name="TextBox 92">
              <a:extLst>
                <a:ext uri="{FF2B5EF4-FFF2-40B4-BE49-F238E27FC236}">
                  <a16:creationId xmlns:a16="http://schemas.microsoft.com/office/drawing/2014/main" id="{181D2E0B-236A-2D00-B367-C80882577CE0}"/>
                </a:ext>
              </a:extLst>
            </p:cNvPr>
            <p:cNvSpPr txBox="1"/>
            <p:nvPr/>
          </p:nvSpPr>
          <p:spPr>
            <a:xfrm flipH="1">
              <a:off x="3807680" y="905497"/>
              <a:ext cx="982133" cy="307777"/>
            </a:xfrm>
            <a:prstGeom prst="rect">
              <a:avLst/>
            </a:prstGeom>
            <a:noFill/>
          </p:spPr>
          <p:txBody>
            <a:bodyPr wrap="square" rtlCol="0">
              <a:spAutoFit/>
            </a:bodyPr>
            <a:lstStyle/>
            <a:p>
              <a:pPr algn="r"/>
              <a:r>
                <a:rPr lang="en-GB" sz="1400" b="1"/>
                <a:t>Teachers</a:t>
              </a:r>
            </a:p>
          </p:txBody>
        </p:sp>
      </p:grpSp>
      <p:cxnSp>
        <p:nvCxnSpPr>
          <p:cNvPr id="5" name="Straight Arrow Connector 4">
            <a:extLst>
              <a:ext uri="{FF2B5EF4-FFF2-40B4-BE49-F238E27FC236}">
                <a16:creationId xmlns:a16="http://schemas.microsoft.com/office/drawing/2014/main" id="{91B9F694-2446-5C35-0B2A-C7813C757474}"/>
              </a:ext>
            </a:extLst>
          </p:cNvPr>
          <p:cNvCxnSpPr>
            <a:cxnSpLocks/>
          </p:cNvCxnSpPr>
          <p:nvPr/>
        </p:nvCxnSpPr>
        <p:spPr>
          <a:xfrm flipV="1">
            <a:off x="5887385" y="2966749"/>
            <a:ext cx="0" cy="904025"/>
          </a:xfrm>
          <a:prstGeom prst="straightConnector1">
            <a:avLst/>
          </a:prstGeom>
          <a:ln w="57150">
            <a:solidFill>
              <a:srgbClr val="3C1688"/>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1237185-7D69-830D-0457-602CE7EFB3DE}"/>
              </a:ext>
            </a:extLst>
          </p:cNvPr>
          <p:cNvCxnSpPr>
            <a:cxnSpLocks/>
          </p:cNvCxnSpPr>
          <p:nvPr/>
        </p:nvCxnSpPr>
        <p:spPr>
          <a:xfrm>
            <a:off x="5868652" y="3824020"/>
            <a:ext cx="698080" cy="982487"/>
          </a:xfrm>
          <a:prstGeom prst="straightConnector1">
            <a:avLst/>
          </a:prstGeom>
          <a:ln w="57150">
            <a:solidFill>
              <a:srgbClr val="3C1688"/>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0B450E7-B899-404C-C62F-18EB15460410}"/>
              </a:ext>
            </a:extLst>
          </p:cNvPr>
          <p:cNvCxnSpPr>
            <a:cxnSpLocks/>
          </p:cNvCxnSpPr>
          <p:nvPr/>
        </p:nvCxnSpPr>
        <p:spPr>
          <a:xfrm flipH="1">
            <a:off x="5161411" y="3824020"/>
            <a:ext cx="742197" cy="1027367"/>
          </a:xfrm>
          <a:prstGeom prst="straightConnector1">
            <a:avLst/>
          </a:prstGeom>
          <a:ln w="57150">
            <a:solidFill>
              <a:srgbClr val="3C1688"/>
            </a:solidFill>
            <a:tailEnd type="triangle"/>
          </a:ln>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D5484B78-51D5-CE88-25F7-EC434D69BEDC}"/>
              </a:ext>
            </a:extLst>
          </p:cNvPr>
          <p:cNvSpPr/>
          <p:nvPr/>
        </p:nvSpPr>
        <p:spPr>
          <a:xfrm>
            <a:off x="5798435" y="3787242"/>
            <a:ext cx="180000" cy="180000"/>
          </a:xfrm>
          <a:prstGeom prst="ellipse">
            <a:avLst/>
          </a:prstGeom>
          <a:solidFill>
            <a:srgbClr val="3C16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1215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84059-14E1-8EA8-1390-71844EC6CB91}"/>
              </a:ext>
            </a:extLst>
          </p:cNvPr>
          <p:cNvSpPr>
            <a:spLocks noGrp="1"/>
          </p:cNvSpPr>
          <p:nvPr>
            <p:ph type="body" sz="quarter" idx="14"/>
          </p:nvPr>
        </p:nvSpPr>
        <p:spPr>
          <a:xfrm>
            <a:off x="1197463" y="447542"/>
            <a:ext cx="3954485" cy="3346364"/>
          </a:xfrm>
        </p:spPr>
        <p:txBody>
          <a:bodyPr/>
          <a:lstStyle/>
          <a:p>
            <a:r>
              <a:rPr lang="en-GB"/>
              <a:t>BUILDING SKILLS</a:t>
            </a:r>
          </a:p>
        </p:txBody>
      </p:sp>
      <p:pic>
        <p:nvPicPr>
          <p:cNvPr id="10" name="Content Placeholder 7" descr="A person sitting at a table with a purple piece of paper&#10;&#10;Description automatically generated">
            <a:extLst>
              <a:ext uri="{FF2B5EF4-FFF2-40B4-BE49-F238E27FC236}">
                <a16:creationId xmlns:a16="http://schemas.microsoft.com/office/drawing/2014/main" id="{53CCB996-7923-A20B-2489-D403C0D7E1E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12329" y="1196811"/>
            <a:ext cx="3367343" cy="3367342"/>
          </a:xfrm>
          <a:prstGeom prst="rect">
            <a:avLst/>
          </a:prstGeom>
        </p:spPr>
      </p:pic>
      <p:pic>
        <p:nvPicPr>
          <p:cNvPr id="14" name="Picture 13" descr="A group of people sitting in a room&#10;&#10;Description automatically generated">
            <a:extLst>
              <a:ext uri="{FF2B5EF4-FFF2-40B4-BE49-F238E27FC236}">
                <a16:creationId xmlns:a16="http://schemas.microsoft.com/office/drawing/2014/main" id="{14C27D55-048A-6A66-53FE-B6D0C9A7043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6287" y="1198153"/>
            <a:ext cx="3366000" cy="3366000"/>
          </a:xfrm>
          <a:prstGeom prst="rect">
            <a:avLst/>
          </a:prstGeom>
        </p:spPr>
      </p:pic>
      <p:sp>
        <p:nvSpPr>
          <p:cNvPr id="15" name="TextBox 14">
            <a:extLst>
              <a:ext uri="{FF2B5EF4-FFF2-40B4-BE49-F238E27FC236}">
                <a16:creationId xmlns:a16="http://schemas.microsoft.com/office/drawing/2014/main" id="{E8CD9636-23C7-5981-2364-88BC96AF5255}"/>
              </a:ext>
            </a:extLst>
          </p:cNvPr>
          <p:cNvSpPr txBox="1"/>
          <p:nvPr/>
        </p:nvSpPr>
        <p:spPr>
          <a:xfrm>
            <a:off x="1353120" y="4641207"/>
            <a:ext cx="1750992" cy="369332"/>
          </a:xfrm>
          <a:prstGeom prst="rect">
            <a:avLst/>
          </a:prstGeom>
          <a:noFill/>
        </p:spPr>
        <p:txBody>
          <a:bodyPr wrap="none" rtlCol="0">
            <a:spAutoFit/>
          </a:bodyPr>
          <a:lstStyle/>
          <a:p>
            <a:r>
              <a:rPr lang="en-GB"/>
              <a:t>Training sessions</a:t>
            </a:r>
          </a:p>
        </p:txBody>
      </p:sp>
      <p:sp>
        <p:nvSpPr>
          <p:cNvPr id="16" name="TextBox 15">
            <a:extLst>
              <a:ext uri="{FF2B5EF4-FFF2-40B4-BE49-F238E27FC236}">
                <a16:creationId xmlns:a16="http://schemas.microsoft.com/office/drawing/2014/main" id="{BA530D33-4551-AB12-BC2C-60A8DD4B47BC}"/>
              </a:ext>
            </a:extLst>
          </p:cNvPr>
          <p:cNvSpPr txBox="1"/>
          <p:nvPr/>
        </p:nvSpPr>
        <p:spPr>
          <a:xfrm>
            <a:off x="4730851" y="4641207"/>
            <a:ext cx="2730299" cy="369332"/>
          </a:xfrm>
          <a:prstGeom prst="rect">
            <a:avLst/>
          </a:prstGeom>
          <a:noFill/>
        </p:spPr>
        <p:txBody>
          <a:bodyPr wrap="none" rtlCol="0">
            <a:spAutoFit/>
          </a:bodyPr>
          <a:lstStyle/>
          <a:p>
            <a:r>
              <a:rPr lang="en-GB"/>
              <a:t>Practice sessions in schools</a:t>
            </a:r>
          </a:p>
        </p:txBody>
      </p:sp>
      <p:sp>
        <p:nvSpPr>
          <p:cNvPr id="17" name="TextBox 16">
            <a:extLst>
              <a:ext uri="{FF2B5EF4-FFF2-40B4-BE49-F238E27FC236}">
                <a16:creationId xmlns:a16="http://schemas.microsoft.com/office/drawing/2014/main" id="{72DDF203-2824-9A3D-1200-9774132DA228}"/>
              </a:ext>
            </a:extLst>
          </p:cNvPr>
          <p:cNvSpPr txBox="1"/>
          <p:nvPr/>
        </p:nvSpPr>
        <p:spPr>
          <a:xfrm>
            <a:off x="8622890" y="4641207"/>
            <a:ext cx="2680990" cy="369332"/>
          </a:xfrm>
          <a:prstGeom prst="rect">
            <a:avLst/>
          </a:prstGeom>
          <a:noFill/>
        </p:spPr>
        <p:txBody>
          <a:bodyPr wrap="none" rtlCol="0">
            <a:spAutoFit/>
          </a:bodyPr>
          <a:lstStyle/>
          <a:p>
            <a:r>
              <a:rPr lang="en-GB"/>
              <a:t>Collaborative environment</a:t>
            </a:r>
          </a:p>
        </p:txBody>
      </p:sp>
      <p:pic>
        <p:nvPicPr>
          <p:cNvPr id="6" name="Picture 5" descr="A group of people standing around a table&#10;&#10;Description automatically generated">
            <a:extLst>
              <a:ext uri="{FF2B5EF4-FFF2-40B4-BE49-F238E27FC236}">
                <a16:creationId xmlns:a16="http://schemas.microsoft.com/office/drawing/2014/main" id="{80570184-14D7-290F-F8DF-65E04C91964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79713" y="1198153"/>
            <a:ext cx="3366000" cy="3366000"/>
          </a:xfrm>
          <a:prstGeom prst="rect">
            <a:avLst/>
          </a:prstGeom>
        </p:spPr>
      </p:pic>
    </p:spTree>
    <p:extLst>
      <p:ext uri="{BB962C8B-B14F-4D97-AF65-F5344CB8AC3E}">
        <p14:creationId xmlns:p14="http://schemas.microsoft.com/office/powerpoint/2010/main" val="3449376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84059-14E1-8EA8-1390-71844EC6CB91}"/>
              </a:ext>
            </a:extLst>
          </p:cNvPr>
          <p:cNvSpPr>
            <a:spLocks noGrp="1"/>
          </p:cNvSpPr>
          <p:nvPr>
            <p:ph type="body" sz="quarter" idx="14"/>
          </p:nvPr>
        </p:nvSpPr>
        <p:spPr>
          <a:xfrm>
            <a:off x="1197463" y="447542"/>
            <a:ext cx="7891119" cy="3346364"/>
          </a:xfrm>
        </p:spPr>
        <p:txBody>
          <a:bodyPr/>
          <a:lstStyle/>
          <a:p>
            <a:r>
              <a:rPr lang="en-GB"/>
              <a:t>CONFIDENCE AND EMPOWERMENT</a:t>
            </a:r>
          </a:p>
        </p:txBody>
      </p:sp>
      <p:sp>
        <p:nvSpPr>
          <p:cNvPr id="15" name="TextBox 14">
            <a:extLst>
              <a:ext uri="{FF2B5EF4-FFF2-40B4-BE49-F238E27FC236}">
                <a16:creationId xmlns:a16="http://schemas.microsoft.com/office/drawing/2014/main" id="{E8CD9636-23C7-5981-2364-88BC96AF5255}"/>
              </a:ext>
            </a:extLst>
          </p:cNvPr>
          <p:cNvSpPr txBox="1"/>
          <p:nvPr/>
        </p:nvSpPr>
        <p:spPr>
          <a:xfrm>
            <a:off x="926354" y="4641207"/>
            <a:ext cx="2304350" cy="369332"/>
          </a:xfrm>
          <a:prstGeom prst="rect">
            <a:avLst/>
          </a:prstGeom>
          <a:noFill/>
        </p:spPr>
        <p:txBody>
          <a:bodyPr wrap="none" rtlCol="0">
            <a:spAutoFit/>
          </a:bodyPr>
          <a:lstStyle/>
          <a:p>
            <a:pPr algn="ctr"/>
            <a:r>
              <a:rPr lang="en-GB"/>
              <a:t>Engaging the audience</a:t>
            </a:r>
          </a:p>
        </p:txBody>
      </p:sp>
      <p:sp>
        <p:nvSpPr>
          <p:cNvPr id="16" name="TextBox 15">
            <a:extLst>
              <a:ext uri="{FF2B5EF4-FFF2-40B4-BE49-F238E27FC236}">
                <a16:creationId xmlns:a16="http://schemas.microsoft.com/office/drawing/2014/main" id="{BA530D33-4551-AB12-BC2C-60A8DD4B47BC}"/>
              </a:ext>
            </a:extLst>
          </p:cNvPr>
          <p:cNvSpPr txBox="1"/>
          <p:nvPr/>
        </p:nvSpPr>
        <p:spPr>
          <a:xfrm>
            <a:off x="4936104" y="4641207"/>
            <a:ext cx="2319802" cy="369332"/>
          </a:xfrm>
          <a:prstGeom prst="rect">
            <a:avLst/>
          </a:prstGeom>
          <a:noFill/>
        </p:spPr>
        <p:txBody>
          <a:bodyPr wrap="none" rtlCol="0">
            <a:spAutoFit/>
          </a:bodyPr>
          <a:lstStyle/>
          <a:p>
            <a:pPr algn="ctr"/>
            <a:r>
              <a:rPr lang="en-GB"/>
              <a:t>Enjoying presentations</a:t>
            </a:r>
          </a:p>
        </p:txBody>
      </p:sp>
      <p:sp>
        <p:nvSpPr>
          <p:cNvPr id="17" name="TextBox 16">
            <a:extLst>
              <a:ext uri="{FF2B5EF4-FFF2-40B4-BE49-F238E27FC236}">
                <a16:creationId xmlns:a16="http://schemas.microsoft.com/office/drawing/2014/main" id="{72DDF203-2824-9A3D-1200-9774132DA228}"/>
              </a:ext>
            </a:extLst>
          </p:cNvPr>
          <p:cNvSpPr txBox="1"/>
          <p:nvPr/>
        </p:nvSpPr>
        <p:spPr>
          <a:xfrm>
            <a:off x="8548403" y="4641207"/>
            <a:ext cx="3125536" cy="369332"/>
          </a:xfrm>
          <a:prstGeom prst="rect">
            <a:avLst/>
          </a:prstGeom>
          <a:noFill/>
        </p:spPr>
        <p:txBody>
          <a:bodyPr wrap="none" rtlCol="0">
            <a:spAutoFit/>
          </a:bodyPr>
          <a:lstStyle/>
          <a:p>
            <a:pPr algn="ctr"/>
            <a:r>
              <a:rPr lang="en-GB"/>
              <a:t>Presenting to a mixed audience</a:t>
            </a:r>
          </a:p>
        </p:txBody>
      </p:sp>
      <p:pic>
        <p:nvPicPr>
          <p:cNvPr id="2" name="Content Placeholder 7">
            <a:extLst>
              <a:ext uri="{FF2B5EF4-FFF2-40B4-BE49-F238E27FC236}">
                <a16:creationId xmlns:a16="http://schemas.microsoft.com/office/drawing/2014/main" id="{28A59A5C-2C54-528E-45AF-3922BA07D5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27493" y="1196811"/>
            <a:ext cx="3367343" cy="3367342"/>
          </a:xfrm>
          <a:prstGeom prst="rect">
            <a:avLst/>
          </a:prstGeom>
        </p:spPr>
      </p:pic>
      <p:pic>
        <p:nvPicPr>
          <p:cNvPr id="5" name="Picture 4" descr="A person laughing while holding a small instrument&#10;&#10;Description automatically generated">
            <a:extLst>
              <a:ext uri="{FF2B5EF4-FFF2-40B4-BE49-F238E27FC236}">
                <a16:creationId xmlns:a16="http://schemas.microsoft.com/office/drawing/2014/main" id="{E69B3122-A273-FA01-FD25-2916713CCE1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13000" y="1196811"/>
            <a:ext cx="3366000" cy="3366000"/>
          </a:xfrm>
          <a:prstGeom prst="rect">
            <a:avLst/>
          </a:prstGeom>
        </p:spPr>
      </p:pic>
      <p:pic>
        <p:nvPicPr>
          <p:cNvPr id="8" name="Picture 7" descr="A person holding a tray of food&#10;&#10;Description automatically generated">
            <a:extLst>
              <a:ext uri="{FF2B5EF4-FFF2-40B4-BE49-F238E27FC236}">
                <a16:creationId xmlns:a16="http://schemas.microsoft.com/office/drawing/2014/main" id="{D3044D34-F1A0-C1DA-CDA1-65FCE6EA358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280"/>
          <a:stretch/>
        </p:blipFill>
        <p:spPr>
          <a:xfrm>
            <a:off x="396914" y="1194225"/>
            <a:ext cx="3368737" cy="3350830"/>
          </a:xfrm>
          <a:prstGeom prst="rect">
            <a:avLst/>
          </a:prstGeom>
        </p:spPr>
      </p:pic>
    </p:spTree>
    <p:extLst>
      <p:ext uri="{BB962C8B-B14F-4D97-AF65-F5344CB8AC3E}">
        <p14:creationId xmlns:p14="http://schemas.microsoft.com/office/powerpoint/2010/main" val="81761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84059-14E1-8EA8-1390-71844EC6CB91}"/>
              </a:ext>
            </a:extLst>
          </p:cNvPr>
          <p:cNvSpPr>
            <a:spLocks noGrp="1"/>
          </p:cNvSpPr>
          <p:nvPr>
            <p:ph type="body" sz="quarter" idx="14"/>
          </p:nvPr>
        </p:nvSpPr>
        <p:spPr>
          <a:xfrm>
            <a:off x="1197463" y="447542"/>
            <a:ext cx="7891119" cy="3346364"/>
          </a:xfrm>
        </p:spPr>
        <p:txBody>
          <a:bodyPr/>
          <a:lstStyle/>
          <a:p>
            <a:r>
              <a:rPr lang="en-GB"/>
              <a:t>CELEBRATION AND LEGACY</a:t>
            </a:r>
          </a:p>
        </p:txBody>
      </p:sp>
      <p:sp>
        <p:nvSpPr>
          <p:cNvPr id="15" name="TextBox 14">
            <a:extLst>
              <a:ext uri="{FF2B5EF4-FFF2-40B4-BE49-F238E27FC236}">
                <a16:creationId xmlns:a16="http://schemas.microsoft.com/office/drawing/2014/main" id="{E8CD9636-23C7-5981-2364-88BC96AF5255}"/>
              </a:ext>
            </a:extLst>
          </p:cNvPr>
          <p:cNvSpPr txBox="1"/>
          <p:nvPr/>
        </p:nvSpPr>
        <p:spPr>
          <a:xfrm>
            <a:off x="1122695" y="4641207"/>
            <a:ext cx="1816011" cy="369332"/>
          </a:xfrm>
          <a:prstGeom prst="rect">
            <a:avLst/>
          </a:prstGeom>
          <a:noFill/>
        </p:spPr>
        <p:txBody>
          <a:bodyPr wrap="none" rtlCol="0">
            <a:spAutoFit/>
          </a:bodyPr>
          <a:lstStyle/>
          <a:p>
            <a:pPr algn="ctr"/>
            <a:r>
              <a:rPr lang="en-GB"/>
              <a:t>Profile headshots</a:t>
            </a:r>
          </a:p>
        </p:txBody>
      </p:sp>
      <p:sp>
        <p:nvSpPr>
          <p:cNvPr id="16" name="TextBox 15">
            <a:extLst>
              <a:ext uri="{FF2B5EF4-FFF2-40B4-BE49-F238E27FC236}">
                <a16:creationId xmlns:a16="http://schemas.microsoft.com/office/drawing/2014/main" id="{BA530D33-4551-AB12-BC2C-60A8DD4B47BC}"/>
              </a:ext>
            </a:extLst>
          </p:cNvPr>
          <p:cNvSpPr txBox="1"/>
          <p:nvPr/>
        </p:nvSpPr>
        <p:spPr>
          <a:xfrm>
            <a:off x="5221056" y="4641207"/>
            <a:ext cx="1749903" cy="369332"/>
          </a:xfrm>
          <a:prstGeom prst="rect">
            <a:avLst/>
          </a:prstGeom>
          <a:noFill/>
        </p:spPr>
        <p:txBody>
          <a:bodyPr wrap="none" rtlCol="0">
            <a:spAutoFit/>
          </a:bodyPr>
          <a:lstStyle/>
          <a:p>
            <a:pPr algn="ctr"/>
            <a:r>
              <a:rPr lang="en-GB"/>
              <a:t>Video interviews</a:t>
            </a:r>
          </a:p>
        </p:txBody>
      </p:sp>
      <p:sp>
        <p:nvSpPr>
          <p:cNvPr id="17" name="TextBox 16">
            <a:extLst>
              <a:ext uri="{FF2B5EF4-FFF2-40B4-BE49-F238E27FC236}">
                <a16:creationId xmlns:a16="http://schemas.microsoft.com/office/drawing/2014/main" id="{72DDF203-2824-9A3D-1200-9774132DA228}"/>
              </a:ext>
            </a:extLst>
          </p:cNvPr>
          <p:cNvSpPr txBox="1"/>
          <p:nvPr/>
        </p:nvSpPr>
        <p:spPr>
          <a:xfrm>
            <a:off x="9586690" y="4641207"/>
            <a:ext cx="950004" cy="369332"/>
          </a:xfrm>
          <a:prstGeom prst="rect">
            <a:avLst/>
          </a:prstGeom>
          <a:noFill/>
        </p:spPr>
        <p:txBody>
          <a:bodyPr wrap="none" rtlCol="0">
            <a:spAutoFit/>
          </a:bodyPr>
          <a:lstStyle/>
          <a:p>
            <a:pPr algn="ctr"/>
            <a:r>
              <a:rPr lang="en-GB"/>
              <a:t>Website</a:t>
            </a:r>
          </a:p>
        </p:txBody>
      </p:sp>
      <p:sp>
        <p:nvSpPr>
          <p:cNvPr id="9" name="TextBox 8">
            <a:extLst>
              <a:ext uri="{FF2B5EF4-FFF2-40B4-BE49-F238E27FC236}">
                <a16:creationId xmlns:a16="http://schemas.microsoft.com/office/drawing/2014/main" id="{76712E49-2F96-F07B-69E4-4A757A2073AA}"/>
              </a:ext>
            </a:extLst>
          </p:cNvPr>
          <p:cNvSpPr txBox="1"/>
          <p:nvPr/>
        </p:nvSpPr>
        <p:spPr>
          <a:xfrm>
            <a:off x="8970244" y="2418146"/>
            <a:ext cx="2174755" cy="369332"/>
          </a:xfrm>
          <a:prstGeom prst="rect">
            <a:avLst/>
          </a:prstGeom>
          <a:noFill/>
        </p:spPr>
        <p:txBody>
          <a:bodyPr wrap="square" rtlCol="0">
            <a:spAutoFit/>
          </a:bodyPr>
          <a:lstStyle/>
          <a:p>
            <a:r>
              <a:rPr lang="en-GB" b="1">
                <a:solidFill>
                  <a:schemeClr val="bg1"/>
                </a:solidFill>
              </a:rPr>
              <a:t>Website screenshot</a:t>
            </a:r>
          </a:p>
        </p:txBody>
      </p:sp>
      <p:pic>
        <p:nvPicPr>
          <p:cNvPr id="5" name="Picture 4" descr="A person in glasses standing outside&#10;&#10;Description automatically generated">
            <a:extLst>
              <a:ext uri="{FF2B5EF4-FFF2-40B4-BE49-F238E27FC236}">
                <a16:creationId xmlns:a16="http://schemas.microsoft.com/office/drawing/2014/main" id="{6DF034D3-7980-7E39-5596-20231998CC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21"/>
          <a:stretch/>
        </p:blipFill>
        <p:spPr>
          <a:xfrm>
            <a:off x="392207" y="1195065"/>
            <a:ext cx="3366000" cy="3366000"/>
          </a:xfrm>
          <a:prstGeom prst="rect">
            <a:avLst/>
          </a:prstGeom>
        </p:spPr>
      </p:pic>
      <p:pic>
        <p:nvPicPr>
          <p:cNvPr id="7" name="Picture 6">
            <a:extLst>
              <a:ext uri="{FF2B5EF4-FFF2-40B4-BE49-F238E27FC236}">
                <a16:creationId xmlns:a16="http://schemas.microsoft.com/office/drawing/2014/main" id="{FE139F0E-2726-CF60-6C1A-4CA486BCA3B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3791" y="1195065"/>
            <a:ext cx="3366000" cy="3366000"/>
          </a:xfrm>
          <a:prstGeom prst="rect">
            <a:avLst/>
          </a:prstGeom>
        </p:spPr>
      </p:pic>
      <p:pic>
        <p:nvPicPr>
          <p:cNvPr id="20" name="Picture 19">
            <a:extLst>
              <a:ext uri="{FF2B5EF4-FFF2-40B4-BE49-F238E27FC236}">
                <a16:creationId xmlns:a16="http://schemas.microsoft.com/office/drawing/2014/main" id="{89E040E1-68DD-7AAE-01E6-EE8DF60A510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13000" y="1195065"/>
            <a:ext cx="3366000" cy="3366000"/>
          </a:xfrm>
          <a:prstGeom prst="rect">
            <a:avLst/>
          </a:prstGeom>
        </p:spPr>
      </p:pic>
      <p:sp>
        <p:nvSpPr>
          <p:cNvPr id="12" name="TextBox 11">
            <a:extLst>
              <a:ext uri="{FF2B5EF4-FFF2-40B4-BE49-F238E27FC236}">
                <a16:creationId xmlns:a16="http://schemas.microsoft.com/office/drawing/2014/main" id="{D3A75477-1D9C-2AE4-F577-C84D0F9462C6}"/>
              </a:ext>
            </a:extLst>
          </p:cNvPr>
          <p:cNvSpPr txBox="1"/>
          <p:nvPr/>
        </p:nvSpPr>
        <p:spPr>
          <a:xfrm>
            <a:off x="8433793" y="1205951"/>
            <a:ext cx="3633021" cy="338554"/>
          </a:xfrm>
          <a:prstGeom prst="rect">
            <a:avLst/>
          </a:prstGeom>
          <a:solidFill>
            <a:schemeClr val="bg1"/>
          </a:solidFill>
        </p:spPr>
        <p:txBody>
          <a:bodyPr wrap="square" rtlCol="0">
            <a:spAutoFit/>
          </a:bodyPr>
          <a:lstStyle/>
          <a:p>
            <a:r>
              <a:rPr lang="en-GB" sz="1600"/>
              <a:t>www.warwick.ac.uk/stemconnections</a:t>
            </a:r>
          </a:p>
        </p:txBody>
      </p:sp>
    </p:spTree>
    <p:extLst>
      <p:ext uri="{BB962C8B-B14F-4D97-AF65-F5344CB8AC3E}">
        <p14:creationId xmlns:p14="http://schemas.microsoft.com/office/powerpoint/2010/main" val="3654111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84059-14E1-8EA8-1390-71844EC6CB91}"/>
              </a:ext>
            </a:extLst>
          </p:cNvPr>
          <p:cNvSpPr>
            <a:spLocks noGrp="1"/>
          </p:cNvSpPr>
          <p:nvPr>
            <p:ph type="body" sz="quarter" idx="14"/>
          </p:nvPr>
        </p:nvSpPr>
        <p:spPr>
          <a:xfrm>
            <a:off x="1197463" y="447542"/>
            <a:ext cx="7891119" cy="3346364"/>
          </a:xfrm>
        </p:spPr>
        <p:txBody>
          <a:bodyPr/>
          <a:lstStyle/>
          <a:p>
            <a:r>
              <a:rPr lang="en-GB"/>
              <a:t>IMPACTS</a:t>
            </a:r>
          </a:p>
        </p:txBody>
      </p:sp>
      <p:pic>
        <p:nvPicPr>
          <p:cNvPr id="2" name="Content Placeholder 11" descr="A person looking through a microscope&#10;&#10;Description automatically generated">
            <a:extLst>
              <a:ext uri="{FF2B5EF4-FFF2-40B4-BE49-F238E27FC236}">
                <a16:creationId xmlns:a16="http://schemas.microsoft.com/office/drawing/2014/main" id="{32F329D0-1B40-8D55-F976-A03098EB69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9217" y="1324029"/>
            <a:ext cx="5179291" cy="3454447"/>
          </a:xfrm>
          <a:prstGeom prst="rect">
            <a:avLst/>
          </a:prstGeom>
        </p:spPr>
      </p:pic>
      <p:pic>
        <p:nvPicPr>
          <p:cNvPr id="5" name="Content Placeholder 9" descr="A picture containing text, book, screenshot, box&#10;&#10;Description automatically generated">
            <a:extLst>
              <a:ext uri="{FF2B5EF4-FFF2-40B4-BE49-F238E27FC236}">
                <a16:creationId xmlns:a16="http://schemas.microsoft.com/office/drawing/2014/main" id="{73A92D8E-6309-25C4-D9E9-37FC4655F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944" y="1324030"/>
            <a:ext cx="5611023" cy="3454447"/>
          </a:xfrm>
          <a:prstGeom prst="rect">
            <a:avLst/>
          </a:prstGeom>
        </p:spPr>
      </p:pic>
    </p:spTree>
    <p:extLst>
      <p:ext uri="{BB962C8B-B14F-4D97-AF65-F5344CB8AC3E}">
        <p14:creationId xmlns:p14="http://schemas.microsoft.com/office/powerpoint/2010/main" val="337857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6"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en-US">
              <a:solidFill>
                <a:prstClr val="white"/>
              </a:solidFill>
              <a:latin typeface="Meiryo"/>
            </a:endParaRPr>
          </a:p>
        </p:txBody>
      </p:sp>
      <p:pic>
        <p:nvPicPr>
          <p:cNvPr id="3" name="Content Placeholder 5" descr="A picture containing clothing, indoor, person, text&#10;&#10;Description automatically generated">
            <a:extLst>
              <a:ext uri="{FF2B5EF4-FFF2-40B4-BE49-F238E27FC236}">
                <a16:creationId xmlns:a16="http://schemas.microsoft.com/office/drawing/2014/main" id="{5959D8E8-2EF3-066A-3D8F-2F477A3D5CE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
            <a:ext cx="9947063" cy="6857991"/>
          </a:xfrm>
          <a:prstGeom prst="rect">
            <a:avLst/>
          </a:prstGeom>
        </p:spPr>
      </p:pic>
      <p:sp>
        <p:nvSpPr>
          <p:cNvPr id="16" name="Freeform: Shape 10">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50"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Calibri" panose="020F0502020204030204"/>
            </a:endParaRPr>
          </a:p>
        </p:txBody>
      </p:sp>
      <p:sp useBgFill="1">
        <p:nvSpPr>
          <p:cNvPr id="13" name="Freeform: Shape 12">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5"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77"/>
            <a:endParaRPr lang="en-US">
              <a:solidFill>
                <a:prstClr val="white"/>
              </a:solidFill>
              <a:latin typeface="Meiryo"/>
            </a:endParaRPr>
          </a:p>
        </p:txBody>
      </p:sp>
      <p:sp>
        <p:nvSpPr>
          <p:cNvPr id="15" name="Freeform: Shape 14">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189">
              <a:defRPr/>
            </a:pPr>
            <a:endParaRPr lang="en-US">
              <a:solidFill>
                <a:prstClr val="white"/>
              </a:solidFill>
              <a:latin typeface="Meiryo"/>
            </a:endParaRPr>
          </a:p>
        </p:txBody>
      </p:sp>
      <p:sp>
        <p:nvSpPr>
          <p:cNvPr id="4" name="Text Placeholder 3">
            <a:extLst>
              <a:ext uri="{FF2B5EF4-FFF2-40B4-BE49-F238E27FC236}">
                <a16:creationId xmlns:a16="http://schemas.microsoft.com/office/drawing/2014/main" id="{B94645B9-EA61-4DCE-0132-3EFACF78D89E}"/>
              </a:ext>
            </a:extLst>
          </p:cNvPr>
          <p:cNvSpPr txBox="1">
            <a:spLocks/>
          </p:cNvSpPr>
          <p:nvPr/>
        </p:nvSpPr>
        <p:spPr>
          <a:xfrm>
            <a:off x="7878252" y="1879600"/>
            <a:ext cx="4602785" cy="41486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0032" marR="548626" indent="0" algn="ctr" defTabSz="914377">
              <a:spcAft>
                <a:spcPts val="800"/>
              </a:spcAft>
              <a:buNone/>
            </a:pPr>
            <a:r>
              <a:rPr lang="en-US" sz="3200" i="1">
                <a:solidFill>
                  <a:prstClr val="black"/>
                </a:solidFill>
                <a:latin typeface="Calibri" panose="020F0502020204030204"/>
              </a:rPr>
              <a:t>“This is for sure very much </a:t>
            </a:r>
            <a:r>
              <a:rPr lang="en-US" sz="3200" b="1" i="1">
                <a:solidFill>
                  <a:prstClr val="black"/>
                </a:solidFill>
                <a:latin typeface="Calibri" panose="020F0502020204030204"/>
              </a:rPr>
              <a:t>needed in the transition to net-zero future </a:t>
            </a:r>
            <a:r>
              <a:rPr lang="en-US" sz="3200" i="1">
                <a:solidFill>
                  <a:prstClr val="black"/>
                </a:solidFill>
                <a:latin typeface="Calibri" panose="020F0502020204030204"/>
              </a:rPr>
              <a:t>for all of us.”</a:t>
            </a:r>
          </a:p>
        </p:txBody>
      </p:sp>
      <p:sp>
        <p:nvSpPr>
          <p:cNvPr id="5" name="TextBox 4">
            <a:extLst>
              <a:ext uri="{FF2B5EF4-FFF2-40B4-BE49-F238E27FC236}">
                <a16:creationId xmlns:a16="http://schemas.microsoft.com/office/drawing/2014/main" id="{C1DD3281-F748-4E13-DF9A-051607CF9EF2}"/>
              </a:ext>
            </a:extLst>
          </p:cNvPr>
          <p:cNvSpPr txBox="1"/>
          <p:nvPr/>
        </p:nvSpPr>
        <p:spPr>
          <a:xfrm>
            <a:off x="9024197" y="5950686"/>
            <a:ext cx="3167804" cy="461665"/>
          </a:xfrm>
          <a:prstGeom prst="rect">
            <a:avLst/>
          </a:prstGeom>
          <a:noFill/>
        </p:spPr>
        <p:txBody>
          <a:bodyPr wrap="square" rtlCol="0">
            <a:spAutoFit/>
          </a:bodyPr>
          <a:lstStyle/>
          <a:p>
            <a:pPr defTabSz="609585"/>
            <a:r>
              <a:rPr lang="en-GB" sz="2400">
                <a:solidFill>
                  <a:prstClr val="black"/>
                </a:solidFill>
                <a:latin typeface="Calibri" panose="020F0502020204030204"/>
              </a:rPr>
              <a:t>Mona Faraji Niri, WMG</a:t>
            </a:r>
          </a:p>
        </p:txBody>
      </p:sp>
    </p:spTree>
    <p:extLst>
      <p:ext uri="{BB962C8B-B14F-4D97-AF65-F5344CB8AC3E}">
        <p14:creationId xmlns:p14="http://schemas.microsoft.com/office/powerpoint/2010/main" val="404898575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D12BBE-5218-4080-BB0C-696401FE05B5}">
  <ds:schemaRefs>
    <ds:schemaRef ds:uri="http://purl.org/dc/terms/"/>
    <ds:schemaRef ds:uri="8ddb139e-933d-40ae-bcc7-2cdc160e12f9"/>
    <ds:schemaRef ds:uri="http://schemas.microsoft.com/office/2006/documentManagement/types"/>
    <ds:schemaRef ds:uri="http://purl.org/dc/elements/1.1/"/>
    <ds:schemaRef ds:uri="http://www.w3.org/XML/1998/namespace"/>
    <ds:schemaRef ds:uri="5589ef5f-5b42-4e39-85f1-d0adc70f187a"/>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A6949F84-57B7-40C5-9446-549DD6EADA39}">
  <ds:schemaRefs>
    <ds:schemaRef ds:uri="http://schemas.microsoft.com/sharepoint/v3/contenttype/forms"/>
  </ds:schemaRefs>
</ds:datastoreItem>
</file>

<file path=customXml/itemProps3.xml><?xml version="1.0" encoding="utf-8"?>
<ds:datastoreItem xmlns:ds="http://schemas.openxmlformats.org/officeDocument/2006/customXml" ds:itemID="{1911B186-3755-4864-95A8-32124CC7F215}"/>
</file>

<file path=docProps/app.xml><?xml version="1.0" encoding="utf-8"?>
<Properties xmlns="http://schemas.openxmlformats.org/officeDocument/2006/extended-properties" xmlns:vt="http://schemas.openxmlformats.org/officeDocument/2006/docPropsVTypes">
  <TotalTime>0</TotalTime>
  <Words>522</Words>
  <Application>Microsoft Office PowerPoint</Application>
  <PresentationFormat>Widescreen</PresentationFormat>
  <Paragraphs>109</Paragraphs>
  <Slides>14</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Meiryo</vt:lpstr>
      <vt:lpstr>Arial</vt:lpstr>
      <vt:lpstr>Avenir Next Demi Bold</vt:lpstr>
      <vt:lpstr>Calibri</vt:lpstr>
      <vt:lpstr>Calibri Light</vt:lpstr>
      <vt:lpstr>Times New Roman</vt:lpstr>
      <vt:lpstr>1_Office Theme</vt:lpstr>
      <vt:lpstr>2_Office Theme</vt:lpstr>
      <vt:lpstr>PowerPoint Presentation</vt:lpstr>
      <vt:lpstr>What is STEM Connections?</vt:lpstr>
      <vt:lpstr>What is STEM Connections?</vt:lpstr>
      <vt:lpstr>The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Low, Margaret</cp:lastModifiedBy>
  <cp:revision>1</cp:revision>
  <dcterms:created xsi:type="dcterms:W3CDTF">2020-11-19T10:17:42Z</dcterms:created>
  <dcterms:modified xsi:type="dcterms:W3CDTF">2023-09-20T14:34:04Z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0x0101002483F0E95C095044A91FAF40A0A24599</vt:lpwstr>
  </property>
  <property fmtid="{D5CDD505-2E9C-101B-9397-08002B2CF9AE}" pid="3" name="MediaServiceImageTags">
    <vt:lpwstr/>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xd_Signature">
    <vt:bool>false</vt:bool>
  </property>
  <property fmtid="{D5CDD505-2E9C-101B-9397-08002B2CF9AE}" pid="12" name="SharedWithUsers">
    <vt:lpwstr>6;#Jemmett, Phil;#12;#Cannon, Caroline</vt:lpwstr>
  </property>
</Properties>
</file>