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22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2.xml" ContentType="application/vnd.openxmlformats-officedocument.presentationml.tags+xml"/>
  <Override PartName="/docProps/app.xml" ContentType="application/vnd.openxmlformats-officedocument.extended-properties+xml"/>
  <Override PartName="/ppt/revisionInfo.xml" ContentType="application/vnd.ms-powerpoint.revisioninfo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95" r:id="rId3"/>
    <p:sldId id="556" r:id="rId4"/>
    <p:sldId id="559" r:id="rId5"/>
    <p:sldId id="558" r:id="rId6"/>
    <p:sldId id="551" r:id="rId7"/>
    <p:sldId id="552" r:id="rId8"/>
    <p:sldId id="557" r:id="rId9"/>
    <p:sldId id="256" r:id="rId10"/>
    <p:sldId id="271" r:id="rId11"/>
    <p:sldId id="262" r:id="rId12"/>
    <p:sldId id="306" r:id="rId13"/>
    <p:sldId id="264" r:id="rId14"/>
    <p:sldId id="274" r:id="rId15"/>
    <p:sldId id="553" r:id="rId16"/>
    <p:sldId id="56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251F79-627C-49F9-BCC8-D4A3F7103F30}" v="79" dt="2023-09-21T15:30:16.3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0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customXml" Target="../customXml/item3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ustomXml" Target="../customXml/item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F1F4E-6D37-42A1-AE9E-BFE8F0C2F9DB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6604F-965E-4B62-82F6-BD40136DD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299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916136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EC7FE-2EB2-4BEA-B295-322604733C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4543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C78A3-4EB1-47B5-9C30-C5197BDE35C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5050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53DDE6-AA85-CC4B-A952-8191F9DE90F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erailed" panose="020B0503030101060003" pitchFamily="34" charset="77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erailed" panose="020B0503030101060003" pitchFamily="34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956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53DDE6-AA85-CC4B-A952-8191F9DE90F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erailed" panose="020B0503030101060003" pitchFamily="34" charset="77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erailed" panose="020B0503030101060003" pitchFamily="34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7865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53DDE6-AA85-CC4B-A952-8191F9DE90F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erailed" panose="020B0503030101060003" pitchFamily="34" charset="77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erailed" panose="020B0503030101060003" pitchFamily="34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7377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FD6B10-7372-42F5-ADB9-F469B1B284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18644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FD6B10-7372-42F5-ADB9-F469B1B284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18149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C78A3-4EB1-47B5-9C30-C5197BDE35C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2628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FD6B10-7372-42F5-ADB9-F469B1B284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04555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FD6B10-7372-42F5-ADB9-F469B1B284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7705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4A9D1-0912-7473-D470-9DC4204229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BB19CD-BE56-357F-D31C-E18174F527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01C35-2031-9308-4E57-ADC02D426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F0C5-9DEC-4B8D-B816-F6EC83C0FE14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14D24-3D92-8F84-5DA6-2145EC551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8F51E3-5276-B469-BBBB-69BDE6713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9290-341C-41A1-A4D7-184587A36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555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297F2-3807-51BC-E63D-D81DCED6C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FCF4D5-559C-FE75-B221-816E5B436F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04FD4C-8E94-4018-2588-6778DF638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F0C5-9DEC-4B8D-B816-F6EC83C0FE14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C546C1-543E-8F9D-20A4-251B25C42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FB0F46-2C8A-207F-43D6-D30B478CB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9290-341C-41A1-A4D7-184587A36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350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4734C0-5AAB-5B66-52B6-684BBE1929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7429C0-0FF4-D48B-2179-C2A9B08594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4380AA-3901-0F0D-1591-E7713F9E2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F0C5-9DEC-4B8D-B816-F6EC83C0FE14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F1E99D-673D-18A6-D4D1-5C8ADB567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FCCF5-65F8-CA17-A31B-85C1D0D9E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9290-341C-41A1-A4D7-184587A36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5036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73F76-A835-A549-9E6A-54675143A6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8527" y="1043273"/>
            <a:ext cx="8347338" cy="2387600"/>
          </a:xfrm>
        </p:spPr>
        <p:txBody>
          <a:bodyPr anchor="b"/>
          <a:lstStyle>
            <a:lvl1pPr algn="l">
              <a:defRPr sz="4000" b="1" i="0">
                <a:solidFill>
                  <a:schemeClr val="bg1"/>
                </a:solidFill>
                <a:latin typeface="Derailed" panose="020B0503030101060003" pitchFamily="34" charset="77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856F2F-4FE7-B44D-97AA-C9C9EBABF2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0785" y="3525397"/>
            <a:ext cx="8325080" cy="1591909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D1DBE8-9384-194E-8247-99FB7E2E5E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0785" y="6059277"/>
            <a:ext cx="2743200" cy="274848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1400" b="0" i="0">
                <a:solidFill>
                  <a:schemeClr val="bg1"/>
                </a:solidFill>
                <a:latin typeface="Derailed" panose="020B0503030101060003" pitchFamily="34" charset="77"/>
              </a:defRPr>
            </a:lvl1pPr>
          </a:lstStyle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4BF4A2-7001-974D-B311-951B6C2D2140}"/>
              </a:ext>
            </a:extLst>
          </p:cNvPr>
          <p:cNvSpPr txBox="1"/>
          <p:nvPr userDrawn="1"/>
        </p:nvSpPr>
        <p:spPr>
          <a:xfrm>
            <a:off x="8111913" y="6088663"/>
            <a:ext cx="3879267" cy="309315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10" b="1" i="0" kern="1200" dirty="0">
                <a:solidFill>
                  <a:schemeClr val="bg1"/>
                </a:solidFill>
                <a:effectLst/>
                <a:latin typeface="Derailed" panose="020B0503030101060003" pitchFamily="34" charset="77"/>
                <a:ea typeface="+mn-ea"/>
                <a:cs typeface="+mn-cs"/>
              </a:rPr>
              <a:t>From Newcastle. </a:t>
            </a:r>
            <a:r>
              <a:rPr lang="en-GB" sz="2010" b="1" i="0" kern="1200" dirty="0">
                <a:solidFill>
                  <a:schemeClr val="accent4"/>
                </a:solidFill>
                <a:effectLst/>
                <a:latin typeface="Derailed" panose="020B0503030101060003" pitchFamily="34" charset="77"/>
                <a:ea typeface="+mn-ea"/>
                <a:cs typeface="+mn-cs"/>
              </a:rPr>
              <a:t>For the world.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116470-A7C9-BC41-B858-60F4D3F514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3279" y="441207"/>
            <a:ext cx="2118049" cy="67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060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557D6-7A16-F24D-94C0-B75AF5D05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702" y="1079432"/>
            <a:ext cx="8319590" cy="73037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E8022-3A5C-BE46-8730-1CBF69304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962" y="2012692"/>
            <a:ext cx="8319590" cy="41894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74235-F314-6E45-A500-7AD3ED70A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9DB99-504E-1347-93DC-152EB0CAE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EA0D-6364-2B4A-8E45-9A79CD741A7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D5B7104-6B9A-4FF3-B209-F13FAE4BE0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6413" y="320675"/>
            <a:ext cx="8323139" cy="306388"/>
          </a:xfrm>
        </p:spPr>
        <p:txBody>
          <a:bodyPr/>
          <a:lstStyle>
            <a:lvl1pPr>
              <a:defRPr sz="2000" b="1" i="0">
                <a:solidFill>
                  <a:schemeClr val="tx2"/>
                </a:solidFill>
                <a:latin typeface="Derailed" panose="020B0503030101060003" pitchFamily="34" charset="77"/>
              </a:defRPr>
            </a:lvl1pPr>
          </a:lstStyle>
          <a:p>
            <a:pPr lvl="0"/>
            <a:r>
              <a:rPr lang="en-US"/>
              <a:t>Presentation name.</a:t>
            </a:r>
          </a:p>
        </p:txBody>
      </p:sp>
    </p:spTree>
    <p:extLst>
      <p:ext uri="{BB962C8B-B14F-4D97-AF65-F5344CB8AC3E}">
        <p14:creationId xmlns:p14="http://schemas.microsoft.com/office/powerpoint/2010/main" val="3540431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539CB-7A63-EC44-A620-242D8E174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618" y="1666177"/>
            <a:ext cx="10126944" cy="1616517"/>
          </a:xfrm>
        </p:spPr>
        <p:txBody>
          <a:bodyPr anchor="b"/>
          <a:lstStyle>
            <a:lvl1pPr>
              <a:defRPr sz="4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77D80D-9A3E-4C4F-9B6A-BF98B3C9D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7619" y="3310403"/>
            <a:ext cx="10126943" cy="1500187"/>
          </a:xfrm>
        </p:spPr>
        <p:txBody>
          <a:bodyPr/>
          <a:lstStyle>
            <a:lvl1pPr marL="0" indent="0">
              <a:buNone/>
              <a:defRPr sz="4200" b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FB039C-6579-5D4F-A244-2FB52C993A45}"/>
              </a:ext>
            </a:extLst>
          </p:cNvPr>
          <p:cNvSpPr txBox="1"/>
          <p:nvPr userDrawn="1"/>
        </p:nvSpPr>
        <p:spPr>
          <a:xfrm>
            <a:off x="10514392" y="5926276"/>
            <a:ext cx="1522294" cy="32316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700" b="1" i="0" kern="1200" spc="-70" baseline="0" dirty="0">
                <a:solidFill>
                  <a:schemeClr val="bg1"/>
                </a:solidFill>
                <a:effectLst/>
                <a:latin typeface="Derailed" panose="020B0503030101060003" pitchFamily="34" charset="77"/>
                <a:ea typeface="+mn-ea"/>
                <a:cs typeface="+mn-cs"/>
              </a:rPr>
              <a:t>ncl.ac.uk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C6DD17-DAA9-4293-8AB8-291E5313B1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3279" y="441207"/>
            <a:ext cx="2118049" cy="67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5788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_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159A7BC-6C5F-4FC1-BF73-7E1BF656E9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F539CB-7A63-EC44-A620-242D8E174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618" y="1666177"/>
            <a:ext cx="10126944" cy="1616517"/>
          </a:xfrm>
        </p:spPr>
        <p:txBody>
          <a:bodyPr anchor="b"/>
          <a:lstStyle>
            <a:lvl1pPr>
              <a:defRPr sz="4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77D80D-9A3E-4C4F-9B6A-BF98B3C9D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7619" y="3310403"/>
            <a:ext cx="10126943" cy="1500187"/>
          </a:xfrm>
        </p:spPr>
        <p:txBody>
          <a:bodyPr/>
          <a:lstStyle>
            <a:lvl1pPr marL="0" indent="0">
              <a:buNone/>
              <a:defRPr sz="4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74AAD43-FD85-8B4F-964B-45C0396A16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3279" y="441207"/>
            <a:ext cx="2118049" cy="6731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2FB039C-6579-5D4F-A244-2FB52C993A45}"/>
              </a:ext>
            </a:extLst>
          </p:cNvPr>
          <p:cNvSpPr txBox="1"/>
          <p:nvPr userDrawn="1"/>
        </p:nvSpPr>
        <p:spPr>
          <a:xfrm>
            <a:off x="10514392" y="5926276"/>
            <a:ext cx="1522294" cy="32316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700" b="1" i="0" kern="1200" spc="-70" baseline="0" dirty="0">
                <a:solidFill>
                  <a:schemeClr val="bg1"/>
                </a:solidFill>
                <a:effectLst/>
                <a:latin typeface="Derailed" panose="020B0503030101060003" pitchFamily="34" charset="77"/>
                <a:ea typeface="+mn-ea"/>
                <a:cs typeface="+mn-cs"/>
              </a:rPr>
              <a:t>ncl.ac.uk</a:t>
            </a:r>
          </a:p>
        </p:txBody>
      </p:sp>
    </p:spTree>
    <p:extLst>
      <p:ext uri="{BB962C8B-B14F-4D97-AF65-F5344CB8AC3E}">
        <p14:creationId xmlns:p14="http://schemas.microsoft.com/office/powerpoint/2010/main" val="11344679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427C8-D336-3940-8744-595B8C9D16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3646" y="1356518"/>
            <a:ext cx="5264724" cy="73037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064E8E-106B-4E40-A501-A63069B7C1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6770" y="2399145"/>
            <a:ext cx="5181600" cy="38261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 b="1">
                <a:solidFill>
                  <a:schemeClr val="tx1"/>
                </a:solidFill>
              </a:defRPr>
            </a:lvl3pPr>
            <a:lvl4pPr marL="180975" indent="-180975"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4pPr>
            <a:lvl5pPr marL="361950" indent="-180975"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61E7BD-8BB3-7646-8353-81631AD9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BB5BB-2881-3C44-B05C-9F33CBF1C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EA0D-6364-2B4A-8E45-9A79CD741A7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39DA256-EE1D-423A-AE66-BAFB941209C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83350" y="1200150"/>
            <a:ext cx="5181600" cy="4591050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D5C5480B-C302-45E4-BDF7-F98D4205B1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6413" y="320675"/>
            <a:ext cx="8323139" cy="306388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Presentation name.</a:t>
            </a:r>
          </a:p>
        </p:txBody>
      </p:sp>
    </p:spTree>
    <p:extLst>
      <p:ext uri="{BB962C8B-B14F-4D97-AF65-F5344CB8AC3E}">
        <p14:creationId xmlns:p14="http://schemas.microsoft.com/office/powerpoint/2010/main" val="22580640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2Big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427C8-D336-3940-8744-595B8C9D16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3645" y="1356518"/>
            <a:ext cx="11118893" cy="73037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064E8E-106B-4E40-A501-A63069B7C1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6770" y="2399145"/>
            <a:ext cx="5181600" cy="38261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61E7BD-8BB3-7646-8353-81631AD9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BB5BB-2881-3C44-B05C-9F33CBF1C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EA0D-6364-2B4A-8E45-9A79CD741A7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015C197-DB0F-4B81-A926-5BE0BD6F4985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480939" y="2399145"/>
            <a:ext cx="5181600" cy="38261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96968C5-7D14-46C2-950B-09F6E4A75F2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6413" y="320675"/>
            <a:ext cx="8323139" cy="306388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Presentation name.</a:t>
            </a:r>
          </a:p>
        </p:txBody>
      </p:sp>
    </p:spTree>
    <p:extLst>
      <p:ext uri="{BB962C8B-B14F-4D97-AF65-F5344CB8AC3E}">
        <p14:creationId xmlns:p14="http://schemas.microsoft.com/office/powerpoint/2010/main" val="8022326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427C8-D336-3940-8744-595B8C9D16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064E8E-106B-4E40-A501-A63069B7C1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1200" y="2012400"/>
            <a:ext cx="5181600" cy="41894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58317-8A9D-3D4C-B6B9-3059AAA224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6344" y="2012400"/>
            <a:ext cx="5181600" cy="41894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61E7BD-8BB3-7646-8353-81631AD9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BB5BB-2881-3C44-B05C-9F33CBF1C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EA0D-6364-2B4A-8E45-9A79CD741A7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3B173A9-C9EC-4BD5-938C-6124D022B6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6413" y="320675"/>
            <a:ext cx="8323139" cy="306388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Presentation name.</a:t>
            </a:r>
          </a:p>
        </p:txBody>
      </p:sp>
    </p:spTree>
    <p:extLst>
      <p:ext uri="{BB962C8B-B14F-4D97-AF65-F5344CB8AC3E}">
        <p14:creationId xmlns:p14="http://schemas.microsoft.com/office/powerpoint/2010/main" val="33929594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Narrow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427C8-D336-3940-8744-595B8C9D16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6702" y="1079432"/>
            <a:ext cx="3519236" cy="73037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064E8E-106B-4E40-A501-A63069B7C1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5938" y="2012400"/>
            <a:ext cx="3510000" cy="41894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61E7BD-8BB3-7646-8353-81631AD9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BB5BB-2881-3C44-B05C-9F33CBF1C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EA0D-6364-2B4A-8E45-9A79CD741A7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9CBB68C-2E8F-433E-B231-A9D7A2EBD3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6413" y="320675"/>
            <a:ext cx="8323139" cy="306388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Presentation name.</a:t>
            </a:r>
          </a:p>
        </p:txBody>
      </p:sp>
    </p:spTree>
    <p:extLst>
      <p:ext uri="{BB962C8B-B14F-4D97-AF65-F5344CB8AC3E}">
        <p14:creationId xmlns:p14="http://schemas.microsoft.com/office/powerpoint/2010/main" val="2205110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715F2-9F41-D73B-E8A9-D9B17EAD6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1F7686-D3FE-5894-7244-6561E7C200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0DC9A-2863-0908-E95F-E6B15E439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F0C5-9DEC-4B8D-B816-F6EC83C0FE14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DB8E0-3BC2-19B9-F888-528833238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6F7315-C501-455A-5CD0-6132EC3DB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9290-341C-41A1-A4D7-184587A36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6054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Narrow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427C8-D336-3940-8744-595B8C9D16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6702" y="1079432"/>
            <a:ext cx="3519236" cy="73037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064E8E-106B-4E40-A501-A63069B7C1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5938" y="2012400"/>
            <a:ext cx="3510000" cy="41894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61E7BD-8BB3-7646-8353-81631AD9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BB5BB-2881-3C44-B05C-9F33CBF1C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EA0D-6364-2B4A-8E45-9A79CD741A7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82CCB69-211F-4783-9C3D-47A7EC531D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41001" y="2012400"/>
            <a:ext cx="3510000" cy="4189412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F94AA126-57B5-428E-BFD4-C012534273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40225" y="1079380"/>
            <a:ext cx="3519488" cy="730370"/>
          </a:xfrm>
        </p:spPr>
        <p:txBody>
          <a:bodyPr bIns="0" anchor="b" anchorCtr="0"/>
          <a:lstStyle>
            <a:lvl1pPr>
              <a:defRPr lang="en-US" sz="1800" b="1" i="0" kern="1200" dirty="0" smtClean="0">
                <a:solidFill>
                  <a:schemeClr val="tx1"/>
                </a:solidFill>
                <a:latin typeface="Derailed" panose="020B0503030101060003" pitchFamily="34" charset="77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83F725CB-3439-4650-8EE9-40D1FCE93B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6413" y="320675"/>
            <a:ext cx="8323139" cy="306388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Presentation name.</a:t>
            </a:r>
          </a:p>
        </p:txBody>
      </p:sp>
    </p:spTree>
    <p:extLst>
      <p:ext uri="{BB962C8B-B14F-4D97-AF65-F5344CB8AC3E}">
        <p14:creationId xmlns:p14="http://schemas.microsoft.com/office/powerpoint/2010/main" val="31974755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Narrow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427C8-D336-3940-8744-595B8C9D16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6702" y="1079432"/>
            <a:ext cx="3519236" cy="73037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064E8E-106B-4E40-A501-A63069B7C1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5938" y="2012400"/>
            <a:ext cx="3510000" cy="41894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58317-8A9D-3D4C-B6B9-3059AAA224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41001" y="2012400"/>
            <a:ext cx="3510000" cy="4189412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61E7BD-8BB3-7646-8353-81631AD9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BB5BB-2881-3C44-B05C-9F33CBF1C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EA0D-6364-2B4A-8E45-9A79CD741A7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67B34DB-089D-6043-A4E4-29235A2748CB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239951" y="2012400"/>
            <a:ext cx="3510000" cy="41894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A52667A-CCA9-46DB-A4D4-05C94BDFE0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40225" y="1079380"/>
            <a:ext cx="3519488" cy="730370"/>
          </a:xfrm>
        </p:spPr>
        <p:txBody>
          <a:bodyPr bIns="0" anchor="b" anchorCtr="0"/>
          <a:lstStyle>
            <a:lvl1pPr>
              <a:defRPr lang="en-US" sz="1800" b="1" i="0" kern="1200" dirty="0" smtClean="0">
                <a:solidFill>
                  <a:schemeClr val="tx1"/>
                </a:solidFill>
                <a:latin typeface="Derailed" panose="020B0503030101060003" pitchFamily="34" charset="77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1B8332-414A-4056-A9EE-6260B3FF305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28936" y="1079432"/>
            <a:ext cx="3519488" cy="730370"/>
          </a:xfrm>
        </p:spPr>
        <p:txBody>
          <a:bodyPr bIns="0" anchor="b" anchorCtr="0"/>
          <a:lstStyle>
            <a:lvl1pPr>
              <a:defRPr lang="en-US" sz="1800" b="1" i="0" kern="1200" dirty="0" smtClean="0">
                <a:solidFill>
                  <a:schemeClr val="tx1"/>
                </a:solidFill>
                <a:latin typeface="Derailed" panose="020B0503030101060003" pitchFamily="34" charset="77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7E1C3470-81B3-46B0-835F-087A9086862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6413" y="320675"/>
            <a:ext cx="8323139" cy="306388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Presentation name.</a:t>
            </a:r>
          </a:p>
        </p:txBody>
      </p:sp>
    </p:spTree>
    <p:extLst>
      <p:ext uri="{BB962C8B-B14F-4D97-AF65-F5344CB8AC3E}">
        <p14:creationId xmlns:p14="http://schemas.microsoft.com/office/powerpoint/2010/main" val="40502236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427C8-D336-3940-8744-595B8C9D1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073" y="1089815"/>
            <a:ext cx="11020281" cy="730370"/>
          </a:xfrm>
        </p:spPr>
        <p:txBody>
          <a:bodyPr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61E7BD-8BB3-7646-8353-81631AD9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BB5BB-2881-3C44-B05C-9F33CBF1C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EA0D-6364-2B4A-8E45-9A79CD741A7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BA0490E7-5291-4C65-9F03-93FFAD0D2E5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6413" y="320675"/>
            <a:ext cx="8323139" cy="306388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Presentation name.</a:t>
            </a:r>
          </a:p>
        </p:txBody>
      </p:sp>
    </p:spTree>
    <p:extLst>
      <p:ext uri="{BB962C8B-B14F-4D97-AF65-F5344CB8AC3E}">
        <p14:creationId xmlns:p14="http://schemas.microsoft.com/office/powerpoint/2010/main" val="6969395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74235-F314-6E45-A500-7AD3ED70A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6413" y="5974048"/>
            <a:ext cx="10417174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9DB99-504E-1347-93DC-152EB0CAE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EA0D-6364-2B4A-8E45-9A79CD741A7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006C497-A4DC-417A-A8B2-5BC6098619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9588" y="1053410"/>
            <a:ext cx="10417175" cy="793863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0DE5B5B-C0F3-48BF-85D7-A5B05B4A32A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09588" y="2041525"/>
            <a:ext cx="10417175" cy="3621088"/>
          </a:xfrm>
        </p:spPr>
        <p:txBody>
          <a:bodyPr/>
          <a:lstStyle>
            <a:lvl1pPr>
              <a:defRPr sz="1050" b="0"/>
            </a:lvl1pPr>
          </a:lstStyle>
          <a:p>
            <a:pPr lvl="0"/>
            <a:r>
              <a:rPr lang="en-US"/>
              <a:t>Data content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172B0E90-5A79-4957-95BD-F0D29BCB2D1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6413" y="320675"/>
            <a:ext cx="8323139" cy="306388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Presentation name.</a:t>
            </a:r>
          </a:p>
        </p:txBody>
      </p:sp>
    </p:spTree>
    <p:extLst>
      <p:ext uri="{BB962C8B-B14F-4D97-AF65-F5344CB8AC3E}">
        <p14:creationId xmlns:p14="http://schemas.microsoft.com/office/powerpoint/2010/main" val="9793052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ata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74235-F314-6E45-A500-7AD3ED70A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76388" y="5976218"/>
            <a:ext cx="6050376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9DB99-504E-1347-93DC-152EB0CAE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EA0D-6364-2B4A-8E45-9A79CD741A7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006C497-A4DC-417A-A8B2-5BC6098619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87634" y="1053410"/>
            <a:ext cx="6039130" cy="793863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0DE5B5B-C0F3-48BF-85D7-A5B05B4A32A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887634" y="2041525"/>
            <a:ext cx="6039129" cy="3621088"/>
          </a:xfrm>
        </p:spPr>
        <p:txBody>
          <a:bodyPr/>
          <a:lstStyle>
            <a:lvl1pPr>
              <a:defRPr sz="1050" b="0"/>
            </a:lvl1pPr>
          </a:lstStyle>
          <a:p>
            <a:pPr lvl="0"/>
            <a:r>
              <a:rPr lang="en-US"/>
              <a:t>Data content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6D049D2-C2DF-4525-BDD8-4E6EBC2B5D94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6769" y="2150054"/>
            <a:ext cx="3577585" cy="3826164"/>
          </a:xfrm>
        </p:spPr>
        <p:txBody>
          <a:bodyPr/>
          <a:lstStyle>
            <a:lvl1pPr>
              <a:lnSpc>
                <a:spcPct val="90000"/>
              </a:lnSpc>
              <a:spcAft>
                <a:spcPts val="800"/>
              </a:spcAft>
              <a:defRPr sz="3200">
                <a:solidFill>
                  <a:schemeClr val="tx1"/>
                </a:solidFill>
              </a:defRPr>
            </a:lvl1pPr>
            <a:lvl2pPr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/>
              <a:t>Edit Master </a:t>
            </a:r>
            <a:br>
              <a:rPr lang="en-US"/>
            </a:br>
            <a:r>
              <a:rPr lang="en-US"/>
              <a:t>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9D05D53A-A179-4AF2-B528-F70C332CAF0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6413" y="320675"/>
            <a:ext cx="8323139" cy="306388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Presentation name.</a:t>
            </a:r>
          </a:p>
        </p:txBody>
      </p:sp>
    </p:spTree>
    <p:extLst>
      <p:ext uri="{BB962C8B-B14F-4D97-AF65-F5344CB8AC3E}">
        <p14:creationId xmlns:p14="http://schemas.microsoft.com/office/powerpoint/2010/main" val="31865071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74235-F314-6E45-A500-7AD3ED70A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9DB99-504E-1347-93DC-152EB0CAE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EA0D-6364-2B4A-8E45-9A79CD741A7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6D049D2-C2DF-4525-BDD8-4E6EBC2B5D94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701838" y="1965330"/>
            <a:ext cx="3224925" cy="3826164"/>
          </a:xfrm>
        </p:spPr>
        <p:txBody>
          <a:bodyPr/>
          <a:lstStyle>
            <a:lvl1pPr>
              <a:lnSpc>
                <a:spcPct val="90000"/>
              </a:lnSpc>
              <a:spcAft>
                <a:spcPts val="800"/>
              </a:spcAft>
              <a:defRPr sz="3200">
                <a:solidFill>
                  <a:schemeClr val="tx1"/>
                </a:solidFill>
              </a:defRPr>
            </a:lvl1pPr>
            <a:lvl2pPr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 marL="0" indent="0">
              <a:buNone/>
              <a:defRPr>
                <a:solidFill>
                  <a:schemeClr val="tx2"/>
                </a:solidFill>
              </a:defRPr>
            </a:lvl3pPr>
            <a:lvl4pPr marL="179388" indent="-179388"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/>
              <a:t>Edit Master </a:t>
            </a:r>
            <a:br>
              <a:rPr lang="en-US"/>
            </a:br>
            <a:r>
              <a:rPr lang="en-US"/>
              <a:t>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BAE206F3-C0B6-4852-B385-BE04194DB4BB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517525" y="1801813"/>
            <a:ext cx="6630988" cy="3694112"/>
          </a:xfrm>
        </p:spPr>
        <p:txBody>
          <a:bodyPr/>
          <a:lstStyle/>
          <a:p>
            <a:r>
              <a:rPr lang="en-US" dirty="0"/>
              <a:t>Click icon to add media</a:t>
            </a:r>
            <a:endParaRPr lang="en-GB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3001C33A-CB01-4104-9384-BA2B27DECC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6413" y="320675"/>
            <a:ext cx="8323139" cy="306388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Presentation name.</a:t>
            </a:r>
          </a:p>
        </p:txBody>
      </p:sp>
    </p:spTree>
    <p:extLst>
      <p:ext uri="{BB962C8B-B14F-4D97-AF65-F5344CB8AC3E}">
        <p14:creationId xmlns:p14="http://schemas.microsoft.com/office/powerpoint/2010/main" val="26602579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DFE0E9-8C48-4347-A5E1-5C5BBCCF8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D9CB8-25CD-4249-B144-5D35F390E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EA0D-6364-2B4A-8E45-9A79CD741A7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Media Placeholder 7">
            <a:extLst>
              <a:ext uri="{FF2B5EF4-FFF2-40B4-BE49-F238E27FC236}">
                <a16:creationId xmlns:a16="http://schemas.microsoft.com/office/drawing/2014/main" id="{997898DA-A52D-4418-B672-155105DDB043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855788" y="1042988"/>
            <a:ext cx="8543925" cy="4813300"/>
          </a:xfrm>
        </p:spPr>
        <p:txBody>
          <a:bodyPr/>
          <a:lstStyle/>
          <a:p>
            <a:r>
              <a:rPr lang="en-US" dirty="0"/>
              <a:t>Click icon to add media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11FB0B8-7362-4508-A1CD-065DA2FA2A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55788" y="5974553"/>
            <a:ext cx="8543925" cy="365125"/>
          </a:xfrm>
        </p:spPr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9F391534-7C43-4EC5-B4DD-A3D47F04E5E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6413" y="320675"/>
            <a:ext cx="8323139" cy="306388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Presentation name.</a:t>
            </a:r>
          </a:p>
        </p:txBody>
      </p:sp>
    </p:spTree>
    <p:extLst>
      <p:ext uri="{BB962C8B-B14F-4D97-AF65-F5344CB8AC3E}">
        <p14:creationId xmlns:p14="http://schemas.microsoft.com/office/powerpoint/2010/main" val="1334420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DFE0E9-8C48-4347-A5E1-5C5BBCCF8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D9CB8-25CD-4249-B144-5D35F390E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EA0D-6364-2B4A-8E45-9A79CD741A7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Media Placeholder 7">
            <a:extLst>
              <a:ext uri="{FF2B5EF4-FFF2-40B4-BE49-F238E27FC236}">
                <a16:creationId xmlns:a16="http://schemas.microsoft.com/office/drawing/2014/main" id="{997898DA-A52D-4418-B672-155105DDB043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489435" y="947738"/>
            <a:ext cx="9379669" cy="5245672"/>
          </a:xfrm>
        </p:spPr>
        <p:txBody>
          <a:bodyPr/>
          <a:lstStyle/>
          <a:p>
            <a:r>
              <a:rPr lang="en-US" dirty="0"/>
              <a:t>Click icon to add media</a:t>
            </a:r>
            <a:endParaRPr lang="en-GB" dirty="0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9F391534-7C43-4EC5-B4DD-A3D47F04E5E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6413" y="320675"/>
            <a:ext cx="8323139" cy="306388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Presentation name.</a:t>
            </a:r>
          </a:p>
        </p:txBody>
      </p:sp>
    </p:spTree>
    <p:extLst>
      <p:ext uri="{BB962C8B-B14F-4D97-AF65-F5344CB8AC3E}">
        <p14:creationId xmlns:p14="http://schemas.microsoft.com/office/powerpoint/2010/main" val="37043241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DFE0E9-8C48-4347-A5E1-5C5BBCCF8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D9CB8-25CD-4249-B144-5D35F390E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EA0D-6364-2B4A-8E45-9A79CD741A7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0EDFDEC-A6A5-43CB-8F51-12CA762B79B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4988" y="1238250"/>
            <a:ext cx="3492500" cy="2363788"/>
          </a:xfrm>
          <a:solidFill>
            <a:schemeClr val="bg2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5B28E39D-B16C-4EFA-B9BE-4B2F4AE95AB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40514" y="1238250"/>
            <a:ext cx="3492500" cy="2363788"/>
          </a:xfrm>
          <a:solidFill>
            <a:schemeClr val="bg2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256AE52C-B362-4832-A02A-A193ACECC47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146040" y="1238250"/>
            <a:ext cx="3492500" cy="2363788"/>
          </a:xfrm>
          <a:solidFill>
            <a:schemeClr val="bg2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3D733867-34D2-415F-B63F-CBA396B6225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34988" y="3717175"/>
            <a:ext cx="3492500" cy="2363788"/>
          </a:xfrm>
          <a:solidFill>
            <a:schemeClr val="bg2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8D8AAC42-1A33-4AEE-A0A2-84610A056E6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340514" y="3717175"/>
            <a:ext cx="3492500" cy="2363788"/>
          </a:xfrm>
          <a:solidFill>
            <a:schemeClr val="bg2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FBA4258E-1FCE-49EE-80D2-12B98D8EA90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46040" y="3717175"/>
            <a:ext cx="3492500" cy="2363788"/>
          </a:xfrm>
          <a:solidFill>
            <a:schemeClr val="bg2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780B7760-6999-4BB9-8B09-AE55BF7B070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6413" y="320675"/>
            <a:ext cx="8323139" cy="306388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Presentation name.</a:t>
            </a:r>
          </a:p>
        </p:txBody>
      </p:sp>
    </p:spTree>
    <p:extLst>
      <p:ext uri="{BB962C8B-B14F-4D97-AF65-F5344CB8AC3E}">
        <p14:creationId xmlns:p14="http://schemas.microsoft.com/office/powerpoint/2010/main" val="38183657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A50B4-0EE2-024C-A441-93227D345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DFE0E9-8C48-4347-A5E1-5C5BBCCF8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D9CB8-25CD-4249-B144-5D35F390E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EA0D-6364-2B4A-8E45-9A79CD741A7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89933380-6C89-441C-B87C-347C8B436D7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6413" y="320675"/>
            <a:ext cx="8323139" cy="306388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Presentation name.</a:t>
            </a:r>
          </a:p>
        </p:txBody>
      </p:sp>
    </p:spTree>
    <p:extLst>
      <p:ext uri="{BB962C8B-B14F-4D97-AF65-F5344CB8AC3E}">
        <p14:creationId xmlns:p14="http://schemas.microsoft.com/office/powerpoint/2010/main" val="1291667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38A63-075B-C4F8-AC81-A8C63D3CD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8B7754-4911-8FA2-E629-6CAB58D584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BDA081-8A84-7786-30F9-5CC97CD88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F0C5-9DEC-4B8D-B816-F6EC83C0FE14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D037A-DD5B-872F-765F-76A581C8B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567DE-999B-0E1E-C168-C9DDD2DBE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9290-341C-41A1-A4D7-184587A36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0721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2DB98-9F86-5242-A835-46804CD40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42ADF0-6AE4-2045-96CC-00CD9D488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E489B9-9826-B041-86F9-474C55DC9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1E00C-57A0-8643-8CED-9A27DBD2D9D4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929EE-BFCF-014D-8719-A3D4088AD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93C27-55B8-2840-9E2A-F9A17ADC6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932C-BE13-5E4F-AB0A-EA62352CD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0502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2EFC07-23DE-42DC-8898-3D23F50E7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6291-269F-4017-8EF3-5876289F47E8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A54AAF-0D39-41F9-A739-48D8AC24C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C40F39-43DB-40AC-88DF-DB040AB0E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3D4CB-B0FD-47F7-BD03-A2F41CD63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998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2D34B-4C5C-206F-D26C-C9981403C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0D1417-D03E-257C-6235-1DF7A0FC13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3B832-E027-8343-A758-D36BEC03DF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0C3732-E575-91A7-BF4E-3048311CB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F0C5-9DEC-4B8D-B816-F6EC83C0FE14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5409DF-8EC1-9B8B-AEDC-96082E84C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0F451D-A119-CA18-7A68-A7FBAA9E8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9290-341C-41A1-A4D7-184587A36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746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DDABE-F925-1D6A-46AA-B08537F30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436288-4BEB-1588-F3A0-EFF4D3C6C0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D37E16-A12E-E9C1-B7A0-E660B85A59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E3D965-E170-0F77-A100-6B5958E4F0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0F7DB6-B9B1-A759-F2C5-4722021ED0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B4F305-9045-54E3-BE07-D676A68C4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F0C5-9DEC-4B8D-B816-F6EC83C0FE14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1910FD-5FE2-A84C-440E-875809171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F4F521-FD5B-7CA7-D1A0-87CC7384D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9290-341C-41A1-A4D7-184587A36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386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11E34-DCC5-8236-461F-0C45B94BC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B59284-549A-D1C0-22CF-A2175C4B2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F0C5-9DEC-4B8D-B816-F6EC83C0FE14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00F93B-4991-BB2E-5739-D68597657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F2390E-8717-F365-0D63-C647C13C9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9290-341C-41A1-A4D7-184587A36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76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59C414-6A7C-43B6-9D8C-7B331B3A6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F0C5-9DEC-4B8D-B816-F6EC83C0FE14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E9B78C-E7BB-2920-E31D-BCB52B615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01664D-95E4-11B0-2024-435C0E420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9290-341C-41A1-A4D7-184587A36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705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687E5-7DA3-2C0C-CB8F-33DA2E900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EA2F0-D79D-3C93-1438-BE459FAD7C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6E2CCF-4EC9-381F-C185-8F3AA9F27F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F3B445-E49C-3285-C8E1-2CECD55E5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F0C5-9DEC-4B8D-B816-F6EC83C0FE14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9CC7B6-6302-1964-C3A5-87E67DB01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0C49E9-A70B-441A-275D-9A66F198A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9290-341C-41A1-A4D7-184587A36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713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0B010-0371-2B44-7C90-C67F5189E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D76B2-7C79-66B1-2017-15EB56CB1A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A2D279-BD97-3262-807C-BFF12C7ACF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B7AA71-6FD3-08B0-9FA8-FECC2F1C5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F0C5-9DEC-4B8D-B816-F6EC83C0FE14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68340-AAEC-9C2A-44C4-266604439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3D7049-B52D-4156-C245-8554BCEA6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9290-341C-41A1-A4D7-184587A36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215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3AB7D-B246-948A-3607-22F3BE8A5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7FF67-BFE3-8E82-517B-81D5167C19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0779C-416F-7526-2B6A-B4570FF63E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BF0C5-9DEC-4B8D-B816-F6EC83C0FE14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7F18C7-22E7-35B2-438A-58AFF7231E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A4782-872E-4046-5C8D-A1D43B05E1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39290-341C-41A1-A4D7-184587A36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356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678BFF-1399-B540-BF04-C8DF2C38C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702" y="1079432"/>
            <a:ext cx="8319590" cy="73037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/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3C1777-07C2-B445-8FF2-86550F08DB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9962" y="2012692"/>
            <a:ext cx="8319590" cy="4189412"/>
          </a:xfrm>
          <a:prstGeom prst="rect">
            <a:avLst/>
          </a:prstGeom>
        </p:spPr>
        <p:txBody>
          <a:bodyPr vert="horz" wrap="square" lIns="0" tIns="0" rIns="0" bIns="18000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FCF7CE-F628-E948-A42E-EB813C054A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94182" y="6454815"/>
            <a:ext cx="7906328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 b="0" i="0">
                <a:solidFill>
                  <a:schemeClr val="tx1"/>
                </a:solidFill>
                <a:latin typeface="Derailed" panose="020B0503030101060003" pitchFamily="34" charset="77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63F08C-4FC3-D94E-8C44-49CF7FC396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50527" y="6454815"/>
            <a:ext cx="637672" cy="35014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100" b="1" i="0">
                <a:solidFill>
                  <a:schemeClr val="tx1"/>
                </a:solidFill>
                <a:latin typeface="Derailed" panose="020B0503030101060003" pitchFamily="34" charset="77"/>
                <a:cs typeface="Sakkal Majalla" panose="02000000000000000000" pitchFamily="2" charset="-78"/>
              </a:defRPr>
            </a:lvl1pPr>
          </a:lstStyle>
          <a:p>
            <a:fld id="{E5E7EA0D-6364-2B4A-8E45-9A79CD741A7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547136A-9C68-724A-B15C-FA92927A8A90}"/>
              </a:ext>
            </a:extLst>
          </p:cNvPr>
          <p:cNvCxnSpPr>
            <a:cxnSpLocks/>
          </p:cNvCxnSpPr>
          <p:nvPr userDrawn="1"/>
        </p:nvCxnSpPr>
        <p:spPr>
          <a:xfrm>
            <a:off x="515938" y="6391701"/>
            <a:ext cx="111601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6344337-8D4C-214D-A62F-D7752D9F33C8}"/>
              </a:ext>
            </a:extLst>
          </p:cNvPr>
          <p:cNvCxnSpPr>
            <a:cxnSpLocks/>
          </p:cNvCxnSpPr>
          <p:nvPr userDrawn="1"/>
        </p:nvCxnSpPr>
        <p:spPr>
          <a:xfrm>
            <a:off x="515938" y="762082"/>
            <a:ext cx="111601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B1E3994-DDB3-9B4C-ACCD-9CFB5A17B018}"/>
              </a:ext>
            </a:extLst>
          </p:cNvPr>
          <p:cNvPicPr>
            <a:picLocks noChangeAspect="1"/>
          </p:cNvPicPr>
          <p:nvPr userDrawn="1"/>
        </p:nvPicPr>
        <p:blipFill>
          <a:blip r:embed="rId2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3800" y="179574"/>
            <a:ext cx="1713086" cy="54444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837182F-70DA-4B72-8C7B-6A2A19CE46B2}"/>
              </a:ext>
            </a:extLst>
          </p:cNvPr>
          <p:cNvSpPr/>
          <p:nvPr userDrawn="1"/>
        </p:nvSpPr>
        <p:spPr>
          <a:xfrm>
            <a:off x="419055" y="6487741"/>
            <a:ext cx="24463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algn="l" rtl="0"/>
            <a:r>
              <a:rPr lang="en-GB" sz="1800" b="1" i="0" u="none" strike="noStrike" spc="-50" baseline="30000" dirty="0">
                <a:solidFill>
                  <a:srgbClr val="000000"/>
                </a:solidFill>
                <a:latin typeface="Derailed" panose="020B0503030101060003" pitchFamily="34" charset="0"/>
              </a:rPr>
              <a:t>From Newcastle. </a:t>
            </a:r>
            <a:r>
              <a:rPr lang="en-GB" sz="1800" b="1" i="0" u="none" strike="noStrike" spc="-50" baseline="30000" dirty="0">
                <a:solidFill>
                  <a:srgbClr val="00B2A9"/>
                </a:solidFill>
                <a:latin typeface="Derailed" panose="020B0503030101060003" pitchFamily="34" charset="0"/>
              </a:rPr>
              <a:t>For the world.</a:t>
            </a:r>
          </a:p>
        </p:txBody>
      </p:sp>
    </p:spTree>
    <p:extLst>
      <p:ext uri="{BB962C8B-B14F-4D97-AF65-F5344CB8AC3E}">
        <p14:creationId xmlns:p14="http://schemas.microsoft.com/office/powerpoint/2010/main" val="1855195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i="0" kern="1200">
          <a:solidFill>
            <a:schemeClr val="tx1"/>
          </a:solidFill>
          <a:latin typeface="Derailed" panose="020B0503030101060003" pitchFamily="34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b="1" i="0" kern="1200">
          <a:solidFill>
            <a:schemeClr val="tx1"/>
          </a:solidFill>
          <a:latin typeface="Derailed" panose="020B0503030101060003" pitchFamily="34" charset="77"/>
          <a:ea typeface="+mn-ea"/>
          <a:cs typeface="+mn-cs"/>
        </a:defRPr>
      </a:lvl1pPr>
      <a:lvl2pPr marL="3175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tabLst/>
        <a:defRPr sz="1400" b="0" i="0" kern="1200">
          <a:solidFill>
            <a:schemeClr val="tx1"/>
          </a:solidFill>
          <a:latin typeface="Derailed" panose="020B0503030101060003" pitchFamily="34" charset="77"/>
          <a:ea typeface="+mn-ea"/>
          <a:cs typeface="+mn-cs"/>
        </a:defRPr>
      </a:lvl2pPr>
      <a:lvl3pPr marL="133350" indent="-13335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tabLst/>
        <a:defRPr sz="1400" b="0" i="0" kern="1200">
          <a:solidFill>
            <a:schemeClr val="tx1"/>
          </a:solidFill>
          <a:latin typeface="Derailed" panose="020B0503030101060003" pitchFamily="34" charset="77"/>
          <a:ea typeface="+mn-ea"/>
          <a:cs typeface="+mn-cs"/>
        </a:defRPr>
      </a:lvl3pPr>
      <a:lvl4pPr marL="268288" indent="-138113" algn="l" defTabSz="914400" rtl="0" eaLnBrk="1" latinLnBrk="0" hangingPunct="1">
        <a:lnSpc>
          <a:spcPct val="110000"/>
        </a:lnSpc>
        <a:spcBef>
          <a:spcPts val="0"/>
        </a:spcBef>
        <a:buFont typeface="Raleway" panose="020B0503030101060003" pitchFamily="34" charset="0"/>
        <a:buChar char="−"/>
        <a:tabLst/>
        <a:defRPr sz="1050" b="0" i="0" kern="1200">
          <a:solidFill>
            <a:schemeClr val="tx1"/>
          </a:solidFill>
          <a:latin typeface="Derailed" panose="020B0503030101060003" pitchFamily="34" charset="77"/>
          <a:ea typeface="+mn-ea"/>
          <a:cs typeface="+mn-cs"/>
        </a:defRPr>
      </a:lvl4pPr>
      <a:lvl5pPr marL="446088" indent="-177800" algn="l" defTabSz="914400" rtl="0" eaLnBrk="1" latinLnBrk="0" hangingPunct="1">
        <a:lnSpc>
          <a:spcPct val="110000"/>
        </a:lnSpc>
        <a:spcBef>
          <a:spcPts val="0"/>
        </a:spcBef>
        <a:buFont typeface="Raleway" panose="020B0503030101060003" pitchFamily="34" charset="0"/>
        <a:buChar char="−"/>
        <a:tabLst/>
        <a:defRPr sz="900" b="0" i="0" kern="1200">
          <a:solidFill>
            <a:schemeClr val="tx1"/>
          </a:solidFill>
          <a:latin typeface="Derailed" panose="020B05030301010600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pos="325">
          <p15:clr>
            <a:srgbClr val="F26B43"/>
          </p15:clr>
        </p15:guide>
        <p15:guide id="3" pos="7355">
          <p15:clr>
            <a:srgbClr val="F26B43"/>
          </p15:clr>
        </p15:guide>
        <p15:guide id="4" orient="horz" pos="2160">
          <p15:clr>
            <a:srgbClr val="F26B43"/>
          </p15:clr>
        </p15:guide>
        <p15:guide id="5" orient="horz" pos="1351">
          <p15:clr>
            <a:srgbClr val="F26B43"/>
          </p15:clr>
        </p15:guide>
        <p15:guide id="6" orient="horz" pos="1242">
          <p15:clr>
            <a:srgbClr val="F26B43"/>
          </p15:clr>
        </p15:guide>
        <p15:guide id="7" orient="horz" pos="399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17.png"/><Relationship Id="rId3" Type="http://schemas.openxmlformats.org/officeDocument/2006/relationships/audio" Target="../media/media3.m4a"/><Relationship Id="rId7" Type="http://schemas.openxmlformats.org/officeDocument/2006/relationships/image" Target="../media/image30.png"/><Relationship Id="rId12" Type="http://schemas.openxmlformats.org/officeDocument/2006/relationships/image" Target="../media/image16.png"/><Relationship Id="rId2" Type="http://schemas.microsoft.com/office/2007/relationships/media" Target="../media/media3.m4a"/><Relationship Id="rId1" Type="http://schemas.openxmlformats.org/officeDocument/2006/relationships/tags" Target="../tags/tag1.xml"/><Relationship Id="rId6" Type="http://schemas.openxmlformats.org/officeDocument/2006/relationships/image" Target="../media/image29.emf"/><Relationship Id="rId11" Type="http://schemas.openxmlformats.org/officeDocument/2006/relationships/image" Target="../media/image34.png"/><Relationship Id="rId5" Type="http://schemas.openxmlformats.org/officeDocument/2006/relationships/notesSlide" Target="../notesSlides/notesSlide7.xml"/><Relationship Id="rId10" Type="http://schemas.openxmlformats.org/officeDocument/2006/relationships/image" Target="../media/image33.pn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media4.m4a"/><Relationship Id="rId7" Type="http://schemas.openxmlformats.org/officeDocument/2006/relationships/image" Target="../media/image36.png"/><Relationship Id="rId2" Type="http://schemas.microsoft.com/office/2007/relationships/media" Target="../media/media4.m4a"/><Relationship Id="rId1" Type="http://schemas.openxmlformats.org/officeDocument/2006/relationships/tags" Target="../tags/tag2.xml"/><Relationship Id="rId6" Type="http://schemas.openxmlformats.org/officeDocument/2006/relationships/image" Target="../media/image35.emf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6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38.emf"/><Relationship Id="rId5" Type="http://schemas.openxmlformats.org/officeDocument/2006/relationships/image" Target="../media/image37.png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7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16.png"/><Relationship Id="rId5" Type="http://schemas.openxmlformats.org/officeDocument/2006/relationships/image" Target="../media/image15.emf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2.jp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7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16.png"/><Relationship Id="rId5" Type="http://schemas.openxmlformats.org/officeDocument/2006/relationships/image" Target="../media/image15.emf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5.png"/><Relationship Id="rId18" Type="http://schemas.openxmlformats.org/officeDocument/2006/relationships/image" Target="../media/image17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0.png"/><Relationship Id="rId12" Type="http://schemas.openxmlformats.org/officeDocument/2006/relationships/image" Target="../media/image24.png"/><Relationship Id="rId17" Type="http://schemas.openxmlformats.org/officeDocument/2006/relationships/image" Target="../media/image16.png"/><Relationship Id="rId2" Type="http://schemas.openxmlformats.org/officeDocument/2006/relationships/audio" Target="../media/media2.m4a"/><Relationship Id="rId16" Type="http://schemas.openxmlformats.org/officeDocument/2006/relationships/image" Target="../media/image28.jpeg"/><Relationship Id="rId1" Type="http://schemas.microsoft.com/office/2007/relationships/media" Target="../media/media2.m4a"/><Relationship Id="rId6" Type="http://schemas.openxmlformats.org/officeDocument/2006/relationships/image" Target="../media/image19.jpeg"/><Relationship Id="rId11" Type="http://schemas.openxmlformats.org/officeDocument/2006/relationships/image" Target="../media/image23.png"/><Relationship Id="rId5" Type="http://schemas.openxmlformats.org/officeDocument/2006/relationships/image" Target="../media/image18.emf"/><Relationship Id="rId15" Type="http://schemas.openxmlformats.org/officeDocument/2006/relationships/image" Target="../media/image27.png"/><Relationship Id="rId10" Type="http://schemas.openxmlformats.org/officeDocument/2006/relationships/image" Target="../media/image14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22.png"/><Relationship Id="rId1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5" descr="A picture containing building, outdoor, brick, sidewalk&#10;&#10;Description automatically generated">
            <a:extLst>
              <a:ext uri="{FF2B5EF4-FFF2-40B4-BE49-F238E27FC236}">
                <a16:creationId xmlns:a16="http://schemas.microsoft.com/office/drawing/2014/main" id="{5A0FE266-34D9-4490-A6B2-1068AFF3392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9" b="29"/>
          <a:stretch>
            <a:fillRect/>
          </a:stretch>
        </p:blipFill>
        <p:spPr>
          <a:xfrm>
            <a:off x="-14751" y="-8297"/>
            <a:ext cx="12206751" cy="6866297"/>
          </a:xfrm>
          <a:prstGeom prst="rect">
            <a:avLst/>
          </a:prstGeom>
          <a:solidFill>
            <a:schemeClr val="tx1">
              <a:lumMod val="65000"/>
              <a:lumOff val="35000"/>
              <a:alpha val="87000"/>
            </a:schemeClr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BF6ED6-F029-4CF6-837D-1F42968A40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1049" y="1104900"/>
            <a:ext cx="7215652" cy="5295900"/>
          </a:xfrm>
          <a:solidFill>
            <a:srgbClr val="7F7F7F">
              <a:alpha val="80000"/>
            </a:srgbClr>
          </a:solidFill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br>
              <a:rPr lang="en-GB" dirty="0">
                <a:latin typeface="Avenir Book" panose="02000503020000020003" pitchFamily="2" charset="0"/>
              </a:rPr>
            </a:br>
            <a:br>
              <a:rPr lang="en-GB" sz="10700" dirty="0">
                <a:latin typeface="Derailed Medium" panose="020B0603030101060003" pitchFamily="34" charset="0"/>
              </a:rPr>
            </a:br>
            <a:br>
              <a:rPr lang="en-GB" sz="10700" dirty="0">
                <a:latin typeface="Derailed Medium" panose="020B0603030101060003" pitchFamily="34" charset="0"/>
              </a:rPr>
            </a:br>
            <a:br>
              <a:rPr lang="en-GB" sz="10700" dirty="0">
                <a:latin typeface="Derailed Medium" panose="020B0603030101060003" pitchFamily="34" charset="0"/>
              </a:rPr>
            </a:br>
            <a:r>
              <a:rPr lang="en-GB" sz="4000" b="1" dirty="0">
                <a:effectLst/>
                <a:latin typeface="Derailed Medium" panose="020B060303010106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Engaging with our Researcher Community: putting our money where our mouth is</a:t>
            </a:r>
            <a:br>
              <a:rPr lang="en-GB" sz="4000" b="1" dirty="0">
                <a:effectLst/>
                <a:latin typeface="Derailed Medium" panose="020B060303010106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3100" i="1" dirty="0">
                <a:effectLst/>
                <a:latin typeface="Derailed Medium" panose="020B060303010106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 Nicola Simcock (Research Culture Manager) and Dr Helen Gray (Research Associate, School of Natural and Environmental Sciences)</a:t>
            </a:r>
            <a:br>
              <a:rPr lang="en-GB" sz="3100" dirty="0">
                <a:effectLst/>
                <a:latin typeface="Derailed Medium" panose="020B060303010106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GB" sz="2400" b="0" dirty="0">
                <a:latin typeface="Avenir Book" panose="02000503020000020003" pitchFamily="2" charset="0"/>
              </a:rPr>
            </a:br>
            <a:endParaRPr lang="en-GB" dirty="0">
              <a:latin typeface="Avenir Book" panose="02000503020000020003" pitchFamily="2" charset="0"/>
            </a:endParaRPr>
          </a:p>
        </p:txBody>
      </p:sp>
      <p:pic>
        <p:nvPicPr>
          <p:cNvPr id="7" name="Picture 6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097141C9-38F3-7C26-49BB-E66EF4F4C7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656" y="5488623"/>
            <a:ext cx="4882438" cy="84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627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F87FAF1-FF70-6F33-B217-53FBA1E9F36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2296" t="42913" r="26558" b="366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Picture 13" descr="A logo with colorful letters&#10;&#10;Description automatically generated with medium confidence">
            <a:extLst>
              <a:ext uri="{FF2B5EF4-FFF2-40B4-BE49-F238E27FC236}">
                <a16:creationId xmlns:a16="http://schemas.microsoft.com/office/drawing/2014/main" id="{904B4C6A-E737-278A-CA4F-DD4E81B403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20" y="5103362"/>
            <a:ext cx="2690714" cy="16294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B37E9CD-7684-B183-5476-F79C2F06B305}"/>
              </a:ext>
            </a:extLst>
          </p:cNvPr>
          <p:cNvSpPr txBox="1"/>
          <p:nvPr/>
        </p:nvSpPr>
        <p:spPr>
          <a:xfrm>
            <a:off x="605090" y="1338603"/>
            <a:ext cx="4623382" cy="599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Kick off event: RENU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1791B0-F2E2-3004-022C-1B2B9FECD0CF}"/>
              </a:ext>
            </a:extLst>
          </p:cNvPr>
          <p:cNvSpPr txBox="1"/>
          <p:nvPr/>
        </p:nvSpPr>
        <p:spPr>
          <a:xfrm>
            <a:off x="605090" y="2226502"/>
            <a:ext cx="4226559" cy="2206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Bring researchers together to form the network and discuss: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Research culture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Research practice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Collaboration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Career progression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52B5C8-A016-5315-16B4-01A97284511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8997" r="35474" b="13689"/>
          <a:stretch/>
        </p:blipFill>
        <p:spPr>
          <a:xfrm>
            <a:off x="9715358" y="5136276"/>
            <a:ext cx="2476642" cy="17217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3E1E85E-A9F8-C883-328B-060B454B4D6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15358" y="-11804"/>
            <a:ext cx="2476642" cy="16503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6849B4-8632-E9F8-008F-032ABA4A7A3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15357" y="3420477"/>
            <a:ext cx="2476642" cy="16503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9FB985-400D-49B6-F27A-0196B4B6901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15357" y="1702762"/>
            <a:ext cx="2476642" cy="1650394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25A7F9FC-0D85-56E5-37E4-D8BEDAE07D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45" y="150419"/>
            <a:ext cx="1243334" cy="54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EC3F696-D8E7-58CD-C32B-1B340D534ABF}"/>
              </a:ext>
            </a:extLst>
          </p:cNvPr>
          <p:cNvSpPr/>
          <p:nvPr/>
        </p:nvSpPr>
        <p:spPr>
          <a:xfrm>
            <a:off x="2982434" y="3006317"/>
            <a:ext cx="1308682" cy="346839"/>
          </a:xfrm>
          <a:custGeom>
            <a:avLst/>
            <a:gdLst>
              <a:gd name="connsiteX0" fmla="*/ 0 w 1308682"/>
              <a:gd name="connsiteY0" fmla="*/ 310392 h 346839"/>
              <a:gd name="connsiteX1" fmla="*/ 494950 w 1308682"/>
              <a:gd name="connsiteY1" fmla="*/ 318781 h 346839"/>
              <a:gd name="connsiteX2" fmla="*/ 1308682 w 1308682"/>
              <a:gd name="connsiteY2" fmla="*/ 0 h 346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8682" h="346839">
                <a:moveTo>
                  <a:pt x="0" y="310392"/>
                </a:moveTo>
                <a:cubicBezTo>
                  <a:pt x="138418" y="340452"/>
                  <a:pt x="276836" y="370513"/>
                  <a:pt x="494950" y="318781"/>
                </a:cubicBezTo>
                <a:cubicBezTo>
                  <a:pt x="713064" y="267049"/>
                  <a:pt x="1010873" y="133524"/>
                  <a:pt x="1308682" y="0"/>
                </a:cubicBezTo>
              </a:path>
            </a:pathLst>
          </a:custGeom>
          <a:noFill/>
          <a:ln w="38100">
            <a:solidFill>
              <a:srgbClr val="ED6D85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7EE4618-4843-5274-97B9-236B2D7B3431}"/>
              </a:ext>
            </a:extLst>
          </p:cNvPr>
          <p:cNvSpPr/>
          <p:nvPr/>
        </p:nvSpPr>
        <p:spPr>
          <a:xfrm>
            <a:off x="3095538" y="3556932"/>
            <a:ext cx="2021746" cy="114664"/>
          </a:xfrm>
          <a:custGeom>
            <a:avLst/>
            <a:gdLst>
              <a:gd name="connsiteX0" fmla="*/ 0 w 1426128"/>
              <a:gd name="connsiteY0" fmla="*/ 75501 h 82766"/>
              <a:gd name="connsiteX1" fmla="*/ 713064 w 1426128"/>
              <a:gd name="connsiteY1" fmla="*/ 75501 h 82766"/>
              <a:gd name="connsiteX2" fmla="*/ 1426128 w 1426128"/>
              <a:gd name="connsiteY2" fmla="*/ 0 h 82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6128" h="82766">
                <a:moveTo>
                  <a:pt x="0" y="75501"/>
                </a:moveTo>
                <a:cubicBezTo>
                  <a:pt x="237688" y="81793"/>
                  <a:pt x="475376" y="88085"/>
                  <a:pt x="713064" y="75501"/>
                </a:cubicBezTo>
                <a:cubicBezTo>
                  <a:pt x="950752" y="62917"/>
                  <a:pt x="1188440" y="31458"/>
                  <a:pt x="1426128" y="0"/>
                </a:cubicBezTo>
              </a:path>
            </a:pathLst>
          </a:custGeom>
          <a:noFill/>
          <a:ln w="38100">
            <a:solidFill>
              <a:srgbClr val="C1D836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E8D6C3F-ACFE-E7FA-9EDE-B53AD2E780C6}"/>
              </a:ext>
            </a:extLst>
          </p:cNvPr>
          <p:cNvSpPr/>
          <p:nvPr/>
        </p:nvSpPr>
        <p:spPr>
          <a:xfrm>
            <a:off x="2676089" y="3917659"/>
            <a:ext cx="2441196" cy="156197"/>
          </a:xfrm>
          <a:custGeom>
            <a:avLst/>
            <a:gdLst>
              <a:gd name="connsiteX0" fmla="*/ 0 w 3447875"/>
              <a:gd name="connsiteY0" fmla="*/ 0 h 151002"/>
              <a:gd name="connsiteX1" fmla="*/ 2491530 w 3447875"/>
              <a:gd name="connsiteY1" fmla="*/ 8389 h 151002"/>
              <a:gd name="connsiteX2" fmla="*/ 3447875 w 3447875"/>
              <a:gd name="connsiteY2" fmla="*/ 151002 h 151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47875" h="151002">
                <a:moveTo>
                  <a:pt x="0" y="0"/>
                </a:moveTo>
                <a:lnTo>
                  <a:pt x="2491530" y="8389"/>
                </a:lnTo>
                <a:cubicBezTo>
                  <a:pt x="3066176" y="33556"/>
                  <a:pt x="3257025" y="92279"/>
                  <a:pt x="3447875" y="151002"/>
                </a:cubicBezTo>
              </a:path>
            </a:pathLst>
          </a:custGeom>
          <a:noFill/>
          <a:ln w="38100">
            <a:solidFill>
              <a:srgbClr val="20AFCC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2B3976C-B4D4-44E2-638D-DAD4214EA6BB}"/>
              </a:ext>
            </a:extLst>
          </p:cNvPr>
          <p:cNvSpPr/>
          <p:nvPr/>
        </p:nvSpPr>
        <p:spPr>
          <a:xfrm>
            <a:off x="3212983" y="4236440"/>
            <a:ext cx="1107347" cy="377505"/>
          </a:xfrm>
          <a:custGeom>
            <a:avLst/>
            <a:gdLst>
              <a:gd name="connsiteX0" fmla="*/ 0 w 1107347"/>
              <a:gd name="connsiteY0" fmla="*/ 0 h 377505"/>
              <a:gd name="connsiteX1" fmla="*/ 822122 w 1107347"/>
              <a:gd name="connsiteY1" fmla="*/ 75501 h 377505"/>
              <a:gd name="connsiteX2" fmla="*/ 1107347 w 1107347"/>
              <a:gd name="connsiteY2" fmla="*/ 377505 h 377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07347" h="377505">
                <a:moveTo>
                  <a:pt x="0" y="0"/>
                </a:moveTo>
                <a:cubicBezTo>
                  <a:pt x="318782" y="6292"/>
                  <a:pt x="637564" y="12584"/>
                  <a:pt x="822122" y="75501"/>
                </a:cubicBezTo>
                <a:cubicBezTo>
                  <a:pt x="1006680" y="138418"/>
                  <a:pt x="1057013" y="257961"/>
                  <a:pt x="1107347" y="377505"/>
                </a:cubicBezTo>
              </a:path>
            </a:pathLst>
          </a:custGeom>
          <a:noFill/>
          <a:ln w="38100">
            <a:solidFill>
              <a:srgbClr val="F89737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BDE620F-D40B-4DE8-AA70-04281D993487}"/>
              </a:ext>
            </a:extLst>
          </p:cNvPr>
          <p:cNvSpPr txBox="1"/>
          <p:nvPr/>
        </p:nvSpPr>
        <p:spPr>
          <a:xfrm>
            <a:off x="4331308" y="2569897"/>
            <a:ext cx="2210862" cy="584775"/>
          </a:xfrm>
          <a:prstGeom prst="rect">
            <a:avLst/>
          </a:prstGeom>
          <a:noFill/>
          <a:ln w="28575">
            <a:solidFill>
              <a:srgbClr val="ED6D85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Researcher support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Embracing failure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B63C9A-3455-0364-A388-8B9125193A60}"/>
              </a:ext>
            </a:extLst>
          </p:cNvPr>
          <p:cNvSpPr txBox="1"/>
          <p:nvPr/>
        </p:nvSpPr>
        <p:spPr>
          <a:xfrm>
            <a:off x="5245446" y="3264544"/>
            <a:ext cx="1701107" cy="584775"/>
          </a:xfrm>
          <a:prstGeom prst="rect">
            <a:avLst/>
          </a:prstGeom>
          <a:noFill/>
          <a:ln w="28575">
            <a:solidFill>
              <a:srgbClr val="C1D836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Philosophy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Open research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C656205-351D-51EE-56E6-13DBA73534F2}"/>
              </a:ext>
            </a:extLst>
          </p:cNvPr>
          <p:cNvSpPr txBox="1"/>
          <p:nvPr/>
        </p:nvSpPr>
        <p:spPr>
          <a:xfrm>
            <a:off x="5171358" y="4102607"/>
            <a:ext cx="2015295" cy="584775"/>
          </a:xfrm>
          <a:prstGeom prst="rect">
            <a:avLst/>
          </a:prstGeom>
          <a:noFill/>
          <a:ln w="28575">
            <a:solidFill>
              <a:srgbClr val="20AFCC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Interdisciplinarity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Multidisciplinarity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E890706-304A-CD67-477A-81FC2CCA17BA}"/>
              </a:ext>
            </a:extLst>
          </p:cNvPr>
          <p:cNvSpPr txBox="1"/>
          <p:nvPr/>
        </p:nvSpPr>
        <p:spPr>
          <a:xfrm>
            <a:off x="3399652" y="4818831"/>
            <a:ext cx="3110147" cy="584775"/>
          </a:xfrm>
          <a:prstGeom prst="rect">
            <a:avLst/>
          </a:prstGeom>
          <a:noFill/>
          <a:ln w="28575">
            <a:solidFill>
              <a:srgbClr val="EF9427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Careers within academia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Careers outside of academia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pic>
        <p:nvPicPr>
          <p:cNvPr id="31" name="Audio 30">
            <a:hlinkClick r:id="" action="ppaction://media"/>
            <a:extLst>
              <a:ext uri="{FF2B5EF4-FFF2-40B4-BE49-F238E27FC236}">
                <a16:creationId xmlns:a16="http://schemas.microsoft.com/office/drawing/2014/main" id="{B95D27FD-81F8-5C7E-C4DC-69CE7E8BD93D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3"/>
          <a:srcRect l="-203125" t="-203125" r="-203125" b="-203125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7725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784"/>
    </mc:Choice>
    <mc:Fallback xmlns="">
      <p:transition spd="slow" advTm="727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9569412-AC0F-3445-DCF5-E1B3F5AF66B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3028" r="12339" b="8971"/>
          <a:stretch/>
        </p:blipFill>
        <p:spPr>
          <a:xfrm>
            <a:off x="7509755" y="1"/>
            <a:ext cx="4682246" cy="68580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A22CCF4-13CA-2B4C-1646-3C5B42FA8A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6" y="1365250"/>
            <a:ext cx="7400324" cy="509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6C035DBA-2EF5-B404-015D-E2AA99C3F0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45" y="150419"/>
            <a:ext cx="1243334" cy="54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Audio 12">
            <a:hlinkClick r:id="" action="ppaction://media"/>
            <a:extLst>
              <a:ext uri="{FF2B5EF4-FFF2-40B4-BE49-F238E27FC236}">
                <a16:creationId xmlns:a16="http://schemas.microsoft.com/office/drawing/2014/main" id="{BF33A93D-8738-96D7-C2CF-1259CD1CA99F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rcRect l="-203125" t="-203125" r="-203125" b="-203125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65125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957"/>
    </mc:Choice>
    <mc:Fallback xmlns="">
      <p:transition spd="slow" advTm="229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7F74FD-5971-0769-0E07-70F791BF887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192" t="25110" r="16759" b="2041"/>
          <a:stretch/>
        </p:blipFill>
        <p:spPr>
          <a:xfrm>
            <a:off x="95250" y="1347292"/>
            <a:ext cx="8562975" cy="551070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ED5D536-FC27-C6AB-F902-7A6E6DE501B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3856" t="62854" r="75698" b="2303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DAEA2C2E-BED5-7397-CB69-6CEF0C32A6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45" y="150419"/>
            <a:ext cx="1243334" cy="54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Audio 10">
            <a:hlinkClick r:id="" action="ppaction://media"/>
            <a:extLst>
              <a:ext uri="{FF2B5EF4-FFF2-40B4-BE49-F238E27FC236}">
                <a16:creationId xmlns:a16="http://schemas.microsoft.com/office/drawing/2014/main" id="{A2DE070D-1874-6AD4-DCEA-251A921AEF8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rcRect l="-203125" t="-203125" r="-203125" b="-203125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360231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425"/>
    </mc:Choice>
    <mc:Fallback xmlns="">
      <p:transition spd="slow" advTm="404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D7D078-F2E1-232F-F347-EE0D421FE65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81" t="21968" r="8207" b="19208"/>
          <a:stretch/>
        </p:blipFill>
        <p:spPr>
          <a:xfrm>
            <a:off x="0" y="-38777"/>
            <a:ext cx="12225766" cy="6875683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18F1A99C-C00B-F921-6556-711ADDD9D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45" y="150419"/>
            <a:ext cx="1243334" cy="54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A19A897-DE20-51AA-C147-0B3BD2F1882D}"/>
              </a:ext>
            </a:extLst>
          </p:cNvPr>
          <p:cNvSpPr txBox="1"/>
          <p:nvPr/>
        </p:nvSpPr>
        <p:spPr>
          <a:xfrm>
            <a:off x="605090" y="1338603"/>
            <a:ext cx="3918060" cy="599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What will we do?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F9DF48-26D9-EED9-A9D0-F063C60F39EA}"/>
              </a:ext>
            </a:extLst>
          </p:cNvPr>
          <p:cNvSpPr txBox="1"/>
          <p:nvPr/>
        </p:nvSpPr>
        <p:spPr>
          <a:xfrm>
            <a:off x="605090" y="2226502"/>
            <a:ext cx="6329966" cy="3120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A follow-up event Researcher Network event to reconnect and to set up: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Regular informal meetings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A formal annual event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Establish peer support mechanisms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F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inding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the best ways to engage digitally</a:t>
            </a:r>
          </a:p>
        </p:txBody>
      </p:sp>
      <p:pic>
        <p:nvPicPr>
          <p:cNvPr id="12" name="Audio 11">
            <a:hlinkClick r:id="" action="ppaction://media"/>
            <a:extLst>
              <a:ext uri="{FF2B5EF4-FFF2-40B4-BE49-F238E27FC236}">
                <a16:creationId xmlns:a16="http://schemas.microsoft.com/office/drawing/2014/main" id="{0CBF6EF1-D269-8B9A-FC0A-DB7D81B8B4D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203125" t="-203125" r="-203125" b="-203125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597243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843"/>
    </mc:Choice>
    <mc:Fallback xmlns="">
      <p:transition spd="slow" advTm="468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A4BDCF3-A1B1-8C6E-B288-F11DCA4A1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14E37E-DC93-D2BF-7450-AFC96ED3F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3D4CB-B0FD-47F7-BD03-A2F41CD6399B}" type="slidenum">
              <a:rPr lang="en-US" smtClean="0"/>
              <a:t>14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4CD1F2-8A75-067E-6D74-185635DC9B80}"/>
              </a:ext>
            </a:extLst>
          </p:cNvPr>
          <p:cNvSpPr txBox="1"/>
          <p:nvPr/>
        </p:nvSpPr>
        <p:spPr>
          <a:xfrm>
            <a:off x="9957732" y="142613"/>
            <a:ext cx="1946246" cy="5704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6" name="Picture 5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AFAB8EF1-BB7C-D655-E623-E72A2927BF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115" y="142613"/>
            <a:ext cx="3303639" cy="5704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CC2E9C-1883-2DA8-91B2-154C79FA1AD0}"/>
              </a:ext>
            </a:extLst>
          </p:cNvPr>
          <p:cNvSpPr txBox="1"/>
          <p:nvPr/>
        </p:nvSpPr>
        <p:spPr>
          <a:xfrm>
            <a:off x="872455" y="964734"/>
            <a:ext cx="1040573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Learnings from response mode community-led projects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Many small projects are time consuming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Underspend is real </a:t>
            </a:r>
            <a:r>
              <a:rPr lang="en-GB"/>
              <a:t>– have </a:t>
            </a:r>
            <a:r>
              <a:rPr lang="en-GB" dirty="0"/>
              <a:t>a plan B! </a:t>
            </a:r>
          </a:p>
          <a:p>
            <a:pPr marL="285750" indent="-285750">
              <a:buFontTx/>
              <a:buChar char="-"/>
            </a:pPr>
            <a:r>
              <a:rPr lang="en-GB" dirty="0"/>
              <a:t>Maximising outcomes takes a personal touch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3E67B1-4197-1F88-EB07-B1B7A6C61DA1}"/>
              </a:ext>
            </a:extLst>
          </p:cNvPr>
          <p:cNvSpPr txBox="1"/>
          <p:nvPr/>
        </p:nvSpPr>
        <p:spPr>
          <a:xfrm>
            <a:off x="3699030" y="4065987"/>
            <a:ext cx="76759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Identify gaps in our provision</a:t>
            </a:r>
          </a:p>
          <a:p>
            <a:pPr marL="285750" indent="-285750">
              <a:buFontTx/>
              <a:buChar char="-"/>
            </a:pPr>
            <a:r>
              <a:rPr lang="en-GB" dirty="0"/>
              <a:t>Cross-faculty support</a:t>
            </a:r>
          </a:p>
          <a:p>
            <a:pPr marL="285750" indent="-285750">
              <a:buFontTx/>
              <a:buChar char="-"/>
            </a:pPr>
            <a:r>
              <a:rPr lang="en-GB" dirty="0"/>
              <a:t>Researcher knowledge of University resources</a:t>
            </a:r>
          </a:p>
          <a:p>
            <a:endParaRPr lang="en-GB" dirty="0"/>
          </a:p>
          <a:p>
            <a:r>
              <a:rPr lang="en-GB" b="1" dirty="0"/>
              <a:t>Learning more about researcher needs/wants</a:t>
            </a:r>
          </a:p>
          <a:p>
            <a:pPr marL="285750" indent="-285750">
              <a:buFontTx/>
              <a:buChar char="-"/>
            </a:pPr>
            <a:r>
              <a:rPr lang="en-GB" dirty="0"/>
              <a:t>Messy career paths</a:t>
            </a:r>
          </a:p>
          <a:p>
            <a:pPr marL="285750" indent="-285750">
              <a:buFontTx/>
              <a:buChar char="-"/>
            </a:pPr>
            <a:r>
              <a:rPr lang="en-GB" dirty="0"/>
              <a:t>Failure</a:t>
            </a:r>
          </a:p>
          <a:p>
            <a:endParaRPr lang="en-GB" dirty="0"/>
          </a:p>
        </p:txBody>
      </p:sp>
      <p:pic>
        <p:nvPicPr>
          <p:cNvPr id="10" name="Picture 9" descr="A logo with colorful letters&#10;&#10;Description automatically generated with medium confidence">
            <a:extLst>
              <a:ext uri="{FF2B5EF4-FFF2-40B4-BE49-F238E27FC236}">
                <a16:creationId xmlns:a16="http://schemas.microsoft.com/office/drawing/2014/main" id="{8E3C26DD-826D-C8F7-185F-680A2E3F34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47" y="4117687"/>
            <a:ext cx="2910183" cy="17623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C693A4A-67A8-E8BD-EA0D-25AA4DEE5640}"/>
              </a:ext>
            </a:extLst>
          </p:cNvPr>
          <p:cNvSpPr txBox="1"/>
          <p:nvPr/>
        </p:nvSpPr>
        <p:spPr>
          <a:xfrm>
            <a:off x="872455" y="3214153"/>
            <a:ext cx="11341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Community led activity is innovative, timely, engaging and builds trust</a:t>
            </a:r>
          </a:p>
        </p:txBody>
      </p:sp>
    </p:spTree>
    <p:extLst>
      <p:ext uri="{BB962C8B-B14F-4D97-AF65-F5344CB8AC3E}">
        <p14:creationId xmlns:p14="http://schemas.microsoft.com/office/powerpoint/2010/main" val="199410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A4BDCF3-A1B1-8C6E-B288-F11DCA4A1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14E37E-DC93-D2BF-7450-AFC96ED3F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3D4CB-B0FD-47F7-BD03-A2F41CD6399B}" type="slidenum">
              <a:rPr lang="en-US" smtClean="0"/>
              <a:t>15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4CD1F2-8A75-067E-6D74-185635DC9B80}"/>
              </a:ext>
            </a:extLst>
          </p:cNvPr>
          <p:cNvSpPr txBox="1"/>
          <p:nvPr/>
        </p:nvSpPr>
        <p:spPr>
          <a:xfrm>
            <a:off x="9957732" y="142613"/>
            <a:ext cx="1946246" cy="5704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0" name="Picture 9" descr="A logo with colorful letters&#10;&#10;Description automatically generated with medium confidence">
            <a:extLst>
              <a:ext uri="{FF2B5EF4-FFF2-40B4-BE49-F238E27FC236}">
                <a16:creationId xmlns:a16="http://schemas.microsoft.com/office/drawing/2014/main" id="{8E3C26DD-826D-C8F7-185F-680A2E3F34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6939" y="3610747"/>
            <a:ext cx="3723916" cy="2255134"/>
          </a:xfrm>
          <a:prstGeom prst="rect">
            <a:avLst/>
          </a:prstGeom>
        </p:spPr>
      </p:pic>
      <p:pic>
        <p:nvPicPr>
          <p:cNvPr id="4" name="Picture 3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E7328DAE-B918-C13E-AABA-BAF3050F62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132" y="4233630"/>
            <a:ext cx="5845528" cy="10093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F2CC03-932F-0F45-77D6-B6145266753F}"/>
              </a:ext>
            </a:extLst>
          </p:cNvPr>
          <p:cNvSpPr txBox="1"/>
          <p:nvPr/>
        </p:nvSpPr>
        <p:spPr>
          <a:xfrm>
            <a:off x="3363985" y="1737210"/>
            <a:ext cx="87329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913979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63DE390-A8DB-35B2-F664-658265082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D2245E-963F-C322-3F39-E0F32EAE4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3D4CB-B0FD-47F7-BD03-A2F41CD6399B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43B817-877F-D36E-B6F9-5A5AE294EBBC}"/>
              </a:ext>
            </a:extLst>
          </p:cNvPr>
          <p:cNvSpPr txBox="1"/>
          <p:nvPr/>
        </p:nvSpPr>
        <p:spPr>
          <a:xfrm>
            <a:off x="9957732" y="142613"/>
            <a:ext cx="1946246" cy="5704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8" name="Picture 7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DD35E63E-7F25-E734-8FB5-BE24E16D90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115" y="142613"/>
            <a:ext cx="3303639" cy="570451"/>
          </a:xfrm>
          <a:prstGeom prst="rect">
            <a:avLst/>
          </a:prstGeom>
        </p:spPr>
      </p:pic>
      <p:pic>
        <p:nvPicPr>
          <p:cNvPr id="4" name="Picture 3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BE75C71A-15A3-D34D-7E63-85D8AEFBF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944" y="2785627"/>
            <a:ext cx="5873573" cy="22858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B531B56-D58C-04B1-0C45-70CA27C5B4F7}"/>
              </a:ext>
            </a:extLst>
          </p:cNvPr>
          <p:cNvSpPr txBox="1"/>
          <p:nvPr/>
        </p:nvSpPr>
        <p:spPr>
          <a:xfrm>
            <a:off x="423890" y="1093823"/>
            <a:ext cx="5340583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/>
              </a:rPr>
              <a:t>Research Community Consultation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DAE78E-71E8-2D5E-1CFA-EBC7852B3CBB}"/>
              </a:ext>
            </a:extLst>
          </p:cNvPr>
          <p:cNvSpPr txBox="1"/>
          <p:nvPr/>
        </p:nvSpPr>
        <p:spPr>
          <a:xfrm>
            <a:off x="3901165" y="5863130"/>
            <a:ext cx="41872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Derailed"/>
              </a:rPr>
              <a:t>www.ncl.ac.uk/research/culture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7C5898-82D1-6D6B-779D-98B3FFAE37AE}"/>
              </a:ext>
            </a:extLst>
          </p:cNvPr>
          <p:cNvSpPr txBox="1"/>
          <p:nvPr/>
        </p:nvSpPr>
        <p:spPr>
          <a:xfrm>
            <a:off x="6347616" y="1318036"/>
            <a:ext cx="534058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/>
              </a:rPr>
              <a:t>Action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6D90D35-01AC-6F35-56ED-D06BACCF82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4399" y="2424767"/>
            <a:ext cx="5340583" cy="2924158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9D591C6D-30D5-7513-177C-97A7A6E30BB9}"/>
              </a:ext>
            </a:extLst>
          </p:cNvPr>
          <p:cNvSpPr/>
          <p:nvPr/>
        </p:nvSpPr>
        <p:spPr>
          <a:xfrm>
            <a:off x="5994783" y="1501040"/>
            <a:ext cx="1798589" cy="3858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236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395FB6A-F05A-176D-1B93-58541B48D478}"/>
              </a:ext>
            </a:extLst>
          </p:cNvPr>
          <p:cNvSpPr txBox="1"/>
          <p:nvPr/>
        </p:nvSpPr>
        <p:spPr>
          <a:xfrm>
            <a:off x="339626" y="202482"/>
            <a:ext cx="103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B2A9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Arial" panose="020B0604020202020204" pitchFamily="34" charset="0"/>
              </a:rPr>
              <a:t>RC QR Spend 22-23</a:t>
            </a:r>
          </a:p>
        </p:txBody>
      </p:sp>
      <p:pic>
        <p:nvPicPr>
          <p:cNvPr id="9" name="Picture 8" descr="A picture containing circle, graphics, logo, design&#10;&#10;Description automatically generated">
            <a:extLst>
              <a:ext uri="{FF2B5EF4-FFF2-40B4-BE49-F238E27FC236}">
                <a16:creationId xmlns:a16="http://schemas.microsoft.com/office/drawing/2014/main" id="{EAA06813-F72B-F650-5D2E-4745EEEFF1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258" y="1797804"/>
            <a:ext cx="5841484" cy="42697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D56D6F7-C27D-FA1C-A8C9-C9249036F564}"/>
              </a:ext>
            </a:extLst>
          </p:cNvPr>
          <p:cNvSpPr txBox="1"/>
          <p:nvPr/>
        </p:nvSpPr>
        <p:spPr>
          <a:xfrm>
            <a:off x="7563502" y="1795396"/>
            <a:ext cx="2510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erailed"/>
                <a:ea typeface="+mn-ea"/>
                <a:cs typeface="+mn-cs"/>
              </a:rPr>
              <a:t>Strategic implementation team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A17469-2F41-76A5-B53C-D406BC8BEA58}"/>
              </a:ext>
            </a:extLst>
          </p:cNvPr>
          <p:cNvSpPr txBox="1"/>
          <p:nvPr/>
        </p:nvSpPr>
        <p:spPr>
          <a:xfrm>
            <a:off x="776678" y="2436890"/>
            <a:ext cx="36611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erailed"/>
                <a:ea typeface="+mn-ea"/>
                <a:cs typeface="+mn-cs"/>
              </a:rPr>
              <a:t>Responsive mode funding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erailed"/>
                <a:ea typeface="+mn-ea"/>
                <a:cs typeface="+mn-cs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1974F5-2492-B6EB-1078-1A7381D3F9BB}"/>
              </a:ext>
            </a:extLst>
          </p:cNvPr>
          <p:cNvSpPr txBox="1"/>
          <p:nvPr/>
        </p:nvSpPr>
        <p:spPr>
          <a:xfrm>
            <a:off x="4974672" y="725702"/>
            <a:ext cx="2298583" cy="666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Resource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901400-1197-ED1E-0CA6-8EAE6ED23EAC}"/>
              </a:ext>
            </a:extLst>
          </p:cNvPr>
          <p:cNvSpPr txBox="1"/>
          <p:nvPr/>
        </p:nvSpPr>
        <p:spPr>
          <a:xfrm>
            <a:off x="8102034" y="4436372"/>
            <a:ext cx="36611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erailed"/>
                <a:ea typeface="+mn-ea"/>
                <a:cs typeface="+mn-cs"/>
              </a:rPr>
              <a:t>Strategic projects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erailed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5435B9-8908-BBEE-EBAE-CB6B70B74598}"/>
              </a:ext>
            </a:extLst>
          </p:cNvPr>
          <p:cNvSpPr/>
          <p:nvPr/>
        </p:nvSpPr>
        <p:spPr>
          <a:xfrm>
            <a:off x="9940954" y="134224"/>
            <a:ext cx="1967347" cy="5914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5" name="Picture 14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A6B9E78B-34E1-7ED4-6CE7-6387B8E8D5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115" y="142613"/>
            <a:ext cx="3303639" cy="570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358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395FB6A-F05A-176D-1B93-58541B48D478}"/>
              </a:ext>
            </a:extLst>
          </p:cNvPr>
          <p:cNvSpPr txBox="1"/>
          <p:nvPr/>
        </p:nvSpPr>
        <p:spPr>
          <a:xfrm>
            <a:off x="339626" y="202482"/>
            <a:ext cx="103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B2A9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Arial" panose="020B0604020202020204" pitchFamily="34" charset="0"/>
              </a:rPr>
              <a:t>RC QR Spend 22-23</a:t>
            </a:r>
          </a:p>
        </p:txBody>
      </p:sp>
      <p:pic>
        <p:nvPicPr>
          <p:cNvPr id="9" name="Picture 8" descr="A picture containing circle, graphics, logo, design&#10;&#10;Description automatically generated">
            <a:extLst>
              <a:ext uri="{FF2B5EF4-FFF2-40B4-BE49-F238E27FC236}">
                <a16:creationId xmlns:a16="http://schemas.microsoft.com/office/drawing/2014/main" id="{EAA06813-F72B-F650-5D2E-4745EEEFF1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258" y="1797804"/>
            <a:ext cx="5841484" cy="42697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D56D6F7-C27D-FA1C-A8C9-C9249036F564}"/>
              </a:ext>
            </a:extLst>
          </p:cNvPr>
          <p:cNvSpPr txBox="1"/>
          <p:nvPr/>
        </p:nvSpPr>
        <p:spPr>
          <a:xfrm>
            <a:off x="7563502" y="1795396"/>
            <a:ext cx="2510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erailed"/>
                <a:ea typeface="+mn-ea"/>
                <a:cs typeface="+mn-cs"/>
              </a:rPr>
              <a:t>Strategic implementation team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1A713C-1FEF-2E5F-785E-08B9D8DC0450}"/>
              </a:ext>
            </a:extLst>
          </p:cNvPr>
          <p:cNvSpPr txBox="1"/>
          <p:nvPr/>
        </p:nvSpPr>
        <p:spPr>
          <a:xfrm>
            <a:off x="8102034" y="4436372"/>
            <a:ext cx="36611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erailed"/>
                <a:ea typeface="+mn-ea"/>
                <a:cs typeface="+mn-cs"/>
              </a:rPr>
              <a:t>Strategic projects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erailed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1974F5-2492-B6EB-1078-1A7381D3F9BB}"/>
              </a:ext>
            </a:extLst>
          </p:cNvPr>
          <p:cNvSpPr txBox="1"/>
          <p:nvPr/>
        </p:nvSpPr>
        <p:spPr>
          <a:xfrm>
            <a:off x="4974672" y="725702"/>
            <a:ext cx="2298583" cy="666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Resource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0304188-D123-9615-ECEB-CEA3429F4C74}"/>
              </a:ext>
            </a:extLst>
          </p:cNvPr>
          <p:cNvCxnSpPr>
            <a:cxnSpLocks/>
          </p:cNvCxnSpPr>
          <p:nvPr/>
        </p:nvCxnSpPr>
        <p:spPr>
          <a:xfrm flipV="1">
            <a:off x="6096000" y="3176217"/>
            <a:ext cx="2579590" cy="707886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334253-10C0-95F8-E777-3366C32CE354}"/>
              </a:ext>
            </a:extLst>
          </p:cNvPr>
          <p:cNvCxnSpPr>
            <a:cxnSpLocks/>
          </p:cNvCxnSpPr>
          <p:nvPr/>
        </p:nvCxnSpPr>
        <p:spPr>
          <a:xfrm flipH="1">
            <a:off x="5754848" y="3858936"/>
            <a:ext cx="341152" cy="2474752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" name="Arrow: Curved Left 16">
            <a:extLst>
              <a:ext uri="{FF2B5EF4-FFF2-40B4-BE49-F238E27FC236}">
                <a16:creationId xmlns:a16="http://schemas.microsoft.com/office/drawing/2014/main" id="{52FD4C91-ED01-A82E-666C-531A580D5BB9}"/>
              </a:ext>
            </a:extLst>
          </p:cNvPr>
          <p:cNvSpPr/>
          <p:nvPr/>
        </p:nvSpPr>
        <p:spPr>
          <a:xfrm rot="17623900">
            <a:off x="8043964" y="3679062"/>
            <a:ext cx="341153" cy="857294"/>
          </a:xfrm>
          <a:prstGeom prst="curvedLeftArrow">
            <a:avLst>
              <a:gd name="adj1" fmla="val 0"/>
              <a:gd name="adj2" fmla="val 50000"/>
              <a:gd name="adj3" fmla="val 25000"/>
            </a:avLst>
          </a:prstGeom>
          <a:ln w="76200">
            <a:solidFill>
              <a:schemeClr val="accent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F98131-5676-63DC-1173-C4141E4D691F}"/>
              </a:ext>
            </a:extLst>
          </p:cNvPr>
          <p:cNvSpPr txBox="1"/>
          <p:nvPr/>
        </p:nvSpPr>
        <p:spPr>
          <a:xfrm>
            <a:off x="428786" y="2191332"/>
            <a:ext cx="3292807" cy="3416320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Low admin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Big investment, big impact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Aligns with Research strategy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Relatively high risk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FF26453-1B87-5470-69E3-8D51C3923E93}"/>
              </a:ext>
            </a:extLst>
          </p:cNvPr>
          <p:cNvSpPr/>
          <p:nvPr/>
        </p:nvSpPr>
        <p:spPr>
          <a:xfrm>
            <a:off x="9940954" y="134224"/>
            <a:ext cx="1967347" cy="5914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20" name="Picture 19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1B8193DD-4811-6DA9-D369-22722C20D1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115" y="142613"/>
            <a:ext cx="3303639" cy="570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551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395FB6A-F05A-176D-1B93-58541B48D478}"/>
              </a:ext>
            </a:extLst>
          </p:cNvPr>
          <p:cNvSpPr txBox="1"/>
          <p:nvPr/>
        </p:nvSpPr>
        <p:spPr>
          <a:xfrm>
            <a:off x="339626" y="202482"/>
            <a:ext cx="103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B2A9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Arial" panose="020B0604020202020204" pitchFamily="34" charset="0"/>
              </a:rPr>
              <a:t>RC QR Spend 22-23</a:t>
            </a:r>
          </a:p>
        </p:txBody>
      </p:sp>
      <p:pic>
        <p:nvPicPr>
          <p:cNvPr id="9" name="Picture 8" descr="A picture containing circle, graphics, logo, design&#10;&#10;Description automatically generated">
            <a:extLst>
              <a:ext uri="{FF2B5EF4-FFF2-40B4-BE49-F238E27FC236}">
                <a16:creationId xmlns:a16="http://schemas.microsoft.com/office/drawing/2014/main" id="{EAA06813-F72B-F650-5D2E-4745EEEFF1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258" y="1797804"/>
            <a:ext cx="5841484" cy="42697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D56D6F7-C27D-FA1C-A8C9-C9249036F564}"/>
              </a:ext>
            </a:extLst>
          </p:cNvPr>
          <p:cNvSpPr txBox="1"/>
          <p:nvPr/>
        </p:nvSpPr>
        <p:spPr>
          <a:xfrm>
            <a:off x="7563502" y="1795396"/>
            <a:ext cx="2510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erailed"/>
                <a:ea typeface="+mn-ea"/>
                <a:cs typeface="+mn-cs"/>
              </a:rPr>
              <a:t>Strategic implementation team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A17469-2F41-76A5-B53C-D406BC8BEA58}"/>
              </a:ext>
            </a:extLst>
          </p:cNvPr>
          <p:cNvSpPr txBox="1"/>
          <p:nvPr/>
        </p:nvSpPr>
        <p:spPr>
          <a:xfrm>
            <a:off x="776678" y="2436890"/>
            <a:ext cx="36611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erailed"/>
                <a:ea typeface="+mn-ea"/>
                <a:cs typeface="+mn-cs"/>
              </a:rPr>
              <a:t>Responsive mode funding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erailed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1974F5-2492-B6EB-1078-1A7381D3F9BB}"/>
              </a:ext>
            </a:extLst>
          </p:cNvPr>
          <p:cNvSpPr txBox="1"/>
          <p:nvPr/>
        </p:nvSpPr>
        <p:spPr>
          <a:xfrm>
            <a:off x="4974672" y="725702"/>
            <a:ext cx="2298583" cy="666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Resource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137D069-33F4-0DE7-14B5-9246AE345199}"/>
              </a:ext>
            </a:extLst>
          </p:cNvPr>
          <p:cNvCxnSpPr>
            <a:cxnSpLocks/>
          </p:cNvCxnSpPr>
          <p:nvPr/>
        </p:nvCxnSpPr>
        <p:spPr>
          <a:xfrm flipH="1">
            <a:off x="5754848" y="3858936"/>
            <a:ext cx="341152" cy="2474752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47032FF-E369-BD0E-6A0B-D4226BEB0F3F}"/>
              </a:ext>
            </a:extLst>
          </p:cNvPr>
          <p:cNvCxnSpPr>
            <a:cxnSpLocks/>
          </p:cNvCxnSpPr>
          <p:nvPr/>
        </p:nvCxnSpPr>
        <p:spPr>
          <a:xfrm flipH="1">
            <a:off x="6082018" y="1457944"/>
            <a:ext cx="27964" cy="2474752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Arrow: Curved Left 10">
            <a:extLst>
              <a:ext uri="{FF2B5EF4-FFF2-40B4-BE49-F238E27FC236}">
                <a16:creationId xmlns:a16="http://schemas.microsoft.com/office/drawing/2014/main" id="{9842BAE2-D645-0F4D-D4C7-98B650B0C47B}"/>
              </a:ext>
            </a:extLst>
          </p:cNvPr>
          <p:cNvSpPr/>
          <p:nvPr/>
        </p:nvSpPr>
        <p:spPr>
          <a:xfrm rot="17623900" flipV="1">
            <a:off x="4404361" y="1704538"/>
            <a:ext cx="341153" cy="932503"/>
          </a:xfrm>
          <a:prstGeom prst="curvedLeftArrow">
            <a:avLst>
              <a:gd name="adj1" fmla="val 0"/>
              <a:gd name="adj2" fmla="val 50000"/>
              <a:gd name="adj3" fmla="val 25000"/>
            </a:avLst>
          </a:prstGeom>
          <a:ln w="76200">
            <a:solidFill>
              <a:schemeClr val="accent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FB007D-A6D2-830B-67AF-098560F15F45}"/>
              </a:ext>
            </a:extLst>
          </p:cNvPr>
          <p:cNvSpPr txBox="1"/>
          <p:nvPr/>
        </p:nvSpPr>
        <p:spPr>
          <a:xfrm>
            <a:off x="8173624" y="3212984"/>
            <a:ext cx="3422708" cy="2585323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 admin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Small investment, small impact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Don’t necessarily impact the research strategy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 risk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E045A8-93E3-9112-B878-3B6E621CE00F}"/>
              </a:ext>
            </a:extLst>
          </p:cNvPr>
          <p:cNvSpPr txBox="1"/>
          <p:nvPr/>
        </p:nvSpPr>
        <p:spPr>
          <a:xfrm>
            <a:off x="440424" y="3522982"/>
            <a:ext cx="37750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chemeClr val="accent6">
                    <a:lumMod val="75000"/>
                  </a:schemeClr>
                </a:solidFill>
              </a:rPr>
              <a:t>Community engagement!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chemeClr val="accent6">
                    <a:lumMod val="75000"/>
                  </a:schemeClr>
                </a:solidFill>
              </a:rPr>
              <a:t>Collaborative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chemeClr val="accent6">
                    <a:lumMod val="75000"/>
                  </a:schemeClr>
                </a:solidFill>
              </a:rPr>
              <a:t>Adaptive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AD4FA0B-8B1C-4EF0-C516-019F4E59E044}"/>
              </a:ext>
            </a:extLst>
          </p:cNvPr>
          <p:cNvSpPr/>
          <p:nvPr/>
        </p:nvSpPr>
        <p:spPr>
          <a:xfrm>
            <a:off x="9940954" y="134224"/>
            <a:ext cx="1967347" cy="5914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6" name="Picture 15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0F1BD8B3-24B8-5F69-60B6-F3F27B6772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115" y="142613"/>
            <a:ext cx="3303639" cy="570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21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63DE390-A8DB-35B2-F664-658265082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D2245E-963F-C322-3F39-E0F32EAE4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3D4CB-B0FD-47F7-BD03-A2F41CD6399B}" type="slidenum">
              <a:rPr lang="en-US" smtClean="0"/>
              <a:t>6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84E0F3-4B23-6549-AC6D-8B34296C2904}"/>
              </a:ext>
            </a:extLst>
          </p:cNvPr>
          <p:cNvSpPr txBox="1"/>
          <p:nvPr/>
        </p:nvSpPr>
        <p:spPr>
          <a:xfrm>
            <a:off x="775997" y="851542"/>
            <a:ext cx="106400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erailed"/>
                <a:ea typeface="+mn-ea"/>
                <a:cs typeface="+mn-cs"/>
              </a:rPr>
              <a:t>Responsive mode funding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erailed"/>
                <a:ea typeface="+mn-ea"/>
                <a:cs typeface="+mn-cs"/>
              </a:rPr>
              <a:t>– People and Project Fund (for colleagues and PGRs)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AAF7B1-FBE3-9999-60FE-725790F3A6C3}"/>
              </a:ext>
            </a:extLst>
          </p:cNvPr>
          <p:cNvSpPr txBox="1"/>
          <p:nvPr/>
        </p:nvSpPr>
        <p:spPr>
          <a:xfrm>
            <a:off x="1" y="1950278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400" dirty="0">
              <a:solidFill>
                <a:srgbClr val="333333"/>
              </a:solidFill>
            </a:endParaRPr>
          </a:p>
          <a:p>
            <a:pPr algn="ctr"/>
            <a:endParaRPr lang="en-GB" sz="2400" dirty="0">
              <a:solidFill>
                <a:srgbClr val="333333"/>
              </a:solidFill>
            </a:endParaRPr>
          </a:p>
          <a:p>
            <a:pPr algn="ctr"/>
            <a:endParaRPr lang="en-GB" sz="2400" dirty="0">
              <a:solidFill>
                <a:srgbClr val="333333"/>
              </a:solidFill>
            </a:endParaRPr>
          </a:p>
          <a:p>
            <a:pPr algn="ctr"/>
            <a:r>
              <a:rPr lang="en-GB" sz="2400" b="0" i="0" dirty="0">
                <a:solidFill>
                  <a:srgbClr val="333333"/>
                </a:solidFill>
                <a:effectLst/>
              </a:rPr>
              <a:t>Enhancing Research Culture </a:t>
            </a:r>
            <a:r>
              <a:rPr lang="en-GB" sz="2400" b="1" i="0" dirty="0">
                <a:solidFill>
                  <a:schemeClr val="accent6"/>
                </a:solidFill>
                <a:effectLst/>
              </a:rPr>
              <a:t>Project</a:t>
            </a:r>
            <a:r>
              <a:rPr lang="en-GB" sz="24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GB" sz="2400" b="0" i="0" dirty="0">
                <a:solidFill>
                  <a:srgbClr val="333333"/>
                </a:solidFill>
                <a:effectLst/>
              </a:rPr>
              <a:t>Fund to support community-led projects aligned with our ambitions (Research Culture Action Plan)</a:t>
            </a:r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FC7D4E-B08E-7ECB-43F0-8C976FBBE6A2}"/>
              </a:ext>
            </a:extLst>
          </p:cNvPr>
          <p:cNvSpPr txBox="1"/>
          <p:nvPr/>
        </p:nvSpPr>
        <p:spPr>
          <a:xfrm>
            <a:off x="4964218" y="2443141"/>
            <a:ext cx="1920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chemeClr val="accent2">
                    <a:lumMod val="75000"/>
                  </a:schemeClr>
                </a:solidFill>
              </a:rPr>
              <a:t>2022-23 = 60+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92A9F0-B7F7-7230-7229-F3D5B6060125}"/>
              </a:ext>
            </a:extLst>
          </p:cNvPr>
          <p:cNvSpPr/>
          <p:nvPr/>
        </p:nvSpPr>
        <p:spPr>
          <a:xfrm>
            <a:off x="9940954" y="134224"/>
            <a:ext cx="1967347" cy="5914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8" name="Picture 7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343F07A9-2DE5-DD0E-209D-C22F32A59B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115" y="142613"/>
            <a:ext cx="3303639" cy="5704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BB34D0F-9A7D-DBB8-8522-CAC2C8866870}"/>
              </a:ext>
            </a:extLst>
          </p:cNvPr>
          <p:cNvSpPr txBox="1"/>
          <p:nvPr/>
        </p:nvSpPr>
        <p:spPr>
          <a:xfrm>
            <a:off x="3207100" y="3739329"/>
            <a:ext cx="5434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2">
                    <a:lumMod val="75000"/>
                  </a:schemeClr>
                </a:solidFill>
              </a:rPr>
              <a:t>2022-23 = 46 Applications</a:t>
            </a:r>
          </a:p>
        </p:txBody>
      </p:sp>
      <p:pic>
        <p:nvPicPr>
          <p:cNvPr id="11" name="Picture 10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2081834B-8C11-C423-C680-A20B947F7F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17" y="4586424"/>
            <a:ext cx="2661334" cy="1773779"/>
          </a:xfrm>
          <a:prstGeom prst="rect">
            <a:avLst/>
          </a:prstGeom>
        </p:spPr>
      </p:pic>
      <p:pic>
        <p:nvPicPr>
          <p:cNvPr id="15" name="Picture 14" descr="A group of people sitting in chairs&#10;&#10;Description automatically generated">
            <a:extLst>
              <a:ext uri="{FF2B5EF4-FFF2-40B4-BE49-F238E27FC236}">
                <a16:creationId xmlns:a16="http://schemas.microsoft.com/office/drawing/2014/main" id="{C6DD6C33-956D-0188-77AF-4A0BFC054A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177" y="4582494"/>
            <a:ext cx="2619332" cy="1747079"/>
          </a:xfrm>
          <a:prstGeom prst="rect">
            <a:avLst/>
          </a:prstGeom>
        </p:spPr>
      </p:pic>
      <p:pic>
        <p:nvPicPr>
          <p:cNvPr id="19" name="Picture 18" descr="A group of people standing in front of a wall&#10;&#10;Description automatically generated">
            <a:extLst>
              <a:ext uri="{FF2B5EF4-FFF2-40B4-BE49-F238E27FC236}">
                <a16:creationId xmlns:a16="http://schemas.microsoft.com/office/drawing/2014/main" id="{441C3331-9CA8-3577-2A6A-15404FD2E4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540" y="4568923"/>
            <a:ext cx="2661334" cy="1774223"/>
          </a:xfrm>
          <a:prstGeom prst="rect">
            <a:avLst/>
          </a:prstGeom>
        </p:spPr>
      </p:pic>
      <p:pic>
        <p:nvPicPr>
          <p:cNvPr id="21" name="Picture 20" descr="Two women standing in front of a sign&#10;&#10;Description automatically generated">
            <a:extLst>
              <a:ext uri="{FF2B5EF4-FFF2-40B4-BE49-F238E27FC236}">
                <a16:creationId xmlns:a16="http://schemas.microsoft.com/office/drawing/2014/main" id="{B65E5504-90FE-BBE6-9379-DD517E9025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812" y="4592469"/>
            <a:ext cx="2626672" cy="175067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3988BAD-DD2E-D23C-F37D-5F4FC26A32E6}"/>
              </a:ext>
            </a:extLst>
          </p:cNvPr>
          <p:cNvSpPr txBox="1"/>
          <p:nvPr/>
        </p:nvSpPr>
        <p:spPr>
          <a:xfrm>
            <a:off x="-35981" y="2073809"/>
            <a:ext cx="12192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0" i="0" dirty="0">
                <a:solidFill>
                  <a:srgbClr val="333333"/>
                </a:solidFill>
                <a:effectLst/>
              </a:rPr>
              <a:t>Enhancing Research Culture </a:t>
            </a:r>
            <a:r>
              <a:rPr lang="en-GB" sz="2000" b="1" i="0" dirty="0">
                <a:solidFill>
                  <a:srgbClr val="333333"/>
                </a:solidFill>
                <a:effectLst/>
              </a:rPr>
              <a:t>People </a:t>
            </a:r>
            <a:r>
              <a:rPr lang="en-GB" sz="2000" b="0" i="0" dirty="0">
                <a:solidFill>
                  <a:srgbClr val="333333"/>
                </a:solidFill>
                <a:effectLst/>
              </a:rPr>
              <a:t>Fund – Training and Development activities </a:t>
            </a:r>
          </a:p>
          <a:p>
            <a:pPr algn="ctr"/>
            <a:endParaRPr lang="en-GB" sz="2400" dirty="0">
              <a:solidFill>
                <a:srgbClr val="333333"/>
              </a:solidFill>
            </a:endParaRPr>
          </a:p>
          <a:p>
            <a:pPr algn="ctr"/>
            <a:endParaRPr lang="en-GB" sz="2400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727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63DE390-A8DB-35B2-F664-658265082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D2245E-963F-C322-3F39-E0F32EAE4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3D4CB-B0FD-47F7-BD03-A2F41CD6399B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43B817-877F-D36E-B6F9-5A5AE294EBBC}"/>
              </a:ext>
            </a:extLst>
          </p:cNvPr>
          <p:cNvSpPr txBox="1"/>
          <p:nvPr/>
        </p:nvSpPr>
        <p:spPr>
          <a:xfrm>
            <a:off x="9957732" y="142613"/>
            <a:ext cx="1946246" cy="5704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8" name="Picture 7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DD35E63E-7F25-E734-8FB5-BE24E16D90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115" y="142613"/>
            <a:ext cx="3303639" cy="5704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D1C8581-5325-E6DA-88BB-093C7DF7F61A}"/>
              </a:ext>
            </a:extLst>
          </p:cNvPr>
          <p:cNvSpPr txBox="1"/>
          <p:nvPr/>
        </p:nvSpPr>
        <p:spPr>
          <a:xfrm>
            <a:off x="2460606" y="1407247"/>
            <a:ext cx="79063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Helen’s experience </a:t>
            </a:r>
          </a:p>
          <a:p>
            <a:pPr algn="ctr"/>
            <a:r>
              <a:rPr lang="en-GB" sz="2800" dirty="0"/>
              <a:t>The RENU event and formation of The Researcher Network </a:t>
            </a:r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DB9CE837-14CD-CC4D-5276-6D26CC474F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566" y="3486425"/>
            <a:ext cx="5293148" cy="1855886"/>
          </a:xfrm>
          <a:prstGeom prst="rect">
            <a:avLst/>
          </a:prstGeom>
        </p:spPr>
      </p:pic>
      <p:pic>
        <p:nvPicPr>
          <p:cNvPr id="11" name="Picture 10" descr="A person wearing glasses smiling&#10;&#10;Description automatically generated">
            <a:extLst>
              <a:ext uri="{FF2B5EF4-FFF2-40B4-BE49-F238E27FC236}">
                <a16:creationId xmlns:a16="http://schemas.microsoft.com/office/drawing/2014/main" id="{A893BFE4-0D15-3DC3-4500-F721AEB66D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8783" y="2966103"/>
            <a:ext cx="2600262" cy="259973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A344825-9A91-3A62-2181-A4011C2F305F}"/>
              </a:ext>
            </a:extLst>
          </p:cNvPr>
          <p:cNvSpPr txBox="1"/>
          <p:nvPr/>
        </p:nvSpPr>
        <p:spPr>
          <a:xfrm>
            <a:off x="2385966" y="5687161"/>
            <a:ext cx="186589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  <a:ea typeface="+mn-ea"/>
                <a:cs typeface="Calibri"/>
              </a:rPr>
              <a:t>Helen Gray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  <a:ea typeface="+mn-ea"/>
                <a:cs typeface="Calibri"/>
              </a:rPr>
              <a:t>SAgE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/>
              <a:ea typeface="+mn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5054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D7D078-F2E1-232F-F347-EE0D421FE65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81" t="21968" r="8207" b="19208"/>
          <a:stretch/>
        </p:blipFill>
        <p:spPr>
          <a:xfrm>
            <a:off x="-24435" y="0"/>
            <a:ext cx="12225766" cy="687568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90030DF-900E-90B3-AF71-33E5B5B189D3}"/>
              </a:ext>
            </a:extLst>
          </p:cNvPr>
          <p:cNvSpPr txBox="1"/>
          <p:nvPr/>
        </p:nvSpPr>
        <p:spPr>
          <a:xfrm>
            <a:off x="213605" y="1895773"/>
            <a:ext cx="44646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Why did we apply?</a:t>
            </a:r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99AC8A6C-82E4-F69B-DE6A-2C4815B33A38}"/>
              </a:ext>
            </a:extLst>
          </p:cNvPr>
          <p:cNvSpPr txBox="1">
            <a:spLocks/>
          </p:cNvSpPr>
          <p:nvPr/>
        </p:nvSpPr>
        <p:spPr>
          <a:xfrm>
            <a:off x="411489" y="2967350"/>
            <a:ext cx="6395932" cy="1764041"/>
          </a:xfrm>
          <a:prstGeom prst="rect">
            <a:avLst/>
          </a:prstGeom>
        </p:spPr>
        <p:txBody>
          <a:bodyPr vert="horz" wrap="square" lIns="0" tIns="0" rIns="0" bIns="18000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i="0" kern="1200">
                <a:solidFill>
                  <a:schemeClr val="tx1"/>
                </a:solidFill>
                <a:latin typeface="Derailed" panose="020B0503030101060003" pitchFamily="34" charset="77"/>
                <a:ea typeface="+mn-ea"/>
                <a:cs typeface="+mn-cs"/>
              </a:defRPr>
            </a:lvl1pPr>
            <a:lvl2pPr marL="3175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400" b="0" i="0" kern="1200">
                <a:solidFill>
                  <a:schemeClr val="tx1"/>
                </a:solidFill>
                <a:latin typeface="Derailed" panose="020B0503030101060003" pitchFamily="34" charset="77"/>
                <a:ea typeface="+mn-ea"/>
                <a:cs typeface="+mn-cs"/>
              </a:defRPr>
            </a:lvl2pPr>
            <a:lvl3pPr marL="133350" indent="-13335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/>
              <a:defRPr sz="1400" b="1" i="0" kern="1200">
                <a:solidFill>
                  <a:schemeClr val="tx1"/>
                </a:solidFill>
                <a:latin typeface="Derailed" panose="020B0503030101060003" pitchFamily="34" charset="77"/>
                <a:ea typeface="+mn-ea"/>
                <a:cs typeface="+mn-cs"/>
              </a:defRPr>
            </a:lvl3pPr>
            <a:lvl4pPr marL="180975" indent="-180975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/>
              <a:defRPr sz="1400" b="0" i="0" kern="1200">
                <a:solidFill>
                  <a:schemeClr val="tx1"/>
                </a:solidFill>
                <a:latin typeface="Derailed" panose="020B0503030101060003" pitchFamily="34" charset="77"/>
                <a:ea typeface="+mn-ea"/>
                <a:cs typeface="+mn-cs"/>
              </a:defRPr>
            </a:lvl4pPr>
            <a:lvl5pPr marL="361950" indent="-180975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Raleway" panose="020B0503030101060003" pitchFamily="34" charset="0"/>
              <a:buChar char="−"/>
              <a:tabLst/>
              <a:defRPr sz="1200" b="0" i="0" kern="1200">
                <a:solidFill>
                  <a:schemeClr val="tx1"/>
                </a:solidFill>
                <a:latin typeface="Derailed" panose="020B05030301010600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Researchers (especially ECRs) are often poorly connected, underappreciated and underrepresented in decision-making processes across academia.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Support for researchers is dependent on department with unequal opportunity for voices to be heard.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pic>
        <p:nvPicPr>
          <p:cNvPr id="39" name="Picture 2">
            <a:extLst>
              <a:ext uri="{FF2B5EF4-FFF2-40B4-BE49-F238E27FC236}">
                <a16:creationId xmlns:a16="http://schemas.microsoft.com/office/drawing/2014/main" id="{5C1FF131-4F46-D11D-D606-04FAFD9CA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45" y="150419"/>
            <a:ext cx="1243334" cy="54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Audio 36">
            <a:hlinkClick r:id="" action="ppaction://media"/>
            <a:extLst>
              <a:ext uri="{FF2B5EF4-FFF2-40B4-BE49-F238E27FC236}">
                <a16:creationId xmlns:a16="http://schemas.microsoft.com/office/drawing/2014/main" id="{BE9503C4-781C-1603-3412-D28F5F75D60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203125" t="-203125" r="-203125" b="-203125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408663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511"/>
    </mc:Choice>
    <mc:Fallback xmlns="">
      <p:transition spd="slow" advTm="415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B6FE5E8-E2A8-5C57-AADC-59DBA9CF48B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34" t="67120" r="87344" b="25700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46BF5FCE-37EC-A3C7-171A-7386E0F85937}"/>
              </a:ext>
            </a:extLst>
          </p:cNvPr>
          <p:cNvGrpSpPr>
            <a:grpSpLocks noUngrp="1" noChangeAspect="1"/>
          </p:cNvGrpSpPr>
          <p:nvPr/>
        </p:nvGrpSpPr>
        <p:grpSpPr>
          <a:xfrm>
            <a:off x="646683" y="4346677"/>
            <a:ext cx="7134304" cy="2511323"/>
            <a:chOff x="-628" y="3718756"/>
            <a:chExt cx="8562718" cy="301093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FDAF8AD-6B98-A09C-E0F4-0DA98709D533}"/>
                </a:ext>
              </a:extLst>
            </p:cNvPr>
            <p:cNvGrpSpPr>
              <a:grpSpLocks noUngrp="1" noChangeAspect="1"/>
            </p:cNvGrpSpPr>
            <p:nvPr/>
          </p:nvGrpSpPr>
          <p:grpSpPr>
            <a:xfrm>
              <a:off x="-628" y="3718756"/>
              <a:ext cx="8562718" cy="3010932"/>
              <a:chOff x="-1" y="3423397"/>
              <a:chExt cx="9767212" cy="3438824"/>
            </a:xfrm>
          </p:grpSpPr>
          <p:pic>
            <p:nvPicPr>
              <p:cNvPr id="10" name="Picture 9" descr="A group of people sitting at a table&#10;&#10;Description automatically generated">
                <a:extLst>
                  <a:ext uri="{FF2B5EF4-FFF2-40B4-BE49-F238E27FC236}">
                    <a16:creationId xmlns:a16="http://schemas.microsoft.com/office/drawing/2014/main" id="{E8DDACCD-C883-C688-211C-6B69793D5DF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20539" t="-1219" r="10653"/>
              <a:stretch/>
            </p:blipFill>
            <p:spPr>
              <a:xfrm>
                <a:off x="3512791" y="3433818"/>
                <a:ext cx="1227733" cy="1200667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A616506-99AA-A498-AF93-87725CDF0E08}"/>
                  </a:ext>
                </a:extLst>
              </p:cNvPr>
              <p:cNvSpPr txBox="1"/>
              <p:nvPr/>
            </p:nvSpPr>
            <p:spPr>
              <a:xfrm>
                <a:off x="-1" y="4631933"/>
                <a:ext cx="1887021" cy="505736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ontserrat"/>
                    <a:ea typeface="+mn-ea"/>
                    <a:cs typeface="Calibri"/>
                  </a:rPr>
                  <a:t>Caroline </a:t>
                </a:r>
                <a:r>
                  <a:rPr kumimoji="0" lang="en-US" sz="900" b="0" i="0" u="none" strike="noStrike" kern="1200" cap="none" spc="0" normalizeH="0" baseline="0" noProof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ontserrat"/>
                    <a:ea typeface="+mn-ea"/>
                    <a:cs typeface="Calibri"/>
                  </a:rPr>
                  <a:t>Claisse</a:t>
                </a: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/>
                  <a:ea typeface="+mn-ea"/>
                  <a:cs typeface="Calibri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ontserrat"/>
                    <a:ea typeface="+mn-ea"/>
                    <a:cs typeface="Calibri"/>
                  </a:rPr>
                  <a:t>SAgE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5A2FC44-6793-2172-A93C-F31A451BDB04}"/>
                  </a:ext>
                </a:extLst>
              </p:cNvPr>
              <p:cNvSpPr txBox="1"/>
              <p:nvPr/>
            </p:nvSpPr>
            <p:spPr>
              <a:xfrm>
                <a:off x="3176242" y="4631933"/>
                <a:ext cx="1887021" cy="505736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ontserrat"/>
                    <a:ea typeface="+mn-ea"/>
                    <a:cs typeface="Calibri"/>
                  </a:rPr>
                  <a:t>Jordan Cuff</a:t>
                </a: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ontserrat"/>
                    <a:ea typeface="+mn-ea"/>
                    <a:cs typeface="Calibri"/>
                  </a:rPr>
                  <a:t>SAgE</a:t>
                </a: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/>
                  <a:ea typeface="+mn-ea"/>
                  <a:cs typeface="Calibri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C4368FB-AD8F-6EAE-246E-A441BF6B5770}"/>
                  </a:ext>
                </a:extLst>
              </p:cNvPr>
              <p:cNvSpPr txBox="1"/>
              <p:nvPr/>
            </p:nvSpPr>
            <p:spPr>
              <a:xfrm>
                <a:off x="1588121" y="4631931"/>
                <a:ext cx="1887021" cy="505736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ontserrat"/>
                    <a:ea typeface="+mn-ea"/>
                    <a:cs typeface="Calibri"/>
                  </a:rPr>
                  <a:t>Sarah Collins</a:t>
                </a: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ontserrat"/>
                    <a:ea typeface="+mn-ea"/>
                    <a:cs typeface="Calibri"/>
                  </a:rPr>
                  <a:t>HASS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BCA5076-2222-53B6-201F-87D6F9212247}"/>
                  </a:ext>
                </a:extLst>
              </p:cNvPr>
              <p:cNvSpPr txBox="1"/>
              <p:nvPr/>
            </p:nvSpPr>
            <p:spPr>
              <a:xfrm>
                <a:off x="4764364" y="4631931"/>
                <a:ext cx="1887021" cy="505736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ontserrat"/>
                    <a:ea typeface="+mn-ea"/>
                    <a:cs typeface="Calibri"/>
                  </a:rPr>
                  <a:t>Nayara Albrecht</a:t>
                </a: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ontserrat"/>
                    <a:ea typeface="+mn-ea"/>
                    <a:cs typeface="Calibri"/>
                  </a:rPr>
                  <a:t>HASS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DA6AA30-AB12-9A07-DF22-AA0154CF6A66}"/>
                  </a:ext>
                </a:extLst>
              </p:cNvPr>
              <p:cNvSpPr txBox="1"/>
              <p:nvPr/>
            </p:nvSpPr>
            <p:spPr>
              <a:xfrm>
                <a:off x="1602730" y="6356485"/>
                <a:ext cx="1887021" cy="505736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ontserrat"/>
                    <a:ea typeface="+mn-ea"/>
                    <a:cs typeface="Calibri"/>
                  </a:rPr>
                  <a:t>Jo Swaffield</a:t>
                </a: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ontserrat"/>
                    <a:ea typeface="+mn-ea"/>
                    <a:cs typeface="Calibri"/>
                  </a:rPr>
                  <a:t>HASS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60FAF73-97CD-C6F1-6377-9472FF8B712C}"/>
                  </a:ext>
                </a:extLst>
              </p:cNvPr>
              <p:cNvSpPr txBox="1"/>
              <p:nvPr/>
            </p:nvSpPr>
            <p:spPr>
              <a:xfrm>
                <a:off x="39658" y="6339823"/>
                <a:ext cx="1887021" cy="505736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ontserrat"/>
                    <a:ea typeface="+mn-lt"/>
                    <a:cs typeface="Calibri" panose="020F0502020204030204"/>
                  </a:rPr>
                  <a:t>Emily Rainsford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ontserrat"/>
                    <a:ea typeface="+mn-ea"/>
                    <a:cs typeface="Calibri"/>
                  </a:rPr>
                  <a:t>HASS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7C33F09-FFB0-83E6-D4EE-D217FEAADEF2}"/>
                  </a:ext>
                </a:extLst>
              </p:cNvPr>
              <p:cNvSpPr txBox="1"/>
              <p:nvPr/>
            </p:nvSpPr>
            <p:spPr>
              <a:xfrm>
                <a:off x="3187145" y="6356484"/>
                <a:ext cx="1887021" cy="505736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ontserrat"/>
                    <a:ea typeface="+mn-ea"/>
                    <a:cs typeface="Calibri"/>
                  </a:rPr>
                  <a:t>Lauren Walker</a:t>
                </a: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ontserrat"/>
                    <a:ea typeface="+mn-ea"/>
                    <a:cs typeface="Calibri"/>
                  </a:rPr>
                  <a:t>FMS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0E8795E-8BFE-E9E8-3225-55F686B8484F}"/>
                  </a:ext>
                </a:extLst>
              </p:cNvPr>
              <p:cNvSpPr txBox="1"/>
              <p:nvPr/>
            </p:nvSpPr>
            <p:spPr>
              <a:xfrm>
                <a:off x="6391265" y="4615267"/>
                <a:ext cx="1887021" cy="505736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ontserrat"/>
                    <a:ea typeface="+mn-ea"/>
                    <a:cs typeface="Calibri"/>
                  </a:rPr>
                  <a:t>Helen Gray</a:t>
                </a: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ontserrat"/>
                    <a:ea typeface="+mn-ea"/>
                    <a:cs typeface="Calibri"/>
                  </a:rPr>
                  <a:t>SAgE</a:t>
                </a:r>
                <a:endPara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/>
                  <a:ea typeface="+mn-ea"/>
                  <a:cs typeface="Calibri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9892ED7-171C-68F0-2668-D9B92B3E2034}"/>
                  </a:ext>
                </a:extLst>
              </p:cNvPr>
              <p:cNvSpPr txBox="1"/>
              <p:nvPr/>
            </p:nvSpPr>
            <p:spPr>
              <a:xfrm>
                <a:off x="4775770" y="6356484"/>
                <a:ext cx="1887021" cy="505736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ontserrat"/>
                    <a:ea typeface="+mn-ea"/>
                    <a:cs typeface="Calibri"/>
                  </a:rPr>
                  <a:t>Lydia Wu</a:t>
                </a: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ontserrat"/>
                    <a:ea typeface="+mn-ea"/>
                    <a:cs typeface="Calibri"/>
                  </a:rPr>
                  <a:t>HASS</a:t>
                </a:r>
              </a:p>
            </p:txBody>
          </p:sp>
          <p:pic>
            <p:nvPicPr>
              <p:cNvPr id="21" name="Picture 20" descr="A person smiling at camera&#10;&#10;Description automatically generated">
                <a:extLst>
                  <a:ext uri="{FF2B5EF4-FFF2-40B4-BE49-F238E27FC236}">
                    <a16:creationId xmlns:a16="http://schemas.microsoft.com/office/drawing/2014/main" id="{51999AFC-0CEB-B059-151A-6A3781D0E6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9045" y="3433916"/>
                <a:ext cx="1194620" cy="1200765"/>
              </a:xfrm>
              <a:prstGeom prst="rect">
                <a:avLst/>
              </a:prstGeom>
            </p:spPr>
          </p:pic>
          <p:pic>
            <p:nvPicPr>
              <p:cNvPr id="22" name="Picture 21" descr="A person in a blue shirt&#10;&#10;Description automatically generated">
                <a:extLst>
                  <a:ext uri="{FF2B5EF4-FFF2-40B4-BE49-F238E27FC236}">
                    <a16:creationId xmlns:a16="http://schemas.microsoft.com/office/drawing/2014/main" id="{A6222EDC-CC52-DF5A-FA8C-7FBEBEB0AF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927123" y="3426543"/>
                <a:ext cx="1215512" cy="1203222"/>
              </a:xfrm>
              <a:prstGeom prst="rect">
                <a:avLst/>
              </a:prstGeom>
            </p:spPr>
          </p:pic>
          <p:pic>
            <p:nvPicPr>
              <p:cNvPr id="23" name="Picture 22" descr="A person with red hair and blue and white striped shirt&#10;&#10;Description automatically generated">
                <a:extLst>
                  <a:ext uri="{FF2B5EF4-FFF2-40B4-BE49-F238E27FC236}">
                    <a16:creationId xmlns:a16="http://schemas.microsoft.com/office/drawing/2014/main" id="{7D80F8D3-C06A-603D-3943-E4C3B7D5FC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80889" y="5154181"/>
                <a:ext cx="1197077" cy="1203222"/>
              </a:xfrm>
              <a:prstGeom prst="rect">
                <a:avLst/>
              </a:prstGeom>
            </p:spPr>
          </p:pic>
          <p:pic>
            <p:nvPicPr>
              <p:cNvPr id="24" name="Picture 23" descr="A person wearing glasses smiling&#10;&#10;Description automatically generated">
                <a:extLst>
                  <a:ext uri="{FF2B5EF4-FFF2-40B4-BE49-F238E27FC236}">
                    <a16:creationId xmlns:a16="http://schemas.microsoft.com/office/drawing/2014/main" id="{7C7AB476-4845-959C-116A-D8D0A70243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739250" y="3423397"/>
                <a:ext cx="1194620" cy="1194620"/>
              </a:xfrm>
              <a:prstGeom prst="rect">
                <a:avLst/>
              </a:prstGeom>
            </p:spPr>
          </p:pic>
          <p:pic>
            <p:nvPicPr>
              <p:cNvPr id="25" name="Picture 24" descr="A person in a field&#10;&#10;Description automatically generated">
                <a:extLst>
                  <a:ext uri="{FF2B5EF4-FFF2-40B4-BE49-F238E27FC236}">
                    <a16:creationId xmlns:a16="http://schemas.microsoft.com/office/drawing/2014/main" id="{F1B4AE61-DA1E-89AD-07C2-096FF4CF48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190094" y="3427190"/>
                <a:ext cx="1219201" cy="1200764"/>
              </a:xfrm>
              <a:prstGeom prst="rect">
                <a:avLst/>
              </a:prstGeom>
            </p:spPr>
          </p:pic>
          <p:pic>
            <p:nvPicPr>
              <p:cNvPr id="26" name="Picture 25" descr="A person in a white coat&#10;&#10;Description automatically generated">
                <a:extLst>
                  <a:ext uri="{FF2B5EF4-FFF2-40B4-BE49-F238E27FC236}">
                    <a16:creationId xmlns:a16="http://schemas.microsoft.com/office/drawing/2014/main" id="{5E7B093C-4BBA-281B-4D39-2B5D9EB439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/>
              <a:srcRect t="17014" r="-138" b="9544"/>
              <a:stretch/>
            </p:blipFill>
            <p:spPr>
              <a:xfrm>
                <a:off x="3529081" y="5146297"/>
                <a:ext cx="1239347" cy="1210420"/>
              </a:xfrm>
              <a:prstGeom prst="rect">
                <a:avLst/>
              </a:prstGeom>
            </p:spPr>
          </p:pic>
          <p:pic>
            <p:nvPicPr>
              <p:cNvPr id="27" name="Picture 26" descr="A person smiling at camera&#10;&#10;Description automatically generated">
                <a:extLst>
                  <a:ext uri="{FF2B5EF4-FFF2-40B4-BE49-F238E27FC236}">
                    <a16:creationId xmlns:a16="http://schemas.microsoft.com/office/drawing/2014/main" id="{B4529187-9105-C883-677C-5815A17927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/>
              <a:srcRect l="6582" r="6384" b="-258"/>
              <a:stretch/>
            </p:blipFill>
            <p:spPr>
              <a:xfrm>
                <a:off x="5131064" y="5156213"/>
                <a:ext cx="1182234" cy="1206165"/>
              </a:xfrm>
              <a:prstGeom prst="rect">
                <a:avLst/>
              </a:prstGeom>
            </p:spPr>
          </p:pic>
          <p:pic>
            <p:nvPicPr>
              <p:cNvPr id="28" name="Picture 27" descr="A person with red hair and glasses&#10;&#10;Description automatically generated">
                <a:extLst>
                  <a:ext uri="{FF2B5EF4-FFF2-40B4-BE49-F238E27FC236}">
                    <a16:creationId xmlns:a16="http://schemas.microsoft.com/office/drawing/2014/main" id="{80C9162E-7290-7ECA-912F-B2627E9ACB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166851" y="3427770"/>
                <a:ext cx="1206910" cy="1194620"/>
              </a:xfrm>
              <a:prstGeom prst="rect">
                <a:avLst/>
              </a:prstGeom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CB89207-C9FD-67E6-B277-B1B4EFCBBE5B}"/>
                  </a:ext>
                </a:extLst>
              </p:cNvPr>
              <p:cNvSpPr txBox="1"/>
              <p:nvPr/>
            </p:nvSpPr>
            <p:spPr>
              <a:xfrm>
                <a:off x="7880190" y="4611165"/>
                <a:ext cx="1887021" cy="505737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ontserrat"/>
                    <a:ea typeface="+mn-lt"/>
                    <a:cs typeface="Calibri" panose="020F0502020204030204"/>
                  </a:rPr>
                  <a:t>Anjali Jayakumar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ontserrat"/>
                    <a:ea typeface="+mn-ea"/>
                    <a:cs typeface="Calibri"/>
                  </a:rPr>
                  <a:t>SAgE</a:t>
                </a: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612D876-F800-B52C-1EC3-031CDE64F863}"/>
                </a:ext>
              </a:extLst>
            </p:cNvPr>
            <p:cNvSpPr txBox="1"/>
            <p:nvPr/>
          </p:nvSpPr>
          <p:spPr>
            <a:xfrm>
              <a:off x="5586205" y="6244364"/>
              <a:ext cx="1654312" cy="442808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/>
                  <a:ea typeface="+mn-ea"/>
                  <a:cs typeface="Calibri"/>
                </a:rPr>
                <a:t>Kate Harris</a:t>
              </a:r>
              <a:endParaRPr kumimoji="0" lang="en-U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/>
                  <a:ea typeface="+mn-ea"/>
                  <a:cs typeface="Calibri"/>
                </a:rPr>
                <a:t>FMS/</a:t>
              </a:r>
              <a:r>
                <a:rPr kumimoji="0" lang="en-US" sz="9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/>
                  <a:ea typeface="+mn-ea"/>
                  <a:cs typeface="Calibri"/>
                </a:rPr>
                <a:t>SAgE</a:t>
              </a:r>
            </a:p>
          </p:txBody>
        </p:sp>
        <p:pic>
          <p:nvPicPr>
            <p:cNvPr id="8" name="Picture 7" descr="A person smiling at camera&#10;&#10;Description automatically generated">
              <a:extLst>
                <a:ext uri="{FF2B5EF4-FFF2-40B4-BE49-F238E27FC236}">
                  <a16:creationId xmlns:a16="http://schemas.microsoft.com/office/drawing/2014/main" id="{1FE32CB8-7B8D-AA57-68F3-7C42C18AE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5890203" y="5194346"/>
              <a:ext cx="1054840" cy="1053505"/>
            </a:xfrm>
            <a:prstGeom prst="rect">
              <a:avLst/>
            </a:prstGeom>
          </p:spPr>
        </p:pic>
        <p:pic>
          <p:nvPicPr>
            <p:cNvPr id="9" name="Picture 8" descr="A person with brown hair&#10;&#10;Description automatically generated">
              <a:extLst>
                <a:ext uri="{FF2B5EF4-FFF2-40B4-BE49-F238E27FC236}">
                  <a16:creationId xmlns:a16="http://schemas.microsoft.com/office/drawing/2014/main" id="{276D8C09-3164-0211-E3CD-61335D928B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/>
            <a:srcRect r="571" b="10606"/>
            <a:stretch/>
          </p:blipFill>
          <p:spPr>
            <a:xfrm>
              <a:off x="1729409" y="5249338"/>
              <a:ext cx="1041624" cy="1063390"/>
            </a:xfrm>
            <a:prstGeom prst="rect">
              <a:avLst/>
            </a:prstGeom>
          </p:spPr>
        </p:pic>
      </p:grpSp>
      <p:sp>
        <p:nvSpPr>
          <p:cNvPr id="30" name="Title 1">
            <a:extLst>
              <a:ext uri="{FF2B5EF4-FFF2-40B4-BE49-F238E27FC236}">
                <a16:creationId xmlns:a16="http://schemas.microsoft.com/office/drawing/2014/main" id="{B288DFF0-2E11-CB66-B000-BB5E33D63F06}"/>
              </a:ext>
            </a:extLst>
          </p:cNvPr>
          <p:cNvSpPr txBox="1">
            <a:spLocks/>
          </p:cNvSpPr>
          <p:nvPr/>
        </p:nvSpPr>
        <p:spPr>
          <a:xfrm>
            <a:off x="517961" y="1022470"/>
            <a:ext cx="4535490" cy="73037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Derailed" panose="020B0503030101060003" pitchFamily="34" charset="77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j-ea"/>
                <a:cs typeface="+mj-cs"/>
              </a:rPr>
              <a:t>What did we do?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j-ea"/>
              <a:cs typeface="+mj-cs"/>
            </a:endParaRP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58A7FA3C-C50D-8F08-629A-517827FEDED1}"/>
              </a:ext>
            </a:extLst>
          </p:cNvPr>
          <p:cNvSpPr txBox="1">
            <a:spLocks/>
          </p:cNvSpPr>
          <p:nvPr/>
        </p:nvSpPr>
        <p:spPr>
          <a:xfrm>
            <a:off x="646683" y="2056536"/>
            <a:ext cx="8715431" cy="1158670"/>
          </a:xfrm>
          <a:prstGeom prst="rect">
            <a:avLst/>
          </a:prstGeom>
        </p:spPr>
        <p:txBody>
          <a:bodyPr vert="horz" wrap="square" lIns="0" tIns="0" rIns="0" bIns="18000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i="0" kern="1200">
                <a:solidFill>
                  <a:schemeClr val="tx1"/>
                </a:solidFill>
                <a:latin typeface="Derailed" panose="020B0503030101060003" pitchFamily="34" charset="77"/>
                <a:ea typeface="+mn-ea"/>
                <a:cs typeface="+mn-cs"/>
              </a:defRPr>
            </a:lvl1pPr>
            <a:lvl2pPr marL="3175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400" b="0" i="0" kern="1200">
                <a:solidFill>
                  <a:schemeClr val="tx1"/>
                </a:solidFill>
                <a:latin typeface="Derailed" panose="020B0503030101060003" pitchFamily="34" charset="77"/>
                <a:ea typeface="+mn-ea"/>
                <a:cs typeface="+mn-cs"/>
              </a:defRPr>
            </a:lvl2pPr>
            <a:lvl3pPr marL="133350" indent="-13335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/>
              <a:defRPr sz="1400" b="1" i="0" kern="1200">
                <a:solidFill>
                  <a:schemeClr val="tx1"/>
                </a:solidFill>
                <a:latin typeface="Derailed" panose="020B0503030101060003" pitchFamily="34" charset="77"/>
                <a:ea typeface="+mn-ea"/>
                <a:cs typeface="+mn-cs"/>
              </a:defRPr>
            </a:lvl3pPr>
            <a:lvl4pPr marL="180975" indent="-180975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/>
              <a:defRPr sz="1400" b="0" i="0" kern="1200">
                <a:solidFill>
                  <a:schemeClr val="tx1"/>
                </a:solidFill>
                <a:latin typeface="Derailed" panose="020B0503030101060003" pitchFamily="34" charset="77"/>
                <a:ea typeface="+mn-ea"/>
                <a:cs typeface="+mn-cs"/>
              </a:defRPr>
            </a:lvl4pPr>
            <a:lvl5pPr marL="361950" indent="-180975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Raleway" panose="020B0503030101060003" pitchFamily="34" charset="0"/>
              <a:buChar char="−"/>
              <a:tabLst/>
              <a:defRPr sz="1200" b="0" i="0" kern="1200">
                <a:solidFill>
                  <a:schemeClr val="tx1"/>
                </a:solidFill>
                <a:latin typeface="Derailed" panose="020B05030301010600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Gathered together interested researchers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Shared experiences and planned our application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AIM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: To link researchers across faculties through a university-wide researcher symposium and establish a cross-faculty network representing the interests of researchers.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pic>
        <p:nvPicPr>
          <p:cNvPr id="39" name="Picture 2">
            <a:extLst>
              <a:ext uri="{FF2B5EF4-FFF2-40B4-BE49-F238E27FC236}">
                <a16:creationId xmlns:a16="http://schemas.microsoft.com/office/drawing/2014/main" id="{F5CBCD27-A800-DE61-F665-A4D74DECF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45" y="150419"/>
            <a:ext cx="1243334" cy="54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Audio 45">
            <a:hlinkClick r:id="" action="ppaction://media"/>
            <a:extLst>
              <a:ext uri="{FF2B5EF4-FFF2-40B4-BE49-F238E27FC236}">
                <a16:creationId xmlns:a16="http://schemas.microsoft.com/office/drawing/2014/main" id="{8997C63A-ABE4-3DDE-0D44-E5ADBBFF027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8"/>
          <a:srcRect l="-203125" t="-203125" r="-203125" b="-203125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31433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779"/>
    </mc:Choice>
    <mc:Fallback xmlns="">
      <p:transition spd="slow" advTm="537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7527" x="4267200" y="6242050"/>
          <p14:tracePt t="7913" x="4098925" y="6769100"/>
          <p14:tracePt t="7920" x="4135438" y="6751638"/>
          <p14:tracePt t="7928" x="4152900" y="6715125"/>
          <p14:tracePt t="7934" x="4170363" y="6697663"/>
          <p14:tracePt t="7941" x="4206875" y="6626225"/>
          <p14:tracePt t="7960" x="4260850" y="6519863"/>
          <p14:tracePt t="7963" x="4278313" y="6465888"/>
          <p14:tracePt t="7970" x="4313238" y="6411913"/>
          <p14:tracePt t="7978" x="4313238" y="6359525"/>
          <p14:tracePt t="7984" x="4313238" y="6270625"/>
          <p14:tracePt t="7992" x="4313238" y="6199188"/>
          <p14:tracePt t="7998" x="4313238" y="6110288"/>
          <p14:tracePt t="8005" x="4313238" y="6056313"/>
          <p14:tracePt t="8012" x="4295775" y="5967413"/>
          <p14:tracePt t="8019" x="4278313" y="5913438"/>
          <p14:tracePt t="8027" x="4278313" y="5842000"/>
          <p14:tracePt t="8034" x="4260850" y="5753100"/>
          <p14:tracePt t="8041" x="4260850" y="5718175"/>
          <p14:tracePt t="8048" x="4224338" y="5629275"/>
          <p14:tracePt t="8055" x="4206875" y="5557838"/>
          <p14:tracePt t="8062" x="4206875" y="5540375"/>
          <p14:tracePt t="8069" x="4189413" y="5486400"/>
          <p14:tracePt t="8077" x="4170363" y="5451475"/>
          <p14:tracePt t="8083" x="4170363" y="5414963"/>
          <p14:tracePt t="8091" x="4152900" y="5380038"/>
          <p14:tracePt t="8098" x="4135438" y="5343525"/>
          <p14:tracePt t="8105" x="4098925" y="5291138"/>
          <p14:tracePt t="8112" x="4098925" y="5254625"/>
          <p14:tracePt t="8119" x="4081463" y="5219700"/>
          <p14:tracePt t="8127" x="4081463" y="5183188"/>
          <p14:tracePt t="8133" x="4081463" y="5111750"/>
          <p14:tracePt t="8140" x="4081463" y="5094288"/>
          <p14:tracePt t="8147" x="4081463" y="5059363"/>
          <p14:tracePt t="8154" x="4081463" y="5040313"/>
          <p14:tracePt t="8162" x="4081463" y="5005388"/>
          <p14:tracePt t="8169" x="4081463" y="4987925"/>
          <p14:tracePt t="8177" x="4081463" y="4933950"/>
          <p14:tracePt t="8183" x="4081463" y="4899025"/>
          <p14:tracePt t="8190" x="4081463" y="4879975"/>
          <p14:tracePt t="8204" x="4081463" y="4862513"/>
          <p14:tracePt t="8218" x="4081463" y="4845050"/>
          <p14:tracePt t="8226" x="4081463" y="4827588"/>
          <p14:tracePt t="8233" x="4081463" y="4791075"/>
          <p14:tracePt t="8254" x="4081463" y="4773613"/>
          <p14:tracePt t="8304" x="4081463" y="4756150"/>
          <p14:tracePt t="8318" x="4081463" y="4738688"/>
          <p14:tracePt t="8325" x="4081463" y="4721225"/>
          <p14:tracePt t="8339" x="4081463" y="4702175"/>
          <p14:tracePt t="8347" x="4081463" y="4684713"/>
          <p14:tracePt t="8353" x="4081463" y="4667250"/>
          <p14:tracePt t="8361" x="4081463" y="4649788"/>
          <p14:tracePt t="8368" x="4081463" y="4630738"/>
          <p14:tracePt t="8375" x="4081463" y="4613275"/>
          <p14:tracePt t="8382" x="4081463" y="4595813"/>
          <p14:tracePt t="8396" x="4081463" y="4578350"/>
          <p14:tracePt t="8403" x="4081463" y="4560888"/>
          <p14:tracePt t="8424" x="4081463" y="4541838"/>
          <p14:tracePt t="8439" x="4046538" y="4524375"/>
          <p14:tracePt t="8446" x="4029075" y="4506913"/>
          <p14:tracePt t="8453" x="4010025" y="4470400"/>
          <p14:tracePt t="8461" x="3992563" y="4452938"/>
          <p14:tracePt t="8467" x="3975100" y="4435475"/>
          <p14:tracePt t="8474" x="3957638" y="4418013"/>
          <p14:tracePt t="8481" x="3938588" y="4418013"/>
          <p14:tracePt t="8496" x="3921125" y="4418013"/>
          <p14:tracePt t="8503" x="3867150" y="4400550"/>
          <p14:tracePt t="8510" x="3849688" y="4400550"/>
          <p14:tracePt t="8517" x="3814763" y="4381500"/>
          <p14:tracePt t="8524" x="3778250" y="4381500"/>
          <p14:tracePt t="8531" x="3760788" y="4364038"/>
          <p14:tracePt t="8538" x="3706813" y="4346575"/>
          <p14:tracePt t="8545" x="3671888" y="4346575"/>
          <p14:tracePt t="8560" x="3654425" y="4346575"/>
          <p14:tracePt t="8567" x="3617913" y="4346575"/>
          <p14:tracePt t="8574" x="3582988" y="4346575"/>
          <p14:tracePt t="8581" x="3546475" y="4310063"/>
          <p14:tracePt t="8588" x="3511550" y="4310063"/>
          <p14:tracePt t="8595" x="3475038" y="4310063"/>
          <p14:tracePt t="8602" x="3457575" y="4310063"/>
          <p14:tracePt t="8610" x="3440113" y="4310063"/>
          <p14:tracePt t="8616" x="3422650" y="4310063"/>
          <p14:tracePt t="8623" x="3351213" y="4310063"/>
          <p14:tracePt t="8630" x="3333750" y="4310063"/>
          <p14:tracePt t="8637" x="3314700" y="4310063"/>
          <p14:tracePt t="8645" x="3297238" y="4310063"/>
          <p14:tracePt t="8652" x="3279775" y="4310063"/>
          <p14:tracePt t="8660" x="3262313" y="4310063"/>
          <p14:tracePt t="8666" x="3244850" y="4310063"/>
          <p14:tracePt t="8673" x="3208338" y="4310063"/>
          <p14:tracePt t="8681" x="3190875" y="4310063"/>
          <p14:tracePt t="8687" x="3173413" y="4310063"/>
          <p14:tracePt t="8694" x="3136900" y="4329113"/>
          <p14:tracePt t="8701" x="3119438" y="4329113"/>
          <p14:tracePt t="8710" x="3101975" y="4329113"/>
          <p14:tracePt t="8716" x="3082925" y="4329113"/>
          <p14:tracePt t="8723" x="3048000" y="4346575"/>
          <p14:tracePt t="8730" x="3030538" y="4364038"/>
          <p14:tracePt t="8737" x="3030538" y="4381500"/>
          <p14:tracePt t="8744" x="3013075" y="4400550"/>
          <p14:tracePt t="8751" x="2994025" y="4418013"/>
          <p14:tracePt t="8759" x="2976563" y="4435475"/>
          <p14:tracePt t="8765" x="2959100" y="4435475"/>
          <p14:tracePt t="8773" x="2941638" y="4470400"/>
          <p14:tracePt t="8779" x="2922588" y="4506913"/>
          <p14:tracePt t="8787" x="2887663" y="4560888"/>
          <p14:tracePt t="8794" x="2870200" y="4613275"/>
          <p14:tracePt t="8801" x="2870200" y="4649788"/>
          <p14:tracePt t="8808" x="2870200" y="4721225"/>
          <p14:tracePt t="8815" x="2870200" y="4773613"/>
          <p14:tracePt t="8822" x="2870200" y="4810125"/>
          <p14:tracePt t="8829" x="2870200" y="4879975"/>
          <p14:tracePt t="8837" x="2870200" y="4933950"/>
          <p14:tracePt t="8844" x="2870200" y="4970463"/>
          <p14:tracePt t="8851" x="2870200" y="4987925"/>
          <p14:tracePt t="8858" x="2870200" y="5005388"/>
          <p14:tracePt t="8865" x="2870200" y="5040313"/>
          <p14:tracePt t="8872" x="2870200" y="5059363"/>
          <p14:tracePt t="8879" x="2870200" y="5094288"/>
          <p14:tracePt t="8887" x="2870200" y="5111750"/>
          <p14:tracePt t="8894" x="2870200" y="5130800"/>
          <p14:tracePt t="8900" x="2870200" y="5148263"/>
          <p14:tracePt t="8907" x="2870200" y="5165725"/>
          <p14:tracePt t="8915" x="2870200" y="5200650"/>
          <p14:tracePt t="8922" x="2870200" y="5219700"/>
          <p14:tracePt t="8929" x="2905125" y="5237163"/>
          <p14:tracePt t="8936" x="2922588" y="5254625"/>
          <p14:tracePt t="8943" x="2922588" y="5272088"/>
          <p14:tracePt t="8950" x="2941638" y="5308600"/>
          <p14:tracePt t="8961" x="2959100" y="5308600"/>
          <p14:tracePt t="8964" x="2976563" y="5326063"/>
          <p14:tracePt t="8971" x="2994025" y="5360988"/>
          <p14:tracePt t="8978" x="3013075" y="5380038"/>
          <p14:tracePt t="8986" x="3030538" y="5397500"/>
          <p14:tracePt t="8993" x="3082925" y="5432425"/>
          <p14:tracePt t="9000" x="3119438" y="5468938"/>
          <p14:tracePt t="9007" x="3136900" y="5486400"/>
          <p14:tracePt t="9014" x="3154363" y="5503863"/>
          <p14:tracePt t="9021" x="3154363" y="5540375"/>
          <p14:tracePt t="9028" x="3173413" y="5540375"/>
          <p14:tracePt t="9035" x="3225800" y="5557838"/>
          <p14:tracePt t="9043" x="3262313" y="5557838"/>
          <p14:tracePt t="9049" x="3279775" y="5557838"/>
          <p14:tracePt t="9057" x="3297238" y="5557838"/>
          <p14:tracePt t="9064" x="3333750" y="5557838"/>
          <p14:tracePt t="9071" x="3351213" y="5557838"/>
          <p14:tracePt t="9078" x="3386138" y="5557838"/>
          <p14:tracePt t="9085" x="3405188" y="5557838"/>
          <p14:tracePt t="9093" x="3422650" y="5557838"/>
          <p14:tracePt t="9099" x="3457575" y="5557838"/>
          <p14:tracePt t="9106" x="3511550" y="5540375"/>
          <p14:tracePt t="9113" x="3529013" y="5503863"/>
          <p14:tracePt t="9121" x="3600450" y="5486400"/>
          <p14:tracePt t="9128" x="3636963" y="5468938"/>
          <p14:tracePt t="9135" x="3636963" y="5451475"/>
          <p14:tracePt t="9143" x="3671888" y="5451475"/>
          <p14:tracePt t="9149" x="3706813" y="5451475"/>
          <p14:tracePt t="9158" x="3743325" y="5414963"/>
          <p14:tracePt t="9163" x="3778250" y="5397500"/>
          <p14:tracePt t="9170" x="3814763" y="5380038"/>
          <p14:tracePt t="9178" x="3849688" y="5380038"/>
          <p14:tracePt t="9184" x="3867150" y="5380038"/>
          <p14:tracePt t="9193" x="3886200" y="5380038"/>
          <p14:tracePt t="9199" x="3938588" y="5343525"/>
          <p14:tracePt t="9205" x="3957638" y="5343525"/>
          <p14:tracePt t="9213" x="3975100" y="5343525"/>
          <p14:tracePt t="9220" x="3992563" y="5343525"/>
          <p14:tracePt t="9241" x="3992563" y="5326063"/>
          <p14:tracePt t="9248" x="4010025" y="5326063"/>
          <p14:tracePt t="9263" x="4029075" y="5308600"/>
          <p14:tracePt t="9269" x="4046538" y="5291138"/>
          <p14:tracePt t="9277" x="4081463" y="5272088"/>
          <p14:tracePt t="9284" x="4098925" y="5254625"/>
          <p14:tracePt t="9291" x="4117975" y="5237163"/>
          <p14:tracePt t="9298" x="4117975" y="5219700"/>
          <p14:tracePt t="9305" x="4117975" y="5183188"/>
          <p14:tracePt t="9312" x="4152900" y="5148263"/>
          <p14:tracePt t="9320" x="4152900" y="5130800"/>
          <p14:tracePt t="9327" x="4170363" y="5076825"/>
          <p14:tracePt t="9334" x="4189413" y="5040313"/>
          <p14:tracePt t="9341" x="4260850" y="4916488"/>
          <p14:tracePt t="9348" x="4278313" y="4879975"/>
          <p14:tracePt t="9355" x="4278313" y="4827588"/>
          <p14:tracePt t="9362" x="4278313" y="4773613"/>
          <p14:tracePt t="9369" x="4295775" y="4738688"/>
          <p14:tracePt t="9378" x="4295775" y="4702175"/>
          <p14:tracePt t="9383" x="4295775" y="4667250"/>
          <p14:tracePt t="9390" x="4295775" y="4613275"/>
          <p14:tracePt t="9398" x="4295775" y="4595813"/>
          <p14:tracePt t="9405" x="4295775" y="4578350"/>
          <p14:tracePt t="9412" x="4295775" y="4541838"/>
          <p14:tracePt t="9419" x="4295775" y="4524375"/>
          <p14:tracePt t="9426" x="4295775" y="4506913"/>
          <p14:tracePt t="9433" x="4295775" y="4489450"/>
          <p14:tracePt t="9440" x="4295775" y="4470400"/>
          <p14:tracePt t="9447" x="4295775" y="4435475"/>
          <p14:tracePt t="9455" x="4278313" y="4400550"/>
          <p14:tracePt t="9461" x="4241800" y="4364038"/>
          <p14:tracePt t="9469" x="4224338" y="4346575"/>
          <p14:tracePt t="9476" x="4206875" y="4329113"/>
          <p14:tracePt t="9483" x="4206875" y="4310063"/>
          <p14:tracePt t="9490" x="4189413" y="4292600"/>
          <p14:tracePt t="9497" x="4152900" y="4257675"/>
          <p14:tracePt t="9504" x="4064000" y="4240213"/>
          <p14:tracePt t="9511" x="4029075" y="4221163"/>
          <p14:tracePt t="9518" x="3975100" y="4203700"/>
          <p14:tracePt t="9526" x="3938588" y="4186238"/>
          <p14:tracePt t="9532" x="3849688" y="4168775"/>
          <p14:tracePt t="9540" x="3814763" y="4168775"/>
          <p14:tracePt t="9547" x="3778250" y="4149725"/>
          <p14:tracePt t="9554" x="3743325" y="4149725"/>
          <p14:tracePt t="9568" x="3689350" y="4149725"/>
          <p14:tracePt t="9576" x="3617913" y="4149725"/>
          <p14:tracePt t="9582" x="3600450" y="4149725"/>
          <p14:tracePt t="9589" x="3565525" y="4149725"/>
          <p14:tracePt t="9596" x="3494088" y="4149725"/>
          <p14:tracePt t="9604" x="3457575" y="4149725"/>
          <p14:tracePt t="9611" x="3422650" y="4149725"/>
          <p14:tracePt t="9618" x="3386138" y="4168775"/>
          <p14:tracePt t="9625" x="3333750" y="4186238"/>
          <p14:tracePt t="9632" x="3297238" y="4203700"/>
          <p14:tracePt t="9639" x="3262313" y="4203700"/>
          <p14:tracePt t="9646" x="3225800" y="4221163"/>
          <p14:tracePt t="9653" x="3208338" y="4221163"/>
          <p14:tracePt t="9660" x="3154363" y="4240213"/>
          <p14:tracePt t="9667" x="3136900" y="4240213"/>
          <p14:tracePt t="9676" x="3119438" y="4240213"/>
          <p14:tracePt t="9682" x="3101975" y="4275138"/>
          <p14:tracePt t="9689" x="3082925" y="4275138"/>
          <p14:tracePt t="9696" x="3065463" y="4275138"/>
          <p14:tracePt t="9703" x="3048000" y="4292600"/>
          <p14:tracePt t="9710" x="2994025" y="4292600"/>
          <p14:tracePt t="9717" x="2976563" y="4310063"/>
          <p14:tracePt t="9726" x="2959100" y="4310063"/>
          <p14:tracePt t="9731" x="2959100" y="4329113"/>
          <p14:tracePt t="9738" x="2941638" y="4329113"/>
          <p14:tracePt t="9746" x="2922588" y="4346575"/>
          <p14:tracePt t="9753" x="2905125" y="4346575"/>
          <p14:tracePt t="9760" x="2887663" y="4346575"/>
          <p14:tracePt t="9767" x="2870200" y="4346575"/>
          <p14:tracePt t="9777" x="2851150" y="4346575"/>
          <p14:tracePt t="9781" x="2833688" y="4364038"/>
          <p14:tracePt t="9788" x="2816225" y="4381500"/>
          <p14:tracePt t="9795" x="2798763" y="4400550"/>
          <p14:tracePt t="9802" x="2781300" y="4435475"/>
          <p14:tracePt t="9809" x="2762250" y="4452938"/>
          <p14:tracePt t="9817" x="2744788" y="4470400"/>
          <p14:tracePt t="9824" x="2727325" y="4470400"/>
          <p14:tracePt t="9831" x="2727325" y="4489450"/>
          <p14:tracePt t="9838" x="2727325" y="4524375"/>
          <p14:tracePt t="9845" x="2727325" y="4560888"/>
          <p14:tracePt t="9852" x="2690813" y="4613275"/>
          <p14:tracePt t="9859" x="2690813" y="4649788"/>
          <p14:tracePt t="9867" x="2655888" y="4667250"/>
          <p14:tracePt t="9873" x="2655888" y="4702175"/>
          <p14:tracePt t="9880" x="2655888" y="4738688"/>
          <p14:tracePt t="9892" x="2655888" y="4791075"/>
          <p14:tracePt t="9895" x="2655888" y="4827588"/>
          <p14:tracePt t="9902" x="2655888" y="4879975"/>
          <p14:tracePt t="9909" x="2655888" y="4916488"/>
          <p14:tracePt t="9916" x="2655888" y="4987925"/>
          <p14:tracePt t="9930" x="2655888" y="5022850"/>
          <p14:tracePt t="9942" x="2655888" y="5059363"/>
          <p14:tracePt t="9945" x="2655888" y="5094288"/>
          <p14:tracePt t="9951" x="2655888" y="5111750"/>
          <p14:tracePt t="9959" x="2655888" y="5148263"/>
          <p14:tracePt t="9966" x="2655888" y="5165725"/>
          <p14:tracePt t="9973" x="2655888" y="5183188"/>
          <p14:tracePt t="9980" x="2655888" y="5200650"/>
          <p14:tracePt t="9987" x="2673350" y="5219700"/>
          <p14:tracePt t="9994" x="2690813" y="5254625"/>
          <p14:tracePt t="10001" x="2727325" y="5326063"/>
          <p14:tracePt t="10009" x="2744788" y="5360988"/>
          <p14:tracePt t="10015" x="2762250" y="5397500"/>
          <p14:tracePt t="10022" x="2798763" y="5432425"/>
          <p14:tracePt t="10030" x="2816225" y="5468938"/>
          <p14:tracePt t="10037" x="2833688" y="5503863"/>
          <p14:tracePt t="10044" x="2887663" y="5540375"/>
          <p14:tracePt t="10051" x="2905125" y="5557838"/>
          <p14:tracePt t="10059" x="2922588" y="5575300"/>
          <p14:tracePt t="10065" x="2959100" y="5611813"/>
          <p14:tracePt t="10072" x="2994025" y="5646738"/>
          <p14:tracePt t="10079" x="3030538" y="5700713"/>
          <p14:tracePt t="10086" x="3101975" y="5753100"/>
          <p14:tracePt t="10094" x="3136900" y="5789613"/>
          <p14:tracePt t="10101" x="3136900" y="5807075"/>
          <p14:tracePt t="10109" x="3173413" y="5842000"/>
          <p14:tracePt t="10115" x="3225800" y="5878513"/>
          <p14:tracePt t="10122" x="3279775" y="5895975"/>
          <p14:tracePt t="10129" x="3297238" y="5913438"/>
          <p14:tracePt t="10136" x="3333750" y="5932488"/>
          <p14:tracePt t="10143" x="3368675" y="5949950"/>
          <p14:tracePt t="10159" x="3422650" y="5967413"/>
          <p14:tracePt t="10165" x="3457575" y="5984875"/>
          <p14:tracePt t="10172" x="3494088" y="5984875"/>
          <p14:tracePt t="10179" x="3529013" y="5984875"/>
          <p14:tracePt t="10186" x="3565525" y="5984875"/>
          <p14:tracePt t="10193" x="3617913" y="5984875"/>
          <p14:tracePt t="10200" x="3689350" y="5984875"/>
          <p14:tracePt t="10209" x="3725863" y="5984875"/>
          <p14:tracePt t="10214" x="3797300" y="5984875"/>
          <p14:tracePt t="10222" x="3832225" y="5984875"/>
          <p14:tracePt t="10229" x="3867150" y="5984875"/>
          <p14:tracePt t="10236" x="3903663" y="5967413"/>
          <p14:tracePt t="10243" x="3938588" y="5967413"/>
          <p14:tracePt t="10250" x="3992563" y="5949950"/>
          <p14:tracePt t="10257" x="4029075" y="5932488"/>
          <p14:tracePt t="10264" x="4064000" y="5932488"/>
          <p14:tracePt t="10271" x="4098925" y="5913438"/>
          <p14:tracePt t="10278" x="4170363" y="5895975"/>
          <p14:tracePt t="10285" x="4170363" y="5878513"/>
          <p14:tracePt t="10293" x="4241800" y="5807075"/>
          <p14:tracePt t="10299" x="4278313" y="5772150"/>
          <p14:tracePt t="10307" x="4313238" y="5681663"/>
          <p14:tracePt t="10314" x="4384675" y="5629275"/>
          <p14:tracePt t="10321" x="4402138" y="5592763"/>
          <p14:tracePt t="10328" x="4421188" y="5540375"/>
          <p14:tracePt t="10335" x="4438650" y="5503863"/>
          <p14:tracePt t="10343" x="4456113" y="5451475"/>
          <p14:tracePt t="10349" x="4473575" y="5432425"/>
          <p14:tracePt t="10358" x="4491038" y="5414963"/>
          <p14:tracePt t="10364" x="4491038" y="5397500"/>
          <p14:tracePt t="10371" x="4527550" y="5360988"/>
          <p14:tracePt t="10378" x="4562475" y="5308600"/>
          <p14:tracePt t="10385" x="4581525" y="5254625"/>
          <p14:tracePt t="10392" x="4581525" y="5219700"/>
          <p14:tracePt t="10399" x="4598988" y="5165725"/>
          <p14:tracePt t="10406" x="4598988" y="5130800"/>
          <p14:tracePt t="10413" x="4598988" y="5040313"/>
          <p14:tracePt t="10420" x="4598988" y="4970463"/>
          <p14:tracePt t="10427" x="4598988" y="4862513"/>
          <p14:tracePt t="10434" x="4598988" y="4810125"/>
          <p14:tracePt t="10442" x="4598988" y="4721225"/>
          <p14:tracePt t="10449" x="4598988" y="4667250"/>
          <p14:tracePt t="10456" x="4581525" y="4578350"/>
          <p14:tracePt t="10463" x="4527550" y="4541838"/>
          <p14:tracePt t="10470" x="4510088" y="4489450"/>
          <p14:tracePt t="10477" x="4491038" y="4452938"/>
          <p14:tracePt t="10485" x="4473575" y="4418013"/>
          <p14:tracePt t="10492" x="4456113" y="4381500"/>
          <p14:tracePt t="10498" x="4438650" y="4346575"/>
          <p14:tracePt t="10505" x="4421188" y="4329113"/>
          <p14:tracePt t="10513" x="4384675" y="4275138"/>
          <p14:tracePt t="10520" x="4330700" y="4240213"/>
          <p14:tracePt t="10528" x="4313238" y="4221163"/>
          <p14:tracePt t="10534" x="4278313" y="4203700"/>
          <p14:tracePt t="10542" x="4260850" y="4186238"/>
          <p14:tracePt t="10548" x="4241800" y="4168775"/>
          <p14:tracePt t="10555" x="4224338" y="4149725"/>
          <p14:tracePt t="10562" x="4206875" y="4114800"/>
          <p14:tracePt t="10570" x="4135438" y="4097338"/>
          <p14:tracePt t="10577" x="4098925" y="4079875"/>
          <p14:tracePt t="10584" x="4064000" y="4060825"/>
          <p14:tracePt t="10592" x="4029075" y="4043363"/>
          <p14:tracePt t="10598" x="4010025" y="4025900"/>
          <p14:tracePt t="10605" x="3975100" y="4008438"/>
          <p14:tracePt t="10612" x="3957638" y="4008438"/>
          <p14:tracePt t="10619" x="3921125" y="4008438"/>
          <p14:tracePt t="10627" x="3903663" y="4008438"/>
          <p14:tracePt t="10633" x="3886200" y="3989388"/>
          <p14:tracePt t="10641" x="3849688" y="3989388"/>
          <p14:tracePt t="10648" x="3814763" y="3989388"/>
          <p14:tracePt t="10662" x="3797300" y="3989388"/>
          <p14:tracePt t="10669" x="3760788" y="3989388"/>
          <p14:tracePt t="10676" x="3725863" y="3989388"/>
          <p14:tracePt t="10683" x="3706813" y="3989388"/>
          <p14:tracePt t="10692" x="3654425" y="3989388"/>
          <p14:tracePt t="10697" x="3617913" y="3989388"/>
          <p14:tracePt t="10704" x="3582988" y="3989388"/>
          <p14:tracePt t="10712" x="3565525" y="3989388"/>
          <p14:tracePt t="10719" x="3475038" y="3989388"/>
          <p14:tracePt t="10726" x="3422650" y="4008438"/>
          <p14:tracePt t="10733" x="3386138" y="4025900"/>
          <p14:tracePt t="10740" x="3351213" y="4043363"/>
          <p14:tracePt t="10747" x="3279775" y="4060825"/>
          <p14:tracePt t="10754" x="3244850" y="4079875"/>
          <p14:tracePt t="10761" x="3208338" y="4097338"/>
          <p14:tracePt t="10768" x="3173413" y="4114800"/>
          <p14:tracePt t="10777" x="3154363" y="4114800"/>
          <p14:tracePt t="10783" x="3101975" y="4149725"/>
          <p14:tracePt t="10790" x="3082925" y="4168775"/>
          <p14:tracePt t="10797" x="3082925" y="4186238"/>
          <p14:tracePt t="10804" x="3065463" y="4203700"/>
          <p14:tracePt t="10811" x="3048000" y="4221163"/>
          <p14:tracePt t="10818" x="3030538" y="4221163"/>
          <p14:tracePt t="10826" x="3013075" y="4240213"/>
          <p14:tracePt t="10832" x="2976563" y="4257675"/>
          <p14:tracePt t="10840" x="2941638" y="4275138"/>
          <p14:tracePt t="10847" x="2905125" y="4310063"/>
          <p14:tracePt t="10854" x="2887663" y="4329113"/>
          <p14:tracePt t="10861" x="2870200" y="4364038"/>
          <p14:tracePt t="10868" x="2851150" y="4400550"/>
          <p14:tracePt t="10875" x="2833688" y="4435475"/>
          <p14:tracePt t="10882" x="2816225" y="4524375"/>
          <p14:tracePt t="10889" x="2798763" y="4560888"/>
          <p14:tracePt t="10896" x="2781300" y="4613275"/>
          <p14:tracePt t="10903" x="2744788" y="4667250"/>
          <p14:tracePt t="10911" x="2744788" y="4738688"/>
          <p14:tracePt t="10917" x="2744788" y="4791075"/>
          <p14:tracePt t="10925" x="2744788" y="4827588"/>
          <p14:tracePt t="10932" x="2744788" y="4862513"/>
          <p14:tracePt t="10939" x="2744788" y="4933950"/>
          <p14:tracePt t="10958" x="2744788" y="4987925"/>
          <p14:tracePt t="10960" x="2744788" y="5005388"/>
          <p14:tracePt t="10967" x="2744788" y="5022850"/>
          <p14:tracePt t="10975" x="2744788" y="5059363"/>
          <p14:tracePt t="10981" x="2744788" y="5076825"/>
          <p14:tracePt t="10989" x="2744788" y="5094288"/>
          <p14:tracePt t="10996" x="2744788" y="5111750"/>
          <p14:tracePt t="11003" x="2744788" y="5148263"/>
          <p14:tracePt t="11010" x="2744788" y="5183188"/>
          <p14:tracePt t="11017" x="2744788" y="5200650"/>
          <p14:tracePt t="11025" x="2744788" y="5219700"/>
          <p14:tracePt t="11031" x="2762250" y="5272088"/>
          <p14:tracePt t="11045" x="2781300" y="5308600"/>
          <p14:tracePt t="11053" x="2798763" y="5343525"/>
          <p14:tracePt t="11060" x="2816225" y="5414963"/>
          <p14:tracePt t="11067" x="2833688" y="5414963"/>
          <p14:tracePt t="11074" x="2851150" y="5451475"/>
          <p14:tracePt t="11081" x="2870200" y="5486400"/>
          <p14:tracePt t="11089" x="2887663" y="5503863"/>
          <p14:tracePt t="11095" x="2887663" y="5521325"/>
          <p14:tracePt t="11102" x="2887663" y="5540375"/>
          <p14:tracePt t="11109" x="2905125" y="5575300"/>
          <p14:tracePt t="11116" x="2922588" y="5611813"/>
          <p14:tracePt t="11125" x="2959100" y="5629275"/>
          <p14:tracePt t="11131" x="2959100" y="5646738"/>
          <p14:tracePt t="11138" x="2959100" y="5664200"/>
          <p14:tracePt t="11145" x="2976563" y="5664200"/>
          <p14:tracePt t="11152" x="2994025" y="5681663"/>
          <p14:tracePt t="11159" x="3013075" y="5700713"/>
          <p14:tracePt t="11167" x="3030538" y="5735638"/>
          <p14:tracePt t="11174" x="3048000" y="5753100"/>
          <p14:tracePt t="11180" x="3065463" y="5772150"/>
          <p14:tracePt t="11187" x="3082925" y="5789613"/>
          <p14:tracePt t="11202" x="3101975" y="5789613"/>
          <p14:tracePt t="11209" x="3119438" y="5789613"/>
          <p14:tracePt t="11216" x="3136900" y="5789613"/>
          <p14:tracePt t="11223" x="3154363" y="5807075"/>
          <p14:tracePt t="11230" x="3173413" y="5824538"/>
          <p14:tracePt t="11237" x="3190875" y="5842000"/>
          <p14:tracePt t="11259" x="3208338" y="5861050"/>
          <p14:tracePt t="11266" x="3225800" y="5861050"/>
          <p14:tracePt t="11273" x="3262313" y="5895975"/>
          <p14:tracePt t="11280" x="3279775" y="5913438"/>
          <p14:tracePt t="11287" x="3297238" y="5913438"/>
          <p14:tracePt t="11294" x="3314700" y="5932488"/>
          <p14:tracePt t="11309" x="3333750" y="5932488"/>
          <p14:tracePt t="11315" x="3351213" y="5932488"/>
          <p14:tracePt t="11322" x="3368675" y="5932488"/>
          <p14:tracePt t="11329" x="3386138" y="5949950"/>
          <p14:tracePt t="11337" x="3440113" y="5949950"/>
          <p14:tracePt t="11344" x="3457575" y="5949950"/>
          <p14:tracePt t="11358" x="3475038" y="5967413"/>
          <p14:tracePt t="11365" x="3494088" y="5967413"/>
          <p14:tracePt t="11372" x="3529013" y="5967413"/>
          <p14:tracePt t="11379" x="3582988" y="5967413"/>
          <p14:tracePt t="11386" x="3600450" y="5967413"/>
          <p14:tracePt t="11393" x="3636963" y="5967413"/>
          <p14:tracePt t="11400" x="3671888" y="5967413"/>
          <p14:tracePt t="11408" x="3706813" y="5967413"/>
          <p14:tracePt t="11415" x="3760788" y="5967413"/>
          <p14:tracePt t="11422" x="3797300" y="5967413"/>
          <p14:tracePt t="11429" x="3849688" y="5967413"/>
          <p14:tracePt t="11436" x="3886200" y="5967413"/>
          <p14:tracePt t="11443" x="3938588" y="5967413"/>
          <p14:tracePt t="11450" x="3975100" y="5949950"/>
          <p14:tracePt t="11458" x="4010025" y="5932488"/>
          <p14:tracePt t="11464" x="4046538" y="5932488"/>
          <p14:tracePt t="11471" x="4064000" y="5932488"/>
          <p14:tracePt t="11479" x="4117975" y="5913438"/>
          <p14:tracePt t="11486" x="4152900" y="5895975"/>
          <p14:tracePt t="11493" x="4170363" y="5895975"/>
          <p14:tracePt t="11501" x="4189413" y="5861050"/>
          <p14:tracePt t="11508" x="4206875" y="5861050"/>
          <p14:tracePt t="11514" x="4224338" y="5842000"/>
          <p14:tracePt t="11521" x="4260850" y="5789613"/>
          <p14:tracePt t="11528" x="4313238" y="5753100"/>
          <p14:tracePt t="11535" x="4330700" y="5718175"/>
          <p14:tracePt t="11543" x="4367213" y="5664200"/>
          <p14:tracePt t="11550" x="4384675" y="5592763"/>
          <p14:tracePt t="11558" x="4402138" y="5557838"/>
          <p14:tracePt t="11564" x="4421188" y="5521325"/>
          <p14:tracePt t="11571" x="4438650" y="5468938"/>
          <p14:tracePt t="11578" x="4473575" y="5414963"/>
          <p14:tracePt t="11585" x="4510088" y="5360988"/>
          <p14:tracePt t="11592" x="4527550" y="5326063"/>
          <p14:tracePt t="11599" x="4527550" y="5272088"/>
          <p14:tracePt t="11607" x="4527550" y="5237163"/>
          <p14:tracePt t="11614" x="4527550" y="5200650"/>
          <p14:tracePt t="11621" x="4527550" y="5165725"/>
          <p14:tracePt t="11628" x="4527550" y="5111750"/>
          <p14:tracePt t="11635" x="4527550" y="5076825"/>
          <p14:tracePt t="11642" x="4527550" y="5022850"/>
          <p14:tracePt t="11649" x="4527550" y="4987925"/>
          <p14:tracePt t="11658" x="4527550" y="4879975"/>
          <p14:tracePt t="11663" x="4527550" y="4862513"/>
          <p14:tracePt t="11670" x="4527550" y="4810125"/>
          <p14:tracePt t="11678" x="4527550" y="4738688"/>
          <p14:tracePt t="11685" x="4527550" y="4702175"/>
          <p14:tracePt t="11692" x="4527550" y="4649788"/>
          <p14:tracePt t="11699" x="4527550" y="4613275"/>
          <p14:tracePt t="11706" x="4527550" y="4595813"/>
          <p14:tracePt t="11713" x="4527550" y="4541838"/>
          <p14:tracePt t="11720" x="4527550" y="4506913"/>
          <p14:tracePt t="11727" x="4527550" y="4489450"/>
          <p14:tracePt t="11734" x="4491038" y="4452938"/>
          <p14:tracePt t="11748" x="4491038" y="4435475"/>
          <p14:tracePt t="11756" x="4491038" y="4400550"/>
          <p14:tracePt t="11763" x="4491038" y="4381500"/>
          <p14:tracePt t="11770" x="4473575" y="4381500"/>
          <p14:tracePt t="11777" x="4473575" y="4364038"/>
          <p14:tracePt t="11784" x="4456113" y="4346575"/>
          <p14:tracePt t="11798" x="4438650" y="4329113"/>
          <p14:tracePt t="11813" x="4421188" y="4310063"/>
          <p14:tracePt t="11820" x="4421188" y="4292600"/>
          <p14:tracePt t="11828" x="4402138" y="4275138"/>
          <p14:tracePt t="11834" x="4384675" y="4257675"/>
          <p14:tracePt t="11842" x="4349750" y="4203700"/>
          <p14:tracePt t="11848" x="4295775" y="4186238"/>
          <p14:tracePt t="11855" x="4260850" y="4168775"/>
          <p14:tracePt t="11862" x="4241800" y="4168775"/>
          <p14:tracePt t="11869" x="4206875" y="4149725"/>
          <p14:tracePt t="11876" x="4117975" y="4149725"/>
          <p14:tracePt t="11883" x="4064000" y="4132263"/>
          <p14:tracePt t="13816" x="4421188" y="4025900"/>
          <p14:tracePt t="13823" x="4633913" y="3971925"/>
          <p14:tracePt t="13830" x="4830763" y="3865563"/>
          <p14:tracePt t="13837" x="5472113" y="3633788"/>
          <p14:tracePt t="13844" x="5970588" y="3490913"/>
          <p14:tracePt t="13851" x="6310313" y="3419475"/>
          <p14:tracePt t="13858" x="6754813" y="3367088"/>
          <p14:tracePt t="13865" x="7397750" y="3241675"/>
          <p14:tracePt t="13872" x="8162925" y="3117850"/>
          <p14:tracePt t="13879" x="8413750" y="3117850"/>
          <p14:tracePt t="13886" x="9018588" y="3046413"/>
          <p14:tracePt t="13893" x="9678988" y="3046413"/>
          <p14:tracePt t="13901" x="10194925" y="3046413"/>
          <p14:tracePt t="13908" x="10517188" y="3046413"/>
          <p14:tracePt t="13915" x="11264900" y="3009900"/>
          <p14:tracePt t="13922" x="11585575" y="3009900"/>
          <p14:tracePt t="13929" x="12031663" y="3009900"/>
          <p14:tracePt t="33556" x="11710988" y="3989388"/>
          <p14:tracePt t="33563" x="11533188" y="3989388"/>
          <p14:tracePt t="33570" x="11210925" y="3919538"/>
          <p14:tracePt t="33577" x="10944225" y="3900488"/>
          <p14:tracePt t="33584" x="10641013" y="3900488"/>
          <p14:tracePt t="33591" x="10374313" y="3865563"/>
          <p14:tracePt t="33598" x="10160000" y="3848100"/>
          <p14:tracePt t="33606" x="10017125" y="3848100"/>
          <p14:tracePt t="33612" x="9874250" y="3848100"/>
          <p14:tracePt t="33620" x="9732963" y="3848100"/>
          <p14:tracePt t="33627" x="9536113" y="3811588"/>
          <p14:tracePt t="33634" x="9358313" y="3811588"/>
          <p14:tracePt t="33641" x="9215438" y="3794125"/>
          <p14:tracePt t="33648" x="9037638" y="3794125"/>
          <p14:tracePt t="33656" x="8858250" y="3794125"/>
          <p14:tracePt t="33662" x="8751888" y="3794125"/>
          <p14:tracePt t="33669" x="8626475" y="3794125"/>
          <p14:tracePt t="33677" x="8520113" y="3794125"/>
          <p14:tracePt t="33683" x="8342313" y="3794125"/>
          <p14:tracePt t="33691" x="8270875" y="3794125"/>
          <p14:tracePt t="33698" x="8093075" y="3759200"/>
          <p14:tracePt t="33706" x="7950200" y="3759200"/>
          <p14:tracePt t="33712" x="7842250" y="3759200"/>
          <p14:tracePt t="33719" x="7807325" y="3759200"/>
          <p14:tracePt t="33726" x="7789863" y="3759200"/>
          <p14:tracePt t="34032" x="7681913" y="3759200"/>
          <p14:tracePt t="34038" x="7486650" y="3740150"/>
          <p14:tracePt t="34046" x="7237413" y="3705225"/>
          <p14:tracePt t="34053" x="6986588" y="3687763"/>
          <p14:tracePt t="34060" x="6702425" y="3687763"/>
          <p14:tracePt t="34067" x="6381750" y="3651250"/>
          <p14:tracePt t="34074" x="6238875" y="3651250"/>
          <p14:tracePt t="34081" x="5953125" y="3651250"/>
          <p14:tracePt t="34089" x="5757863" y="3633788"/>
          <p14:tracePt t="34095" x="5329238" y="3598863"/>
          <p14:tracePt t="34103" x="5062538" y="3562350"/>
          <p14:tracePt t="34110" x="4705350" y="3473450"/>
          <p14:tracePt t="34117" x="4421188" y="3455988"/>
          <p14:tracePt t="34124" x="4170363" y="3419475"/>
          <p14:tracePt t="34131" x="3760788" y="3367088"/>
          <p14:tracePt t="34139" x="3440113" y="3330575"/>
          <p14:tracePt t="34145" x="3225800" y="3295650"/>
          <p14:tracePt t="34152" x="3048000" y="3278188"/>
          <p14:tracePt t="34159" x="2905125" y="3278188"/>
          <p14:tracePt t="34167" x="2762250" y="3278188"/>
          <p14:tracePt t="34174" x="2601913" y="3278188"/>
          <p14:tracePt t="34180" x="2459038" y="3278188"/>
          <p14:tracePt t="34188" x="2281238" y="3278188"/>
          <p14:tracePt t="34195" x="2138363" y="3278188"/>
          <p14:tracePt t="34202" x="2032000" y="3278188"/>
          <p14:tracePt t="34209" x="1925638" y="3278188"/>
          <p14:tracePt t="34216" x="1835150" y="3278188"/>
          <p14:tracePt t="34224" x="1728788" y="3278188"/>
          <p14:tracePt t="34230" x="1674813" y="3278188"/>
          <p14:tracePt t="34237" x="1585913" y="3295650"/>
          <p14:tracePt t="34244" x="1479550" y="3295650"/>
          <p14:tracePt t="34252" x="1390650" y="3313113"/>
          <p14:tracePt t="34259" x="1282700" y="3313113"/>
          <p14:tracePt t="34266" x="1212850" y="3349625"/>
          <p14:tracePt t="34273" x="1050925" y="3367088"/>
          <p14:tracePt t="34280" x="998538" y="3367088"/>
          <p14:tracePt t="34287" x="855663" y="3384550"/>
          <p14:tracePt t="34294" x="801688" y="3402013"/>
          <p14:tracePt t="34301" x="749300" y="3455988"/>
          <p14:tracePt t="34309" x="658813" y="3473450"/>
          <p14:tracePt t="34315" x="606425" y="3473450"/>
          <p14:tracePt t="34323" x="534988" y="3490913"/>
          <p14:tracePt t="34330" x="498475" y="3508375"/>
          <p14:tracePt t="34338" x="446088" y="3527425"/>
          <p14:tracePt t="34344" x="409575" y="3527425"/>
          <p14:tracePt t="34352" x="357188" y="3544888"/>
          <p14:tracePt t="34358" x="320675" y="3562350"/>
          <p14:tracePt t="34365" x="231775" y="3579813"/>
          <p14:tracePt t="34373" x="177800" y="3598863"/>
          <p14:tracePt t="34379" x="142875" y="3598863"/>
          <p14:tracePt t="34387" x="88900" y="3633788"/>
          <p14:tracePt t="34394" x="17463" y="3651250"/>
          <p14:tracePt t="34571" x="71438" y="5432425"/>
          <p14:tracePt t="34578" x="106363" y="5486400"/>
          <p14:tracePt t="34586" x="160338" y="5540375"/>
          <p14:tracePt t="34593" x="214313" y="5592763"/>
          <p14:tracePt t="34600" x="249238" y="5646738"/>
          <p14:tracePt t="34607" x="338138" y="5718175"/>
          <p14:tracePt t="34614" x="427038" y="5753100"/>
          <p14:tracePt t="34623" x="517525" y="5861050"/>
          <p14:tracePt t="34628" x="677863" y="5913438"/>
          <p14:tracePt t="34635" x="766763" y="5949950"/>
          <p14:tracePt t="34642" x="944563" y="6002338"/>
          <p14:tracePt t="34649" x="1069975" y="6073775"/>
          <p14:tracePt t="34657" x="1265238" y="6127750"/>
          <p14:tracePt t="34663" x="1408113" y="6162675"/>
          <p14:tracePt t="34672" x="1533525" y="6181725"/>
          <p14:tracePt t="34678" x="1674813" y="6181725"/>
          <p14:tracePt t="34685" x="1817688" y="6181725"/>
          <p14:tracePt t="34692" x="1978025" y="6216650"/>
          <p14:tracePt t="34699" x="2157413" y="6216650"/>
          <p14:tracePt t="34706" x="2228850" y="6216650"/>
          <p14:tracePt t="34713" x="2370138" y="6216650"/>
          <p14:tracePt t="34720" x="2478088" y="6216650"/>
          <p14:tracePt t="34727" x="2584450" y="6216650"/>
          <p14:tracePt t="34734" x="2638425" y="6216650"/>
          <p14:tracePt t="34742" x="2727325" y="6216650"/>
          <p14:tracePt t="34749" x="2798763" y="6216650"/>
          <p14:tracePt t="34756" x="2905125" y="6216650"/>
          <p14:tracePt t="34763" x="3013075" y="6216650"/>
          <p14:tracePt t="34770" x="3136900" y="6234113"/>
          <p14:tracePt t="34777" x="3279775" y="6251575"/>
          <p14:tracePt t="34784" x="3368675" y="6305550"/>
          <p14:tracePt t="34791" x="3565525" y="6323013"/>
          <p14:tracePt t="34798" x="3636963" y="6342063"/>
          <p14:tracePt t="34805" x="3760788" y="6376988"/>
          <p14:tracePt t="34813" x="3814763" y="6394450"/>
          <p14:tracePt t="34820" x="3867150" y="6411913"/>
          <p14:tracePt t="34827" x="3992563" y="6430963"/>
          <p14:tracePt t="34834" x="4064000" y="6448425"/>
          <p14:tracePt t="34841" x="4224338" y="6483350"/>
          <p14:tracePt t="34848" x="4313238" y="6519863"/>
          <p14:tracePt t="34855" x="4456113" y="6554788"/>
          <p14:tracePt t="34862" x="4598988" y="6572250"/>
          <p14:tracePt t="34869" x="4794250" y="6591300"/>
          <p14:tracePt t="34877" x="4865688" y="6626225"/>
          <p14:tracePt t="34883" x="5008563" y="6626225"/>
          <p14:tracePt t="34891" x="5168900" y="6643688"/>
          <p14:tracePt t="34898" x="5276850" y="6643688"/>
          <p14:tracePt t="34906" x="5418138" y="6643688"/>
          <p14:tracePt t="34912" x="5578475" y="6662738"/>
          <p14:tracePt t="34919" x="5721350" y="6697663"/>
          <p14:tracePt t="34926" x="5846763" y="6715125"/>
          <p14:tracePt t="34933" x="5989638" y="6769100"/>
          <p14:tracePt t="34941" x="6078538" y="6786563"/>
          <p14:tracePt t="34947" x="6221413" y="6804025"/>
          <p14:tracePt t="34955" x="6310313" y="6840538"/>
          <p14:tracePt t="35034" x="7950200" y="6769100"/>
          <p14:tracePt t="35040" x="8074025" y="6715125"/>
          <p14:tracePt t="35047" x="8162925" y="6680200"/>
          <p14:tracePt t="35055" x="8359775" y="6591300"/>
          <p14:tracePt t="35061" x="8485188" y="6519863"/>
          <p14:tracePt t="35068" x="8537575" y="6448425"/>
          <p14:tracePt t="35075" x="8662988" y="6411913"/>
          <p14:tracePt t="35083" x="8734425" y="6342063"/>
          <p14:tracePt t="35090" x="8858250" y="6251575"/>
          <p14:tracePt t="35097" x="8929688" y="6145213"/>
          <p14:tracePt t="35105" x="8983663" y="6092825"/>
          <p14:tracePt t="35111" x="9090025" y="5984875"/>
          <p14:tracePt t="35118" x="9126538" y="5949950"/>
          <p14:tracePt t="35125" x="9178925" y="5895975"/>
          <p14:tracePt t="35132" x="9232900" y="5807075"/>
          <p14:tracePt t="35139" x="9250363" y="5753100"/>
          <p14:tracePt t="35147" x="9321800" y="5629275"/>
          <p14:tracePt t="35155" x="9340850" y="5521325"/>
          <p14:tracePt t="35161" x="9358313" y="5360988"/>
          <p14:tracePt t="35168" x="9358313" y="5183188"/>
          <p14:tracePt t="35175" x="9321800" y="5022850"/>
          <p14:tracePt t="35182" x="9304338" y="4951413"/>
          <p14:tracePt t="35190" x="9250363" y="4791075"/>
          <p14:tracePt t="35196" x="9215438" y="4667250"/>
          <p14:tracePt t="35204" x="9197975" y="4630738"/>
          <p14:tracePt t="35210" x="9144000" y="4489450"/>
          <p14:tracePt t="35217" x="9126538" y="4452938"/>
          <p14:tracePt t="35225" x="9072563" y="4329113"/>
          <p14:tracePt t="35232" x="9018588" y="4275138"/>
          <p14:tracePt t="35239" x="8947150" y="4168775"/>
          <p14:tracePt t="35246" x="8877300" y="4043363"/>
          <p14:tracePt t="35253" x="8786813" y="3937000"/>
          <p14:tracePt t="35260" x="8609013" y="3776663"/>
          <p14:tracePt t="35267" x="8448675" y="3705225"/>
          <p14:tracePt t="35274" x="8324850" y="3598863"/>
          <p14:tracePt t="35282" x="8162925" y="3508375"/>
          <p14:tracePt t="35290" x="8002588" y="3438525"/>
          <p14:tracePt t="35296" x="7861300" y="3384550"/>
          <p14:tracePt t="35303" x="7664450" y="3313113"/>
          <p14:tracePt t="35310" x="7415213" y="3224213"/>
          <p14:tracePt t="35318" x="7254875" y="3170238"/>
          <p14:tracePt t="35324" x="7094538" y="3117850"/>
          <p14:tracePt t="35331" x="6845300" y="3081338"/>
          <p14:tracePt t="35338" x="6665913" y="3063875"/>
          <p14:tracePt t="35345" x="6505575" y="3046413"/>
          <p14:tracePt t="35353" x="6256338" y="3009900"/>
          <p14:tracePt t="35359" x="6078538" y="2974975"/>
          <p14:tracePt t="35366" x="5757863" y="2974975"/>
          <p14:tracePt t="35374" x="5614988" y="2974975"/>
          <p14:tracePt t="35381" x="5437188" y="2992438"/>
          <p14:tracePt t="35388" x="5240338" y="2992438"/>
          <p14:tracePt t="35395" x="4991100" y="2992438"/>
          <p14:tracePt t="35402" x="4776788" y="2992438"/>
          <p14:tracePt t="35409" x="4527550" y="2992438"/>
          <p14:tracePt t="35416" x="4349750" y="2992438"/>
          <p14:tracePt t="35424" x="4098925" y="2992438"/>
          <p14:tracePt t="35431" x="3921125" y="2992438"/>
          <p14:tracePt t="35438" x="3778250" y="2992438"/>
          <p14:tracePt t="35445" x="3494088" y="2992438"/>
          <p14:tracePt t="35452" x="3244850" y="3028950"/>
          <p14:tracePt t="35459" x="2959100" y="3046413"/>
          <p14:tracePt t="35468" x="2781300" y="3046413"/>
          <p14:tracePt t="35473" x="2620963" y="3081338"/>
          <p14:tracePt t="35480" x="2441575" y="3098800"/>
          <p14:tracePt t="35489" x="2263775" y="3098800"/>
          <p14:tracePt t="35494" x="2049463" y="3152775"/>
          <p14:tracePt t="35501" x="1889125" y="3152775"/>
          <p14:tracePt t="35509" x="1711325" y="3189288"/>
          <p14:tracePt t="35516" x="1604963" y="3189288"/>
          <p14:tracePt t="35523" x="1462088" y="3206750"/>
          <p14:tracePt t="35530" x="1390650" y="3206750"/>
          <p14:tracePt t="35538" x="1282700" y="3224213"/>
          <p14:tracePt t="35544" x="1212850" y="3224213"/>
          <p14:tracePt t="35551" x="1141413" y="3241675"/>
          <p14:tracePt t="35559" x="1016000" y="3278188"/>
          <p14:tracePt t="35565" x="819150" y="3295650"/>
          <p14:tracePt t="35573" x="677863" y="3313113"/>
          <p14:tracePt t="35580" x="517525" y="3349625"/>
          <p14:tracePt t="35588" x="409575" y="3367088"/>
          <p14:tracePt t="35594" x="285750" y="3384550"/>
          <p14:tracePt t="35602" x="177800" y="3419475"/>
          <p14:tracePt t="35608" x="88900" y="3438525"/>
          <p14:tracePt t="35616" x="34925" y="3455988"/>
          <p14:tracePt t="35622" x="0" y="3473450"/>
          <p14:tracePt t="35836" x="142875" y="6145213"/>
          <p14:tracePt t="35843" x="214313" y="6199188"/>
          <p14:tracePt t="35850" x="446088" y="6411913"/>
          <p14:tracePt t="35857" x="569913" y="6483350"/>
          <p14:tracePt t="35864" x="766763" y="6591300"/>
          <p14:tracePt t="35871" x="855663" y="6662738"/>
          <p14:tracePt t="35878" x="1016000" y="6732588"/>
          <p14:tracePt t="35885" x="1158875" y="6786563"/>
          <p14:tracePt t="36205" x="8555038" y="6804025"/>
          <p14:tracePt t="36212" x="8680450" y="6769100"/>
          <p14:tracePt t="36219" x="8823325" y="6751638"/>
          <p14:tracePt t="36226" x="8983663" y="6697663"/>
          <p14:tracePt t="36233" x="9161463" y="6643688"/>
          <p14:tracePt t="36240" x="9286875" y="6591300"/>
          <p14:tracePt t="36247" x="9464675" y="6572250"/>
          <p14:tracePt t="36257" x="9661525" y="6537325"/>
          <p14:tracePt t="36261" x="9767888" y="6519863"/>
          <p14:tracePt t="36269" x="9856788" y="6502400"/>
          <p14:tracePt t="36276" x="10017125" y="6430963"/>
          <p14:tracePt t="36283" x="10088563" y="6394450"/>
          <p14:tracePt t="36290" x="10213975" y="6323013"/>
          <p14:tracePt t="36297" x="10337800" y="6288088"/>
          <p14:tracePt t="36305" x="10409238" y="6216650"/>
          <p14:tracePt t="36311" x="10569575" y="6110288"/>
          <p14:tracePt t="36318" x="10623550" y="6073775"/>
          <p14:tracePt t="36325" x="10712450" y="6021388"/>
          <p14:tracePt t="36333" x="10801350" y="5984875"/>
          <p14:tracePt t="36340" x="10890250" y="5932488"/>
          <p14:tracePt t="36347" x="10944225" y="5878513"/>
          <p14:tracePt t="36354" x="11141075" y="5789613"/>
          <p14:tracePt t="36361" x="11176000" y="5772150"/>
          <p14:tracePt t="36368" x="11247438" y="5753100"/>
          <p14:tracePt t="36375" x="11282363" y="5735638"/>
          <p14:tracePt t="36382" x="11336338" y="5681663"/>
          <p14:tracePt t="36389" x="11372850" y="5664200"/>
          <p14:tracePt t="36396" x="11407775" y="5646738"/>
          <p14:tracePt t="36404" x="11461750" y="5611813"/>
          <p14:tracePt t="36411" x="11496675" y="5575300"/>
          <p14:tracePt t="36418" x="11514138" y="5575300"/>
          <p14:tracePt t="36425" x="11533188" y="5557838"/>
          <p14:tracePt t="36432" x="11550650" y="5540375"/>
          <p14:tracePt t="36439" x="11568113" y="5503863"/>
          <p14:tracePt t="36447" x="11585575" y="5486400"/>
          <p14:tracePt t="36454" x="11585575" y="5468938"/>
          <p14:tracePt t="36460" x="11622088" y="5451475"/>
          <p14:tracePt t="36468" x="11639550" y="5451475"/>
          <p14:tracePt t="36475" x="11639550" y="5432425"/>
          <p14:tracePt t="36901" x="11817350" y="5343525"/>
          <p14:tracePt t="36908" x="12120563" y="5219700"/>
        </p14:tracePtLst>
      </p14:laserTrace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1|9|8.4|10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Newcastle University">
      <a:dk1>
        <a:srgbClr val="000000"/>
      </a:dk1>
      <a:lt1>
        <a:srgbClr val="FFFFFF"/>
      </a:lt1>
      <a:dk2>
        <a:srgbClr val="00B2A9"/>
      </a:dk2>
      <a:lt2>
        <a:srgbClr val="E7E6E6"/>
      </a:lt2>
      <a:accent1>
        <a:srgbClr val="93509E"/>
      </a:accent1>
      <a:accent2>
        <a:srgbClr val="4060AF"/>
      </a:accent2>
      <a:accent3>
        <a:srgbClr val="FF5416"/>
      </a:accent3>
      <a:accent4>
        <a:srgbClr val="FDC82F"/>
      </a:accent4>
      <a:accent5>
        <a:srgbClr val="00A9E0"/>
      </a:accent5>
      <a:accent6>
        <a:srgbClr val="CF0071"/>
      </a:accent6>
      <a:hlink>
        <a:srgbClr val="4060AF"/>
      </a:hlink>
      <a:folHlink>
        <a:srgbClr val="93509E"/>
      </a:folHlink>
    </a:clrScheme>
    <a:fontScheme name="Newcastle University">
      <a:majorFont>
        <a:latin typeface="Derailed Bold"/>
        <a:ea typeface=""/>
        <a:cs typeface=""/>
      </a:majorFont>
      <a:minorFont>
        <a:latin typeface="Derail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castle University PPT template Jan 2019.potx" id="{1CA6DB71-1EB6-428C-9885-95B46B4CAFED}" vid="{43D8B5AC-82BA-4D79-92A5-A2D5F8726A1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83F0E95C095044A91FAF40A0A24599" ma:contentTypeVersion="11" ma:contentTypeDescription="Create a new document." ma:contentTypeScope="" ma:versionID="ef17a37cf1b37988272db25700ea1a25">
  <xsd:schema xmlns:xsd="http://www.w3.org/2001/XMLSchema" xmlns:xs="http://www.w3.org/2001/XMLSchema" xmlns:p="http://schemas.microsoft.com/office/2006/metadata/properties" xmlns:ns2="e09b4255-b0b1-427a-9c88-757096f4c12a" xmlns:ns3="9890333f-d1fd-4089-b890-e8cd7d10d952" targetNamespace="http://schemas.microsoft.com/office/2006/metadata/properties" ma:root="true" ma:fieldsID="d025848c1477469f028bd3b86420afff" ns2:_="" ns3:_="">
    <xsd:import namespace="e09b4255-b0b1-427a-9c88-757096f4c12a"/>
    <xsd:import namespace="9890333f-d1fd-4089-b890-e8cd7d10d95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9b4255-b0b1-427a-9c88-757096f4c1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90333f-d1fd-4089-b890-e8cd7d10d952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ee2de2d4-fb10-4aea-a63a-c098d6e07741}" ma:internalName="TaxCatchAll" ma:showField="CatchAllData" ma:web="9890333f-d1fd-4089-b890-e8cd7d10d9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09b4255-b0b1-427a-9c88-757096f4c12a">
      <Terms xmlns="http://schemas.microsoft.com/office/infopath/2007/PartnerControls"/>
    </lcf76f155ced4ddcb4097134ff3c332f>
    <TaxCatchAll xmlns="9890333f-d1fd-4089-b890-e8cd7d10d952" xsi:nil="true"/>
  </documentManagement>
</p:properties>
</file>

<file path=customXml/itemProps1.xml><?xml version="1.0" encoding="utf-8"?>
<ds:datastoreItem xmlns:ds="http://schemas.openxmlformats.org/officeDocument/2006/customXml" ds:itemID="{BAFA05BB-7C64-41B9-86A9-D41A7FD51CF6}"/>
</file>

<file path=customXml/itemProps2.xml><?xml version="1.0" encoding="utf-8"?>
<ds:datastoreItem xmlns:ds="http://schemas.openxmlformats.org/officeDocument/2006/customXml" ds:itemID="{6E9722C6-1EE5-4DF1-B072-73ADCA06253A}"/>
</file>

<file path=customXml/itemProps3.xml><?xml version="1.0" encoding="utf-8"?>
<ds:datastoreItem xmlns:ds="http://schemas.openxmlformats.org/officeDocument/2006/customXml" ds:itemID="{63F11BDB-7660-452F-87D7-F970E8823F40}"/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459</Words>
  <Application>Microsoft Office PowerPoint</Application>
  <PresentationFormat>Widescreen</PresentationFormat>
  <Paragraphs>135</Paragraphs>
  <Slides>15</Slides>
  <Notes>10</Notes>
  <HiddenSlides>0</HiddenSlides>
  <MMClips>6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1_Office Theme</vt:lpstr>
      <vt:lpstr>    Engaging with our Researcher Community: putting our money where our mouth is  Dr Nicola Simcock (Research Culture Manager) and Dr Helen Gray (Research Associate, School of Natural and Environmental Sciences)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Newcastle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Engaging with our Researcher Community: putting our money where our mouth is  Dr Nicola Simcock (Research Culture Manager) and Dr Helen Gray (Research Associate, School of Natural and Environmental Sciences)  </dc:title>
  <dc:creator>Nicola Simcock</dc:creator>
  <cp:lastModifiedBy>Nicola Simcock</cp:lastModifiedBy>
  <cp:revision>2</cp:revision>
  <dcterms:created xsi:type="dcterms:W3CDTF">2023-09-19T15:37:22Z</dcterms:created>
  <dcterms:modified xsi:type="dcterms:W3CDTF">2023-09-21T17:52:22Z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xd_ProgID">
    <vt:lpwstr/>
  </property>
  <property fmtid="{D5CDD505-2E9C-101B-9397-08002B2CF9AE}" pid="3" name="ContentTypeId">
    <vt:lpwstr>0x0101002483F0E95C095044A91FAF40A0A24599</vt:lpwstr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lpwstr/>
  </property>
</Properties>
</file>