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diagrams/data1.xml" ContentType="application/vnd.openxmlformats-officedocument.drawingml.diagramData+xml"/>
  <Override PartName="/ppt/presentation.xml" ContentType="application/vnd.openxmlformats-officedocument.presentationml.presentation.main+xml"/>
  <Override PartName="/ppt/diagrams/data2.xml" ContentType="application/vnd.openxmlformats-officedocument.drawingml.diagramData+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diagrams/colors1.xml" ContentType="application/vnd.openxmlformats-officedocument.drawingml.diagramColors+xml"/>
  <Override PartName="/ppt/diagrams/layout1.xml" ContentType="application/vnd.openxmlformats-officedocument.drawingml.diagramLayout+xml"/>
  <Override PartName="/ppt/diagrams/drawing2.xml" ContentType="application/vnd.ms-office.drawingml.diagramDrawing+xml"/>
  <Override PartName="/ppt/diagrams/colors2.xml" ContentType="application/vnd.openxmlformats-officedocument.drawingml.diagramColors+xml"/>
  <Override PartName="/ppt/diagrams/quickStyle2.xml" ContentType="application/vnd.openxmlformats-officedocument.drawingml.diagramStyle+xml"/>
  <Override PartName="/ppt/diagrams/layout2.xml" ContentType="application/vnd.openxmlformats-officedocument.drawingml.diagramLayout+xml"/>
  <Override PartName="/ppt/diagrams/quickStyle1.xml" ContentType="application/vnd.openxmlformats-officedocument.drawingml.diagramStyle+xml"/>
  <Override PartName="/ppt/theme/theme1.xml" ContentType="application/vnd.openxmlformats-officedocument.theme+xml"/>
  <Override PartName="/ppt/diagrams/drawing1.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2"/>
    <p:sldId id="257" r:id="rId3"/>
    <p:sldId id="273" r:id="rId4"/>
    <p:sldId id="274" r:id="rId5"/>
    <p:sldId id="275" r:id="rId6"/>
    <p:sldId id="277" r:id="rId7"/>
    <p:sldId id="278" r:id="rId8"/>
    <p:sldId id="279" r:id="rId9"/>
    <p:sldId id="272" r:id="rId10"/>
  </p:sldIdLst>
  <p:sldSz cx="10693400" cy="7562850"/>
  <p:notesSz cx="10693400" cy="7562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1053"/>
    <a:srgbClr val="507F70"/>
    <a:srgbClr val="6DCDB8"/>
    <a:srgbClr val="552D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327"/>
  </p:normalViewPr>
  <p:slideViewPr>
    <p:cSldViewPr>
      <p:cViewPr varScale="1">
        <p:scale>
          <a:sx n="103" d="100"/>
          <a:sy n="103" d="100"/>
        </p:scale>
        <p:origin x="184" y="392"/>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DEC470-467E-4DE6-A30D-A699492AC498}" type="doc">
      <dgm:prSet loTypeId="urn:microsoft.com/office/officeart/2005/8/layout/vList2" loCatId="list" qsTypeId="urn:microsoft.com/office/officeart/2005/8/quickstyle/simple3" qsCatId="simple" csTypeId="urn:microsoft.com/office/officeart/2005/8/colors/colorful1" csCatId="colorful" phldr="1"/>
      <dgm:spPr/>
      <dgm:t>
        <a:bodyPr/>
        <a:lstStyle/>
        <a:p>
          <a:endParaRPr lang="en-US"/>
        </a:p>
      </dgm:t>
    </dgm:pt>
    <dgm:pt modelId="{0CF73210-FBDF-4B02-882E-A410299B5D85}">
      <dgm:prSet custT="1"/>
      <dgm:spPr/>
      <dgm:t>
        <a:bodyPr/>
        <a:lstStyle/>
        <a:p>
          <a:pPr rtl="0"/>
          <a:r>
            <a:rPr lang="en-GB" sz="1700" dirty="0"/>
            <a:t>FLF programme originated in 2018 to catalyse new forms of research and innovation</a:t>
          </a:r>
        </a:p>
      </dgm:t>
    </dgm:pt>
    <dgm:pt modelId="{58F1134B-135C-450B-A675-0B6AD5FBEFB8}" type="parTrans" cxnId="{0842521A-8696-4A43-AB84-24D334D6BE9D}">
      <dgm:prSet/>
      <dgm:spPr/>
      <dgm:t>
        <a:bodyPr/>
        <a:lstStyle/>
        <a:p>
          <a:endParaRPr lang="en-US"/>
        </a:p>
      </dgm:t>
    </dgm:pt>
    <dgm:pt modelId="{E46661D9-4BC0-4510-8855-37C2C4C43CF3}" type="sibTrans" cxnId="{0842521A-8696-4A43-AB84-24D334D6BE9D}">
      <dgm:prSet/>
      <dgm:spPr/>
      <dgm:t>
        <a:bodyPr/>
        <a:lstStyle/>
        <a:p>
          <a:endParaRPr lang="en-US"/>
        </a:p>
      </dgm:t>
    </dgm:pt>
    <dgm:pt modelId="{2E19422A-18B3-45FD-A280-009A9CD401D5}">
      <dgm:prSet custT="1"/>
      <dgm:spPr/>
      <dgm:t>
        <a:bodyPr/>
        <a:lstStyle/>
        <a:p>
          <a:pPr rtl="0"/>
          <a:r>
            <a:rPr lang="en-GB" sz="1700" dirty="0"/>
            <a:t>Competitive grant process has resulted in just over 450 Fellows in R1-6, with R7 and 8 to follow in next two years</a:t>
          </a:r>
        </a:p>
      </dgm:t>
    </dgm:pt>
    <dgm:pt modelId="{6FE89844-F6FB-44F8-9E51-FBBC26C9BB9C}" type="parTrans" cxnId="{CC22B0F1-8778-4C80-BF57-7FD78EA33BDF}">
      <dgm:prSet/>
      <dgm:spPr/>
      <dgm:t>
        <a:bodyPr/>
        <a:lstStyle/>
        <a:p>
          <a:endParaRPr lang="en-US"/>
        </a:p>
      </dgm:t>
    </dgm:pt>
    <dgm:pt modelId="{DE0EAC95-8C3C-4FC5-A915-FAC969F91F3B}" type="sibTrans" cxnId="{CC22B0F1-8778-4C80-BF57-7FD78EA33BDF}">
      <dgm:prSet/>
      <dgm:spPr/>
      <dgm:t>
        <a:bodyPr/>
        <a:lstStyle/>
        <a:p>
          <a:endParaRPr lang="en-US"/>
        </a:p>
      </dgm:t>
    </dgm:pt>
    <dgm:pt modelId="{46D66304-DA79-4B21-8CDA-871A5FB2A25B}">
      <dgm:prSet custT="1"/>
      <dgm:spPr/>
      <dgm:t>
        <a:bodyPr/>
        <a:lstStyle/>
        <a:p>
          <a:pPr rtl="0"/>
          <a:r>
            <a:rPr lang="en-GB" sz="1700" dirty="0"/>
            <a:t>Grants (usually between £1M and £1.5M) awarded to early career researchers and innovators</a:t>
          </a:r>
        </a:p>
      </dgm:t>
    </dgm:pt>
    <dgm:pt modelId="{79BA93F3-8D3F-4429-AD23-4A12F31D94B6}" type="parTrans" cxnId="{B2DA7B96-106E-4A16-A0E7-BD822BA0B72F}">
      <dgm:prSet/>
      <dgm:spPr/>
      <dgm:t>
        <a:bodyPr/>
        <a:lstStyle/>
        <a:p>
          <a:endParaRPr lang="en-US"/>
        </a:p>
      </dgm:t>
    </dgm:pt>
    <dgm:pt modelId="{B0E8F5C6-F318-4859-AEBE-C36BE736A59B}" type="sibTrans" cxnId="{B2DA7B96-106E-4A16-A0E7-BD822BA0B72F}">
      <dgm:prSet/>
      <dgm:spPr/>
      <dgm:t>
        <a:bodyPr/>
        <a:lstStyle/>
        <a:p>
          <a:endParaRPr lang="en-US"/>
        </a:p>
      </dgm:t>
    </dgm:pt>
    <dgm:pt modelId="{4518D092-362F-42B3-9C10-3095E50C8E8A}">
      <dgm:prSet custT="1"/>
      <dgm:spPr/>
      <dgm:t>
        <a:bodyPr/>
        <a:lstStyle/>
        <a:p>
          <a:pPr rtl="0"/>
          <a:r>
            <a:rPr lang="en-GB" sz="1700" dirty="0"/>
            <a:t>Strong indicator that UKRI is using this programme to model (and impact) research culture</a:t>
          </a:r>
        </a:p>
      </dgm:t>
    </dgm:pt>
    <dgm:pt modelId="{1CFCED2D-5F47-49F7-BA9C-7543FDD3FE43}" type="parTrans" cxnId="{941B377C-537D-42AE-8232-2028AAF963ED}">
      <dgm:prSet/>
      <dgm:spPr/>
      <dgm:t>
        <a:bodyPr/>
        <a:lstStyle/>
        <a:p>
          <a:endParaRPr lang="en-US"/>
        </a:p>
      </dgm:t>
    </dgm:pt>
    <dgm:pt modelId="{969709EF-6FC4-45A2-8BA5-187AC2F004FF}" type="sibTrans" cxnId="{941B377C-537D-42AE-8232-2028AAF963ED}">
      <dgm:prSet/>
      <dgm:spPr/>
      <dgm:t>
        <a:bodyPr/>
        <a:lstStyle/>
        <a:p>
          <a:endParaRPr lang="en-US"/>
        </a:p>
      </dgm:t>
    </dgm:pt>
    <dgm:pt modelId="{4D69118B-DBE4-4A27-867F-070B4B7E0D44}">
      <dgm:prSet custT="1"/>
      <dgm:spPr/>
      <dgm:t>
        <a:bodyPr/>
        <a:lstStyle/>
        <a:p>
          <a:pPr rtl="0"/>
          <a:r>
            <a:rPr lang="en-GB" sz="1700"/>
            <a:t>No or little teaching requirements, strict guidelines on other commitments</a:t>
          </a:r>
          <a:endParaRPr lang="en-GB" sz="1700" dirty="0"/>
        </a:p>
      </dgm:t>
    </dgm:pt>
    <dgm:pt modelId="{D07E2D0C-5FA3-4F40-AEFC-DFC1ED234273}" type="parTrans" cxnId="{E3366E4B-58C7-4C28-80FC-761A0A132C41}">
      <dgm:prSet/>
      <dgm:spPr/>
      <dgm:t>
        <a:bodyPr/>
        <a:lstStyle/>
        <a:p>
          <a:endParaRPr lang="en-US"/>
        </a:p>
      </dgm:t>
    </dgm:pt>
    <dgm:pt modelId="{AB78FE26-E619-49B9-91CE-63B967745E72}" type="sibTrans" cxnId="{E3366E4B-58C7-4C28-80FC-761A0A132C41}">
      <dgm:prSet/>
      <dgm:spPr/>
      <dgm:t>
        <a:bodyPr/>
        <a:lstStyle/>
        <a:p>
          <a:endParaRPr lang="en-US"/>
        </a:p>
      </dgm:t>
    </dgm:pt>
    <dgm:pt modelId="{DB90421C-D640-4999-88C8-7406827E9740}">
      <dgm:prSet custT="1"/>
      <dgm:spPr/>
      <dgm:t>
        <a:bodyPr/>
        <a:lstStyle/>
        <a:p>
          <a:pPr rtl="0"/>
          <a:r>
            <a:rPr lang="en-GB" sz="1700" dirty="0"/>
            <a:t>4 year grants + possible 3 year renewal </a:t>
          </a:r>
        </a:p>
      </dgm:t>
    </dgm:pt>
    <dgm:pt modelId="{EC381938-B813-44F9-9C47-31C55EEFD67A}" type="parTrans" cxnId="{6088E338-8372-407A-8020-864D47CEAD9A}">
      <dgm:prSet/>
      <dgm:spPr/>
      <dgm:t>
        <a:bodyPr/>
        <a:lstStyle/>
        <a:p>
          <a:endParaRPr lang="en-US"/>
        </a:p>
      </dgm:t>
    </dgm:pt>
    <dgm:pt modelId="{B75941A6-EF0B-4CF7-B1DE-61BE7E4C0F8B}" type="sibTrans" cxnId="{6088E338-8372-407A-8020-864D47CEAD9A}">
      <dgm:prSet/>
      <dgm:spPr/>
      <dgm:t>
        <a:bodyPr/>
        <a:lstStyle/>
        <a:p>
          <a:endParaRPr lang="en-US"/>
        </a:p>
      </dgm:t>
    </dgm:pt>
    <dgm:pt modelId="{BFDBD969-BAA5-45BF-8AEE-2FC7866DE1D5}" type="pres">
      <dgm:prSet presAssocID="{59DEC470-467E-4DE6-A30D-A699492AC498}" presName="linear" presStyleCnt="0">
        <dgm:presLayoutVars>
          <dgm:animLvl val="lvl"/>
          <dgm:resizeHandles val="exact"/>
        </dgm:presLayoutVars>
      </dgm:prSet>
      <dgm:spPr/>
    </dgm:pt>
    <dgm:pt modelId="{1327452E-ABA3-4669-A863-EBF315B9A9C6}" type="pres">
      <dgm:prSet presAssocID="{0CF73210-FBDF-4B02-882E-A410299B5D85}" presName="parentText" presStyleLbl="node1" presStyleIdx="0" presStyleCnt="6">
        <dgm:presLayoutVars>
          <dgm:chMax val="0"/>
          <dgm:bulletEnabled val="1"/>
        </dgm:presLayoutVars>
      </dgm:prSet>
      <dgm:spPr/>
    </dgm:pt>
    <dgm:pt modelId="{6D9CCA30-77C1-4190-9116-DA801E176428}" type="pres">
      <dgm:prSet presAssocID="{E46661D9-4BC0-4510-8855-37C2C4C43CF3}" presName="spacer" presStyleCnt="0"/>
      <dgm:spPr/>
    </dgm:pt>
    <dgm:pt modelId="{BE420D55-314B-4EF5-926D-22F80FF9CA1F}" type="pres">
      <dgm:prSet presAssocID="{2E19422A-18B3-45FD-A280-009A9CD401D5}" presName="parentText" presStyleLbl="node1" presStyleIdx="1" presStyleCnt="6">
        <dgm:presLayoutVars>
          <dgm:chMax val="0"/>
          <dgm:bulletEnabled val="1"/>
        </dgm:presLayoutVars>
      </dgm:prSet>
      <dgm:spPr/>
    </dgm:pt>
    <dgm:pt modelId="{57D59796-9040-40D2-89FD-4B2218627938}" type="pres">
      <dgm:prSet presAssocID="{DE0EAC95-8C3C-4FC5-A915-FAC969F91F3B}" presName="spacer" presStyleCnt="0"/>
      <dgm:spPr/>
    </dgm:pt>
    <dgm:pt modelId="{B3849535-4F19-4A5B-9585-A8C8E0601A83}" type="pres">
      <dgm:prSet presAssocID="{46D66304-DA79-4B21-8CDA-871A5FB2A25B}" presName="parentText" presStyleLbl="node1" presStyleIdx="2" presStyleCnt="6">
        <dgm:presLayoutVars>
          <dgm:chMax val="0"/>
          <dgm:bulletEnabled val="1"/>
        </dgm:presLayoutVars>
      </dgm:prSet>
      <dgm:spPr/>
    </dgm:pt>
    <dgm:pt modelId="{402354FA-FDDC-4B08-BB2C-B4FBB41D3E6E}" type="pres">
      <dgm:prSet presAssocID="{B0E8F5C6-F318-4859-AEBE-C36BE736A59B}" presName="spacer" presStyleCnt="0"/>
      <dgm:spPr/>
    </dgm:pt>
    <dgm:pt modelId="{8BA9E485-E43E-4EF5-95CA-E606C08E155E}" type="pres">
      <dgm:prSet presAssocID="{DB90421C-D640-4999-88C8-7406827E9740}" presName="parentText" presStyleLbl="node1" presStyleIdx="3" presStyleCnt="6">
        <dgm:presLayoutVars>
          <dgm:chMax val="0"/>
          <dgm:bulletEnabled val="1"/>
        </dgm:presLayoutVars>
      </dgm:prSet>
      <dgm:spPr/>
    </dgm:pt>
    <dgm:pt modelId="{D492C049-9955-4C96-9192-57CCD4B9E53B}" type="pres">
      <dgm:prSet presAssocID="{B75941A6-EF0B-4CF7-B1DE-61BE7E4C0F8B}" presName="spacer" presStyleCnt="0"/>
      <dgm:spPr/>
    </dgm:pt>
    <dgm:pt modelId="{4AB29737-CF1D-4076-9EB1-573B0ACC8C6F}" type="pres">
      <dgm:prSet presAssocID="{4D69118B-DBE4-4A27-867F-070B4B7E0D44}" presName="parentText" presStyleLbl="node1" presStyleIdx="4" presStyleCnt="6">
        <dgm:presLayoutVars>
          <dgm:chMax val="0"/>
          <dgm:bulletEnabled val="1"/>
        </dgm:presLayoutVars>
      </dgm:prSet>
      <dgm:spPr/>
    </dgm:pt>
    <dgm:pt modelId="{3BB7C3E2-BF94-4D65-8D0E-AABA2D2665BB}" type="pres">
      <dgm:prSet presAssocID="{AB78FE26-E619-49B9-91CE-63B967745E72}" presName="spacer" presStyleCnt="0"/>
      <dgm:spPr/>
    </dgm:pt>
    <dgm:pt modelId="{4D725EB2-FBCA-4342-8527-BC4994E2FB0E}" type="pres">
      <dgm:prSet presAssocID="{4518D092-362F-42B3-9C10-3095E50C8E8A}" presName="parentText" presStyleLbl="node1" presStyleIdx="5" presStyleCnt="6">
        <dgm:presLayoutVars>
          <dgm:chMax val="0"/>
          <dgm:bulletEnabled val="1"/>
        </dgm:presLayoutVars>
      </dgm:prSet>
      <dgm:spPr/>
    </dgm:pt>
  </dgm:ptLst>
  <dgm:cxnLst>
    <dgm:cxn modelId="{0842521A-8696-4A43-AB84-24D334D6BE9D}" srcId="{59DEC470-467E-4DE6-A30D-A699492AC498}" destId="{0CF73210-FBDF-4B02-882E-A410299B5D85}" srcOrd="0" destOrd="0" parTransId="{58F1134B-135C-450B-A675-0B6AD5FBEFB8}" sibTransId="{E46661D9-4BC0-4510-8855-37C2C4C43CF3}"/>
    <dgm:cxn modelId="{5432E52E-7C1B-47EC-A375-1C0449D2E877}" type="presOf" srcId="{DB90421C-D640-4999-88C8-7406827E9740}" destId="{8BA9E485-E43E-4EF5-95CA-E606C08E155E}" srcOrd="0" destOrd="0" presId="urn:microsoft.com/office/officeart/2005/8/layout/vList2"/>
    <dgm:cxn modelId="{6088E338-8372-407A-8020-864D47CEAD9A}" srcId="{59DEC470-467E-4DE6-A30D-A699492AC498}" destId="{DB90421C-D640-4999-88C8-7406827E9740}" srcOrd="3" destOrd="0" parTransId="{EC381938-B813-44F9-9C47-31C55EEFD67A}" sibTransId="{B75941A6-EF0B-4CF7-B1DE-61BE7E4C0F8B}"/>
    <dgm:cxn modelId="{4786C940-958B-4A5F-84E6-05A28BAE2B51}" type="presOf" srcId="{2E19422A-18B3-45FD-A280-009A9CD401D5}" destId="{BE420D55-314B-4EF5-926D-22F80FF9CA1F}" srcOrd="0" destOrd="0" presId="urn:microsoft.com/office/officeart/2005/8/layout/vList2"/>
    <dgm:cxn modelId="{D292BF49-E6E3-42C0-8515-8EAB4F54F40F}" type="presOf" srcId="{0CF73210-FBDF-4B02-882E-A410299B5D85}" destId="{1327452E-ABA3-4669-A863-EBF315B9A9C6}" srcOrd="0" destOrd="0" presId="urn:microsoft.com/office/officeart/2005/8/layout/vList2"/>
    <dgm:cxn modelId="{E3366E4B-58C7-4C28-80FC-761A0A132C41}" srcId="{59DEC470-467E-4DE6-A30D-A699492AC498}" destId="{4D69118B-DBE4-4A27-867F-070B4B7E0D44}" srcOrd="4" destOrd="0" parTransId="{D07E2D0C-5FA3-4F40-AEFC-DFC1ED234273}" sibTransId="{AB78FE26-E619-49B9-91CE-63B967745E72}"/>
    <dgm:cxn modelId="{C49C9770-6FFF-437F-96D8-6C9E52CE1310}" type="presOf" srcId="{4D69118B-DBE4-4A27-867F-070B4B7E0D44}" destId="{4AB29737-CF1D-4076-9EB1-573B0ACC8C6F}" srcOrd="0" destOrd="0" presId="urn:microsoft.com/office/officeart/2005/8/layout/vList2"/>
    <dgm:cxn modelId="{941B377C-537D-42AE-8232-2028AAF963ED}" srcId="{59DEC470-467E-4DE6-A30D-A699492AC498}" destId="{4518D092-362F-42B3-9C10-3095E50C8E8A}" srcOrd="5" destOrd="0" parTransId="{1CFCED2D-5F47-49F7-BA9C-7543FDD3FE43}" sibTransId="{969709EF-6FC4-45A2-8BA5-187AC2F004FF}"/>
    <dgm:cxn modelId="{26891F82-1DF1-4ECD-B111-96A85FB5B710}" type="presOf" srcId="{4518D092-362F-42B3-9C10-3095E50C8E8A}" destId="{4D725EB2-FBCA-4342-8527-BC4994E2FB0E}" srcOrd="0" destOrd="0" presId="urn:microsoft.com/office/officeart/2005/8/layout/vList2"/>
    <dgm:cxn modelId="{7D548F95-7814-4F59-A814-D6718ECD8441}" type="presOf" srcId="{46D66304-DA79-4B21-8CDA-871A5FB2A25B}" destId="{B3849535-4F19-4A5B-9585-A8C8E0601A83}" srcOrd="0" destOrd="0" presId="urn:microsoft.com/office/officeart/2005/8/layout/vList2"/>
    <dgm:cxn modelId="{B2DA7B96-106E-4A16-A0E7-BD822BA0B72F}" srcId="{59DEC470-467E-4DE6-A30D-A699492AC498}" destId="{46D66304-DA79-4B21-8CDA-871A5FB2A25B}" srcOrd="2" destOrd="0" parTransId="{79BA93F3-8D3F-4429-AD23-4A12F31D94B6}" sibTransId="{B0E8F5C6-F318-4859-AEBE-C36BE736A59B}"/>
    <dgm:cxn modelId="{8B1B93D9-A4B0-4180-98CB-D10191903A53}" type="presOf" srcId="{59DEC470-467E-4DE6-A30D-A699492AC498}" destId="{BFDBD969-BAA5-45BF-8AEE-2FC7866DE1D5}" srcOrd="0" destOrd="0" presId="urn:microsoft.com/office/officeart/2005/8/layout/vList2"/>
    <dgm:cxn modelId="{CC22B0F1-8778-4C80-BF57-7FD78EA33BDF}" srcId="{59DEC470-467E-4DE6-A30D-A699492AC498}" destId="{2E19422A-18B3-45FD-A280-009A9CD401D5}" srcOrd="1" destOrd="0" parTransId="{6FE89844-F6FB-44F8-9E51-FBBC26C9BB9C}" sibTransId="{DE0EAC95-8C3C-4FC5-A915-FAC969F91F3B}"/>
    <dgm:cxn modelId="{AA793F5A-AA9A-4682-ACAE-80DF084B73F7}" type="presParOf" srcId="{BFDBD969-BAA5-45BF-8AEE-2FC7866DE1D5}" destId="{1327452E-ABA3-4669-A863-EBF315B9A9C6}" srcOrd="0" destOrd="0" presId="urn:microsoft.com/office/officeart/2005/8/layout/vList2"/>
    <dgm:cxn modelId="{C917A885-A255-40E3-BEF2-91DEA0CEF824}" type="presParOf" srcId="{BFDBD969-BAA5-45BF-8AEE-2FC7866DE1D5}" destId="{6D9CCA30-77C1-4190-9116-DA801E176428}" srcOrd="1" destOrd="0" presId="urn:microsoft.com/office/officeart/2005/8/layout/vList2"/>
    <dgm:cxn modelId="{70426D17-4D02-477C-9084-120BB1EB56A5}" type="presParOf" srcId="{BFDBD969-BAA5-45BF-8AEE-2FC7866DE1D5}" destId="{BE420D55-314B-4EF5-926D-22F80FF9CA1F}" srcOrd="2" destOrd="0" presId="urn:microsoft.com/office/officeart/2005/8/layout/vList2"/>
    <dgm:cxn modelId="{D4C3126A-4811-460D-ACFF-ED0AB2739E79}" type="presParOf" srcId="{BFDBD969-BAA5-45BF-8AEE-2FC7866DE1D5}" destId="{57D59796-9040-40D2-89FD-4B2218627938}" srcOrd="3" destOrd="0" presId="urn:microsoft.com/office/officeart/2005/8/layout/vList2"/>
    <dgm:cxn modelId="{4FB5A00C-E2A6-467B-B3B1-234F8C334EB9}" type="presParOf" srcId="{BFDBD969-BAA5-45BF-8AEE-2FC7866DE1D5}" destId="{B3849535-4F19-4A5B-9585-A8C8E0601A83}" srcOrd="4" destOrd="0" presId="urn:microsoft.com/office/officeart/2005/8/layout/vList2"/>
    <dgm:cxn modelId="{A73D32E9-38AC-4353-B8BD-2767683D38F6}" type="presParOf" srcId="{BFDBD969-BAA5-45BF-8AEE-2FC7866DE1D5}" destId="{402354FA-FDDC-4B08-BB2C-B4FBB41D3E6E}" srcOrd="5" destOrd="0" presId="urn:microsoft.com/office/officeart/2005/8/layout/vList2"/>
    <dgm:cxn modelId="{44EC6304-B2C1-43B6-9D0E-3129942845CB}" type="presParOf" srcId="{BFDBD969-BAA5-45BF-8AEE-2FC7866DE1D5}" destId="{8BA9E485-E43E-4EF5-95CA-E606C08E155E}" srcOrd="6" destOrd="0" presId="urn:microsoft.com/office/officeart/2005/8/layout/vList2"/>
    <dgm:cxn modelId="{4755FEB5-3C8E-4797-864C-3212041AF423}" type="presParOf" srcId="{BFDBD969-BAA5-45BF-8AEE-2FC7866DE1D5}" destId="{D492C049-9955-4C96-9192-57CCD4B9E53B}" srcOrd="7" destOrd="0" presId="urn:microsoft.com/office/officeart/2005/8/layout/vList2"/>
    <dgm:cxn modelId="{CE3EAD0D-99EF-4A04-A8A5-9A894738EF8C}" type="presParOf" srcId="{BFDBD969-BAA5-45BF-8AEE-2FC7866DE1D5}" destId="{4AB29737-CF1D-4076-9EB1-573B0ACC8C6F}" srcOrd="8" destOrd="0" presId="urn:microsoft.com/office/officeart/2005/8/layout/vList2"/>
    <dgm:cxn modelId="{7FA2EC30-A415-403D-9A7B-2D4DC60D5BCB}" type="presParOf" srcId="{BFDBD969-BAA5-45BF-8AEE-2FC7866DE1D5}" destId="{3BB7C3E2-BF94-4D65-8D0E-AABA2D2665BB}" srcOrd="9" destOrd="0" presId="urn:microsoft.com/office/officeart/2005/8/layout/vList2"/>
    <dgm:cxn modelId="{66D06547-B50F-4B9B-AF1B-8ACB12E69CC6}" type="presParOf" srcId="{BFDBD969-BAA5-45BF-8AEE-2FC7866DE1D5}" destId="{4D725EB2-FBCA-4342-8527-BC4994E2FB0E}"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FADFD00-B6A5-4BBE-9A02-932F6FBEAE8E}" type="doc">
      <dgm:prSet loTypeId="urn:microsoft.com/office/officeart/2005/8/layout/vList2" loCatId="list" qsTypeId="urn:microsoft.com/office/officeart/2005/8/quickstyle/simple3" qsCatId="simple" csTypeId="urn:microsoft.com/office/officeart/2005/8/colors/colorful1" csCatId="colorful"/>
      <dgm:spPr/>
      <dgm:t>
        <a:bodyPr/>
        <a:lstStyle/>
        <a:p>
          <a:endParaRPr lang="en-US"/>
        </a:p>
      </dgm:t>
    </dgm:pt>
    <dgm:pt modelId="{C82D7B98-112A-4F47-A4C0-97DB332D9EBA}">
      <dgm:prSet/>
      <dgm:spPr/>
      <dgm:t>
        <a:bodyPr/>
        <a:lstStyle/>
        <a:p>
          <a:pPr rtl="0"/>
          <a:r>
            <a:rPr lang="en-GB" dirty="0"/>
            <a:t>UKRI-funded, UK-wide programme providing leadership development opportunities to FLFs </a:t>
          </a:r>
          <a:br>
            <a:rPr lang="en-GB" dirty="0"/>
          </a:br>
          <a:endParaRPr lang="en-GB" dirty="0"/>
        </a:p>
      </dgm:t>
    </dgm:pt>
    <dgm:pt modelId="{ABB8F323-DC1F-498D-8E66-83517B9CD90C}" type="parTrans" cxnId="{D38666C5-35E1-4BB9-879A-CA634AC1D366}">
      <dgm:prSet/>
      <dgm:spPr/>
      <dgm:t>
        <a:bodyPr/>
        <a:lstStyle/>
        <a:p>
          <a:endParaRPr lang="en-US"/>
        </a:p>
      </dgm:t>
    </dgm:pt>
    <dgm:pt modelId="{F45CE439-6B27-4375-A6C6-E5315C52DE5B}" type="sibTrans" cxnId="{D38666C5-35E1-4BB9-879A-CA634AC1D366}">
      <dgm:prSet/>
      <dgm:spPr/>
      <dgm:t>
        <a:bodyPr/>
        <a:lstStyle/>
        <a:p>
          <a:endParaRPr lang="en-US"/>
        </a:p>
      </dgm:t>
    </dgm:pt>
    <dgm:pt modelId="{22EADEA0-8915-46C4-8DFC-FF3D3DC7C90B}">
      <dgm:prSet/>
      <dgm:spPr/>
      <dgm:t>
        <a:bodyPr/>
        <a:lstStyle/>
        <a:p>
          <a:pPr rtl="0"/>
          <a:r>
            <a:rPr lang="en-GB"/>
            <a:t>Our core team is made up of 8 Industrial and HEI partners, with additional external partnerships</a:t>
          </a:r>
          <a:br>
            <a:rPr lang="en-GB"/>
          </a:br>
          <a:endParaRPr lang="en-GB"/>
        </a:p>
      </dgm:t>
    </dgm:pt>
    <dgm:pt modelId="{A25A804F-0011-428B-B12D-13DFEB061E82}" type="parTrans" cxnId="{86AEB657-D735-4DD6-B1AF-C9F38D1A19B7}">
      <dgm:prSet/>
      <dgm:spPr/>
      <dgm:t>
        <a:bodyPr/>
        <a:lstStyle/>
        <a:p>
          <a:endParaRPr lang="en-US"/>
        </a:p>
      </dgm:t>
    </dgm:pt>
    <dgm:pt modelId="{69813AF1-CE79-4C98-A5C4-427779166D67}" type="sibTrans" cxnId="{86AEB657-D735-4DD6-B1AF-C9F38D1A19B7}">
      <dgm:prSet/>
      <dgm:spPr/>
      <dgm:t>
        <a:bodyPr/>
        <a:lstStyle/>
        <a:p>
          <a:endParaRPr lang="en-US"/>
        </a:p>
      </dgm:t>
    </dgm:pt>
    <dgm:pt modelId="{9E33544D-2E9C-4525-9461-B654340FA320}">
      <dgm:prSet/>
      <dgm:spPr/>
      <dgm:t>
        <a:bodyPr/>
        <a:lstStyle/>
        <a:p>
          <a:pPr rtl="0"/>
          <a:r>
            <a:rPr lang="en-GB"/>
            <a:t>Current operating budget is £6.2M with additional £2.4M for R7 &amp; R8 2024-2027</a:t>
          </a:r>
          <a:br>
            <a:rPr lang="en-GB"/>
          </a:br>
          <a:endParaRPr lang="en-GB"/>
        </a:p>
      </dgm:t>
    </dgm:pt>
    <dgm:pt modelId="{9D99BE0D-7AB2-48BB-BF74-340EE0C35924}" type="parTrans" cxnId="{59B48334-5220-4568-8FA3-1D87D518BDD8}">
      <dgm:prSet/>
      <dgm:spPr/>
      <dgm:t>
        <a:bodyPr/>
        <a:lstStyle/>
        <a:p>
          <a:endParaRPr lang="en-US"/>
        </a:p>
      </dgm:t>
    </dgm:pt>
    <dgm:pt modelId="{39F86AC2-C542-4A4A-8412-737C3F6CA9AA}" type="sibTrans" cxnId="{59B48334-5220-4568-8FA3-1D87D518BDD8}">
      <dgm:prSet/>
      <dgm:spPr/>
      <dgm:t>
        <a:bodyPr/>
        <a:lstStyle/>
        <a:p>
          <a:endParaRPr lang="en-US"/>
        </a:p>
      </dgm:t>
    </dgm:pt>
    <dgm:pt modelId="{22F25BBF-E9EF-4EEE-B180-94F6513D705E}">
      <dgm:prSet/>
      <dgm:spPr/>
      <dgm:t>
        <a:bodyPr/>
        <a:lstStyle/>
        <a:p>
          <a:pPr rtl="0"/>
          <a:r>
            <a:rPr lang="en-GB"/>
            <a:t>Bespoke programme designed specifically for FLFs – nothing is ‘off the shelf’ </a:t>
          </a:r>
          <a:br>
            <a:rPr lang="en-GB"/>
          </a:br>
          <a:endParaRPr lang="en-GB"/>
        </a:p>
      </dgm:t>
    </dgm:pt>
    <dgm:pt modelId="{EBA2E1B3-65B1-49F6-ACA1-DCBD9F849CE6}" type="parTrans" cxnId="{B0C712EC-4C40-442D-B760-4EC5B8BFF8DF}">
      <dgm:prSet/>
      <dgm:spPr/>
      <dgm:t>
        <a:bodyPr/>
        <a:lstStyle/>
        <a:p>
          <a:endParaRPr lang="en-US"/>
        </a:p>
      </dgm:t>
    </dgm:pt>
    <dgm:pt modelId="{D2344AF6-D967-4D1E-B7F0-8A805D42D54C}" type="sibTrans" cxnId="{B0C712EC-4C40-442D-B760-4EC5B8BFF8DF}">
      <dgm:prSet/>
      <dgm:spPr/>
      <dgm:t>
        <a:bodyPr/>
        <a:lstStyle/>
        <a:p>
          <a:endParaRPr lang="en-US"/>
        </a:p>
      </dgm:t>
    </dgm:pt>
    <dgm:pt modelId="{634462BE-E34C-457E-A066-4B77B33E6F44}">
      <dgm:prSet/>
      <dgm:spPr/>
      <dgm:t>
        <a:bodyPr/>
        <a:lstStyle/>
        <a:p>
          <a:pPr rtl="0"/>
          <a:r>
            <a:rPr lang="en-GB"/>
            <a:t>Responsive programming overlays our annual calendar of events </a:t>
          </a:r>
        </a:p>
      </dgm:t>
    </dgm:pt>
    <dgm:pt modelId="{EAACD7F6-46ED-403A-B434-1DCE63F57BD8}" type="parTrans" cxnId="{2AC55A72-B285-4A6D-B8A0-D55B15F8CB37}">
      <dgm:prSet/>
      <dgm:spPr/>
      <dgm:t>
        <a:bodyPr/>
        <a:lstStyle/>
        <a:p>
          <a:endParaRPr lang="en-US"/>
        </a:p>
      </dgm:t>
    </dgm:pt>
    <dgm:pt modelId="{EF1FF3CC-9E65-4558-956A-78BA7FFE18B0}" type="sibTrans" cxnId="{2AC55A72-B285-4A6D-B8A0-D55B15F8CB37}">
      <dgm:prSet/>
      <dgm:spPr/>
      <dgm:t>
        <a:bodyPr/>
        <a:lstStyle/>
        <a:p>
          <a:endParaRPr lang="en-US"/>
        </a:p>
      </dgm:t>
    </dgm:pt>
    <dgm:pt modelId="{6FDE2D6A-2418-490E-898D-AC46BD004BFF}" type="pres">
      <dgm:prSet presAssocID="{7FADFD00-B6A5-4BBE-9A02-932F6FBEAE8E}" presName="linear" presStyleCnt="0">
        <dgm:presLayoutVars>
          <dgm:animLvl val="lvl"/>
          <dgm:resizeHandles val="exact"/>
        </dgm:presLayoutVars>
      </dgm:prSet>
      <dgm:spPr/>
    </dgm:pt>
    <dgm:pt modelId="{E09F4429-3932-4AC5-865E-1A113BF9BEE0}" type="pres">
      <dgm:prSet presAssocID="{C82D7B98-112A-4F47-A4C0-97DB332D9EBA}" presName="parentText" presStyleLbl="node1" presStyleIdx="0" presStyleCnt="5">
        <dgm:presLayoutVars>
          <dgm:chMax val="0"/>
          <dgm:bulletEnabled val="1"/>
        </dgm:presLayoutVars>
      </dgm:prSet>
      <dgm:spPr/>
    </dgm:pt>
    <dgm:pt modelId="{B0A4C1E8-27BD-4989-A3FA-8AC4C5040D6C}" type="pres">
      <dgm:prSet presAssocID="{F45CE439-6B27-4375-A6C6-E5315C52DE5B}" presName="spacer" presStyleCnt="0"/>
      <dgm:spPr/>
    </dgm:pt>
    <dgm:pt modelId="{6EA5608C-C84E-47A0-89B5-3245C9D51230}" type="pres">
      <dgm:prSet presAssocID="{22EADEA0-8915-46C4-8DFC-FF3D3DC7C90B}" presName="parentText" presStyleLbl="node1" presStyleIdx="1" presStyleCnt="5">
        <dgm:presLayoutVars>
          <dgm:chMax val="0"/>
          <dgm:bulletEnabled val="1"/>
        </dgm:presLayoutVars>
      </dgm:prSet>
      <dgm:spPr/>
    </dgm:pt>
    <dgm:pt modelId="{3EC75D31-7BB7-4D37-8E30-BA3346FE6EF4}" type="pres">
      <dgm:prSet presAssocID="{69813AF1-CE79-4C98-A5C4-427779166D67}" presName="spacer" presStyleCnt="0"/>
      <dgm:spPr/>
    </dgm:pt>
    <dgm:pt modelId="{74614550-5E9C-458D-BE13-F5CBC10FC40B}" type="pres">
      <dgm:prSet presAssocID="{9E33544D-2E9C-4525-9461-B654340FA320}" presName="parentText" presStyleLbl="node1" presStyleIdx="2" presStyleCnt="5">
        <dgm:presLayoutVars>
          <dgm:chMax val="0"/>
          <dgm:bulletEnabled val="1"/>
        </dgm:presLayoutVars>
      </dgm:prSet>
      <dgm:spPr/>
    </dgm:pt>
    <dgm:pt modelId="{9A67C8B5-B872-44B1-88A1-13004825F726}" type="pres">
      <dgm:prSet presAssocID="{39F86AC2-C542-4A4A-8412-737C3F6CA9AA}" presName="spacer" presStyleCnt="0"/>
      <dgm:spPr/>
    </dgm:pt>
    <dgm:pt modelId="{1BDC4FFB-6E13-40D4-AB5B-C8B1481B452D}" type="pres">
      <dgm:prSet presAssocID="{22F25BBF-E9EF-4EEE-B180-94F6513D705E}" presName="parentText" presStyleLbl="node1" presStyleIdx="3" presStyleCnt="5">
        <dgm:presLayoutVars>
          <dgm:chMax val="0"/>
          <dgm:bulletEnabled val="1"/>
        </dgm:presLayoutVars>
      </dgm:prSet>
      <dgm:spPr/>
    </dgm:pt>
    <dgm:pt modelId="{E48809ED-CE09-4568-BA22-BD7BBDE65363}" type="pres">
      <dgm:prSet presAssocID="{D2344AF6-D967-4D1E-B7F0-8A805D42D54C}" presName="spacer" presStyleCnt="0"/>
      <dgm:spPr/>
    </dgm:pt>
    <dgm:pt modelId="{22038DDB-353C-4750-A473-25D85DDDFE7A}" type="pres">
      <dgm:prSet presAssocID="{634462BE-E34C-457E-A066-4B77B33E6F44}" presName="parentText" presStyleLbl="node1" presStyleIdx="4" presStyleCnt="5">
        <dgm:presLayoutVars>
          <dgm:chMax val="0"/>
          <dgm:bulletEnabled val="1"/>
        </dgm:presLayoutVars>
      </dgm:prSet>
      <dgm:spPr/>
    </dgm:pt>
  </dgm:ptLst>
  <dgm:cxnLst>
    <dgm:cxn modelId="{59B48334-5220-4568-8FA3-1D87D518BDD8}" srcId="{7FADFD00-B6A5-4BBE-9A02-932F6FBEAE8E}" destId="{9E33544D-2E9C-4525-9461-B654340FA320}" srcOrd="2" destOrd="0" parTransId="{9D99BE0D-7AB2-48BB-BF74-340EE0C35924}" sibTransId="{39F86AC2-C542-4A4A-8412-737C3F6CA9AA}"/>
    <dgm:cxn modelId="{6E94A437-3B7D-4619-B4DC-43ABC872AD6E}" type="presOf" srcId="{C82D7B98-112A-4F47-A4C0-97DB332D9EBA}" destId="{E09F4429-3932-4AC5-865E-1A113BF9BEE0}" srcOrd="0" destOrd="0" presId="urn:microsoft.com/office/officeart/2005/8/layout/vList2"/>
    <dgm:cxn modelId="{86AEB657-D735-4DD6-B1AF-C9F38D1A19B7}" srcId="{7FADFD00-B6A5-4BBE-9A02-932F6FBEAE8E}" destId="{22EADEA0-8915-46C4-8DFC-FF3D3DC7C90B}" srcOrd="1" destOrd="0" parTransId="{A25A804F-0011-428B-B12D-13DFEB061E82}" sibTransId="{69813AF1-CE79-4C98-A5C4-427779166D67}"/>
    <dgm:cxn modelId="{2AC55A72-B285-4A6D-B8A0-D55B15F8CB37}" srcId="{7FADFD00-B6A5-4BBE-9A02-932F6FBEAE8E}" destId="{634462BE-E34C-457E-A066-4B77B33E6F44}" srcOrd="4" destOrd="0" parTransId="{EAACD7F6-46ED-403A-B434-1DCE63F57BD8}" sibTransId="{EF1FF3CC-9E65-4558-956A-78BA7FFE18B0}"/>
    <dgm:cxn modelId="{1BF72783-2513-4451-8647-84A204A08184}" type="presOf" srcId="{9E33544D-2E9C-4525-9461-B654340FA320}" destId="{74614550-5E9C-458D-BE13-F5CBC10FC40B}" srcOrd="0" destOrd="0" presId="urn:microsoft.com/office/officeart/2005/8/layout/vList2"/>
    <dgm:cxn modelId="{31380F96-A14D-4BA2-A857-F109E9F6390E}" type="presOf" srcId="{22EADEA0-8915-46C4-8DFC-FF3D3DC7C90B}" destId="{6EA5608C-C84E-47A0-89B5-3245C9D51230}" srcOrd="0" destOrd="0" presId="urn:microsoft.com/office/officeart/2005/8/layout/vList2"/>
    <dgm:cxn modelId="{D38666C5-35E1-4BB9-879A-CA634AC1D366}" srcId="{7FADFD00-B6A5-4BBE-9A02-932F6FBEAE8E}" destId="{C82D7B98-112A-4F47-A4C0-97DB332D9EBA}" srcOrd="0" destOrd="0" parTransId="{ABB8F323-DC1F-498D-8E66-83517B9CD90C}" sibTransId="{F45CE439-6B27-4375-A6C6-E5315C52DE5B}"/>
    <dgm:cxn modelId="{075E58D7-C1DB-46BA-B9E5-24505FBB5E6B}" type="presOf" srcId="{7FADFD00-B6A5-4BBE-9A02-932F6FBEAE8E}" destId="{6FDE2D6A-2418-490E-898D-AC46BD004BFF}" srcOrd="0" destOrd="0" presId="urn:microsoft.com/office/officeart/2005/8/layout/vList2"/>
    <dgm:cxn modelId="{7869B3DB-1D2A-4318-AB62-20E669980EC6}" type="presOf" srcId="{634462BE-E34C-457E-A066-4B77B33E6F44}" destId="{22038DDB-353C-4750-A473-25D85DDDFE7A}" srcOrd="0" destOrd="0" presId="urn:microsoft.com/office/officeart/2005/8/layout/vList2"/>
    <dgm:cxn modelId="{9DA654EB-A822-49FD-BE09-CC8CFC9D7BA0}" type="presOf" srcId="{22F25BBF-E9EF-4EEE-B180-94F6513D705E}" destId="{1BDC4FFB-6E13-40D4-AB5B-C8B1481B452D}" srcOrd="0" destOrd="0" presId="urn:microsoft.com/office/officeart/2005/8/layout/vList2"/>
    <dgm:cxn modelId="{B0C712EC-4C40-442D-B760-4EC5B8BFF8DF}" srcId="{7FADFD00-B6A5-4BBE-9A02-932F6FBEAE8E}" destId="{22F25BBF-E9EF-4EEE-B180-94F6513D705E}" srcOrd="3" destOrd="0" parTransId="{EBA2E1B3-65B1-49F6-ACA1-DCBD9F849CE6}" sibTransId="{D2344AF6-D967-4D1E-B7F0-8A805D42D54C}"/>
    <dgm:cxn modelId="{B76A523D-402D-4043-BC0E-B83ADE9B2DCC}" type="presParOf" srcId="{6FDE2D6A-2418-490E-898D-AC46BD004BFF}" destId="{E09F4429-3932-4AC5-865E-1A113BF9BEE0}" srcOrd="0" destOrd="0" presId="urn:microsoft.com/office/officeart/2005/8/layout/vList2"/>
    <dgm:cxn modelId="{72D3E527-AB26-4614-815C-28AA164735EF}" type="presParOf" srcId="{6FDE2D6A-2418-490E-898D-AC46BD004BFF}" destId="{B0A4C1E8-27BD-4989-A3FA-8AC4C5040D6C}" srcOrd="1" destOrd="0" presId="urn:microsoft.com/office/officeart/2005/8/layout/vList2"/>
    <dgm:cxn modelId="{3F5350E0-F9D6-4975-90EB-9733EE159864}" type="presParOf" srcId="{6FDE2D6A-2418-490E-898D-AC46BD004BFF}" destId="{6EA5608C-C84E-47A0-89B5-3245C9D51230}" srcOrd="2" destOrd="0" presId="urn:microsoft.com/office/officeart/2005/8/layout/vList2"/>
    <dgm:cxn modelId="{A1983D98-452F-41D8-BD2C-CD4DDA8E1646}" type="presParOf" srcId="{6FDE2D6A-2418-490E-898D-AC46BD004BFF}" destId="{3EC75D31-7BB7-4D37-8E30-BA3346FE6EF4}" srcOrd="3" destOrd="0" presId="urn:microsoft.com/office/officeart/2005/8/layout/vList2"/>
    <dgm:cxn modelId="{5DCD1CCD-2ECB-4091-BF99-80B058B0F661}" type="presParOf" srcId="{6FDE2D6A-2418-490E-898D-AC46BD004BFF}" destId="{74614550-5E9C-458D-BE13-F5CBC10FC40B}" srcOrd="4" destOrd="0" presId="urn:microsoft.com/office/officeart/2005/8/layout/vList2"/>
    <dgm:cxn modelId="{29D66895-8FA7-45DE-A503-AFA5B4C9FEDB}" type="presParOf" srcId="{6FDE2D6A-2418-490E-898D-AC46BD004BFF}" destId="{9A67C8B5-B872-44B1-88A1-13004825F726}" srcOrd="5" destOrd="0" presId="urn:microsoft.com/office/officeart/2005/8/layout/vList2"/>
    <dgm:cxn modelId="{86BDE3C3-599B-43CE-BE3E-7A1B48F48302}" type="presParOf" srcId="{6FDE2D6A-2418-490E-898D-AC46BD004BFF}" destId="{1BDC4FFB-6E13-40D4-AB5B-C8B1481B452D}" srcOrd="6" destOrd="0" presId="urn:microsoft.com/office/officeart/2005/8/layout/vList2"/>
    <dgm:cxn modelId="{139725BF-EE29-46B2-A97F-DF41076BAE57}" type="presParOf" srcId="{6FDE2D6A-2418-490E-898D-AC46BD004BFF}" destId="{E48809ED-CE09-4568-BA22-BD7BBDE65363}" srcOrd="7" destOrd="0" presId="urn:microsoft.com/office/officeart/2005/8/layout/vList2"/>
    <dgm:cxn modelId="{FAA359D7-832C-47DB-ACAA-FFD8371D65ED}" type="presParOf" srcId="{6FDE2D6A-2418-490E-898D-AC46BD004BFF}" destId="{22038DDB-353C-4750-A473-25D85DDDFE7A}"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27452E-ABA3-4669-A863-EBF315B9A9C6}">
      <dsp:nvSpPr>
        <dsp:cNvPr id="0" name=""/>
        <dsp:cNvSpPr/>
      </dsp:nvSpPr>
      <dsp:spPr>
        <a:xfrm>
          <a:off x="0" y="46017"/>
          <a:ext cx="10124767" cy="73008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GB" sz="1700" kern="1200" dirty="0"/>
            <a:t>FLF programme originated in 2018 to catalyse new forms of research and innovation</a:t>
          </a:r>
        </a:p>
      </dsp:txBody>
      <dsp:txXfrm>
        <a:off x="35640" y="81657"/>
        <a:ext cx="10053487" cy="658800"/>
      </dsp:txXfrm>
    </dsp:sp>
    <dsp:sp modelId="{BE420D55-314B-4EF5-926D-22F80FF9CA1F}">
      <dsp:nvSpPr>
        <dsp:cNvPr id="0" name=""/>
        <dsp:cNvSpPr/>
      </dsp:nvSpPr>
      <dsp:spPr>
        <a:xfrm>
          <a:off x="0" y="888417"/>
          <a:ext cx="10124767" cy="73008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GB" sz="1700" kern="1200" dirty="0"/>
            <a:t>Competitive grant process has resulted in just over 450 Fellows in R1-6, with R7 and 8 to follow in next two years</a:t>
          </a:r>
        </a:p>
      </dsp:txBody>
      <dsp:txXfrm>
        <a:off x="35640" y="924057"/>
        <a:ext cx="10053487" cy="658800"/>
      </dsp:txXfrm>
    </dsp:sp>
    <dsp:sp modelId="{B3849535-4F19-4A5B-9585-A8C8E0601A83}">
      <dsp:nvSpPr>
        <dsp:cNvPr id="0" name=""/>
        <dsp:cNvSpPr/>
      </dsp:nvSpPr>
      <dsp:spPr>
        <a:xfrm>
          <a:off x="0" y="1730817"/>
          <a:ext cx="10124767" cy="73008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GB" sz="1700" kern="1200" dirty="0"/>
            <a:t>Grants (usually between £1M and £1.5M) awarded to early career researchers and innovators</a:t>
          </a:r>
        </a:p>
      </dsp:txBody>
      <dsp:txXfrm>
        <a:off x="35640" y="1766457"/>
        <a:ext cx="10053487" cy="658800"/>
      </dsp:txXfrm>
    </dsp:sp>
    <dsp:sp modelId="{8BA9E485-E43E-4EF5-95CA-E606C08E155E}">
      <dsp:nvSpPr>
        <dsp:cNvPr id="0" name=""/>
        <dsp:cNvSpPr/>
      </dsp:nvSpPr>
      <dsp:spPr>
        <a:xfrm>
          <a:off x="0" y="2573218"/>
          <a:ext cx="10124767" cy="73008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GB" sz="1700" kern="1200" dirty="0"/>
            <a:t>4 year grants + possible 3 year renewal </a:t>
          </a:r>
        </a:p>
      </dsp:txBody>
      <dsp:txXfrm>
        <a:off x="35640" y="2608858"/>
        <a:ext cx="10053487" cy="658800"/>
      </dsp:txXfrm>
    </dsp:sp>
    <dsp:sp modelId="{4AB29737-CF1D-4076-9EB1-573B0ACC8C6F}">
      <dsp:nvSpPr>
        <dsp:cNvPr id="0" name=""/>
        <dsp:cNvSpPr/>
      </dsp:nvSpPr>
      <dsp:spPr>
        <a:xfrm>
          <a:off x="0" y="3415618"/>
          <a:ext cx="10124767" cy="730080"/>
        </a:xfrm>
        <a:prstGeom prst="round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GB" sz="1700" kern="1200"/>
            <a:t>No or little teaching requirements, strict guidelines on other commitments</a:t>
          </a:r>
          <a:endParaRPr lang="en-GB" sz="1700" kern="1200" dirty="0"/>
        </a:p>
      </dsp:txBody>
      <dsp:txXfrm>
        <a:off x="35640" y="3451258"/>
        <a:ext cx="10053487" cy="658800"/>
      </dsp:txXfrm>
    </dsp:sp>
    <dsp:sp modelId="{4D725EB2-FBCA-4342-8527-BC4994E2FB0E}">
      <dsp:nvSpPr>
        <dsp:cNvPr id="0" name=""/>
        <dsp:cNvSpPr/>
      </dsp:nvSpPr>
      <dsp:spPr>
        <a:xfrm>
          <a:off x="0" y="4258018"/>
          <a:ext cx="10124767" cy="73008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l" defTabSz="755650" rtl="0">
            <a:lnSpc>
              <a:spcPct val="90000"/>
            </a:lnSpc>
            <a:spcBef>
              <a:spcPct val="0"/>
            </a:spcBef>
            <a:spcAft>
              <a:spcPct val="35000"/>
            </a:spcAft>
            <a:buNone/>
          </a:pPr>
          <a:r>
            <a:rPr lang="en-GB" sz="1700" kern="1200" dirty="0"/>
            <a:t>Strong indicator that UKRI is using this programme to model (and impact) research culture</a:t>
          </a:r>
        </a:p>
      </dsp:txBody>
      <dsp:txXfrm>
        <a:off x="35640" y="4293658"/>
        <a:ext cx="10053487" cy="658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9F4429-3932-4AC5-865E-1A113BF9BEE0}">
      <dsp:nvSpPr>
        <dsp:cNvPr id="0" name=""/>
        <dsp:cNvSpPr/>
      </dsp:nvSpPr>
      <dsp:spPr>
        <a:xfrm>
          <a:off x="0" y="29517"/>
          <a:ext cx="10105103" cy="75582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GB" sz="1900" kern="1200" dirty="0"/>
            <a:t>UKRI-funded, UK-wide programme providing leadership development opportunities to FLFs </a:t>
          </a:r>
          <a:br>
            <a:rPr lang="en-GB" sz="1900" kern="1200" dirty="0"/>
          </a:br>
          <a:endParaRPr lang="en-GB" sz="1900" kern="1200" dirty="0"/>
        </a:p>
      </dsp:txBody>
      <dsp:txXfrm>
        <a:off x="36896" y="66413"/>
        <a:ext cx="10031311" cy="682028"/>
      </dsp:txXfrm>
    </dsp:sp>
    <dsp:sp modelId="{6EA5608C-C84E-47A0-89B5-3245C9D51230}">
      <dsp:nvSpPr>
        <dsp:cNvPr id="0" name=""/>
        <dsp:cNvSpPr/>
      </dsp:nvSpPr>
      <dsp:spPr>
        <a:xfrm>
          <a:off x="0" y="840057"/>
          <a:ext cx="10105103" cy="755820"/>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GB" sz="1900" kern="1200"/>
            <a:t>Our core team is made up of 8 Industrial and HEI partners, with additional external partnerships</a:t>
          </a:r>
          <a:br>
            <a:rPr lang="en-GB" sz="1900" kern="1200"/>
          </a:br>
          <a:endParaRPr lang="en-GB" sz="1900" kern="1200"/>
        </a:p>
      </dsp:txBody>
      <dsp:txXfrm>
        <a:off x="36896" y="876953"/>
        <a:ext cx="10031311" cy="682028"/>
      </dsp:txXfrm>
    </dsp:sp>
    <dsp:sp modelId="{74614550-5E9C-458D-BE13-F5CBC10FC40B}">
      <dsp:nvSpPr>
        <dsp:cNvPr id="0" name=""/>
        <dsp:cNvSpPr/>
      </dsp:nvSpPr>
      <dsp:spPr>
        <a:xfrm>
          <a:off x="0" y="1650597"/>
          <a:ext cx="10105103" cy="75582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GB" sz="1900" kern="1200"/>
            <a:t>Current operating budget is £6.2M with additional £2.4M for R7 &amp; R8 2024-2027</a:t>
          </a:r>
          <a:br>
            <a:rPr lang="en-GB" sz="1900" kern="1200"/>
          </a:br>
          <a:endParaRPr lang="en-GB" sz="1900" kern="1200"/>
        </a:p>
      </dsp:txBody>
      <dsp:txXfrm>
        <a:off x="36896" y="1687493"/>
        <a:ext cx="10031311" cy="682028"/>
      </dsp:txXfrm>
    </dsp:sp>
    <dsp:sp modelId="{1BDC4FFB-6E13-40D4-AB5B-C8B1481B452D}">
      <dsp:nvSpPr>
        <dsp:cNvPr id="0" name=""/>
        <dsp:cNvSpPr/>
      </dsp:nvSpPr>
      <dsp:spPr>
        <a:xfrm>
          <a:off x="0" y="2461137"/>
          <a:ext cx="10105103" cy="75582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GB" sz="1900" kern="1200"/>
            <a:t>Bespoke programme designed specifically for FLFs – nothing is ‘off the shelf’ </a:t>
          </a:r>
          <a:br>
            <a:rPr lang="en-GB" sz="1900" kern="1200"/>
          </a:br>
          <a:endParaRPr lang="en-GB" sz="1900" kern="1200"/>
        </a:p>
      </dsp:txBody>
      <dsp:txXfrm>
        <a:off x="36896" y="2498033"/>
        <a:ext cx="10031311" cy="682028"/>
      </dsp:txXfrm>
    </dsp:sp>
    <dsp:sp modelId="{22038DDB-353C-4750-A473-25D85DDDFE7A}">
      <dsp:nvSpPr>
        <dsp:cNvPr id="0" name=""/>
        <dsp:cNvSpPr/>
      </dsp:nvSpPr>
      <dsp:spPr>
        <a:xfrm>
          <a:off x="0" y="3271677"/>
          <a:ext cx="10105103" cy="755820"/>
        </a:xfrm>
        <a:prstGeom prst="round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GB" sz="1900" kern="1200"/>
            <a:t>Responsive programming overlays our annual calendar of events </a:t>
          </a:r>
        </a:p>
      </dsp:txBody>
      <dsp:txXfrm>
        <a:off x="36896" y="3308573"/>
        <a:ext cx="10031311" cy="68202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r>
              <a:rPr lang="en-US"/>
              <a:t>Click to edit Master title style</a:t>
            </a:r>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r>
              <a:rPr lang="en-US"/>
              <a:t>Click to edit Master subtitle style</a:t>
            </a:r>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body" idx="1"/>
          </p:nvPr>
        </p:nvSpPr>
        <p:spPr/>
        <p:txBody>
          <a:bodyPr lIns="0" tIns="0" rIns="0" bIns="0"/>
          <a:lstStyle>
            <a:lvl1pPr>
              <a:defRPr/>
            </a:lvl1pPr>
          </a:lstStyle>
          <a:p>
            <a:pPr lvl="0"/>
            <a:r>
              <a:rPr lang="en-US"/>
              <a:t>Click to edit Master text styles</a:t>
            </a: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pPr lvl="0"/>
            <a:r>
              <a:rPr lang="en-US"/>
              <a:t>Click to edit Master text styles</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r>
              <a:rPr lang="en-US"/>
              <a:t>Click to edit Master title style</a:t>
            </a:r>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9/19/23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34670" y="302514"/>
            <a:ext cx="9624060" cy="121005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9/19/23</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4" Type="http://schemas.openxmlformats.org/officeDocument/2006/relationships/hyperlink" Target="https://barcworkshop.org/"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svg"/><Relationship Id="rId7" Type="http://schemas.openxmlformats.org/officeDocument/2006/relationships/image" Target="../media/image11.svg"/><Relationship Id="rId12"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52D6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802005" y="1122353"/>
            <a:ext cx="9089390" cy="1938992"/>
          </a:xfrm>
        </p:spPr>
        <p:txBody>
          <a:bodyPr/>
          <a:lstStyle/>
          <a:p>
            <a:r>
              <a:rPr lang="en-GB" sz="4200" dirty="0">
                <a:solidFill>
                  <a:schemeClr val="bg1"/>
                </a:solidFill>
              </a:rPr>
              <a:t>It doesn’t just happen: Embedding EDI in the Future Leaders Fellows Development Network</a:t>
            </a:r>
          </a:p>
        </p:txBody>
      </p:sp>
      <p:sp>
        <p:nvSpPr>
          <p:cNvPr id="3" name="Subtitle 2">
            <a:extLst>
              <a:ext uri="{FF2B5EF4-FFF2-40B4-BE49-F238E27FC236}">
                <a16:creationId xmlns:a16="http://schemas.microsoft.com/office/drawing/2014/main" id="{9869817D-FA74-2B9F-A99C-23B3A93460F2}"/>
              </a:ext>
            </a:extLst>
          </p:cNvPr>
          <p:cNvSpPr>
            <a:spLocks noGrp="1"/>
          </p:cNvSpPr>
          <p:nvPr>
            <p:ph type="subTitle" idx="4"/>
          </p:nvPr>
        </p:nvSpPr>
        <p:spPr>
          <a:xfrm>
            <a:off x="802005" y="3205361"/>
            <a:ext cx="7485380" cy="1015663"/>
          </a:xfrm>
        </p:spPr>
        <p:txBody>
          <a:bodyPr/>
          <a:lstStyle/>
          <a:p>
            <a:r>
              <a:rPr lang="en-GB" sz="2200" dirty="0">
                <a:solidFill>
                  <a:schemeClr val="bg1"/>
                </a:solidFill>
              </a:rPr>
              <a:t>Dr Katie Nicoll Baines (she/her)</a:t>
            </a:r>
          </a:p>
          <a:p>
            <a:r>
              <a:rPr lang="en-GB" sz="2200" dirty="0">
                <a:solidFill>
                  <a:schemeClr val="bg1"/>
                </a:solidFill>
              </a:rPr>
              <a:t>Equality Diversity &amp; Inclusion Manager, Future Leaders Fellows Development Network</a:t>
            </a: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2005" y="3061345"/>
            <a:ext cx="7208991"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9107617-BD9B-21A4-F97C-BC4FA5E829FB}"/>
              </a:ext>
            </a:extLst>
          </p:cNvPr>
          <p:cNvPicPr>
            <a:picLocks noChangeAspect="1"/>
          </p:cNvPicPr>
          <p:nvPr/>
        </p:nvPicPr>
        <p:blipFill>
          <a:blip r:embed="rId2"/>
          <a:stretch>
            <a:fillRect/>
          </a:stretch>
        </p:blipFill>
        <p:spPr>
          <a:xfrm>
            <a:off x="3324" y="5760694"/>
            <a:ext cx="10693400" cy="1802156"/>
          </a:xfrm>
          <a:prstGeom prst="rect">
            <a:avLst/>
          </a:prstGeom>
        </p:spPr>
      </p:pic>
    </p:spTree>
    <p:extLst>
      <p:ext uri="{BB962C8B-B14F-4D97-AF65-F5344CB8AC3E}">
        <p14:creationId xmlns:p14="http://schemas.microsoft.com/office/powerpoint/2010/main" val="1202150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7848872" cy="492443"/>
          </a:xfrm>
          <a:prstGeom prst="rect">
            <a:avLst/>
          </a:prstGeom>
          <a:noFill/>
        </p:spPr>
        <p:txBody>
          <a:bodyPr wrap="square" rtlCol="0">
            <a:spAutoFit/>
          </a:bodyPr>
          <a:lstStyle/>
          <a:p>
            <a:r>
              <a:rPr lang="en-GB" sz="2600" b="1" dirty="0">
                <a:solidFill>
                  <a:srgbClr val="3C1053"/>
                </a:solidFill>
              </a:rPr>
              <a:t>What is a Future Leaders Fellow? (FLF)</a:t>
            </a:r>
          </a:p>
        </p:txBody>
      </p:sp>
      <p:graphicFrame>
        <p:nvGraphicFramePr>
          <p:cNvPr id="5" name="Content Placeholder 3">
            <a:extLst>
              <a:ext uri="{FF2B5EF4-FFF2-40B4-BE49-F238E27FC236}">
                <a16:creationId xmlns:a16="http://schemas.microsoft.com/office/drawing/2014/main" id="{BEB65E54-C4A6-2289-AB7F-B8A6E908B7AD}"/>
              </a:ext>
            </a:extLst>
          </p:cNvPr>
          <p:cNvGraphicFramePr>
            <a:graphicFrameLocks/>
          </p:cNvGraphicFramePr>
          <p:nvPr>
            <p:extLst>
              <p:ext uri="{D42A27DB-BD31-4B8C-83A1-F6EECF244321}">
                <p14:modId xmlns:p14="http://schemas.microsoft.com/office/powerpoint/2010/main" val="1406551711"/>
              </p:ext>
            </p:extLst>
          </p:nvPr>
        </p:nvGraphicFramePr>
        <p:xfrm>
          <a:off x="666180" y="1627629"/>
          <a:ext cx="10124768" cy="5034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7848872" cy="492443"/>
          </a:xfrm>
          <a:prstGeom prst="rect">
            <a:avLst/>
          </a:prstGeom>
          <a:noFill/>
        </p:spPr>
        <p:txBody>
          <a:bodyPr wrap="square" rtlCol="0">
            <a:spAutoFit/>
          </a:bodyPr>
          <a:lstStyle/>
          <a:p>
            <a:r>
              <a:rPr lang="en-GB" sz="2600" b="1" dirty="0">
                <a:solidFill>
                  <a:srgbClr val="3C1053"/>
                </a:solidFill>
              </a:rPr>
              <a:t>The Future Leaders Fellows Development Network</a:t>
            </a:r>
          </a:p>
        </p:txBody>
      </p:sp>
      <p:graphicFrame>
        <p:nvGraphicFramePr>
          <p:cNvPr id="4" name="Content Placeholder 12">
            <a:extLst>
              <a:ext uri="{FF2B5EF4-FFF2-40B4-BE49-F238E27FC236}">
                <a16:creationId xmlns:a16="http://schemas.microsoft.com/office/drawing/2014/main" id="{A1D19528-F658-4C7E-0CAF-78CDBB71EC7E}"/>
              </a:ext>
            </a:extLst>
          </p:cNvPr>
          <p:cNvGraphicFramePr>
            <a:graphicFrameLocks/>
          </p:cNvGraphicFramePr>
          <p:nvPr>
            <p:extLst>
              <p:ext uri="{D42A27DB-BD31-4B8C-83A1-F6EECF244321}">
                <p14:modId xmlns:p14="http://schemas.microsoft.com/office/powerpoint/2010/main" val="2988566875"/>
              </p:ext>
            </p:extLst>
          </p:nvPr>
        </p:nvGraphicFramePr>
        <p:xfrm>
          <a:off x="666180" y="1909217"/>
          <a:ext cx="10105103" cy="40570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6940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7848872" cy="492443"/>
          </a:xfrm>
          <a:prstGeom prst="rect">
            <a:avLst/>
          </a:prstGeom>
          <a:noFill/>
        </p:spPr>
        <p:txBody>
          <a:bodyPr wrap="square" rtlCol="0">
            <a:spAutoFit/>
          </a:bodyPr>
          <a:lstStyle/>
          <a:p>
            <a:r>
              <a:rPr lang="en-GB" sz="2600" b="1" dirty="0">
                <a:solidFill>
                  <a:srgbClr val="3C1053"/>
                </a:solidFill>
              </a:rPr>
              <a:t>The Future Leaders Fellows Development Network</a:t>
            </a:r>
          </a:p>
        </p:txBody>
      </p:sp>
      <p:pic>
        <p:nvPicPr>
          <p:cNvPr id="5" name="Content Placeholder 4" descr="A picture containing text, screenshot, font, number&#10;&#10;Description automatically generated">
            <a:extLst>
              <a:ext uri="{FF2B5EF4-FFF2-40B4-BE49-F238E27FC236}">
                <a16:creationId xmlns:a16="http://schemas.microsoft.com/office/drawing/2014/main" id="{660547A6-92BC-52E4-5904-02F72F5A73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164" y="1491743"/>
            <a:ext cx="10515602" cy="5457465"/>
          </a:xfrm>
          <a:prstGeom prst="rect">
            <a:avLst/>
          </a:prstGeom>
        </p:spPr>
      </p:pic>
    </p:spTree>
    <p:extLst>
      <p:ext uri="{BB962C8B-B14F-4D97-AF65-F5344CB8AC3E}">
        <p14:creationId xmlns:p14="http://schemas.microsoft.com/office/powerpoint/2010/main" val="1601345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 name="TextBox 2">
            <a:extLst>
              <a:ext uri="{FF2B5EF4-FFF2-40B4-BE49-F238E27FC236}">
                <a16:creationId xmlns:a16="http://schemas.microsoft.com/office/drawing/2014/main" id="{3BAA59C0-D75F-09D4-8119-FF502F1ABB1D}"/>
              </a:ext>
            </a:extLst>
          </p:cNvPr>
          <p:cNvSpPr txBox="1"/>
          <p:nvPr/>
        </p:nvSpPr>
        <p:spPr>
          <a:xfrm>
            <a:off x="666180" y="901105"/>
            <a:ext cx="7848872" cy="492443"/>
          </a:xfrm>
          <a:prstGeom prst="rect">
            <a:avLst/>
          </a:prstGeom>
          <a:noFill/>
        </p:spPr>
        <p:txBody>
          <a:bodyPr wrap="square" rtlCol="0">
            <a:spAutoFit/>
          </a:bodyPr>
          <a:lstStyle/>
          <a:p>
            <a:r>
              <a:rPr lang="en-GB" sz="2600" b="1" dirty="0">
                <a:solidFill>
                  <a:srgbClr val="3C1053"/>
                </a:solidFill>
              </a:rPr>
              <a:t>The Future Leaders Fellows Development Network</a:t>
            </a:r>
          </a:p>
        </p:txBody>
      </p:sp>
      <p:pic>
        <p:nvPicPr>
          <p:cNvPr id="4" name="Picture 3">
            <a:extLst>
              <a:ext uri="{FF2B5EF4-FFF2-40B4-BE49-F238E27FC236}">
                <a16:creationId xmlns:a16="http://schemas.microsoft.com/office/drawing/2014/main" id="{4B0630B8-3454-DBF6-9EFB-2B81299A14AA}"/>
              </a:ext>
            </a:extLst>
          </p:cNvPr>
          <p:cNvPicPr>
            <a:picLocks noChangeAspect="1"/>
          </p:cNvPicPr>
          <p:nvPr/>
        </p:nvPicPr>
        <p:blipFill>
          <a:blip r:embed="rId2"/>
          <a:stretch>
            <a:fillRect/>
          </a:stretch>
        </p:blipFill>
        <p:spPr>
          <a:xfrm>
            <a:off x="306140" y="876196"/>
            <a:ext cx="11021122" cy="6199381"/>
          </a:xfrm>
          <a:prstGeom prst="rect">
            <a:avLst/>
          </a:prstGeom>
        </p:spPr>
      </p:pic>
    </p:spTree>
    <p:extLst>
      <p:ext uri="{BB962C8B-B14F-4D97-AF65-F5344CB8AC3E}">
        <p14:creationId xmlns:p14="http://schemas.microsoft.com/office/powerpoint/2010/main" val="907971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pic>
        <p:nvPicPr>
          <p:cNvPr id="5" name="Picture 2" descr="Profile picture of Udeni Salmon">
            <a:extLst>
              <a:ext uri="{FF2B5EF4-FFF2-40B4-BE49-F238E27FC236}">
                <a16:creationId xmlns:a16="http://schemas.microsoft.com/office/drawing/2014/main" id="{DE6C757C-4976-7DC2-208A-3B8E77B5EE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756" y="469057"/>
            <a:ext cx="2540000" cy="2540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46A015CD-42B5-B6F4-449D-25620E3E6E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156" y="3659837"/>
            <a:ext cx="2541600" cy="25416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C81F9AA-FB4B-F953-5FFF-09A9CB7A3F01}"/>
              </a:ext>
            </a:extLst>
          </p:cNvPr>
          <p:cNvSpPr txBox="1"/>
          <p:nvPr/>
        </p:nvSpPr>
        <p:spPr>
          <a:xfrm>
            <a:off x="3117179" y="590568"/>
            <a:ext cx="7325807" cy="2954655"/>
          </a:xfrm>
          <a:prstGeom prst="rect">
            <a:avLst/>
          </a:prstGeom>
          <a:solidFill>
            <a:schemeClr val="bg1"/>
          </a:solidFill>
        </p:spPr>
        <p:txBody>
          <a:bodyPr wrap="square" rtlCol="0">
            <a:spAutoFit/>
          </a:bodyPr>
          <a:lstStyle/>
          <a:p>
            <a:pPr algn="l"/>
            <a:r>
              <a:rPr lang="en-GB" sz="2400" b="1" i="0" dirty="0">
                <a:solidFill>
                  <a:srgbClr val="444444"/>
                </a:solidFill>
                <a:effectLst/>
                <a:latin typeface="Roboto" panose="02000000000000000000" pitchFamily="2" charset="0"/>
              </a:rPr>
              <a:t>Dr </a:t>
            </a:r>
            <a:r>
              <a:rPr lang="en-GB" sz="2400" b="1" i="0" dirty="0" err="1">
                <a:solidFill>
                  <a:srgbClr val="444444"/>
                </a:solidFill>
                <a:effectLst/>
                <a:latin typeface="Roboto" panose="02000000000000000000" pitchFamily="2" charset="0"/>
              </a:rPr>
              <a:t>Udeni</a:t>
            </a:r>
            <a:r>
              <a:rPr lang="en-GB" sz="2400" b="1" i="0" dirty="0">
                <a:solidFill>
                  <a:srgbClr val="444444"/>
                </a:solidFill>
                <a:effectLst/>
                <a:latin typeface="Roboto" panose="02000000000000000000" pitchFamily="2" charset="0"/>
              </a:rPr>
              <a:t> Salmon, EDI Consultant</a:t>
            </a:r>
          </a:p>
          <a:p>
            <a:pPr algn="l"/>
            <a:r>
              <a:rPr lang="en-GB" b="0" i="1" dirty="0" err="1">
                <a:solidFill>
                  <a:srgbClr val="444444"/>
                </a:solidFill>
                <a:effectLst/>
                <a:latin typeface="Roboto" panose="02000000000000000000" pitchFamily="2" charset="0"/>
              </a:rPr>
              <a:t>Udeni</a:t>
            </a:r>
            <a:r>
              <a:rPr lang="en-GB" b="0" i="1" dirty="0">
                <a:solidFill>
                  <a:srgbClr val="444444"/>
                </a:solidFill>
                <a:effectLst/>
                <a:latin typeface="Roboto" panose="02000000000000000000" pitchFamily="2" charset="0"/>
              </a:rPr>
              <a:t> is an academic whose research focuses on applying race and gender theory to issues of social justice, entrepreneurship and innovation. She holds research posts at the University of Bristol and the University of </a:t>
            </a:r>
            <a:r>
              <a:rPr lang="en-GB" b="0" i="1" dirty="0" err="1">
                <a:solidFill>
                  <a:srgbClr val="444444"/>
                </a:solidFill>
                <a:effectLst/>
                <a:latin typeface="Roboto" panose="02000000000000000000" pitchFamily="2" charset="0"/>
              </a:rPr>
              <a:t>Keele</a:t>
            </a:r>
            <a:r>
              <a:rPr lang="en-GB" b="0" i="1" dirty="0">
                <a:solidFill>
                  <a:srgbClr val="444444"/>
                </a:solidFill>
                <a:effectLst/>
                <a:latin typeface="Roboto" panose="02000000000000000000" pitchFamily="2" charset="0"/>
              </a:rPr>
              <a:t>.</a:t>
            </a:r>
          </a:p>
          <a:p>
            <a:pPr algn="l"/>
            <a:r>
              <a:rPr lang="en-GB" b="0" i="1" dirty="0" err="1">
                <a:solidFill>
                  <a:srgbClr val="444444"/>
                </a:solidFill>
                <a:effectLst/>
                <a:latin typeface="Roboto" panose="02000000000000000000" pitchFamily="2" charset="0"/>
              </a:rPr>
              <a:t>Udeni</a:t>
            </a:r>
            <a:r>
              <a:rPr lang="en-GB" b="0" i="1" dirty="0">
                <a:solidFill>
                  <a:srgbClr val="444444"/>
                </a:solidFill>
                <a:effectLst/>
                <a:latin typeface="Roboto" panose="02000000000000000000" pitchFamily="2" charset="0"/>
              </a:rPr>
              <a:t> was a member of the feminist anti-racist collective </a:t>
            </a:r>
            <a:r>
              <a:rPr lang="en-GB" b="0" i="1" u="sng" dirty="0">
                <a:solidFill>
                  <a:srgbClr val="28478C"/>
                </a:solidFill>
                <a:effectLst/>
                <a:latin typeface="Roboto" panose="02000000000000000000" pitchFamily="2" charset="0"/>
                <a:hlinkClick r:id="rId4"/>
              </a:rPr>
              <a:t>Building the Anti-Racist Classroom</a:t>
            </a:r>
            <a:r>
              <a:rPr lang="en-GB" b="0" i="1" dirty="0">
                <a:solidFill>
                  <a:srgbClr val="444444"/>
                </a:solidFill>
                <a:effectLst/>
                <a:latin typeface="Roboto" panose="02000000000000000000" pitchFamily="2" charset="0"/>
              </a:rPr>
              <a:t> from 2017-2019, and she has contributed to justice </a:t>
            </a:r>
            <a:r>
              <a:rPr lang="en-GB" b="0" i="1" dirty="0" err="1">
                <a:solidFill>
                  <a:srgbClr val="444444"/>
                </a:solidFill>
                <a:effectLst/>
                <a:latin typeface="Roboto" panose="02000000000000000000" pitchFamily="2" charset="0"/>
              </a:rPr>
              <a:t>initatives</a:t>
            </a:r>
            <a:r>
              <a:rPr lang="en-GB" b="0" i="1" dirty="0">
                <a:solidFill>
                  <a:srgbClr val="444444"/>
                </a:solidFill>
                <a:effectLst/>
                <a:latin typeface="Roboto" panose="02000000000000000000" pitchFamily="2" charset="0"/>
              </a:rPr>
              <a:t> such as the Race Equality Charter, student-led decolonisation work and organising with </a:t>
            </a:r>
            <a:r>
              <a:rPr lang="en-GB" b="0" i="1" dirty="0" err="1">
                <a:solidFill>
                  <a:srgbClr val="444444"/>
                </a:solidFill>
                <a:effectLst/>
                <a:latin typeface="Roboto" panose="02000000000000000000" pitchFamily="2" charset="0"/>
              </a:rPr>
              <a:t>minoritised</a:t>
            </a:r>
            <a:r>
              <a:rPr lang="en-GB" b="0" i="1" dirty="0">
                <a:solidFill>
                  <a:srgbClr val="444444"/>
                </a:solidFill>
                <a:effectLst/>
                <a:latin typeface="Roboto" panose="02000000000000000000" pitchFamily="2" charset="0"/>
              </a:rPr>
              <a:t> staff and students.</a:t>
            </a:r>
          </a:p>
          <a:p>
            <a:endParaRPr lang="en-US" dirty="0"/>
          </a:p>
        </p:txBody>
      </p:sp>
      <p:sp>
        <p:nvSpPr>
          <p:cNvPr id="8" name="TextBox 7">
            <a:extLst>
              <a:ext uri="{FF2B5EF4-FFF2-40B4-BE49-F238E27FC236}">
                <a16:creationId xmlns:a16="http://schemas.microsoft.com/office/drawing/2014/main" id="{5548717D-40B0-B850-3124-AFA3FA65EC53}"/>
              </a:ext>
            </a:extLst>
          </p:cNvPr>
          <p:cNvSpPr txBox="1"/>
          <p:nvPr/>
        </p:nvSpPr>
        <p:spPr>
          <a:xfrm>
            <a:off x="3133461" y="3578050"/>
            <a:ext cx="7469823" cy="3508653"/>
          </a:xfrm>
          <a:prstGeom prst="rect">
            <a:avLst/>
          </a:prstGeom>
          <a:solidFill>
            <a:schemeClr val="bg1"/>
          </a:solidFill>
        </p:spPr>
        <p:txBody>
          <a:bodyPr wrap="square" rtlCol="0">
            <a:spAutoFit/>
          </a:bodyPr>
          <a:lstStyle/>
          <a:p>
            <a:pPr algn="l"/>
            <a:r>
              <a:rPr lang="en-GB" sz="2400" b="1" i="0" dirty="0">
                <a:solidFill>
                  <a:srgbClr val="444444"/>
                </a:solidFill>
                <a:effectLst/>
                <a:latin typeface="Roboto" panose="02000000000000000000" pitchFamily="2" charset="0"/>
              </a:rPr>
              <a:t>Dr Katie Nicoll Baines, EDI Manager</a:t>
            </a:r>
          </a:p>
          <a:p>
            <a:pPr algn="l"/>
            <a:r>
              <a:rPr lang="en-GB" b="0" i="1" dirty="0">
                <a:solidFill>
                  <a:srgbClr val="444444"/>
                </a:solidFill>
                <a:effectLst/>
                <a:latin typeface="Roboto" panose="02000000000000000000" pitchFamily="2" charset="0"/>
              </a:rPr>
              <a:t>Katie is an equality, diversity and inclusion (EDI) specialist and experienced facilitator/trainer with expertise in researching barriers to career progression experienced by women and LGBT+ people related to grant funding.</a:t>
            </a:r>
          </a:p>
          <a:p>
            <a:pPr algn="l"/>
            <a:r>
              <a:rPr lang="en-GB" b="0" i="1" dirty="0">
                <a:solidFill>
                  <a:srgbClr val="444444"/>
                </a:solidFill>
                <a:effectLst/>
                <a:latin typeface="Roboto" panose="02000000000000000000" pitchFamily="2" charset="0"/>
              </a:rPr>
              <a:t>Katie works alongside </a:t>
            </a:r>
            <a:r>
              <a:rPr lang="en-GB" b="0" i="1" dirty="0" err="1">
                <a:solidFill>
                  <a:srgbClr val="444444"/>
                </a:solidFill>
                <a:effectLst/>
                <a:latin typeface="Roboto" panose="02000000000000000000" pitchFamily="2" charset="0"/>
              </a:rPr>
              <a:t>Udeni</a:t>
            </a:r>
            <a:r>
              <a:rPr lang="en-GB" b="0" i="1" dirty="0">
                <a:solidFill>
                  <a:srgbClr val="444444"/>
                </a:solidFill>
                <a:effectLst/>
                <a:latin typeface="Roboto" panose="02000000000000000000" pitchFamily="2" charset="0"/>
              </a:rPr>
              <a:t> Salmon to create and implement our EDI strategy. She is responsible for embedding principles of equality, diversity and inclusion across all network programmes and activities.  She supports our training and development team to embed EDI in the leadership training for fellows and develops bespoke training to respond to specific EDI needs within the Network. Katie also works with UKRI on strategies to support Inclusive Research Design.</a:t>
            </a:r>
          </a:p>
        </p:txBody>
      </p:sp>
    </p:spTree>
    <p:extLst>
      <p:ext uri="{BB962C8B-B14F-4D97-AF65-F5344CB8AC3E}">
        <p14:creationId xmlns:p14="http://schemas.microsoft.com/office/powerpoint/2010/main" val="3238524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4" name="TextBox 3">
            <a:extLst>
              <a:ext uri="{FF2B5EF4-FFF2-40B4-BE49-F238E27FC236}">
                <a16:creationId xmlns:a16="http://schemas.microsoft.com/office/drawing/2014/main" id="{E4B82F6B-919C-DC2F-6F2C-10CEC7C795CB}"/>
              </a:ext>
            </a:extLst>
          </p:cNvPr>
          <p:cNvSpPr txBox="1"/>
          <p:nvPr/>
        </p:nvSpPr>
        <p:spPr>
          <a:xfrm>
            <a:off x="229117" y="2606178"/>
            <a:ext cx="3411511" cy="2092881"/>
          </a:xfrm>
          <a:prstGeom prst="rect">
            <a:avLst/>
          </a:prstGeom>
          <a:noFill/>
        </p:spPr>
        <p:txBody>
          <a:bodyPr wrap="none" rtlCol="0">
            <a:spAutoFit/>
          </a:bodyPr>
          <a:lstStyle/>
          <a:p>
            <a:r>
              <a:rPr lang="en-US" sz="2600" dirty="0"/>
              <a:t>EDI policy</a:t>
            </a:r>
          </a:p>
          <a:p>
            <a:r>
              <a:rPr lang="en-US" sz="2600" dirty="0"/>
              <a:t>Family Friendly policy</a:t>
            </a:r>
          </a:p>
          <a:p>
            <a:r>
              <a:rPr lang="en-US" sz="2600" dirty="0"/>
              <a:t>Principled Spaces Guide</a:t>
            </a:r>
          </a:p>
          <a:p>
            <a:r>
              <a:rPr lang="en-US" sz="2600" dirty="0"/>
              <a:t>Facilitator Guide</a:t>
            </a:r>
          </a:p>
          <a:p>
            <a:pPr marL="285750" indent="-285750">
              <a:buFontTx/>
              <a:buChar char="-"/>
            </a:pPr>
            <a:endParaRPr lang="en-US" sz="2600" dirty="0"/>
          </a:p>
        </p:txBody>
      </p:sp>
      <p:sp>
        <p:nvSpPr>
          <p:cNvPr id="9" name="TextBox 8">
            <a:extLst>
              <a:ext uri="{FF2B5EF4-FFF2-40B4-BE49-F238E27FC236}">
                <a16:creationId xmlns:a16="http://schemas.microsoft.com/office/drawing/2014/main" id="{398C465F-A050-D4E0-42FF-6B24FE4A8A46}"/>
              </a:ext>
            </a:extLst>
          </p:cNvPr>
          <p:cNvSpPr txBox="1"/>
          <p:nvPr/>
        </p:nvSpPr>
        <p:spPr>
          <a:xfrm>
            <a:off x="7616266" y="2604976"/>
            <a:ext cx="4313997" cy="2092881"/>
          </a:xfrm>
          <a:prstGeom prst="rect">
            <a:avLst/>
          </a:prstGeom>
          <a:solidFill>
            <a:schemeClr val="bg1"/>
          </a:solidFill>
        </p:spPr>
        <p:txBody>
          <a:bodyPr wrap="square" rtlCol="0">
            <a:spAutoFit/>
          </a:bodyPr>
          <a:lstStyle/>
          <a:p>
            <a:r>
              <a:rPr lang="en-US" sz="2600" dirty="0"/>
              <a:t>Active bystander intervention</a:t>
            </a:r>
          </a:p>
          <a:p>
            <a:r>
              <a:rPr lang="en-US" sz="2600" dirty="0"/>
              <a:t>Understanding micro-aggressions</a:t>
            </a:r>
          </a:p>
          <a:p>
            <a:r>
              <a:rPr lang="en-US" sz="2600" dirty="0"/>
              <a:t>Inclusive events practice</a:t>
            </a:r>
          </a:p>
          <a:p>
            <a:r>
              <a:rPr lang="en-US" sz="2600" dirty="0"/>
              <a:t>Culture Change Retreat</a:t>
            </a:r>
          </a:p>
        </p:txBody>
      </p:sp>
      <p:sp>
        <p:nvSpPr>
          <p:cNvPr id="10" name="TextBox 9">
            <a:extLst>
              <a:ext uri="{FF2B5EF4-FFF2-40B4-BE49-F238E27FC236}">
                <a16:creationId xmlns:a16="http://schemas.microsoft.com/office/drawing/2014/main" id="{DD2817F4-7F72-C4AF-F36A-55103B40D9D5}"/>
              </a:ext>
            </a:extLst>
          </p:cNvPr>
          <p:cNvSpPr txBox="1"/>
          <p:nvPr/>
        </p:nvSpPr>
        <p:spPr>
          <a:xfrm>
            <a:off x="321812" y="5590817"/>
            <a:ext cx="3411511" cy="892552"/>
          </a:xfrm>
          <a:prstGeom prst="rect">
            <a:avLst/>
          </a:prstGeom>
          <a:noFill/>
        </p:spPr>
        <p:txBody>
          <a:bodyPr wrap="square" rtlCol="0">
            <a:spAutoFit/>
          </a:bodyPr>
          <a:lstStyle/>
          <a:p>
            <a:r>
              <a:rPr lang="en-US" sz="2600" dirty="0"/>
              <a:t>Data gathering &amp; evaluation</a:t>
            </a:r>
          </a:p>
        </p:txBody>
      </p:sp>
      <p:sp>
        <p:nvSpPr>
          <p:cNvPr id="11" name="TextBox 10">
            <a:extLst>
              <a:ext uri="{FF2B5EF4-FFF2-40B4-BE49-F238E27FC236}">
                <a16:creationId xmlns:a16="http://schemas.microsoft.com/office/drawing/2014/main" id="{1ED44E3E-9B3C-EB18-3934-720C9A3BBF6E}"/>
              </a:ext>
            </a:extLst>
          </p:cNvPr>
          <p:cNvSpPr txBox="1"/>
          <p:nvPr/>
        </p:nvSpPr>
        <p:spPr>
          <a:xfrm>
            <a:off x="3968974" y="2627521"/>
            <a:ext cx="3411512" cy="1692771"/>
          </a:xfrm>
          <a:prstGeom prst="rect">
            <a:avLst/>
          </a:prstGeom>
          <a:solidFill>
            <a:schemeClr val="bg1"/>
          </a:solidFill>
        </p:spPr>
        <p:txBody>
          <a:bodyPr wrap="square" rtlCol="0">
            <a:spAutoFit/>
          </a:bodyPr>
          <a:lstStyle/>
          <a:p>
            <a:r>
              <a:rPr lang="en-US" sz="2600" dirty="0"/>
              <a:t>Plus funds support</a:t>
            </a:r>
          </a:p>
          <a:p>
            <a:pPr marL="285750" indent="-285750">
              <a:buFontTx/>
              <a:buChar char="-"/>
            </a:pPr>
            <a:r>
              <a:rPr lang="en-US" sz="2600" dirty="0"/>
              <a:t>Application development</a:t>
            </a:r>
          </a:p>
          <a:p>
            <a:pPr marL="285750" indent="-285750">
              <a:buFontTx/>
              <a:buChar char="-"/>
            </a:pPr>
            <a:r>
              <a:rPr lang="en-US" sz="2600" dirty="0"/>
              <a:t>Implementation </a:t>
            </a:r>
          </a:p>
        </p:txBody>
      </p:sp>
      <p:sp>
        <p:nvSpPr>
          <p:cNvPr id="12" name="TextBox 11">
            <a:extLst>
              <a:ext uri="{FF2B5EF4-FFF2-40B4-BE49-F238E27FC236}">
                <a16:creationId xmlns:a16="http://schemas.microsoft.com/office/drawing/2014/main" id="{3A3FC2CF-AF08-592C-FD9F-61D0731977D6}"/>
              </a:ext>
            </a:extLst>
          </p:cNvPr>
          <p:cNvSpPr txBox="1"/>
          <p:nvPr/>
        </p:nvSpPr>
        <p:spPr>
          <a:xfrm>
            <a:off x="7772285" y="5561579"/>
            <a:ext cx="3449662" cy="492443"/>
          </a:xfrm>
          <a:prstGeom prst="rect">
            <a:avLst/>
          </a:prstGeom>
          <a:solidFill>
            <a:schemeClr val="bg1"/>
          </a:solidFill>
        </p:spPr>
        <p:txBody>
          <a:bodyPr wrap="none" rtlCol="0">
            <a:spAutoFit/>
          </a:bodyPr>
          <a:lstStyle/>
          <a:p>
            <a:r>
              <a:rPr lang="en-US" sz="2600" dirty="0"/>
              <a:t>One to one consultation</a:t>
            </a:r>
          </a:p>
        </p:txBody>
      </p:sp>
      <p:sp>
        <p:nvSpPr>
          <p:cNvPr id="13" name="TextBox 12">
            <a:extLst>
              <a:ext uri="{FF2B5EF4-FFF2-40B4-BE49-F238E27FC236}">
                <a16:creationId xmlns:a16="http://schemas.microsoft.com/office/drawing/2014/main" id="{9DFB2311-B29E-1773-AC1C-A32FB14274CB}"/>
              </a:ext>
            </a:extLst>
          </p:cNvPr>
          <p:cNvSpPr txBox="1"/>
          <p:nvPr/>
        </p:nvSpPr>
        <p:spPr>
          <a:xfrm>
            <a:off x="3968974" y="5631439"/>
            <a:ext cx="3706649" cy="492443"/>
          </a:xfrm>
          <a:prstGeom prst="rect">
            <a:avLst/>
          </a:prstGeom>
          <a:noFill/>
        </p:spPr>
        <p:txBody>
          <a:bodyPr wrap="square" rtlCol="0">
            <a:spAutoFit/>
          </a:bodyPr>
          <a:lstStyle/>
          <a:p>
            <a:r>
              <a:rPr lang="en-US" sz="2600" dirty="0"/>
              <a:t>Toolkit development</a:t>
            </a:r>
          </a:p>
        </p:txBody>
      </p:sp>
      <p:pic>
        <p:nvPicPr>
          <p:cNvPr id="14" name="Graphic 13" descr="List with solid fill">
            <a:extLst>
              <a:ext uri="{FF2B5EF4-FFF2-40B4-BE49-F238E27FC236}">
                <a16:creationId xmlns:a16="http://schemas.microsoft.com/office/drawing/2014/main" id="{B9E8E01F-B288-4CE0-B831-E1A57190BC7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9117" y="1713121"/>
            <a:ext cx="914400" cy="914400"/>
          </a:xfrm>
          <a:prstGeom prst="rect">
            <a:avLst/>
          </a:prstGeom>
        </p:spPr>
      </p:pic>
      <p:pic>
        <p:nvPicPr>
          <p:cNvPr id="15" name="Graphic 14" descr="Classroom with solid fill">
            <a:extLst>
              <a:ext uri="{FF2B5EF4-FFF2-40B4-BE49-F238E27FC236}">
                <a16:creationId xmlns:a16="http://schemas.microsoft.com/office/drawing/2014/main" id="{F26B10CF-8B27-1D7A-95D5-6278DB672C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616266" y="1656019"/>
            <a:ext cx="914400" cy="914400"/>
          </a:xfrm>
          <a:prstGeom prst="rect">
            <a:avLst/>
          </a:prstGeom>
        </p:spPr>
      </p:pic>
      <p:pic>
        <p:nvPicPr>
          <p:cNvPr id="16" name="Graphic 15" descr="Bar chart with solid fill">
            <a:extLst>
              <a:ext uri="{FF2B5EF4-FFF2-40B4-BE49-F238E27FC236}">
                <a16:creationId xmlns:a16="http://schemas.microsoft.com/office/drawing/2014/main" id="{105E8814-85A6-484D-791D-A0B7FE3C584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39421" y="4676417"/>
            <a:ext cx="914400" cy="914400"/>
          </a:xfrm>
          <a:prstGeom prst="rect">
            <a:avLst/>
          </a:prstGeom>
        </p:spPr>
      </p:pic>
      <p:pic>
        <p:nvPicPr>
          <p:cNvPr id="17" name="Graphic 16" descr="Tools outline">
            <a:extLst>
              <a:ext uri="{FF2B5EF4-FFF2-40B4-BE49-F238E27FC236}">
                <a16:creationId xmlns:a16="http://schemas.microsoft.com/office/drawing/2014/main" id="{B4E11AF2-74BB-4645-978B-1A933DE9FFD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129783" y="4699059"/>
            <a:ext cx="914400" cy="914400"/>
          </a:xfrm>
          <a:prstGeom prst="rect">
            <a:avLst/>
          </a:prstGeom>
        </p:spPr>
      </p:pic>
      <p:grpSp>
        <p:nvGrpSpPr>
          <p:cNvPr id="18" name="Group 17">
            <a:extLst>
              <a:ext uri="{FF2B5EF4-FFF2-40B4-BE49-F238E27FC236}">
                <a16:creationId xmlns:a16="http://schemas.microsoft.com/office/drawing/2014/main" id="{14872071-BB62-F997-FF1C-A591285E57A1}"/>
              </a:ext>
            </a:extLst>
          </p:cNvPr>
          <p:cNvGrpSpPr/>
          <p:nvPr/>
        </p:nvGrpSpPr>
        <p:grpSpPr>
          <a:xfrm>
            <a:off x="7380486" y="4676417"/>
            <a:ext cx="1702659" cy="955022"/>
            <a:chOff x="7380486" y="4527562"/>
            <a:chExt cx="1702659" cy="955022"/>
          </a:xfrm>
        </p:grpSpPr>
        <p:sp>
          <p:nvSpPr>
            <p:cNvPr id="19" name="Rectangle 18">
              <a:extLst>
                <a:ext uri="{FF2B5EF4-FFF2-40B4-BE49-F238E27FC236}">
                  <a16:creationId xmlns:a16="http://schemas.microsoft.com/office/drawing/2014/main" id="{FF45E25D-9F6F-2054-BAAA-D65ADC4333B2}"/>
                </a:ext>
              </a:extLst>
            </p:cNvPr>
            <p:cNvSpPr/>
            <p:nvPr/>
          </p:nvSpPr>
          <p:spPr>
            <a:xfrm>
              <a:off x="7380486" y="4549002"/>
              <a:ext cx="1702659" cy="93358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descr="Chat outline">
              <a:extLst>
                <a:ext uri="{FF2B5EF4-FFF2-40B4-BE49-F238E27FC236}">
                  <a16:creationId xmlns:a16="http://schemas.microsoft.com/office/drawing/2014/main" id="{98D57789-30A3-9F74-D7BA-987A5190727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747268" y="4527562"/>
              <a:ext cx="914400" cy="914400"/>
            </a:xfrm>
            <a:prstGeom prst="rect">
              <a:avLst/>
            </a:prstGeom>
          </p:spPr>
        </p:pic>
      </p:grpSp>
      <p:pic>
        <p:nvPicPr>
          <p:cNvPr id="21" name="Graphic 20" descr="Money outline">
            <a:extLst>
              <a:ext uri="{FF2B5EF4-FFF2-40B4-BE49-F238E27FC236}">
                <a16:creationId xmlns:a16="http://schemas.microsoft.com/office/drawing/2014/main" id="{2318DFF3-D4F9-FEBC-DEFD-4A24F12B1A9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974783" y="1703878"/>
            <a:ext cx="914400" cy="914400"/>
          </a:xfrm>
          <a:prstGeom prst="rect">
            <a:avLst/>
          </a:prstGeom>
        </p:spPr>
      </p:pic>
      <p:sp>
        <p:nvSpPr>
          <p:cNvPr id="22" name="Rounded Rectangle 21">
            <a:extLst>
              <a:ext uri="{FF2B5EF4-FFF2-40B4-BE49-F238E27FC236}">
                <a16:creationId xmlns:a16="http://schemas.microsoft.com/office/drawing/2014/main" id="{C105F8F8-4DAD-EF63-D130-D8ACD83A04FE}"/>
              </a:ext>
            </a:extLst>
          </p:cNvPr>
          <p:cNvSpPr/>
          <p:nvPr/>
        </p:nvSpPr>
        <p:spPr>
          <a:xfrm>
            <a:off x="7675623" y="1310821"/>
            <a:ext cx="2233560" cy="77884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RES-WELL</a:t>
            </a:r>
          </a:p>
        </p:txBody>
      </p:sp>
      <p:sp>
        <p:nvSpPr>
          <p:cNvPr id="23" name="Rounded Rectangle 22">
            <a:extLst>
              <a:ext uri="{FF2B5EF4-FFF2-40B4-BE49-F238E27FC236}">
                <a16:creationId xmlns:a16="http://schemas.microsoft.com/office/drawing/2014/main" id="{FFE1EEE4-9236-E79B-1832-2F783FCBF485}"/>
              </a:ext>
            </a:extLst>
          </p:cNvPr>
          <p:cNvSpPr/>
          <p:nvPr/>
        </p:nvSpPr>
        <p:spPr>
          <a:xfrm>
            <a:off x="7675623" y="2496368"/>
            <a:ext cx="2233560" cy="77884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Expert Insights</a:t>
            </a:r>
          </a:p>
        </p:txBody>
      </p:sp>
      <p:sp>
        <p:nvSpPr>
          <p:cNvPr id="24" name="Rounded Rectangle 23">
            <a:extLst>
              <a:ext uri="{FF2B5EF4-FFF2-40B4-BE49-F238E27FC236}">
                <a16:creationId xmlns:a16="http://schemas.microsoft.com/office/drawing/2014/main" id="{2F18AFA4-4892-780B-26FE-46A0C213EDFC}"/>
              </a:ext>
            </a:extLst>
          </p:cNvPr>
          <p:cNvSpPr/>
          <p:nvPr/>
        </p:nvSpPr>
        <p:spPr>
          <a:xfrm>
            <a:off x="7675623" y="3641266"/>
            <a:ext cx="2233560" cy="77884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DEVISE: AI tools for research</a:t>
            </a:r>
          </a:p>
        </p:txBody>
      </p:sp>
      <p:grpSp>
        <p:nvGrpSpPr>
          <p:cNvPr id="25" name="Group 24">
            <a:extLst>
              <a:ext uri="{FF2B5EF4-FFF2-40B4-BE49-F238E27FC236}">
                <a16:creationId xmlns:a16="http://schemas.microsoft.com/office/drawing/2014/main" id="{9207C0DB-E4BC-18C4-65C9-BE1DAAA327D3}"/>
              </a:ext>
            </a:extLst>
          </p:cNvPr>
          <p:cNvGrpSpPr/>
          <p:nvPr/>
        </p:nvGrpSpPr>
        <p:grpSpPr>
          <a:xfrm>
            <a:off x="7675623" y="4806465"/>
            <a:ext cx="4033019" cy="1230597"/>
            <a:chOff x="7675623" y="4794194"/>
            <a:chExt cx="4033019" cy="1230597"/>
          </a:xfrm>
        </p:grpSpPr>
        <p:sp>
          <p:nvSpPr>
            <p:cNvPr id="26" name="Rounded Rectangle 25">
              <a:extLst>
                <a:ext uri="{FF2B5EF4-FFF2-40B4-BE49-F238E27FC236}">
                  <a16:creationId xmlns:a16="http://schemas.microsoft.com/office/drawing/2014/main" id="{CA33361F-2FFD-9A9A-D11B-5197B495658D}"/>
                </a:ext>
              </a:extLst>
            </p:cNvPr>
            <p:cNvSpPr/>
            <p:nvPr/>
          </p:nvSpPr>
          <p:spPr>
            <a:xfrm>
              <a:off x="9957927" y="5430404"/>
              <a:ext cx="1745140" cy="252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Recruitment</a:t>
              </a:r>
            </a:p>
          </p:txBody>
        </p:sp>
        <p:sp>
          <p:nvSpPr>
            <p:cNvPr id="27" name="Rounded Rectangle 26">
              <a:extLst>
                <a:ext uri="{FF2B5EF4-FFF2-40B4-BE49-F238E27FC236}">
                  <a16:creationId xmlns:a16="http://schemas.microsoft.com/office/drawing/2014/main" id="{EC20219E-398F-880B-9FCB-961C8D7E45CF}"/>
                </a:ext>
              </a:extLst>
            </p:cNvPr>
            <p:cNvSpPr/>
            <p:nvPr/>
          </p:nvSpPr>
          <p:spPr>
            <a:xfrm>
              <a:off x="7685525" y="5430404"/>
              <a:ext cx="2172238" cy="252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Project Management</a:t>
              </a:r>
            </a:p>
          </p:txBody>
        </p:sp>
        <p:sp>
          <p:nvSpPr>
            <p:cNvPr id="28" name="Rounded Rectangle 27">
              <a:extLst>
                <a:ext uri="{FF2B5EF4-FFF2-40B4-BE49-F238E27FC236}">
                  <a16:creationId xmlns:a16="http://schemas.microsoft.com/office/drawing/2014/main" id="{C8E9291F-0A7F-312E-2ACC-99775624C5E5}"/>
                </a:ext>
              </a:extLst>
            </p:cNvPr>
            <p:cNvSpPr/>
            <p:nvPr/>
          </p:nvSpPr>
          <p:spPr>
            <a:xfrm>
              <a:off x="8970151" y="4794194"/>
              <a:ext cx="2738491" cy="252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Leadership &amp; Management</a:t>
              </a:r>
            </a:p>
          </p:txBody>
        </p:sp>
        <p:sp>
          <p:nvSpPr>
            <p:cNvPr id="29" name="Rounded Rectangle 28">
              <a:extLst>
                <a:ext uri="{FF2B5EF4-FFF2-40B4-BE49-F238E27FC236}">
                  <a16:creationId xmlns:a16="http://schemas.microsoft.com/office/drawing/2014/main" id="{D55ACD64-C82B-A0BE-3FE7-6ACD29A38BD5}"/>
                </a:ext>
              </a:extLst>
            </p:cNvPr>
            <p:cNvSpPr/>
            <p:nvPr/>
          </p:nvSpPr>
          <p:spPr>
            <a:xfrm>
              <a:off x="9722259" y="5112299"/>
              <a:ext cx="1986383" cy="252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t>Commercialisation</a:t>
              </a:r>
              <a:endParaRPr lang="en-US" dirty="0"/>
            </a:p>
          </p:txBody>
        </p:sp>
        <p:sp>
          <p:nvSpPr>
            <p:cNvPr id="30" name="Rounded Rectangle 29">
              <a:extLst>
                <a:ext uri="{FF2B5EF4-FFF2-40B4-BE49-F238E27FC236}">
                  <a16:creationId xmlns:a16="http://schemas.microsoft.com/office/drawing/2014/main" id="{6BA16E47-C893-6FAE-6F33-ED8A6C6AEBFF}"/>
                </a:ext>
              </a:extLst>
            </p:cNvPr>
            <p:cNvSpPr/>
            <p:nvPr/>
          </p:nvSpPr>
          <p:spPr>
            <a:xfrm>
              <a:off x="7675623" y="5109343"/>
              <a:ext cx="2019719" cy="252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Public Engagement</a:t>
              </a:r>
            </a:p>
          </p:txBody>
        </p:sp>
        <p:sp>
          <p:nvSpPr>
            <p:cNvPr id="31" name="Rounded Rectangle 30">
              <a:extLst>
                <a:ext uri="{FF2B5EF4-FFF2-40B4-BE49-F238E27FC236}">
                  <a16:creationId xmlns:a16="http://schemas.microsoft.com/office/drawing/2014/main" id="{DB95021C-BBC9-EC0D-C27B-1C0B664C7BAC}"/>
                </a:ext>
              </a:extLst>
            </p:cNvPr>
            <p:cNvSpPr/>
            <p:nvPr/>
          </p:nvSpPr>
          <p:spPr>
            <a:xfrm>
              <a:off x="7685525" y="4798783"/>
              <a:ext cx="1210696" cy="252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Mentoring</a:t>
              </a:r>
            </a:p>
          </p:txBody>
        </p:sp>
        <p:sp>
          <p:nvSpPr>
            <p:cNvPr id="32" name="Rounded Rectangle 31">
              <a:extLst>
                <a:ext uri="{FF2B5EF4-FFF2-40B4-BE49-F238E27FC236}">
                  <a16:creationId xmlns:a16="http://schemas.microsoft.com/office/drawing/2014/main" id="{D17F9DC9-C966-D9D7-4B6F-BDA0FCF6E7A9}"/>
                </a:ext>
              </a:extLst>
            </p:cNvPr>
            <p:cNvSpPr/>
            <p:nvPr/>
          </p:nvSpPr>
          <p:spPr>
            <a:xfrm>
              <a:off x="7675623" y="5772791"/>
              <a:ext cx="4027444" cy="2520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Equality, Diversity &amp; Inclusion</a:t>
              </a:r>
            </a:p>
          </p:txBody>
        </p:sp>
      </p:grpSp>
      <p:sp>
        <p:nvSpPr>
          <p:cNvPr id="33" name="Rounded Rectangle 32">
            <a:extLst>
              <a:ext uri="{FF2B5EF4-FFF2-40B4-BE49-F238E27FC236}">
                <a16:creationId xmlns:a16="http://schemas.microsoft.com/office/drawing/2014/main" id="{EE802891-EC47-438B-743F-1D1D6358EE48}"/>
              </a:ext>
            </a:extLst>
          </p:cNvPr>
          <p:cNvSpPr/>
          <p:nvPr/>
        </p:nvSpPr>
        <p:spPr>
          <a:xfrm>
            <a:off x="7675623" y="6083635"/>
            <a:ext cx="1745140" cy="252000"/>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i="1" dirty="0"/>
              <a:t>Inclusive Teams</a:t>
            </a:r>
          </a:p>
        </p:txBody>
      </p:sp>
      <p:sp>
        <p:nvSpPr>
          <p:cNvPr id="34" name="Rounded Rectangle 33">
            <a:extLst>
              <a:ext uri="{FF2B5EF4-FFF2-40B4-BE49-F238E27FC236}">
                <a16:creationId xmlns:a16="http://schemas.microsoft.com/office/drawing/2014/main" id="{94D15582-8836-0FCE-BFD3-409DA8906818}"/>
              </a:ext>
            </a:extLst>
          </p:cNvPr>
          <p:cNvSpPr/>
          <p:nvPr/>
        </p:nvSpPr>
        <p:spPr>
          <a:xfrm>
            <a:off x="9497115" y="6081645"/>
            <a:ext cx="2205951" cy="252000"/>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i="1" dirty="0"/>
              <a:t>Inclusive R&amp;I Design</a:t>
            </a:r>
          </a:p>
        </p:txBody>
      </p:sp>
      <p:sp>
        <p:nvSpPr>
          <p:cNvPr id="35" name="TextBox 34">
            <a:extLst>
              <a:ext uri="{FF2B5EF4-FFF2-40B4-BE49-F238E27FC236}">
                <a16:creationId xmlns:a16="http://schemas.microsoft.com/office/drawing/2014/main" id="{023DD007-CDD0-B548-B8D2-6EAEBA04F338}"/>
              </a:ext>
            </a:extLst>
          </p:cNvPr>
          <p:cNvSpPr txBox="1"/>
          <p:nvPr/>
        </p:nvSpPr>
        <p:spPr>
          <a:xfrm>
            <a:off x="666180" y="901105"/>
            <a:ext cx="7848872" cy="492443"/>
          </a:xfrm>
          <a:prstGeom prst="rect">
            <a:avLst/>
          </a:prstGeom>
          <a:noFill/>
        </p:spPr>
        <p:txBody>
          <a:bodyPr wrap="square" rtlCol="0">
            <a:spAutoFit/>
          </a:bodyPr>
          <a:lstStyle/>
          <a:p>
            <a:r>
              <a:rPr lang="en-GB" sz="2600" b="1" dirty="0">
                <a:solidFill>
                  <a:srgbClr val="3C1053"/>
                </a:solidFill>
              </a:rPr>
              <a:t>What do I do?</a:t>
            </a:r>
          </a:p>
        </p:txBody>
      </p:sp>
    </p:spTree>
    <p:extLst>
      <p:ext uri="{BB962C8B-B14F-4D97-AF65-F5344CB8AC3E}">
        <p14:creationId xmlns:p14="http://schemas.microsoft.com/office/powerpoint/2010/main" val="4028414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22"/>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23"/>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24"/>
                                        </p:tgtEl>
                                        <p:attrNameLst>
                                          <p:attrName>style.visibility</p:attrName>
                                        </p:attrNameLst>
                                      </p:cBhvr>
                                      <p:to>
                                        <p:strVal val="hidden"/>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1" nodeType="clickEffect">
                                  <p:stCondLst>
                                    <p:cond delay="0"/>
                                  </p:stCondLst>
                                  <p:childTnLst>
                                    <p:set>
                                      <p:cBhvr>
                                        <p:cTn id="60" dur="1" fill="hold">
                                          <p:stCondLst>
                                            <p:cond delay="0"/>
                                          </p:stCondLst>
                                        </p:cTn>
                                        <p:tgtEl>
                                          <p:spTgt spid="34"/>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33"/>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25"/>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P spid="11" grpId="0" animBg="1"/>
      <p:bldP spid="12" grpId="0" animBg="1"/>
      <p:bldP spid="13" grpId="0"/>
      <p:bldP spid="22" grpId="0" animBg="1"/>
      <p:bldP spid="22" grpId="1" animBg="1"/>
      <p:bldP spid="23" grpId="0" animBg="1"/>
      <p:bldP spid="23" grpId="1" animBg="1"/>
      <p:bldP spid="24" grpId="0" animBg="1"/>
      <p:bldP spid="24" grpId="1" animBg="1"/>
      <p:bldP spid="33" grpId="0" animBg="1"/>
      <p:bldP spid="33" grpId="1" animBg="1"/>
      <p:bldP spid="34" grpId="0" animBg="1"/>
      <p:bldP spid="3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43784" y="7083202"/>
            <a:ext cx="5551170" cy="228268"/>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3C1053"/>
                </a:solidFill>
                <a:latin typeface="+mj-lt"/>
                <a:cs typeface="Arial"/>
              </a:rPr>
              <a:t>IRCC</a:t>
            </a:r>
            <a:r>
              <a:rPr sz="1400" b="1" spc="-80" dirty="0">
                <a:solidFill>
                  <a:srgbClr val="542B60"/>
                </a:solidFill>
                <a:latin typeface="+mj-lt"/>
                <a:cs typeface="Arial"/>
              </a:rPr>
              <a:t> </a:t>
            </a:r>
            <a:r>
              <a:rPr sz="1400" spc="35" dirty="0">
                <a:solidFill>
                  <a:srgbClr val="552D62"/>
                </a:solidFill>
                <a:latin typeface="+mj-lt"/>
                <a:cs typeface="Arial"/>
              </a:rPr>
              <a:t>INTERNATIONAL</a:t>
            </a:r>
            <a:r>
              <a:rPr sz="1400" spc="85" dirty="0">
                <a:solidFill>
                  <a:srgbClr val="552D62"/>
                </a:solidFill>
                <a:latin typeface="+mj-lt"/>
                <a:cs typeface="Arial"/>
              </a:rPr>
              <a:t> </a:t>
            </a:r>
            <a:r>
              <a:rPr sz="1400" spc="-20" dirty="0">
                <a:solidFill>
                  <a:srgbClr val="552D62"/>
                </a:solidFill>
                <a:latin typeface="+mj-lt"/>
                <a:cs typeface="Arial"/>
              </a:rPr>
              <a:t>RESEARCH</a:t>
            </a:r>
            <a:r>
              <a:rPr sz="1400" spc="100" dirty="0">
                <a:solidFill>
                  <a:srgbClr val="552D62"/>
                </a:solidFill>
                <a:latin typeface="+mj-lt"/>
                <a:cs typeface="Arial"/>
              </a:rPr>
              <a:t> </a:t>
            </a:r>
            <a:r>
              <a:rPr sz="1400" spc="-20" dirty="0">
                <a:solidFill>
                  <a:srgbClr val="552D62"/>
                </a:solidFill>
                <a:latin typeface="+mj-lt"/>
                <a:cs typeface="Arial"/>
              </a:rPr>
              <a:t>CULTURE</a:t>
            </a:r>
            <a:r>
              <a:rPr sz="1400" spc="75" dirty="0">
                <a:solidFill>
                  <a:srgbClr val="552D62"/>
                </a:solidFill>
                <a:latin typeface="+mj-lt"/>
                <a:cs typeface="Arial"/>
              </a:rPr>
              <a:t> </a:t>
            </a:r>
            <a:r>
              <a:rPr sz="1400" spc="15" dirty="0">
                <a:solidFill>
                  <a:srgbClr val="552D62"/>
                </a:solidFill>
                <a:latin typeface="+mj-lt"/>
                <a:cs typeface="Arial"/>
              </a:rPr>
              <a:t>CONFERENCE </a:t>
            </a:r>
            <a:r>
              <a:rPr sz="1400" spc="110" dirty="0">
                <a:solidFill>
                  <a:srgbClr val="552D62"/>
                </a:solidFill>
                <a:latin typeface="+mj-lt"/>
                <a:cs typeface="Arial"/>
              </a:rPr>
              <a:t> </a:t>
            </a:r>
            <a:r>
              <a:rPr sz="1400" spc="5" dirty="0">
                <a:solidFill>
                  <a:srgbClr val="507F70"/>
                </a:solidFill>
                <a:latin typeface="+mj-lt"/>
                <a:cs typeface="Arial"/>
              </a:rPr>
              <a:t>I </a:t>
            </a:r>
            <a:r>
              <a:rPr sz="1400" spc="10" dirty="0">
                <a:solidFill>
                  <a:srgbClr val="507F70"/>
                </a:solidFill>
                <a:latin typeface="+mj-lt"/>
                <a:cs typeface="Arial"/>
              </a:rPr>
              <a:t> </a:t>
            </a:r>
            <a:r>
              <a:rPr sz="1400" b="1" spc="50" dirty="0">
                <a:solidFill>
                  <a:srgbClr val="3C1053"/>
                </a:solidFill>
                <a:latin typeface="+mj-lt"/>
                <a:cs typeface="Arial"/>
              </a:rPr>
              <a:t>25th</a:t>
            </a:r>
            <a:r>
              <a:rPr sz="1400" b="1" spc="-30" dirty="0">
                <a:solidFill>
                  <a:srgbClr val="3C1053"/>
                </a:solidFill>
                <a:latin typeface="+mj-lt"/>
                <a:cs typeface="Arial"/>
              </a:rPr>
              <a:t> </a:t>
            </a:r>
            <a:r>
              <a:rPr sz="1400" b="1" spc="10" dirty="0">
                <a:solidFill>
                  <a:srgbClr val="3C1053"/>
                </a:solidFill>
                <a:latin typeface="+mj-lt"/>
                <a:cs typeface="Arial"/>
              </a:rPr>
              <a:t>Sept</a:t>
            </a:r>
            <a:r>
              <a:rPr sz="1400" b="1" spc="30" dirty="0">
                <a:solidFill>
                  <a:srgbClr val="3C1053"/>
                </a:solidFill>
                <a:latin typeface="+mj-lt"/>
                <a:cs typeface="Arial"/>
              </a:rPr>
              <a:t> </a:t>
            </a:r>
            <a:r>
              <a:rPr sz="1400" b="1" spc="80" dirty="0">
                <a:solidFill>
                  <a:srgbClr val="3C1053"/>
                </a:solidFill>
                <a:latin typeface="+mj-lt"/>
                <a:cs typeface="Arial"/>
              </a:rPr>
              <a:t>2023</a:t>
            </a:r>
            <a:endParaRPr sz="1400" dirty="0">
              <a:solidFill>
                <a:srgbClr val="3C1053"/>
              </a:solidFill>
              <a:latin typeface="+mj-lt"/>
              <a:cs typeface="Arial"/>
            </a:endParaRPr>
          </a:p>
        </p:txBody>
      </p:sp>
      <p:sp>
        <p:nvSpPr>
          <p:cNvPr id="35" name="TextBox 34">
            <a:extLst>
              <a:ext uri="{FF2B5EF4-FFF2-40B4-BE49-F238E27FC236}">
                <a16:creationId xmlns:a16="http://schemas.microsoft.com/office/drawing/2014/main" id="{023DD007-CDD0-B548-B8D2-6EAEBA04F338}"/>
              </a:ext>
            </a:extLst>
          </p:cNvPr>
          <p:cNvSpPr txBox="1"/>
          <p:nvPr/>
        </p:nvSpPr>
        <p:spPr>
          <a:xfrm>
            <a:off x="666180" y="901105"/>
            <a:ext cx="7848872" cy="492443"/>
          </a:xfrm>
          <a:prstGeom prst="rect">
            <a:avLst/>
          </a:prstGeom>
          <a:noFill/>
        </p:spPr>
        <p:txBody>
          <a:bodyPr wrap="square" rtlCol="0">
            <a:spAutoFit/>
          </a:bodyPr>
          <a:lstStyle/>
          <a:p>
            <a:r>
              <a:rPr lang="en-GB" sz="2600" b="1" dirty="0">
                <a:solidFill>
                  <a:srgbClr val="3C1053"/>
                </a:solidFill>
              </a:rPr>
              <a:t>Network Legacy</a:t>
            </a:r>
          </a:p>
        </p:txBody>
      </p:sp>
      <p:sp>
        <p:nvSpPr>
          <p:cNvPr id="3" name="TextBox 2">
            <a:extLst>
              <a:ext uri="{FF2B5EF4-FFF2-40B4-BE49-F238E27FC236}">
                <a16:creationId xmlns:a16="http://schemas.microsoft.com/office/drawing/2014/main" id="{2D5E077B-8706-E622-C3F6-7EA83E2F3B39}"/>
              </a:ext>
            </a:extLst>
          </p:cNvPr>
          <p:cNvSpPr txBox="1"/>
          <p:nvPr/>
        </p:nvSpPr>
        <p:spPr>
          <a:xfrm>
            <a:off x="665982" y="1837209"/>
            <a:ext cx="8496944" cy="3917867"/>
          </a:xfrm>
          <a:prstGeom prst="rect">
            <a:avLst/>
          </a:prstGeom>
          <a:noFill/>
        </p:spPr>
        <p:txBody>
          <a:bodyPr wrap="square" rtlCol="0">
            <a:spAutoFit/>
          </a:bodyPr>
          <a:lstStyle/>
          <a:p>
            <a:pPr>
              <a:lnSpc>
                <a:spcPts val="3000"/>
              </a:lnSpc>
            </a:pPr>
            <a:r>
              <a:rPr lang="en-GB" sz="2200" dirty="0"/>
              <a:t>Sharing our experience &amp; resources with the sector</a:t>
            </a:r>
          </a:p>
          <a:p>
            <a:pPr marL="285750" indent="-285750">
              <a:lnSpc>
                <a:spcPts val="3000"/>
              </a:lnSpc>
              <a:buFont typeface="Arial" panose="020B0604020202020204" pitchFamily="34" charset="0"/>
              <a:buChar char="•"/>
            </a:pPr>
            <a:r>
              <a:rPr lang="en-GB" sz="2200" dirty="0"/>
              <a:t>Toolkits: open access</a:t>
            </a:r>
          </a:p>
          <a:p>
            <a:pPr>
              <a:lnSpc>
                <a:spcPts val="3000"/>
              </a:lnSpc>
            </a:pPr>
            <a:endParaRPr lang="en-GB" sz="2200" dirty="0"/>
          </a:p>
          <a:p>
            <a:pPr>
              <a:lnSpc>
                <a:spcPts val="3000"/>
              </a:lnSpc>
            </a:pPr>
            <a:r>
              <a:rPr lang="en-GB" sz="2200" dirty="0"/>
              <a:t>Conference: November 2023 REGISTER: </a:t>
            </a:r>
          </a:p>
          <a:p>
            <a:pPr marL="342900" indent="-342900">
              <a:lnSpc>
                <a:spcPts val="3000"/>
              </a:lnSpc>
              <a:buFont typeface="Arial" panose="020B0604020202020204" pitchFamily="34" charset="0"/>
              <a:buChar char="•"/>
            </a:pPr>
            <a:r>
              <a:rPr lang="en-GB" sz="2200" dirty="0"/>
              <a:t>Target audience: HR, research support, researcher development, research culture specialists, EDI in research roles</a:t>
            </a:r>
          </a:p>
          <a:p>
            <a:pPr marL="342900" indent="-342900">
              <a:lnSpc>
                <a:spcPts val="3000"/>
              </a:lnSpc>
              <a:buFont typeface="Arial" panose="020B0604020202020204" pitchFamily="34" charset="0"/>
              <a:buChar char="•"/>
            </a:pPr>
            <a:r>
              <a:rPr lang="en-GB" sz="2200" dirty="0"/>
              <a:t>Sessions will include: Inclusive peer review, inclusive selection (demand management/gatekeeping)</a:t>
            </a:r>
          </a:p>
          <a:p>
            <a:pPr marL="285750" indent="-285750">
              <a:lnSpc>
                <a:spcPts val="3000"/>
              </a:lnSpc>
              <a:buFont typeface="Arial" panose="020B0604020202020204" pitchFamily="34" charset="0"/>
              <a:buChar char="•"/>
            </a:pPr>
            <a:r>
              <a:rPr lang="en-GB" sz="2200" dirty="0"/>
              <a:t>Connectivity with UKRI: engaging professional services roles in research funding application review process</a:t>
            </a:r>
          </a:p>
        </p:txBody>
      </p:sp>
    </p:spTree>
    <p:extLst>
      <p:ext uri="{BB962C8B-B14F-4D97-AF65-F5344CB8AC3E}">
        <p14:creationId xmlns:p14="http://schemas.microsoft.com/office/powerpoint/2010/main" val="2169342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552D6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88107-E7C7-E8F4-05D9-1251D02FDB75}"/>
              </a:ext>
            </a:extLst>
          </p:cNvPr>
          <p:cNvSpPr>
            <a:spLocks noGrp="1"/>
          </p:cNvSpPr>
          <p:nvPr>
            <p:ph type="ctrTitle"/>
          </p:nvPr>
        </p:nvSpPr>
        <p:spPr>
          <a:xfrm>
            <a:off x="802005" y="2344483"/>
            <a:ext cx="9089390" cy="646331"/>
          </a:xfrm>
        </p:spPr>
        <p:txBody>
          <a:bodyPr/>
          <a:lstStyle/>
          <a:p>
            <a:r>
              <a:rPr lang="en-GB" sz="4200" dirty="0">
                <a:solidFill>
                  <a:schemeClr val="bg1"/>
                </a:solidFill>
              </a:rPr>
              <a:t>THANK YOU</a:t>
            </a:r>
          </a:p>
        </p:txBody>
      </p:sp>
      <p:sp>
        <p:nvSpPr>
          <p:cNvPr id="3" name="Subtitle 2">
            <a:extLst>
              <a:ext uri="{FF2B5EF4-FFF2-40B4-BE49-F238E27FC236}">
                <a16:creationId xmlns:a16="http://schemas.microsoft.com/office/drawing/2014/main" id="{9869817D-FA74-2B9F-A99C-23B3A93460F2}"/>
              </a:ext>
            </a:extLst>
          </p:cNvPr>
          <p:cNvSpPr>
            <a:spLocks noGrp="1"/>
          </p:cNvSpPr>
          <p:nvPr>
            <p:ph type="subTitle" idx="4"/>
          </p:nvPr>
        </p:nvSpPr>
        <p:spPr>
          <a:xfrm>
            <a:off x="802005" y="3205361"/>
            <a:ext cx="7485380" cy="338554"/>
          </a:xfrm>
        </p:spPr>
        <p:txBody>
          <a:bodyPr/>
          <a:lstStyle/>
          <a:p>
            <a:r>
              <a:rPr lang="en-GB" sz="2200" dirty="0" err="1">
                <a:solidFill>
                  <a:schemeClr val="bg1"/>
                </a:solidFill>
              </a:rPr>
              <a:t>knicollbaines@ed.ac.uk</a:t>
            </a:r>
            <a:endParaRPr lang="en-GB" sz="2200" dirty="0">
              <a:solidFill>
                <a:schemeClr val="bg1"/>
              </a:solidFill>
            </a:endParaRPr>
          </a:p>
        </p:txBody>
      </p:sp>
      <p:cxnSp>
        <p:nvCxnSpPr>
          <p:cNvPr id="7" name="Straight Connector 6">
            <a:extLst>
              <a:ext uri="{FF2B5EF4-FFF2-40B4-BE49-F238E27FC236}">
                <a16:creationId xmlns:a16="http://schemas.microsoft.com/office/drawing/2014/main" id="{E1371548-8E8C-E16D-FA3D-7F71BB6C792D}"/>
              </a:ext>
            </a:extLst>
          </p:cNvPr>
          <p:cNvCxnSpPr/>
          <p:nvPr/>
        </p:nvCxnSpPr>
        <p:spPr>
          <a:xfrm>
            <a:off x="802005" y="3061345"/>
            <a:ext cx="7208991" cy="0"/>
          </a:xfrm>
          <a:prstGeom prst="line">
            <a:avLst/>
          </a:prstGeom>
          <a:ln>
            <a:solidFill>
              <a:srgbClr val="6DCDB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9107617-BD9B-21A4-F97C-BC4FA5E829FB}"/>
              </a:ext>
            </a:extLst>
          </p:cNvPr>
          <p:cNvPicPr>
            <a:picLocks noChangeAspect="1"/>
          </p:cNvPicPr>
          <p:nvPr/>
        </p:nvPicPr>
        <p:blipFill>
          <a:blip r:embed="rId2"/>
          <a:stretch>
            <a:fillRect/>
          </a:stretch>
        </p:blipFill>
        <p:spPr>
          <a:xfrm>
            <a:off x="3324" y="5760694"/>
            <a:ext cx="10693400" cy="1802156"/>
          </a:xfrm>
          <a:prstGeom prst="rect">
            <a:avLst/>
          </a:prstGeom>
        </p:spPr>
      </p:pic>
    </p:spTree>
    <p:extLst>
      <p:ext uri="{BB962C8B-B14F-4D97-AF65-F5344CB8AC3E}">
        <p14:creationId xmlns:p14="http://schemas.microsoft.com/office/powerpoint/2010/main" val="4131771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6D3F175E-FF37-5941-96BB-B39B0B3F4E37}" vid="{0DDBE423-58A0-1441-9E14-9450DC8C049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483F0E95C095044A91FAF40A0A24599" ma:contentTypeVersion="11" ma:contentTypeDescription="Create a new document." ma:contentTypeScope="" ma:versionID="ef17a37cf1b37988272db25700ea1a25">
  <xsd:schema xmlns:xsd="http://www.w3.org/2001/XMLSchema" xmlns:xs="http://www.w3.org/2001/XMLSchema" xmlns:p="http://schemas.microsoft.com/office/2006/metadata/properties" xmlns:ns2="e09b4255-b0b1-427a-9c88-757096f4c12a" xmlns:ns3="9890333f-d1fd-4089-b890-e8cd7d10d952" targetNamespace="http://schemas.microsoft.com/office/2006/metadata/properties" ma:root="true" ma:fieldsID="d025848c1477469f028bd3b86420afff" ns2:_="" ns3:_="">
    <xsd:import namespace="e09b4255-b0b1-427a-9c88-757096f4c12a"/>
    <xsd:import namespace="9890333f-d1fd-4089-b890-e8cd7d10d95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9b4255-b0b1-427a-9c88-757096f4c1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90333f-d1fd-4089-b890-e8cd7d10d952"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ee2de2d4-fb10-4aea-a63a-c098d6e07741}" ma:internalName="TaxCatchAll" ma:showField="CatchAllData" ma:web="9890333f-d1fd-4089-b890-e8cd7d10d95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09b4255-b0b1-427a-9c88-757096f4c12a">
      <Terms xmlns="http://schemas.microsoft.com/office/infopath/2007/PartnerControls"/>
    </lcf76f155ced4ddcb4097134ff3c332f>
    <TaxCatchAll xmlns="9890333f-d1fd-4089-b890-e8cd7d10d952" xsi:nil="true"/>
  </documentManagement>
</p:properties>
</file>

<file path=customXml/itemProps1.xml><?xml version="1.0" encoding="utf-8"?>
<ds:datastoreItem xmlns:ds="http://schemas.openxmlformats.org/officeDocument/2006/customXml" ds:itemID="{B92C2191-A2F2-45B8-906E-FE4377AE9A9F}"/>
</file>

<file path=customXml/itemProps2.xml><?xml version="1.0" encoding="utf-8"?>
<ds:datastoreItem xmlns:ds="http://schemas.openxmlformats.org/officeDocument/2006/customXml" ds:itemID="{547B2521-3605-4E3F-9A91-90FA62EC2F5F}"/>
</file>

<file path=customXml/itemProps3.xml><?xml version="1.0" encoding="utf-8"?>
<ds:datastoreItem xmlns:ds="http://schemas.openxmlformats.org/officeDocument/2006/customXml" ds:itemID="{8E16F467-C607-4CF4-BB82-748A5DD70E42}"/>
</file>

<file path=docProps/app.xml><?xml version="1.0" encoding="utf-8"?>
<Properties xmlns="http://schemas.openxmlformats.org/officeDocument/2006/extended-properties" xmlns:vt="http://schemas.openxmlformats.org/officeDocument/2006/docPropsVTypes">
  <Template>IRCC_PPT</Template>
  <TotalTime>339</TotalTime>
  <Words>636</Words>
  <Application>Microsoft Macintosh PowerPoint</Application>
  <PresentationFormat>Custom</PresentationFormat>
  <Paragraphs>68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Roboto</vt:lpstr>
      <vt:lpstr>Office Theme</vt:lpstr>
      <vt:lpstr>It doesn’t just happen: Embedding EDI in the Future Leaders Fellows Development Network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Williams, Emma</dc:creator>
  <cp:lastModifiedBy>Katie Nicoll Baines</cp:lastModifiedBy>
  <cp:revision>3</cp:revision>
  <dcterms:created xsi:type="dcterms:W3CDTF">2023-09-07T08:40:03Z</dcterms:created>
  <dcterms:modified xsi:type="dcterms:W3CDTF">2023-09-19T19:13:41Z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2023-09-06T00:00:00Z</vt:filetime>
  </property>
  <property fmtid="{D5CDD505-2E9C-101B-9397-08002B2CF9AE}" pid="3" name="Creator">
    <vt:lpwstr>Adobe InDesign 18.5 (Macintosh)</vt:lpwstr>
  </property>
  <property fmtid="{D5CDD505-2E9C-101B-9397-08002B2CF9AE}" pid="4" name="LastSaved">
    <vt:filetime>2023-09-06T00:00:00Z</vt:filetime>
  </property>
  <property fmtid="{D5CDD505-2E9C-101B-9397-08002B2CF9AE}" pid="5" name="ContentTypeId">
    <vt:lpwstr>0x0101002483F0E95C095044A91FAF40A0A24599</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xd_Signature">
    <vt:bool>false</vt:bool>
  </property>
</Properties>
</file>