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openxmlformats.org/officeDocument/2006/relationships/custom-properties" Target="docProps/custom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72" r:id="rId3"/>
    <p:sldId id="273" r:id="rId4"/>
    <p:sldId id="274" r:id="rId5"/>
    <p:sldId id="554" r:id="rId6"/>
    <p:sldId id="558" r:id="rId7"/>
    <p:sldId id="553" r:id="rId8"/>
    <p:sldId id="275" r:id="rId9"/>
    <p:sldId id="277" r:id="rId10"/>
    <p:sldId id="55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9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–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753"/>
    <p:restoredTop sz="56173"/>
  </p:normalViewPr>
  <p:slideViewPr>
    <p:cSldViewPr snapToGrid="0">
      <p:cViewPr varScale="1">
        <p:scale>
          <a:sx n="60" d="100"/>
          <a:sy n="60" d="100"/>
        </p:scale>
        <p:origin x="480" y="168"/>
      </p:cViewPr>
      <p:guideLst>
        <p:guide orient="horz" pos="399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C9429-93DB-9D47-89F5-50B725706D1D}" type="datetimeFigureOut">
              <a:rPr lang="en-US" smtClean="0"/>
              <a:t>9/22/23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54457-8BE5-884D-9AE2-0187446537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949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Candy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854457-8BE5-884D-9AE2-01874465376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8060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854457-8BE5-884D-9AE2-01874465376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09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854457-8BE5-884D-9AE2-01874465376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288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854457-8BE5-884D-9AE2-0187446537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30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854457-8BE5-884D-9AE2-0187446537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68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854457-8BE5-884D-9AE2-0187446537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863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854457-8BE5-884D-9AE2-0187446537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011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854457-8BE5-884D-9AE2-0187446537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339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854457-8BE5-884D-9AE2-0187446537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5698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854457-8BE5-884D-9AE2-01874465376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689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A5680-2874-4802-0295-BA2B816105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13E2EE-C702-0C68-1FBE-8CE351C474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2E7C3-60CC-F115-2900-6ABB2BB3A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6F32-F9BC-2F44-82A7-804E3566A630}" type="datetimeFigureOut">
              <a:rPr lang="en-US" smtClean="0"/>
              <a:t>9/22/23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5E2ED3-09DD-2A77-3A76-8880A1BD2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1D372B-0EDC-57ED-0CC5-0F69D13B0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E1DD6-47D5-AC4A-A92D-4EAD9E440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01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63533-F1DD-0487-5A4A-DE37EE722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11ADC4-E99B-94BB-7AC3-A3B53B4033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1D3319-115B-2D42-867C-984CE0EBD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6F32-F9BC-2F44-82A7-804E3566A630}" type="datetimeFigureOut">
              <a:rPr lang="en-US" smtClean="0"/>
              <a:t>9/22/23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C491E7-690D-BA77-FEA8-C292EE3EA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480B13-5E5E-FE99-050C-AEA11847C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E1DD6-47D5-AC4A-A92D-4EAD9E440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683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0D541A-7382-F8B4-84AC-DC7F98EDE7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60652-60A9-3693-C4C7-30F7A83969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75C937-542B-C990-59D3-4AA13E550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6F32-F9BC-2F44-82A7-804E3566A630}" type="datetimeFigureOut">
              <a:rPr lang="en-US" smtClean="0"/>
              <a:t>9/22/23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13B3FD-62DD-AC95-0736-07C0A7AAD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3643D-0109-06EF-1D27-19E1D7412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E1DD6-47D5-AC4A-A92D-4EAD9E440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072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54ED8-E536-E2C7-BDEC-B3D5A1D3E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ABA4E-9067-62F2-E40B-439405D28F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3929A-29F8-121F-10B9-2C360AB0D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6F32-F9BC-2F44-82A7-804E3566A630}" type="datetimeFigureOut">
              <a:rPr lang="en-US" smtClean="0"/>
              <a:t>9/22/23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919E-BE1D-05FC-D9D5-684AD4725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788D2-6424-F8C9-71B2-5EAFBB42C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E1DD6-47D5-AC4A-A92D-4EAD9E440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160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6F203-11B6-7753-EBA3-7A3FDA0DE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4B9432-DE89-3E5C-5158-A3F33E10FE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BCAC6D-B106-5DD4-90CF-C3ECF609D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6F32-F9BC-2F44-82A7-804E3566A630}" type="datetimeFigureOut">
              <a:rPr lang="en-US" smtClean="0"/>
              <a:t>9/22/23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3F25F5-1DBF-3D61-60B3-7D8C4F55D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3A0065-3B48-5E5B-9C27-B4E713E64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E1DD6-47D5-AC4A-A92D-4EAD9E440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03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088C8-04C7-8094-B323-BE35171B0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C8A13-67C5-0E4D-8CEB-5D4ED43989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DE4E6E-6610-DE7A-F8E3-3AA0B6E70C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08F8F9-39CD-403F-9763-4B7E8A068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6F32-F9BC-2F44-82A7-804E3566A630}" type="datetimeFigureOut">
              <a:rPr lang="en-US" smtClean="0"/>
              <a:t>9/22/23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5E25EA-BFD9-2F51-A60E-8301A3B40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F35676-DC41-6000-AFE4-928F9D0E6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E1DD6-47D5-AC4A-A92D-4EAD9E440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828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3CC8F-06CB-2164-CEC4-B43429A53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3DE514-7092-0424-B866-0F02BA3EB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C6EE52-57C7-7086-ACB0-850F655709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2624E4-9682-FCB0-9F2B-76669144A6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FD3598-001E-64B3-665A-DF7CB4CF91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6B85E2-D017-BD3E-6730-779F4CFA4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6F32-F9BC-2F44-82A7-804E3566A630}" type="datetimeFigureOut">
              <a:rPr lang="en-US" smtClean="0"/>
              <a:t>9/22/23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24D47D-59F9-84A3-54CC-AB8BF7002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B0710D-8A5C-C5CA-EB20-24CE83CF8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E1DD6-47D5-AC4A-A92D-4EAD9E440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099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8CB32-6623-1DC0-A455-AAC796A50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54283A-BCC5-0C77-24B5-67B9FE383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6F32-F9BC-2F44-82A7-804E3566A630}" type="datetimeFigureOut">
              <a:rPr lang="en-US" smtClean="0"/>
              <a:t>9/22/23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12D3B9-8E72-D804-CB1D-195E947B5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9A7B1E-ABA9-1C48-AC11-77999C667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E1DD6-47D5-AC4A-A92D-4EAD9E440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023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A93B0B-E312-8AC2-B41E-59B6986C9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6F32-F9BC-2F44-82A7-804E3566A630}" type="datetimeFigureOut">
              <a:rPr lang="en-US" smtClean="0"/>
              <a:t>9/22/23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72D65B-55DA-E934-11C6-8CBEC3C5A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19EB5B-5430-17EE-E7EA-E7A18E433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E1DD6-47D5-AC4A-A92D-4EAD9E440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598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31CC1-AAF2-B5C1-4545-9374963C3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107398-E87F-65D9-3B19-7BE37DE867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97455A-CAB9-0877-5FAB-3EDE1EE81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819ADD-B557-A964-7D87-376837AE0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6F32-F9BC-2F44-82A7-804E3566A630}" type="datetimeFigureOut">
              <a:rPr lang="en-US" smtClean="0"/>
              <a:t>9/22/23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2EBB77-AB32-AC83-5461-C28D71BD3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F61DBC-A90D-D6B9-638C-50FB6EB99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E1DD6-47D5-AC4A-A92D-4EAD9E440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47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E1C50-E8C6-1CC3-7AB0-CB9FBDD6F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E631A8-0769-DAF2-FE5F-92FF12120A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F81368-24F2-4020-00FA-F1D480D7D8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964372-95DD-162E-CC4C-E1130AA84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6F32-F9BC-2F44-82A7-804E3566A630}" type="datetimeFigureOut">
              <a:rPr lang="en-US" smtClean="0"/>
              <a:t>9/22/23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EAABAE-1586-47CF-8285-25F45A006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42B683-3CE3-4698-F9FF-2D998DD54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E1DD6-47D5-AC4A-A92D-4EAD9E440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79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E7BD12-395D-F6E1-6B32-B180E0B9D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DDCB0F-6391-B235-43B3-F0A6BC4558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C70279-FEAD-B3F3-699E-6DFAABA93D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96F32-F9BC-2F44-82A7-804E3566A630}" type="datetimeFigureOut">
              <a:rPr lang="en-US" smtClean="0"/>
              <a:t>9/22/23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FCABEB-B12A-5E3D-0CBB-569D478A6E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B0DCB4-BB14-52CB-4FB1-E9450A274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E1DD6-47D5-AC4A-A92D-4EAD9E440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62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21347-402C-8120-160F-38F9BE6E62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1122363"/>
            <a:ext cx="11296650" cy="1062697"/>
          </a:xfrm>
        </p:spPr>
        <p:txBody>
          <a:bodyPr>
            <a:normAutofit fontScale="90000"/>
          </a:bodyPr>
          <a:lstStyle/>
          <a:p>
            <a:r>
              <a:rPr lang="en-US" dirty="0"/>
              <a:t>How to do a research culture survey (how we did it and what we learned)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D93138-C8DD-00F4-74EA-84C77F966B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9236" y="3060970"/>
            <a:ext cx="3748088" cy="1655762"/>
          </a:xfrm>
        </p:spPr>
        <p:txBody>
          <a:bodyPr>
            <a:noAutofit/>
          </a:bodyPr>
          <a:lstStyle/>
          <a:p>
            <a:r>
              <a:rPr lang="en-US" sz="3200" dirty="0"/>
              <a:t>Candy Rowe</a:t>
            </a:r>
          </a:p>
          <a:p>
            <a:r>
              <a:rPr lang="en-US" dirty="0"/>
              <a:t>Dean for Research Culture and Strategy</a:t>
            </a:r>
          </a:p>
          <a:p>
            <a:r>
              <a:rPr lang="en-US" dirty="0"/>
              <a:t>Newcastle University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92DB3596-7CAC-AED0-95BE-580EE3783C54}"/>
              </a:ext>
            </a:extLst>
          </p:cNvPr>
          <p:cNvSpPr txBox="1">
            <a:spLocks/>
          </p:cNvSpPr>
          <p:nvPr/>
        </p:nvSpPr>
        <p:spPr>
          <a:xfrm>
            <a:off x="6919914" y="3087805"/>
            <a:ext cx="4097421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Karin Wahl-Jorgensen</a:t>
            </a:r>
          </a:p>
          <a:p>
            <a:r>
              <a:rPr lang="en-US" dirty="0"/>
              <a:t>Dean of Research Environment and Culture</a:t>
            </a:r>
          </a:p>
          <a:p>
            <a:r>
              <a:rPr lang="en-US" dirty="0"/>
              <a:t>Cardiff University</a:t>
            </a:r>
          </a:p>
        </p:txBody>
      </p:sp>
      <p:pic>
        <p:nvPicPr>
          <p:cNvPr id="1026" name="Picture 2" descr="Red logo, RGB">
            <a:extLst>
              <a:ext uri="{FF2B5EF4-FFF2-40B4-BE49-F238E27FC236}">
                <a16:creationId xmlns:a16="http://schemas.microsoft.com/office/drawing/2014/main" id="{9D80A379-51AB-1FE1-12AE-96262C20D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624" y="5335244"/>
            <a:ext cx="1296000" cy="124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936ABC9F-8E10-6ED8-6DB4-8A173898AB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0630" y="5641734"/>
            <a:ext cx="4305300" cy="741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9071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61DBB325-B639-E518-99F4-93F298DE4365}"/>
              </a:ext>
            </a:extLst>
          </p:cNvPr>
          <p:cNvSpPr txBox="1">
            <a:spLocks/>
          </p:cNvSpPr>
          <p:nvPr/>
        </p:nvSpPr>
        <p:spPr>
          <a:xfrm>
            <a:off x="1524000" y="0"/>
            <a:ext cx="9144000" cy="10626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3BF41C-FB6E-189C-ADAE-B4A1C1A01443}"/>
              </a:ext>
            </a:extLst>
          </p:cNvPr>
          <p:cNvSpPr txBox="1">
            <a:spLocks/>
          </p:cNvSpPr>
          <p:nvPr/>
        </p:nvSpPr>
        <p:spPr>
          <a:xfrm>
            <a:off x="1676400" y="243840"/>
            <a:ext cx="9144000" cy="10626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We’re always happy to chat…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796015-10F3-2AC9-B4E7-AA408F7D59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9236" y="2256298"/>
            <a:ext cx="3748088" cy="1655762"/>
          </a:xfrm>
        </p:spPr>
        <p:txBody>
          <a:bodyPr>
            <a:noAutofit/>
          </a:bodyPr>
          <a:lstStyle/>
          <a:p>
            <a:r>
              <a:rPr lang="en-US" sz="3200" dirty="0"/>
              <a:t>Candy Rowe</a:t>
            </a:r>
          </a:p>
          <a:p>
            <a:r>
              <a:rPr lang="en-US" dirty="0" err="1"/>
              <a:t>candy.rowe@ncl.ac.uk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90E27FA-C431-E1B8-3DB0-749FA759049B}"/>
              </a:ext>
            </a:extLst>
          </p:cNvPr>
          <p:cNvSpPr txBox="1">
            <a:spLocks/>
          </p:cNvSpPr>
          <p:nvPr/>
        </p:nvSpPr>
        <p:spPr>
          <a:xfrm>
            <a:off x="6919914" y="2283133"/>
            <a:ext cx="4097421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Karin Wahl-Jorgensen</a:t>
            </a:r>
          </a:p>
          <a:p>
            <a:r>
              <a:rPr lang="en-US" dirty="0" err="1"/>
              <a:t>Wahl-jorgensenk@Cardiff.ac.uk</a:t>
            </a:r>
            <a:endParaRPr lang="en-US" dirty="0"/>
          </a:p>
        </p:txBody>
      </p:sp>
      <p:pic>
        <p:nvPicPr>
          <p:cNvPr id="6" name="Picture 2" descr="Red logo, RGB">
            <a:extLst>
              <a:ext uri="{FF2B5EF4-FFF2-40B4-BE49-F238E27FC236}">
                <a16:creationId xmlns:a16="http://schemas.microsoft.com/office/drawing/2014/main" id="{7745386E-AB05-013A-242F-93358D7396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064" y="3670492"/>
            <a:ext cx="1296000" cy="124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FAF98696-8436-DC25-DDBC-D3022F1187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2070" y="3976982"/>
            <a:ext cx="4305300" cy="741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794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61DBB325-B639-E518-99F4-93F298DE4365}"/>
              </a:ext>
            </a:extLst>
          </p:cNvPr>
          <p:cNvSpPr txBox="1">
            <a:spLocks/>
          </p:cNvSpPr>
          <p:nvPr/>
        </p:nvSpPr>
        <p:spPr>
          <a:xfrm>
            <a:off x="1524000" y="91440"/>
            <a:ext cx="9144000" cy="10626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Why survey?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A6BD7C-3D76-015A-42FE-1A4BBB72A38B}"/>
              </a:ext>
            </a:extLst>
          </p:cNvPr>
          <p:cNvSpPr txBox="1"/>
          <p:nvPr/>
        </p:nvSpPr>
        <p:spPr>
          <a:xfrm>
            <a:off x="4267199" y="1600200"/>
            <a:ext cx="765175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Better understand lived experiences of people in our research community</a:t>
            </a:r>
          </a:p>
          <a:p>
            <a:pPr lvl="1" indent="-439738"/>
            <a:endParaRPr lang="en-US" sz="2400" dirty="0"/>
          </a:p>
          <a:p>
            <a:pPr marL="303212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Ensures actions are data driven and community led</a:t>
            </a:r>
          </a:p>
          <a:p>
            <a:pPr marL="303212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03212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Helps to create ‘burning platforms’ that engage senior management teams</a:t>
            </a:r>
          </a:p>
          <a:p>
            <a:pPr marL="303212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Provides a snapshot of where we are now and help track improvement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Provides benchmark against sector-wide experiences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2" name="Picture 1" descr="A person talking to a group of people&#10;&#10;Description automatically generated">
            <a:extLst>
              <a:ext uri="{FF2B5EF4-FFF2-40B4-BE49-F238E27FC236}">
                <a16:creationId xmlns:a16="http://schemas.microsoft.com/office/drawing/2014/main" id="{A74DF6EF-8B06-59B8-A1DD-A0D6095F71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" y="1524000"/>
            <a:ext cx="3232150" cy="2136506"/>
          </a:xfrm>
          <a:prstGeom prst="rect">
            <a:avLst/>
          </a:prstGeom>
        </p:spPr>
      </p:pic>
      <p:pic>
        <p:nvPicPr>
          <p:cNvPr id="3" name="Picture 2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1E2F505F-9D74-861E-D00B-62165ABED6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" y="4099228"/>
            <a:ext cx="3232149" cy="2136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83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61DBB325-B639-E518-99F4-93F298DE4365}"/>
              </a:ext>
            </a:extLst>
          </p:cNvPr>
          <p:cNvSpPr txBox="1">
            <a:spLocks/>
          </p:cNvSpPr>
          <p:nvPr/>
        </p:nvSpPr>
        <p:spPr>
          <a:xfrm>
            <a:off x="1524000" y="91440"/>
            <a:ext cx="9144000" cy="106269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How we designed our surveys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FDE2C6-D2F2-F206-E64B-8A43A8AC9164}"/>
              </a:ext>
            </a:extLst>
          </p:cNvPr>
          <p:cNvSpPr txBox="1"/>
          <p:nvPr/>
        </p:nvSpPr>
        <p:spPr>
          <a:xfrm>
            <a:off x="4521199" y="1736902"/>
            <a:ext cx="73290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Worked with colleagues from different roles and with survey expertise</a:t>
            </a:r>
          </a:p>
          <a:p>
            <a:pPr marL="17462" lvl="1"/>
            <a:endParaRPr lang="en-US" sz="2400" dirty="0"/>
          </a:p>
          <a:p>
            <a:pPr marL="303212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Looked at data we already had and for inspiration from existing research culture surveys</a:t>
            </a:r>
          </a:p>
          <a:p>
            <a:endParaRPr lang="en-US" sz="2400" dirty="0">
              <a:highlight>
                <a:srgbClr val="FFFF00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Identified themes linked to what we value in a positive research culture: Newcastle had four, Cardiff had seven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Included quantitative (Likert scale) and qualitative (open-ended) 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6ED2BB8-243C-6F13-AC7B-3044D49978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84" y="1578355"/>
            <a:ext cx="3448666" cy="23064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8978CD-FF95-9E76-FDC6-7A64C4D219A9}"/>
              </a:ext>
            </a:extLst>
          </p:cNvPr>
          <p:cNvSpPr txBox="1"/>
          <p:nvPr/>
        </p:nvSpPr>
        <p:spPr>
          <a:xfrm>
            <a:off x="1498600" y="5270500"/>
            <a:ext cx="1956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Ad for Cardiff one?</a:t>
            </a:r>
          </a:p>
        </p:txBody>
      </p:sp>
      <p:pic>
        <p:nvPicPr>
          <p:cNvPr id="6" name="Picture 5" descr="A person sitting on a red couch&#10;&#10;Description automatically generated">
            <a:extLst>
              <a:ext uri="{FF2B5EF4-FFF2-40B4-BE49-F238E27FC236}">
                <a16:creationId xmlns:a16="http://schemas.microsoft.com/office/drawing/2014/main" id="{0097160E-CB0D-1802-31CF-1EA757AF9BA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21" t="17248" r="29905" b="16368"/>
          <a:stretch/>
        </p:blipFill>
        <p:spPr>
          <a:xfrm>
            <a:off x="398867" y="4195766"/>
            <a:ext cx="3600000" cy="2228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115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BF8AD-930E-78BF-83D2-0BCDDCF91E12}"/>
              </a:ext>
            </a:extLst>
          </p:cNvPr>
          <p:cNvSpPr txBox="1">
            <a:spLocks/>
          </p:cNvSpPr>
          <p:nvPr/>
        </p:nvSpPr>
        <p:spPr>
          <a:xfrm>
            <a:off x="1524000" y="91440"/>
            <a:ext cx="9144000" cy="10626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Who responded?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F0CDEF-E1E9-52BD-C3D2-04363BD1AC28}"/>
              </a:ext>
            </a:extLst>
          </p:cNvPr>
          <p:cNvSpPr txBox="1"/>
          <p:nvPr/>
        </p:nvSpPr>
        <p:spPr>
          <a:xfrm>
            <a:off x="527474" y="1252476"/>
            <a:ext cx="11137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" lvl="1" algn="ctr"/>
            <a:r>
              <a:rPr lang="en-US" sz="2400" dirty="0"/>
              <a:t>All colleagues and postgraduate students were invited to take part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EC576A9-6AA2-F3A5-3129-EA613AB81A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647458"/>
              </p:ext>
            </p:extLst>
          </p:nvPr>
        </p:nvGraphicFramePr>
        <p:xfrm>
          <a:off x="1524000" y="1903920"/>
          <a:ext cx="9465051" cy="457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15967">
                  <a:extLst>
                    <a:ext uri="{9D8B030D-6E8A-4147-A177-3AD203B41FA5}">
                      <a16:colId xmlns:a16="http://schemas.microsoft.com/office/drawing/2014/main" val="3758561629"/>
                    </a:ext>
                  </a:extLst>
                </a:gridCol>
                <a:gridCol w="2596896">
                  <a:extLst>
                    <a:ext uri="{9D8B030D-6E8A-4147-A177-3AD203B41FA5}">
                      <a16:colId xmlns:a16="http://schemas.microsoft.com/office/drawing/2014/main" val="1762058520"/>
                    </a:ext>
                  </a:extLst>
                </a:gridCol>
                <a:gridCol w="2552188">
                  <a:extLst>
                    <a:ext uri="{9D8B030D-6E8A-4147-A177-3AD203B41FA5}">
                      <a16:colId xmlns:a16="http://schemas.microsoft.com/office/drawing/2014/main" val="37078484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/>
                        <a:t>Role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Cardiff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Newcastle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402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PGR Students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035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  <a:p>
                      <a:r>
                        <a:rPr lang="en-US" sz="2400" dirty="0"/>
                        <a:t>Academic colleagues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219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  Research-only</a:t>
                      </a:r>
                    </a:p>
                    <a:p>
                      <a:r>
                        <a:rPr lang="en-US" sz="2400" dirty="0"/>
                        <a:t>  Teaching and Research</a:t>
                      </a:r>
                    </a:p>
                    <a:p>
                      <a:r>
                        <a:rPr lang="en-US" sz="2400" dirty="0"/>
                        <a:t>  Teaching and Scholarship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224</a:t>
                      </a:r>
                    </a:p>
                    <a:p>
                      <a:pPr algn="ctr"/>
                      <a:r>
                        <a:rPr lang="en-US" sz="2400" dirty="0"/>
                        <a:t>475</a:t>
                      </a:r>
                    </a:p>
                    <a:p>
                      <a:pPr algn="ctr"/>
                      <a:r>
                        <a:rPr lang="en-US" sz="2400" dirty="0"/>
                        <a:t>65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140</a:t>
                      </a:r>
                    </a:p>
                    <a:p>
                      <a:pPr algn="ctr"/>
                      <a:r>
                        <a:rPr lang="en-US" sz="2400" dirty="0"/>
                        <a:t>285</a:t>
                      </a:r>
                    </a:p>
                    <a:p>
                      <a:pPr algn="ctr"/>
                      <a:r>
                        <a:rPr lang="en-US" sz="2400" dirty="0"/>
                        <a:t>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241086"/>
                  </a:ext>
                </a:extLst>
              </a:tr>
              <a:tr h="1677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Professional Services colleagues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  <a:p>
                      <a:pPr algn="ctr"/>
                      <a:r>
                        <a:rPr lang="en-US" sz="2400" dirty="0"/>
                        <a:t>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  <a:p>
                      <a:pPr algn="ctr"/>
                      <a:r>
                        <a:rPr lang="en-US" sz="2400" dirty="0"/>
                        <a:t>157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9106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  <a:p>
                      <a:r>
                        <a:rPr lang="en-US" sz="2400" dirty="0"/>
                        <a:t>No response/self-describe</a:t>
                      </a:r>
                    </a:p>
                    <a:p>
                      <a:endParaRPr lang="en-US" sz="1200" dirty="0"/>
                    </a:p>
                    <a:p>
                      <a:r>
                        <a:rPr lang="en-US" sz="24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  <a:p>
                      <a:pPr algn="ctr"/>
                      <a:r>
                        <a:rPr lang="en-US" sz="2400" dirty="0"/>
                        <a:t>-</a:t>
                      </a:r>
                    </a:p>
                    <a:p>
                      <a:pPr algn="ctr"/>
                      <a:endParaRPr lang="en-US" sz="1200" dirty="0"/>
                    </a:p>
                    <a:p>
                      <a:pPr algn="ctr"/>
                      <a:r>
                        <a:rPr lang="en-US" sz="2400" b="1" dirty="0"/>
                        <a:t>1312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  <a:p>
                      <a:pPr algn="ctr"/>
                      <a:r>
                        <a:rPr lang="en-US" sz="2400" dirty="0"/>
                        <a:t>99</a:t>
                      </a:r>
                    </a:p>
                    <a:p>
                      <a:pPr algn="ctr"/>
                      <a:endParaRPr lang="en-US" sz="1200" dirty="0"/>
                    </a:p>
                    <a:p>
                      <a:pPr algn="ctr"/>
                      <a:r>
                        <a:rPr lang="en-US" sz="2400" b="1" dirty="0"/>
                        <a:t>841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8044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8682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F61BFF-5B7B-1D6C-8406-7895618A6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 dirty="0"/>
              <a:t>Key findings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9CAC2-618C-4203-717F-3E6284E1A7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825055" cy="33206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1700" dirty="0"/>
          </a:p>
          <a:p>
            <a:r>
              <a:rPr lang="en-US" sz="2000" dirty="0"/>
              <a:t>Colleagues have positive views of </a:t>
            </a:r>
            <a:r>
              <a:rPr lang="en-US" sz="2000" b="1" dirty="0"/>
              <a:t>collaboration and collegiality </a:t>
            </a:r>
            <a:r>
              <a:rPr lang="en-US" sz="2000" dirty="0"/>
              <a:t>in local environments but are concerned about disciplinary silos.</a:t>
            </a:r>
          </a:p>
          <a:p>
            <a:r>
              <a:rPr lang="en-US" sz="2000" b="1" dirty="0"/>
              <a:t>Freedom to be curious and creative</a:t>
            </a:r>
            <a:r>
              <a:rPr lang="en-US" sz="2000" dirty="0"/>
              <a:t>: Respondents largely agree that curiosity and freedom is valued, but </a:t>
            </a:r>
            <a:r>
              <a:rPr lang="en-US" sz="2000" b="1" dirty="0"/>
              <a:t>time limitations </a:t>
            </a:r>
            <a:r>
              <a:rPr lang="en-US" sz="2000" dirty="0"/>
              <a:t>are an important barrier. </a:t>
            </a:r>
          </a:p>
          <a:p>
            <a:r>
              <a:rPr lang="en-US" sz="2000" b="1" dirty="0"/>
              <a:t>Job security</a:t>
            </a:r>
            <a:r>
              <a:rPr lang="en-US" sz="2000" dirty="0"/>
              <a:t>: Key concern for research staff</a:t>
            </a:r>
            <a:r>
              <a:rPr lang="en-US" sz="1700" dirty="0"/>
              <a:t>. </a:t>
            </a:r>
          </a:p>
        </p:txBody>
      </p:sp>
      <p:pic>
        <p:nvPicPr>
          <p:cNvPr id="5" name="Picture 4" descr="Light bulb on yellow background with sketched light beams and cord">
            <a:extLst>
              <a:ext uri="{FF2B5EF4-FFF2-40B4-BE49-F238E27FC236}">
                <a16:creationId xmlns:a16="http://schemas.microsoft.com/office/drawing/2014/main" id="{03B6E7FB-236A-1D25-C013-12C9B7EA9A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314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08799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F61BFF-5B7B-1D6C-8406-7895618A6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 dirty="0"/>
              <a:t>Key findings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9CAC2-618C-4203-717F-3E6284E1A7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5455920" cy="3659732"/>
          </a:xfrm>
        </p:spPr>
        <p:txBody>
          <a:bodyPr>
            <a:noAutofit/>
          </a:bodyPr>
          <a:lstStyle/>
          <a:p>
            <a:r>
              <a:rPr lang="en-US" sz="1800" b="1" dirty="0"/>
              <a:t>Equality, Diversity and Inclusion</a:t>
            </a:r>
            <a:r>
              <a:rPr lang="en-US" sz="1800" dirty="0"/>
              <a:t>: Respondents express positive views on inclusion, but data suggests a need to address a lack of confidence in the university to address discriminatory or inappropriate </a:t>
            </a:r>
            <a:r>
              <a:rPr lang="en-US" sz="1800" dirty="0" err="1"/>
              <a:t>behaviour</a:t>
            </a:r>
            <a:r>
              <a:rPr lang="en-US" sz="1800" dirty="0"/>
              <a:t>. </a:t>
            </a:r>
          </a:p>
          <a:p>
            <a:r>
              <a:rPr lang="en-US" sz="1800" b="1" dirty="0"/>
              <a:t>Research integrity and ethics/Openness and fairness of research: </a:t>
            </a:r>
            <a:r>
              <a:rPr lang="en-US" sz="1800" dirty="0"/>
              <a:t>Positive views of university culture and practice</a:t>
            </a:r>
          </a:p>
          <a:p>
            <a:r>
              <a:rPr lang="en-US" sz="1800" b="1" dirty="0"/>
              <a:t>Work-life balance, mental health and wellbeing: </a:t>
            </a:r>
            <a:r>
              <a:rPr lang="en-US" sz="1800" dirty="0"/>
              <a:t>While many enjoy working on research , fewer respondents express satisfaction with their current work-life balance. </a:t>
            </a:r>
          </a:p>
          <a:p>
            <a:r>
              <a:rPr lang="en-US" sz="1800" dirty="0"/>
              <a:t>Across the board: </a:t>
            </a:r>
            <a:r>
              <a:rPr lang="en-US" sz="1800" b="1" dirty="0"/>
              <a:t>Lack of time</a:t>
            </a:r>
            <a:r>
              <a:rPr lang="en-US" sz="1800" dirty="0"/>
              <a:t> is key inhibitor of positive research culture</a:t>
            </a:r>
          </a:p>
        </p:txBody>
      </p:sp>
      <p:pic>
        <p:nvPicPr>
          <p:cNvPr id="5" name="Picture 4" descr="Light bulb on yellow background with sketched light beams and cord">
            <a:extLst>
              <a:ext uri="{FF2B5EF4-FFF2-40B4-BE49-F238E27FC236}">
                <a16:creationId xmlns:a16="http://schemas.microsoft.com/office/drawing/2014/main" id="{03B6E7FB-236A-1D25-C013-12C9B7EA9A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314"/>
          <a:stretch/>
        </p:blipFill>
        <p:spPr>
          <a:xfrm>
            <a:off x="5751758" y="144952"/>
            <a:ext cx="6588000" cy="6568095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35664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1DC8B-BB85-1523-7D5C-B30CADD3B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9CEC28-B73C-4694-6D50-E46D5930C172}"/>
              </a:ext>
            </a:extLst>
          </p:cNvPr>
          <p:cNvSpPr txBox="1"/>
          <p:nvPr/>
        </p:nvSpPr>
        <p:spPr>
          <a:xfrm>
            <a:off x="490537" y="5713255"/>
            <a:ext cx="4838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1: Respondents were asked to share ‘three words’ that they thought described ‘Cardiff University’s current research culture’.</a:t>
            </a:r>
          </a:p>
        </p:txBody>
      </p:sp>
      <p:pic>
        <p:nvPicPr>
          <p:cNvPr id="8" name="Content Placeholder 7" descr="A close-up of words&#10;&#10;Description automatically generated with medium confidence">
            <a:extLst>
              <a:ext uri="{FF2B5EF4-FFF2-40B4-BE49-F238E27FC236}">
                <a16:creationId xmlns:a16="http://schemas.microsoft.com/office/drawing/2014/main" id="{4E27BBD7-5743-875E-7FA9-2DC2B3D35A0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1405415"/>
            <a:ext cx="5384800" cy="430784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C535D2D-0F4A-94FB-328A-26F2DB03923A}"/>
              </a:ext>
            </a:extLst>
          </p:cNvPr>
          <p:cNvSpPr txBox="1"/>
          <p:nvPr/>
        </p:nvSpPr>
        <p:spPr>
          <a:xfrm>
            <a:off x="6197602" y="5713255"/>
            <a:ext cx="5503861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dirty="0"/>
              <a:t>Figure 2: </a:t>
            </a: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Respondents were asked to share ‘three words’ that they thought described a ‘positive research culture’.</a:t>
            </a:r>
          </a:p>
          <a:p>
            <a:pPr algn="just">
              <a:spcAft>
                <a:spcPts val="1000"/>
              </a:spcAft>
            </a:pP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FA0420-3AF2-E870-F6F4-DFF6C5134B8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4" descr="A close-up of words in a circle&#10;&#10;Description automatically generated with low confidence">
            <a:extLst>
              <a:ext uri="{FF2B5EF4-FFF2-40B4-BE49-F238E27FC236}">
                <a16:creationId xmlns:a16="http://schemas.microsoft.com/office/drawing/2014/main" id="{AB31FCD5-6AEB-E7DB-59EA-B5CCFDD7B8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663" y="1405415"/>
            <a:ext cx="5384800" cy="43078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9483900B-0AA7-399A-029F-0AEE5F9BB6B1}"/>
              </a:ext>
            </a:extLst>
          </p:cNvPr>
          <p:cNvSpPr/>
          <p:nvPr/>
        </p:nvSpPr>
        <p:spPr>
          <a:xfrm>
            <a:off x="5682998" y="355933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639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61DBB325-B639-E518-99F4-93F298DE4365}"/>
              </a:ext>
            </a:extLst>
          </p:cNvPr>
          <p:cNvSpPr txBox="1">
            <a:spLocks/>
          </p:cNvSpPr>
          <p:nvPr/>
        </p:nvSpPr>
        <p:spPr>
          <a:xfrm>
            <a:off x="1524000" y="0"/>
            <a:ext cx="9144000" cy="10626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3BF41C-FB6E-189C-ADAE-B4A1C1A01443}"/>
              </a:ext>
            </a:extLst>
          </p:cNvPr>
          <p:cNvSpPr txBox="1">
            <a:spLocks/>
          </p:cNvSpPr>
          <p:nvPr/>
        </p:nvSpPr>
        <p:spPr>
          <a:xfrm>
            <a:off x="1676400" y="152400"/>
            <a:ext cx="9144000" cy="106269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Developing data-driven actions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81875F-7E53-DF9C-BC22-B685924DAA57}"/>
              </a:ext>
            </a:extLst>
          </p:cNvPr>
          <p:cNvSpPr txBox="1"/>
          <p:nvPr/>
        </p:nvSpPr>
        <p:spPr>
          <a:xfrm>
            <a:off x="893135" y="1697142"/>
            <a:ext cx="108513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Newcastle developed a 5-year action plan and identified priorities: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Building safe and inclusive environments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Releasing quality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Rewarding what we value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Cardiff in process of translating priorities into action plan: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Taking back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Getting out of the silo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Creating systems that support people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Investing in everyone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Recognise</a:t>
            </a:r>
            <a:r>
              <a:rPr lang="en-US" sz="2400" dirty="0"/>
              <a:t> that we’ve still not heard from everyone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33103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3BF41C-FB6E-189C-ADAE-B4A1C1A01443}"/>
              </a:ext>
            </a:extLst>
          </p:cNvPr>
          <p:cNvSpPr txBox="1">
            <a:spLocks/>
          </p:cNvSpPr>
          <p:nvPr/>
        </p:nvSpPr>
        <p:spPr>
          <a:xfrm>
            <a:off x="640080" y="325369"/>
            <a:ext cx="4368602" cy="19568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5400"/>
              <a:t>What have we learned?</a:t>
            </a:r>
          </a:p>
        </p:txBody>
      </p:sp>
      <p:sp>
        <p:nvSpPr>
          <p:cNvPr id="103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3D34E1-F672-58D7-1351-A9DB68BB64FC}"/>
              </a:ext>
            </a:extLst>
          </p:cNvPr>
          <p:cNvSpPr txBox="1"/>
          <p:nvPr/>
        </p:nvSpPr>
        <p:spPr>
          <a:xfrm>
            <a:off x="379141" y="2872899"/>
            <a:ext cx="5115787" cy="37127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Understanding lived experiences and building an evidence base important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Analysis and reflection takes time…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Managing expectations about what can be changed and in what timescale is important – surveys are part of a continuing dialogue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Similar findings may point to sector-wide issues and areas for collaboration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1026" name="Picture 2" descr="The most important lessons we learned this year">
            <a:extLst>
              <a:ext uri="{FF2B5EF4-FFF2-40B4-BE49-F238E27FC236}">
                <a16:creationId xmlns:a16="http://schemas.microsoft.com/office/drawing/2014/main" id="{3E18AF74-D137-5E9F-1607-7CB533FC02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"/>
          <a:stretch/>
        </p:blipFill>
        <p:spPr bwMode="auto">
          <a:xfrm>
            <a:off x="5529940" y="0"/>
            <a:ext cx="6624000" cy="6603986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61DBB325-B639-E518-99F4-93F298DE4365}"/>
              </a:ext>
            </a:extLst>
          </p:cNvPr>
          <p:cNvSpPr txBox="1">
            <a:spLocks/>
          </p:cNvSpPr>
          <p:nvPr/>
        </p:nvSpPr>
        <p:spPr>
          <a:xfrm>
            <a:off x="1524000" y="0"/>
            <a:ext cx="9144000" cy="10626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332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83F0E95C095044A91FAF40A0A24599" ma:contentTypeVersion="11" ma:contentTypeDescription="Create a new document." ma:contentTypeScope="" ma:versionID="ef17a37cf1b37988272db25700ea1a25">
  <xsd:schema xmlns:xsd="http://www.w3.org/2001/XMLSchema" xmlns:xs="http://www.w3.org/2001/XMLSchema" xmlns:p="http://schemas.microsoft.com/office/2006/metadata/properties" xmlns:ns2="e09b4255-b0b1-427a-9c88-757096f4c12a" xmlns:ns3="9890333f-d1fd-4089-b890-e8cd7d10d952" targetNamespace="http://schemas.microsoft.com/office/2006/metadata/properties" ma:root="true" ma:fieldsID="d025848c1477469f028bd3b86420afff" ns2:_="" ns3:_="">
    <xsd:import namespace="e09b4255-b0b1-427a-9c88-757096f4c12a"/>
    <xsd:import namespace="9890333f-d1fd-4089-b890-e8cd7d10d9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9b4255-b0b1-427a-9c88-757096f4c1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90333f-d1fd-4089-b890-e8cd7d10d95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ee2de2d4-fb10-4aea-a63a-c098d6e07741}" ma:internalName="TaxCatchAll" ma:showField="CatchAllData" ma:web="9890333f-d1fd-4089-b890-e8cd7d10d9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9b4255-b0b1-427a-9c88-757096f4c12a">
      <Terms xmlns="http://schemas.microsoft.com/office/infopath/2007/PartnerControls"/>
    </lcf76f155ced4ddcb4097134ff3c332f>
    <TaxCatchAll xmlns="9890333f-d1fd-4089-b890-e8cd7d10d952" xsi:nil="true"/>
  </documentManagement>
</p:properties>
</file>

<file path=customXml/itemProps1.xml><?xml version="1.0" encoding="utf-8"?>
<ds:datastoreItem xmlns:ds="http://schemas.openxmlformats.org/officeDocument/2006/customXml" ds:itemID="{33C1C94E-248A-4BE8-9A54-E61D3CDDFF88}"/>
</file>

<file path=customXml/itemProps2.xml><?xml version="1.0" encoding="utf-8"?>
<ds:datastoreItem xmlns:ds="http://schemas.openxmlformats.org/officeDocument/2006/customXml" ds:itemID="{5A0DF649-B7AA-4DAA-B282-F6FEAA12CFE6}"/>
</file>

<file path=customXml/itemProps3.xml><?xml version="1.0" encoding="utf-8"?>
<ds:datastoreItem xmlns:ds="http://schemas.openxmlformats.org/officeDocument/2006/customXml" ds:itemID="{0D9F7CD6-6705-434B-9567-8E20A1911863}"/>
</file>

<file path=docMetadata/LabelInfo.xml><?xml version="1.0" encoding="utf-8"?>
<clbl:labelList xmlns:clbl="http://schemas.microsoft.com/office/2020/mipLabelMetadata">
  <clbl:label id="{bdb74b30-9568-4856-bdbf-06759778fcbc}" enabled="0" method="" siteId="{bdb74b30-9568-4856-bdbf-06759778fcbc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3424</TotalTime>
  <Words>545</Words>
  <Application>Microsoft Macintosh PowerPoint</Application>
  <PresentationFormat>Widescreen</PresentationFormat>
  <Paragraphs>112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How to do a research culture survey (how we did it and what we learned)</vt:lpstr>
      <vt:lpstr>PowerPoint Presentation</vt:lpstr>
      <vt:lpstr>PowerPoint Presentation</vt:lpstr>
      <vt:lpstr>PowerPoint Presentation</vt:lpstr>
      <vt:lpstr>Key findings</vt:lpstr>
      <vt:lpstr>Key findings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Have kept slides blank – not thought about images, design etc yet, just content</dc:title>
  <dc:creator>Candy Rowe</dc:creator>
  <cp:lastModifiedBy>Karin Wahl-Jorgensen</cp:lastModifiedBy>
  <cp:revision>14</cp:revision>
  <dcterms:created xsi:type="dcterms:W3CDTF">2023-09-16T07:29:57Z</dcterms:created>
  <dcterms:modified xsi:type="dcterms:W3CDTF">2023-09-22T14:26:41Z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0x0101002483F0E95C095044A91FAF40A0A24599</vt:lpwstr>
  </property>
</Properties>
</file>