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8" r:id="rId3"/>
    <p:sldId id="266" r:id="rId4"/>
    <p:sldId id="264" r:id="rId5"/>
    <p:sldId id="274" r:id="rId6"/>
    <p:sldId id="273" r:id="rId7"/>
    <p:sldId id="272" r:id="rId8"/>
  </p:sldIdLst>
  <p:sldSz cx="10693400" cy="7562850"/>
  <p:notesSz cx="10693400" cy="75628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DCDB8"/>
    <a:srgbClr val="3C1053"/>
    <a:srgbClr val="507F70"/>
    <a:srgbClr val="552D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6327"/>
  </p:normalViewPr>
  <p:slideViewPr>
    <p:cSldViewPr>
      <p:cViewPr varScale="1">
        <p:scale>
          <a:sx n="93" d="100"/>
          <a:sy n="93" d="100"/>
        </p:scale>
        <p:origin x="568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9/20/2023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9/20/2023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9/20/2023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9/20/2023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9/20/2023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302514"/>
            <a:ext cx="9624060" cy="12100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9/20/2023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identity-self-self-image-image-795260/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purple background with white squares&#10;&#10;Description automatically generated">
            <a:extLst>
              <a:ext uri="{FF2B5EF4-FFF2-40B4-BE49-F238E27FC236}">
                <a16:creationId xmlns:a16="http://schemas.microsoft.com/office/drawing/2014/main" id="{8B5B897F-69D2-5F71-ED5F-1ECDF6D4FF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900" y="-34999"/>
            <a:ext cx="10747300" cy="760361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5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588107-E7C7-E8F4-05D9-1251D02FDB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261884"/>
          </a:xfrm>
        </p:spPr>
        <p:txBody>
          <a:bodyPr/>
          <a:lstStyle/>
          <a:p>
            <a:r>
              <a:rPr lang="en-GB" sz="20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An (research) enabler? A person who encourages or enables negative or self-destructive behaviour in another</a:t>
            </a:r>
            <a:b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endParaRPr lang="en-GB" sz="4200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69817D-FA74-2B9F-A99C-23B3A93460F2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802005" y="3205361"/>
            <a:ext cx="7485380" cy="677108"/>
          </a:xfrm>
        </p:spPr>
        <p:txBody>
          <a:bodyPr/>
          <a:lstStyle/>
          <a:p>
            <a:r>
              <a:rPr lang="en-GB" sz="2200" dirty="0">
                <a:solidFill>
                  <a:schemeClr val="bg1"/>
                </a:solidFill>
              </a:rPr>
              <a:t>Stef Thorne; Associate Director Knowledge Exchange Development; UAL;  25</a:t>
            </a:r>
            <a:r>
              <a:rPr lang="en-GB" sz="2200" baseline="30000" dirty="0">
                <a:solidFill>
                  <a:schemeClr val="bg1"/>
                </a:solidFill>
              </a:rPr>
              <a:t>th</a:t>
            </a:r>
            <a:r>
              <a:rPr lang="en-GB" sz="2200" dirty="0">
                <a:solidFill>
                  <a:schemeClr val="bg1"/>
                </a:solidFill>
              </a:rPr>
              <a:t> September 2023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1371548-8E8C-E16D-FA3D-7F71BB6C792D}"/>
              </a:ext>
            </a:extLst>
          </p:cNvPr>
          <p:cNvCxnSpPr/>
          <p:nvPr/>
        </p:nvCxnSpPr>
        <p:spPr>
          <a:xfrm>
            <a:off x="802005" y="3061345"/>
            <a:ext cx="7208991" cy="0"/>
          </a:xfrm>
          <a:prstGeom prst="line">
            <a:avLst/>
          </a:prstGeom>
          <a:ln>
            <a:solidFill>
              <a:srgbClr val="6DCD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59107617-BD9B-21A4-F97C-BC4FA5E829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4" y="5760694"/>
            <a:ext cx="10693400" cy="1802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150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rgbClr val="3C1053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rgbClr val="542B60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rgbClr val="552D62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rgbClr val="552D62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rgbClr val="507F70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rgbClr val="507F70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rgbClr val="3C1053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rgbClr val="3C1053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rgbClr val="3C1053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rgbClr val="3C1053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522164" y="192726"/>
            <a:ext cx="381642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rgbClr val="3C1053"/>
                </a:solidFill>
              </a:rPr>
              <a:t>Who am I? Who have I been in R&amp;D support?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0F44F1-7EAB-81B5-5D5F-244CD2F38C2D}"/>
              </a:ext>
            </a:extLst>
          </p:cNvPr>
          <p:cNvSpPr txBox="1"/>
          <p:nvPr/>
        </p:nvSpPr>
        <p:spPr>
          <a:xfrm>
            <a:off x="296479" y="1477169"/>
            <a:ext cx="4608512" cy="4282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Research Administrator and ‘Non-Academic’ in many different roles since 2001, Research ‘Enabler’ since 2022/2023?</a:t>
            </a:r>
          </a:p>
          <a:p>
            <a:pPr marL="342900" indent="-34290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Asst Panel Secretary to RAE 2008 (Psychology, Sports Science, Education) 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Research Administrator x2, Graduate School Manager x2, Head of Research and Enterprise Services, Head of Business Engagement &amp; Entrepreneurship, Director of Business Engagement and Knowledge Exchange, Associate Director Knowledge Exchange Development</a:t>
            </a:r>
          </a:p>
        </p:txBody>
      </p:sp>
      <p:pic>
        <p:nvPicPr>
          <p:cNvPr id="6" name="Picture Placeholder 4">
            <a:extLst>
              <a:ext uri="{FF2B5EF4-FFF2-40B4-BE49-F238E27FC236}">
                <a16:creationId xmlns:a16="http://schemas.microsoft.com/office/drawing/2014/main" id="{ADB7652A-09B9-F353-EAB6-DFFC501A84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4949" b="4949"/>
          <a:stretch/>
        </p:blipFill>
        <p:spPr>
          <a:xfrm>
            <a:off x="5634732" y="2389609"/>
            <a:ext cx="4526973" cy="3148426"/>
          </a:xfrm>
          <a:prstGeom prst="rect">
            <a:avLst/>
          </a:prstGeom>
          <a:ln w="34925">
            <a:solidFill>
              <a:schemeClr val="tx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2139684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55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chemeClr val="bg1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chemeClr val="bg1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chemeClr val="bg1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chemeClr val="bg1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chemeClr val="bg1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chemeClr val="bg1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chemeClr val="bg1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chemeClr val="bg1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chemeClr val="bg1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666180" y="901105"/>
            <a:ext cx="381642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rgbClr val="6DCDB8"/>
                </a:solidFill>
              </a:rPr>
              <a:t>Why does the term ‘Research Enabler’ matter?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B50EA8-CB6C-315B-AFED-D358A89874A1}"/>
              </a:ext>
            </a:extLst>
          </p:cNvPr>
          <p:cNvSpPr txBox="1"/>
          <p:nvPr/>
        </p:nvSpPr>
        <p:spPr>
          <a:xfrm>
            <a:off x="5130676" y="2645962"/>
            <a:ext cx="5184576" cy="455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GB" sz="2200" dirty="0">
                <a:solidFill>
                  <a:schemeClr val="bg1"/>
                </a:solidFill>
              </a:rPr>
              <a:t> </a:t>
            </a:r>
            <a:r>
              <a:rPr lang="en-GB" sz="2200" dirty="0"/>
              <a:t>.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2FF47A2-BFB9-9FB0-969E-D620AAC843F7}"/>
              </a:ext>
            </a:extLst>
          </p:cNvPr>
          <p:cNvCxnSpPr>
            <a:cxnSpLocks/>
          </p:cNvCxnSpPr>
          <p:nvPr/>
        </p:nvCxnSpPr>
        <p:spPr>
          <a:xfrm>
            <a:off x="378148" y="2197249"/>
            <a:ext cx="4248472" cy="0"/>
          </a:xfrm>
          <a:prstGeom prst="line">
            <a:avLst/>
          </a:prstGeom>
          <a:ln>
            <a:solidFill>
              <a:srgbClr val="507F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CC5EDF23-B481-D1DA-8A79-E86934110880}"/>
              </a:ext>
            </a:extLst>
          </p:cNvPr>
          <p:cNvSpPr txBox="1"/>
          <p:nvPr/>
        </p:nvSpPr>
        <p:spPr>
          <a:xfrm>
            <a:off x="4410596" y="2903402"/>
            <a:ext cx="5345458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b="0" i="0" dirty="0">
                <a:solidFill>
                  <a:srgbClr val="6DCDB8"/>
                </a:solidFill>
                <a:effectLst/>
                <a:latin typeface="Roboto" panose="02000000000000000000" pitchFamily="2" charset="0"/>
              </a:rPr>
              <a:t>‘Building on changes made in the previous exercise, REF 2028 will be a more inclusive research assessment exercise, capturing the valuable contributions of a wider range of research and research-enabling staff. Changes to the three assessment elements used will allow REF 2028 to recognise and reward a broader range of research outputs, activities and impacts and reward those institutions that strive to create a positive research culture and nurture their research and research-enabling staff.’ </a:t>
            </a:r>
            <a:r>
              <a:rPr lang="en-GB" b="0" i="1" dirty="0">
                <a:solidFill>
                  <a:srgbClr val="6DCDB8"/>
                </a:solidFill>
                <a:effectLst/>
                <a:latin typeface="Roboto" panose="02000000000000000000" pitchFamily="2" charset="0"/>
              </a:rPr>
              <a:t>Early Decisions for REF 2028</a:t>
            </a:r>
          </a:p>
        </p:txBody>
      </p:sp>
    </p:spTree>
    <p:extLst>
      <p:ext uri="{BB962C8B-B14F-4D97-AF65-F5344CB8AC3E}">
        <p14:creationId xmlns:p14="http://schemas.microsoft.com/office/powerpoint/2010/main" val="41488585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55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chemeClr val="bg1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chemeClr val="bg1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chemeClr val="bg1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chemeClr val="bg1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chemeClr val="bg1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chemeClr val="bg1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chemeClr val="bg1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chemeClr val="bg1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chemeClr val="bg1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666180" y="901105"/>
            <a:ext cx="381642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rgbClr val="6DCDB8"/>
                </a:solidFill>
              </a:rPr>
              <a:t>How is the term being received? Siloed?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B50EA8-CB6C-315B-AFED-D358A89874A1}"/>
              </a:ext>
            </a:extLst>
          </p:cNvPr>
          <p:cNvSpPr txBox="1"/>
          <p:nvPr/>
        </p:nvSpPr>
        <p:spPr>
          <a:xfrm>
            <a:off x="5130676" y="2645962"/>
            <a:ext cx="5184576" cy="455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GB" sz="2200" dirty="0">
                <a:solidFill>
                  <a:schemeClr val="bg1"/>
                </a:solidFill>
              </a:rPr>
              <a:t> </a:t>
            </a:r>
            <a:r>
              <a:rPr lang="en-GB" sz="2200" dirty="0"/>
              <a:t>.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2FF47A2-BFB9-9FB0-969E-D620AAC843F7}"/>
              </a:ext>
            </a:extLst>
          </p:cNvPr>
          <p:cNvCxnSpPr>
            <a:cxnSpLocks/>
          </p:cNvCxnSpPr>
          <p:nvPr/>
        </p:nvCxnSpPr>
        <p:spPr>
          <a:xfrm>
            <a:off x="378148" y="2197249"/>
            <a:ext cx="4248472" cy="0"/>
          </a:xfrm>
          <a:prstGeom prst="line">
            <a:avLst/>
          </a:prstGeom>
          <a:ln>
            <a:solidFill>
              <a:srgbClr val="507F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47CF4E1E-9FEE-0E9F-1235-54D60247EE7D}"/>
              </a:ext>
            </a:extLst>
          </p:cNvPr>
          <p:cNvSpPr txBox="1"/>
          <p:nvPr/>
        </p:nvSpPr>
        <p:spPr>
          <a:xfrm>
            <a:off x="5050235" y="757089"/>
            <a:ext cx="5345458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b="1" i="0" dirty="0">
                <a:solidFill>
                  <a:srgbClr val="6DCDB8"/>
                </a:solidFill>
                <a:effectLst/>
              </a:rPr>
              <a:t>The R&amp;I enabler</a:t>
            </a:r>
            <a:endParaRPr lang="en-GB" b="0" i="0" dirty="0">
              <a:solidFill>
                <a:srgbClr val="6DCDB8"/>
              </a:solidFill>
              <a:effectLst/>
            </a:endParaRPr>
          </a:p>
          <a:p>
            <a:pPr algn="l"/>
            <a:r>
              <a:rPr lang="en-GB" b="0" i="0" dirty="0">
                <a:solidFill>
                  <a:srgbClr val="6DCDB8"/>
                </a:solidFill>
                <a:effectLst/>
              </a:rPr>
              <a:t>‘R&amp;I enablers’ is an umbrella term used to describe those who facilitate research &amp; innovation. Many roles, grades and areas across the sector are R&amp;I enablers; from accountants and administrators, to technicians and teachers. These roles influence how research and innovation happens, is funded, communicated, archived, experienced and maintained. R&amp;I enabler roles can be entirely focussed on R&amp;I – for example funding development, or can be part of a wider remit – for example, librarians. ‘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801EEF2-CD47-5422-B43A-B3FF79D6DF72}"/>
              </a:ext>
            </a:extLst>
          </p:cNvPr>
          <p:cNvSpPr txBox="1"/>
          <p:nvPr/>
        </p:nvSpPr>
        <p:spPr>
          <a:xfrm>
            <a:off x="357525" y="3277369"/>
            <a:ext cx="36004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dirty="0">
                <a:solidFill>
                  <a:srgbClr val="6DCDB8"/>
                </a:solidFill>
                <a:effectLst/>
                <a:latin typeface="+mj-lt"/>
              </a:rPr>
              <a:t>‘This toolkit is the product of a collaboration between professional bodies representing R&amp;I enablers who are passionate about giving a voice to their community.’</a:t>
            </a:r>
            <a:endParaRPr lang="en-GB" dirty="0">
              <a:solidFill>
                <a:srgbClr val="6DCDB8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A0B8B69-D701-5782-BEFA-C3D1B14BBA3A}"/>
              </a:ext>
            </a:extLst>
          </p:cNvPr>
          <p:cNvSpPr txBox="1"/>
          <p:nvPr/>
        </p:nvSpPr>
        <p:spPr>
          <a:xfrm>
            <a:off x="343756" y="5114417"/>
            <a:ext cx="53454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b="0" i="0" dirty="0">
                <a:solidFill>
                  <a:srgbClr val="6DCDB8"/>
                </a:solidFill>
                <a:effectLst/>
                <a:latin typeface="Roboto" panose="02000000000000000000" pitchFamily="2" charset="0"/>
              </a:rPr>
              <a:t>‘Café Culture Workshops for Research Enabling Professionals’ ARMA</a:t>
            </a:r>
          </a:p>
        </p:txBody>
      </p:sp>
    </p:spTree>
    <p:extLst>
      <p:ext uri="{BB962C8B-B14F-4D97-AF65-F5344CB8AC3E}">
        <p14:creationId xmlns:p14="http://schemas.microsoft.com/office/powerpoint/2010/main" val="375792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55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chemeClr val="bg1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chemeClr val="bg1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chemeClr val="bg1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chemeClr val="bg1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chemeClr val="bg1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chemeClr val="bg1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chemeClr val="bg1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chemeClr val="bg1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chemeClr val="bg1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666180" y="901105"/>
            <a:ext cx="381642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rgbClr val="6DCDB8"/>
                </a:solidFill>
              </a:rPr>
              <a:t>How does the new language of research enabler as a term play out?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B50EA8-CB6C-315B-AFED-D358A89874A1}"/>
              </a:ext>
            </a:extLst>
          </p:cNvPr>
          <p:cNvSpPr txBox="1"/>
          <p:nvPr/>
        </p:nvSpPr>
        <p:spPr>
          <a:xfrm>
            <a:off x="4842644" y="1117129"/>
            <a:ext cx="5184576" cy="5072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DCDB8"/>
                </a:solidFill>
              </a:rPr>
              <a:t>Strength rather than deficit language of non-academic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DCDB8"/>
                </a:solidFill>
              </a:rPr>
              <a:t>Sense the time for change is now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DCDB8"/>
                </a:solidFill>
              </a:rPr>
              <a:t>Have we enabled the problem (s) within University research cultures? 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DCDB8"/>
                </a:solidFill>
              </a:rPr>
              <a:t>What does it mean to enable – in addiction terms it is not positive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DCDB8"/>
                </a:solidFill>
              </a:rPr>
              <a:t>Underlying issues of power and control 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DCDB8"/>
                </a:solidFill>
              </a:rPr>
              <a:t>Does the term empower change for all members of research communities?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DCDB8"/>
                </a:solidFill>
              </a:rPr>
              <a:t>Do we need to fundamentally redesign and co-create research communities to be truly inclusive?  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2FF47A2-BFB9-9FB0-969E-D620AAC843F7}"/>
              </a:ext>
            </a:extLst>
          </p:cNvPr>
          <p:cNvCxnSpPr>
            <a:cxnSpLocks/>
          </p:cNvCxnSpPr>
          <p:nvPr/>
        </p:nvCxnSpPr>
        <p:spPr>
          <a:xfrm>
            <a:off x="378148" y="2197249"/>
            <a:ext cx="4248472" cy="0"/>
          </a:xfrm>
          <a:prstGeom prst="line">
            <a:avLst/>
          </a:prstGeom>
          <a:ln>
            <a:solidFill>
              <a:srgbClr val="507F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82143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5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588107-E7C7-E8F4-05D9-1251D02FDB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646331"/>
          </a:xfrm>
        </p:spPr>
        <p:txBody>
          <a:bodyPr/>
          <a:lstStyle/>
          <a:p>
            <a:r>
              <a:rPr lang="en-GB" sz="4200" dirty="0">
                <a:solidFill>
                  <a:schemeClr val="bg1"/>
                </a:solidFill>
              </a:rPr>
              <a:t>THANK YOU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69817D-FA74-2B9F-A99C-23B3A93460F2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802005" y="3205361"/>
            <a:ext cx="7485380" cy="338554"/>
          </a:xfrm>
        </p:spPr>
        <p:txBody>
          <a:bodyPr/>
          <a:lstStyle/>
          <a:p>
            <a:endParaRPr lang="en-GB" sz="2200" dirty="0">
              <a:solidFill>
                <a:schemeClr val="bg1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1371548-8E8C-E16D-FA3D-7F71BB6C792D}"/>
              </a:ext>
            </a:extLst>
          </p:cNvPr>
          <p:cNvCxnSpPr/>
          <p:nvPr/>
        </p:nvCxnSpPr>
        <p:spPr>
          <a:xfrm>
            <a:off x="802005" y="3061345"/>
            <a:ext cx="7208991" cy="0"/>
          </a:xfrm>
          <a:prstGeom prst="line">
            <a:avLst/>
          </a:prstGeom>
          <a:ln>
            <a:solidFill>
              <a:srgbClr val="6DCD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59107617-BD9B-21A4-F97C-BC4FA5E829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4" y="5760694"/>
            <a:ext cx="10693400" cy="1802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771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6D3F175E-FF37-5941-96BB-B39B0B3F4E37}" vid="{0DDBE423-58A0-1441-9E14-9450DC8C0496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483F0E95C095044A91FAF40A0A24599" ma:contentTypeVersion="11" ma:contentTypeDescription="Create a new document." ma:contentTypeScope="" ma:versionID="ef17a37cf1b37988272db25700ea1a25">
  <xsd:schema xmlns:xsd="http://www.w3.org/2001/XMLSchema" xmlns:xs="http://www.w3.org/2001/XMLSchema" xmlns:p="http://schemas.microsoft.com/office/2006/metadata/properties" xmlns:ns2="e09b4255-b0b1-427a-9c88-757096f4c12a" xmlns:ns3="9890333f-d1fd-4089-b890-e8cd7d10d952" targetNamespace="http://schemas.microsoft.com/office/2006/metadata/properties" ma:root="true" ma:fieldsID="d025848c1477469f028bd3b86420afff" ns2:_="" ns3:_="">
    <xsd:import namespace="e09b4255-b0b1-427a-9c88-757096f4c12a"/>
    <xsd:import namespace="9890333f-d1fd-4089-b890-e8cd7d10d95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9b4255-b0b1-427a-9c88-757096f4c12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90333f-d1fd-4089-b890-e8cd7d10d952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ee2de2d4-fb10-4aea-a63a-c098d6e07741}" ma:internalName="TaxCatchAll" ma:showField="CatchAllData" ma:web="9890333f-d1fd-4089-b890-e8cd7d10d95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09b4255-b0b1-427a-9c88-757096f4c12a">
      <Terms xmlns="http://schemas.microsoft.com/office/infopath/2007/PartnerControls"/>
    </lcf76f155ced4ddcb4097134ff3c332f>
    <TaxCatchAll xmlns="9890333f-d1fd-4089-b890-e8cd7d10d952" xsi:nil="true"/>
  </documentManagement>
</p:properties>
</file>

<file path=customXml/itemProps1.xml><?xml version="1.0" encoding="utf-8"?>
<ds:datastoreItem xmlns:ds="http://schemas.openxmlformats.org/officeDocument/2006/customXml" ds:itemID="{5E368491-8EA7-4F6E-8CE5-173993096D6F}"/>
</file>

<file path=customXml/itemProps2.xml><?xml version="1.0" encoding="utf-8"?>
<ds:datastoreItem xmlns:ds="http://schemas.openxmlformats.org/officeDocument/2006/customXml" ds:itemID="{88766556-E998-4BD2-A65B-A984FEE6ABED}"/>
</file>

<file path=customXml/itemProps3.xml><?xml version="1.0" encoding="utf-8"?>
<ds:datastoreItem xmlns:ds="http://schemas.openxmlformats.org/officeDocument/2006/customXml" ds:itemID="{B8E88C00-7D73-4F39-B9D0-9472DC004854}"/>
</file>

<file path=docProps/app.xml><?xml version="1.0" encoding="utf-8"?>
<Properties xmlns="http://schemas.openxmlformats.org/officeDocument/2006/extended-properties" xmlns:vt="http://schemas.openxmlformats.org/officeDocument/2006/docPropsVTypes">
  <Template>IRCC_PPT</Template>
  <TotalTime>272</TotalTime>
  <Words>493</Words>
  <Application>Microsoft Office PowerPoint</Application>
  <PresentationFormat>Custom</PresentationFormat>
  <Paragraphs>28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Roboto</vt:lpstr>
      <vt:lpstr>Office Theme</vt:lpstr>
      <vt:lpstr>PowerPoint Presentation</vt:lpstr>
      <vt:lpstr>An (research) enabler? A person who encourages or enables negative or self-destructive behaviour in another 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Williams, Emma</dc:creator>
  <cp:lastModifiedBy>Stef Thorne</cp:lastModifiedBy>
  <cp:revision>3</cp:revision>
  <dcterms:created xsi:type="dcterms:W3CDTF">2023-09-07T08:40:03Z</dcterms:created>
  <dcterms:modified xsi:type="dcterms:W3CDTF">2023-09-20T12:53:20Z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2023-09-06T00:00:00Z</vt:filetime>
  </property>
  <property fmtid="{D5CDD505-2E9C-101B-9397-08002B2CF9AE}" pid="3" name="Creator">
    <vt:lpwstr>Adobe InDesign 18.5 (Macintosh)</vt:lpwstr>
  </property>
  <property fmtid="{D5CDD505-2E9C-101B-9397-08002B2CF9AE}" pid="4" name="LastSaved">
    <vt:filetime>2023-09-06T00:00:00Z</vt:filetime>
  </property>
  <property fmtid="{D5CDD505-2E9C-101B-9397-08002B2CF9AE}" pid="5" name="ContentTypeId">
    <vt:lpwstr>0x0101002483F0E95C095044A91FAF40A0A24599</vt:lpwstr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  <property fmtid="{D5CDD505-2E9C-101B-9397-08002B2CF9AE}" pid="9" name="ComplianceAssetId">
    <vt:lpwstr/>
  </property>
  <property fmtid="{D5CDD505-2E9C-101B-9397-08002B2CF9AE}" pid="10" name="TemplateUrl">
    <vt:lpwstr/>
  </property>
  <property fmtid="{D5CDD505-2E9C-101B-9397-08002B2CF9AE}" pid="11" name="_ExtendedDescription">
    <vt:lpwstr/>
  </property>
  <property fmtid="{D5CDD505-2E9C-101B-9397-08002B2CF9AE}" pid="12" name="TriggerFlowInfo">
    <vt:lpwstr/>
  </property>
  <property fmtid="{D5CDD505-2E9C-101B-9397-08002B2CF9AE}" pid="13" name="xd_Signature">
    <vt:bool>false</vt:bool>
  </property>
</Properties>
</file>