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5.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8" r:id="rId3"/>
    <p:sldId id="290" r:id="rId4"/>
    <p:sldId id="292" r:id="rId5"/>
    <p:sldId id="260" r:id="rId6"/>
    <p:sldId id="293" r:id="rId7"/>
    <p:sldId id="294" r:id="rId8"/>
    <p:sldId id="268" r:id="rId9"/>
    <p:sldId id="274" r:id="rId10"/>
    <p:sldId id="289" r:id="rId11"/>
    <p:sldId id="295" r:id="rId12"/>
    <p:sldId id="299" r:id="rId13"/>
    <p:sldId id="296" r:id="rId14"/>
    <p:sldId id="297" r:id="rId15"/>
    <p:sldId id="301" r:id="rId16"/>
    <p:sldId id="257" r:id="rId17"/>
    <p:sldId id="291" r:id="rId18"/>
    <p:sldId id="300" r:id="rId19"/>
    <p:sldId id="287" r:id="rId20"/>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AD"/>
    <a:srgbClr val="5DE0E6"/>
    <a:srgbClr val="3C1053"/>
    <a:srgbClr val="507F70"/>
    <a:srgbClr val="6DCDB8"/>
    <a:srgbClr val="552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4262" autoAdjust="0"/>
  </p:normalViewPr>
  <p:slideViewPr>
    <p:cSldViewPr>
      <p:cViewPr varScale="1">
        <p:scale>
          <a:sx n="85" d="100"/>
          <a:sy n="85" d="100"/>
        </p:scale>
        <p:origin x="1956" y="8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1A3802-A928-458D-9D80-24D92EAD5940}" type="doc">
      <dgm:prSet loTypeId="urn:microsoft.com/office/officeart/2008/layout/LinedList" loCatId="list" qsTypeId="urn:microsoft.com/office/officeart/2005/8/quickstyle/simple1" qsCatId="simple" csTypeId="urn:microsoft.com/office/officeart/2005/8/colors/accent1_3" csCatId="accent1" phldr="1"/>
      <dgm:spPr/>
      <dgm:t>
        <a:bodyPr/>
        <a:lstStyle/>
        <a:p>
          <a:endParaRPr lang="en-US"/>
        </a:p>
      </dgm:t>
    </dgm:pt>
    <dgm:pt modelId="{0A75AC7E-2080-4A6B-A78A-2191932B83EE}">
      <dgm:prSet/>
      <dgm:spPr/>
      <dgm:t>
        <a:bodyPr/>
        <a:lstStyle/>
        <a:p>
          <a:r>
            <a:rPr lang="en-US" dirty="0"/>
            <a:t>Impact on participants</a:t>
          </a:r>
        </a:p>
      </dgm:t>
    </dgm:pt>
    <dgm:pt modelId="{2CAD8D25-1EE4-4100-A4F5-EED9E75800C6}" type="parTrans" cxnId="{2C48FB5C-8B22-4B77-BB1A-87D2D446DCFB}">
      <dgm:prSet/>
      <dgm:spPr/>
      <dgm:t>
        <a:bodyPr/>
        <a:lstStyle/>
        <a:p>
          <a:endParaRPr lang="en-US"/>
        </a:p>
      </dgm:t>
    </dgm:pt>
    <dgm:pt modelId="{7029C845-3172-46C1-B8B9-8D794A757DCF}" type="sibTrans" cxnId="{2C48FB5C-8B22-4B77-BB1A-87D2D446DCFB}">
      <dgm:prSet/>
      <dgm:spPr/>
      <dgm:t>
        <a:bodyPr/>
        <a:lstStyle/>
        <a:p>
          <a:endParaRPr lang="en-US"/>
        </a:p>
      </dgm:t>
    </dgm:pt>
    <dgm:pt modelId="{4A4ED38A-B424-47E5-8AC9-23683451674B}">
      <dgm:prSet/>
      <dgm:spPr/>
      <dgm:t>
        <a:bodyPr/>
        <a:lstStyle/>
        <a:p>
          <a:r>
            <a:rPr lang="en-GB" dirty="0"/>
            <a:t>Reflecting on my practice</a:t>
          </a:r>
          <a:endParaRPr lang="en-US" dirty="0"/>
        </a:p>
      </dgm:t>
    </dgm:pt>
    <dgm:pt modelId="{02B1A6B1-CAAC-4879-8436-F88EA62106EF}" type="parTrans" cxnId="{AF0FAA1E-F4CC-4FC9-B00B-5FB999FF72D3}">
      <dgm:prSet/>
      <dgm:spPr/>
      <dgm:t>
        <a:bodyPr/>
        <a:lstStyle/>
        <a:p>
          <a:endParaRPr lang="en-US"/>
        </a:p>
      </dgm:t>
    </dgm:pt>
    <dgm:pt modelId="{17A43259-F980-470B-8BA4-5CEC933C60CA}" type="sibTrans" cxnId="{AF0FAA1E-F4CC-4FC9-B00B-5FB999FF72D3}">
      <dgm:prSet/>
      <dgm:spPr/>
      <dgm:t>
        <a:bodyPr/>
        <a:lstStyle/>
        <a:p>
          <a:endParaRPr lang="en-US"/>
        </a:p>
      </dgm:t>
    </dgm:pt>
    <dgm:pt modelId="{2A1AC65B-3CA3-4147-827B-275E3AB08188}">
      <dgm:prSet/>
      <dgm:spPr/>
      <dgm:t>
        <a:bodyPr/>
        <a:lstStyle/>
        <a:p>
          <a:r>
            <a:rPr lang="en-US" dirty="0"/>
            <a:t>Reflexive questions</a:t>
          </a:r>
        </a:p>
      </dgm:t>
    </dgm:pt>
    <dgm:pt modelId="{9E3B0D93-545B-4A58-A208-846299EE207F}" type="parTrans" cxnId="{1269FCD4-F97B-4342-B0A5-2E8A702B63EC}">
      <dgm:prSet/>
      <dgm:spPr/>
      <dgm:t>
        <a:bodyPr/>
        <a:lstStyle/>
        <a:p>
          <a:endParaRPr lang="en-US"/>
        </a:p>
      </dgm:t>
    </dgm:pt>
    <dgm:pt modelId="{68528BE4-D9FB-450C-9ECA-3675364F13B8}" type="sibTrans" cxnId="{1269FCD4-F97B-4342-B0A5-2E8A702B63EC}">
      <dgm:prSet/>
      <dgm:spPr/>
      <dgm:t>
        <a:bodyPr/>
        <a:lstStyle/>
        <a:p>
          <a:endParaRPr lang="en-US"/>
        </a:p>
      </dgm:t>
    </dgm:pt>
    <dgm:pt modelId="{E597F16D-9A8C-4018-B0A8-A3DD006EB578}">
      <dgm:prSet/>
      <dgm:spPr/>
      <dgm:t>
        <a:bodyPr/>
        <a:lstStyle/>
        <a:p>
          <a:r>
            <a:rPr lang="en-GB" dirty="0"/>
            <a:t>What inclusive surveys look like</a:t>
          </a:r>
          <a:endParaRPr lang="en-US" dirty="0"/>
        </a:p>
      </dgm:t>
    </dgm:pt>
    <dgm:pt modelId="{DA1411C9-2AC0-46BA-8D10-8891B37FD495}" type="parTrans" cxnId="{75C621B2-54EE-4417-8E51-0BBF3762020F}">
      <dgm:prSet/>
      <dgm:spPr/>
      <dgm:t>
        <a:bodyPr/>
        <a:lstStyle/>
        <a:p>
          <a:endParaRPr lang="en-US"/>
        </a:p>
      </dgm:t>
    </dgm:pt>
    <dgm:pt modelId="{7252947B-C9FF-4578-8CD7-C63BF4B5BF80}" type="sibTrans" cxnId="{75C621B2-54EE-4417-8E51-0BBF3762020F}">
      <dgm:prSet/>
      <dgm:spPr/>
      <dgm:t>
        <a:bodyPr/>
        <a:lstStyle/>
        <a:p>
          <a:endParaRPr lang="en-US"/>
        </a:p>
      </dgm:t>
    </dgm:pt>
    <dgm:pt modelId="{F3CC2ACF-7939-46B5-BFB5-2EC5DFDC123B}">
      <dgm:prSet/>
      <dgm:spPr/>
      <dgm:t>
        <a:bodyPr/>
        <a:lstStyle/>
        <a:p>
          <a:r>
            <a:rPr lang="en-GB" dirty="0"/>
            <a:t>Questions</a:t>
          </a:r>
        </a:p>
      </dgm:t>
    </dgm:pt>
    <dgm:pt modelId="{75928E57-D6CC-4489-98EF-9D8273C1E5EE}" type="parTrans" cxnId="{E27935D1-83C4-4411-AF3D-46CE2EF98EA4}">
      <dgm:prSet/>
      <dgm:spPr/>
      <dgm:t>
        <a:bodyPr/>
        <a:lstStyle/>
        <a:p>
          <a:endParaRPr lang="en-GB"/>
        </a:p>
      </dgm:t>
    </dgm:pt>
    <dgm:pt modelId="{0331C0BD-0FAE-45A5-9A97-BF5865FF7ADA}" type="sibTrans" cxnId="{E27935D1-83C4-4411-AF3D-46CE2EF98EA4}">
      <dgm:prSet/>
      <dgm:spPr/>
      <dgm:t>
        <a:bodyPr/>
        <a:lstStyle/>
        <a:p>
          <a:endParaRPr lang="en-GB"/>
        </a:p>
      </dgm:t>
    </dgm:pt>
    <dgm:pt modelId="{A95E19EC-58F2-458B-8EDB-FFD06B6D4E70}" type="pres">
      <dgm:prSet presAssocID="{B71A3802-A928-458D-9D80-24D92EAD5940}" presName="vert0" presStyleCnt="0">
        <dgm:presLayoutVars>
          <dgm:dir/>
          <dgm:animOne val="branch"/>
          <dgm:animLvl val="lvl"/>
        </dgm:presLayoutVars>
      </dgm:prSet>
      <dgm:spPr/>
    </dgm:pt>
    <dgm:pt modelId="{1EA5EFC6-B65F-445B-AACB-A98507975D27}" type="pres">
      <dgm:prSet presAssocID="{0A75AC7E-2080-4A6B-A78A-2191932B83EE}" presName="thickLine" presStyleLbl="alignNode1" presStyleIdx="0" presStyleCnt="5"/>
      <dgm:spPr/>
    </dgm:pt>
    <dgm:pt modelId="{374BC0CD-A139-4372-910F-3C37C375C14D}" type="pres">
      <dgm:prSet presAssocID="{0A75AC7E-2080-4A6B-A78A-2191932B83EE}" presName="horz1" presStyleCnt="0"/>
      <dgm:spPr/>
    </dgm:pt>
    <dgm:pt modelId="{CF823A62-3E19-45CD-9859-A7F4AEE420D7}" type="pres">
      <dgm:prSet presAssocID="{0A75AC7E-2080-4A6B-A78A-2191932B83EE}" presName="tx1" presStyleLbl="revTx" presStyleIdx="0" presStyleCnt="5"/>
      <dgm:spPr/>
    </dgm:pt>
    <dgm:pt modelId="{A1F4A542-4195-4315-9B51-0DD1839A37F9}" type="pres">
      <dgm:prSet presAssocID="{0A75AC7E-2080-4A6B-A78A-2191932B83EE}" presName="vert1" presStyleCnt="0"/>
      <dgm:spPr/>
    </dgm:pt>
    <dgm:pt modelId="{EF22253C-27CE-4477-9FD6-E0A2A35247F9}" type="pres">
      <dgm:prSet presAssocID="{4A4ED38A-B424-47E5-8AC9-23683451674B}" presName="thickLine" presStyleLbl="alignNode1" presStyleIdx="1" presStyleCnt="5"/>
      <dgm:spPr/>
    </dgm:pt>
    <dgm:pt modelId="{6FF19DF3-B211-4B6F-88B7-95D46D1ABE8A}" type="pres">
      <dgm:prSet presAssocID="{4A4ED38A-B424-47E5-8AC9-23683451674B}" presName="horz1" presStyleCnt="0"/>
      <dgm:spPr/>
    </dgm:pt>
    <dgm:pt modelId="{4E94E85D-E79C-4727-980B-B1649B5BF970}" type="pres">
      <dgm:prSet presAssocID="{4A4ED38A-B424-47E5-8AC9-23683451674B}" presName="tx1" presStyleLbl="revTx" presStyleIdx="1" presStyleCnt="5"/>
      <dgm:spPr/>
    </dgm:pt>
    <dgm:pt modelId="{1955C4E5-D76A-4119-B5E5-9563C3A60665}" type="pres">
      <dgm:prSet presAssocID="{4A4ED38A-B424-47E5-8AC9-23683451674B}" presName="vert1" presStyleCnt="0"/>
      <dgm:spPr/>
    </dgm:pt>
    <dgm:pt modelId="{2C4C6C2A-FE89-48FE-AB4B-3636AFA88878}" type="pres">
      <dgm:prSet presAssocID="{2A1AC65B-3CA3-4147-827B-275E3AB08188}" presName="thickLine" presStyleLbl="alignNode1" presStyleIdx="2" presStyleCnt="5"/>
      <dgm:spPr/>
    </dgm:pt>
    <dgm:pt modelId="{4C011303-92EC-451B-8199-1CDBE7D3EC17}" type="pres">
      <dgm:prSet presAssocID="{2A1AC65B-3CA3-4147-827B-275E3AB08188}" presName="horz1" presStyleCnt="0"/>
      <dgm:spPr/>
    </dgm:pt>
    <dgm:pt modelId="{D254B842-6467-4846-88A8-204EA5C2B9EA}" type="pres">
      <dgm:prSet presAssocID="{2A1AC65B-3CA3-4147-827B-275E3AB08188}" presName="tx1" presStyleLbl="revTx" presStyleIdx="2" presStyleCnt="5"/>
      <dgm:spPr/>
    </dgm:pt>
    <dgm:pt modelId="{F9F5C331-C632-4D31-9F62-847CF8B4E9E3}" type="pres">
      <dgm:prSet presAssocID="{2A1AC65B-3CA3-4147-827B-275E3AB08188}" presName="vert1" presStyleCnt="0"/>
      <dgm:spPr/>
    </dgm:pt>
    <dgm:pt modelId="{84FD8CD9-FFF2-44B2-A93E-42BF4550FBD9}" type="pres">
      <dgm:prSet presAssocID="{E597F16D-9A8C-4018-B0A8-A3DD006EB578}" presName="thickLine" presStyleLbl="alignNode1" presStyleIdx="3" presStyleCnt="5"/>
      <dgm:spPr/>
    </dgm:pt>
    <dgm:pt modelId="{D88FCCAB-5CE9-4475-8BB7-D6859C5C1AE9}" type="pres">
      <dgm:prSet presAssocID="{E597F16D-9A8C-4018-B0A8-A3DD006EB578}" presName="horz1" presStyleCnt="0"/>
      <dgm:spPr/>
    </dgm:pt>
    <dgm:pt modelId="{D91442DA-F184-4BC9-8C91-EDE5C49E4EDA}" type="pres">
      <dgm:prSet presAssocID="{E597F16D-9A8C-4018-B0A8-A3DD006EB578}" presName="tx1" presStyleLbl="revTx" presStyleIdx="3" presStyleCnt="5"/>
      <dgm:spPr/>
    </dgm:pt>
    <dgm:pt modelId="{4FB2B38E-73EA-4AD7-BBC0-BFC2BA87CEC9}" type="pres">
      <dgm:prSet presAssocID="{E597F16D-9A8C-4018-B0A8-A3DD006EB578}" presName="vert1" presStyleCnt="0"/>
      <dgm:spPr/>
    </dgm:pt>
    <dgm:pt modelId="{2E1629AD-51DF-4AE1-BCD9-06DDFFB6EE60}" type="pres">
      <dgm:prSet presAssocID="{F3CC2ACF-7939-46B5-BFB5-2EC5DFDC123B}" presName="thickLine" presStyleLbl="alignNode1" presStyleIdx="4" presStyleCnt="5"/>
      <dgm:spPr/>
    </dgm:pt>
    <dgm:pt modelId="{E4129F7F-97AC-4E4D-BD58-49D4523F83C9}" type="pres">
      <dgm:prSet presAssocID="{F3CC2ACF-7939-46B5-BFB5-2EC5DFDC123B}" presName="horz1" presStyleCnt="0"/>
      <dgm:spPr/>
    </dgm:pt>
    <dgm:pt modelId="{4F2D0253-35C1-41B7-B3D8-21474D0FE7F5}" type="pres">
      <dgm:prSet presAssocID="{F3CC2ACF-7939-46B5-BFB5-2EC5DFDC123B}" presName="tx1" presStyleLbl="revTx" presStyleIdx="4" presStyleCnt="5"/>
      <dgm:spPr/>
    </dgm:pt>
    <dgm:pt modelId="{D70E5746-90C3-4B5B-A641-31117C56B2BE}" type="pres">
      <dgm:prSet presAssocID="{F3CC2ACF-7939-46B5-BFB5-2EC5DFDC123B}" presName="vert1" presStyleCnt="0"/>
      <dgm:spPr/>
    </dgm:pt>
  </dgm:ptLst>
  <dgm:cxnLst>
    <dgm:cxn modelId="{AF0FAA1E-F4CC-4FC9-B00B-5FB999FF72D3}" srcId="{B71A3802-A928-458D-9D80-24D92EAD5940}" destId="{4A4ED38A-B424-47E5-8AC9-23683451674B}" srcOrd="1" destOrd="0" parTransId="{02B1A6B1-CAAC-4879-8436-F88EA62106EF}" sibTransId="{17A43259-F980-470B-8BA4-5CEC933C60CA}"/>
    <dgm:cxn modelId="{5A54DC3B-3AC9-450D-9ABA-B59F6CCA2894}" type="presOf" srcId="{4A4ED38A-B424-47E5-8AC9-23683451674B}" destId="{4E94E85D-E79C-4727-980B-B1649B5BF970}" srcOrd="0" destOrd="0" presId="urn:microsoft.com/office/officeart/2008/layout/LinedList"/>
    <dgm:cxn modelId="{2C48FB5C-8B22-4B77-BB1A-87D2D446DCFB}" srcId="{B71A3802-A928-458D-9D80-24D92EAD5940}" destId="{0A75AC7E-2080-4A6B-A78A-2191932B83EE}" srcOrd="0" destOrd="0" parTransId="{2CAD8D25-1EE4-4100-A4F5-EED9E75800C6}" sibTransId="{7029C845-3172-46C1-B8B9-8D794A757DCF}"/>
    <dgm:cxn modelId="{E700F45F-0EDD-488A-84EE-4785582F223D}" type="presOf" srcId="{E597F16D-9A8C-4018-B0A8-A3DD006EB578}" destId="{D91442DA-F184-4BC9-8C91-EDE5C49E4EDA}" srcOrd="0" destOrd="0" presId="urn:microsoft.com/office/officeart/2008/layout/LinedList"/>
    <dgm:cxn modelId="{A74BD44D-5DCB-444E-84D3-5F50037FEB9F}" type="presOf" srcId="{B71A3802-A928-458D-9D80-24D92EAD5940}" destId="{A95E19EC-58F2-458B-8EDB-FFD06B6D4E70}" srcOrd="0" destOrd="0" presId="urn:microsoft.com/office/officeart/2008/layout/LinedList"/>
    <dgm:cxn modelId="{C0C2E89A-9936-4FCC-9C5F-355E922A5E4C}" type="presOf" srcId="{F3CC2ACF-7939-46B5-BFB5-2EC5DFDC123B}" destId="{4F2D0253-35C1-41B7-B3D8-21474D0FE7F5}" srcOrd="0" destOrd="0" presId="urn:microsoft.com/office/officeart/2008/layout/LinedList"/>
    <dgm:cxn modelId="{75C621B2-54EE-4417-8E51-0BBF3762020F}" srcId="{B71A3802-A928-458D-9D80-24D92EAD5940}" destId="{E597F16D-9A8C-4018-B0A8-A3DD006EB578}" srcOrd="3" destOrd="0" parTransId="{DA1411C9-2AC0-46BA-8D10-8891B37FD495}" sibTransId="{7252947B-C9FF-4578-8CD7-C63BF4B5BF80}"/>
    <dgm:cxn modelId="{F52585B3-69CF-406D-A262-8137C836B29E}" type="presOf" srcId="{2A1AC65B-3CA3-4147-827B-275E3AB08188}" destId="{D254B842-6467-4846-88A8-204EA5C2B9EA}" srcOrd="0" destOrd="0" presId="urn:microsoft.com/office/officeart/2008/layout/LinedList"/>
    <dgm:cxn modelId="{E27935D1-83C4-4411-AF3D-46CE2EF98EA4}" srcId="{B71A3802-A928-458D-9D80-24D92EAD5940}" destId="{F3CC2ACF-7939-46B5-BFB5-2EC5DFDC123B}" srcOrd="4" destOrd="0" parTransId="{75928E57-D6CC-4489-98EF-9D8273C1E5EE}" sibTransId="{0331C0BD-0FAE-45A5-9A97-BF5865FF7ADA}"/>
    <dgm:cxn modelId="{1269FCD4-F97B-4342-B0A5-2E8A702B63EC}" srcId="{B71A3802-A928-458D-9D80-24D92EAD5940}" destId="{2A1AC65B-3CA3-4147-827B-275E3AB08188}" srcOrd="2" destOrd="0" parTransId="{9E3B0D93-545B-4A58-A208-846299EE207F}" sibTransId="{68528BE4-D9FB-450C-9ECA-3675364F13B8}"/>
    <dgm:cxn modelId="{DEFEDBF7-AEEC-45B7-B197-3B071AF90A4D}" type="presOf" srcId="{0A75AC7E-2080-4A6B-A78A-2191932B83EE}" destId="{CF823A62-3E19-45CD-9859-A7F4AEE420D7}" srcOrd="0" destOrd="0" presId="urn:microsoft.com/office/officeart/2008/layout/LinedList"/>
    <dgm:cxn modelId="{DDC8DE64-4C43-44B6-8D56-3B56ADB54EFB}" type="presParOf" srcId="{A95E19EC-58F2-458B-8EDB-FFD06B6D4E70}" destId="{1EA5EFC6-B65F-445B-AACB-A98507975D27}" srcOrd="0" destOrd="0" presId="urn:microsoft.com/office/officeart/2008/layout/LinedList"/>
    <dgm:cxn modelId="{77EBA63E-9EF2-4345-951A-E0F62B636FA5}" type="presParOf" srcId="{A95E19EC-58F2-458B-8EDB-FFD06B6D4E70}" destId="{374BC0CD-A139-4372-910F-3C37C375C14D}" srcOrd="1" destOrd="0" presId="urn:microsoft.com/office/officeart/2008/layout/LinedList"/>
    <dgm:cxn modelId="{C2D67C97-179F-4DDC-B497-4D2B93406286}" type="presParOf" srcId="{374BC0CD-A139-4372-910F-3C37C375C14D}" destId="{CF823A62-3E19-45CD-9859-A7F4AEE420D7}" srcOrd="0" destOrd="0" presId="urn:microsoft.com/office/officeart/2008/layout/LinedList"/>
    <dgm:cxn modelId="{F6C0C65B-3019-40EE-8B13-3982B397D83B}" type="presParOf" srcId="{374BC0CD-A139-4372-910F-3C37C375C14D}" destId="{A1F4A542-4195-4315-9B51-0DD1839A37F9}" srcOrd="1" destOrd="0" presId="urn:microsoft.com/office/officeart/2008/layout/LinedList"/>
    <dgm:cxn modelId="{07A402E4-CD1D-4F7D-9D36-CDCCAE1E43C6}" type="presParOf" srcId="{A95E19EC-58F2-458B-8EDB-FFD06B6D4E70}" destId="{EF22253C-27CE-4477-9FD6-E0A2A35247F9}" srcOrd="2" destOrd="0" presId="urn:microsoft.com/office/officeart/2008/layout/LinedList"/>
    <dgm:cxn modelId="{F072BFAB-407D-4EA4-B077-669F2AC138A8}" type="presParOf" srcId="{A95E19EC-58F2-458B-8EDB-FFD06B6D4E70}" destId="{6FF19DF3-B211-4B6F-88B7-95D46D1ABE8A}" srcOrd="3" destOrd="0" presId="urn:microsoft.com/office/officeart/2008/layout/LinedList"/>
    <dgm:cxn modelId="{F7F5BFFE-5BCD-4621-955D-E38F136E4C76}" type="presParOf" srcId="{6FF19DF3-B211-4B6F-88B7-95D46D1ABE8A}" destId="{4E94E85D-E79C-4727-980B-B1649B5BF970}" srcOrd="0" destOrd="0" presId="urn:microsoft.com/office/officeart/2008/layout/LinedList"/>
    <dgm:cxn modelId="{0F3B8A56-82CA-4C6E-B050-37A37DD83578}" type="presParOf" srcId="{6FF19DF3-B211-4B6F-88B7-95D46D1ABE8A}" destId="{1955C4E5-D76A-4119-B5E5-9563C3A60665}" srcOrd="1" destOrd="0" presId="urn:microsoft.com/office/officeart/2008/layout/LinedList"/>
    <dgm:cxn modelId="{57920FC8-8D84-404A-AEF3-D77C48D5DC31}" type="presParOf" srcId="{A95E19EC-58F2-458B-8EDB-FFD06B6D4E70}" destId="{2C4C6C2A-FE89-48FE-AB4B-3636AFA88878}" srcOrd="4" destOrd="0" presId="urn:microsoft.com/office/officeart/2008/layout/LinedList"/>
    <dgm:cxn modelId="{001E5039-F7ED-4B65-A612-54563319EC8E}" type="presParOf" srcId="{A95E19EC-58F2-458B-8EDB-FFD06B6D4E70}" destId="{4C011303-92EC-451B-8199-1CDBE7D3EC17}" srcOrd="5" destOrd="0" presId="urn:microsoft.com/office/officeart/2008/layout/LinedList"/>
    <dgm:cxn modelId="{9BB74F76-5526-49F0-A9F7-480874F5BBA7}" type="presParOf" srcId="{4C011303-92EC-451B-8199-1CDBE7D3EC17}" destId="{D254B842-6467-4846-88A8-204EA5C2B9EA}" srcOrd="0" destOrd="0" presId="urn:microsoft.com/office/officeart/2008/layout/LinedList"/>
    <dgm:cxn modelId="{565E7FCB-9344-40EE-9AA6-15AD826855F7}" type="presParOf" srcId="{4C011303-92EC-451B-8199-1CDBE7D3EC17}" destId="{F9F5C331-C632-4D31-9F62-847CF8B4E9E3}" srcOrd="1" destOrd="0" presId="urn:microsoft.com/office/officeart/2008/layout/LinedList"/>
    <dgm:cxn modelId="{FB0C3EB0-9E7A-4E6B-9164-A6A8A1A9F109}" type="presParOf" srcId="{A95E19EC-58F2-458B-8EDB-FFD06B6D4E70}" destId="{84FD8CD9-FFF2-44B2-A93E-42BF4550FBD9}" srcOrd="6" destOrd="0" presId="urn:microsoft.com/office/officeart/2008/layout/LinedList"/>
    <dgm:cxn modelId="{32C6D648-3F5F-44A4-A757-020E6EA0EDD9}" type="presParOf" srcId="{A95E19EC-58F2-458B-8EDB-FFD06B6D4E70}" destId="{D88FCCAB-5CE9-4475-8BB7-D6859C5C1AE9}" srcOrd="7" destOrd="0" presId="urn:microsoft.com/office/officeart/2008/layout/LinedList"/>
    <dgm:cxn modelId="{2EA38A36-71F8-4DA8-8B79-59DCB4A991CE}" type="presParOf" srcId="{D88FCCAB-5CE9-4475-8BB7-D6859C5C1AE9}" destId="{D91442DA-F184-4BC9-8C91-EDE5C49E4EDA}" srcOrd="0" destOrd="0" presId="urn:microsoft.com/office/officeart/2008/layout/LinedList"/>
    <dgm:cxn modelId="{ACEC00ED-280C-4CDB-94C6-CB0546E07553}" type="presParOf" srcId="{D88FCCAB-5CE9-4475-8BB7-D6859C5C1AE9}" destId="{4FB2B38E-73EA-4AD7-BBC0-BFC2BA87CEC9}" srcOrd="1" destOrd="0" presId="urn:microsoft.com/office/officeart/2008/layout/LinedList"/>
    <dgm:cxn modelId="{A318D4EF-B50C-464C-8150-5D69E2D15241}" type="presParOf" srcId="{A95E19EC-58F2-458B-8EDB-FFD06B6D4E70}" destId="{2E1629AD-51DF-4AE1-BCD9-06DDFFB6EE60}" srcOrd="8" destOrd="0" presId="urn:microsoft.com/office/officeart/2008/layout/LinedList"/>
    <dgm:cxn modelId="{1D213EC5-387D-4563-B506-63D97F63AD0A}" type="presParOf" srcId="{A95E19EC-58F2-458B-8EDB-FFD06B6D4E70}" destId="{E4129F7F-97AC-4E4D-BD58-49D4523F83C9}" srcOrd="9" destOrd="0" presId="urn:microsoft.com/office/officeart/2008/layout/LinedList"/>
    <dgm:cxn modelId="{FEAD9993-0D0D-4FA7-A4E0-D58D4D79D6FF}" type="presParOf" srcId="{E4129F7F-97AC-4E4D-BD58-49D4523F83C9}" destId="{4F2D0253-35C1-41B7-B3D8-21474D0FE7F5}" srcOrd="0" destOrd="0" presId="urn:microsoft.com/office/officeart/2008/layout/LinedList"/>
    <dgm:cxn modelId="{3FC54310-CE83-4A97-9D89-521BC3B2BC58}" type="presParOf" srcId="{E4129F7F-97AC-4E4D-BD58-49D4523F83C9}" destId="{D70E5746-90C3-4B5B-A641-31117C56B2B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5EFC6-B65F-445B-AACB-A98507975D27}">
      <dsp:nvSpPr>
        <dsp:cNvPr id="0" name=""/>
        <dsp:cNvSpPr/>
      </dsp:nvSpPr>
      <dsp:spPr>
        <a:xfrm>
          <a:off x="0" y="592"/>
          <a:ext cx="6052323" cy="0"/>
        </a:xfrm>
        <a:prstGeom prst="line">
          <a:avLst/>
        </a:prstGeom>
        <a:solidFill>
          <a:schemeClr val="accent1">
            <a:shade val="8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823A62-3E19-45CD-9859-A7F4AEE420D7}">
      <dsp:nvSpPr>
        <dsp:cNvPr id="0" name=""/>
        <dsp:cNvSpPr/>
      </dsp:nvSpPr>
      <dsp:spPr>
        <a:xfrm>
          <a:off x="0" y="592"/>
          <a:ext cx="6052323" cy="970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Impact on participants</a:t>
          </a:r>
        </a:p>
      </dsp:txBody>
      <dsp:txXfrm>
        <a:off x="0" y="592"/>
        <a:ext cx="6052323" cy="970894"/>
      </dsp:txXfrm>
    </dsp:sp>
    <dsp:sp modelId="{EF22253C-27CE-4477-9FD6-E0A2A35247F9}">
      <dsp:nvSpPr>
        <dsp:cNvPr id="0" name=""/>
        <dsp:cNvSpPr/>
      </dsp:nvSpPr>
      <dsp:spPr>
        <a:xfrm>
          <a:off x="0" y="971487"/>
          <a:ext cx="6052323" cy="0"/>
        </a:xfrm>
        <a:prstGeom prst="line">
          <a:avLst/>
        </a:prstGeom>
        <a:solidFill>
          <a:schemeClr val="accent1">
            <a:shade val="80000"/>
            <a:hueOff val="76561"/>
            <a:satOff val="-1098"/>
            <a:lumOff val="6404"/>
            <a:alphaOff val="0"/>
          </a:schemeClr>
        </a:solidFill>
        <a:ln w="25400" cap="flat" cmpd="sng" algn="ctr">
          <a:solidFill>
            <a:schemeClr val="accent1">
              <a:shade val="80000"/>
              <a:hueOff val="76561"/>
              <a:satOff val="-1098"/>
              <a:lumOff val="64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94E85D-E79C-4727-980B-B1649B5BF970}">
      <dsp:nvSpPr>
        <dsp:cNvPr id="0" name=""/>
        <dsp:cNvSpPr/>
      </dsp:nvSpPr>
      <dsp:spPr>
        <a:xfrm>
          <a:off x="0" y="971487"/>
          <a:ext cx="6052323" cy="970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GB" sz="3500" kern="1200" dirty="0"/>
            <a:t>Reflecting on my practice</a:t>
          </a:r>
          <a:endParaRPr lang="en-US" sz="3500" kern="1200" dirty="0"/>
        </a:p>
      </dsp:txBody>
      <dsp:txXfrm>
        <a:off x="0" y="971487"/>
        <a:ext cx="6052323" cy="970894"/>
      </dsp:txXfrm>
    </dsp:sp>
    <dsp:sp modelId="{2C4C6C2A-FE89-48FE-AB4B-3636AFA88878}">
      <dsp:nvSpPr>
        <dsp:cNvPr id="0" name=""/>
        <dsp:cNvSpPr/>
      </dsp:nvSpPr>
      <dsp:spPr>
        <a:xfrm>
          <a:off x="0" y="1942381"/>
          <a:ext cx="6052323" cy="0"/>
        </a:xfrm>
        <a:prstGeom prst="line">
          <a:avLst/>
        </a:prstGeom>
        <a:solidFill>
          <a:schemeClr val="accent1">
            <a:shade val="80000"/>
            <a:hueOff val="153123"/>
            <a:satOff val="-2196"/>
            <a:lumOff val="12807"/>
            <a:alphaOff val="0"/>
          </a:schemeClr>
        </a:solidFill>
        <a:ln w="25400" cap="flat" cmpd="sng" algn="ctr">
          <a:solidFill>
            <a:schemeClr val="accent1">
              <a:shade val="80000"/>
              <a:hueOff val="153123"/>
              <a:satOff val="-2196"/>
              <a:lumOff val="128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54B842-6467-4846-88A8-204EA5C2B9EA}">
      <dsp:nvSpPr>
        <dsp:cNvPr id="0" name=""/>
        <dsp:cNvSpPr/>
      </dsp:nvSpPr>
      <dsp:spPr>
        <a:xfrm>
          <a:off x="0" y="1942381"/>
          <a:ext cx="6052323" cy="970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Reflexive questions</a:t>
          </a:r>
        </a:p>
      </dsp:txBody>
      <dsp:txXfrm>
        <a:off x="0" y="1942381"/>
        <a:ext cx="6052323" cy="970894"/>
      </dsp:txXfrm>
    </dsp:sp>
    <dsp:sp modelId="{84FD8CD9-FFF2-44B2-A93E-42BF4550FBD9}">
      <dsp:nvSpPr>
        <dsp:cNvPr id="0" name=""/>
        <dsp:cNvSpPr/>
      </dsp:nvSpPr>
      <dsp:spPr>
        <a:xfrm>
          <a:off x="0" y="2913275"/>
          <a:ext cx="6052323" cy="0"/>
        </a:xfrm>
        <a:prstGeom prst="line">
          <a:avLst/>
        </a:prstGeom>
        <a:solidFill>
          <a:schemeClr val="accent1">
            <a:shade val="80000"/>
            <a:hueOff val="229684"/>
            <a:satOff val="-3294"/>
            <a:lumOff val="19211"/>
            <a:alphaOff val="0"/>
          </a:schemeClr>
        </a:solidFill>
        <a:ln w="25400" cap="flat" cmpd="sng" algn="ctr">
          <a:solidFill>
            <a:schemeClr val="accent1">
              <a:shade val="80000"/>
              <a:hueOff val="229684"/>
              <a:satOff val="-3294"/>
              <a:lumOff val="192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1442DA-F184-4BC9-8C91-EDE5C49E4EDA}">
      <dsp:nvSpPr>
        <dsp:cNvPr id="0" name=""/>
        <dsp:cNvSpPr/>
      </dsp:nvSpPr>
      <dsp:spPr>
        <a:xfrm>
          <a:off x="0" y="2913275"/>
          <a:ext cx="6052323" cy="970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GB" sz="3500" kern="1200" dirty="0"/>
            <a:t>What inclusive surveys look like</a:t>
          </a:r>
          <a:endParaRPr lang="en-US" sz="3500" kern="1200" dirty="0"/>
        </a:p>
      </dsp:txBody>
      <dsp:txXfrm>
        <a:off x="0" y="2913275"/>
        <a:ext cx="6052323" cy="970894"/>
      </dsp:txXfrm>
    </dsp:sp>
    <dsp:sp modelId="{2E1629AD-51DF-4AE1-BCD9-06DDFFB6EE60}">
      <dsp:nvSpPr>
        <dsp:cNvPr id="0" name=""/>
        <dsp:cNvSpPr/>
      </dsp:nvSpPr>
      <dsp:spPr>
        <a:xfrm>
          <a:off x="0" y="3884169"/>
          <a:ext cx="6052323" cy="0"/>
        </a:xfrm>
        <a:prstGeom prst="line">
          <a:avLst/>
        </a:prstGeom>
        <a:solidFill>
          <a:schemeClr val="accent1">
            <a:shade val="80000"/>
            <a:hueOff val="306246"/>
            <a:satOff val="-4392"/>
            <a:lumOff val="25615"/>
            <a:alphaOff val="0"/>
          </a:schemeClr>
        </a:solidFill>
        <a:ln w="25400" cap="flat" cmpd="sng" algn="ctr">
          <a:solidFill>
            <a:schemeClr val="accent1">
              <a:shade val="80000"/>
              <a:hueOff val="306246"/>
              <a:satOff val="-4392"/>
              <a:lumOff val="2561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2D0253-35C1-41B7-B3D8-21474D0FE7F5}">
      <dsp:nvSpPr>
        <dsp:cNvPr id="0" name=""/>
        <dsp:cNvSpPr/>
      </dsp:nvSpPr>
      <dsp:spPr>
        <a:xfrm>
          <a:off x="0" y="3884169"/>
          <a:ext cx="6052323" cy="970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GB" sz="3500" kern="1200" dirty="0"/>
            <a:t>Questions</a:t>
          </a:r>
        </a:p>
      </dsp:txBody>
      <dsp:txXfrm>
        <a:off x="0" y="3884169"/>
        <a:ext cx="6052323" cy="97089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E0C11F06-1172-455A-AF38-FA004247DDCC}" type="datetimeFigureOut">
              <a:rPr lang="en-GB" smtClean="0"/>
              <a:t>22/09/2023</a:t>
            </a:fld>
            <a:endParaRPr lang="en-GB"/>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4A184C29-647A-4D54-81ED-235D1D5C62EE}" type="slidenum">
              <a:rPr lang="en-GB" smtClean="0"/>
              <a:t>‹#›</a:t>
            </a:fld>
            <a:endParaRPr lang="en-GB"/>
          </a:p>
        </p:txBody>
      </p:sp>
    </p:spTree>
    <p:extLst>
      <p:ext uri="{BB962C8B-B14F-4D97-AF65-F5344CB8AC3E}">
        <p14:creationId xmlns:p14="http://schemas.microsoft.com/office/powerpoint/2010/main" val="182169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first a quick definition</a:t>
            </a:r>
          </a:p>
        </p:txBody>
      </p:sp>
      <p:sp>
        <p:nvSpPr>
          <p:cNvPr id="4" name="Slide Number Placeholder 3"/>
          <p:cNvSpPr>
            <a:spLocks noGrp="1"/>
          </p:cNvSpPr>
          <p:nvPr>
            <p:ph type="sldNum" sz="quarter" idx="5"/>
          </p:nvPr>
        </p:nvSpPr>
        <p:spPr/>
        <p:txBody>
          <a:bodyPr/>
          <a:lstStyle/>
          <a:p>
            <a:fld id="{4A184C29-647A-4D54-81ED-235D1D5C62EE}" type="slidenum">
              <a:rPr lang="en-GB" smtClean="0"/>
              <a:t>4</a:t>
            </a:fld>
            <a:endParaRPr lang="en-GB"/>
          </a:p>
        </p:txBody>
      </p:sp>
    </p:spTree>
    <p:extLst>
      <p:ext uri="{BB962C8B-B14F-4D97-AF65-F5344CB8AC3E}">
        <p14:creationId xmlns:p14="http://schemas.microsoft.com/office/powerpoint/2010/main" val="1394789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Whole talk just on incentives</a:t>
            </a:r>
          </a:p>
        </p:txBody>
      </p:sp>
      <p:sp>
        <p:nvSpPr>
          <p:cNvPr id="4" name="Slide Number Placeholder 3"/>
          <p:cNvSpPr>
            <a:spLocks noGrp="1"/>
          </p:cNvSpPr>
          <p:nvPr>
            <p:ph type="sldNum" sz="quarter" idx="5"/>
          </p:nvPr>
        </p:nvSpPr>
        <p:spPr/>
        <p:txBody>
          <a:bodyPr/>
          <a:lstStyle/>
          <a:p>
            <a:fld id="{4A184C29-647A-4D54-81ED-235D1D5C62EE}" type="slidenum">
              <a:rPr lang="en-GB" smtClean="0"/>
              <a:t>13</a:t>
            </a:fld>
            <a:endParaRPr lang="en-GB"/>
          </a:p>
        </p:txBody>
      </p:sp>
    </p:spTree>
    <p:extLst>
      <p:ext uri="{BB962C8B-B14F-4D97-AF65-F5344CB8AC3E}">
        <p14:creationId xmlns:p14="http://schemas.microsoft.com/office/powerpoint/2010/main" val="3327012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caveat my survey specialism is (experiences and satisfaction)(attitudes and perceptions), this may not be appropriate, for loyalty, brand or assessment measures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but the scope of this talk is about the design of the survey. </a:t>
            </a:r>
          </a:p>
        </p:txBody>
      </p:sp>
      <p:sp>
        <p:nvSpPr>
          <p:cNvPr id="4" name="Slide Number Placeholder 3"/>
          <p:cNvSpPr>
            <a:spLocks noGrp="1"/>
          </p:cNvSpPr>
          <p:nvPr>
            <p:ph type="sldNum" sz="quarter" idx="5"/>
          </p:nvPr>
        </p:nvSpPr>
        <p:spPr/>
        <p:txBody>
          <a:bodyPr/>
          <a:lstStyle/>
          <a:p>
            <a:fld id="{4A184C29-647A-4D54-81ED-235D1D5C62EE}" type="slidenum">
              <a:rPr lang="en-GB" smtClean="0"/>
              <a:t>14</a:t>
            </a:fld>
            <a:endParaRPr lang="en-GB"/>
          </a:p>
        </p:txBody>
      </p:sp>
    </p:spTree>
    <p:extLst>
      <p:ext uri="{BB962C8B-B14F-4D97-AF65-F5344CB8AC3E}">
        <p14:creationId xmlns:p14="http://schemas.microsoft.com/office/powerpoint/2010/main" val="277357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caveat my survey specialism is (experiences and satisfaction)(attitudes and perceptions), this may not be appropriate, for loyalty, brand or assessment measures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but the scope of this talk is about the design of the survey. </a:t>
            </a:r>
          </a:p>
        </p:txBody>
      </p:sp>
      <p:sp>
        <p:nvSpPr>
          <p:cNvPr id="4" name="Slide Number Placeholder 3"/>
          <p:cNvSpPr>
            <a:spLocks noGrp="1"/>
          </p:cNvSpPr>
          <p:nvPr>
            <p:ph type="sldNum" sz="quarter" idx="5"/>
          </p:nvPr>
        </p:nvSpPr>
        <p:spPr/>
        <p:txBody>
          <a:bodyPr/>
          <a:lstStyle/>
          <a:p>
            <a:fld id="{4A184C29-647A-4D54-81ED-235D1D5C62EE}" type="slidenum">
              <a:rPr lang="en-GB" smtClean="0"/>
              <a:t>15</a:t>
            </a:fld>
            <a:endParaRPr lang="en-GB"/>
          </a:p>
        </p:txBody>
      </p:sp>
    </p:spTree>
    <p:extLst>
      <p:ext uri="{BB962C8B-B14F-4D97-AF65-F5344CB8AC3E}">
        <p14:creationId xmlns:p14="http://schemas.microsoft.com/office/powerpoint/2010/main" val="3698637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Times New Roman" panose="02020603050405020304" pitchFamily="18" charset="0"/>
              </a:rPr>
              <a:t>Reflective practice has various interpretations and intellectual traditions depending on the subject discipline (Fook et al, 2006). Within Education reflective practice is commonly defined as learning through and from experience towards gaining new insights of self and practice (Finlay, 2008).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b="0" i="0" dirty="0">
                <a:solidFill>
                  <a:srgbClr val="4A4A4A"/>
                </a:solidFill>
                <a:effectLst/>
                <a:latin typeface="Roboto" panose="02000000000000000000" pitchFamily="2" charset="0"/>
              </a:rPr>
              <a:t>Ultimately, reflections on ourselves as researchers and an awareness of the role of the self in the research process, can help us contribute not only to our own development as scholars, but also spark opportunities and ideas for new research.</a:t>
            </a:r>
            <a:endParaRPr lang="en-GB" dirty="0"/>
          </a:p>
          <a:p>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16</a:t>
            </a:fld>
            <a:endParaRPr lang="en-GB"/>
          </a:p>
        </p:txBody>
      </p:sp>
    </p:spTree>
    <p:extLst>
      <p:ext uri="{BB962C8B-B14F-4D97-AF65-F5344CB8AC3E}">
        <p14:creationId xmlns:p14="http://schemas.microsoft.com/office/powerpoint/2010/main" val="346321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17</a:t>
            </a:fld>
            <a:endParaRPr lang="en-GB"/>
          </a:p>
        </p:txBody>
      </p:sp>
    </p:spTree>
    <p:extLst>
      <p:ext uri="{BB962C8B-B14F-4D97-AF65-F5344CB8AC3E}">
        <p14:creationId xmlns:p14="http://schemas.microsoft.com/office/powerpoint/2010/main" val="667029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18</a:t>
            </a:fld>
            <a:endParaRPr lang="en-GB"/>
          </a:p>
        </p:txBody>
      </p:sp>
    </p:spTree>
    <p:extLst>
      <p:ext uri="{BB962C8B-B14F-4D97-AF65-F5344CB8AC3E}">
        <p14:creationId xmlns:p14="http://schemas.microsoft.com/office/powerpoint/2010/main" val="3440293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DengXian" panose="02010600030101010101" pitchFamily="2" charset="-122"/>
                <a:cs typeface="Times New Roman" panose="02020603050405020304" pitchFamily="18" charset="0"/>
              </a:rPr>
              <a:t>growing desire</a:t>
            </a:r>
          </a:p>
          <a:p>
            <a:r>
              <a:rPr lang="en-GB" sz="1800" dirty="0">
                <a:effectLst/>
                <a:latin typeface="Calibri" panose="020F0502020204030204" pitchFamily="34" charset="0"/>
                <a:ea typeface="DengXian" panose="02010600030101010101" pitchFamily="2" charset="-122"/>
                <a:cs typeface="Times New Roman" panose="02020603050405020304" pitchFamily="18" charset="0"/>
              </a:rPr>
              <a:t>Funders &amp; senior leadership teams requesting data</a:t>
            </a:r>
          </a:p>
          <a:p>
            <a:r>
              <a:rPr lang="en-GB" sz="1800" dirty="0">
                <a:effectLst/>
                <a:latin typeface="Calibri" panose="020F0502020204030204" pitchFamily="34" charset="0"/>
                <a:ea typeface="DengXian" panose="02010600030101010101" pitchFamily="2" charset="-122"/>
                <a:cs typeface="Times New Roman" panose="02020603050405020304" pitchFamily="18" charset="0"/>
              </a:rPr>
              <a:t>Puts it well</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5</a:t>
            </a:fld>
            <a:endParaRPr lang="en-GB"/>
          </a:p>
        </p:txBody>
      </p:sp>
    </p:spTree>
    <p:extLst>
      <p:ext uri="{BB962C8B-B14F-4D97-AF65-F5344CB8AC3E}">
        <p14:creationId xmlns:p14="http://schemas.microsoft.com/office/powerpoint/2010/main" val="388005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6</a:t>
            </a:fld>
            <a:endParaRPr lang="en-GB"/>
          </a:p>
        </p:txBody>
      </p:sp>
    </p:spTree>
    <p:extLst>
      <p:ext uri="{BB962C8B-B14F-4D97-AF65-F5344CB8AC3E}">
        <p14:creationId xmlns:p14="http://schemas.microsoft.com/office/powerpoint/2010/main" val="2030957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4AAD"/>
                </a:solidFill>
              </a:rPr>
              <a:t>Leading often to the same voices are being marginalised</a:t>
            </a:r>
          </a:p>
          <a:p>
            <a:endParaRPr lang="en-GB" dirty="0"/>
          </a:p>
          <a:p>
            <a:r>
              <a:rPr lang="en-GB" dirty="0"/>
              <a:t>Ok so what can we do about, a concept I’d like to propose we add to our toolkit as researchers in pursuit of inclusive surveys is </a:t>
            </a:r>
            <a:r>
              <a:rPr lang="en-GB" dirty="0" err="1"/>
              <a:t>crystalisation</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7</a:t>
            </a:fld>
            <a:endParaRPr lang="en-GB"/>
          </a:p>
        </p:txBody>
      </p:sp>
    </p:spTree>
    <p:extLst>
      <p:ext uri="{BB962C8B-B14F-4D97-AF65-F5344CB8AC3E}">
        <p14:creationId xmlns:p14="http://schemas.microsoft.com/office/powerpoint/2010/main" val="3175738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I have shifted my focus as a researcher to think about how I can support inclusion, diversity and equality and how I can be part of accelerating culture change in the sector. Which brings us to </a:t>
            </a:r>
            <a:r>
              <a:rPr lang="en-GB" sz="1800" dirty="0" err="1">
                <a:effectLst/>
                <a:latin typeface="Calibri" panose="020F0502020204030204" pitchFamily="34" charset="0"/>
                <a:ea typeface="Calibri" panose="020F0502020204030204" pitchFamily="34" charset="0"/>
              </a:rPr>
              <a:t>crystalisation</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 </a:t>
            </a:r>
          </a:p>
          <a:p>
            <a:r>
              <a:rPr lang="en-GB" sz="1800" kern="0" dirty="0">
                <a:effectLst/>
                <a:latin typeface="Calibri" panose="020F0502020204030204" pitchFamily="34" charset="0"/>
                <a:ea typeface="Calibri" panose="020F0502020204030204" pitchFamily="34" charset="0"/>
              </a:rPr>
              <a:t>Crystallisation is a tool that supports researchers understanding of both their own and their participants' positionality. At its core, crystallisation proposes that the researcher uses multi-methods to uncover the multiple perspectives of the reality of the participants.</a:t>
            </a:r>
          </a:p>
          <a:p>
            <a:endParaRPr lang="en-GB" sz="1800" kern="0" dirty="0">
              <a:effectLst/>
              <a:latin typeface="Calibri" panose="020F0502020204030204" pitchFamily="34" charset="0"/>
              <a:ea typeface="Calibri" panose="020F0502020204030204" pitchFamily="34" charset="0"/>
            </a:endParaRPr>
          </a:p>
          <a:p>
            <a:r>
              <a:rPr lang="en-GB" sz="1800" kern="0" dirty="0">
                <a:effectLst/>
                <a:latin typeface="Calibri" panose="020F0502020204030204" pitchFamily="34" charset="0"/>
                <a:ea typeface="Calibri" panose="020F0502020204030204" pitchFamily="34" charset="0"/>
              </a:rPr>
              <a:t>Crystallisation encourages the researcher to collect data from multiple sources and view these from multiple perspectives to create an image of the participant's truth. As a tool, crystallisation can be used to ensure credibility throughout the research process, from data collection to presentation of the data. </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8</a:t>
            </a:fld>
            <a:endParaRPr lang="en-GB"/>
          </a:p>
        </p:txBody>
      </p:sp>
    </p:spTree>
    <p:extLst>
      <p:ext uri="{BB962C8B-B14F-4D97-AF65-F5344CB8AC3E}">
        <p14:creationId xmlns:p14="http://schemas.microsoft.com/office/powerpoint/2010/main" val="10095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0" dirty="0">
                <a:effectLst/>
                <a:latin typeface="Calibri" panose="020F0502020204030204" pitchFamily="34" charset="0"/>
                <a:ea typeface="Calibri" panose="020F0502020204030204" pitchFamily="34" charset="0"/>
              </a:rPr>
              <a:t>Richardson (2000) coined the concept of crystallisation, particularly favouring the metaphor of crystallisation, as the crystal is both flexible in its growth and amorphous simultaneously. She believes it is perfect for qualitative research methods as the crystal reflects the external world, refracts the internal, and casts patterns of light out.</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9</a:t>
            </a:fld>
            <a:endParaRPr lang="en-GB"/>
          </a:p>
        </p:txBody>
      </p:sp>
    </p:spTree>
    <p:extLst>
      <p:ext uri="{BB962C8B-B14F-4D97-AF65-F5344CB8AC3E}">
        <p14:creationId xmlns:p14="http://schemas.microsoft.com/office/powerpoint/2010/main" val="4044669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Most people see the duck, and now look again and you’ll see the rabbit. The ducks beak, is the rabbits ears. </a:t>
            </a:r>
          </a:p>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-You could involve others by using participatory research methods and collaboration. Don't forget you can also gain more perspectives in the analysis stage, </a:t>
            </a:r>
            <a:r>
              <a:rPr lang="en-GB" sz="1200" dirty="0" err="1">
                <a:effectLst/>
                <a:latin typeface="Calibri" panose="020F0502020204030204" pitchFamily="34" charset="0"/>
                <a:ea typeface="Times New Roman" panose="02020603050405020304" pitchFamily="18" charset="0"/>
              </a:rPr>
              <a:t>eg</a:t>
            </a:r>
            <a:r>
              <a:rPr lang="en-GB" sz="1200" dirty="0">
                <a:effectLst/>
                <a:latin typeface="Calibri" panose="020F0502020204030204" pitchFamily="34" charset="0"/>
                <a:ea typeface="Times New Roman" panose="02020603050405020304" pitchFamily="18" charset="0"/>
              </a:rPr>
              <a:t> round table analysis. </a:t>
            </a:r>
          </a:p>
          <a:p>
            <a:pPr marL="457200" lvl="1" indent="0">
              <a:lnSpc>
                <a:spcPct val="105000"/>
              </a:lnSpc>
              <a:buFont typeface="Calibri" panose="020F0502020204030204" pitchFamily="34" charset="0"/>
              <a:buNone/>
            </a:pPr>
            <a:endParaRPr lang="en-GB" sz="1200" dirty="0">
              <a:effectLst/>
              <a:latin typeface="Calibri" panose="020F0502020204030204" pitchFamily="34" charset="0"/>
              <a:ea typeface="Times New Roman" panose="02020603050405020304" pitchFamily="18" charset="0"/>
            </a:endParaRPr>
          </a:p>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-You could alter your perspective by changing lenses. For example, suppose I was analysing data from a focus group with racially </a:t>
            </a:r>
            <a:r>
              <a:rPr lang="en-GB" sz="1200" dirty="0" err="1">
                <a:effectLst/>
                <a:latin typeface="Calibri" panose="020F0502020204030204" pitchFamily="34" charset="0"/>
                <a:ea typeface="Times New Roman" panose="02020603050405020304" pitchFamily="18" charset="0"/>
              </a:rPr>
              <a:t>minoritised</a:t>
            </a:r>
            <a:r>
              <a:rPr lang="en-GB" sz="1200" dirty="0">
                <a:effectLst/>
                <a:latin typeface="Calibri" panose="020F0502020204030204" pitchFamily="34" charset="0"/>
                <a:ea typeface="Times New Roman" panose="02020603050405020304" pitchFamily="18" charset="0"/>
              </a:rPr>
              <a:t> staff members. In that case, I could first consider, "how does the ethnicity of the participant inform what they are describing" then when the data has been thoroughly considered from this perspective, I could ask again, "how does ethnicity insect with other equality areas (gender, disability status etc.) to inform what they are describing". </a:t>
            </a:r>
          </a:p>
          <a:p>
            <a:endParaRPr lang="en-GB" dirty="0"/>
          </a:p>
          <a:p>
            <a:r>
              <a:rPr lang="en-GB" sz="1200" dirty="0">
                <a:effectLst/>
                <a:latin typeface="Calibri" panose="020F0502020204030204" pitchFamily="34" charset="0"/>
                <a:ea typeface="Calibri" panose="020F0502020204030204" pitchFamily="34" charset="0"/>
              </a:rPr>
              <a:t>Reflect on your behaviour, perceptions and understanding. Rather than reflecting alone, I have found it helpful to write my reflections and then use this to generate prompts to discuss with my team. These prompts have led us to insights and rejuvenated research designs. </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10</a:t>
            </a:fld>
            <a:endParaRPr lang="en-GB"/>
          </a:p>
        </p:txBody>
      </p:sp>
    </p:spTree>
    <p:extLst>
      <p:ext uri="{BB962C8B-B14F-4D97-AF65-F5344CB8AC3E}">
        <p14:creationId xmlns:p14="http://schemas.microsoft.com/office/powerpoint/2010/main" val="937854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0" dirty="0">
                <a:effectLst/>
                <a:latin typeface="Calibri" panose="020F0502020204030204" pitchFamily="34" charset="0"/>
                <a:ea typeface="Calibri" panose="020F0502020204030204" pitchFamily="34" charset="0"/>
              </a:rPr>
              <a:t>meaning that their perspective dictates their view of truth. Therefore, it is essential to consider our position when trying to make our research inclusive.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In reflecting on my practice as a quantitative researcher, I identified that the methods I use tend to frame people's experiences from a positivist perspective. Meaning I reduce and objectify people's experiences and may dismiss critical elements of an individual's experience. Adopting this objectifying perspective means that I choose to propose methods that have been attributed a "gold standard" label (</a:t>
            </a:r>
            <a:r>
              <a:rPr lang="en-GB" sz="1200" dirty="0" err="1">
                <a:effectLst/>
                <a:latin typeface="Calibri" panose="020F0502020204030204" pitchFamily="34" charset="0"/>
                <a:ea typeface="Calibri" panose="020F0502020204030204" pitchFamily="34" charset="0"/>
              </a:rPr>
              <a:t>eg</a:t>
            </a:r>
            <a:r>
              <a:rPr lang="en-GB" sz="1200" dirty="0">
                <a:effectLst/>
                <a:latin typeface="Calibri" panose="020F0502020204030204" pitchFamily="34" charset="0"/>
                <a:ea typeface="Calibri" panose="020F0502020204030204" pitchFamily="34" charset="0"/>
              </a:rPr>
              <a:t> Randomised Control Trial), and I use the "gold standard" label as a mark of quality. However, it has long been established that the "gold standard" label is typically attributed to data that is absolute (</a:t>
            </a:r>
            <a:r>
              <a:rPr lang="en-GB" sz="1200" dirty="0" err="1">
                <a:effectLst/>
                <a:latin typeface="Calibri" panose="020F0502020204030204" pitchFamily="34" charset="0"/>
                <a:ea typeface="Calibri" panose="020F0502020204030204" pitchFamily="34" charset="0"/>
              </a:rPr>
              <a:t>ie</a:t>
            </a:r>
            <a:r>
              <a:rPr lang="en-GB" sz="1200" dirty="0">
                <a:effectLst/>
                <a:latin typeface="Calibri" panose="020F0502020204030204" pitchFamily="34" charset="0"/>
                <a:ea typeface="Calibri" panose="020F0502020204030204" pitchFamily="34" charset="0"/>
              </a:rPr>
              <a:t> facts or statistics) and reduces and objectifies people's experiences. Maybe on reflection, you do this too? This positivist perspective fits well with some parts of the sector where there is a desire to gather more and more data to support evidence-based decisions. To be clear, I'm not saying this is wrong, but rather that we must be aware of our position. </a:t>
            </a:r>
          </a:p>
          <a:p>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11</a:t>
            </a:fld>
            <a:endParaRPr lang="en-GB"/>
          </a:p>
        </p:txBody>
      </p:sp>
    </p:spTree>
    <p:extLst>
      <p:ext uri="{BB962C8B-B14F-4D97-AF65-F5344CB8AC3E}">
        <p14:creationId xmlns:p14="http://schemas.microsoft.com/office/powerpoint/2010/main" val="3713180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Most people see the duck, and now look again and you’ll see the rabbit. The ducks beak, is the rabbits ears. </a:t>
            </a:r>
          </a:p>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-You could involve others by using participatory research methods and collaboration. Don't forget you can also gain more perspectives in the analysis stage, </a:t>
            </a:r>
            <a:r>
              <a:rPr lang="en-GB" sz="1200" dirty="0" err="1">
                <a:effectLst/>
                <a:latin typeface="Calibri" panose="020F0502020204030204" pitchFamily="34" charset="0"/>
                <a:ea typeface="Times New Roman" panose="02020603050405020304" pitchFamily="18" charset="0"/>
              </a:rPr>
              <a:t>eg</a:t>
            </a:r>
            <a:r>
              <a:rPr lang="en-GB" sz="1200" dirty="0">
                <a:effectLst/>
                <a:latin typeface="Calibri" panose="020F0502020204030204" pitchFamily="34" charset="0"/>
                <a:ea typeface="Times New Roman" panose="02020603050405020304" pitchFamily="18" charset="0"/>
              </a:rPr>
              <a:t> round table analysis. </a:t>
            </a:r>
          </a:p>
          <a:p>
            <a:pPr marL="457200" lvl="1" indent="0">
              <a:lnSpc>
                <a:spcPct val="105000"/>
              </a:lnSpc>
              <a:buFont typeface="Calibri" panose="020F0502020204030204" pitchFamily="34" charset="0"/>
              <a:buNone/>
            </a:pPr>
            <a:endParaRPr lang="en-GB" sz="1200" dirty="0">
              <a:effectLst/>
              <a:latin typeface="Calibri" panose="020F0502020204030204" pitchFamily="34" charset="0"/>
              <a:ea typeface="Times New Roman" panose="02020603050405020304" pitchFamily="18" charset="0"/>
            </a:endParaRPr>
          </a:p>
          <a:p>
            <a:pPr marL="457200" lvl="1" indent="0">
              <a:lnSpc>
                <a:spcPct val="105000"/>
              </a:lnSpc>
              <a:buFont typeface="Calibri" panose="020F0502020204030204" pitchFamily="34" charset="0"/>
              <a:buNone/>
            </a:pPr>
            <a:r>
              <a:rPr lang="en-GB" sz="1200" dirty="0">
                <a:effectLst/>
                <a:latin typeface="Calibri" panose="020F0502020204030204" pitchFamily="34" charset="0"/>
                <a:ea typeface="Times New Roman" panose="02020603050405020304" pitchFamily="18" charset="0"/>
              </a:rPr>
              <a:t>-You could alter your perspective by changing lenses. For example, suppose I was analysing data from a focus group with racially </a:t>
            </a:r>
            <a:r>
              <a:rPr lang="en-GB" sz="1200" dirty="0" err="1">
                <a:effectLst/>
                <a:latin typeface="Calibri" panose="020F0502020204030204" pitchFamily="34" charset="0"/>
                <a:ea typeface="Times New Roman" panose="02020603050405020304" pitchFamily="18" charset="0"/>
              </a:rPr>
              <a:t>minoritised</a:t>
            </a:r>
            <a:r>
              <a:rPr lang="en-GB" sz="1200" dirty="0">
                <a:effectLst/>
                <a:latin typeface="Calibri" panose="020F0502020204030204" pitchFamily="34" charset="0"/>
                <a:ea typeface="Times New Roman" panose="02020603050405020304" pitchFamily="18" charset="0"/>
              </a:rPr>
              <a:t> staff members. In that case, I could first consider, "how does the ethnicity of the participant inform what they are describing" then when the data has been thoroughly considered from this perspective, I could ask again, "how does ethnicity insect with other equality areas (gender, disability status etc.) to inform what they are describing". </a:t>
            </a:r>
          </a:p>
          <a:p>
            <a:endParaRPr lang="en-GB" dirty="0"/>
          </a:p>
          <a:p>
            <a:r>
              <a:rPr lang="en-GB" sz="1200" dirty="0">
                <a:effectLst/>
                <a:latin typeface="Calibri" panose="020F0502020204030204" pitchFamily="34" charset="0"/>
                <a:ea typeface="Calibri" panose="020F0502020204030204" pitchFamily="34" charset="0"/>
              </a:rPr>
              <a:t>Reflect on your behaviour, perceptions and understanding. Rather than reflecting alone, I have found it helpful to write my reflections and then use this to generate prompts to discuss with my team. These prompts have led us to insights and rejuvenated research designs. </a:t>
            </a:r>
            <a:endParaRPr lang="en-GB" dirty="0"/>
          </a:p>
        </p:txBody>
      </p:sp>
      <p:sp>
        <p:nvSpPr>
          <p:cNvPr id="4" name="Slide Number Placeholder 3"/>
          <p:cNvSpPr>
            <a:spLocks noGrp="1"/>
          </p:cNvSpPr>
          <p:nvPr>
            <p:ph type="sldNum" sz="quarter" idx="5"/>
          </p:nvPr>
        </p:nvSpPr>
        <p:spPr/>
        <p:txBody>
          <a:bodyPr/>
          <a:lstStyle/>
          <a:p>
            <a:fld id="{4A184C29-647A-4D54-81ED-235D1D5C62EE}" type="slidenum">
              <a:rPr lang="en-GB" smtClean="0"/>
              <a:t>12</a:t>
            </a:fld>
            <a:endParaRPr lang="en-GB"/>
          </a:p>
        </p:txBody>
      </p:sp>
    </p:spTree>
    <p:extLst>
      <p:ext uri="{BB962C8B-B14F-4D97-AF65-F5344CB8AC3E}">
        <p14:creationId xmlns:p14="http://schemas.microsoft.com/office/powerpoint/2010/main" val="183509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hyperlink" Target="https://www.linkedin.com/in/dr-griffin-james/" TargetMode="Externa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www.advance-he.ac.uk/knowledge-hub/guidance-collection-diversity-monitoring-data"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descr="A purple background with white squares&#10;&#10;Description automatically generated">
            <a:extLst>
              <a:ext uri="{FF2B5EF4-FFF2-40B4-BE49-F238E27FC236}">
                <a16:creationId xmlns:a16="http://schemas.microsoft.com/office/drawing/2014/main" id="{8B5B897F-69D2-5F71-ED5F-1ECDF6D4F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00" y="-34999"/>
            <a:ext cx="10747300" cy="760361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5112568" cy="492443"/>
          </a:xfrm>
          <a:prstGeom prst="rect">
            <a:avLst/>
          </a:prstGeom>
          <a:noFill/>
        </p:spPr>
        <p:txBody>
          <a:bodyPr wrap="square" rtlCol="0">
            <a:spAutoFit/>
          </a:bodyPr>
          <a:lstStyle/>
          <a:p>
            <a:r>
              <a:rPr lang="en-GB" sz="2600" b="1" dirty="0">
                <a:solidFill>
                  <a:srgbClr val="004AAD"/>
                </a:solidFill>
              </a:rPr>
              <a:t>Top tips when using crystallisation</a:t>
            </a:r>
          </a:p>
        </p:txBody>
      </p:sp>
      <p:sp>
        <p:nvSpPr>
          <p:cNvPr id="6" name="TextBox 5">
            <a:extLst>
              <a:ext uri="{FF2B5EF4-FFF2-40B4-BE49-F238E27FC236}">
                <a16:creationId xmlns:a16="http://schemas.microsoft.com/office/drawing/2014/main" id="{0FD1B8D7-EB65-2C16-91F5-4E3E6AB94448}"/>
              </a:ext>
            </a:extLst>
          </p:cNvPr>
          <p:cNvSpPr txBox="1"/>
          <p:nvPr/>
        </p:nvSpPr>
        <p:spPr>
          <a:xfrm>
            <a:off x="915113" y="1842195"/>
            <a:ext cx="4608512" cy="3554819"/>
          </a:xfrm>
          <a:prstGeom prst="rect">
            <a:avLst/>
          </a:prstGeom>
          <a:noFill/>
        </p:spPr>
        <p:txBody>
          <a:bodyPr wrap="square" rtlCol="0">
            <a:spAutoFit/>
          </a:bodyPr>
          <a:lstStyle/>
          <a:p>
            <a:pPr>
              <a:lnSpc>
                <a:spcPts val="3000"/>
              </a:lnSpc>
            </a:pPr>
            <a:r>
              <a:rPr lang="en-GB" sz="2800" dirty="0">
                <a:solidFill>
                  <a:srgbClr val="222222"/>
                </a:solidFill>
                <a:latin typeface="+mj-lt"/>
              </a:rPr>
              <a:t>P</a:t>
            </a:r>
            <a:r>
              <a:rPr lang="en-GB" sz="2800" b="0" i="0" dirty="0">
                <a:solidFill>
                  <a:srgbClr val="222222"/>
                </a:solidFill>
                <a:effectLst/>
                <a:latin typeface="+mj-lt"/>
              </a:rPr>
              <a:t>erception is not just a product of the stimulus, but also of mental activity</a:t>
            </a:r>
            <a:endParaRPr lang="en-GB" sz="2800" dirty="0">
              <a:solidFill>
                <a:srgbClr val="222222"/>
              </a:solidFill>
              <a:latin typeface="+mj-lt"/>
            </a:endParaRPr>
          </a:p>
          <a:p>
            <a:pPr>
              <a:lnSpc>
                <a:spcPts val="3000"/>
              </a:lnSpc>
            </a:pPr>
            <a:endParaRPr lang="en-GB" sz="2800" i="1" dirty="0">
              <a:latin typeface="Calibri" panose="020F0502020204030204" pitchFamily="34" charset="0"/>
              <a:ea typeface="Calibri" panose="020F0502020204030204" pitchFamily="34" charset="0"/>
            </a:endParaRPr>
          </a:p>
          <a:p>
            <a:pPr marL="457200" indent="-457200">
              <a:lnSpc>
                <a:spcPts val="3000"/>
              </a:lnSpc>
              <a:buFont typeface="Arial" panose="020B0604020202020204" pitchFamily="34" charset="0"/>
              <a:buChar char="•"/>
            </a:pPr>
            <a:r>
              <a:rPr lang="en-GB" sz="2800" dirty="0">
                <a:effectLst/>
                <a:latin typeface="Calibri" panose="020F0502020204030204" pitchFamily="34" charset="0"/>
                <a:ea typeface="Calibri" panose="020F0502020204030204" pitchFamily="34" charset="0"/>
              </a:rPr>
              <a:t>Gain more perspectives </a:t>
            </a:r>
          </a:p>
          <a:p>
            <a:pPr marL="457200" indent="-457200">
              <a:lnSpc>
                <a:spcPts val="3000"/>
              </a:lnSpc>
              <a:buFont typeface="Arial" panose="020B0604020202020204" pitchFamily="34" charset="0"/>
              <a:buChar char="•"/>
            </a:pPr>
            <a:endParaRPr lang="en-GB" sz="2800" dirty="0">
              <a:effectLst/>
              <a:latin typeface="Calibri" panose="020F0502020204030204" pitchFamily="34" charset="0"/>
              <a:ea typeface="Calibri" panose="020F0502020204030204" pitchFamily="34" charset="0"/>
            </a:endParaRPr>
          </a:p>
          <a:p>
            <a:pPr marL="457200" indent="-457200">
              <a:lnSpc>
                <a:spcPts val="3000"/>
              </a:lnSpc>
              <a:buFont typeface="Arial" panose="020B0604020202020204" pitchFamily="34" charset="0"/>
              <a:buChar char="•"/>
            </a:pPr>
            <a:endParaRPr lang="en-GB" sz="2800" dirty="0">
              <a:effectLst/>
              <a:latin typeface="Calibri" panose="020F0502020204030204" pitchFamily="34" charset="0"/>
              <a:ea typeface="Calibri" panose="020F0502020204030204" pitchFamily="34" charset="0"/>
            </a:endParaRPr>
          </a:p>
          <a:p>
            <a:pPr marL="457200" indent="-457200">
              <a:lnSpc>
                <a:spcPts val="3000"/>
              </a:lnSpc>
              <a:buFont typeface="Arial" panose="020B0604020202020204" pitchFamily="34" charset="0"/>
              <a:buChar char="•"/>
            </a:pPr>
            <a:r>
              <a:rPr lang="en-GB" sz="2800" dirty="0">
                <a:effectLst/>
                <a:latin typeface="Calibri" panose="020F0502020204030204" pitchFamily="34" charset="0"/>
                <a:ea typeface="Calibri" panose="020F0502020204030204" pitchFamily="34" charset="0"/>
              </a:rPr>
              <a:t>Build regular reflection into your practice </a:t>
            </a:r>
            <a:endParaRPr lang="en-GB" sz="2800" i="1" dirty="0">
              <a:effectLst/>
              <a:latin typeface="Calibri" panose="020F0502020204030204" pitchFamily="34" charset="0"/>
              <a:ea typeface="Calibri" panose="020F0502020204030204" pitchFamily="34" charset="0"/>
            </a:endParaRPr>
          </a:p>
        </p:txBody>
      </p:sp>
      <p:pic>
        <p:nvPicPr>
          <p:cNvPr id="7" name="Picture Placeholder 4" descr="Duck Rabbit optical illusion. Black and white (I believe its done in pen) drawing. Depending on your perspective, you see the duck or you see the rabbit. Most people see the duck, but have to think to see the rabbit. ">
            <a:extLst>
              <a:ext uri="{FF2B5EF4-FFF2-40B4-BE49-F238E27FC236}">
                <a16:creationId xmlns:a16="http://schemas.microsoft.com/office/drawing/2014/main" id="{7BC08B2F-3532-6998-DC42-45F0D230B328}"/>
              </a:ext>
            </a:extLst>
          </p:cNvPr>
          <p:cNvPicPr>
            <a:picLocks noChangeAspect="1"/>
          </p:cNvPicPr>
          <p:nvPr/>
        </p:nvPicPr>
        <p:blipFill rotWithShape="1">
          <a:blip r:embed="rId3">
            <a:extLst>
              <a:ext uri="{28A0092B-C50C-407E-A947-70E740481C1C}">
                <a14:useLocalDpi xmlns:a14="http://schemas.microsoft.com/office/drawing/2010/main" val="0"/>
              </a:ext>
            </a:extLst>
          </a:blip>
          <a:srcRect l="-41" r="-4370"/>
          <a:stretch/>
        </p:blipFill>
        <p:spPr>
          <a:xfrm flipH="1">
            <a:off x="5888751" y="2053233"/>
            <a:ext cx="4395158" cy="2669038"/>
          </a:xfrm>
          <a:prstGeom prst="rect">
            <a:avLst/>
          </a:prstGeom>
          <a:ln w="34925">
            <a:solidFill>
              <a:schemeClr val="tx1"/>
            </a:solidFill>
          </a:ln>
          <a:effectLst/>
        </p:spPr>
      </p:pic>
      <p:sp>
        <p:nvSpPr>
          <p:cNvPr id="9" name="TextBox 8">
            <a:extLst>
              <a:ext uri="{FF2B5EF4-FFF2-40B4-BE49-F238E27FC236}">
                <a16:creationId xmlns:a16="http://schemas.microsoft.com/office/drawing/2014/main" id="{1CBAA98F-7419-29AC-21FB-CD5C04B1BEB3}"/>
              </a:ext>
            </a:extLst>
          </p:cNvPr>
          <p:cNvSpPr txBox="1"/>
          <p:nvPr/>
        </p:nvSpPr>
        <p:spPr>
          <a:xfrm>
            <a:off x="8587060" y="4794907"/>
            <a:ext cx="5362574" cy="461665"/>
          </a:xfrm>
          <a:prstGeom prst="rect">
            <a:avLst/>
          </a:prstGeom>
          <a:noFill/>
        </p:spPr>
        <p:txBody>
          <a:bodyPr wrap="square">
            <a:spAutoFit/>
          </a:bodyPr>
          <a:lstStyle/>
          <a:p>
            <a:r>
              <a:rPr lang="en-GB" sz="2400" b="0" i="0" dirty="0">
                <a:effectLst/>
                <a:latin typeface="+mj-lt"/>
              </a:rPr>
              <a:t>Jastrow, 1899</a:t>
            </a:r>
          </a:p>
        </p:txBody>
      </p:sp>
      <p:sp>
        <p:nvSpPr>
          <p:cNvPr id="11" name="TextBox 10">
            <a:extLst>
              <a:ext uri="{FF2B5EF4-FFF2-40B4-BE49-F238E27FC236}">
                <a16:creationId xmlns:a16="http://schemas.microsoft.com/office/drawing/2014/main" id="{FE4D4584-CB6D-9426-EA5C-D617670DCAC8}"/>
              </a:ext>
            </a:extLst>
          </p:cNvPr>
          <p:cNvSpPr txBox="1"/>
          <p:nvPr/>
        </p:nvSpPr>
        <p:spPr>
          <a:xfrm>
            <a:off x="1463457" y="3655529"/>
            <a:ext cx="6440310" cy="441788"/>
          </a:xfrm>
          <a:prstGeom prst="rect">
            <a:avLst/>
          </a:prstGeom>
          <a:noFill/>
        </p:spPr>
        <p:txBody>
          <a:bodyPr wrap="square">
            <a:spAutoFit/>
          </a:bodyPr>
          <a:lstStyle/>
          <a:p>
            <a:pPr>
              <a:lnSpc>
                <a:spcPts val="3000"/>
              </a:lnSpc>
            </a:pPr>
            <a:r>
              <a:rPr lang="en-GB" sz="1800" dirty="0" err="1">
                <a:effectLst/>
                <a:latin typeface="Calibri" panose="020F0502020204030204" pitchFamily="34" charset="0"/>
                <a:ea typeface="Calibri" panose="020F0502020204030204" pitchFamily="34" charset="0"/>
              </a:rPr>
              <a:t>eg</a:t>
            </a:r>
            <a:r>
              <a:rPr lang="en-GB" sz="1800" dirty="0">
                <a:effectLst/>
                <a:latin typeface="Calibri" panose="020F0502020204030204" pitchFamily="34" charset="0"/>
                <a:ea typeface="Calibri" panose="020F0502020204030204" pitchFamily="34" charset="0"/>
              </a:rPr>
              <a:t> involve others, alter your perspective</a:t>
            </a:r>
          </a:p>
        </p:txBody>
      </p:sp>
      <p:sp>
        <p:nvSpPr>
          <p:cNvPr id="12" name="TextBox 11">
            <a:extLst>
              <a:ext uri="{FF2B5EF4-FFF2-40B4-BE49-F238E27FC236}">
                <a16:creationId xmlns:a16="http://schemas.microsoft.com/office/drawing/2014/main" id="{AD34EAA2-3F90-1DB1-3FDB-2B93D651D57B}"/>
              </a:ext>
            </a:extLst>
          </p:cNvPr>
          <p:cNvSpPr txBox="1"/>
          <p:nvPr/>
        </p:nvSpPr>
        <p:spPr>
          <a:xfrm>
            <a:off x="1488697" y="5160227"/>
            <a:ext cx="6440310" cy="441788"/>
          </a:xfrm>
          <a:prstGeom prst="rect">
            <a:avLst/>
          </a:prstGeom>
          <a:noFill/>
        </p:spPr>
        <p:txBody>
          <a:bodyPr wrap="square">
            <a:spAutoFit/>
          </a:bodyPr>
          <a:lstStyle/>
          <a:p>
            <a:pPr>
              <a:lnSpc>
                <a:spcPts val="3000"/>
              </a:lnSpc>
            </a:pPr>
            <a:r>
              <a:rPr lang="en-GB" sz="1800" dirty="0" err="1">
                <a:effectLst/>
                <a:latin typeface="Calibri" panose="020F0502020204030204" pitchFamily="34" charset="0"/>
                <a:ea typeface="Calibri" panose="020F0502020204030204" pitchFamily="34" charset="0"/>
              </a:rPr>
              <a:t>eg</a:t>
            </a:r>
            <a:r>
              <a:rPr lang="en-GB" sz="1800" dirty="0">
                <a:effectLst/>
                <a:latin typeface="Calibri" panose="020F0502020204030204" pitchFamily="34" charset="0"/>
                <a:ea typeface="Calibri" panose="020F0502020204030204" pitchFamily="34" charset="0"/>
              </a:rPr>
              <a:t> behaviour, actions, perceptions, understanding</a:t>
            </a:r>
          </a:p>
        </p:txBody>
      </p:sp>
    </p:spTree>
    <p:extLst>
      <p:ext uri="{BB962C8B-B14F-4D97-AF65-F5344CB8AC3E}">
        <p14:creationId xmlns:p14="http://schemas.microsoft.com/office/powerpoint/2010/main" val="840238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5040560" cy="492443"/>
          </a:xfrm>
          <a:prstGeom prst="rect">
            <a:avLst/>
          </a:prstGeom>
          <a:noFill/>
        </p:spPr>
        <p:txBody>
          <a:bodyPr wrap="square" rtlCol="0">
            <a:spAutoFit/>
          </a:bodyPr>
          <a:lstStyle/>
          <a:p>
            <a:r>
              <a:rPr lang="en-GB" sz="2600" b="1" dirty="0">
                <a:solidFill>
                  <a:srgbClr val="004AAD"/>
                </a:solidFill>
              </a:rPr>
              <a:t>Reflecting on my research practice</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043275"/>
            <a:ext cx="4104456" cy="3554819"/>
          </a:xfrm>
          <a:prstGeom prst="rect">
            <a:avLst/>
          </a:prstGeom>
          <a:noFill/>
        </p:spPr>
        <p:txBody>
          <a:bodyPr wrap="square" rtlCol="0">
            <a:spAutoFit/>
          </a:bodyPr>
          <a:lstStyle/>
          <a:p>
            <a:pPr>
              <a:lnSpc>
                <a:spcPts val="3000"/>
              </a:lnSpc>
            </a:pPr>
            <a:r>
              <a:rPr lang="en-GB" sz="2800" kern="0" dirty="0">
                <a:latin typeface="Calibri" panose="020F0502020204030204" pitchFamily="34" charset="0"/>
                <a:ea typeface="Calibri" panose="020F0502020204030204" pitchFamily="34" charset="0"/>
              </a:rPr>
              <a:t>W</a:t>
            </a:r>
            <a:r>
              <a:rPr lang="en-GB" sz="2800" kern="0" dirty="0">
                <a:effectLst/>
                <a:latin typeface="Calibri" panose="020F0502020204030204" pitchFamily="34" charset="0"/>
                <a:ea typeface="Calibri" panose="020F0502020204030204" pitchFamily="34" charset="0"/>
              </a:rPr>
              <a:t>hat the researcher sees depends upon the viewing angle</a:t>
            </a:r>
          </a:p>
          <a:p>
            <a:pPr marL="285750" indent="-285750">
              <a:lnSpc>
                <a:spcPts val="3000"/>
              </a:lnSpc>
              <a:buFont typeface="Arial" panose="020B0604020202020204" pitchFamily="34" charset="0"/>
              <a:buChar char="•"/>
            </a:pPr>
            <a:endParaRPr lang="en-GB" sz="2800" kern="0" dirty="0">
              <a:latin typeface="Calibri" panose="020F0502020204030204" pitchFamily="34" charset="0"/>
              <a:ea typeface="Calibri" panose="020F0502020204030204" pitchFamily="34" charset="0"/>
            </a:endParaRPr>
          </a:p>
          <a:p>
            <a:pPr>
              <a:lnSpc>
                <a:spcPts val="3000"/>
              </a:lnSpc>
            </a:pPr>
            <a:r>
              <a:rPr lang="en-GB" sz="2800" kern="0" dirty="0">
                <a:latin typeface="Calibri" panose="020F0502020204030204" pitchFamily="34" charset="0"/>
                <a:ea typeface="Calibri" panose="020F0502020204030204" pitchFamily="34" charset="0"/>
              </a:rPr>
              <a:t>I am a…</a:t>
            </a:r>
          </a:p>
          <a:p>
            <a:pPr marL="285750" indent="-285750">
              <a:lnSpc>
                <a:spcPts val="3000"/>
              </a:lnSpc>
              <a:buFont typeface="Arial" panose="020B0604020202020204" pitchFamily="34" charset="0"/>
              <a:buChar char="•"/>
            </a:pPr>
            <a:r>
              <a:rPr lang="en-GB" sz="2800" kern="0" dirty="0">
                <a:effectLst/>
                <a:latin typeface="Calibri" panose="020F0502020204030204" pitchFamily="34" charset="0"/>
                <a:ea typeface="Calibri" panose="020F0502020204030204" pitchFamily="34" charset="0"/>
              </a:rPr>
              <a:t>Quantitative researcher</a:t>
            </a:r>
          </a:p>
          <a:p>
            <a:pPr marL="285750" indent="-285750">
              <a:lnSpc>
                <a:spcPts val="3000"/>
              </a:lnSpc>
              <a:buFont typeface="Arial" panose="020B0604020202020204" pitchFamily="34" charset="0"/>
              <a:buChar char="•"/>
            </a:pPr>
            <a:r>
              <a:rPr lang="en-GB" sz="2800" kern="0" dirty="0">
                <a:latin typeface="Calibri" panose="020F0502020204030204" pitchFamily="34" charset="0"/>
                <a:ea typeface="Calibri" panose="020F0502020204030204" pitchFamily="34" charset="0"/>
              </a:rPr>
              <a:t>Positivist perspective</a:t>
            </a:r>
          </a:p>
          <a:p>
            <a:pPr marL="285750" indent="-285750">
              <a:lnSpc>
                <a:spcPts val="3000"/>
              </a:lnSpc>
              <a:buFont typeface="Arial" panose="020B0604020202020204" pitchFamily="34" charset="0"/>
              <a:buChar char="•"/>
            </a:pPr>
            <a:r>
              <a:rPr lang="en-GB" sz="2800" kern="0" dirty="0">
                <a:effectLst/>
                <a:latin typeface="Calibri" panose="020F0502020204030204" pitchFamily="34" charset="0"/>
                <a:ea typeface="Calibri" panose="020F0502020204030204" pitchFamily="34" charset="0"/>
              </a:rPr>
              <a:t>Gold standard</a:t>
            </a:r>
          </a:p>
          <a:p>
            <a:pPr marL="285750" indent="-285750">
              <a:lnSpc>
                <a:spcPts val="3000"/>
              </a:lnSpc>
              <a:buFont typeface="Arial" panose="020B0604020202020204" pitchFamily="34" charset="0"/>
              <a:buChar char="•"/>
            </a:pPr>
            <a:endParaRPr lang="en-GB" sz="2800" dirty="0"/>
          </a:p>
        </p:txBody>
      </p:sp>
      <p:sp>
        <p:nvSpPr>
          <p:cNvPr id="6" name="TextBox 5">
            <a:extLst>
              <a:ext uri="{FF2B5EF4-FFF2-40B4-BE49-F238E27FC236}">
                <a16:creationId xmlns:a16="http://schemas.microsoft.com/office/drawing/2014/main" id="{C8CFB963-76E3-72BE-2310-7A7F0785281F}"/>
              </a:ext>
            </a:extLst>
          </p:cNvPr>
          <p:cNvSpPr txBox="1"/>
          <p:nvPr/>
        </p:nvSpPr>
        <p:spPr>
          <a:xfrm>
            <a:off x="5371631" y="2701305"/>
            <a:ext cx="5348286" cy="1815882"/>
          </a:xfrm>
          <a:prstGeom prst="rect">
            <a:avLst/>
          </a:prstGeom>
          <a:noFill/>
        </p:spPr>
        <p:txBody>
          <a:bodyPr wrap="square">
            <a:spAutoFit/>
          </a:bodyPr>
          <a:lstStyle/>
          <a:p>
            <a:pPr marL="0" indent="0">
              <a:buNone/>
            </a:pPr>
            <a:r>
              <a:rPr lang="en-GB" sz="2800" dirty="0"/>
              <a:t>Quality of research depends on </a:t>
            </a:r>
            <a:r>
              <a:rPr lang="en-GB" sz="2800" i="1" dirty="0"/>
              <a:t>‘skills, sensitivity and integrity of the researcher…because research itself is a sense-making process’</a:t>
            </a:r>
          </a:p>
        </p:txBody>
      </p:sp>
      <p:sp>
        <p:nvSpPr>
          <p:cNvPr id="7" name="TextBox 6">
            <a:extLst>
              <a:ext uri="{FF2B5EF4-FFF2-40B4-BE49-F238E27FC236}">
                <a16:creationId xmlns:a16="http://schemas.microsoft.com/office/drawing/2014/main" id="{C3FBD6AB-101D-7CB0-AAC9-8BF680190EB7}"/>
              </a:ext>
            </a:extLst>
          </p:cNvPr>
          <p:cNvSpPr txBox="1"/>
          <p:nvPr/>
        </p:nvSpPr>
        <p:spPr>
          <a:xfrm>
            <a:off x="8045774" y="4917290"/>
            <a:ext cx="3096344" cy="461665"/>
          </a:xfrm>
          <a:prstGeom prst="rect">
            <a:avLst/>
          </a:prstGeom>
          <a:noFill/>
        </p:spPr>
        <p:txBody>
          <a:bodyPr wrap="square">
            <a:spAutoFit/>
          </a:bodyPr>
          <a:lstStyle/>
          <a:p>
            <a:r>
              <a:rPr lang="en-GB" sz="2400" dirty="0" err="1"/>
              <a:t>Treagust</a:t>
            </a:r>
            <a:r>
              <a:rPr lang="en-GB" sz="2400" dirty="0"/>
              <a:t>, 2023</a:t>
            </a:r>
          </a:p>
        </p:txBody>
      </p:sp>
      <p:sp>
        <p:nvSpPr>
          <p:cNvPr id="8" name="Rectangle 7">
            <a:extLst>
              <a:ext uri="{FF2B5EF4-FFF2-40B4-BE49-F238E27FC236}">
                <a16:creationId xmlns:a16="http://schemas.microsoft.com/office/drawing/2014/main" id="{E3705E54-68BC-E281-4BFB-6E13BEF94784}"/>
              </a:ext>
            </a:extLst>
          </p:cNvPr>
          <p:cNvSpPr/>
          <p:nvPr/>
        </p:nvSpPr>
        <p:spPr>
          <a:xfrm>
            <a:off x="5130676" y="2412008"/>
            <a:ext cx="5348286" cy="237752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Tree>
    <p:extLst>
      <p:ext uri="{BB962C8B-B14F-4D97-AF65-F5344CB8AC3E}">
        <p14:creationId xmlns:p14="http://schemas.microsoft.com/office/powerpoint/2010/main" val="1996970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6840760" cy="492443"/>
          </a:xfrm>
          <a:prstGeom prst="rect">
            <a:avLst/>
          </a:prstGeom>
          <a:noFill/>
        </p:spPr>
        <p:txBody>
          <a:bodyPr wrap="square" rtlCol="0">
            <a:spAutoFit/>
          </a:bodyPr>
          <a:lstStyle/>
          <a:p>
            <a:r>
              <a:rPr lang="en-GB" sz="2600" b="1" dirty="0">
                <a:solidFill>
                  <a:srgbClr val="004AAD"/>
                </a:solidFill>
              </a:rPr>
              <a:t>How it’s impacted my research practice</a:t>
            </a:r>
          </a:p>
        </p:txBody>
      </p:sp>
      <p:sp>
        <p:nvSpPr>
          <p:cNvPr id="6" name="TextBox 5">
            <a:extLst>
              <a:ext uri="{FF2B5EF4-FFF2-40B4-BE49-F238E27FC236}">
                <a16:creationId xmlns:a16="http://schemas.microsoft.com/office/drawing/2014/main" id="{0FD1B8D7-EB65-2C16-91F5-4E3E6AB94448}"/>
              </a:ext>
            </a:extLst>
          </p:cNvPr>
          <p:cNvSpPr txBox="1"/>
          <p:nvPr/>
        </p:nvSpPr>
        <p:spPr>
          <a:xfrm>
            <a:off x="915112" y="1842195"/>
            <a:ext cx="8680060" cy="3903504"/>
          </a:xfrm>
          <a:prstGeom prst="rect">
            <a:avLst/>
          </a:prstGeom>
          <a:noFill/>
        </p:spPr>
        <p:txBody>
          <a:bodyPr wrap="square" rtlCol="0">
            <a:spAutoFit/>
          </a:bodyPr>
          <a:lstStyle/>
          <a:p>
            <a:pPr marL="342900" lvl="0" indent="-342900">
              <a:lnSpc>
                <a:spcPct val="150000"/>
              </a:lnSpc>
              <a:buFont typeface="Symbol" panose="05050102010706020507" pitchFamily="18" charset="2"/>
              <a:buChar char=""/>
            </a:pPr>
            <a:r>
              <a:rPr lang="en-GB" sz="2800" kern="100" dirty="0">
                <a:effectLst/>
                <a:latin typeface="Calibri" panose="020F0502020204030204" pitchFamily="34" charset="0"/>
                <a:ea typeface="DengXian" panose="02010600030101010101" pitchFamily="2" charset="-122"/>
                <a:cs typeface="Times New Roman" panose="02020603050405020304" pitchFamily="18" charset="0"/>
              </a:rPr>
              <a:t>Not insisting that every participant takes part in the same way</a:t>
            </a:r>
          </a:p>
          <a:p>
            <a:pPr marL="342900" lvl="0" indent="-342900">
              <a:lnSpc>
                <a:spcPct val="150000"/>
              </a:lnSpc>
              <a:buFont typeface="Symbol" panose="05050102010706020507" pitchFamily="18" charset="2"/>
              <a:buChar char=""/>
            </a:pPr>
            <a:r>
              <a:rPr lang="en-GB" sz="2800" kern="100" dirty="0">
                <a:effectLst/>
                <a:latin typeface="Calibri" panose="020F0502020204030204" pitchFamily="34" charset="0"/>
                <a:ea typeface="DengXian" panose="02010600030101010101" pitchFamily="2" charset="-122"/>
                <a:cs typeface="Times New Roman" panose="02020603050405020304" pitchFamily="18" charset="0"/>
              </a:rPr>
              <a:t>Flexible attitude towards data collection strategies</a:t>
            </a:r>
          </a:p>
          <a:p>
            <a:pPr marL="342900" lvl="0" indent="-342900">
              <a:lnSpc>
                <a:spcPct val="150000"/>
              </a:lnSpc>
              <a:buFont typeface="Symbol" panose="05050102010706020507" pitchFamily="18" charset="2"/>
              <a:buChar char=""/>
            </a:pPr>
            <a:r>
              <a:rPr lang="en-GB" sz="2800" kern="100" dirty="0">
                <a:effectLst/>
                <a:latin typeface="Calibri" panose="020F0502020204030204" pitchFamily="34" charset="0"/>
                <a:ea typeface="DengXian" panose="02010600030101010101" pitchFamily="2" charset="-122"/>
                <a:cs typeface="Times New Roman" panose="02020603050405020304" pitchFamily="18" charset="0"/>
              </a:rPr>
              <a:t>Rejection of non-flexible survey software</a:t>
            </a:r>
          </a:p>
          <a:p>
            <a:pPr marL="342900" lvl="0" indent="-342900">
              <a:lnSpc>
                <a:spcPct val="150000"/>
              </a:lnSpc>
              <a:spcAft>
                <a:spcPts val="800"/>
              </a:spcAft>
              <a:buFont typeface="Symbol" panose="05050102010706020507" pitchFamily="18" charset="2"/>
              <a:buChar char=""/>
            </a:pPr>
            <a:r>
              <a:rPr lang="en-GB" sz="2800" kern="100" dirty="0">
                <a:effectLst/>
                <a:latin typeface="Calibri" panose="020F0502020204030204" pitchFamily="34" charset="0"/>
                <a:ea typeface="DengXian" panose="02010600030101010101" pitchFamily="2" charset="-122"/>
                <a:cs typeface="Times New Roman" panose="02020603050405020304" pitchFamily="18" charset="0"/>
              </a:rPr>
              <a:t>Focus on getting to know my participant population's strengths and weaknesses</a:t>
            </a:r>
          </a:p>
        </p:txBody>
      </p:sp>
    </p:spTree>
    <p:extLst>
      <p:ext uri="{BB962C8B-B14F-4D97-AF65-F5344CB8AC3E}">
        <p14:creationId xmlns:p14="http://schemas.microsoft.com/office/powerpoint/2010/main" val="224815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004AAD"/>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5DE0E6"/>
                </a:solidFill>
              </a:rPr>
              <a:t>General good practice</a:t>
            </a:r>
          </a:p>
        </p:txBody>
      </p:sp>
      <p:sp>
        <p:nvSpPr>
          <p:cNvPr id="4" name="TextBox 3">
            <a:extLst>
              <a:ext uri="{FF2B5EF4-FFF2-40B4-BE49-F238E27FC236}">
                <a16:creationId xmlns:a16="http://schemas.microsoft.com/office/drawing/2014/main" id="{DAB50EA8-CB6C-315B-AFED-D358A89874A1}"/>
              </a:ext>
            </a:extLst>
          </p:cNvPr>
          <p:cNvSpPr txBox="1"/>
          <p:nvPr/>
        </p:nvSpPr>
        <p:spPr>
          <a:xfrm>
            <a:off x="5130676" y="901105"/>
            <a:ext cx="5184576" cy="6109365"/>
          </a:xfrm>
          <a:prstGeom prst="rect">
            <a:avLst/>
          </a:prstGeom>
          <a:noFill/>
        </p:spPr>
        <p:txBody>
          <a:bodyPr wrap="square" rtlCol="0">
            <a:spAutoFit/>
          </a:bodyPr>
          <a:lstStyle/>
          <a:p>
            <a:pPr marL="457200" indent="-457200">
              <a:spcBef>
                <a:spcPts val="600"/>
              </a:spcBef>
              <a:spcAft>
                <a:spcPts val="600"/>
              </a:spcAft>
              <a:buFont typeface="Arial" panose="020B0604020202020204" pitchFamily="34" charset="0"/>
              <a:buChar char="•"/>
            </a:pPr>
            <a:r>
              <a:rPr lang="en-GB" sz="2800" dirty="0">
                <a:solidFill>
                  <a:schemeClr val="bg1"/>
                </a:solidFill>
              </a:rPr>
              <a:t>Ensure anonymity (de-link)</a:t>
            </a:r>
          </a:p>
          <a:p>
            <a:pPr marL="457200" indent="-457200">
              <a:spcBef>
                <a:spcPts val="600"/>
              </a:spcBef>
              <a:spcAft>
                <a:spcPts val="600"/>
              </a:spcAft>
              <a:buFont typeface="Arial" panose="020B0604020202020204" pitchFamily="34" charset="0"/>
              <a:buChar char="•"/>
            </a:pPr>
            <a:r>
              <a:rPr lang="en-GB" sz="2800" dirty="0">
                <a:solidFill>
                  <a:schemeClr val="bg1"/>
                </a:solidFill>
              </a:rPr>
              <a:t>Send reminders</a:t>
            </a:r>
          </a:p>
          <a:p>
            <a:pPr marL="457200" indent="-457200">
              <a:spcBef>
                <a:spcPts val="600"/>
              </a:spcBef>
              <a:spcAft>
                <a:spcPts val="600"/>
              </a:spcAft>
              <a:buFont typeface="Arial" panose="020B0604020202020204" pitchFamily="34" charset="0"/>
              <a:buChar char="•"/>
            </a:pPr>
            <a:r>
              <a:rPr lang="en-GB" sz="2800" dirty="0">
                <a:solidFill>
                  <a:schemeClr val="bg1"/>
                </a:solidFill>
              </a:rPr>
              <a:t>Minimize survey length (PEW)</a:t>
            </a:r>
          </a:p>
          <a:p>
            <a:pPr marL="457200" indent="-457200">
              <a:spcBef>
                <a:spcPts val="600"/>
              </a:spcBef>
              <a:spcAft>
                <a:spcPts val="600"/>
              </a:spcAft>
              <a:buFont typeface="Arial" panose="020B0604020202020204" pitchFamily="34" charset="0"/>
              <a:buChar char="•"/>
            </a:pPr>
            <a:r>
              <a:rPr lang="en-GB" sz="2800" dirty="0">
                <a:solidFill>
                  <a:schemeClr val="bg1"/>
                </a:solidFill>
              </a:rPr>
              <a:t>Incentives</a:t>
            </a:r>
          </a:p>
          <a:p>
            <a:pPr marL="457200" indent="-457200">
              <a:spcBef>
                <a:spcPts val="600"/>
              </a:spcBef>
              <a:spcAft>
                <a:spcPts val="600"/>
              </a:spcAft>
              <a:buFont typeface="Arial" panose="020B0604020202020204" pitchFamily="34" charset="0"/>
              <a:buChar char="•"/>
            </a:pPr>
            <a:r>
              <a:rPr lang="en-GB" sz="2800" dirty="0">
                <a:solidFill>
                  <a:schemeClr val="bg1"/>
                </a:solidFill>
              </a:rPr>
              <a:t>Provide a justification for sensitive questions (</a:t>
            </a:r>
            <a:r>
              <a:rPr lang="en-GB" sz="2800" dirty="0" err="1">
                <a:solidFill>
                  <a:schemeClr val="bg1"/>
                </a:solidFill>
              </a:rPr>
              <a:t>eg</a:t>
            </a:r>
            <a:r>
              <a:rPr lang="en-GB" sz="2800" dirty="0">
                <a:solidFill>
                  <a:schemeClr val="bg1"/>
                </a:solidFill>
              </a:rPr>
              <a:t> responses will inform EDI initiatives)</a:t>
            </a:r>
          </a:p>
          <a:p>
            <a:pPr marL="457200" indent="-457200">
              <a:spcBef>
                <a:spcPts val="600"/>
              </a:spcBef>
              <a:spcAft>
                <a:spcPts val="600"/>
              </a:spcAft>
              <a:buFont typeface="Arial" panose="020B0604020202020204" pitchFamily="34" charset="0"/>
              <a:buChar char="•"/>
            </a:pPr>
            <a:r>
              <a:rPr lang="en-GB" sz="2800" dirty="0">
                <a:solidFill>
                  <a:schemeClr val="bg1"/>
                </a:solidFill>
              </a:rPr>
              <a:t>Work with the sector to identify common demographic questions and responses</a:t>
            </a:r>
          </a:p>
          <a:p>
            <a:pPr marL="457200" indent="-457200">
              <a:buFont typeface="Arial" panose="020B0604020202020204" pitchFamily="34" charset="0"/>
              <a:buChar char="•"/>
            </a:pPr>
            <a:endParaRPr lang="en-GB" sz="2800" dirty="0">
              <a:solidFill>
                <a:schemeClr val="bg1"/>
              </a:solidFill>
            </a:endParaRP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1621185"/>
            <a:ext cx="4248472"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51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004AAD"/>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5DE0E6"/>
                </a:solidFill>
              </a:rPr>
              <a:t>What I’ve found works</a:t>
            </a:r>
          </a:p>
        </p:txBody>
      </p:sp>
      <p:sp>
        <p:nvSpPr>
          <p:cNvPr id="4" name="TextBox 3">
            <a:extLst>
              <a:ext uri="{FF2B5EF4-FFF2-40B4-BE49-F238E27FC236}">
                <a16:creationId xmlns:a16="http://schemas.microsoft.com/office/drawing/2014/main" id="{DAB50EA8-CB6C-315B-AFED-D358A89874A1}"/>
              </a:ext>
            </a:extLst>
          </p:cNvPr>
          <p:cNvSpPr txBox="1"/>
          <p:nvPr/>
        </p:nvSpPr>
        <p:spPr>
          <a:xfrm>
            <a:off x="577091" y="3082798"/>
            <a:ext cx="9672525" cy="5032147"/>
          </a:xfrm>
          <a:prstGeom prst="rect">
            <a:avLst/>
          </a:prstGeom>
          <a:noFill/>
        </p:spPr>
        <p:txBody>
          <a:bodyPr wrap="square" rtlCol="0">
            <a:spAutoFit/>
          </a:bodyPr>
          <a:lstStyle/>
          <a:p>
            <a:pPr marL="457200" indent="-457200">
              <a:spcBef>
                <a:spcPts val="600"/>
              </a:spcBef>
              <a:spcAft>
                <a:spcPts val="600"/>
              </a:spcAft>
              <a:buFont typeface="Arial" panose="020B0604020202020204" pitchFamily="34" charset="0"/>
              <a:buChar char="•"/>
            </a:pPr>
            <a:r>
              <a:rPr lang="en-GB" sz="2800" dirty="0">
                <a:solidFill>
                  <a:schemeClr val="bg1"/>
                </a:solidFill>
              </a:rPr>
              <a:t>Optional questions</a:t>
            </a:r>
          </a:p>
          <a:p>
            <a:pPr marL="457200" indent="-457200">
              <a:spcBef>
                <a:spcPts val="600"/>
              </a:spcBef>
              <a:spcAft>
                <a:spcPts val="600"/>
              </a:spcAft>
              <a:buFont typeface="Arial" panose="020B0604020202020204" pitchFamily="34" charset="0"/>
              <a:buChar char="•"/>
            </a:pPr>
            <a:r>
              <a:rPr lang="en-GB" sz="2800" dirty="0">
                <a:solidFill>
                  <a:schemeClr val="bg1"/>
                </a:solidFill>
              </a:rPr>
              <a:t>Offer and analyse open responses throughout</a:t>
            </a:r>
          </a:p>
          <a:p>
            <a:pPr marL="457200" indent="-457200">
              <a:spcBef>
                <a:spcPts val="600"/>
              </a:spcBef>
              <a:spcAft>
                <a:spcPts val="600"/>
              </a:spcAft>
              <a:buFont typeface="Arial" panose="020B0604020202020204" pitchFamily="34" charset="0"/>
              <a:buChar char="•"/>
            </a:pPr>
            <a:r>
              <a:rPr lang="en-GB" sz="2800" dirty="0">
                <a:solidFill>
                  <a:schemeClr val="bg1"/>
                </a:solidFill>
              </a:rPr>
              <a:t>Make it easy for your participants (PowerPoint questions and recorded responses)</a:t>
            </a:r>
          </a:p>
          <a:p>
            <a:pPr marL="457200" indent="-457200">
              <a:spcBef>
                <a:spcPts val="600"/>
              </a:spcBef>
              <a:spcAft>
                <a:spcPts val="600"/>
              </a:spcAft>
              <a:buFont typeface="Arial" panose="020B0604020202020204" pitchFamily="34" charset="0"/>
              <a:buChar char="•"/>
            </a:pPr>
            <a:r>
              <a:rPr lang="en-GB" sz="2800" dirty="0">
                <a:solidFill>
                  <a:schemeClr val="bg1"/>
                </a:solidFill>
              </a:rPr>
              <a:t>Include “Prefer not to say” in demographic questions</a:t>
            </a:r>
          </a:p>
          <a:p>
            <a:pPr marL="457200" indent="-457200">
              <a:spcBef>
                <a:spcPts val="600"/>
              </a:spcBef>
              <a:spcAft>
                <a:spcPts val="600"/>
              </a:spcAft>
              <a:buFont typeface="Arial" panose="020B0604020202020204" pitchFamily="34" charset="0"/>
              <a:buChar char="•"/>
            </a:pPr>
            <a:r>
              <a:rPr lang="en-GB" sz="2800" dirty="0">
                <a:solidFill>
                  <a:schemeClr val="bg1"/>
                </a:solidFill>
              </a:rPr>
              <a:t>Keep questions simple, no doubles</a:t>
            </a:r>
          </a:p>
          <a:p>
            <a:pPr marL="457200" indent="-457200">
              <a:spcBef>
                <a:spcPts val="600"/>
              </a:spcBef>
              <a:spcAft>
                <a:spcPts val="600"/>
              </a:spcAft>
              <a:buFont typeface="Arial" panose="020B0604020202020204" pitchFamily="34" charset="0"/>
              <a:buChar char="•"/>
            </a:pPr>
            <a:r>
              <a:rPr lang="en-GB" sz="2800" dirty="0">
                <a:solidFill>
                  <a:schemeClr val="bg1"/>
                </a:solidFill>
              </a:rPr>
              <a:t>Provide definitions of your meaning</a:t>
            </a:r>
          </a:p>
          <a:p>
            <a:pPr>
              <a:spcBef>
                <a:spcPts val="600"/>
              </a:spcBef>
              <a:spcAft>
                <a:spcPts val="600"/>
              </a:spcAft>
            </a:pPr>
            <a:endParaRPr lang="en-GB" sz="2800" dirty="0">
              <a:solidFill>
                <a:schemeClr val="bg1"/>
              </a:solidFill>
            </a:endParaRPr>
          </a:p>
          <a:p>
            <a:pPr marL="457200" indent="-457200">
              <a:buFont typeface="Arial" panose="020B0604020202020204" pitchFamily="34" charset="0"/>
              <a:buChar char="•"/>
            </a:pPr>
            <a:endParaRPr lang="en-GB" sz="3200" dirty="0">
              <a:solidFill>
                <a:schemeClr val="bg1"/>
              </a:solidFill>
            </a:endParaRP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1621185"/>
            <a:ext cx="4248472"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6D86A91-AFAF-03E8-E749-2EB0E75E0C3C}"/>
              </a:ext>
            </a:extLst>
          </p:cNvPr>
          <p:cNvSpPr txBox="1"/>
          <p:nvPr/>
        </p:nvSpPr>
        <p:spPr>
          <a:xfrm>
            <a:off x="583373" y="1872186"/>
            <a:ext cx="10823161" cy="954107"/>
          </a:xfrm>
          <a:prstGeom prst="rect">
            <a:avLst/>
          </a:prstGeom>
          <a:noFill/>
        </p:spPr>
        <p:txBody>
          <a:bodyPr wrap="square">
            <a:spAutoFit/>
          </a:bodyPr>
          <a:lstStyle/>
          <a:p>
            <a:pPr>
              <a:spcBef>
                <a:spcPts val="600"/>
              </a:spcBef>
              <a:spcAft>
                <a:spcPts val="600"/>
              </a:spcAft>
            </a:pPr>
            <a:r>
              <a:rPr lang="en-GB" sz="2800" dirty="0">
                <a:solidFill>
                  <a:schemeClr val="bg1"/>
                </a:solidFill>
              </a:rPr>
              <a:t>A survey should support the participant in sharing their experiences, attitudes, perceptions, satisfaction </a:t>
            </a:r>
          </a:p>
        </p:txBody>
      </p:sp>
    </p:spTree>
    <p:extLst>
      <p:ext uri="{BB962C8B-B14F-4D97-AF65-F5344CB8AC3E}">
        <p14:creationId xmlns:p14="http://schemas.microsoft.com/office/powerpoint/2010/main" val="2565257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004AAD"/>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5DE0E6"/>
                </a:solidFill>
              </a:rPr>
              <a:t>What I’ve found works</a:t>
            </a:r>
          </a:p>
        </p:txBody>
      </p:sp>
      <p:sp>
        <p:nvSpPr>
          <p:cNvPr id="4" name="TextBox 3">
            <a:extLst>
              <a:ext uri="{FF2B5EF4-FFF2-40B4-BE49-F238E27FC236}">
                <a16:creationId xmlns:a16="http://schemas.microsoft.com/office/drawing/2014/main" id="{DAB50EA8-CB6C-315B-AFED-D358A89874A1}"/>
              </a:ext>
            </a:extLst>
          </p:cNvPr>
          <p:cNvSpPr txBox="1"/>
          <p:nvPr/>
        </p:nvSpPr>
        <p:spPr>
          <a:xfrm>
            <a:off x="577090" y="2982079"/>
            <a:ext cx="9672525" cy="4878259"/>
          </a:xfrm>
          <a:prstGeom prst="rect">
            <a:avLst/>
          </a:prstGeom>
          <a:noFill/>
        </p:spPr>
        <p:txBody>
          <a:bodyPr wrap="square" rtlCol="0">
            <a:spAutoFit/>
          </a:bodyPr>
          <a:lstStyle/>
          <a:p>
            <a:pPr marL="457200" indent="-457200">
              <a:spcBef>
                <a:spcPts val="600"/>
              </a:spcBef>
              <a:spcAft>
                <a:spcPts val="600"/>
              </a:spcAft>
              <a:buFont typeface="Arial" panose="020B0604020202020204" pitchFamily="34" charset="0"/>
              <a:buChar char="•"/>
            </a:pPr>
            <a:r>
              <a:rPr lang="en-GB" sz="2800" dirty="0">
                <a:solidFill>
                  <a:schemeClr val="bg1"/>
                </a:solidFill>
              </a:rPr>
              <a:t>Consider software (JISC, Qualtrics, Google, Microsoft, Paper)</a:t>
            </a:r>
          </a:p>
          <a:p>
            <a:pPr marL="457200" indent="-457200">
              <a:spcBef>
                <a:spcPts val="600"/>
              </a:spcBef>
              <a:spcAft>
                <a:spcPts val="600"/>
              </a:spcAft>
              <a:buFont typeface="Arial" panose="020B0604020202020204" pitchFamily="34" charset="0"/>
              <a:buChar char="•"/>
            </a:pPr>
            <a:r>
              <a:rPr lang="en-GB" sz="2800" dirty="0">
                <a:solidFill>
                  <a:schemeClr val="bg1"/>
                </a:solidFill>
              </a:rPr>
              <a:t>ALWAYS represent the full demographics in write up  (for small numbers I follow the guidance from </a:t>
            </a:r>
            <a:r>
              <a:rPr lang="en-GB" sz="2800" dirty="0" err="1">
                <a:solidFill>
                  <a:schemeClr val="bg1"/>
                </a:solidFill>
              </a:rPr>
              <a:t>HESA</a:t>
            </a:r>
            <a:r>
              <a:rPr lang="en-GB" sz="2800" dirty="0">
                <a:solidFill>
                  <a:schemeClr val="bg1"/>
                </a:solidFill>
              </a:rPr>
              <a:t>)</a:t>
            </a:r>
          </a:p>
          <a:p>
            <a:pPr marL="457200" indent="-457200">
              <a:spcBef>
                <a:spcPts val="600"/>
              </a:spcBef>
              <a:spcAft>
                <a:spcPts val="600"/>
              </a:spcAft>
              <a:buFont typeface="Arial" panose="020B0604020202020204" pitchFamily="34" charset="0"/>
              <a:buChar char="•"/>
            </a:pPr>
            <a:r>
              <a:rPr lang="en-GB" sz="2800" dirty="0">
                <a:solidFill>
                  <a:schemeClr val="bg1"/>
                </a:solidFill>
              </a:rPr>
              <a:t>Make an analysis plan before you ask for responses! Yes, for each question</a:t>
            </a:r>
          </a:p>
          <a:p>
            <a:pPr marL="457200" indent="-457200">
              <a:spcBef>
                <a:spcPts val="600"/>
              </a:spcBef>
              <a:spcAft>
                <a:spcPts val="600"/>
              </a:spcAft>
              <a:buFont typeface="Arial" panose="020B0604020202020204" pitchFamily="34" charset="0"/>
              <a:buChar char="•"/>
            </a:pPr>
            <a:r>
              <a:rPr lang="en-GB" sz="2800" dirty="0">
                <a:solidFill>
                  <a:schemeClr val="bg1"/>
                </a:solidFill>
              </a:rPr>
              <a:t>Consider the research audience</a:t>
            </a:r>
          </a:p>
          <a:p>
            <a:pPr marL="457200" indent="-457200">
              <a:spcBef>
                <a:spcPts val="600"/>
              </a:spcBef>
              <a:spcAft>
                <a:spcPts val="600"/>
              </a:spcAft>
              <a:buFont typeface="Arial" panose="020B0604020202020204" pitchFamily="34" charset="0"/>
              <a:buChar char="•"/>
            </a:pPr>
            <a:r>
              <a:rPr lang="en-GB" sz="2800" dirty="0">
                <a:solidFill>
                  <a:schemeClr val="bg1"/>
                </a:solidFill>
              </a:rPr>
              <a:t>Test, test and test again, then pilot</a:t>
            </a:r>
          </a:p>
          <a:p>
            <a:pPr>
              <a:spcBef>
                <a:spcPts val="600"/>
              </a:spcBef>
              <a:spcAft>
                <a:spcPts val="600"/>
              </a:spcAft>
            </a:pPr>
            <a:endParaRPr lang="en-GB" sz="2800" dirty="0">
              <a:solidFill>
                <a:schemeClr val="bg1"/>
              </a:solidFill>
            </a:endParaRPr>
          </a:p>
          <a:p>
            <a:pPr marL="457200" indent="-457200">
              <a:buFont typeface="Arial" panose="020B0604020202020204" pitchFamily="34" charset="0"/>
              <a:buChar char="•"/>
            </a:pPr>
            <a:endParaRPr lang="en-GB" sz="3200" dirty="0">
              <a:solidFill>
                <a:schemeClr val="bg1"/>
              </a:solidFill>
            </a:endParaRP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1621185"/>
            <a:ext cx="4248472"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6D86A91-AFAF-03E8-E749-2EB0E75E0C3C}"/>
              </a:ext>
            </a:extLst>
          </p:cNvPr>
          <p:cNvSpPr txBox="1"/>
          <p:nvPr/>
        </p:nvSpPr>
        <p:spPr>
          <a:xfrm>
            <a:off x="583373" y="1872186"/>
            <a:ext cx="10823161" cy="954107"/>
          </a:xfrm>
          <a:prstGeom prst="rect">
            <a:avLst/>
          </a:prstGeom>
          <a:noFill/>
        </p:spPr>
        <p:txBody>
          <a:bodyPr wrap="square">
            <a:spAutoFit/>
          </a:bodyPr>
          <a:lstStyle/>
          <a:p>
            <a:pPr>
              <a:spcBef>
                <a:spcPts val="600"/>
              </a:spcBef>
              <a:spcAft>
                <a:spcPts val="600"/>
              </a:spcAft>
            </a:pPr>
            <a:r>
              <a:rPr lang="en-GB" sz="2800" dirty="0">
                <a:solidFill>
                  <a:schemeClr val="bg1"/>
                </a:solidFill>
              </a:rPr>
              <a:t>A survey should support the participant in sharing their experiences, attitudes, perceptions, satisfaction </a:t>
            </a:r>
          </a:p>
        </p:txBody>
      </p:sp>
    </p:spTree>
    <p:extLst>
      <p:ext uri="{BB962C8B-B14F-4D97-AF65-F5344CB8AC3E}">
        <p14:creationId xmlns:p14="http://schemas.microsoft.com/office/powerpoint/2010/main" val="2266367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004AAD"/>
                </a:solidFill>
                <a:latin typeface="+mj-lt"/>
                <a:cs typeface="Arial"/>
              </a:rPr>
              <a:t>IRCC</a:t>
            </a:r>
            <a:r>
              <a:rPr sz="1400" b="1" spc="-80" dirty="0">
                <a:solidFill>
                  <a:srgbClr val="004AAD"/>
                </a:solidFill>
                <a:latin typeface="+mj-lt"/>
                <a:cs typeface="Arial"/>
              </a:rPr>
              <a:t> </a:t>
            </a:r>
            <a:r>
              <a:rPr sz="1400" spc="35" dirty="0">
                <a:solidFill>
                  <a:srgbClr val="004AAD"/>
                </a:solidFill>
                <a:latin typeface="+mj-lt"/>
                <a:cs typeface="Arial"/>
              </a:rPr>
              <a:t>INTERNATIONAL</a:t>
            </a:r>
            <a:r>
              <a:rPr sz="1400" spc="85" dirty="0">
                <a:solidFill>
                  <a:srgbClr val="004AAD"/>
                </a:solidFill>
                <a:latin typeface="+mj-lt"/>
                <a:cs typeface="Arial"/>
              </a:rPr>
              <a:t> </a:t>
            </a:r>
            <a:r>
              <a:rPr sz="1400" spc="-20" dirty="0">
                <a:solidFill>
                  <a:srgbClr val="004AAD"/>
                </a:solidFill>
                <a:latin typeface="+mj-lt"/>
                <a:cs typeface="Arial"/>
              </a:rPr>
              <a:t>RESEARCH</a:t>
            </a:r>
            <a:r>
              <a:rPr sz="1400" spc="100" dirty="0">
                <a:solidFill>
                  <a:srgbClr val="004AAD"/>
                </a:solidFill>
                <a:latin typeface="+mj-lt"/>
                <a:cs typeface="Arial"/>
              </a:rPr>
              <a:t> </a:t>
            </a:r>
            <a:r>
              <a:rPr sz="1400" spc="-20" dirty="0">
                <a:solidFill>
                  <a:srgbClr val="004AAD"/>
                </a:solidFill>
                <a:latin typeface="+mj-lt"/>
                <a:cs typeface="Arial"/>
              </a:rPr>
              <a:t>CULTURE</a:t>
            </a:r>
            <a:r>
              <a:rPr sz="1400" spc="75" dirty="0">
                <a:solidFill>
                  <a:srgbClr val="004AAD"/>
                </a:solidFill>
                <a:latin typeface="+mj-lt"/>
                <a:cs typeface="Arial"/>
              </a:rPr>
              <a:t> </a:t>
            </a:r>
            <a:r>
              <a:rPr sz="1400" spc="15" dirty="0">
                <a:solidFill>
                  <a:srgbClr val="004AAD"/>
                </a:solidFill>
                <a:latin typeface="+mj-lt"/>
                <a:cs typeface="Arial"/>
              </a:rPr>
              <a:t>CONFERENCE </a:t>
            </a:r>
            <a:r>
              <a:rPr sz="1400" spc="110" dirty="0">
                <a:solidFill>
                  <a:srgbClr val="004AAD"/>
                </a:solidFill>
                <a:latin typeface="+mj-lt"/>
                <a:cs typeface="Arial"/>
              </a:rPr>
              <a:t> </a:t>
            </a:r>
            <a:r>
              <a:rPr sz="1400" spc="5" dirty="0">
                <a:solidFill>
                  <a:srgbClr val="004AAD"/>
                </a:solidFill>
                <a:latin typeface="+mj-lt"/>
                <a:cs typeface="Arial"/>
              </a:rPr>
              <a:t>I </a:t>
            </a:r>
            <a:r>
              <a:rPr sz="1400" spc="10" dirty="0">
                <a:solidFill>
                  <a:srgbClr val="004AAD"/>
                </a:solidFill>
                <a:latin typeface="+mj-lt"/>
                <a:cs typeface="Arial"/>
              </a:rPr>
              <a:t> </a:t>
            </a:r>
            <a:r>
              <a:rPr sz="1400" b="1" spc="50" dirty="0">
                <a:solidFill>
                  <a:srgbClr val="004AAD"/>
                </a:solidFill>
                <a:latin typeface="+mj-lt"/>
                <a:cs typeface="Arial"/>
              </a:rPr>
              <a:t>25th</a:t>
            </a:r>
            <a:r>
              <a:rPr sz="1400" b="1" spc="-30" dirty="0">
                <a:solidFill>
                  <a:srgbClr val="004AAD"/>
                </a:solidFill>
                <a:latin typeface="+mj-lt"/>
                <a:cs typeface="Arial"/>
              </a:rPr>
              <a:t> </a:t>
            </a:r>
            <a:r>
              <a:rPr sz="1400" b="1" spc="10" dirty="0">
                <a:solidFill>
                  <a:srgbClr val="004AAD"/>
                </a:solidFill>
                <a:latin typeface="+mj-lt"/>
                <a:cs typeface="Arial"/>
              </a:rPr>
              <a:t>Sept</a:t>
            </a:r>
            <a:r>
              <a:rPr sz="1400" b="1" spc="30" dirty="0">
                <a:solidFill>
                  <a:srgbClr val="004AAD"/>
                </a:solidFill>
                <a:latin typeface="+mj-lt"/>
                <a:cs typeface="Arial"/>
              </a:rPr>
              <a:t> </a:t>
            </a:r>
            <a:r>
              <a:rPr sz="1400" b="1" spc="80" dirty="0">
                <a:solidFill>
                  <a:srgbClr val="004AAD"/>
                </a:solidFill>
                <a:latin typeface="+mj-lt"/>
                <a:cs typeface="Arial"/>
              </a:rPr>
              <a:t>2023</a:t>
            </a:r>
            <a:endParaRPr sz="1400" dirty="0">
              <a:solidFill>
                <a:srgbClr val="004AAD"/>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Reflective Questions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1837209"/>
            <a:ext cx="8496944" cy="6247864"/>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800" dirty="0"/>
              <a:t>Why am I interested in this piece of research? </a:t>
            </a:r>
          </a:p>
          <a:p>
            <a:pPr marL="285750" indent="-285750">
              <a:lnSpc>
                <a:spcPts val="3000"/>
              </a:lnSpc>
              <a:buFont typeface="Arial" panose="020B0604020202020204" pitchFamily="34" charset="0"/>
              <a:buChar char="•"/>
            </a:pPr>
            <a:r>
              <a:rPr lang="en-GB" sz="2800" dirty="0"/>
              <a:t>Am I more comfortable with one data collection strategy/analysis? Why?</a:t>
            </a:r>
          </a:p>
          <a:p>
            <a:pPr marL="285750" indent="-285750">
              <a:lnSpc>
                <a:spcPts val="3000"/>
              </a:lnSpc>
              <a:buFont typeface="Arial" panose="020B0604020202020204" pitchFamily="34" charset="0"/>
              <a:buChar char="•"/>
            </a:pPr>
            <a:endParaRPr lang="en-GB" sz="2800" dirty="0"/>
          </a:p>
          <a:p>
            <a:pPr marL="285750" indent="-285750">
              <a:lnSpc>
                <a:spcPts val="3000"/>
              </a:lnSpc>
              <a:buFont typeface="Arial" panose="020B0604020202020204" pitchFamily="34" charset="0"/>
              <a:buChar char="•"/>
            </a:pPr>
            <a:r>
              <a:rPr lang="en-GB" sz="2800" dirty="0"/>
              <a:t>Who are my research population? What tools do they use daily? </a:t>
            </a:r>
          </a:p>
          <a:p>
            <a:pPr marL="285750" indent="-285750">
              <a:lnSpc>
                <a:spcPts val="3000"/>
              </a:lnSpc>
              <a:buFont typeface="Arial" panose="020B0604020202020204" pitchFamily="34" charset="0"/>
              <a:buChar char="•"/>
            </a:pPr>
            <a:r>
              <a:rPr lang="en-GB" sz="2800" dirty="0"/>
              <a:t>What data collection approach is most appropriate for this population?</a:t>
            </a:r>
          </a:p>
          <a:p>
            <a:pPr marL="285750" indent="-285750">
              <a:lnSpc>
                <a:spcPts val="3000"/>
              </a:lnSpc>
              <a:buFont typeface="Arial" panose="020B0604020202020204" pitchFamily="34" charset="0"/>
              <a:buChar char="•"/>
            </a:pPr>
            <a:r>
              <a:rPr lang="en-GB" sz="2800" dirty="0"/>
              <a:t>Is there anything I can do to shift the load from them to me? (</a:t>
            </a:r>
            <a:r>
              <a:rPr lang="en-GB" sz="2800" dirty="0" err="1"/>
              <a:t>eg</a:t>
            </a:r>
            <a:r>
              <a:rPr lang="en-GB" sz="2800" dirty="0"/>
              <a:t> have they already written about what I’m asking)</a:t>
            </a:r>
          </a:p>
          <a:p>
            <a:pPr marL="285750" indent="-285750">
              <a:lnSpc>
                <a:spcPts val="3000"/>
              </a:lnSpc>
              <a:buFont typeface="Arial" panose="020B0604020202020204" pitchFamily="34" charset="0"/>
              <a:buChar char="•"/>
            </a:pPr>
            <a:r>
              <a:rPr lang="en-GB" sz="2800" dirty="0"/>
              <a:t>Who is this data for? Am I collecting data in the right way for its audience? </a:t>
            </a:r>
          </a:p>
          <a:p>
            <a:pPr>
              <a:lnSpc>
                <a:spcPts val="3000"/>
              </a:lnSpc>
            </a:pPr>
            <a:endParaRPr lang="en-GB" sz="2800" dirty="0"/>
          </a:p>
          <a:p>
            <a:pPr marL="285750" indent="-285750">
              <a:lnSpc>
                <a:spcPts val="3000"/>
              </a:lnSpc>
              <a:buFont typeface="Arial" panose="020B0604020202020204" pitchFamily="34" charset="0"/>
              <a:buChar char="•"/>
            </a:pPr>
            <a:endParaRPr lang="en-GB" sz="2800" dirty="0"/>
          </a:p>
          <a:p>
            <a:pPr marL="285750" indent="-285750">
              <a:lnSpc>
                <a:spcPts val="3000"/>
              </a:lnSpc>
              <a:buFont typeface="Arial" panose="020B0604020202020204" pitchFamily="34" charset="0"/>
              <a:buChar char="•"/>
            </a:pPr>
            <a:endParaRPr lang="en-GB"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nk Ranunculus flowers with green centers at various stages of openness">
            <a:extLst>
              <a:ext uri="{FF2B5EF4-FFF2-40B4-BE49-F238E27FC236}">
                <a16:creationId xmlns:a16="http://schemas.microsoft.com/office/drawing/2014/main" id="{143FE223-04D9-4F08-42FE-39006D73F709}"/>
              </a:ext>
            </a:extLst>
          </p:cNvPr>
          <p:cNvPicPr>
            <a:picLocks noChangeAspect="1"/>
          </p:cNvPicPr>
          <p:nvPr/>
        </p:nvPicPr>
        <p:blipFill>
          <a:blip r:embed="rId3" cstate="print">
            <a:extLst>
              <a:ext uri="{28A0092B-C50C-407E-A947-70E740481C1C}">
                <a14:useLocalDpi xmlns:a14="http://schemas.microsoft.com/office/drawing/2010/main" val="0"/>
              </a:ext>
            </a:extLst>
          </a:blip>
          <a:srcRect l="17098" r="17098"/>
          <a:stretch/>
        </p:blipFill>
        <p:spPr>
          <a:xfrm>
            <a:off x="6459320" y="1234955"/>
            <a:ext cx="3305111" cy="3348442"/>
          </a:xfrm>
          <a:prstGeom prst="rect">
            <a:avLst/>
          </a:prstGeom>
          <a:ln w="34925">
            <a:solidFill>
              <a:schemeClr val="tx1"/>
            </a:solidFill>
          </a:ln>
          <a:effectLst/>
        </p:spPr>
      </p:pic>
      <p:pic>
        <p:nvPicPr>
          <p:cNvPr id="9" name="Picture 8" descr="A blue background with white text&#10;&#10;Description automatically generated">
            <a:extLst>
              <a:ext uri="{FF2B5EF4-FFF2-40B4-BE49-F238E27FC236}">
                <a16:creationId xmlns:a16="http://schemas.microsoft.com/office/drawing/2014/main" id="{8FAD569E-CEA3-34AF-D0DB-C75D48072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08" y="4918078"/>
            <a:ext cx="10711508" cy="2673350"/>
          </a:xfrm>
          <a:prstGeom prst="rect">
            <a:avLst/>
          </a:prstGeom>
        </p:spPr>
      </p:pic>
      <p:sp>
        <p:nvSpPr>
          <p:cNvPr id="23" name="TextBox 22">
            <a:extLst>
              <a:ext uri="{FF2B5EF4-FFF2-40B4-BE49-F238E27FC236}">
                <a16:creationId xmlns:a16="http://schemas.microsoft.com/office/drawing/2014/main" id="{4746034D-9749-55CE-B2AE-347D66B1CCA9}"/>
              </a:ext>
            </a:extLst>
          </p:cNvPr>
          <p:cNvSpPr txBox="1"/>
          <p:nvPr/>
        </p:nvSpPr>
        <p:spPr>
          <a:xfrm>
            <a:off x="522164" y="616738"/>
            <a:ext cx="5847961" cy="310854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dirty="0">
                <a:effectLst/>
                <a:latin typeface="Calibri" panose="020F0502020204030204" pitchFamily="34" charset="0"/>
                <a:ea typeface="Calibri" panose="020F0502020204030204" pitchFamily="34" charset="0"/>
              </a:rPr>
              <a:t>I want to acknowledge that much more can be done to accelerate culture change in the sector. Crystallisation is only one concept that can be added to our everyday toolkit as researchers to develop our practice to be more inclusive. </a:t>
            </a:r>
          </a:p>
        </p:txBody>
      </p:sp>
      <p:sp>
        <p:nvSpPr>
          <p:cNvPr id="24" name="Text Placeholder 6">
            <a:extLst>
              <a:ext uri="{FF2B5EF4-FFF2-40B4-BE49-F238E27FC236}">
                <a16:creationId xmlns:a16="http://schemas.microsoft.com/office/drawing/2014/main" id="{6A8726FE-4649-57B3-2AFA-BB21648EB562}"/>
              </a:ext>
            </a:extLst>
          </p:cNvPr>
          <p:cNvSpPr txBox="1">
            <a:spLocks/>
          </p:cNvSpPr>
          <p:nvPr/>
        </p:nvSpPr>
        <p:spPr>
          <a:xfrm>
            <a:off x="1674292" y="3853433"/>
            <a:ext cx="3063846" cy="49283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kumimoji="0" lang="en-US" sz="4800" b="0" i="0" u="none" strike="noStrike" kern="1200" cap="none" spc="0" normalizeH="0" baseline="0" noProof="0" dirty="0">
                <a:ln>
                  <a:noFill/>
                </a:ln>
                <a:effectLst/>
                <a:uLnTx/>
                <a:uFillTx/>
                <a:latin typeface="Calibri"/>
              </a:rPr>
              <a:t>Thank you</a:t>
            </a:r>
          </a:p>
          <a:p>
            <a:pPr marL="0" marR="0" lvl="0" indent="0" algn="l" defTabSz="685800" rtl="0" eaLnBrk="1" fontAlgn="auto" latinLnBrk="0" hangingPunct="1">
              <a:lnSpc>
                <a:spcPct val="110000"/>
              </a:lnSpc>
              <a:spcBef>
                <a:spcPts val="750"/>
              </a:spcBef>
              <a:spcAft>
                <a:spcPts val="0"/>
              </a:spcAft>
              <a:buClrTx/>
              <a:buSzTx/>
              <a:buFontTx/>
              <a:buNone/>
              <a:tabLst/>
              <a:defRPr/>
            </a:pPr>
            <a:endParaRPr kumimoji="0" lang="en-US" sz="4800" b="0" i="0" u="none" strike="noStrike" kern="1200" cap="none" spc="0" normalizeH="0" baseline="0" noProof="0" dirty="0">
              <a:ln>
                <a:noFill/>
              </a:ln>
              <a:solidFill>
                <a:schemeClr val="bg1"/>
              </a:solidFill>
              <a:effectLst/>
              <a:uLnTx/>
              <a:uFillTx/>
              <a:latin typeface="Calibri"/>
            </a:endParaRPr>
          </a:p>
        </p:txBody>
      </p:sp>
      <p:cxnSp>
        <p:nvCxnSpPr>
          <p:cNvPr id="25" name="Straight Connector 24">
            <a:extLst>
              <a:ext uri="{FF2B5EF4-FFF2-40B4-BE49-F238E27FC236}">
                <a16:creationId xmlns:a16="http://schemas.microsoft.com/office/drawing/2014/main" id="{2DE3383F-D190-5167-F0D0-B6AFD1C2CEE8}"/>
              </a:ext>
            </a:extLst>
          </p:cNvPr>
          <p:cNvCxnSpPr>
            <a:cxnSpLocks/>
          </p:cNvCxnSpPr>
          <p:nvPr/>
        </p:nvCxnSpPr>
        <p:spPr>
          <a:xfrm>
            <a:off x="2394372" y="3781425"/>
            <a:ext cx="3600400" cy="0"/>
          </a:xfrm>
          <a:prstGeom prst="line">
            <a:avLst/>
          </a:prstGeom>
          <a:ln>
            <a:solidFill>
              <a:srgbClr val="004AA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48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ose-up of hands raised in classroom. To prompt the audience to ask questions">
            <a:extLst>
              <a:ext uri="{FF2B5EF4-FFF2-40B4-BE49-F238E27FC236}">
                <a16:creationId xmlns:a16="http://schemas.microsoft.com/office/drawing/2014/main" id="{143FE223-04D9-4F08-42FE-39006D73F7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4196"/>
          <a:stretch/>
        </p:blipFill>
        <p:spPr>
          <a:xfrm>
            <a:off x="6459320" y="1234955"/>
            <a:ext cx="3305111" cy="3348442"/>
          </a:xfrm>
          <a:prstGeom prst="rect">
            <a:avLst/>
          </a:prstGeom>
          <a:ln w="34925">
            <a:solidFill>
              <a:schemeClr val="tx1"/>
            </a:solidFill>
          </a:ln>
          <a:effectLst/>
        </p:spPr>
      </p:pic>
      <p:sp>
        <p:nvSpPr>
          <p:cNvPr id="5" name="Text Placeholder 6">
            <a:extLst>
              <a:ext uri="{FF2B5EF4-FFF2-40B4-BE49-F238E27FC236}">
                <a16:creationId xmlns:a16="http://schemas.microsoft.com/office/drawing/2014/main" id="{C97AB233-59AD-056F-9774-29E1745574E0}"/>
              </a:ext>
            </a:extLst>
          </p:cNvPr>
          <p:cNvSpPr txBox="1">
            <a:spLocks/>
          </p:cNvSpPr>
          <p:nvPr/>
        </p:nvSpPr>
        <p:spPr>
          <a:xfrm>
            <a:off x="1170236" y="834637"/>
            <a:ext cx="3960440" cy="49283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lang="en-US" sz="4800" dirty="0">
                <a:latin typeface="Calibri"/>
              </a:rPr>
              <a:t>Any questions</a:t>
            </a:r>
            <a:endParaRPr kumimoji="0" lang="en-US" sz="4800" b="0" i="0" u="none" strike="noStrike" kern="1200" cap="none" spc="0" normalizeH="0" baseline="0" noProof="0" dirty="0">
              <a:ln>
                <a:noFill/>
              </a:ln>
              <a:effectLst/>
              <a:uLnTx/>
              <a:uFillTx/>
              <a:latin typeface="Calibri"/>
            </a:endParaRPr>
          </a:p>
          <a:p>
            <a:pPr marL="0" marR="0" lvl="0" indent="0" algn="l" defTabSz="685800" rtl="0" eaLnBrk="1" fontAlgn="auto" latinLnBrk="0" hangingPunct="1">
              <a:lnSpc>
                <a:spcPct val="110000"/>
              </a:lnSpc>
              <a:spcBef>
                <a:spcPts val="750"/>
              </a:spcBef>
              <a:spcAft>
                <a:spcPts val="0"/>
              </a:spcAft>
              <a:buClrTx/>
              <a:buSzTx/>
              <a:buFontTx/>
              <a:buNone/>
              <a:tabLst/>
              <a:defRPr/>
            </a:pPr>
            <a:endParaRPr kumimoji="0" lang="en-US" sz="4800" b="0" i="0" u="none" strike="noStrike" kern="1200" cap="none" spc="0" normalizeH="0" baseline="0" noProof="0" dirty="0">
              <a:ln>
                <a:noFill/>
              </a:ln>
              <a:solidFill>
                <a:schemeClr val="bg1"/>
              </a:solidFill>
              <a:effectLst/>
              <a:uLnTx/>
              <a:uFillTx/>
              <a:latin typeface="Calibri"/>
            </a:endParaRPr>
          </a:p>
        </p:txBody>
      </p:sp>
      <p:pic>
        <p:nvPicPr>
          <p:cNvPr id="9" name="Picture 8" descr="A blue background with white text&#10;&#10;Description automatically generated">
            <a:extLst>
              <a:ext uri="{FF2B5EF4-FFF2-40B4-BE49-F238E27FC236}">
                <a16:creationId xmlns:a16="http://schemas.microsoft.com/office/drawing/2014/main" id="{8FAD569E-CEA3-34AF-D0DB-C75D48072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08" y="4918078"/>
            <a:ext cx="10711508" cy="2673350"/>
          </a:xfrm>
          <a:prstGeom prst="rect">
            <a:avLst/>
          </a:prstGeom>
        </p:spPr>
      </p:pic>
      <p:pic>
        <p:nvPicPr>
          <p:cNvPr id="15" name="Picture 14" descr="A blue square with white letters&#10;&#10;Description automatically generated">
            <a:hlinkClick r:id="rId5"/>
            <a:extLst>
              <a:ext uri="{FF2B5EF4-FFF2-40B4-BE49-F238E27FC236}">
                <a16:creationId xmlns:a16="http://schemas.microsoft.com/office/drawing/2014/main" id="{F5ADEBD5-58E9-C235-7750-2DB57339B20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690" y="2838199"/>
            <a:ext cx="936570" cy="936570"/>
          </a:xfrm>
          <a:prstGeom prst="rect">
            <a:avLst/>
          </a:prstGeom>
        </p:spPr>
      </p:pic>
      <p:sp>
        <p:nvSpPr>
          <p:cNvPr id="16" name="TextBox 15">
            <a:extLst>
              <a:ext uri="{FF2B5EF4-FFF2-40B4-BE49-F238E27FC236}">
                <a16:creationId xmlns:a16="http://schemas.microsoft.com/office/drawing/2014/main" id="{EC337268-D3C8-0E22-79D8-300B40F54474}"/>
              </a:ext>
            </a:extLst>
          </p:cNvPr>
          <p:cNvSpPr txBox="1"/>
          <p:nvPr/>
        </p:nvSpPr>
        <p:spPr>
          <a:xfrm>
            <a:off x="1562308" y="2831178"/>
            <a:ext cx="4432464" cy="461665"/>
          </a:xfrm>
          <a:prstGeom prst="rect">
            <a:avLst/>
          </a:prstGeom>
          <a:noFill/>
        </p:spPr>
        <p:txBody>
          <a:bodyPr wrap="square" rtlCol="0">
            <a:spAutoFit/>
          </a:bodyPr>
          <a:lstStyle/>
          <a:p>
            <a:r>
              <a:rPr lang="en-GB" sz="2400" dirty="0"/>
              <a:t>Hannah.griffinjames@gmail.com</a:t>
            </a:r>
          </a:p>
        </p:txBody>
      </p:sp>
      <p:sp>
        <p:nvSpPr>
          <p:cNvPr id="18" name="TextBox 17">
            <a:extLst>
              <a:ext uri="{FF2B5EF4-FFF2-40B4-BE49-F238E27FC236}">
                <a16:creationId xmlns:a16="http://schemas.microsoft.com/office/drawing/2014/main" id="{1404D01A-2F20-7A71-1261-6060E9D8F7CF}"/>
              </a:ext>
            </a:extLst>
          </p:cNvPr>
          <p:cNvSpPr txBox="1"/>
          <p:nvPr/>
        </p:nvSpPr>
        <p:spPr>
          <a:xfrm>
            <a:off x="1555051" y="3319760"/>
            <a:ext cx="5358062" cy="461665"/>
          </a:xfrm>
          <a:prstGeom prst="rect">
            <a:avLst/>
          </a:prstGeom>
          <a:noFill/>
        </p:spPr>
        <p:txBody>
          <a:bodyPr wrap="square">
            <a:spAutoFit/>
          </a:bodyPr>
          <a:lstStyle/>
          <a:p>
            <a:r>
              <a:rPr lang="en-GB" sz="2400" dirty="0"/>
              <a:t>expertevaluation.org</a:t>
            </a:r>
          </a:p>
        </p:txBody>
      </p:sp>
      <p:cxnSp>
        <p:nvCxnSpPr>
          <p:cNvPr id="19" name="Straight Connector 18">
            <a:extLst>
              <a:ext uri="{FF2B5EF4-FFF2-40B4-BE49-F238E27FC236}">
                <a16:creationId xmlns:a16="http://schemas.microsoft.com/office/drawing/2014/main" id="{5A7E3C85-D442-AB27-2DEB-CAC0895BEE72}"/>
              </a:ext>
            </a:extLst>
          </p:cNvPr>
          <p:cNvCxnSpPr>
            <a:cxnSpLocks/>
          </p:cNvCxnSpPr>
          <p:nvPr/>
        </p:nvCxnSpPr>
        <p:spPr>
          <a:xfrm>
            <a:off x="1890316" y="1765201"/>
            <a:ext cx="3600400" cy="0"/>
          </a:xfrm>
          <a:prstGeom prst="line">
            <a:avLst/>
          </a:prstGeom>
          <a:ln>
            <a:solidFill>
              <a:srgbClr val="004AA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333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2A8A126-B36A-0B6A-A7A2-68C9C12E5A43}"/>
              </a:ext>
            </a:extLst>
          </p:cNvPr>
          <p:cNvSpPr>
            <a:spLocks noGrp="1"/>
          </p:cNvSpPr>
          <p:nvPr>
            <p:ph type="body" idx="1"/>
          </p:nvPr>
        </p:nvSpPr>
        <p:spPr>
          <a:xfrm>
            <a:off x="534670" y="1739455"/>
            <a:ext cx="9624060" cy="3877985"/>
          </a:xfrm>
        </p:spPr>
        <p:txBody>
          <a:bodyPr/>
          <a:lstStyle/>
          <a:p>
            <a:r>
              <a:rPr lang="en-GB" b="0" i="0" dirty="0">
                <a:solidFill>
                  <a:srgbClr val="222222"/>
                </a:solidFill>
                <a:effectLst/>
                <a:latin typeface="+mj-lt"/>
              </a:rPr>
              <a:t>Burnett, N. P., Hernandez, A. M., King, E. E., Tanner, R. L., &amp; </a:t>
            </a:r>
            <a:r>
              <a:rPr lang="en-GB" b="0" i="0" dirty="0" err="1">
                <a:solidFill>
                  <a:srgbClr val="222222"/>
                </a:solidFill>
                <a:effectLst/>
                <a:latin typeface="+mj-lt"/>
              </a:rPr>
              <a:t>Wilsterman</a:t>
            </a:r>
            <a:r>
              <a:rPr lang="en-GB" b="0" i="0" dirty="0">
                <a:solidFill>
                  <a:srgbClr val="222222"/>
                </a:solidFill>
                <a:effectLst/>
                <a:latin typeface="+mj-lt"/>
              </a:rPr>
              <a:t>, K. (2022). A push for inclusive data collection in STEM organizations. </a:t>
            </a:r>
            <a:r>
              <a:rPr lang="en-GB" b="0" i="1" dirty="0">
                <a:solidFill>
                  <a:srgbClr val="222222"/>
                </a:solidFill>
                <a:effectLst/>
                <a:latin typeface="+mj-lt"/>
              </a:rPr>
              <a:t>Science</a:t>
            </a:r>
            <a:r>
              <a:rPr lang="en-GB" b="0" i="0" dirty="0">
                <a:solidFill>
                  <a:srgbClr val="222222"/>
                </a:solidFill>
                <a:effectLst/>
                <a:latin typeface="+mj-lt"/>
              </a:rPr>
              <a:t>, </a:t>
            </a:r>
            <a:r>
              <a:rPr lang="en-GB" b="0" i="1" dirty="0">
                <a:solidFill>
                  <a:srgbClr val="222222"/>
                </a:solidFill>
                <a:effectLst/>
                <a:latin typeface="+mj-lt"/>
              </a:rPr>
              <a:t>376</a:t>
            </a:r>
            <a:r>
              <a:rPr lang="en-GB" b="0" i="0" dirty="0">
                <a:solidFill>
                  <a:srgbClr val="222222"/>
                </a:solidFill>
                <a:effectLst/>
                <a:latin typeface="+mj-lt"/>
              </a:rPr>
              <a:t>(6588), 37-39.</a:t>
            </a:r>
            <a:endParaRPr lang="en-GB" dirty="0">
              <a:latin typeface="+mj-lt"/>
            </a:endParaRPr>
          </a:p>
          <a:p>
            <a:endParaRPr lang="en-GB" dirty="0">
              <a:latin typeface="+mj-lt"/>
            </a:endParaRPr>
          </a:p>
          <a:p>
            <a:r>
              <a:rPr lang="en-GB" dirty="0">
                <a:latin typeface="+mj-lt"/>
              </a:rPr>
              <a:t>Denzin, N. K., &amp; Lincoln, Y. S. (Eds.). (2011). The Sage handbook of qualitative research. Sage.</a:t>
            </a:r>
          </a:p>
          <a:p>
            <a:r>
              <a:rPr lang="en-GB" dirty="0">
                <a:latin typeface="+mj-lt"/>
              </a:rPr>
              <a:t>Richardson, L. (2000). Writing: A method of inquiry. In </a:t>
            </a:r>
            <a:r>
              <a:rPr lang="en-GB" dirty="0" err="1">
                <a:latin typeface="+mj-lt"/>
              </a:rPr>
              <a:t>N.K</a:t>
            </a:r>
            <a:r>
              <a:rPr lang="en-GB" dirty="0">
                <a:latin typeface="+mj-lt"/>
              </a:rPr>
              <a:t> Denzin &amp; </a:t>
            </a:r>
            <a:r>
              <a:rPr lang="en-GB" dirty="0" err="1">
                <a:latin typeface="+mj-lt"/>
              </a:rPr>
              <a:t>Y.S</a:t>
            </a:r>
            <a:r>
              <a:rPr lang="en-GB" dirty="0">
                <a:latin typeface="+mj-lt"/>
              </a:rPr>
              <a:t> Lincoln (Eds). Handbook of qualitative research. (2nd ed.). (pp. 959-978). Sage.</a:t>
            </a:r>
          </a:p>
          <a:p>
            <a:endParaRPr lang="en-GB" dirty="0">
              <a:latin typeface="+mj-lt"/>
            </a:endParaRPr>
          </a:p>
          <a:p>
            <a:r>
              <a:rPr lang="en-GB" b="0" i="0" dirty="0" err="1">
                <a:solidFill>
                  <a:schemeClr val="tx1"/>
                </a:solidFill>
                <a:effectLst/>
                <a:latin typeface="+mj-lt"/>
              </a:rPr>
              <a:t>Guyan</a:t>
            </a:r>
            <a:r>
              <a:rPr lang="en-GB" b="0" i="0" dirty="0">
                <a:solidFill>
                  <a:schemeClr val="tx1"/>
                </a:solidFill>
                <a:effectLst/>
                <a:latin typeface="+mj-lt"/>
              </a:rPr>
              <a:t>, K. (2022) Fixing the Wrong Problems: Queer Communities and the False Promise of Unbiased and Equal Data Systems. </a:t>
            </a:r>
            <a:r>
              <a:rPr lang="en-GB" b="0" i="1" dirty="0">
                <a:solidFill>
                  <a:schemeClr val="tx1"/>
                </a:solidFill>
                <a:effectLst/>
                <a:latin typeface="+mj-lt"/>
              </a:rPr>
              <a:t>European Data Protection Law Review, 8(4), 455-461. </a:t>
            </a:r>
          </a:p>
          <a:p>
            <a:endParaRPr lang="en-GB" dirty="0">
              <a:latin typeface="+mj-lt"/>
            </a:endParaRPr>
          </a:p>
          <a:p>
            <a:r>
              <a:rPr lang="en-GB" b="0" i="0" dirty="0">
                <a:solidFill>
                  <a:schemeClr val="tx1"/>
                </a:solidFill>
                <a:effectLst/>
                <a:latin typeface="+mj-lt"/>
              </a:rPr>
              <a:t>Jastrow, J. "The Mind's Eye." </a:t>
            </a:r>
            <a:r>
              <a:rPr lang="en-GB" b="0" i="1" u="none" strike="noStrike" dirty="0">
                <a:solidFill>
                  <a:schemeClr val="tx1"/>
                </a:solidFill>
                <a:effectLst/>
                <a:latin typeface="+mj-lt"/>
              </a:rPr>
              <a:t>Popular Science. Monthly</a:t>
            </a:r>
            <a:r>
              <a:rPr lang="en-GB" b="0" i="0" dirty="0">
                <a:solidFill>
                  <a:schemeClr val="tx1"/>
                </a:solidFill>
                <a:effectLst/>
                <a:latin typeface="+mj-lt"/>
              </a:rPr>
              <a:t> </a:t>
            </a:r>
            <a:r>
              <a:rPr lang="en-GB" b="1" i="0" u="none" strike="noStrike" dirty="0">
                <a:solidFill>
                  <a:schemeClr val="tx1"/>
                </a:solidFill>
                <a:effectLst/>
                <a:latin typeface="+mj-lt"/>
              </a:rPr>
              <a:t>54</a:t>
            </a:r>
            <a:r>
              <a:rPr lang="en-GB" b="0" i="0" dirty="0">
                <a:solidFill>
                  <a:schemeClr val="tx1"/>
                </a:solidFill>
                <a:effectLst/>
                <a:latin typeface="+mj-lt"/>
              </a:rPr>
              <a:t>, 299-312, 1899.</a:t>
            </a:r>
          </a:p>
          <a:p>
            <a:endParaRPr lang="en-GB" dirty="0">
              <a:solidFill>
                <a:schemeClr val="tx1"/>
              </a:solidFill>
              <a:latin typeface="+mj-lt"/>
            </a:endParaRPr>
          </a:p>
          <a:p>
            <a:r>
              <a:rPr lang="en-GB" b="0" i="0" dirty="0" err="1">
                <a:solidFill>
                  <a:schemeClr val="tx1"/>
                </a:solidFill>
                <a:effectLst/>
                <a:latin typeface="+mj-lt"/>
              </a:rPr>
              <a:t>Treagust</a:t>
            </a:r>
            <a:r>
              <a:rPr lang="en-GB" b="0" i="0" dirty="0">
                <a:solidFill>
                  <a:schemeClr val="tx1"/>
                </a:solidFill>
                <a:effectLst/>
                <a:latin typeface="+mj-lt"/>
              </a:rPr>
              <a:t>, D. F., &amp; Won, M. (2023). Paradigms in science education research. In </a:t>
            </a:r>
            <a:r>
              <a:rPr lang="en-GB" b="0" i="1" dirty="0">
                <a:solidFill>
                  <a:schemeClr val="tx1"/>
                </a:solidFill>
                <a:effectLst/>
                <a:latin typeface="+mj-lt"/>
              </a:rPr>
              <a:t>Handbook of research on science education</a:t>
            </a:r>
            <a:r>
              <a:rPr lang="en-GB" b="0" i="0" dirty="0">
                <a:solidFill>
                  <a:schemeClr val="tx1"/>
                </a:solidFill>
                <a:effectLst/>
                <a:latin typeface="+mj-lt"/>
              </a:rPr>
              <a:t> (pp. 3-27). Routledge.</a:t>
            </a:r>
            <a:endParaRPr lang="en-GB" dirty="0">
              <a:solidFill>
                <a:schemeClr val="tx1"/>
              </a:solidFill>
              <a:latin typeface="+mj-lt"/>
            </a:endParaRPr>
          </a:p>
        </p:txBody>
      </p:sp>
      <p:sp>
        <p:nvSpPr>
          <p:cNvPr id="4" name="TextBox 3">
            <a:extLst>
              <a:ext uri="{FF2B5EF4-FFF2-40B4-BE49-F238E27FC236}">
                <a16:creationId xmlns:a16="http://schemas.microsoft.com/office/drawing/2014/main" id="{D3596BFD-35CB-B8E6-C830-F7F768B5C9B5}"/>
              </a:ext>
            </a:extLst>
          </p:cNvPr>
          <p:cNvSpPr txBox="1"/>
          <p:nvPr/>
        </p:nvSpPr>
        <p:spPr>
          <a:xfrm>
            <a:off x="666180" y="901105"/>
            <a:ext cx="4968552" cy="492443"/>
          </a:xfrm>
          <a:prstGeom prst="rect">
            <a:avLst/>
          </a:prstGeom>
          <a:noFill/>
        </p:spPr>
        <p:txBody>
          <a:bodyPr wrap="square" rtlCol="0">
            <a:spAutoFit/>
          </a:bodyPr>
          <a:lstStyle/>
          <a:p>
            <a:r>
              <a:rPr lang="en-GB" sz="2600" b="1" dirty="0">
                <a:solidFill>
                  <a:srgbClr val="004AAD"/>
                </a:solidFill>
              </a:rPr>
              <a:t>References</a:t>
            </a:r>
          </a:p>
        </p:txBody>
      </p:sp>
    </p:spTree>
    <p:extLst>
      <p:ext uri="{BB962C8B-B14F-4D97-AF65-F5344CB8AC3E}">
        <p14:creationId xmlns:p14="http://schemas.microsoft.com/office/powerpoint/2010/main" val="2180798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4AA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Inclusion and quantitative surveys</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861774"/>
          </a:xfrm>
        </p:spPr>
        <p:txBody>
          <a:bodyPr/>
          <a:lstStyle/>
          <a:p>
            <a:r>
              <a:rPr lang="en-GB" sz="2800" dirty="0">
                <a:solidFill>
                  <a:schemeClr val="bg1"/>
                </a:solidFill>
              </a:rPr>
              <a:t>25</a:t>
            </a:r>
            <a:r>
              <a:rPr lang="en-GB" sz="2800" baseline="30000" dirty="0">
                <a:solidFill>
                  <a:schemeClr val="bg1"/>
                </a:solidFill>
              </a:rPr>
              <a:t>th</a:t>
            </a:r>
            <a:r>
              <a:rPr lang="en-GB" sz="2800" dirty="0">
                <a:solidFill>
                  <a:schemeClr val="bg1"/>
                </a:solidFill>
              </a:rPr>
              <a:t> September 2023</a:t>
            </a:r>
          </a:p>
          <a:p>
            <a:r>
              <a:rPr lang="en-GB" sz="2800" dirty="0">
                <a:solidFill>
                  <a:schemeClr val="bg1"/>
                </a:solidFill>
              </a:rPr>
              <a:t>Online: Remote from Hong Kong</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30813"/>
            <a:ext cx="10693400" cy="1832037"/>
          </a:xfrm>
          <a:prstGeom prst="rect">
            <a:avLst/>
          </a:prstGeom>
          <a:solidFill>
            <a:srgbClr val="004AAD"/>
          </a:solidFill>
        </p:spPr>
      </p:pic>
      <p:sp>
        <p:nvSpPr>
          <p:cNvPr id="4" name="Subtitle 2">
            <a:extLst>
              <a:ext uri="{FF2B5EF4-FFF2-40B4-BE49-F238E27FC236}">
                <a16:creationId xmlns:a16="http://schemas.microsoft.com/office/drawing/2014/main" id="{96390891-A763-F3C2-F728-6878F5A5FE70}"/>
              </a:ext>
            </a:extLst>
          </p:cNvPr>
          <p:cNvSpPr txBox="1">
            <a:spLocks/>
          </p:cNvSpPr>
          <p:nvPr/>
        </p:nvSpPr>
        <p:spPr>
          <a:xfrm>
            <a:off x="2465273" y="4717529"/>
            <a:ext cx="6265803" cy="861774"/>
          </a:xfrm>
          <a:prstGeom prst="rect">
            <a:avLst/>
          </a:prstGeom>
        </p:spPr>
        <p:txBody>
          <a:bodyPr wrap="square" lIns="0" tIns="0" rIns="0" bIns="0">
            <a:sp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GB" sz="2800" kern="0" dirty="0">
                <a:solidFill>
                  <a:schemeClr val="bg1"/>
                </a:solidFill>
              </a:rPr>
              <a:t>Dr Hannah Griffin-James</a:t>
            </a:r>
          </a:p>
          <a:p>
            <a:r>
              <a:rPr lang="en-GB" sz="2800" kern="0" dirty="0">
                <a:solidFill>
                  <a:schemeClr val="bg1"/>
                </a:solidFill>
              </a:rPr>
              <a:t>Expert Evaluation</a:t>
            </a:r>
          </a:p>
        </p:txBody>
      </p:sp>
      <p:pic>
        <p:nvPicPr>
          <p:cNvPr id="6" name="Picture 5" descr="A blue and white logo&#10;&#10;Description automatically generated">
            <a:extLst>
              <a:ext uri="{FF2B5EF4-FFF2-40B4-BE49-F238E27FC236}">
                <a16:creationId xmlns:a16="http://schemas.microsoft.com/office/drawing/2014/main" id="{F67CEC75-6AC3-7D21-BBF3-CC08488B63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090" y="4560924"/>
            <a:ext cx="1478004" cy="1478004"/>
          </a:xfrm>
          <a:prstGeom prst="rect">
            <a:avLst/>
          </a:prstGeom>
        </p:spPr>
      </p:pic>
    </p:spTree>
    <p:extLst>
      <p:ext uri="{BB962C8B-B14F-4D97-AF65-F5344CB8AC3E}">
        <p14:creationId xmlns:p14="http://schemas.microsoft.com/office/powerpoint/2010/main" val="1202150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44028-A37B-4071-8AF3-918E6F039334}"/>
              </a:ext>
            </a:extLst>
          </p:cNvPr>
          <p:cNvSpPr>
            <a:spLocks noGrp="1"/>
          </p:cNvSpPr>
          <p:nvPr>
            <p:ph type="title"/>
          </p:nvPr>
        </p:nvSpPr>
        <p:spPr>
          <a:xfrm>
            <a:off x="556948" y="1335961"/>
            <a:ext cx="2998449" cy="4896886"/>
          </a:xfrm>
        </p:spPr>
        <p:txBody>
          <a:bodyPr anchor="ctr">
            <a:normAutofit/>
          </a:bodyPr>
          <a:lstStyle/>
          <a:p>
            <a:r>
              <a:rPr lang="en-GB" sz="4736" b="1" dirty="0">
                <a:solidFill>
                  <a:srgbClr val="004AAD"/>
                </a:solidFill>
              </a:rPr>
              <a:t>Overview</a:t>
            </a:r>
          </a:p>
        </p:txBody>
      </p:sp>
      <p:graphicFrame>
        <p:nvGraphicFramePr>
          <p:cNvPr id="5" name="Content Placeholder 2">
            <a:extLst>
              <a:ext uri="{FF2B5EF4-FFF2-40B4-BE49-F238E27FC236}">
                <a16:creationId xmlns:a16="http://schemas.microsoft.com/office/drawing/2014/main" id="{1B61760B-8783-482E-919D-3B64C00A8123}"/>
              </a:ext>
            </a:extLst>
          </p:cNvPr>
          <p:cNvGraphicFramePr>
            <a:graphicFrameLocks noGrp="1"/>
          </p:cNvGraphicFramePr>
          <p:nvPr>
            <p:ph idx="1"/>
            <p:extLst>
              <p:ext uri="{D42A27DB-BD31-4B8C-83A1-F6EECF244321}">
                <p14:modId xmlns:p14="http://schemas.microsoft.com/office/powerpoint/2010/main" val="909610228"/>
              </p:ext>
            </p:extLst>
          </p:nvPr>
        </p:nvGraphicFramePr>
        <p:xfrm>
          <a:off x="4076699" y="1374040"/>
          <a:ext cx="6052324" cy="485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bject 2">
            <a:extLst>
              <a:ext uri="{FF2B5EF4-FFF2-40B4-BE49-F238E27FC236}">
                <a16:creationId xmlns:a16="http://schemas.microsoft.com/office/drawing/2014/main" id="{EB4B5904-337F-366A-AA09-89E2BB2B4684}"/>
              </a:ext>
            </a:extLst>
          </p:cNvPr>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004AAD"/>
                </a:solidFill>
                <a:latin typeface="+mj-lt"/>
                <a:cs typeface="Arial"/>
              </a:rPr>
              <a:t>IRCC</a:t>
            </a:r>
            <a:r>
              <a:rPr sz="1400" b="1" spc="-80" dirty="0">
                <a:solidFill>
                  <a:srgbClr val="004AAD"/>
                </a:solidFill>
                <a:latin typeface="+mj-lt"/>
                <a:cs typeface="Arial"/>
              </a:rPr>
              <a:t> </a:t>
            </a:r>
            <a:r>
              <a:rPr sz="1400" spc="35" dirty="0">
                <a:solidFill>
                  <a:srgbClr val="004AAD"/>
                </a:solidFill>
                <a:latin typeface="+mj-lt"/>
                <a:cs typeface="Arial"/>
              </a:rPr>
              <a:t>INTERNATIONAL</a:t>
            </a:r>
            <a:r>
              <a:rPr sz="1400" spc="85" dirty="0">
                <a:solidFill>
                  <a:srgbClr val="004AAD"/>
                </a:solidFill>
                <a:latin typeface="+mj-lt"/>
                <a:cs typeface="Arial"/>
              </a:rPr>
              <a:t> </a:t>
            </a:r>
            <a:r>
              <a:rPr sz="1400" spc="-20" dirty="0">
                <a:solidFill>
                  <a:srgbClr val="004AAD"/>
                </a:solidFill>
                <a:latin typeface="+mj-lt"/>
                <a:cs typeface="Arial"/>
              </a:rPr>
              <a:t>RESEARCH</a:t>
            </a:r>
            <a:r>
              <a:rPr sz="1400" spc="100" dirty="0">
                <a:solidFill>
                  <a:srgbClr val="004AAD"/>
                </a:solidFill>
                <a:latin typeface="+mj-lt"/>
                <a:cs typeface="Arial"/>
              </a:rPr>
              <a:t> </a:t>
            </a:r>
            <a:r>
              <a:rPr sz="1400" spc="-20" dirty="0">
                <a:solidFill>
                  <a:srgbClr val="004AAD"/>
                </a:solidFill>
                <a:latin typeface="+mj-lt"/>
                <a:cs typeface="Arial"/>
              </a:rPr>
              <a:t>CULTURE</a:t>
            </a:r>
            <a:r>
              <a:rPr sz="1400" spc="75" dirty="0">
                <a:solidFill>
                  <a:srgbClr val="004AAD"/>
                </a:solidFill>
                <a:latin typeface="+mj-lt"/>
                <a:cs typeface="Arial"/>
              </a:rPr>
              <a:t> </a:t>
            </a:r>
            <a:r>
              <a:rPr sz="1400" spc="15" dirty="0">
                <a:solidFill>
                  <a:srgbClr val="004AAD"/>
                </a:solidFill>
                <a:latin typeface="+mj-lt"/>
                <a:cs typeface="Arial"/>
              </a:rPr>
              <a:t>CONFERENCE </a:t>
            </a:r>
            <a:r>
              <a:rPr sz="1400" spc="110" dirty="0">
                <a:solidFill>
                  <a:srgbClr val="004AAD"/>
                </a:solidFill>
                <a:latin typeface="+mj-lt"/>
                <a:cs typeface="Arial"/>
              </a:rPr>
              <a:t> </a:t>
            </a:r>
            <a:r>
              <a:rPr sz="1400" spc="5" dirty="0">
                <a:solidFill>
                  <a:srgbClr val="004AAD"/>
                </a:solidFill>
                <a:latin typeface="+mj-lt"/>
                <a:cs typeface="Arial"/>
              </a:rPr>
              <a:t>I </a:t>
            </a:r>
            <a:r>
              <a:rPr sz="1400" spc="10" dirty="0">
                <a:solidFill>
                  <a:srgbClr val="004AAD"/>
                </a:solidFill>
                <a:latin typeface="+mj-lt"/>
                <a:cs typeface="Arial"/>
              </a:rPr>
              <a:t> </a:t>
            </a:r>
            <a:r>
              <a:rPr sz="1400" b="1" spc="50" dirty="0">
                <a:solidFill>
                  <a:srgbClr val="004AAD"/>
                </a:solidFill>
                <a:latin typeface="+mj-lt"/>
                <a:cs typeface="Arial"/>
              </a:rPr>
              <a:t>25th</a:t>
            </a:r>
            <a:r>
              <a:rPr sz="1400" b="1" spc="-30" dirty="0">
                <a:solidFill>
                  <a:srgbClr val="004AAD"/>
                </a:solidFill>
                <a:latin typeface="+mj-lt"/>
                <a:cs typeface="Arial"/>
              </a:rPr>
              <a:t> </a:t>
            </a:r>
            <a:r>
              <a:rPr sz="1400" b="1" spc="10" dirty="0">
                <a:solidFill>
                  <a:srgbClr val="004AAD"/>
                </a:solidFill>
                <a:latin typeface="+mj-lt"/>
                <a:cs typeface="Arial"/>
              </a:rPr>
              <a:t>Sept</a:t>
            </a:r>
            <a:r>
              <a:rPr sz="1400" b="1" spc="30" dirty="0">
                <a:solidFill>
                  <a:srgbClr val="004AAD"/>
                </a:solidFill>
                <a:latin typeface="+mj-lt"/>
                <a:cs typeface="Arial"/>
              </a:rPr>
              <a:t> </a:t>
            </a:r>
            <a:r>
              <a:rPr sz="1400" b="1" spc="80" dirty="0">
                <a:solidFill>
                  <a:srgbClr val="004AAD"/>
                </a:solidFill>
                <a:latin typeface="+mj-lt"/>
                <a:cs typeface="Arial"/>
              </a:rPr>
              <a:t>2023</a:t>
            </a:r>
            <a:endParaRPr sz="1400" dirty="0">
              <a:solidFill>
                <a:srgbClr val="004AAD"/>
              </a:solidFill>
              <a:latin typeface="+mj-lt"/>
              <a:cs typeface="Arial"/>
            </a:endParaRPr>
          </a:p>
        </p:txBody>
      </p:sp>
    </p:spTree>
    <p:extLst>
      <p:ext uri="{BB962C8B-B14F-4D97-AF65-F5344CB8AC3E}">
        <p14:creationId xmlns:p14="http://schemas.microsoft.com/office/powerpoint/2010/main" val="711802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7737878" y="969231"/>
            <a:ext cx="1368152" cy="553998"/>
          </a:xfrm>
          <a:prstGeom prst="rect">
            <a:avLst/>
          </a:prstGeom>
          <a:noFill/>
        </p:spPr>
        <p:txBody>
          <a:bodyPr wrap="square" rtlCol="0">
            <a:spAutoFit/>
          </a:bodyPr>
          <a:lstStyle/>
          <a:p>
            <a:r>
              <a:rPr lang="en-GB" sz="3000" b="1" dirty="0">
                <a:solidFill>
                  <a:srgbClr val="004AAD"/>
                </a:solidFill>
              </a:rPr>
              <a:t>Survey</a:t>
            </a:r>
          </a:p>
        </p:txBody>
      </p:sp>
      <p:sp>
        <p:nvSpPr>
          <p:cNvPr id="10" name="Text Placeholder 6">
            <a:extLst>
              <a:ext uri="{FF2B5EF4-FFF2-40B4-BE49-F238E27FC236}">
                <a16:creationId xmlns:a16="http://schemas.microsoft.com/office/drawing/2014/main" id="{AB1ADAC1-079D-4F69-B405-BB9CA34FA39C}"/>
              </a:ext>
            </a:extLst>
          </p:cNvPr>
          <p:cNvSpPr txBox="1">
            <a:spLocks/>
          </p:cNvSpPr>
          <p:nvPr/>
        </p:nvSpPr>
        <p:spPr>
          <a:xfrm>
            <a:off x="666180" y="2197248"/>
            <a:ext cx="3600400" cy="600567"/>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kumimoji="0" lang="en-US" sz="2800" b="0" i="0" u="none" strike="noStrike" kern="1200" cap="none" spc="0" normalizeH="0" baseline="0" noProof="0" dirty="0">
                <a:ln>
                  <a:noFill/>
                </a:ln>
                <a:effectLst/>
                <a:uLnTx/>
                <a:uFillTx/>
                <a:latin typeface="Calibri"/>
              </a:rPr>
              <a:t>Data collection tool </a:t>
            </a:r>
            <a:endParaRPr kumimoji="0" lang="en-US" sz="2800" b="0" i="0" u="none" strike="noStrike" kern="1200" cap="none" spc="0" normalizeH="0" baseline="0" noProof="0" dirty="0">
              <a:ln>
                <a:noFill/>
              </a:ln>
              <a:solidFill>
                <a:schemeClr val="bg1"/>
              </a:solidFill>
              <a:effectLst/>
              <a:uLnTx/>
              <a:uFillTx/>
              <a:latin typeface="Calibri"/>
            </a:endParaRPr>
          </a:p>
        </p:txBody>
      </p:sp>
      <p:sp>
        <p:nvSpPr>
          <p:cNvPr id="12" name="Text Placeholder 8">
            <a:extLst>
              <a:ext uri="{FF2B5EF4-FFF2-40B4-BE49-F238E27FC236}">
                <a16:creationId xmlns:a16="http://schemas.microsoft.com/office/drawing/2014/main" id="{4079EB7B-609E-30C0-E690-23D1A208DA03}"/>
              </a:ext>
            </a:extLst>
          </p:cNvPr>
          <p:cNvSpPr txBox="1">
            <a:spLocks/>
          </p:cNvSpPr>
          <p:nvPr/>
        </p:nvSpPr>
        <p:spPr>
          <a:xfrm>
            <a:off x="6426822" y="2197247"/>
            <a:ext cx="3744414" cy="1080122"/>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kumimoji="0" lang="en-GB" sz="2800" b="0" i="0" u="none" strike="noStrike" kern="1200" cap="none" spc="0" normalizeH="0" baseline="0" noProof="0" dirty="0">
                <a:ln>
                  <a:noFill/>
                </a:ln>
                <a:effectLst/>
                <a:uLnTx/>
                <a:uFillTx/>
                <a:latin typeface="Calibri"/>
              </a:rPr>
              <a:t>Research methodology that uses questionnaires </a:t>
            </a:r>
            <a:endParaRPr kumimoji="0" lang="en-US" sz="2800" b="0" i="0" u="none" strike="noStrike" kern="1200" cap="none" spc="0" normalizeH="0" baseline="0" noProof="0" dirty="0">
              <a:ln>
                <a:noFill/>
              </a:ln>
              <a:solidFill>
                <a:schemeClr val="bg1"/>
              </a:solidFill>
              <a:effectLst/>
              <a:uLnTx/>
              <a:uFillTx/>
              <a:latin typeface="Calibri"/>
            </a:endParaRPr>
          </a:p>
          <a:p>
            <a:pPr marL="0" marR="0" lvl="0" indent="0" algn="l" defTabSz="685800" rtl="0" eaLnBrk="1" fontAlgn="auto" latinLnBrk="0" hangingPunct="1">
              <a:lnSpc>
                <a:spcPct val="110000"/>
              </a:lnSpc>
              <a:spcBef>
                <a:spcPts val="750"/>
              </a:spcBef>
              <a:spcAft>
                <a:spcPts val="0"/>
              </a:spcAft>
              <a:buClrTx/>
              <a:buSzTx/>
              <a:buFontTx/>
              <a:buNone/>
              <a:tabLst/>
              <a:defRPr/>
            </a:pPr>
            <a:endParaRPr kumimoji="0" lang="en-US" sz="2800" b="0" i="0" u="none" strike="noStrike" kern="1200" cap="none" spc="0" normalizeH="0" baseline="0" noProof="0" dirty="0">
              <a:ln>
                <a:noFill/>
              </a:ln>
              <a:solidFill>
                <a:schemeClr val="bg1"/>
              </a:solidFill>
              <a:effectLst/>
              <a:uLnTx/>
              <a:uFillTx/>
              <a:latin typeface="Calibri"/>
            </a:endParaRPr>
          </a:p>
        </p:txBody>
      </p:sp>
      <p:sp>
        <p:nvSpPr>
          <p:cNvPr id="7" name="TextBox 6">
            <a:extLst>
              <a:ext uri="{FF2B5EF4-FFF2-40B4-BE49-F238E27FC236}">
                <a16:creationId xmlns:a16="http://schemas.microsoft.com/office/drawing/2014/main" id="{806A0781-21EB-8A04-BC46-D23B6A5423E7}"/>
              </a:ext>
            </a:extLst>
          </p:cNvPr>
          <p:cNvSpPr txBox="1"/>
          <p:nvPr/>
        </p:nvSpPr>
        <p:spPr>
          <a:xfrm>
            <a:off x="5022664" y="962660"/>
            <a:ext cx="648072" cy="553998"/>
          </a:xfrm>
          <a:prstGeom prst="rect">
            <a:avLst/>
          </a:prstGeom>
          <a:noFill/>
        </p:spPr>
        <p:txBody>
          <a:bodyPr wrap="square">
            <a:spAutoFit/>
          </a:bodyPr>
          <a:lstStyle/>
          <a:p>
            <a:r>
              <a:rPr lang="en-GB" sz="3000" b="1" dirty="0">
                <a:solidFill>
                  <a:srgbClr val="004AAD"/>
                </a:solidFill>
              </a:rPr>
              <a:t>vs. </a:t>
            </a:r>
            <a:endParaRPr lang="en-GB" sz="3000" dirty="0">
              <a:solidFill>
                <a:srgbClr val="004AAD"/>
              </a:solidFill>
            </a:endParaRPr>
          </a:p>
        </p:txBody>
      </p:sp>
      <p:sp>
        <p:nvSpPr>
          <p:cNvPr id="14" name="TextBox 13">
            <a:extLst>
              <a:ext uri="{FF2B5EF4-FFF2-40B4-BE49-F238E27FC236}">
                <a16:creationId xmlns:a16="http://schemas.microsoft.com/office/drawing/2014/main" id="{F9B4F298-AE64-1634-42D0-1CEE4274DFD2}"/>
              </a:ext>
            </a:extLst>
          </p:cNvPr>
          <p:cNvSpPr txBox="1"/>
          <p:nvPr/>
        </p:nvSpPr>
        <p:spPr>
          <a:xfrm>
            <a:off x="882204" y="969231"/>
            <a:ext cx="2542618" cy="553998"/>
          </a:xfrm>
          <a:prstGeom prst="rect">
            <a:avLst/>
          </a:prstGeom>
          <a:noFill/>
        </p:spPr>
        <p:txBody>
          <a:bodyPr wrap="square">
            <a:spAutoFit/>
          </a:bodyPr>
          <a:lstStyle/>
          <a:p>
            <a:r>
              <a:rPr lang="en-GB" sz="3000" b="1" dirty="0">
                <a:solidFill>
                  <a:srgbClr val="004AAD"/>
                </a:solidFill>
              </a:rPr>
              <a:t>Questionnaire</a:t>
            </a:r>
            <a:endParaRPr lang="en-GB" sz="3000" dirty="0">
              <a:solidFill>
                <a:srgbClr val="004AAD"/>
              </a:solidFill>
            </a:endParaRPr>
          </a:p>
        </p:txBody>
      </p:sp>
      <p:cxnSp>
        <p:nvCxnSpPr>
          <p:cNvPr id="15" name="Straight Connector 14">
            <a:extLst>
              <a:ext uri="{FF2B5EF4-FFF2-40B4-BE49-F238E27FC236}">
                <a16:creationId xmlns:a16="http://schemas.microsoft.com/office/drawing/2014/main" id="{8E4FBBB5-BDEE-EAAD-D1D3-FAC3C85100A2}"/>
              </a:ext>
            </a:extLst>
          </p:cNvPr>
          <p:cNvCxnSpPr>
            <a:cxnSpLocks/>
          </p:cNvCxnSpPr>
          <p:nvPr/>
        </p:nvCxnSpPr>
        <p:spPr>
          <a:xfrm>
            <a:off x="5346700" y="2197249"/>
            <a:ext cx="0" cy="1080120"/>
          </a:xfrm>
          <a:prstGeom prst="line">
            <a:avLst/>
          </a:prstGeom>
          <a:ln>
            <a:solidFill>
              <a:srgbClr val="004AAD"/>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43DE185-0426-6CBB-88E4-C7FB36C1EAD4}"/>
              </a:ext>
            </a:extLst>
          </p:cNvPr>
          <p:cNvSpPr txBox="1"/>
          <p:nvPr/>
        </p:nvSpPr>
        <p:spPr>
          <a:xfrm>
            <a:off x="3869289" y="1452300"/>
            <a:ext cx="2954823" cy="461665"/>
          </a:xfrm>
          <a:prstGeom prst="rect">
            <a:avLst/>
          </a:prstGeom>
          <a:noFill/>
        </p:spPr>
        <p:txBody>
          <a:bodyPr wrap="square">
            <a:spAutoFit/>
          </a:bodyPr>
          <a:lstStyle/>
          <a:p>
            <a:r>
              <a:rPr lang="en-GB" sz="2400" dirty="0"/>
              <a:t>used interchangeably</a:t>
            </a:r>
          </a:p>
        </p:txBody>
      </p:sp>
      <p:sp>
        <p:nvSpPr>
          <p:cNvPr id="21" name="Text Placeholder 6">
            <a:extLst>
              <a:ext uri="{FF2B5EF4-FFF2-40B4-BE49-F238E27FC236}">
                <a16:creationId xmlns:a16="http://schemas.microsoft.com/office/drawing/2014/main" id="{D6813658-1BE0-F5C9-F99B-F66E047ED083}"/>
              </a:ext>
            </a:extLst>
          </p:cNvPr>
          <p:cNvSpPr txBox="1">
            <a:spLocks/>
          </p:cNvSpPr>
          <p:nvPr/>
        </p:nvSpPr>
        <p:spPr>
          <a:xfrm>
            <a:off x="662800" y="4472524"/>
            <a:ext cx="3636477" cy="893077"/>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lang="en-GB" sz="2800" dirty="0"/>
              <a:t>typically used to gain insight into an individual's experiences</a:t>
            </a:r>
            <a:endParaRPr kumimoji="0" lang="en-US" sz="1800" b="0" i="0" u="none" strike="noStrike" kern="1200" cap="none" spc="0" normalizeH="0" baseline="0" noProof="0" dirty="0">
              <a:ln>
                <a:noFill/>
              </a:ln>
              <a:solidFill>
                <a:schemeClr val="bg1"/>
              </a:solidFill>
              <a:effectLst/>
              <a:uLnTx/>
              <a:uFillTx/>
              <a:latin typeface="Calibri"/>
            </a:endParaRPr>
          </a:p>
        </p:txBody>
      </p:sp>
      <p:sp>
        <p:nvSpPr>
          <p:cNvPr id="22" name="Text Placeholder 6">
            <a:extLst>
              <a:ext uri="{FF2B5EF4-FFF2-40B4-BE49-F238E27FC236}">
                <a16:creationId xmlns:a16="http://schemas.microsoft.com/office/drawing/2014/main" id="{B94CE337-0FCF-E831-1E29-317CA01F71D5}"/>
              </a:ext>
            </a:extLst>
          </p:cNvPr>
          <p:cNvSpPr txBox="1">
            <a:spLocks/>
          </p:cNvSpPr>
          <p:nvPr/>
        </p:nvSpPr>
        <p:spPr>
          <a:xfrm>
            <a:off x="6423443" y="4470304"/>
            <a:ext cx="3600400" cy="893077"/>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10000"/>
              </a:lnSpc>
              <a:spcBef>
                <a:spcPts val="750"/>
              </a:spcBef>
              <a:spcAft>
                <a:spcPts val="0"/>
              </a:spcAft>
              <a:buClrTx/>
              <a:buSzTx/>
              <a:buFontTx/>
              <a:buNone/>
              <a:tabLst/>
              <a:defRPr/>
            </a:pPr>
            <a:r>
              <a:rPr lang="en-GB" sz="2800" dirty="0"/>
              <a:t>typically used to better understand trends in a specific group</a:t>
            </a:r>
            <a:endParaRPr kumimoji="0" lang="en-US" b="0" i="0" u="none" strike="noStrike" kern="1200" cap="none" spc="0" normalizeH="0" baseline="0" noProof="0" dirty="0">
              <a:ln>
                <a:noFill/>
              </a:ln>
              <a:solidFill>
                <a:schemeClr val="bg1"/>
              </a:solidFill>
              <a:effectLst/>
              <a:uLnTx/>
              <a:uFillTx/>
              <a:latin typeface="Calibri"/>
            </a:endParaRPr>
          </a:p>
        </p:txBody>
      </p:sp>
      <p:cxnSp>
        <p:nvCxnSpPr>
          <p:cNvPr id="25" name="Straight Connector 24">
            <a:extLst>
              <a:ext uri="{FF2B5EF4-FFF2-40B4-BE49-F238E27FC236}">
                <a16:creationId xmlns:a16="http://schemas.microsoft.com/office/drawing/2014/main" id="{6D8D8E42-20C2-1876-F5FE-17D8A0F22C9A}"/>
              </a:ext>
            </a:extLst>
          </p:cNvPr>
          <p:cNvCxnSpPr>
            <a:cxnSpLocks/>
          </p:cNvCxnSpPr>
          <p:nvPr/>
        </p:nvCxnSpPr>
        <p:spPr>
          <a:xfrm>
            <a:off x="5343358" y="3493393"/>
            <a:ext cx="0" cy="1080120"/>
          </a:xfrm>
          <a:prstGeom prst="line">
            <a:avLst/>
          </a:prstGeom>
          <a:ln>
            <a:solidFill>
              <a:srgbClr val="004AAD"/>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61C883B-11AD-3A7A-32F3-F591B165E11B}"/>
              </a:ext>
            </a:extLst>
          </p:cNvPr>
          <p:cNvCxnSpPr>
            <a:cxnSpLocks/>
          </p:cNvCxnSpPr>
          <p:nvPr/>
        </p:nvCxnSpPr>
        <p:spPr>
          <a:xfrm>
            <a:off x="5343358" y="4823321"/>
            <a:ext cx="0" cy="1080120"/>
          </a:xfrm>
          <a:prstGeom prst="line">
            <a:avLst/>
          </a:prstGeom>
          <a:ln>
            <a:solidFill>
              <a:srgbClr val="004AA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51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004AAD"/>
                </a:solidFill>
                <a:latin typeface="+mj-lt"/>
                <a:cs typeface="Arial"/>
              </a:rPr>
              <a:t>IRCC</a:t>
            </a:r>
            <a:r>
              <a:rPr sz="1400" b="1" spc="-80" dirty="0">
                <a:solidFill>
                  <a:srgbClr val="004AAD"/>
                </a:solidFill>
                <a:latin typeface="+mj-lt"/>
                <a:cs typeface="Arial"/>
              </a:rPr>
              <a:t> </a:t>
            </a:r>
            <a:r>
              <a:rPr sz="1400" spc="35" dirty="0">
                <a:solidFill>
                  <a:srgbClr val="004AAD"/>
                </a:solidFill>
                <a:latin typeface="+mj-lt"/>
                <a:cs typeface="Arial"/>
              </a:rPr>
              <a:t>INTERNATIONAL</a:t>
            </a:r>
            <a:r>
              <a:rPr sz="1400" spc="85" dirty="0">
                <a:solidFill>
                  <a:srgbClr val="004AAD"/>
                </a:solidFill>
                <a:latin typeface="+mj-lt"/>
                <a:cs typeface="Arial"/>
              </a:rPr>
              <a:t> </a:t>
            </a:r>
            <a:r>
              <a:rPr sz="1400" spc="-20" dirty="0">
                <a:solidFill>
                  <a:srgbClr val="004AAD"/>
                </a:solidFill>
                <a:latin typeface="+mj-lt"/>
                <a:cs typeface="Arial"/>
              </a:rPr>
              <a:t>RESEARCH</a:t>
            </a:r>
            <a:r>
              <a:rPr sz="1400" spc="100" dirty="0">
                <a:solidFill>
                  <a:srgbClr val="004AAD"/>
                </a:solidFill>
                <a:latin typeface="+mj-lt"/>
                <a:cs typeface="Arial"/>
              </a:rPr>
              <a:t> </a:t>
            </a:r>
            <a:r>
              <a:rPr sz="1400" spc="-20" dirty="0">
                <a:solidFill>
                  <a:srgbClr val="004AAD"/>
                </a:solidFill>
                <a:latin typeface="+mj-lt"/>
                <a:cs typeface="Arial"/>
              </a:rPr>
              <a:t>CULTURE</a:t>
            </a:r>
            <a:r>
              <a:rPr sz="1400" spc="75" dirty="0">
                <a:solidFill>
                  <a:srgbClr val="004AAD"/>
                </a:solidFill>
                <a:latin typeface="+mj-lt"/>
                <a:cs typeface="Arial"/>
              </a:rPr>
              <a:t> </a:t>
            </a:r>
            <a:r>
              <a:rPr sz="1400" spc="15" dirty="0">
                <a:solidFill>
                  <a:srgbClr val="004AAD"/>
                </a:solidFill>
                <a:latin typeface="+mj-lt"/>
                <a:cs typeface="Arial"/>
              </a:rPr>
              <a:t>CONFERENCE </a:t>
            </a:r>
            <a:r>
              <a:rPr sz="1400" spc="110" dirty="0">
                <a:solidFill>
                  <a:srgbClr val="004AAD"/>
                </a:solidFill>
                <a:latin typeface="+mj-lt"/>
                <a:cs typeface="Arial"/>
              </a:rPr>
              <a:t> </a:t>
            </a:r>
            <a:r>
              <a:rPr sz="1400" spc="5" dirty="0">
                <a:solidFill>
                  <a:srgbClr val="004AAD"/>
                </a:solidFill>
                <a:latin typeface="+mj-lt"/>
                <a:cs typeface="Arial"/>
              </a:rPr>
              <a:t>I </a:t>
            </a:r>
            <a:r>
              <a:rPr sz="1400" spc="10" dirty="0">
                <a:solidFill>
                  <a:srgbClr val="004AAD"/>
                </a:solidFill>
                <a:latin typeface="+mj-lt"/>
                <a:cs typeface="Arial"/>
              </a:rPr>
              <a:t> </a:t>
            </a:r>
            <a:r>
              <a:rPr sz="1400" b="1" spc="50" dirty="0">
                <a:solidFill>
                  <a:srgbClr val="004AAD"/>
                </a:solidFill>
                <a:latin typeface="+mj-lt"/>
                <a:cs typeface="Arial"/>
              </a:rPr>
              <a:t>25th</a:t>
            </a:r>
            <a:r>
              <a:rPr sz="1400" b="1" spc="-30" dirty="0">
                <a:solidFill>
                  <a:srgbClr val="004AAD"/>
                </a:solidFill>
                <a:latin typeface="+mj-lt"/>
                <a:cs typeface="Arial"/>
              </a:rPr>
              <a:t> </a:t>
            </a:r>
            <a:r>
              <a:rPr sz="1400" b="1" spc="10" dirty="0">
                <a:solidFill>
                  <a:srgbClr val="004AAD"/>
                </a:solidFill>
                <a:latin typeface="+mj-lt"/>
                <a:cs typeface="Arial"/>
              </a:rPr>
              <a:t>Sept</a:t>
            </a:r>
            <a:r>
              <a:rPr sz="1400" b="1" spc="30" dirty="0">
                <a:solidFill>
                  <a:srgbClr val="004AAD"/>
                </a:solidFill>
                <a:latin typeface="+mj-lt"/>
                <a:cs typeface="Arial"/>
              </a:rPr>
              <a:t> </a:t>
            </a:r>
            <a:r>
              <a:rPr sz="1400" b="1" spc="80" dirty="0">
                <a:solidFill>
                  <a:srgbClr val="004AAD"/>
                </a:solidFill>
                <a:latin typeface="+mj-lt"/>
                <a:cs typeface="Arial"/>
              </a:rPr>
              <a:t>2023</a:t>
            </a:r>
            <a:endParaRPr sz="1400" dirty="0">
              <a:solidFill>
                <a:srgbClr val="004AAD"/>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Impact on participants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4248472"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FD4E8567-0D2C-D1FD-89D0-883621E2F4A9}"/>
              </a:ext>
            </a:extLst>
          </p:cNvPr>
          <p:cNvSpPr txBox="1">
            <a:spLocks/>
          </p:cNvSpPr>
          <p:nvPr/>
        </p:nvSpPr>
        <p:spPr>
          <a:xfrm>
            <a:off x="1746300" y="2956373"/>
            <a:ext cx="7848872" cy="1723549"/>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GB" sz="3200" i="1" kern="100" dirty="0">
                <a:latin typeface="Calibri" panose="020F0502020204030204" pitchFamily="34" charset="0"/>
                <a:ea typeface="DengXian" panose="02010600030101010101" pitchFamily="2" charset="-122"/>
                <a:cs typeface="Times New Roman" panose="02020603050405020304" pitchFamily="18" charset="0"/>
              </a:rPr>
              <a:t>“We need to critically reflect on the assumption that more or better data about queer communities is necessary and that ‘biases’ and ‘inequality’ are the best problems to address”</a:t>
            </a:r>
          </a:p>
          <a:p>
            <a:endParaRPr lang="en-GB" sz="3200" i="1" kern="0" dirty="0"/>
          </a:p>
        </p:txBody>
      </p:sp>
      <p:sp>
        <p:nvSpPr>
          <p:cNvPr id="7" name="TextBox 6">
            <a:extLst>
              <a:ext uri="{FF2B5EF4-FFF2-40B4-BE49-F238E27FC236}">
                <a16:creationId xmlns:a16="http://schemas.microsoft.com/office/drawing/2014/main" id="{1EE71D11-3713-9522-07A5-0A4806194BFF}"/>
              </a:ext>
            </a:extLst>
          </p:cNvPr>
          <p:cNvSpPr txBox="1"/>
          <p:nvPr/>
        </p:nvSpPr>
        <p:spPr>
          <a:xfrm>
            <a:off x="6920151" y="5670679"/>
            <a:ext cx="5350042" cy="461665"/>
          </a:xfrm>
          <a:prstGeom prst="rect">
            <a:avLst/>
          </a:prstGeom>
          <a:noFill/>
        </p:spPr>
        <p:txBody>
          <a:bodyPr wrap="square">
            <a:spAutoFit/>
          </a:bodyPr>
          <a:lstStyle/>
          <a:p>
            <a:r>
              <a:rPr lang="en-GB" sz="2400" kern="100" dirty="0">
                <a:latin typeface="Calibri" panose="020F0502020204030204" pitchFamily="34" charset="0"/>
                <a:ea typeface="DengXian" panose="02010600030101010101" pitchFamily="2" charset="-122"/>
                <a:cs typeface="Times New Roman" panose="02020603050405020304" pitchFamily="18" charset="0"/>
              </a:rPr>
              <a:t>p. 460 </a:t>
            </a:r>
            <a:r>
              <a:rPr lang="en-GB" sz="2400" kern="100" dirty="0" err="1">
                <a:latin typeface="Calibri" panose="020F0502020204030204" pitchFamily="34" charset="0"/>
                <a:ea typeface="DengXian" panose="02010600030101010101" pitchFamily="2" charset="-122"/>
                <a:cs typeface="Times New Roman" panose="02020603050405020304" pitchFamily="18" charset="0"/>
              </a:rPr>
              <a:t>Guyran</a:t>
            </a:r>
            <a:r>
              <a:rPr lang="en-GB" sz="2400" kern="100" dirty="0">
                <a:latin typeface="Calibri" panose="020F0502020204030204" pitchFamily="34" charset="0"/>
                <a:ea typeface="DengXian" panose="02010600030101010101" pitchFamily="2" charset="-122"/>
                <a:cs typeface="Times New Roman" panose="02020603050405020304" pitchFamily="18" charset="0"/>
              </a:rPr>
              <a:t>, 2022</a:t>
            </a:r>
            <a:endParaRPr lang="en-GB" sz="2400" kern="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1" name="TextBox 10">
            <a:extLst>
              <a:ext uri="{FF2B5EF4-FFF2-40B4-BE49-F238E27FC236}">
                <a16:creationId xmlns:a16="http://schemas.microsoft.com/office/drawing/2014/main" id="{06F1423E-A9AA-AFC3-40BC-4CFA0CC5CBDE}"/>
              </a:ext>
            </a:extLst>
          </p:cNvPr>
          <p:cNvSpPr txBox="1"/>
          <p:nvPr/>
        </p:nvSpPr>
        <p:spPr>
          <a:xfrm>
            <a:off x="954212" y="1546855"/>
            <a:ext cx="3816424" cy="492443"/>
          </a:xfrm>
          <a:prstGeom prst="rect">
            <a:avLst/>
          </a:prstGeom>
          <a:noFill/>
        </p:spPr>
        <p:txBody>
          <a:bodyPr wrap="square" rtlCol="0">
            <a:spAutoFit/>
          </a:bodyPr>
          <a:lstStyle/>
          <a:p>
            <a:r>
              <a:rPr lang="en-GB" sz="2600" b="1" dirty="0">
                <a:solidFill>
                  <a:srgbClr val="004AAD"/>
                </a:solidFill>
              </a:rPr>
              <a:t>More &amp; more data</a:t>
            </a:r>
          </a:p>
        </p:txBody>
      </p:sp>
    </p:spTree>
    <p:extLst>
      <p:ext uri="{BB962C8B-B14F-4D97-AF65-F5344CB8AC3E}">
        <p14:creationId xmlns:p14="http://schemas.microsoft.com/office/powerpoint/2010/main" val="3110188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004AAD"/>
                </a:solidFill>
                <a:latin typeface="+mj-lt"/>
                <a:cs typeface="Arial"/>
              </a:rPr>
              <a:t>IRCC</a:t>
            </a:r>
            <a:r>
              <a:rPr sz="1400" b="1" spc="-80" dirty="0">
                <a:solidFill>
                  <a:srgbClr val="004AAD"/>
                </a:solidFill>
                <a:latin typeface="+mj-lt"/>
                <a:cs typeface="Arial"/>
              </a:rPr>
              <a:t> </a:t>
            </a:r>
            <a:r>
              <a:rPr sz="1400" spc="35" dirty="0">
                <a:solidFill>
                  <a:srgbClr val="004AAD"/>
                </a:solidFill>
                <a:latin typeface="+mj-lt"/>
                <a:cs typeface="Arial"/>
              </a:rPr>
              <a:t>INTERNATIONAL</a:t>
            </a:r>
            <a:r>
              <a:rPr sz="1400" spc="85" dirty="0">
                <a:solidFill>
                  <a:srgbClr val="004AAD"/>
                </a:solidFill>
                <a:latin typeface="+mj-lt"/>
                <a:cs typeface="Arial"/>
              </a:rPr>
              <a:t> </a:t>
            </a:r>
            <a:r>
              <a:rPr sz="1400" spc="-20" dirty="0">
                <a:solidFill>
                  <a:srgbClr val="004AAD"/>
                </a:solidFill>
                <a:latin typeface="+mj-lt"/>
                <a:cs typeface="Arial"/>
              </a:rPr>
              <a:t>RESEARCH</a:t>
            </a:r>
            <a:r>
              <a:rPr sz="1400" spc="100" dirty="0">
                <a:solidFill>
                  <a:srgbClr val="004AAD"/>
                </a:solidFill>
                <a:latin typeface="+mj-lt"/>
                <a:cs typeface="Arial"/>
              </a:rPr>
              <a:t> </a:t>
            </a:r>
            <a:r>
              <a:rPr sz="1400" spc="-20" dirty="0">
                <a:solidFill>
                  <a:srgbClr val="004AAD"/>
                </a:solidFill>
                <a:latin typeface="+mj-lt"/>
                <a:cs typeface="Arial"/>
              </a:rPr>
              <a:t>CULTURE</a:t>
            </a:r>
            <a:r>
              <a:rPr sz="1400" spc="75" dirty="0">
                <a:solidFill>
                  <a:srgbClr val="004AAD"/>
                </a:solidFill>
                <a:latin typeface="+mj-lt"/>
                <a:cs typeface="Arial"/>
              </a:rPr>
              <a:t> </a:t>
            </a:r>
            <a:r>
              <a:rPr sz="1400" spc="15" dirty="0">
                <a:solidFill>
                  <a:srgbClr val="004AAD"/>
                </a:solidFill>
                <a:latin typeface="+mj-lt"/>
                <a:cs typeface="Arial"/>
              </a:rPr>
              <a:t>CONFERENCE </a:t>
            </a:r>
            <a:r>
              <a:rPr sz="1400" spc="110" dirty="0">
                <a:solidFill>
                  <a:srgbClr val="004AAD"/>
                </a:solidFill>
                <a:latin typeface="+mj-lt"/>
                <a:cs typeface="Arial"/>
              </a:rPr>
              <a:t> </a:t>
            </a:r>
            <a:r>
              <a:rPr sz="1400" spc="5" dirty="0">
                <a:solidFill>
                  <a:srgbClr val="004AAD"/>
                </a:solidFill>
                <a:latin typeface="+mj-lt"/>
                <a:cs typeface="Arial"/>
              </a:rPr>
              <a:t>I </a:t>
            </a:r>
            <a:r>
              <a:rPr sz="1400" spc="10" dirty="0">
                <a:solidFill>
                  <a:srgbClr val="004AAD"/>
                </a:solidFill>
                <a:latin typeface="+mj-lt"/>
                <a:cs typeface="Arial"/>
              </a:rPr>
              <a:t> </a:t>
            </a:r>
            <a:r>
              <a:rPr sz="1400" b="1" spc="50" dirty="0">
                <a:solidFill>
                  <a:srgbClr val="004AAD"/>
                </a:solidFill>
                <a:latin typeface="+mj-lt"/>
                <a:cs typeface="Arial"/>
              </a:rPr>
              <a:t>25th</a:t>
            </a:r>
            <a:r>
              <a:rPr sz="1400" b="1" spc="-30" dirty="0">
                <a:solidFill>
                  <a:srgbClr val="004AAD"/>
                </a:solidFill>
                <a:latin typeface="+mj-lt"/>
                <a:cs typeface="Arial"/>
              </a:rPr>
              <a:t> </a:t>
            </a:r>
            <a:r>
              <a:rPr sz="1400" b="1" spc="10" dirty="0">
                <a:solidFill>
                  <a:srgbClr val="004AAD"/>
                </a:solidFill>
                <a:latin typeface="+mj-lt"/>
                <a:cs typeface="Arial"/>
              </a:rPr>
              <a:t>Sept</a:t>
            </a:r>
            <a:r>
              <a:rPr sz="1400" b="1" spc="30" dirty="0">
                <a:solidFill>
                  <a:srgbClr val="004AAD"/>
                </a:solidFill>
                <a:latin typeface="+mj-lt"/>
                <a:cs typeface="Arial"/>
              </a:rPr>
              <a:t> </a:t>
            </a:r>
            <a:r>
              <a:rPr sz="1400" b="1" spc="80" dirty="0">
                <a:solidFill>
                  <a:srgbClr val="004AAD"/>
                </a:solidFill>
                <a:latin typeface="+mj-lt"/>
                <a:cs typeface="Arial"/>
              </a:rPr>
              <a:t>2023</a:t>
            </a:r>
            <a:endParaRPr sz="1400" dirty="0">
              <a:solidFill>
                <a:srgbClr val="004AAD"/>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Impact on participants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5616806"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6F1423E-A9AA-AFC3-40BC-4CFA0CC5CBDE}"/>
              </a:ext>
            </a:extLst>
          </p:cNvPr>
          <p:cNvSpPr txBox="1"/>
          <p:nvPr/>
        </p:nvSpPr>
        <p:spPr>
          <a:xfrm>
            <a:off x="954212" y="1546855"/>
            <a:ext cx="5400600" cy="492443"/>
          </a:xfrm>
          <a:prstGeom prst="rect">
            <a:avLst/>
          </a:prstGeom>
          <a:noFill/>
        </p:spPr>
        <p:txBody>
          <a:bodyPr wrap="square" rtlCol="0">
            <a:spAutoFit/>
          </a:bodyPr>
          <a:lstStyle/>
          <a:p>
            <a:r>
              <a:rPr lang="en-GB" sz="2600" b="1" dirty="0">
                <a:solidFill>
                  <a:srgbClr val="004AAD"/>
                </a:solidFill>
              </a:rPr>
              <a:t>Representation challenges</a:t>
            </a:r>
          </a:p>
        </p:txBody>
      </p:sp>
      <p:pic>
        <p:nvPicPr>
          <p:cNvPr id="8" name="Picture 7" descr="A screenshot of the front page, of Advance HEs document titled &quot;Guidance on the collection of diversity monitoring data&quot;">
            <a:hlinkClick r:id="rId3"/>
            <a:extLst>
              <a:ext uri="{FF2B5EF4-FFF2-40B4-BE49-F238E27FC236}">
                <a16:creationId xmlns:a16="http://schemas.microsoft.com/office/drawing/2014/main" id="{865BB673-5DE8-00D8-0A1B-2EF1E7F28C4B}"/>
              </a:ext>
            </a:extLst>
          </p:cNvPr>
          <p:cNvPicPr>
            <a:picLocks noChangeAspect="1"/>
          </p:cNvPicPr>
          <p:nvPr/>
        </p:nvPicPr>
        <p:blipFill rotWithShape="1">
          <a:blip r:embed="rId4"/>
          <a:srcRect l="75940" t="37685" r="11094" b="15451"/>
          <a:stretch/>
        </p:blipFill>
        <p:spPr bwMode="auto">
          <a:xfrm>
            <a:off x="7218908" y="2557289"/>
            <a:ext cx="2606826" cy="3691029"/>
          </a:xfrm>
          <a:prstGeom prst="rect">
            <a:avLst/>
          </a:prstGeom>
          <a:ln>
            <a:noFill/>
          </a:ln>
          <a:extLst>
            <a:ext uri="{53640926-AAD7-44D8-BBD7-CCE9431645EC}">
              <a14:shadowObscured xmlns:a14="http://schemas.microsoft.com/office/drawing/2010/main"/>
            </a:ext>
          </a:extLst>
        </p:spPr>
      </p:pic>
      <p:sp>
        <p:nvSpPr>
          <p:cNvPr id="12" name="Text Placeholder 6">
            <a:extLst>
              <a:ext uri="{FF2B5EF4-FFF2-40B4-BE49-F238E27FC236}">
                <a16:creationId xmlns:a16="http://schemas.microsoft.com/office/drawing/2014/main" id="{3263E428-A9A5-A5DA-0BAA-3585A1A37854}"/>
              </a:ext>
            </a:extLst>
          </p:cNvPr>
          <p:cNvSpPr txBox="1">
            <a:spLocks/>
          </p:cNvSpPr>
          <p:nvPr/>
        </p:nvSpPr>
        <p:spPr>
          <a:xfrm>
            <a:off x="482056" y="3706394"/>
            <a:ext cx="6415084" cy="1392817"/>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0" lvl="0" algn="l" defTabSz="685800" rtl="0" eaLnBrk="1" fontAlgn="auto" latinLnBrk="0" hangingPunct="1">
              <a:lnSpc>
                <a:spcPct val="110000"/>
              </a:lnSpc>
              <a:spcBef>
                <a:spcPts val="750"/>
              </a:spcBef>
              <a:spcAft>
                <a:spcPts val="0"/>
              </a:spcAft>
              <a:buClrTx/>
              <a:buSzTx/>
              <a:tabLst/>
              <a:defRPr/>
            </a:pPr>
            <a:r>
              <a:rPr lang="en-US" sz="2800" dirty="0">
                <a:latin typeface="Calibri"/>
              </a:rPr>
              <a:t>Inclusive survey questions and response options do not guarantee representative demographic data</a:t>
            </a:r>
          </a:p>
          <a:p>
            <a:pPr marL="0" marR="0" lvl="0" indent="0" algn="l" defTabSz="685800" rtl="0" eaLnBrk="1" fontAlgn="auto" latinLnBrk="0" hangingPunct="1">
              <a:lnSpc>
                <a:spcPct val="110000"/>
              </a:lnSpc>
              <a:spcBef>
                <a:spcPts val="750"/>
              </a:spcBef>
              <a:spcAft>
                <a:spcPts val="0"/>
              </a:spcAft>
              <a:buClrTx/>
              <a:buSzTx/>
              <a:tabLst/>
              <a:defRPr/>
            </a:pPr>
            <a:endParaRPr kumimoji="0" lang="en-US" sz="2800" b="0" i="0" u="none" strike="noStrike" kern="1200" cap="none" spc="0" normalizeH="0" baseline="0" noProof="0" dirty="0">
              <a:ln>
                <a:noFill/>
              </a:ln>
              <a:effectLst/>
              <a:uLnTx/>
              <a:uFillTx/>
              <a:latin typeface="Calibri"/>
            </a:endParaRPr>
          </a:p>
        </p:txBody>
      </p:sp>
    </p:spTree>
    <p:extLst>
      <p:ext uri="{BB962C8B-B14F-4D97-AF65-F5344CB8AC3E}">
        <p14:creationId xmlns:p14="http://schemas.microsoft.com/office/powerpoint/2010/main" val="4215413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004AAD"/>
                </a:solidFill>
                <a:latin typeface="+mj-lt"/>
                <a:cs typeface="Arial"/>
              </a:rPr>
              <a:t>IRCC</a:t>
            </a:r>
            <a:r>
              <a:rPr sz="1400" b="1" spc="-80" dirty="0">
                <a:solidFill>
                  <a:srgbClr val="004AAD"/>
                </a:solidFill>
                <a:latin typeface="+mj-lt"/>
                <a:cs typeface="Arial"/>
              </a:rPr>
              <a:t> </a:t>
            </a:r>
            <a:r>
              <a:rPr sz="1400" spc="35" dirty="0">
                <a:solidFill>
                  <a:srgbClr val="004AAD"/>
                </a:solidFill>
                <a:latin typeface="+mj-lt"/>
                <a:cs typeface="Arial"/>
              </a:rPr>
              <a:t>INTERNATIONAL</a:t>
            </a:r>
            <a:r>
              <a:rPr sz="1400" spc="85" dirty="0">
                <a:solidFill>
                  <a:srgbClr val="004AAD"/>
                </a:solidFill>
                <a:latin typeface="+mj-lt"/>
                <a:cs typeface="Arial"/>
              </a:rPr>
              <a:t> </a:t>
            </a:r>
            <a:r>
              <a:rPr sz="1400" spc="-20" dirty="0">
                <a:solidFill>
                  <a:srgbClr val="004AAD"/>
                </a:solidFill>
                <a:latin typeface="+mj-lt"/>
                <a:cs typeface="Arial"/>
              </a:rPr>
              <a:t>RESEARCH</a:t>
            </a:r>
            <a:r>
              <a:rPr sz="1400" spc="100" dirty="0">
                <a:solidFill>
                  <a:srgbClr val="004AAD"/>
                </a:solidFill>
                <a:latin typeface="+mj-lt"/>
                <a:cs typeface="Arial"/>
              </a:rPr>
              <a:t> </a:t>
            </a:r>
            <a:r>
              <a:rPr sz="1400" spc="-20" dirty="0">
                <a:solidFill>
                  <a:srgbClr val="004AAD"/>
                </a:solidFill>
                <a:latin typeface="+mj-lt"/>
                <a:cs typeface="Arial"/>
              </a:rPr>
              <a:t>CULTURE</a:t>
            </a:r>
            <a:r>
              <a:rPr sz="1400" spc="75" dirty="0">
                <a:solidFill>
                  <a:srgbClr val="004AAD"/>
                </a:solidFill>
                <a:latin typeface="+mj-lt"/>
                <a:cs typeface="Arial"/>
              </a:rPr>
              <a:t> </a:t>
            </a:r>
            <a:r>
              <a:rPr sz="1400" spc="15" dirty="0">
                <a:solidFill>
                  <a:srgbClr val="004AAD"/>
                </a:solidFill>
                <a:latin typeface="+mj-lt"/>
                <a:cs typeface="Arial"/>
              </a:rPr>
              <a:t>CONFERENCE </a:t>
            </a:r>
            <a:r>
              <a:rPr sz="1400" spc="110" dirty="0">
                <a:solidFill>
                  <a:srgbClr val="004AAD"/>
                </a:solidFill>
                <a:latin typeface="+mj-lt"/>
                <a:cs typeface="Arial"/>
              </a:rPr>
              <a:t> </a:t>
            </a:r>
            <a:r>
              <a:rPr sz="1400" spc="5" dirty="0">
                <a:solidFill>
                  <a:srgbClr val="004AAD"/>
                </a:solidFill>
                <a:latin typeface="+mj-lt"/>
                <a:cs typeface="Arial"/>
              </a:rPr>
              <a:t>I </a:t>
            </a:r>
            <a:r>
              <a:rPr sz="1400" spc="10" dirty="0">
                <a:solidFill>
                  <a:srgbClr val="004AAD"/>
                </a:solidFill>
                <a:latin typeface="+mj-lt"/>
                <a:cs typeface="Arial"/>
              </a:rPr>
              <a:t> </a:t>
            </a:r>
            <a:r>
              <a:rPr sz="1400" b="1" spc="50" dirty="0">
                <a:solidFill>
                  <a:srgbClr val="004AAD"/>
                </a:solidFill>
                <a:latin typeface="+mj-lt"/>
                <a:cs typeface="Arial"/>
              </a:rPr>
              <a:t>25th</a:t>
            </a:r>
            <a:r>
              <a:rPr sz="1400" b="1" spc="-30" dirty="0">
                <a:solidFill>
                  <a:srgbClr val="004AAD"/>
                </a:solidFill>
                <a:latin typeface="+mj-lt"/>
                <a:cs typeface="Arial"/>
              </a:rPr>
              <a:t> </a:t>
            </a:r>
            <a:r>
              <a:rPr sz="1400" b="1" spc="10" dirty="0">
                <a:solidFill>
                  <a:srgbClr val="004AAD"/>
                </a:solidFill>
                <a:latin typeface="+mj-lt"/>
                <a:cs typeface="Arial"/>
              </a:rPr>
              <a:t>Sept</a:t>
            </a:r>
            <a:r>
              <a:rPr sz="1400" b="1" spc="30" dirty="0">
                <a:solidFill>
                  <a:srgbClr val="004AAD"/>
                </a:solidFill>
                <a:latin typeface="+mj-lt"/>
                <a:cs typeface="Arial"/>
              </a:rPr>
              <a:t> </a:t>
            </a:r>
            <a:r>
              <a:rPr sz="1400" b="1" spc="80" dirty="0">
                <a:solidFill>
                  <a:srgbClr val="004AAD"/>
                </a:solidFill>
                <a:latin typeface="+mj-lt"/>
                <a:cs typeface="Arial"/>
              </a:rPr>
              <a:t>2023</a:t>
            </a:r>
            <a:endParaRPr sz="1400" dirty="0">
              <a:solidFill>
                <a:srgbClr val="004AAD"/>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Impact on participants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5616806" cy="0"/>
          </a:xfrm>
          <a:prstGeom prst="line">
            <a:avLst/>
          </a:prstGeom>
          <a:ln>
            <a:solidFill>
              <a:srgbClr val="5DE0E6"/>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6F1423E-A9AA-AFC3-40BC-4CFA0CC5CBDE}"/>
              </a:ext>
            </a:extLst>
          </p:cNvPr>
          <p:cNvSpPr txBox="1"/>
          <p:nvPr/>
        </p:nvSpPr>
        <p:spPr>
          <a:xfrm>
            <a:off x="954212" y="1546855"/>
            <a:ext cx="5400600" cy="492443"/>
          </a:xfrm>
          <a:prstGeom prst="rect">
            <a:avLst/>
          </a:prstGeom>
          <a:noFill/>
        </p:spPr>
        <p:txBody>
          <a:bodyPr wrap="square" rtlCol="0">
            <a:spAutoFit/>
          </a:bodyPr>
          <a:lstStyle/>
          <a:p>
            <a:r>
              <a:rPr lang="en-GB" sz="2600" b="1" dirty="0">
                <a:solidFill>
                  <a:srgbClr val="004AAD"/>
                </a:solidFill>
              </a:rPr>
              <a:t>Representation challenges</a:t>
            </a:r>
          </a:p>
        </p:txBody>
      </p:sp>
      <p:sp>
        <p:nvSpPr>
          <p:cNvPr id="10" name="Text Placeholder 6">
            <a:extLst>
              <a:ext uri="{FF2B5EF4-FFF2-40B4-BE49-F238E27FC236}">
                <a16:creationId xmlns:a16="http://schemas.microsoft.com/office/drawing/2014/main" id="{85AA144C-DD09-7E50-9278-5884746788B8}"/>
              </a:ext>
            </a:extLst>
          </p:cNvPr>
          <p:cNvSpPr txBox="1">
            <a:spLocks/>
          </p:cNvSpPr>
          <p:nvPr/>
        </p:nvSpPr>
        <p:spPr>
          <a:xfrm>
            <a:off x="3012798" y="3781425"/>
            <a:ext cx="4667804" cy="2855008"/>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marR="0" lvl="0" indent="-457200" algn="l" defTabSz="685800" rtl="0" eaLnBrk="1" fontAlgn="auto" latinLnBrk="0" hangingPunct="1">
              <a:lnSpc>
                <a:spcPct val="110000"/>
              </a:lnSpc>
              <a:spcBef>
                <a:spcPts val="75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effectLst/>
                <a:uLnTx/>
                <a:uFillTx/>
                <a:latin typeface="Calibri"/>
              </a:rPr>
              <a:t>Problem of small numbers</a:t>
            </a:r>
            <a:endParaRPr lang="en-US" sz="2800" dirty="0">
              <a:latin typeface="Calibri"/>
            </a:endParaRPr>
          </a:p>
          <a:p>
            <a:pPr marL="457200" marR="0" lvl="0" indent="-457200" algn="l" defTabSz="685800" rtl="0" eaLnBrk="1" fontAlgn="auto" latinLnBrk="0" hangingPunct="1">
              <a:lnSpc>
                <a:spcPct val="110000"/>
              </a:lnSpc>
              <a:spcBef>
                <a:spcPts val="75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effectLst/>
                <a:uLnTx/>
                <a:uFillTx/>
                <a:latin typeface="Calibri"/>
              </a:rPr>
              <a:t>Confidentiality</a:t>
            </a:r>
          </a:p>
          <a:p>
            <a:pPr marL="457200" marR="0" lvl="0" indent="-457200" algn="l" defTabSz="685800" rtl="0" eaLnBrk="1" fontAlgn="auto" latinLnBrk="0" hangingPunct="1">
              <a:lnSpc>
                <a:spcPct val="110000"/>
              </a:lnSpc>
              <a:spcBef>
                <a:spcPts val="750"/>
              </a:spcBef>
              <a:spcAft>
                <a:spcPts val="0"/>
              </a:spcAft>
              <a:buClrTx/>
              <a:buSzTx/>
              <a:buFont typeface="Arial" panose="020B0604020202020204" pitchFamily="34" charset="0"/>
              <a:buChar char="•"/>
              <a:tabLst/>
              <a:defRPr/>
            </a:pPr>
            <a:r>
              <a:rPr lang="en-US" sz="2800" dirty="0">
                <a:latin typeface="Calibri"/>
              </a:rPr>
              <a:t>Anonymity</a:t>
            </a:r>
          </a:p>
          <a:p>
            <a:pPr marL="457200" marR="0" lvl="0" indent="-457200" algn="l" defTabSz="685800" rtl="0" eaLnBrk="1" fontAlgn="auto" latinLnBrk="0" hangingPunct="1">
              <a:lnSpc>
                <a:spcPct val="110000"/>
              </a:lnSpc>
              <a:spcBef>
                <a:spcPts val="750"/>
              </a:spcBef>
              <a:spcAft>
                <a:spcPts val="0"/>
              </a:spcAft>
              <a:buClrTx/>
              <a:buSzTx/>
              <a:buFont typeface="Arial" panose="020B0604020202020204" pitchFamily="34" charset="0"/>
              <a:buChar char="•"/>
              <a:tabLst/>
              <a:defRPr/>
            </a:pPr>
            <a:r>
              <a:rPr lang="en-US" sz="2800" dirty="0">
                <a:latin typeface="Calibri"/>
              </a:rPr>
              <a:t>Weighting</a:t>
            </a:r>
          </a:p>
          <a:p>
            <a:pPr marL="457200" marR="0" lvl="0" indent="-457200" algn="l" defTabSz="685800" rtl="0" eaLnBrk="1" fontAlgn="auto" latinLnBrk="0" hangingPunct="1">
              <a:lnSpc>
                <a:spcPct val="110000"/>
              </a:lnSpc>
              <a:spcBef>
                <a:spcPts val="750"/>
              </a:spcBef>
              <a:spcAft>
                <a:spcPts val="0"/>
              </a:spcAft>
              <a:buClrTx/>
              <a:buSzTx/>
              <a:buFont typeface="Arial" panose="020B0604020202020204" pitchFamily="34" charset="0"/>
              <a:buChar char="•"/>
              <a:tabLst/>
              <a:defRPr/>
            </a:pPr>
            <a:r>
              <a:rPr lang="en-US" sz="2800" dirty="0">
                <a:latin typeface="Calibri"/>
              </a:rPr>
              <a:t>Missing responses</a:t>
            </a:r>
          </a:p>
          <a:p>
            <a:pPr marL="0" marR="0" lvl="0" indent="0" algn="l" defTabSz="685800" rtl="0" eaLnBrk="1" fontAlgn="auto" latinLnBrk="0" hangingPunct="1">
              <a:lnSpc>
                <a:spcPct val="110000"/>
              </a:lnSpc>
              <a:spcBef>
                <a:spcPts val="750"/>
              </a:spcBef>
              <a:spcAft>
                <a:spcPts val="0"/>
              </a:spcAft>
              <a:buClrTx/>
              <a:buSzTx/>
              <a:buFontTx/>
              <a:buNone/>
              <a:tabLst/>
              <a:defRPr/>
            </a:pPr>
            <a:endParaRPr kumimoji="0" lang="en-US" sz="2800" b="0" i="0" u="none" strike="noStrike" kern="1200" cap="none" spc="0" normalizeH="0" baseline="0" noProof="0" dirty="0">
              <a:ln>
                <a:noFill/>
              </a:ln>
              <a:effectLst/>
              <a:uLnTx/>
              <a:uFillTx/>
              <a:latin typeface="Calibri"/>
            </a:endParaRPr>
          </a:p>
        </p:txBody>
      </p:sp>
      <p:sp>
        <p:nvSpPr>
          <p:cNvPr id="6" name="TextBox 5">
            <a:extLst>
              <a:ext uri="{FF2B5EF4-FFF2-40B4-BE49-F238E27FC236}">
                <a16:creationId xmlns:a16="http://schemas.microsoft.com/office/drawing/2014/main" id="{44E36F88-F3A6-4B24-172C-5B25C16B3880}"/>
              </a:ext>
            </a:extLst>
          </p:cNvPr>
          <p:cNvSpPr txBox="1"/>
          <p:nvPr/>
        </p:nvSpPr>
        <p:spPr>
          <a:xfrm>
            <a:off x="972428" y="2517762"/>
            <a:ext cx="8982783" cy="1964512"/>
          </a:xfrm>
          <a:prstGeom prst="rect">
            <a:avLst/>
          </a:prstGeom>
        </p:spPr>
        <p:txBody>
          <a:bodyPr/>
          <a:lstStyle>
            <a:defPPr>
              <a:defRPr lang="en-US"/>
            </a:defPPr>
            <a:lvl1pPr marR="0" lvl="0" indent="0" defTabSz="685800" fontAlgn="auto">
              <a:lnSpc>
                <a:spcPct val="110000"/>
              </a:lnSpc>
              <a:spcBef>
                <a:spcPts val="750"/>
              </a:spcBef>
              <a:spcAft>
                <a:spcPts val="0"/>
              </a:spcAft>
              <a:buClrTx/>
              <a:buSzTx/>
              <a:buFontTx/>
              <a:buNone/>
              <a:tabLst/>
              <a:defRPr sz="2800" b="0" i="0" baseline="0">
                <a:latin typeface="Calibri"/>
                <a:ea typeface="Avenir Next" charset="0"/>
                <a:cs typeface="Avenir Next" charset="0"/>
              </a:defRPr>
            </a:lvl1pPr>
            <a:lvl2pPr marL="514350" indent="-171450" defTabSz="685800">
              <a:lnSpc>
                <a:spcPct val="90000"/>
              </a:lnSpc>
              <a:spcBef>
                <a:spcPts val="375"/>
              </a:spcBef>
              <a:buFont typeface="Arial" panose="020B0604020202020204" pitchFamily="34" charset="0"/>
              <a:buChar char="•"/>
              <a:defRPr b="1" i="0">
                <a:latin typeface="Avenir Next Demi Bold" charset="0"/>
                <a:ea typeface="Avenir Next Demi Bold" charset="0"/>
                <a:cs typeface="Avenir Next Demi Bold" charset="0"/>
              </a:defRPr>
            </a:lvl2pPr>
            <a:lvl3pPr marL="857250" indent="-171450" defTabSz="685800">
              <a:lnSpc>
                <a:spcPct val="90000"/>
              </a:lnSpc>
              <a:spcBef>
                <a:spcPts val="375"/>
              </a:spcBef>
              <a:buFont typeface="Arial" panose="020B0604020202020204" pitchFamily="34" charset="0"/>
              <a:buChar char="•"/>
              <a:defRPr sz="1500" b="1" i="0">
                <a:latin typeface="Avenir Next Demi Bold" charset="0"/>
                <a:ea typeface="Avenir Next Demi Bold" charset="0"/>
                <a:cs typeface="Avenir Next Demi Bold" charset="0"/>
              </a:defRPr>
            </a:lvl3pPr>
            <a:lvl4pPr marL="1200150" indent="-171450" defTabSz="685800">
              <a:lnSpc>
                <a:spcPct val="90000"/>
              </a:lnSpc>
              <a:spcBef>
                <a:spcPts val="375"/>
              </a:spcBef>
              <a:buFont typeface="Arial" panose="020B0604020202020204" pitchFamily="34" charset="0"/>
              <a:buChar char="•"/>
              <a:defRPr sz="1350" b="1" i="0">
                <a:latin typeface="Avenir Next Demi Bold" charset="0"/>
                <a:ea typeface="Avenir Next Demi Bold" charset="0"/>
                <a:cs typeface="Avenir Next Demi Bold" charset="0"/>
              </a:defRPr>
            </a:lvl4pPr>
            <a:lvl5pPr marL="1543050" indent="-171450" defTabSz="685800">
              <a:lnSpc>
                <a:spcPct val="90000"/>
              </a:lnSpc>
              <a:spcBef>
                <a:spcPts val="375"/>
              </a:spcBef>
              <a:buFont typeface="Arial" panose="020B0604020202020204" pitchFamily="34" charset="0"/>
              <a:buChar char="•"/>
              <a:defRPr sz="1350" b="1" i="0">
                <a:latin typeface="Avenir Next Demi Bold" charset="0"/>
                <a:ea typeface="Avenir Next Demi Bold" charset="0"/>
                <a:cs typeface="Avenir Next Demi Bold"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r>
              <a:rPr lang="en-GB" dirty="0"/>
              <a:t>Other aspects of surveys can prompt or prevent entire groups from responding, resulting in nonresponse biases</a:t>
            </a:r>
          </a:p>
        </p:txBody>
      </p:sp>
    </p:spTree>
    <p:extLst>
      <p:ext uri="{BB962C8B-B14F-4D97-AF65-F5344CB8AC3E}">
        <p14:creationId xmlns:p14="http://schemas.microsoft.com/office/powerpoint/2010/main" val="297289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What is Crystallisation?</a:t>
            </a:r>
          </a:p>
        </p:txBody>
      </p:sp>
      <p:sp>
        <p:nvSpPr>
          <p:cNvPr id="6" name="TextBox 5">
            <a:extLst>
              <a:ext uri="{FF2B5EF4-FFF2-40B4-BE49-F238E27FC236}">
                <a16:creationId xmlns:a16="http://schemas.microsoft.com/office/drawing/2014/main" id="{0FD1B8D7-EB65-2C16-91F5-4E3E6AB94448}"/>
              </a:ext>
            </a:extLst>
          </p:cNvPr>
          <p:cNvSpPr txBox="1"/>
          <p:nvPr/>
        </p:nvSpPr>
        <p:spPr>
          <a:xfrm>
            <a:off x="915113" y="1837209"/>
            <a:ext cx="4608512" cy="3170099"/>
          </a:xfrm>
          <a:prstGeom prst="rect">
            <a:avLst/>
          </a:prstGeom>
          <a:noFill/>
        </p:spPr>
        <p:txBody>
          <a:bodyPr wrap="square" rtlCol="0">
            <a:spAutoFit/>
          </a:bodyPr>
          <a:lstStyle/>
          <a:p>
            <a:pPr algn="ctr">
              <a:lnSpc>
                <a:spcPts val="3000"/>
              </a:lnSpc>
            </a:pPr>
            <a:r>
              <a:rPr lang="en-GB" sz="2800" i="1" dirty="0">
                <a:effectLst/>
                <a:latin typeface="Calibri" panose="020F0502020204030204" pitchFamily="34" charset="0"/>
                <a:ea typeface="Calibri" panose="020F0502020204030204" pitchFamily="34" charset="0"/>
              </a:rPr>
              <a:t>"like a clear crystal that casts multiple colours, the researchers endeavour to create a strong image of the linked experiences of the participants through comprehensive deliberation and persuasive presentation"</a:t>
            </a:r>
          </a:p>
        </p:txBody>
      </p:sp>
      <p:pic>
        <p:nvPicPr>
          <p:cNvPr id="7" name="Picture Placeholder 4" descr="Cut diamond, with pale refection. Demonstrating the facets of a crystal">
            <a:extLst>
              <a:ext uri="{FF2B5EF4-FFF2-40B4-BE49-F238E27FC236}">
                <a16:creationId xmlns:a16="http://schemas.microsoft.com/office/drawing/2014/main" id="{7BC08B2F-3532-6998-DC42-45F0D230B3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83" r="43039"/>
          <a:stretch/>
        </p:blipFill>
        <p:spPr>
          <a:xfrm flipH="1">
            <a:off x="6570166" y="1394714"/>
            <a:ext cx="3456384" cy="4197901"/>
          </a:xfrm>
          <a:prstGeom prst="rect">
            <a:avLst/>
          </a:prstGeom>
          <a:ln w="34925">
            <a:solidFill>
              <a:schemeClr val="tx1"/>
            </a:solidFill>
          </a:ln>
          <a:effectLst/>
        </p:spPr>
      </p:pic>
      <p:sp>
        <p:nvSpPr>
          <p:cNvPr id="4" name="TextBox 3">
            <a:extLst>
              <a:ext uri="{FF2B5EF4-FFF2-40B4-BE49-F238E27FC236}">
                <a16:creationId xmlns:a16="http://schemas.microsoft.com/office/drawing/2014/main" id="{213D7024-7C4E-83BE-26DB-09D89120E262}"/>
              </a:ext>
            </a:extLst>
          </p:cNvPr>
          <p:cNvSpPr txBox="1"/>
          <p:nvPr/>
        </p:nvSpPr>
        <p:spPr>
          <a:xfrm>
            <a:off x="1275153" y="5263976"/>
            <a:ext cx="4248472" cy="461665"/>
          </a:xfrm>
          <a:prstGeom prst="rect">
            <a:avLst/>
          </a:prstGeom>
          <a:noFill/>
        </p:spPr>
        <p:txBody>
          <a:bodyPr wrap="square">
            <a:spAutoFit/>
          </a:bodyPr>
          <a:lstStyle/>
          <a:p>
            <a:r>
              <a:rPr lang="en-GB" sz="2400" dirty="0">
                <a:effectLst/>
                <a:latin typeface="+mj-lt"/>
                <a:ea typeface="Calibri" panose="020F0502020204030204" pitchFamily="34" charset="0"/>
              </a:rPr>
              <a:t>p.5 </a:t>
            </a:r>
            <a:r>
              <a:rPr lang="en-GB" sz="2400" kern="0" dirty="0">
                <a:effectLst/>
                <a:latin typeface="+mj-lt"/>
                <a:ea typeface="Calibri" panose="020F0502020204030204" pitchFamily="34" charset="0"/>
              </a:rPr>
              <a:t>Denzin and Lincoln, 2011</a:t>
            </a:r>
            <a:endParaRPr lang="en-GB" sz="2400" dirty="0">
              <a:latin typeface="+mj-lt"/>
            </a:endParaRPr>
          </a:p>
        </p:txBody>
      </p:sp>
    </p:spTree>
    <p:extLst>
      <p:ext uri="{BB962C8B-B14F-4D97-AF65-F5344CB8AC3E}">
        <p14:creationId xmlns:p14="http://schemas.microsoft.com/office/powerpoint/2010/main" val="3980637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2">
            <a:extLst>
              <a:ext uri="{FF2B5EF4-FFF2-40B4-BE49-F238E27FC236}">
                <a16:creationId xmlns:a16="http://schemas.microsoft.com/office/drawing/2014/main" id="{1269765E-5684-4120-AB64-E7A1B2B18D14}"/>
              </a:ext>
            </a:extLst>
          </p:cNvPr>
          <p:cNvSpPr>
            <a:spLocks noGrp="1"/>
          </p:cNvSpPr>
          <p:nvPr>
            <p:ph idx="1"/>
          </p:nvPr>
        </p:nvSpPr>
        <p:spPr>
          <a:xfrm>
            <a:off x="450156" y="1661219"/>
            <a:ext cx="3686423" cy="4208438"/>
          </a:xfr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pPr algn="r"/>
            <a:endParaRPr lang="en-GB" sz="2800" dirty="0">
              <a:solidFill>
                <a:schemeClr val="tx1"/>
              </a:solidFill>
            </a:endParaRPr>
          </a:p>
          <a:p>
            <a:pPr algn="l"/>
            <a:r>
              <a:rPr lang="en-GB" sz="2800" dirty="0">
                <a:solidFill>
                  <a:schemeClr val="tx1"/>
                </a:solidFill>
              </a:rPr>
              <a:t>Posters</a:t>
            </a:r>
          </a:p>
          <a:p>
            <a:pPr algn="l"/>
            <a:r>
              <a:rPr lang="en-GB" sz="2800" dirty="0">
                <a:solidFill>
                  <a:schemeClr val="tx1"/>
                </a:solidFill>
              </a:rPr>
              <a:t>Semi-Structured Interviews</a:t>
            </a:r>
          </a:p>
          <a:p>
            <a:pPr algn="l"/>
            <a:r>
              <a:rPr lang="en-GB" sz="2800" dirty="0">
                <a:solidFill>
                  <a:schemeClr val="tx1"/>
                </a:solidFill>
              </a:rPr>
              <a:t>Filmed Discussion</a:t>
            </a:r>
          </a:p>
          <a:p>
            <a:pPr algn="l"/>
            <a:r>
              <a:rPr lang="en-GB" sz="2800" dirty="0">
                <a:solidFill>
                  <a:schemeClr val="tx1"/>
                </a:solidFill>
              </a:rPr>
              <a:t>Observations</a:t>
            </a:r>
          </a:p>
          <a:p>
            <a:pPr algn="l"/>
            <a:r>
              <a:rPr lang="en-GB" sz="2800" dirty="0">
                <a:solidFill>
                  <a:schemeClr val="tx1"/>
                </a:solidFill>
              </a:rPr>
              <a:t>Classroom Work</a:t>
            </a:r>
          </a:p>
          <a:p>
            <a:pPr algn="l"/>
            <a:r>
              <a:rPr lang="en-GB" sz="2800" dirty="0">
                <a:solidFill>
                  <a:schemeClr val="tx1"/>
                </a:solidFill>
              </a:rPr>
              <a:t>Teaching Materials</a:t>
            </a:r>
          </a:p>
          <a:p>
            <a:pPr algn="l"/>
            <a:r>
              <a:rPr lang="en-GB" sz="2800" dirty="0">
                <a:solidFill>
                  <a:schemeClr val="tx1"/>
                </a:solidFill>
              </a:rPr>
              <a:t>Field Notes</a:t>
            </a:r>
          </a:p>
          <a:p>
            <a:pPr algn="l"/>
            <a:r>
              <a:rPr lang="en-GB" sz="2800" dirty="0">
                <a:solidFill>
                  <a:schemeClr val="tx1"/>
                </a:solidFill>
              </a:rPr>
              <a:t>Research Diary</a:t>
            </a:r>
          </a:p>
          <a:p>
            <a:pPr algn="l"/>
            <a:r>
              <a:rPr lang="en-GB" sz="2800" dirty="0">
                <a:solidFill>
                  <a:schemeClr val="tx1"/>
                </a:solidFill>
              </a:rPr>
              <a:t>Assignments</a:t>
            </a:r>
          </a:p>
          <a:p>
            <a:pPr algn="r"/>
            <a:endParaRPr lang="en-GB" sz="2000" dirty="0"/>
          </a:p>
        </p:txBody>
      </p:sp>
      <p:grpSp>
        <p:nvGrpSpPr>
          <p:cNvPr id="21" name="Group 20" descr="Crude black and white drawing of a crystal. With the data collection strategies listed on the slide one per each facet of the crystal. Some facets are left intentionally blank. ">
            <a:extLst>
              <a:ext uri="{FF2B5EF4-FFF2-40B4-BE49-F238E27FC236}">
                <a16:creationId xmlns:a16="http://schemas.microsoft.com/office/drawing/2014/main" id="{1CDC4221-02E7-5E3A-599C-259DDEE38E17}"/>
              </a:ext>
            </a:extLst>
          </p:cNvPr>
          <p:cNvGrpSpPr/>
          <p:nvPr/>
        </p:nvGrpSpPr>
        <p:grpSpPr>
          <a:xfrm>
            <a:off x="4482604" y="685081"/>
            <a:ext cx="5930754" cy="6264696"/>
            <a:chOff x="4482604" y="1298154"/>
            <a:chExt cx="5930754" cy="6264696"/>
          </a:xfrm>
        </p:grpSpPr>
        <p:grpSp>
          <p:nvGrpSpPr>
            <p:cNvPr id="4" name="Group 3" descr="Crude black and white drawing of a crystal structure. On it are placed the words listed on this slide. One item per facet. Not all facets have words. ">
              <a:extLst>
                <a:ext uri="{FF2B5EF4-FFF2-40B4-BE49-F238E27FC236}">
                  <a16:creationId xmlns:a16="http://schemas.microsoft.com/office/drawing/2014/main" id="{2F1F69AE-4FAF-4E6D-9BD4-4F3FB1C2E81E}"/>
                </a:ext>
              </a:extLst>
            </p:cNvPr>
            <p:cNvGrpSpPr/>
            <p:nvPr/>
          </p:nvGrpSpPr>
          <p:grpSpPr>
            <a:xfrm>
              <a:off x="4482604" y="1298154"/>
              <a:ext cx="5930754" cy="6264696"/>
              <a:chOff x="1160004" y="-543095"/>
              <a:chExt cx="4541561" cy="5549680"/>
            </a:xfrm>
          </p:grpSpPr>
          <p:grpSp>
            <p:nvGrpSpPr>
              <p:cNvPr id="5" name="Group 4">
                <a:extLst>
                  <a:ext uri="{FF2B5EF4-FFF2-40B4-BE49-F238E27FC236}">
                    <a16:creationId xmlns:a16="http://schemas.microsoft.com/office/drawing/2014/main" id="{546CC689-5162-4F74-9256-58186956CDCD}"/>
                  </a:ext>
                </a:extLst>
              </p:cNvPr>
              <p:cNvGrpSpPr/>
              <p:nvPr/>
            </p:nvGrpSpPr>
            <p:grpSpPr>
              <a:xfrm>
                <a:off x="1160004" y="-326033"/>
                <a:ext cx="4541561" cy="5332618"/>
                <a:chOff x="1079596" y="-652396"/>
                <a:chExt cx="4226756" cy="5121239"/>
              </a:xfrm>
            </p:grpSpPr>
            <p:pic>
              <p:nvPicPr>
                <p:cNvPr id="12" name="Picture 11">
                  <a:extLst>
                    <a:ext uri="{FF2B5EF4-FFF2-40B4-BE49-F238E27FC236}">
                      <a16:creationId xmlns:a16="http://schemas.microsoft.com/office/drawing/2014/main" id="{88CFD528-31B2-46D6-A2B6-A2C67059808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96" y="-652396"/>
                  <a:ext cx="4226756" cy="5121239"/>
                </a:xfrm>
                <a:prstGeom prst="rect">
                  <a:avLst/>
                </a:prstGeom>
                <a:noFill/>
                <a:ln>
                  <a:noFill/>
                </a:ln>
              </p:spPr>
            </p:pic>
            <p:sp>
              <p:nvSpPr>
                <p:cNvPr id="13" name="Text Box 2">
                  <a:extLst>
                    <a:ext uri="{FF2B5EF4-FFF2-40B4-BE49-F238E27FC236}">
                      <a16:creationId xmlns:a16="http://schemas.microsoft.com/office/drawing/2014/main" id="{61029B73-C565-46D9-9C50-E22DDD7BF13F}"/>
                    </a:ext>
                  </a:extLst>
                </p:cNvPr>
                <p:cNvSpPr txBox="1">
                  <a:spLocks noChangeArrowheads="1"/>
                </p:cNvSpPr>
                <p:nvPr/>
              </p:nvSpPr>
              <p:spPr bwMode="auto">
                <a:xfrm rot="15793783">
                  <a:off x="1766498" y="2104742"/>
                  <a:ext cx="2124735" cy="272021"/>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Semi-structured interviews</a:t>
                  </a:r>
                </a:p>
              </p:txBody>
            </p:sp>
          </p:grpSp>
          <p:sp>
            <p:nvSpPr>
              <p:cNvPr id="6" name="Text Box 2">
                <a:extLst>
                  <a:ext uri="{FF2B5EF4-FFF2-40B4-BE49-F238E27FC236}">
                    <a16:creationId xmlns:a16="http://schemas.microsoft.com/office/drawing/2014/main" id="{CFBBDCCE-956F-4E54-B659-F3D95BE544C9}"/>
                  </a:ext>
                </a:extLst>
              </p:cNvPr>
              <p:cNvSpPr txBox="1">
                <a:spLocks noChangeArrowheads="1"/>
              </p:cNvSpPr>
              <p:nvPr/>
            </p:nvSpPr>
            <p:spPr bwMode="auto">
              <a:xfrm rot="19766914">
                <a:off x="4087543" y="3043502"/>
                <a:ext cx="948690" cy="303372"/>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Assignments</a:t>
                </a:r>
                <a:r>
                  <a:rPr lang="en-GB" sz="1579" dirty="0">
                    <a:latin typeface="+mj-lt"/>
                    <a:ea typeface="Calibri" panose="020F0502020204030204" pitchFamily="34" charset="0"/>
                    <a:cs typeface="Times New Roman" panose="02020603050405020304" pitchFamily="18" charset="0"/>
                  </a:rPr>
                  <a:t> </a:t>
                </a:r>
              </a:p>
            </p:txBody>
          </p:sp>
          <p:sp>
            <p:nvSpPr>
              <p:cNvPr id="7" name="Text Box 2">
                <a:extLst>
                  <a:ext uri="{FF2B5EF4-FFF2-40B4-BE49-F238E27FC236}">
                    <a16:creationId xmlns:a16="http://schemas.microsoft.com/office/drawing/2014/main" id="{D0504748-D84B-4157-AF00-23B19330C1B0}"/>
                  </a:ext>
                </a:extLst>
              </p:cNvPr>
              <p:cNvSpPr txBox="1">
                <a:spLocks noChangeArrowheads="1"/>
              </p:cNvSpPr>
              <p:nvPr/>
            </p:nvSpPr>
            <p:spPr bwMode="auto">
              <a:xfrm rot="17023362">
                <a:off x="3489474" y="1300727"/>
                <a:ext cx="1331862" cy="28069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Classroom work</a:t>
                </a:r>
              </a:p>
            </p:txBody>
          </p:sp>
          <p:sp>
            <p:nvSpPr>
              <p:cNvPr id="8" name="Text Box 2">
                <a:extLst>
                  <a:ext uri="{FF2B5EF4-FFF2-40B4-BE49-F238E27FC236}">
                    <a16:creationId xmlns:a16="http://schemas.microsoft.com/office/drawing/2014/main" id="{1EF03DBC-CD03-43E1-AD41-394D6BCD2E82}"/>
                  </a:ext>
                </a:extLst>
              </p:cNvPr>
              <p:cNvSpPr txBox="1">
                <a:spLocks noChangeArrowheads="1"/>
              </p:cNvSpPr>
              <p:nvPr/>
            </p:nvSpPr>
            <p:spPr bwMode="auto">
              <a:xfrm rot="18646473">
                <a:off x="2982555" y="-44822"/>
                <a:ext cx="841606" cy="28069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Posters</a:t>
                </a:r>
              </a:p>
            </p:txBody>
          </p:sp>
          <p:sp>
            <p:nvSpPr>
              <p:cNvPr id="9" name="Text Box 2">
                <a:extLst>
                  <a:ext uri="{FF2B5EF4-FFF2-40B4-BE49-F238E27FC236}">
                    <a16:creationId xmlns:a16="http://schemas.microsoft.com/office/drawing/2014/main" id="{0104AF23-4E0E-4984-AE77-295536B9D57F}"/>
                  </a:ext>
                </a:extLst>
              </p:cNvPr>
              <p:cNvSpPr txBox="1">
                <a:spLocks noChangeArrowheads="1"/>
              </p:cNvSpPr>
              <p:nvPr/>
            </p:nvSpPr>
            <p:spPr bwMode="auto">
              <a:xfrm rot="14730241">
                <a:off x="3240470" y="60886"/>
                <a:ext cx="1488657" cy="28069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Observations</a:t>
                </a:r>
              </a:p>
            </p:txBody>
          </p:sp>
          <p:sp>
            <p:nvSpPr>
              <p:cNvPr id="10" name="Text Box 2">
                <a:extLst>
                  <a:ext uri="{FF2B5EF4-FFF2-40B4-BE49-F238E27FC236}">
                    <a16:creationId xmlns:a16="http://schemas.microsoft.com/office/drawing/2014/main" id="{19002841-6C55-4C1F-9760-28AEEA89BA98}"/>
                  </a:ext>
                </a:extLst>
              </p:cNvPr>
              <p:cNvSpPr txBox="1">
                <a:spLocks noChangeArrowheads="1"/>
              </p:cNvSpPr>
              <p:nvPr/>
            </p:nvSpPr>
            <p:spPr bwMode="auto">
              <a:xfrm rot="18675965">
                <a:off x="3579997" y="2230195"/>
                <a:ext cx="2059075" cy="28069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Teaching materials</a:t>
                </a:r>
              </a:p>
            </p:txBody>
          </p:sp>
          <p:sp>
            <p:nvSpPr>
              <p:cNvPr id="11" name="Text Box 2">
                <a:extLst>
                  <a:ext uri="{FF2B5EF4-FFF2-40B4-BE49-F238E27FC236}">
                    <a16:creationId xmlns:a16="http://schemas.microsoft.com/office/drawing/2014/main" id="{D0F2F654-B47D-49AA-AFA3-AED88DE2A003}"/>
                  </a:ext>
                </a:extLst>
              </p:cNvPr>
              <p:cNvSpPr txBox="1">
                <a:spLocks noChangeArrowheads="1"/>
              </p:cNvSpPr>
              <p:nvPr/>
            </p:nvSpPr>
            <p:spPr bwMode="auto">
              <a:xfrm rot="16543289">
                <a:off x="2591908" y="1291788"/>
                <a:ext cx="2010049" cy="28069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Filmed Discussions</a:t>
                </a:r>
              </a:p>
            </p:txBody>
          </p:sp>
        </p:grpSp>
        <p:sp>
          <p:nvSpPr>
            <p:cNvPr id="14" name="Text Box 2">
              <a:extLst>
                <a:ext uri="{FF2B5EF4-FFF2-40B4-BE49-F238E27FC236}">
                  <a16:creationId xmlns:a16="http://schemas.microsoft.com/office/drawing/2014/main" id="{41F761A8-DC36-4AD8-A416-174BC4F5B710}"/>
                </a:ext>
              </a:extLst>
            </p:cNvPr>
            <p:cNvSpPr txBox="1">
              <a:spLocks noChangeArrowheads="1"/>
            </p:cNvSpPr>
            <p:nvPr/>
          </p:nvSpPr>
          <p:spPr bwMode="auto">
            <a:xfrm rot="16871284">
              <a:off x="7062342" y="2013689"/>
              <a:ext cx="1479185" cy="366556"/>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Field notes</a:t>
              </a:r>
            </a:p>
          </p:txBody>
        </p:sp>
        <p:sp>
          <p:nvSpPr>
            <p:cNvPr id="15" name="Text Box 2">
              <a:extLst>
                <a:ext uri="{FF2B5EF4-FFF2-40B4-BE49-F238E27FC236}">
                  <a16:creationId xmlns:a16="http://schemas.microsoft.com/office/drawing/2014/main" id="{C805B930-9063-430B-9E8B-E1D5D1CD0624}"/>
                </a:ext>
              </a:extLst>
            </p:cNvPr>
            <p:cNvSpPr txBox="1">
              <a:spLocks noChangeArrowheads="1"/>
            </p:cNvSpPr>
            <p:nvPr/>
          </p:nvSpPr>
          <p:spPr bwMode="auto">
            <a:xfrm rot="19751778">
              <a:off x="8344471" y="5546996"/>
              <a:ext cx="1704749" cy="363524"/>
            </a:xfrm>
            <a:prstGeom prst="rect">
              <a:avLst/>
            </a:prstGeom>
            <a:noFill/>
            <a:ln w="9525">
              <a:noFill/>
              <a:miter lim="800000"/>
              <a:headEnd/>
              <a:tailEnd/>
            </a:ln>
          </p:spPr>
          <p:txBody>
            <a:bodyPr rot="0" vert="horz" wrap="square" lIns="80201" tIns="40100" rIns="80201" bIns="40100" anchor="t" anchorCtr="0">
              <a:noAutofit/>
            </a:bodyPr>
            <a:lstStyle/>
            <a:p>
              <a:pPr algn="just">
                <a:lnSpc>
                  <a:spcPct val="200000"/>
                </a:lnSpc>
                <a:spcAft>
                  <a:spcPts val="877"/>
                </a:spcAft>
              </a:pPr>
              <a:r>
                <a:rPr lang="en-GB" sz="1579" dirty="0">
                  <a:solidFill>
                    <a:srgbClr val="004AAD"/>
                  </a:solidFill>
                  <a:latin typeface="+mj-lt"/>
                  <a:ea typeface="Calibri" panose="020F0502020204030204" pitchFamily="34" charset="0"/>
                  <a:cs typeface="Times New Roman" panose="02020603050405020304" pitchFamily="18" charset="0"/>
                </a:rPr>
                <a:t>Research diary</a:t>
              </a:r>
            </a:p>
          </p:txBody>
        </p:sp>
      </p:grpSp>
      <p:sp>
        <p:nvSpPr>
          <p:cNvPr id="3" name="TextBox 2">
            <a:extLst>
              <a:ext uri="{FF2B5EF4-FFF2-40B4-BE49-F238E27FC236}">
                <a16:creationId xmlns:a16="http://schemas.microsoft.com/office/drawing/2014/main" id="{A9B9F140-ACBA-96B6-918F-6715F9909F49}"/>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004AAD"/>
                </a:solidFill>
              </a:rPr>
              <a:t>Facets</a:t>
            </a:r>
          </a:p>
        </p:txBody>
      </p:sp>
      <p:sp>
        <p:nvSpPr>
          <p:cNvPr id="18" name="Rectangle 17">
            <a:extLst>
              <a:ext uri="{FF2B5EF4-FFF2-40B4-BE49-F238E27FC236}">
                <a16:creationId xmlns:a16="http://schemas.microsoft.com/office/drawing/2014/main" id="{79BEC7B7-81A7-0E30-7D25-C07051C7C8AC}"/>
              </a:ext>
            </a:extLst>
          </p:cNvPr>
          <p:cNvSpPr/>
          <p:nvPr/>
        </p:nvSpPr>
        <p:spPr>
          <a:xfrm>
            <a:off x="217942" y="1733227"/>
            <a:ext cx="3980102" cy="420843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9" name="Rectangle 18">
            <a:extLst>
              <a:ext uri="{FF2B5EF4-FFF2-40B4-BE49-F238E27FC236}">
                <a16:creationId xmlns:a16="http://schemas.microsoft.com/office/drawing/2014/main" id="{4C860D46-A702-C1A2-850A-927357D2E819}"/>
              </a:ext>
            </a:extLst>
          </p:cNvPr>
          <p:cNvSpPr/>
          <p:nvPr/>
        </p:nvSpPr>
        <p:spPr>
          <a:xfrm>
            <a:off x="0" y="6157689"/>
            <a:ext cx="10693400" cy="1405161"/>
          </a:xfrm>
          <a:prstGeom prst="rect">
            <a:avLst/>
          </a:prstGeom>
          <a:solidFill>
            <a:srgbClr val="004AAD"/>
          </a:solidFill>
          <a:ln>
            <a:solidFill>
              <a:srgbClr val="004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bject 2">
            <a:extLst>
              <a:ext uri="{FF2B5EF4-FFF2-40B4-BE49-F238E27FC236}">
                <a16:creationId xmlns:a16="http://schemas.microsoft.com/office/drawing/2014/main" id="{D65C144A-C19E-4144-6033-19A3D8714C07}"/>
              </a:ext>
            </a:extLst>
          </p:cNvPr>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Tree>
    <p:extLst>
      <p:ext uri="{BB962C8B-B14F-4D97-AF65-F5344CB8AC3E}">
        <p14:creationId xmlns:p14="http://schemas.microsoft.com/office/powerpoint/2010/main" val="2624127114"/>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004AAD"/>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7FF78CDE-00F3-4C3C-859D-3C562F522138}"/>
</file>

<file path=customXml/itemProps2.xml><?xml version="1.0" encoding="utf-8"?>
<ds:datastoreItem xmlns:ds="http://schemas.openxmlformats.org/officeDocument/2006/customXml" ds:itemID="{5F85CBE8-1B71-4637-B19F-675EAB1246C3}"/>
</file>

<file path=customXml/itemProps3.xml><?xml version="1.0" encoding="utf-8"?>
<ds:datastoreItem xmlns:ds="http://schemas.openxmlformats.org/officeDocument/2006/customXml" ds:itemID="{366F849F-4238-45F2-BC4E-25951B18B683}"/>
</file>

<file path=docProps/app.xml><?xml version="1.0" encoding="utf-8"?>
<Properties xmlns="http://schemas.openxmlformats.org/officeDocument/2006/extended-properties" xmlns:vt="http://schemas.openxmlformats.org/officeDocument/2006/docPropsVTypes">
  <Template>IRCC_PPT</Template>
  <TotalTime>556</TotalTime>
  <Words>2073</Words>
  <Application>Microsoft Office PowerPoint</Application>
  <PresentationFormat>Custom</PresentationFormat>
  <Paragraphs>196</Paragraphs>
  <Slides>19</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Roboto</vt:lpstr>
      <vt:lpstr>Symbol</vt:lpstr>
      <vt:lpstr>Office Theme</vt:lpstr>
      <vt:lpstr>PowerPoint Presentation</vt:lpstr>
      <vt:lpstr>Inclusion and quantitative surveys</vt:lpstr>
      <vt:lpstr>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Hannah Griffin-James</cp:lastModifiedBy>
  <cp:revision>34</cp:revision>
  <dcterms:created xsi:type="dcterms:W3CDTF">2023-09-07T08:40:03Z</dcterms:created>
  <dcterms:modified xsi:type="dcterms:W3CDTF">2023-09-22T10:32:51Z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