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7"/>
  </p:notesMasterIdLst>
  <p:sldIdLst>
    <p:sldId id="296" r:id="rId5"/>
    <p:sldId id="324" r:id="rId6"/>
    <p:sldId id="354" r:id="rId7"/>
    <p:sldId id="325" r:id="rId8"/>
    <p:sldId id="355" r:id="rId9"/>
    <p:sldId id="356" r:id="rId10"/>
    <p:sldId id="357" r:id="rId11"/>
    <p:sldId id="331" r:id="rId12"/>
    <p:sldId id="339" r:id="rId13"/>
    <p:sldId id="340" r:id="rId14"/>
    <p:sldId id="358" r:id="rId15"/>
    <p:sldId id="362" r:id="rId16"/>
  </p:sldIdLst>
  <p:sldSz cx="9144000" cy="5143500" type="screen16x9"/>
  <p:notesSz cx="6858000" cy="9144000"/>
  <p:custDataLst>
    <p:tags r:id="rId18"/>
  </p:custDataLst>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5" userDrawn="1">
          <p15:clr>
            <a:srgbClr val="A4A3A4"/>
          </p15:clr>
        </p15:guide>
        <p15:guide id="2" pos="6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7420"/>
    <a:srgbClr val="FF9900"/>
    <a:srgbClr val="F9BE49"/>
    <a:srgbClr val="B4153A"/>
    <a:srgbClr val="511C6C"/>
    <a:srgbClr val="F47920"/>
    <a:srgbClr val="E8674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D20197E-EAFB-8DB2-006F-FB292938DA46}" v="109" dt="2023-09-14T13:20:09.250"/>
    <p1510:client id="{A90465C4-0813-4C22-A824-E5992EAEE10B}" v="5" dt="2023-09-18T15:24:33.5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39916" autoAdjust="0"/>
  </p:normalViewPr>
  <p:slideViewPr>
    <p:cSldViewPr snapToGrid="0">
      <p:cViewPr varScale="1">
        <p:scale>
          <a:sx n="60" d="100"/>
          <a:sy n="60" d="100"/>
        </p:scale>
        <p:origin x="3084" y="66"/>
      </p:cViewPr>
      <p:guideLst>
        <p:guide orient="horz" pos="305"/>
        <p:guide pos="61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9AD634-B286-CF4C-B608-BAEDD7C846A9}" type="datetimeFigureOut">
              <a:rPr lang="en-US" smtClean="0"/>
              <a:t>9/20/2023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8B6ED8-9D91-5E4C-8236-27D5494AAD9C}" type="slidenum">
              <a:rPr lang="en-US" smtClean="0"/>
              <a:t>‹#›</a:t>
            </a:fld>
            <a:endParaRPr lang="en-US"/>
          </a:p>
        </p:txBody>
      </p:sp>
    </p:spTree>
    <p:extLst>
      <p:ext uri="{BB962C8B-B14F-4D97-AF65-F5344CB8AC3E}">
        <p14:creationId xmlns:p14="http://schemas.microsoft.com/office/powerpoint/2010/main" val="71874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Good afternoon, everyone. I’m Adele Kenny and I've been working as WMS'S first Research Culture Officer since January 2023 alongside Professor Kirstie Haywood.</a:t>
            </a:r>
          </a:p>
          <a:p>
            <a:endParaRPr lang="en-GB" dirty="0"/>
          </a:p>
        </p:txBody>
      </p:sp>
      <p:sp>
        <p:nvSpPr>
          <p:cNvPr id="4" name="Slide Number Placeholder 3"/>
          <p:cNvSpPr>
            <a:spLocks noGrp="1"/>
          </p:cNvSpPr>
          <p:nvPr>
            <p:ph type="sldNum" sz="quarter" idx="10"/>
          </p:nvPr>
        </p:nvSpPr>
        <p:spPr/>
        <p:txBody>
          <a:bodyPr/>
          <a:lstStyle/>
          <a:p>
            <a:fld id="{008B6ED8-9D91-5E4C-8236-27D5494AAD9C}" type="slidenum">
              <a:rPr lang="en-US" smtClean="0"/>
              <a:t>1</a:t>
            </a:fld>
            <a:endParaRPr lang="en-US"/>
          </a:p>
        </p:txBody>
      </p:sp>
    </p:spTree>
    <p:extLst>
      <p:ext uri="{BB962C8B-B14F-4D97-AF65-F5344CB8AC3E}">
        <p14:creationId xmlns:p14="http://schemas.microsoft.com/office/powerpoint/2010/main" val="448324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KIRSTIE</a:t>
            </a:r>
          </a:p>
          <a:p>
            <a:r>
              <a:rPr lang="en-US" dirty="0"/>
              <a:t>Our third values spoke to the importance of Valuing Our Research. Here, three sub-themes were described:</a:t>
            </a:r>
          </a:p>
          <a:p>
            <a:r>
              <a:rPr lang="en-US" dirty="0"/>
              <a:t> </a:t>
            </a:r>
          </a:p>
          <a:p>
            <a:pPr marL="171450" indent="-171450">
              <a:buFont typeface="Arial"/>
              <a:buChar char="•"/>
            </a:pPr>
            <a:r>
              <a:rPr lang="en-US" dirty="0"/>
              <a:t>Valuing the Research Process – recognised the importance of embedding clear and fair approaches for the way in which research is conducted, supported, recognised and rewarded.</a:t>
            </a:r>
          </a:p>
          <a:p>
            <a:pPr marL="171450" indent="-171450">
              <a:buFont typeface="Arial"/>
              <a:buChar char="•"/>
            </a:pPr>
            <a:endParaRPr lang="en-US" dirty="0"/>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realities of the research process spoke to the importance of normalising ‘failure’ and establishing a ‘safe to fail’ culture where the learning experience from ‘failure’ was valued. </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It was recognised that various processes and systems could be overly burdensome and time-consuming which could result in friction and detract from innovation and creativity. Appropriate project management support was proposed as a potential solution. </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community recognised the current limitations and inequities around the way in which research excellence is currently defined, and how different contributions are recognised, valued, and rewarded. For example, whilst it is relatively ‘easy’ to showcase the success of a ‘researcher’ in terms of papers published and grant income, this was not so evident for research enablers. </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50000"/>
              </a:lnSpc>
              <a:buFont typeface="Calibri" panose="020F0502020204030204" pitchFamily="34" charset="0"/>
              <a:buNone/>
            </a:pPr>
            <a:r>
              <a:rPr lang="en-GB" sz="1800" kern="100" dirty="0">
                <a:solidFill>
                  <a:srgbClr val="FF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Engaging with the WMS community to explore, broaden and establish a shared definition of research excellence and innovation which values the diversity of research, who is involved, and how research is delivered was a priority. </a:t>
            </a:r>
            <a:endParaRPr lang="en-GB" sz="1800" dirty="0">
              <a:solidFill>
                <a:srgbClr val="FF0000"/>
              </a:solidFill>
              <a:effectLst/>
              <a:highlight>
                <a:srgbClr val="FFFF00"/>
              </a:highlight>
              <a:latin typeface="Calibri" panose="020F0502020204030204" pitchFamily="34" charset="0"/>
              <a:ea typeface="Calibri" panose="020F0502020204030204" pitchFamily="34" charset="0"/>
              <a:cs typeface="Calibri"/>
            </a:endParaRPr>
          </a:p>
          <a:p>
            <a:pPr marL="0" lvl="0" indent="0">
              <a:lnSpc>
                <a:spcPct val="150000"/>
              </a:lnSpc>
              <a:buFont typeface="Calibri" panose="020F0502020204030204" pitchFamily="34" charset="0"/>
              <a:buNone/>
            </a:pPr>
            <a:endParaRPr lang="en-GB" sz="1800" dirty="0">
              <a:solidFill>
                <a:srgbClr val="FF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US" sz="1800" dirty="0"/>
              <a:t>And whilst ‘Research Integrity’ and ‘Open Research’ were not discussed at length by participants in the research culture cafes, it is evident that the conduct of rigorous and ethical research is essential to the production of high-quality research, and hence research excellence. Moreover, open research speaks to the importance of research visibility, impact and reach.</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sz="1800" dirty="0"/>
          </a:p>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Finally, the importance of active engagement with patients and the public was described – and spoke to all components of how we value our research. For example, ensuring that systems in support of PPIE are both efficient and equitable; recognising and rewarding PPIE contributions to research excellence; and valuing the importance of PPIE in open research.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sz="1800" b="1" dirty="0"/>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Reward and recognition: the importance of recognising and valuing the contribution of every team member. Exploring how research excellence if recognised, understood and valued.</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888888888888888888888888888888888888888</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Support systems – to help people to ‘be their best’ and to ‘do their best work’ and to progress</a:t>
            </a:r>
          </a:p>
          <a:p>
            <a:r>
              <a:rPr lang="en-US" dirty="0"/>
              <a:t> </a:t>
            </a:r>
          </a:p>
          <a:p>
            <a:pPr marL="285750" indent="-285750">
              <a:buFont typeface="Courier New" panose="02070309020205020404" pitchFamily="49" charset="0"/>
              <a:buChar char="o"/>
            </a:pPr>
            <a:r>
              <a:rPr lang="en-GB" sz="1800" b="1" i="0" dirty="0">
                <a:solidFill>
                  <a:srgbClr val="444444"/>
                </a:solidFill>
                <a:effectLst/>
                <a:latin typeface="Calibri" panose="020F0502020204030204" pitchFamily="34" charset="0"/>
              </a:rPr>
              <a:t>Research Recognition</a:t>
            </a:r>
            <a:r>
              <a:rPr lang="en-GB" sz="1800" b="1" i="1" dirty="0">
                <a:solidFill>
                  <a:srgbClr val="444444"/>
                </a:solidFill>
                <a:latin typeface="Calibri" panose="020F0502020204030204" pitchFamily="34" charset="0"/>
                <a:cs typeface="Times New Roman" panose="02020603050405020304" pitchFamily="18" charset="0"/>
              </a:rPr>
              <a:t>:</a:t>
            </a:r>
            <a:r>
              <a:rPr lang="en-GB" sz="1800" i="1" dirty="0">
                <a:solidFill>
                  <a:srgbClr val="444444"/>
                </a:solidFill>
                <a:latin typeface="Calibri" panose="020F0502020204030204" pitchFamily="34" charset="0"/>
                <a:cs typeface="Times New Roman" panose="02020603050405020304" pitchFamily="18" charset="0"/>
              </a:rPr>
              <a:t>	Recognising, communicating, and valuing r</a:t>
            </a:r>
            <a:r>
              <a:rPr lang="en-GB" sz="1800" i="1" dirty="0">
                <a:latin typeface="Calibri" panose="020F0502020204030204" pitchFamily="34" charset="0"/>
                <a:ea typeface="Calibri" panose="020F0502020204030204" pitchFamily="34" charset="0"/>
                <a:cs typeface="Times New Roman" panose="02020603050405020304" pitchFamily="18" charset="0"/>
              </a:rPr>
              <a:t>esearch excellence</a:t>
            </a:r>
          </a:p>
          <a:p>
            <a:pPr lvl="7"/>
            <a:r>
              <a:rPr lang="en-GB" sz="1800" i="1" dirty="0">
                <a:latin typeface="Calibri" panose="020F0502020204030204" pitchFamily="34" charset="0"/>
                <a:ea typeface="Calibri" panose="020F0502020204030204" pitchFamily="34" charset="0"/>
                <a:cs typeface="Times New Roman" panose="02020603050405020304" pitchFamily="18" charset="0"/>
              </a:rPr>
              <a:t>	How is research excellence evaluated? Which metrics?</a:t>
            </a:r>
          </a:p>
          <a:p>
            <a:pPr marL="1714500" lvl="3">
              <a:lnSpc>
                <a:spcPct val="107000"/>
              </a:lnSpc>
            </a:pPr>
            <a:r>
              <a:rPr lang="en-GB" sz="1800" i="1" dirty="0">
                <a:latin typeface="Calibri" panose="020F0502020204030204" pitchFamily="34" charset="0"/>
                <a:ea typeface="Calibri" panose="020F0502020204030204" pitchFamily="34" charset="0"/>
                <a:cs typeface="Times New Roman" panose="02020603050405020304" pitchFamily="18" charset="0"/>
              </a:rPr>
              <a:t>			</a:t>
            </a:r>
            <a:endParaRPr lang="en-GB" sz="1800" i="1" dirty="0">
              <a:solidFill>
                <a:srgbClr val="444444"/>
              </a:solidFill>
              <a:latin typeface="Calibri" panose="020F0502020204030204" pitchFamily="34" charset="0"/>
              <a:cs typeface="Times New Roman" panose="02020603050405020304" pitchFamily="18" charset="0"/>
            </a:endParaRPr>
          </a:p>
          <a:p>
            <a:pPr marL="285750" indent="-285750">
              <a:buFont typeface="Courier New" panose="02070309020205020404" pitchFamily="49" charset="0"/>
              <a:buChar char="o"/>
            </a:pPr>
            <a:r>
              <a:rPr lang="en-GB" sz="1800" b="1" i="0" dirty="0">
                <a:solidFill>
                  <a:srgbClr val="444444"/>
                </a:solidFill>
                <a:effectLst/>
                <a:latin typeface="Calibri" panose="020F0502020204030204" pitchFamily="34" charset="0"/>
              </a:rPr>
              <a:t>Research Process:</a:t>
            </a:r>
            <a:r>
              <a:rPr lang="en-GB" sz="1800" b="1" dirty="0">
                <a:solidFill>
                  <a:srgbClr val="444444"/>
                </a:solidFill>
                <a:latin typeface="Calibri" panose="020F0502020204030204" pitchFamily="34" charset="0"/>
              </a:rPr>
              <a:t>	</a:t>
            </a:r>
            <a:r>
              <a:rPr lang="en-GB" sz="1800" dirty="0">
                <a:solidFill>
                  <a:srgbClr val="444444"/>
                </a:solidFill>
                <a:latin typeface="Calibri" panose="020F0502020204030204" pitchFamily="34" charset="0"/>
              </a:rPr>
              <a:t>	</a:t>
            </a:r>
            <a:r>
              <a:rPr lang="en-GB" sz="1800" i="1" dirty="0">
                <a:latin typeface="Calibri" panose="020F0502020204030204" pitchFamily="34" charset="0"/>
                <a:ea typeface="Calibri" panose="020F0502020204030204" pitchFamily="34" charset="0"/>
                <a:cs typeface="Times New Roman" panose="02020603050405020304" pitchFamily="18" charset="0"/>
              </a:rPr>
              <a:t>Recognising and learning from ‘failure’</a:t>
            </a:r>
          </a:p>
          <a:p>
            <a:pPr lvl="7"/>
            <a:r>
              <a:rPr lang="en-GB" sz="1800" i="1" dirty="0">
                <a:latin typeface="Calibri" panose="020F0502020204030204" pitchFamily="34" charset="0"/>
                <a:ea typeface="Calibri" panose="020F0502020204030204" pitchFamily="34" charset="0"/>
                <a:cs typeface="Times New Roman" panose="02020603050405020304" pitchFamily="18" charset="0"/>
              </a:rPr>
              <a:t>	Time to write grants; impact of funding deadlines</a:t>
            </a:r>
          </a:p>
          <a:p>
            <a:pPr lvl="7"/>
            <a:r>
              <a:rPr lang="en-GB" sz="1800" i="1" dirty="0">
                <a:latin typeface="Calibri" panose="020F0502020204030204" pitchFamily="34" charset="0"/>
                <a:ea typeface="Calibri" panose="020F0502020204030204" pitchFamily="34" charset="0"/>
                <a:cs typeface="Times New Roman" panose="02020603050405020304" pitchFamily="18" charset="0"/>
              </a:rPr>
              <a:t>	Workload model: greater transparency and recognition (R&amp;T)</a:t>
            </a:r>
          </a:p>
          <a:p>
            <a:pPr marL="285750" indent="-285750">
              <a:buFont typeface="Courier New" panose="02070309020205020404" pitchFamily="49" charset="0"/>
              <a:buChar char="o"/>
            </a:pPr>
            <a:endParaRPr lang="en-GB" sz="1800" b="0" i="0" dirty="0">
              <a:solidFill>
                <a:srgbClr val="444444"/>
              </a:solidFill>
              <a:effectLst/>
              <a:latin typeface="Calibri" panose="020F0502020204030204" pitchFamily="34" charset="0"/>
            </a:endParaRPr>
          </a:p>
          <a:p>
            <a:pPr marL="285750" indent="-285750">
              <a:buFont typeface="Courier New" panose="02070309020205020404" pitchFamily="49" charset="0"/>
              <a:buChar char="o"/>
            </a:pPr>
            <a:r>
              <a:rPr lang="en-GB" sz="1800" b="1" i="0" dirty="0">
                <a:solidFill>
                  <a:srgbClr val="444444"/>
                </a:solidFill>
                <a:effectLst/>
                <a:latin typeface="Calibri" panose="020F0502020204030204" pitchFamily="34" charset="0"/>
              </a:rPr>
              <a:t>Standards &amp; Expectations: </a:t>
            </a:r>
            <a:r>
              <a:rPr lang="en-GB" sz="1800" b="0" i="1" dirty="0">
                <a:solidFill>
                  <a:srgbClr val="444444"/>
                </a:solidFill>
                <a:effectLst/>
                <a:latin typeface="Calibri" panose="020F0502020204030204" pitchFamily="34" charset="0"/>
              </a:rPr>
              <a:t>Common goals – clarity,                                                                                         				transparency, agreement, 									institutional </a:t>
            </a:r>
            <a:r>
              <a:rPr lang="en-GB" sz="1800" i="1" dirty="0">
                <a:solidFill>
                  <a:srgbClr val="444444"/>
                </a:solidFill>
                <a:latin typeface="Calibri" panose="020F0502020204030204" pitchFamily="34" charset="0"/>
              </a:rPr>
              <a:t>lan</a:t>
            </a:r>
            <a:r>
              <a:rPr lang="en-GB" sz="1800" b="0" i="1" dirty="0">
                <a:solidFill>
                  <a:srgbClr val="444444"/>
                </a:solidFill>
                <a:effectLst/>
                <a:latin typeface="Calibri" panose="020F0502020204030204" pitchFamily="34" charset="0"/>
              </a:rPr>
              <a:t>dscape; </a:t>
            </a:r>
            <a:r>
              <a:rPr lang="en-GB" sz="1800" i="1" dirty="0">
                <a:solidFill>
                  <a:srgbClr val="444444"/>
                </a:solidFill>
                <a:latin typeface="Calibri" panose="020F0502020204030204" pitchFamily="34" charset="0"/>
              </a:rPr>
              <a:t>Language</a:t>
            </a:r>
          </a:p>
          <a:p>
            <a:pPr lvl="8"/>
            <a:endParaRPr lang="en-GB" sz="1800" i="1" dirty="0">
              <a:solidFill>
                <a:srgbClr val="444444"/>
              </a:solidFill>
              <a:latin typeface="Calibri" panose="020F0502020204030204" pitchFamily="34" charset="0"/>
            </a:endParaRPr>
          </a:p>
          <a:p>
            <a:pPr marL="285750" indent="-285750">
              <a:buFont typeface="Courier New" panose="02070309020205020404" pitchFamily="49" charset="0"/>
              <a:buChar char="o"/>
            </a:pPr>
            <a:r>
              <a:rPr lang="en-GB" sz="1800" b="1" i="0" dirty="0">
                <a:solidFill>
                  <a:srgbClr val="444444"/>
                </a:solidFill>
                <a:effectLst/>
                <a:latin typeface="Calibri" panose="020F0502020204030204" pitchFamily="34" charset="0"/>
              </a:rPr>
              <a:t>Research Integrity:</a:t>
            </a:r>
            <a:endParaRPr lang="en-GB" sz="1800" b="0" i="1" dirty="0">
              <a:solidFill>
                <a:srgbClr val="444444"/>
              </a:solidFill>
              <a:effectLst/>
              <a:latin typeface="Calibri" panose="020F0502020204030204" pitchFamily="34" charset="0"/>
            </a:endParaRPr>
          </a:p>
          <a:p>
            <a:pPr marL="285750" indent="-285750">
              <a:buFont typeface="Courier New" panose="02070309020205020404" pitchFamily="49" charset="0"/>
              <a:buChar char="o"/>
            </a:pPr>
            <a:r>
              <a:rPr lang="en-GB" sz="1800" b="1" dirty="0">
                <a:solidFill>
                  <a:srgbClr val="444444"/>
                </a:solidFill>
                <a:latin typeface="Calibri" panose="020F0502020204030204" pitchFamily="34" charset="0"/>
                <a:ea typeface="Calibri" panose="020F0502020204030204" pitchFamily="34" charset="0"/>
                <a:cs typeface="Times New Roman" panose="02020603050405020304" pitchFamily="18" charset="0"/>
              </a:rPr>
              <a:t>Open Research:</a:t>
            </a:r>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10</a:t>
            </a:fld>
            <a:endParaRPr lang="en-US"/>
          </a:p>
        </p:txBody>
      </p:sp>
    </p:spTree>
    <p:extLst>
      <p:ext uri="{BB962C8B-B14F-4D97-AF65-F5344CB8AC3E}">
        <p14:creationId xmlns:p14="http://schemas.microsoft.com/office/powerpoint/2010/main" val="3831369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KIRSTIE</a:t>
            </a:r>
          </a:p>
          <a:p>
            <a:endParaRPr lang="en-US" dirty="0"/>
          </a:p>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In summary, consultation with the WMS community has informed a values-driven understanding of the importance of research culture at WMS, in which our people, our community and our research is all valued. This has informed the development of the WMS ERC Roadmap, a living document which will remain responsive to the needs and experiences of our community.</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sz="1800" b="0" i="0" u="none" strike="noStrike" dirty="0">
              <a:solidFill>
                <a:srgbClr val="000000"/>
              </a:solidFill>
              <a:effectLst/>
              <a:latin typeface="Calibri"/>
              <a:cs typeface="Calibri"/>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US" sz="1800" b="0" i="0" u="none" strike="noStrike" dirty="0">
                <a:solidFill>
                  <a:srgbClr val="000000"/>
                </a:solidFill>
                <a:effectLst/>
                <a:latin typeface="Calibri"/>
                <a:cs typeface="Calibri"/>
              </a:rPr>
              <a:t>The level of engagement across each of all three café events was tremendous. People were incredibly honest and respectful in sharing their experience and really seized the opportunity to have their say, bring their ideas to the table and be heard.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We will now build on these lessons, continuing to work with colleagues and with change leaders, to instigate long-term change and to ensure growth in the WMS research culture and in the quality and reach of our research - where people sow, nurture and flourish together.</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Through implementation of the WMS ERC Roadmap we aim to:</a:t>
            </a:r>
          </a:p>
          <a:p>
            <a:pPr marL="342900" lvl="0" indent="-342900">
              <a:lnSpc>
                <a:spcPct val="107000"/>
              </a:lnSpc>
              <a:buFont typeface="Calibri" panose="020F0502020204030204" pitchFamily="34" charset="0"/>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Provide a safe, inclusive, and supportive research environment for all  </a:t>
            </a:r>
          </a:p>
          <a:p>
            <a:pPr marL="342900" lvl="0" indent="-342900">
              <a:lnSpc>
                <a:spcPct val="107000"/>
              </a:lnSpc>
              <a:buFont typeface="Calibri" panose="020F0502020204030204" pitchFamily="34" charset="0"/>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Nurture creativity and connectivity</a:t>
            </a:r>
          </a:p>
          <a:p>
            <a:pPr marL="342900" lvl="0" indent="-342900">
              <a:lnSpc>
                <a:spcPct val="107000"/>
              </a:lnSpc>
              <a:buFont typeface="Calibri" panose="020F0502020204030204" pitchFamily="34" charset="0"/>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Recognise and reward diverse contributions to research </a:t>
            </a:r>
          </a:p>
          <a:p>
            <a:pPr marL="342900" lvl="0" indent="-342900">
              <a:lnSpc>
                <a:spcPct val="107000"/>
              </a:lnSpc>
              <a:buFont typeface="Calibri" panose="020F0502020204030204" pitchFamily="34" charset="0"/>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Inspire people to want to work at WMS - to do their best work, to embrace best practice, and deliver excellence in research</a:t>
            </a:r>
          </a:p>
          <a:p>
            <a:pPr marL="342900" lvl="0" indent="-342900">
              <a:lnSpc>
                <a:spcPct val="107000"/>
              </a:lnSpc>
              <a:spcAft>
                <a:spcPts val="800"/>
              </a:spcAft>
              <a:buFont typeface="Calibri" panose="020F0502020204030204" pitchFamily="34" charset="0"/>
              <a:buChar char="-"/>
            </a:pPr>
            <a:r>
              <a:rPr lang="en-GB" sz="1800" kern="100" dirty="0">
                <a:effectLst/>
                <a:latin typeface="Calibri" panose="020F0502020204030204" pitchFamily="34" charset="0"/>
                <a:ea typeface="Calibri" panose="020F0502020204030204" pitchFamily="34" charset="0"/>
                <a:cs typeface="Calibri" panose="020F0502020204030204" pitchFamily="34" charset="0"/>
              </a:rPr>
              <a:t>Support colleagues in feeling fulfilled by the work that they do … and to enjoy the journey!</a:t>
            </a:r>
          </a:p>
          <a:p>
            <a:pPr marL="342900" lvl="0" indent="-342900">
              <a:lnSpc>
                <a:spcPct val="107000"/>
              </a:lnSpc>
              <a:spcAft>
                <a:spcPts val="800"/>
              </a:spcAft>
              <a:buFont typeface="Calibri" panose="020F0502020204030204" pitchFamily="34" charset="0"/>
              <a:buChar char="-"/>
            </a:pPr>
            <a:endParaRPr lang="en-GB" sz="1800" kern="100" dirty="0">
              <a:effectLst/>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11</a:t>
            </a:fld>
            <a:endParaRPr lang="en-US"/>
          </a:p>
        </p:txBody>
      </p:sp>
    </p:spTree>
    <p:extLst>
      <p:ext uri="{BB962C8B-B14F-4D97-AF65-F5344CB8AC3E}">
        <p14:creationId xmlns:p14="http://schemas.microsoft.com/office/powerpoint/2010/main" val="3894886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for your attention and interest. </a:t>
            </a:r>
          </a:p>
        </p:txBody>
      </p:sp>
      <p:sp>
        <p:nvSpPr>
          <p:cNvPr id="4" name="Slide Number Placeholder 3"/>
          <p:cNvSpPr>
            <a:spLocks noGrp="1"/>
          </p:cNvSpPr>
          <p:nvPr>
            <p:ph type="sldNum" sz="quarter" idx="10"/>
          </p:nvPr>
        </p:nvSpPr>
        <p:spPr/>
        <p:txBody>
          <a:bodyPr/>
          <a:lstStyle/>
          <a:p>
            <a:fld id="{008B6ED8-9D91-5E4C-8236-27D5494AAD9C}" type="slidenum">
              <a:rPr lang="en-US" smtClean="0"/>
              <a:t>12</a:t>
            </a:fld>
            <a:endParaRPr lang="en-US"/>
          </a:p>
        </p:txBody>
      </p:sp>
    </p:spTree>
    <p:extLst>
      <p:ext uri="{BB962C8B-B14F-4D97-AF65-F5344CB8AC3E}">
        <p14:creationId xmlns:p14="http://schemas.microsoft.com/office/powerpoint/2010/main" val="264831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dirty="0">
                <a:effectLst/>
                <a:latin typeface="+mn-lt"/>
                <a:ea typeface="Calibri" panose="020F0502020204030204" pitchFamily="34" charset="0"/>
                <a:cs typeface="Times New Roman" panose="02020603050405020304" pitchFamily="18" charset="0"/>
              </a:rPr>
              <a:t>ADELE</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dirty="0"/>
              <a:t>In 2022 we were awarded an Enhancing Research Culture grant to actively engage with our diverse community to explore </a:t>
            </a:r>
            <a:r>
              <a:rPr lang="en-GB" sz="2800" b="0" i="1" dirty="0">
                <a:solidFill>
                  <a:srgbClr val="FF0000"/>
                </a:solidFill>
                <a:effectLst/>
                <a:latin typeface="Lato" panose="020F0502020204030203" pitchFamily="34" charset="0"/>
              </a:rPr>
              <a:t>what </a:t>
            </a:r>
            <a:r>
              <a:rPr lang="en-GB" sz="1800" i="1" dirty="0">
                <a:effectLst/>
                <a:latin typeface="+mn-lt"/>
                <a:ea typeface="Calibri" panose="020F0502020204030204" pitchFamily="34" charset="0"/>
                <a:cs typeface="Times New Roman" panose="02020603050405020304" pitchFamily="18" charset="0"/>
              </a:rPr>
              <a:t>research culture meant, how it could be enhanced, and to co-define a future vision.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i="1" dirty="0">
              <a:solidFill>
                <a:srgbClr val="FF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dirty="0">
                <a:effectLst/>
                <a:latin typeface="+mn-lt"/>
                <a:ea typeface="Calibri" panose="020F0502020204030204" pitchFamily="34" charset="0"/>
                <a:cs typeface="Times New Roman" panose="02020603050405020304" pitchFamily="18" charset="0"/>
              </a:rPr>
              <a:t>We planned a series of semi-structured group café conversations open to staff and students, whether directly involved in research or as research enablers contributing to the wider research effort.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dirty="0">
                <a:effectLst/>
                <a:latin typeface="+mn-lt"/>
                <a:ea typeface="Calibri" panose="020F0502020204030204" pitchFamily="34" charset="0"/>
                <a:cs typeface="Times New Roman" panose="02020603050405020304" pitchFamily="18" charset="0"/>
              </a:rPr>
              <a:t>Together, we explored the challenges and opportunities associated with research culture at WMS and proposed ideas to inform future initiatives.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dirty="0">
              <a:effectLst/>
              <a:latin typeface="+mn-lt"/>
              <a:ea typeface="Calibri" panose="020F0502020204030204" pitchFamily="34" charset="0"/>
              <a:cs typeface="Times New Roman" panose="02020603050405020304" pitchFamily="18" charset="0"/>
            </a:endParaRPr>
          </a:p>
          <a:p>
            <a:pPr marL="0" marR="0" lvl="0" indent="0" algn="l" defTabSz="914400">
              <a:lnSpc>
                <a:spcPct val="107000"/>
              </a:lnSpc>
              <a:spcBef>
                <a:spcPts val="0"/>
              </a:spcBef>
              <a:spcAft>
                <a:spcPts val="800"/>
              </a:spcAft>
              <a:buClrTx/>
              <a:buSzTx/>
              <a:buFontTx/>
              <a:buNone/>
              <a:tabLst/>
              <a:defRPr/>
            </a:pPr>
            <a:endParaRPr lang="en-GB" sz="1800" dirty="0">
              <a:effectLst/>
              <a:latin typeface="+mn-lt"/>
              <a:ea typeface="Calibri" panose="020F0502020204030204" pitchFamily="34" charset="0"/>
              <a:cs typeface="Calibri"/>
            </a:endParaRPr>
          </a:p>
          <a:p>
            <a:pPr>
              <a:lnSpc>
                <a:spcPct val="107000"/>
              </a:lnSpc>
              <a:spcAft>
                <a:spcPts val="800"/>
              </a:spcAft>
              <a:defRPr/>
            </a:pPr>
            <a:endParaRPr lang="en-GB" sz="1800" dirty="0">
              <a:ea typeface="Calibri" panose="020F0502020204030204" pitchFamily="34" charset="0"/>
              <a:cs typeface="Calibri"/>
            </a:endParaRPr>
          </a:p>
          <a:p>
            <a:pPr>
              <a:lnSpc>
                <a:spcPct val="107000"/>
              </a:lnSpc>
              <a:spcAft>
                <a:spcPts val="800"/>
              </a:spcAft>
              <a:defRPr/>
            </a:pPr>
            <a:endParaRPr lang="en-GB" sz="1800" dirty="0">
              <a:ea typeface="Calibri" panose="020F0502020204030204" pitchFamily="34" charset="0"/>
              <a:cs typeface="Calibri"/>
            </a:endParaRPr>
          </a:p>
          <a:p>
            <a:pPr>
              <a:lnSpc>
                <a:spcPct val="107000"/>
              </a:lnSpc>
              <a:spcAft>
                <a:spcPts val="800"/>
              </a:spcAft>
              <a:defRPr/>
            </a:pPr>
            <a:endParaRPr lang="en-GB" sz="1800" dirty="0">
              <a:ea typeface="Calibri" panose="020F0502020204030204" pitchFamily="34" charset="0"/>
              <a:cs typeface="Calibri"/>
            </a:endParaRPr>
          </a:p>
          <a:p>
            <a:pPr>
              <a:lnSpc>
                <a:spcPct val="107000"/>
              </a:lnSpc>
              <a:spcAft>
                <a:spcPts val="800"/>
              </a:spcAft>
              <a:defRPr/>
            </a:pPr>
            <a:endParaRPr lang="en-GB" sz="1800" dirty="0">
              <a:ea typeface="Calibri" panose="020F0502020204030204" pitchFamily="34" charset="0"/>
              <a:cs typeface="Calibri"/>
            </a:endParaRPr>
          </a:p>
          <a:p>
            <a:pPr>
              <a:lnSpc>
                <a:spcPct val="107000"/>
              </a:lnSpc>
              <a:spcAft>
                <a:spcPts val="800"/>
              </a:spcAft>
              <a:defRPr/>
            </a:pPr>
            <a:endParaRPr lang="en-GB" sz="1800" dirty="0">
              <a:ea typeface="Calibri" panose="020F0502020204030204" pitchFamily="34" charset="0"/>
              <a:cs typeface="Calibri"/>
            </a:endParaRPr>
          </a:p>
          <a:p>
            <a:pPr>
              <a:lnSpc>
                <a:spcPct val="107000"/>
              </a:lnSpc>
              <a:spcAft>
                <a:spcPts val="800"/>
              </a:spcAft>
              <a:defRPr/>
            </a:pPr>
            <a:endParaRPr lang="en-GB" sz="1800" dirty="0">
              <a:ea typeface="Calibri" panose="020F0502020204030204" pitchFamily="34" charset="0"/>
              <a:cs typeface="Calibri"/>
            </a:endParaRPr>
          </a:p>
          <a:p>
            <a:pPr>
              <a:lnSpc>
                <a:spcPct val="107000"/>
              </a:lnSpc>
              <a:spcAft>
                <a:spcPts val="800"/>
              </a:spcAft>
              <a:defRPr/>
            </a:pPr>
            <a:endParaRPr lang="en-GB" sz="1800" dirty="0">
              <a:ea typeface="Calibri" panose="020F0502020204030204" pitchFamily="34" charset="0"/>
              <a:cs typeface="Calibri"/>
            </a:endParaRPr>
          </a:p>
          <a:p>
            <a:pPr>
              <a:lnSpc>
                <a:spcPct val="107000"/>
              </a:lnSpc>
              <a:spcAft>
                <a:spcPts val="800"/>
              </a:spcAft>
              <a:defRPr/>
            </a:pPr>
            <a:endParaRPr lang="en-GB" sz="1800" dirty="0">
              <a:ea typeface="Calibri" panose="020F0502020204030204" pitchFamily="34" charset="0"/>
              <a:cs typeface="Calibri"/>
            </a:endParaRPr>
          </a:p>
          <a:p>
            <a:pPr>
              <a:lnSpc>
                <a:spcPct val="107000"/>
              </a:lnSpc>
              <a:spcAft>
                <a:spcPts val="800"/>
              </a:spcAft>
              <a:defRPr/>
            </a:pPr>
            <a:endParaRPr lang="en-GB" sz="1800" dirty="0">
              <a:ea typeface="Calibri" panose="020F0502020204030204" pitchFamily="34" charset="0"/>
              <a:cs typeface="Calibri"/>
            </a:endParaRPr>
          </a:p>
          <a:p>
            <a:pPr>
              <a:lnSpc>
                <a:spcPct val="107000"/>
              </a:lnSpc>
              <a:spcAft>
                <a:spcPts val="800"/>
              </a:spcAft>
              <a:defRPr/>
            </a:pPr>
            <a:endParaRPr lang="en-GB" sz="1800" dirty="0">
              <a:ea typeface="Calibri" panose="020F0502020204030204" pitchFamily="34" charset="0"/>
              <a:cs typeface="Calibri"/>
            </a:endParaRPr>
          </a:p>
          <a:p>
            <a:pPr>
              <a:lnSpc>
                <a:spcPct val="107000"/>
              </a:lnSpc>
              <a:spcAft>
                <a:spcPts val="800"/>
              </a:spcAft>
              <a:defRPr/>
            </a:pPr>
            <a:endParaRPr lang="en-GB" sz="1800" dirty="0">
              <a:ea typeface="Calibri" panose="020F0502020204030204" pitchFamily="34" charset="0"/>
              <a:cs typeface="Calibri"/>
            </a:endParaRPr>
          </a:p>
          <a:p>
            <a:pPr>
              <a:lnSpc>
                <a:spcPct val="107000"/>
              </a:lnSpc>
              <a:spcAft>
                <a:spcPts val="800"/>
              </a:spcAft>
              <a:defRPr/>
            </a:pPr>
            <a:endParaRPr lang="en-GB" sz="1800" dirty="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dirty="0">
                <a:effectLst/>
                <a:latin typeface="+mn-lt"/>
                <a:ea typeface="Calibri" panose="020F0502020204030204" pitchFamily="34" charset="0"/>
                <a:cs typeface="Times New Roman" panose="02020603050405020304" pitchFamily="18" charset="0"/>
              </a:rPr>
              <a:t>********************************</a:t>
            </a: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dirty="0">
                <a:effectLst/>
                <a:latin typeface="+mn-lt"/>
                <a:ea typeface="Calibri" panose="020F0502020204030204" pitchFamily="34" charset="0"/>
                <a:cs typeface="Times New Roman" panose="02020603050405020304" pitchFamily="18" charset="0"/>
              </a:rPr>
              <a:t>WMS is at the start of this journey. We are inviting all staff and students to have the opportunity to influence and inform the future of research culture at WMS.</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This aim and objectives will be achieved through:</a:t>
            </a:r>
          </a:p>
          <a:p>
            <a:pPr marL="342900" lvl="0" indent="-342900">
              <a:lnSpc>
                <a:spcPct val="107000"/>
              </a:lnSpc>
              <a:buFont typeface="Calibri" panose="020F050202020403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an on-going and open conversation with members of the WMS community to determine the biggest opportunities and challenges for enhancing our research culture.</a:t>
            </a:r>
          </a:p>
          <a:p>
            <a:pPr marL="342900" lvl="0" indent="-342900">
              <a:lnSpc>
                <a:spcPct val="107000"/>
              </a:lnSpc>
              <a:spcAft>
                <a:spcPts val="800"/>
              </a:spcAft>
              <a:buFont typeface="Calibri" panose="020F050202020403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a series of cafes to inform the development of a position statement underpinning how research culture is understood, and the challenges and aspirations for enhancing research culture across the WMS community.</a:t>
            </a:r>
          </a:p>
          <a:p>
            <a:endParaRPr lang="en-US" dirty="0"/>
          </a:p>
          <a:p>
            <a:r>
              <a:rPr lang="en-US" dirty="0">
                <a:cs typeface="Calibri"/>
              </a:rPr>
              <a:t>Working towards a roadmap that will establish a framework that allows people to reach their full potential and ENJOY the journey, and in which we can all be committed to each other's success</a:t>
            </a:r>
          </a:p>
        </p:txBody>
      </p:sp>
      <p:sp>
        <p:nvSpPr>
          <p:cNvPr id="4" name="Slide Number Placeholder 3"/>
          <p:cNvSpPr>
            <a:spLocks noGrp="1"/>
          </p:cNvSpPr>
          <p:nvPr>
            <p:ph type="sldNum" sz="quarter" idx="10"/>
          </p:nvPr>
        </p:nvSpPr>
        <p:spPr/>
        <p:txBody>
          <a:bodyPr/>
          <a:lstStyle/>
          <a:p>
            <a:fld id="{008B6ED8-9D91-5E4C-8236-27D5494AAD9C}" type="slidenum">
              <a:rPr lang="en-US" smtClean="0"/>
              <a:t>2</a:t>
            </a:fld>
            <a:endParaRPr lang="en-US"/>
          </a:p>
        </p:txBody>
      </p:sp>
    </p:spTree>
    <p:extLst>
      <p:ext uri="{BB962C8B-B14F-4D97-AF65-F5344CB8AC3E}">
        <p14:creationId xmlns:p14="http://schemas.microsoft.com/office/powerpoint/2010/main" val="35367535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ADELE</a:t>
            </a:r>
          </a:p>
          <a:p>
            <a:endParaRPr lang="en-US" dirty="0"/>
          </a:p>
          <a:p>
            <a:r>
              <a:rPr lang="en-GB" dirty="0"/>
              <a:t>We held three, three-hour events between February and June, hosted away from WMS to allow people dedicated time, space and distance to be honest about what was important to them. ​</a:t>
            </a:r>
          </a:p>
          <a:p>
            <a:endParaRPr lang="en-GB" dirty="0"/>
          </a:p>
          <a:p>
            <a:r>
              <a:rPr lang="en-GB" dirty="0"/>
              <a:t>As you can see here, around 30 people attended each café with representation from a broad range of roles including researchers, research enablers and students.</a:t>
            </a:r>
          </a:p>
          <a:p>
            <a:endParaRPr lang="en-GB" dirty="0"/>
          </a:p>
          <a:p>
            <a:r>
              <a:rPr lang="en-GB" dirty="0"/>
              <a:t>With additional contribution from our grant co-applicants, more than 90 unique voices contributed to the development of the WMS roadmap.</a:t>
            </a:r>
          </a:p>
          <a:p>
            <a:endParaRPr lang="en-GB" dirty="0"/>
          </a:p>
          <a:p>
            <a:endParaRPr lang="en-GB" dirty="0"/>
          </a:p>
          <a:p>
            <a:endParaRPr lang="en-GB" dirty="0"/>
          </a:p>
          <a:p>
            <a:r>
              <a:rPr lang="en-GB" dirty="0"/>
              <a:t>NOTE:</a:t>
            </a:r>
          </a:p>
          <a:p>
            <a:r>
              <a:rPr lang="en-GB" dirty="0"/>
              <a:t>Approximately (2018 figures) 35% of WMS staff are PSS.</a:t>
            </a:r>
          </a:p>
          <a:p>
            <a:r>
              <a:rPr lang="en-GB" dirty="0"/>
              <a:t>Participants in RC cafes approximate this with approx. 38% PSS colleagues.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proportion of research enablers who participated approximated the proportion of PSS colleagues (approx. 35%) across the WMS community (who may or may not identify as Research Enablers). </a:t>
            </a:r>
          </a:p>
          <a:p>
            <a:endParaRPr lang="en-GB" dirty="0"/>
          </a:p>
          <a:p>
            <a:endParaRPr lang="en-GB" dirty="0"/>
          </a:p>
          <a:p>
            <a:r>
              <a:rPr lang="en-GB" dirty="0"/>
              <a:t>​</a:t>
            </a:r>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3</a:t>
            </a:fld>
            <a:endParaRPr lang="en-US"/>
          </a:p>
        </p:txBody>
      </p:sp>
    </p:spTree>
    <p:extLst>
      <p:ext uri="{BB962C8B-B14F-4D97-AF65-F5344CB8AC3E}">
        <p14:creationId xmlns:p14="http://schemas.microsoft.com/office/powerpoint/2010/main" val="2791072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ADELE</a:t>
            </a:r>
          </a:p>
          <a:p>
            <a:endParaRPr lang="en-US" dirty="0">
              <a:cs typeface="Calibri"/>
            </a:endParaRPr>
          </a:p>
          <a:p>
            <a:pPr algn="l" rtl="0" fontAlgn="base"/>
            <a:r>
              <a:rPr lang="en-US" b="0" i="0" u="none" strike="noStrike" dirty="0">
                <a:solidFill>
                  <a:srgbClr val="000000"/>
                </a:solidFill>
                <a:effectLst/>
                <a:latin typeface="Calibri" panose="020F0502020204030204" pitchFamily="34" charset="0"/>
              </a:rPr>
              <a:t>At our first café, we asked the participants to consider what research Culture meant to them. Split into three facilitated groups, a scribe took detailed anonymised notes.</a:t>
            </a:r>
            <a:endParaRPr lang="en-US" b="0" i="0" dirty="0">
              <a:solidFill>
                <a:srgbClr val="444444"/>
              </a:solidFill>
              <a:effectLst/>
              <a:latin typeface="Calibri" panose="020F0502020204030204" pitchFamily="34" charset="0"/>
            </a:endParaRP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dirty="0">
                <a:solidFill>
                  <a:srgbClr val="000000"/>
                </a:solidFill>
              </a:rPr>
              <a:t>A thematic analysis of the data informed the development of key themes. </a:t>
            </a:r>
            <a:endParaRPr lang="en-US" b="0" i="0" dirty="0">
              <a:solidFill>
                <a:srgbClr val="444444"/>
              </a:solidFill>
              <a:effectLst/>
              <a:latin typeface="Calibri" panose="020F0502020204030204" pitchFamily="34" charset="0"/>
            </a:endParaRPr>
          </a:p>
          <a:p>
            <a:pPr fontAlgn="base"/>
            <a:endParaRPr lang="en-US" b="0" i="0" u="none" strike="noStrike" dirty="0">
              <a:solidFill>
                <a:srgbClr val="000000"/>
              </a:solidFill>
              <a:effectLst/>
              <a:latin typeface="Calibri"/>
              <a:cs typeface="Calibri"/>
            </a:endParaRPr>
          </a:p>
        </p:txBody>
      </p:sp>
      <p:sp>
        <p:nvSpPr>
          <p:cNvPr id="4" name="Slide Number Placeholder 3"/>
          <p:cNvSpPr>
            <a:spLocks noGrp="1"/>
          </p:cNvSpPr>
          <p:nvPr>
            <p:ph type="sldNum" sz="quarter" idx="10"/>
          </p:nvPr>
        </p:nvSpPr>
        <p:spPr/>
        <p:txBody>
          <a:bodyPr/>
          <a:lstStyle/>
          <a:p>
            <a:fld id="{008B6ED8-9D91-5E4C-8236-27D5494AAD9C}" type="slidenum">
              <a:rPr lang="en-US" smtClean="0"/>
              <a:t>4</a:t>
            </a:fld>
            <a:endParaRPr lang="en-US"/>
          </a:p>
        </p:txBody>
      </p:sp>
    </p:spTree>
    <p:extLst>
      <p:ext uri="{BB962C8B-B14F-4D97-AF65-F5344CB8AC3E}">
        <p14:creationId xmlns:p14="http://schemas.microsoft.com/office/powerpoint/2010/main" val="2490135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buFont typeface="Courier New" panose="02070309020205020404" pitchFamily="49" charset="0"/>
              <a:buNone/>
            </a:pPr>
            <a:r>
              <a:rPr lang="en-GB" sz="1200" b="0" kern="100" dirty="0">
                <a:latin typeface="Calibri" panose="020F0502020204030204" pitchFamily="34" charset="0"/>
                <a:ea typeface="Calibri" panose="020F0502020204030204" pitchFamily="34" charset="0"/>
                <a:cs typeface="Calibri" panose="020F0502020204030204" pitchFamily="34" charset="0"/>
              </a:rPr>
              <a:t>When asked to consider what research culture meant to our community, a broad range of concepts were described which, when viewed as 'raindrops' as per the image, were seen as important in feeding a positive research culture where all could flourish and grow. ​</a:t>
            </a:r>
          </a:p>
          <a:p>
            <a:pPr marL="0" lvl="0" indent="0">
              <a:lnSpc>
                <a:spcPct val="107000"/>
              </a:lnSpc>
              <a:buFont typeface="Courier New" panose="02070309020205020404" pitchFamily="49" charset="0"/>
              <a:buNone/>
            </a:pPr>
            <a:endParaRPr lang="en-GB" sz="1200" b="0" kern="100" dirty="0">
              <a:latin typeface="Calibri" panose="020F0502020204030204" pitchFamily="34" charset="0"/>
              <a:ea typeface="Calibri" panose="020F0502020204030204" pitchFamily="34" charset="0"/>
              <a:cs typeface="Calibri" panose="020F0502020204030204" pitchFamily="34" charset="0"/>
            </a:endParaRPr>
          </a:p>
          <a:p>
            <a:pPr marL="0" lvl="0" indent="0">
              <a:lnSpc>
                <a:spcPct val="107000"/>
              </a:lnSpc>
              <a:buFont typeface="Courier New" panose="02070309020205020404" pitchFamily="49" charset="0"/>
              <a:buNone/>
            </a:pPr>
            <a:r>
              <a:rPr lang="en-GB" sz="1200" b="0" kern="100" dirty="0">
                <a:latin typeface="Calibri" panose="020F0502020204030204" pitchFamily="34" charset="0"/>
                <a:ea typeface="Calibri" panose="020F0502020204030204" pitchFamily="34" charset="0"/>
                <a:cs typeface="Calibri" panose="020F0502020204030204" pitchFamily="34" charset="0"/>
              </a:rPr>
              <a:t>​These included the importance of support systems, collaborative working, greater transparency and communication, and a more inclusive approach to reward and recognition which recognised both the diversity of teams and of output.​</a:t>
            </a:r>
          </a:p>
          <a:p>
            <a:pPr marL="0" lvl="0" indent="0">
              <a:lnSpc>
                <a:spcPct val="107000"/>
              </a:lnSpc>
              <a:buFont typeface="Courier New" panose="02070309020205020404" pitchFamily="49" charset="0"/>
              <a:buNone/>
            </a:pPr>
            <a:endParaRPr lang="en-GB" sz="1200" b="1" kern="100" dirty="0">
              <a:latin typeface="Calibri" panose="020F0502020204030204" pitchFamily="34" charset="0"/>
              <a:ea typeface="Calibri" panose="020F0502020204030204" pitchFamily="34" charset="0"/>
              <a:cs typeface="Calibri" panose="020F0502020204030204" pitchFamily="34" charset="0"/>
            </a:endParaRPr>
          </a:p>
          <a:p>
            <a:pPr marL="0" lvl="0" indent="0">
              <a:lnSpc>
                <a:spcPct val="107000"/>
              </a:lnSpc>
              <a:buFont typeface="Courier New" panose="02070309020205020404" pitchFamily="49" charset="0"/>
              <a:buNone/>
            </a:pPr>
            <a:endParaRPr lang="en-GB" sz="1200" b="1" kern="100" dirty="0">
              <a:latin typeface="Calibri" panose="020F0502020204030204" pitchFamily="34" charset="0"/>
              <a:ea typeface="Calibri" panose="020F0502020204030204" pitchFamily="34" charset="0"/>
              <a:cs typeface="Calibri" panose="020F0502020204030204" pitchFamily="34" charset="0"/>
            </a:endParaRPr>
          </a:p>
          <a:p>
            <a:pPr marL="0" lvl="0" indent="0">
              <a:lnSpc>
                <a:spcPct val="107000"/>
              </a:lnSpc>
              <a:buFont typeface="Courier New" panose="02070309020205020404" pitchFamily="49" charset="0"/>
              <a:buNone/>
            </a:pPr>
            <a:endParaRPr lang="en-GB" sz="1200" b="1" kern="100" dirty="0">
              <a:latin typeface="Calibri" panose="020F0502020204030204" pitchFamily="34" charset="0"/>
              <a:ea typeface="Calibri" panose="020F0502020204030204" pitchFamily="34" charset="0"/>
              <a:cs typeface="Calibri" panose="020F0502020204030204" pitchFamily="34" charset="0"/>
            </a:endParaRPr>
          </a:p>
          <a:p>
            <a:pPr marL="0" lvl="0" indent="0">
              <a:lnSpc>
                <a:spcPct val="107000"/>
              </a:lnSpc>
              <a:buFont typeface="Courier New" panose="02070309020205020404" pitchFamily="49" charset="0"/>
              <a:buNone/>
            </a:pPr>
            <a:endParaRPr lang="en-GB" sz="1200" b="1" kern="100" dirty="0">
              <a:latin typeface="Calibri" panose="020F0502020204030204" pitchFamily="34" charset="0"/>
              <a:ea typeface="Calibri" panose="020F0502020204030204" pitchFamily="34" charset="0"/>
              <a:cs typeface="Calibri" panose="020F0502020204030204" pitchFamily="34" charset="0"/>
            </a:endParaRPr>
          </a:p>
          <a:p>
            <a:pPr marL="0" lvl="0" indent="0">
              <a:lnSpc>
                <a:spcPct val="107000"/>
              </a:lnSpc>
              <a:buFont typeface="Courier New" panose="02070309020205020404" pitchFamily="49" charset="0"/>
              <a:buNone/>
            </a:pPr>
            <a:endParaRPr lang="en-GB" sz="1200" b="1" kern="100" dirty="0">
              <a:latin typeface="Calibri" panose="020F0502020204030204" pitchFamily="34" charset="0"/>
              <a:ea typeface="Calibri" panose="020F0502020204030204" pitchFamily="34" charset="0"/>
              <a:cs typeface="Calibri" panose="020F0502020204030204" pitchFamily="34" charset="0"/>
            </a:endParaRPr>
          </a:p>
          <a:p>
            <a:pPr marL="0" lvl="0" indent="0">
              <a:lnSpc>
                <a:spcPct val="107000"/>
              </a:lnSpc>
              <a:buFont typeface="Courier New" panose="02070309020205020404" pitchFamily="49" charset="0"/>
              <a:buNone/>
            </a:pPr>
            <a:endParaRPr lang="en-GB" sz="1200" b="1" kern="100" dirty="0">
              <a:latin typeface="Calibri" panose="020F0502020204030204" pitchFamily="34" charset="0"/>
              <a:ea typeface="Calibri" panose="020F0502020204030204" pitchFamily="34" charset="0"/>
              <a:cs typeface="Calibri" panose="020F0502020204030204" pitchFamily="34" charset="0"/>
            </a:endParaRPr>
          </a:p>
          <a:p>
            <a:pPr marL="0" lvl="0" indent="0">
              <a:lnSpc>
                <a:spcPct val="107000"/>
              </a:lnSpc>
              <a:buFont typeface="Courier New" panose="02070309020205020404" pitchFamily="49" charset="0"/>
              <a:buNone/>
            </a:pPr>
            <a:endParaRPr lang="en-GB" sz="1200" b="1" kern="100" dirty="0">
              <a:latin typeface="Calibri" panose="020F0502020204030204" pitchFamily="34" charset="0"/>
              <a:ea typeface="Calibri" panose="020F0502020204030204" pitchFamily="34" charset="0"/>
              <a:cs typeface="Calibri" panose="020F0502020204030204" pitchFamily="34" charset="0"/>
            </a:endParaRPr>
          </a:p>
          <a:p>
            <a:pPr marL="0" lvl="0" indent="0">
              <a:lnSpc>
                <a:spcPct val="107000"/>
              </a:lnSpc>
              <a:buFont typeface="Courier New" panose="02070309020205020404" pitchFamily="49" charset="0"/>
              <a:buNone/>
            </a:pPr>
            <a:r>
              <a:rPr lang="en-GB" sz="1200" b="1" kern="100" dirty="0">
                <a:latin typeface="Calibri" panose="020F0502020204030204" pitchFamily="34" charset="0"/>
                <a:ea typeface="Calibri" panose="020F0502020204030204" pitchFamily="34" charset="0"/>
                <a:cs typeface="Calibri" panose="020F0502020204030204" pitchFamily="34" charset="0"/>
              </a:rPr>
              <a:t>Enablers across the piece: </a:t>
            </a:r>
          </a:p>
          <a:p>
            <a:pPr marL="0" lvl="0" indent="0">
              <a:lnSpc>
                <a:spcPct val="107000"/>
              </a:lnSpc>
              <a:buFont typeface="Courier New" panose="02070309020205020404" pitchFamily="49" charset="0"/>
              <a:buNone/>
            </a:pPr>
            <a:r>
              <a:rPr lang="en-GB" sz="1200" b="1" kern="100" dirty="0">
                <a:latin typeface="Calibri" panose="020F0502020204030204" pitchFamily="34" charset="0"/>
                <a:ea typeface="Calibri" panose="020F0502020204030204" pitchFamily="34" charset="0"/>
                <a:cs typeface="Calibri" panose="020F0502020204030204" pitchFamily="34" charset="0"/>
              </a:rPr>
              <a:t>	Structure and Space; </a:t>
            </a:r>
            <a:r>
              <a:rPr lang="en-GB" sz="1200" b="1" kern="100" dirty="0">
                <a:effectLst/>
                <a:latin typeface="Calibri" panose="020F0502020204030204" pitchFamily="34" charset="0"/>
                <a:ea typeface="Calibri" panose="020F0502020204030204" pitchFamily="34" charset="0"/>
                <a:cs typeface="Calibri" panose="020F0502020204030204" pitchFamily="34" charset="0"/>
              </a:rPr>
              <a:t>Communication; </a:t>
            </a:r>
            <a:r>
              <a:rPr lang="en-GB" sz="1200" b="1" kern="100" dirty="0">
                <a:latin typeface="Calibri" panose="020F0502020204030204" pitchFamily="34" charset="0"/>
                <a:ea typeface="Calibri" panose="020F0502020204030204" pitchFamily="34" charset="0"/>
                <a:cs typeface="Calibri" panose="020F0502020204030204" pitchFamily="34" charset="0"/>
              </a:rPr>
              <a:t>Diversity and Inclusivity; C</a:t>
            </a:r>
            <a:r>
              <a:rPr lang="en-GB" sz="1200" b="1" kern="100" dirty="0">
                <a:effectLst/>
                <a:latin typeface="Calibri" panose="020F0502020204030204" pitchFamily="34" charset="0"/>
                <a:ea typeface="Calibri" panose="020F0502020204030204" pitchFamily="34" charset="0"/>
                <a:cs typeface="Calibri" panose="020F0502020204030204" pitchFamily="34" charset="0"/>
              </a:rPr>
              <a:t>ourtes</a:t>
            </a:r>
            <a:r>
              <a:rPr lang="en-GB" sz="1200" b="1" kern="100" dirty="0">
                <a:latin typeface="Calibri" panose="020F0502020204030204" pitchFamily="34" charset="0"/>
                <a:ea typeface="Calibri" panose="020F0502020204030204" pitchFamily="34" charset="0"/>
                <a:cs typeface="Calibri" panose="020F0502020204030204" pitchFamily="34" charset="0"/>
              </a:rPr>
              <a:t>y</a:t>
            </a:r>
            <a:endParaRPr lang="en-GB" sz="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cs typeface="Calibri"/>
            </a:endParaRPr>
          </a:p>
        </p:txBody>
      </p:sp>
      <p:sp>
        <p:nvSpPr>
          <p:cNvPr id="4" name="Slide Number Placeholder 3"/>
          <p:cNvSpPr>
            <a:spLocks noGrp="1"/>
          </p:cNvSpPr>
          <p:nvPr>
            <p:ph type="sldNum" sz="quarter" idx="10"/>
          </p:nvPr>
        </p:nvSpPr>
        <p:spPr/>
        <p:txBody>
          <a:bodyPr/>
          <a:lstStyle/>
          <a:p>
            <a:fld id="{008B6ED8-9D91-5E4C-8236-27D5494AAD9C}" type="slidenum">
              <a:rPr lang="en-US" smtClean="0"/>
              <a:t>5</a:t>
            </a:fld>
            <a:endParaRPr lang="en-US"/>
          </a:p>
        </p:txBody>
      </p:sp>
    </p:spTree>
    <p:extLst>
      <p:ext uri="{BB962C8B-B14F-4D97-AF65-F5344CB8AC3E}">
        <p14:creationId xmlns:p14="http://schemas.microsoft.com/office/powerpoint/2010/main" val="2413600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trike="noStrike" baseline="0" dirty="0">
                <a:cs typeface="Calibri"/>
              </a:rPr>
              <a:t>ADELE</a:t>
            </a:r>
          </a:p>
          <a:p>
            <a:endParaRPr lang="en-US" dirty="0">
              <a:cs typeface="Calibri"/>
            </a:endParaRPr>
          </a:p>
          <a:p>
            <a:pPr algn="l" rtl="0" fontAlgn="base"/>
            <a:r>
              <a:rPr lang="en-US" b="0" i="0" u="none" strike="noStrike" dirty="0">
                <a:solidFill>
                  <a:srgbClr val="000000"/>
                </a:solidFill>
                <a:effectLst/>
                <a:latin typeface="Calibri" panose="020F0502020204030204" pitchFamily="34" charset="0"/>
              </a:rPr>
              <a:t>The analysis further informed a 'values-driven' research culture where three key themes were evident:</a:t>
            </a:r>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buFont typeface="+mj-lt"/>
              <a:buAutoNum type="arabicPeriod"/>
            </a:pPr>
            <a:r>
              <a:rPr lang="en-US" sz="1800" b="0" i="0" u="none" strike="noStrike" dirty="0">
                <a:solidFill>
                  <a:srgbClr val="000000"/>
                </a:solidFill>
                <a:effectLst/>
                <a:latin typeface="Calibri" panose="020F0502020204030204" pitchFamily="34" charset="0"/>
              </a:rPr>
              <a:t>Valuing Our People</a:t>
            </a:r>
            <a:r>
              <a:rPr lang="en-US" sz="1800" b="0" i="0" dirty="0">
                <a:solidFill>
                  <a:srgbClr val="000000"/>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algn="l" rtl="0" fontAlgn="base">
              <a:buFont typeface="+mj-lt"/>
              <a:buAutoNum type="arabicPeriod"/>
            </a:pPr>
            <a:r>
              <a:rPr lang="en-US" sz="1800" b="0" i="0" u="none" strike="noStrike" dirty="0">
                <a:solidFill>
                  <a:srgbClr val="000000"/>
                </a:solidFill>
                <a:effectLst/>
                <a:latin typeface="Calibri" panose="020F0502020204030204" pitchFamily="34" charset="0"/>
              </a:rPr>
              <a:t>Valuing Our Community and</a:t>
            </a:r>
            <a:r>
              <a:rPr lang="en-US" sz="1800" b="0" i="0" dirty="0">
                <a:solidFill>
                  <a:srgbClr val="000000"/>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algn="l" rtl="0" fontAlgn="base">
              <a:buFont typeface="+mj-lt"/>
              <a:buAutoNum type="arabicPeriod"/>
            </a:pPr>
            <a:r>
              <a:rPr lang="en-US" sz="1800" b="0" i="0" u="none" strike="noStrike" dirty="0">
                <a:solidFill>
                  <a:srgbClr val="000000"/>
                </a:solidFill>
                <a:effectLst/>
                <a:latin typeface="Calibri" panose="020F0502020204030204" pitchFamily="34" charset="0"/>
              </a:rPr>
              <a:t>Valuing Our Research.</a:t>
            </a:r>
            <a:r>
              <a:rPr lang="en-US" sz="1800" b="0" i="0" dirty="0">
                <a:solidFill>
                  <a:srgbClr val="000000"/>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Calibri" panose="020F0502020204030204" pitchFamily="34" charset="0"/>
              </a:rPr>
              <a:t>Within these three values, a total of seven sub-themes were defined which we will expand on over the next few slides. </a:t>
            </a:r>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Calibri" panose="020F0502020204030204" pitchFamily="34" charset="0"/>
              </a:rPr>
              <a:t>It is clear from this analysis that there are pockets of great activity and initiatives at WMS which are really seeking to help promote an enhanced research culture. However, as illustrated in the image above there was clear evidence of siloed working, a need for enhanced communication, and gaps which present opportunities to further enhance the research culture at WMS.</a:t>
            </a:r>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Calibri" panose="020F0502020204030204" pitchFamily="34" charset="0"/>
              </a:rPr>
              <a:t>So, what do these gaps look like and what needs to happen to facilitate positive change? </a:t>
            </a:r>
            <a:r>
              <a:rPr lang="en-US" b="0" i="1" u="none" strike="noStrike" dirty="0">
                <a:solidFill>
                  <a:srgbClr val="000000"/>
                </a:solidFill>
                <a:effectLst/>
                <a:latin typeface="Calibri" panose="020F0502020204030204" pitchFamily="34" charset="0"/>
              </a:rPr>
              <a:t>I’ll now pass over to Kirstie to take you through the details.</a:t>
            </a:r>
          </a:p>
          <a:p>
            <a:pPr algn="l" rtl="0" fontAlgn="base"/>
            <a:endParaRPr lang="en-US" b="0" i="0" u="none" strike="noStrike" dirty="0">
              <a:solidFill>
                <a:srgbClr val="000000"/>
              </a:solidFill>
              <a:effectLst/>
              <a:latin typeface="Calibri" panose="020F0502020204030204" pitchFamily="34" charset="0"/>
            </a:endParaRPr>
          </a:p>
          <a:p>
            <a:pPr algn="l" rtl="0" fontAlgn="base"/>
            <a:endParaRPr lang="en-US" b="0" i="0" u="none" strike="noStrike" dirty="0">
              <a:solidFill>
                <a:srgbClr val="000000"/>
              </a:solidFill>
              <a:effectLst/>
              <a:latin typeface="Calibri" panose="020F0502020204030204" pitchFamily="34" charset="0"/>
            </a:endParaRPr>
          </a:p>
          <a:p>
            <a:pPr algn="l" rtl="0" fontAlgn="base"/>
            <a:endParaRPr lang="en-US" b="0" i="0" u="none" strike="noStrike" dirty="0">
              <a:solidFill>
                <a:srgbClr val="000000"/>
              </a:solidFill>
              <a:effectLst/>
              <a:latin typeface="Calibri" panose="020F0502020204030204" pitchFamily="34" charset="0"/>
            </a:endParaRPr>
          </a:p>
          <a:p>
            <a:pPr algn="l" rtl="0" fontAlgn="base"/>
            <a:endParaRPr lang="en-US" b="0" i="0" u="none" strike="noStrike" dirty="0">
              <a:solidFill>
                <a:srgbClr val="000000"/>
              </a:solidFill>
              <a:effectLst/>
              <a:latin typeface="Calibri" panose="020F0502020204030204" pitchFamily="34" charset="0"/>
            </a:endParaRPr>
          </a:p>
          <a:p>
            <a:pPr algn="l" rtl="0" fontAlgn="base"/>
            <a:endParaRPr lang="en-US" b="0" i="0" dirty="0">
              <a:solidFill>
                <a:srgbClr val="444444"/>
              </a:solidFill>
              <a:effectLst/>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008B6ED8-9D91-5E4C-8236-27D5494AAD9C}" type="slidenum">
              <a:rPr lang="en-US" smtClean="0"/>
              <a:t>6</a:t>
            </a:fld>
            <a:endParaRPr lang="en-US"/>
          </a:p>
        </p:txBody>
      </p:sp>
    </p:spTree>
    <p:extLst>
      <p:ext uri="{BB962C8B-B14F-4D97-AF65-F5344CB8AC3E}">
        <p14:creationId xmlns:p14="http://schemas.microsoft.com/office/powerpoint/2010/main" val="28570416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b="1" dirty="0">
                <a:ea typeface="+mn-lt"/>
                <a:cs typeface="+mn-lt"/>
              </a:rPr>
              <a:t>KIRSTIE</a:t>
            </a:r>
          </a:p>
          <a:p>
            <a:endParaRPr lang="en-GB" sz="1400" b="1" dirty="0">
              <a:ea typeface="+mn-lt"/>
              <a:cs typeface="+mn-lt"/>
            </a:endParaRPr>
          </a:p>
          <a:p>
            <a:r>
              <a:rPr lang="en-GB" sz="1400" b="0" i="1" dirty="0">
                <a:ea typeface="+mn-lt"/>
                <a:cs typeface="+mn-lt"/>
              </a:rPr>
              <a:t>Thank you, Adele.</a:t>
            </a:r>
          </a:p>
          <a:p>
            <a:endParaRPr lang="en-GB" sz="1400" b="1" dirty="0">
              <a:ea typeface="+mn-lt"/>
              <a:cs typeface="+mn-lt"/>
            </a:endParaRPr>
          </a:p>
          <a:p>
            <a:r>
              <a:rPr lang="en-GB" sz="1400" b="0" dirty="0">
                <a:ea typeface="+mn-lt"/>
                <a:cs typeface="+mn-lt"/>
              </a:rPr>
              <a:t>In subsequent cafés, participants built on the findings from café 1. ​</a:t>
            </a:r>
          </a:p>
          <a:p>
            <a:r>
              <a:rPr lang="en-GB" sz="1400" b="0" dirty="0">
                <a:ea typeface="+mn-lt"/>
                <a:cs typeface="+mn-lt"/>
              </a:rPr>
              <a:t>​</a:t>
            </a:r>
          </a:p>
          <a:p>
            <a:r>
              <a:rPr lang="en-GB" sz="1400" b="0" dirty="0">
                <a:ea typeface="+mn-lt"/>
                <a:cs typeface="+mn-lt"/>
              </a:rPr>
              <a:t>This included exploring the relevance of the proposed 'values' and associated sub-themes, and opportunities for change. They considered what changes were required, who could make these changes, how and when. </a:t>
            </a:r>
            <a:endParaRPr lang="en-GB" sz="1400" b="1" dirty="0">
              <a:ea typeface="+mn-lt"/>
              <a:cs typeface="+mn-lt"/>
            </a:endParaRPr>
          </a:p>
          <a:p>
            <a:endParaRPr lang="en-GB" sz="1400" b="1" dirty="0">
              <a:ea typeface="+mn-lt"/>
              <a:cs typeface="+mn-lt"/>
            </a:endParaRPr>
          </a:p>
          <a:p>
            <a:endParaRPr lang="en-GB" sz="1400" b="1" dirty="0">
              <a:ea typeface="+mn-lt"/>
              <a:cs typeface="+mn-lt"/>
            </a:endParaRPr>
          </a:p>
          <a:p>
            <a:endParaRPr lang="en-GB" sz="1400" b="1" dirty="0">
              <a:ea typeface="+mn-lt"/>
              <a:cs typeface="+mn-lt"/>
            </a:endParaRPr>
          </a:p>
          <a:p>
            <a:endParaRPr lang="en-GB" sz="1400" b="1" dirty="0">
              <a:ea typeface="+mn-lt"/>
              <a:cs typeface="+mn-lt"/>
            </a:endParaRPr>
          </a:p>
          <a:p>
            <a:endParaRPr lang="en-GB" sz="1400" b="1" dirty="0">
              <a:ea typeface="+mn-lt"/>
              <a:cs typeface="+mn-lt"/>
            </a:endParaRPr>
          </a:p>
          <a:p>
            <a:endParaRPr lang="en-GB" sz="1400" b="1" dirty="0">
              <a:ea typeface="+mn-lt"/>
              <a:cs typeface="+mn-lt"/>
            </a:endParaRPr>
          </a:p>
          <a:p>
            <a:endParaRPr lang="en-GB" sz="1400" b="1" dirty="0">
              <a:ea typeface="+mn-lt"/>
              <a:cs typeface="+mn-lt"/>
            </a:endParaRPr>
          </a:p>
          <a:p>
            <a:endParaRPr lang="en-GB" sz="1400" b="1" dirty="0">
              <a:ea typeface="+mn-lt"/>
              <a:cs typeface="+mn-lt"/>
            </a:endParaRPr>
          </a:p>
          <a:p>
            <a:endParaRPr lang="en-GB" sz="1400" b="1" dirty="0">
              <a:ea typeface="+mn-lt"/>
              <a:cs typeface="+mn-lt"/>
            </a:endParaRPr>
          </a:p>
          <a:p>
            <a:endParaRPr lang="en-GB" sz="1400" b="1" dirty="0">
              <a:ea typeface="+mn-lt"/>
              <a:cs typeface="+mn-lt"/>
            </a:endParaRPr>
          </a:p>
          <a:p>
            <a:endParaRPr lang="en-GB" sz="1400" b="1" dirty="0">
              <a:ea typeface="+mn-lt"/>
              <a:cs typeface="+mn-lt"/>
            </a:endParaRPr>
          </a:p>
          <a:p>
            <a:endParaRPr lang="en-GB" sz="1400" b="1" dirty="0">
              <a:ea typeface="+mn-lt"/>
              <a:cs typeface="+mn-lt"/>
            </a:endParaRPr>
          </a:p>
          <a:p>
            <a:endParaRPr lang="en-GB" sz="1400" b="1" dirty="0">
              <a:ea typeface="+mn-lt"/>
              <a:cs typeface="+mn-lt"/>
            </a:endParaRPr>
          </a:p>
          <a:p>
            <a:endParaRPr lang="en-GB" sz="1400" b="1" dirty="0">
              <a:ea typeface="+mn-lt"/>
              <a:cs typeface="+mn-lt"/>
            </a:endParaRPr>
          </a:p>
          <a:p>
            <a:endParaRPr lang="en-GB" sz="1400" b="1" dirty="0">
              <a:ea typeface="+mn-lt"/>
              <a:cs typeface="+mn-lt"/>
            </a:endParaRPr>
          </a:p>
          <a:p>
            <a:endParaRPr lang="en-GB" sz="1400" b="1" dirty="0">
              <a:ea typeface="+mn-lt"/>
              <a:cs typeface="+mn-lt"/>
            </a:endParaRPr>
          </a:p>
          <a:p>
            <a:endParaRPr lang="en-GB" sz="1400" b="1" dirty="0">
              <a:ea typeface="+mn-lt"/>
              <a:cs typeface="+mn-lt"/>
            </a:endParaRPr>
          </a:p>
          <a:p>
            <a:endParaRPr lang="en-GB" sz="1400" b="1" dirty="0">
              <a:ea typeface="+mn-lt"/>
              <a:cs typeface="+mn-lt"/>
            </a:endParaRPr>
          </a:p>
          <a:p>
            <a:endParaRPr lang="en-GB" sz="1400" b="1" dirty="0">
              <a:ea typeface="+mn-lt"/>
              <a:cs typeface="+mn-lt"/>
            </a:endParaRPr>
          </a:p>
          <a:p>
            <a:endParaRPr lang="en-GB" sz="1400" b="1" dirty="0">
              <a:ea typeface="+mn-lt"/>
              <a:cs typeface="+mn-lt"/>
            </a:endParaRPr>
          </a:p>
          <a:p>
            <a:endParaRPr lang="en-GB" sz="1400" b="1" dirty="0">
              <a:ea typeface="+mn-lt"/>
              <a:cs typeface="+mn-lt"/>
            </a:endParaRPr>
          </a:p>
          <a:p>
            <a:r>
              <a:rPr lang="en-GB" sz="1400" b="1" dirty="0">
                <a:ea typeface="+mn-lt"/>
                <a:cs typeface="+mn-lt"/>
              </a:rPr>
              <a:t>*******************************</a:t>
            </a:r>
          </a:p>
          <a:p>
            <a:endParaRPr lang="en-GB" sz="1400" b="1" dirty="0">
              <a:ea typeface="+mn-lt"/>
              <a:cs typeface="+mn-lt"/>
            </a:endParaRPr>
          </a:p>
          <a:p>
            <a:endParaRPr lang="en-GB" sz="1400" b="1" dirty="0">
              <a:ea typeface="+mn-lt"/>
              <a:cs typeface="+mn-lt"/>
            </a:endParaRPr>
          </a:p>
          <a:p>
            <a:r>
              <a:rPr lang="en-GB" sz="1400" b="1" dirty="0">
                <a:ea typeface="+mn-lt"/>
                <a:cs typeface="+mn-lt"/>
              </a:rPr>
              <a:t>Objectives of Research Café 2: </a:t>
            </a:r>
          </a:p>
          <a:p>
            <a:endParaRPr lang="en-GB" sz="1050" dirty="0"/>
          </a:p>
          <a:p>
            <a:pPr marL="285750" indent="-285750">
              <a:buFont typeface="Arial"/>
              <a:buChar char="•"/>
            </a:pPr>
            <a:r>
              <a:rPr lang="en-GB" sz="1200" dirty="0">
                <a:ea typeface="+mn-lt"/>
                <a:cs typeface="+mn-lt"/>
              </a:rPr>
              <a:t>To explore the proposed values </a:t>
            </a:r>
            <a:endParaRPr lang="en-GB" sz="1000" dirty="0">
              <a:solidFill>
                <a:srgbClr val="000000"/>
              </a:solidFill>
              <a:ea typeface="+mn-lt"/>
              <a:cs typeface="+mn-lt"/>
            </a:endParaRPr>
          </a:p>
          <a:p>
            <a:pPr marL="285750" indent="-285750">
              <a:buFont typeface="Arial"/>
              <a:buChar char="•"/>
            </a:pPr>
            <a:endParaRPr lang="en-GB" sz="1200" dirty="0">
              <a:solidFill>
                <a:srgbClr val="000000"/>
              </a:solidFill>
              <a:ea typeface="+mn-lt"/>
              <a:cs typeface="+mn-lt"/>
            </a:endParaRPr>
          </a:p>
          <a:p>
            <a:pPr marL="285750" indent="-285750">
              <a:buFont typeface="Arial"/>
              <a:buChar char="•"/>
            </a:pPr>
            <a:r>
              <a:rPr lang="en-GB" sz="1200" dirty="0">
                <a:solidFill>
                  <a:srgbClr val="B4153A"/>
                </a:solidFill>
                <a:ea typeface="+mn-lt"/>
                <a:cs typeface="+mn-lt"/>
              </a:rPr>
              <a:t>To explore what changes are required</a:t>
            </a:r>
            <a:r>
              <a:rPr lang="en-GB" sz="1200" dirty="0">
                <a:ea typeface="+mn-lt"/>
                <a:cs typeface="+mn-lt"/>
              </a:rPr>
              <a:t> at WMS: who can make this change, how and when</a:t>
            </a:r>
            <a:endParaRPr lang="en-GB" sz="1000" dirty="0">
              <a:cs typeface="Calibri"/>
            </a:endParaRPr>
          </a:p>
          <a:p>
            <a:pPr marL="285750" indent="-285750">
              <a:buFont typeface="Arial"/>
              <a:buChar char="•"/>
            </a:pPr>
            <a:endParaRPr lang="en-GB" sz="1200" dirty="0">
              <a:ea typeface="+mn-lt"/>
              <a:cs typeface="+mn-lt"/>
            </a:endParaRPr>
          </a:p>
          <a:p>
            <a:pPr marL="285750" indent="-285750">
              <a:buFont typeface="Arial"/>
              <a:buChar char="•"/>
            </a:pPr>
            <a:r>
              <a:rPr lang="en-GB" sz="1200" dirty="0">
                <a:ea typeface="+mn-lt"/>
                <a:cs typeface="+mn-lt"/>
              </a:rPr>
              <a:t>To inform a </a:t>
            </a:r>
            <a:r>
              <a:rPr lang="en-GB" sz="1200" dirty="0">
                <a:solidFill>
                  <a:srgbClr val="B4153A"/>
                </a:solidFill>
                <a:ea typeface="+mn-lt"/>
                <a:cs typeface="+mn-lt"/>
              </a:rPr>
              <a:t>future vision </a:t>
            </a:r>
            <a:r>
              <a:rPr lang="en-GB" sz="1200" dirty="0">
                <a:ea typeface="+mn-lt"/>
                <a:cs typeface="+mn-lt"/>
              </a:rPr>
              <a:t>for research culture at WMS</a:t>
            </a:r>
          </a:p>
          <a:p>
            <a:pPr>
              <a:lnSpc>
                <a:spcPct val="107000"/>
              </a:lnSpc>
              <a:spcAft>
                <a:spcPts val="800"/>
              </a:spcAft>
              <a:tabLst>
                <a:tab pos="659765" algn="l"/>
              </a:tabLst>
            </a:pPr>
            <a:r>
              <a:rPr lang="en-GB" sz="1100" kern="100" dirty="0">
                <a:effectLst/>
                <a:latin typeface="Calibri" panose="020F0502020204030204" pitchFamily="34" charset="0"/>
                <a:ea typeface="Calibri" panose="020F0502020204030204" pitchFamily="34" charset="0"/>
                <a:cs typeface="Calibri" panose="020F0502020204030204" pitchFamily="34" charset="0"/>
              </a:rPr>
              <a:t>The focus of RC Café 1 was to explore ‘what’ research culture means and why it is important. The findings informed a ‘values-driven’ approach towards an enhanced research culture at WMS. The three core values are: valuing people, valuing our community, and valuing research (spreadsheet as handouts on the tables). Each core value includes several sub-themes.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659765" algn="l"/>
              </a:tabLst>
            </a:pPr>
            <a:r>
              <a:rPr lang="en-GB" sz="1100" kern="100" dirty="0">
                <a:effectLst/>
                <a:latin typeface="Calibri" panose="020F0502020204030204" pitchFamily="34" charset="0"/>
                <a:ea typeface="Calibri" panose="020F0502020204030204" pitchFamily="34" charset="0"/>
                <a:cs typeface="Calibri" panose="020F0502020204030204" pitchFamily="34" charset="0"/>
              </a:rPr>
              <a:t> </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659765" algn="l"/>
              </a:tabLst>
            </a:pPr>
            <a:r>
              <a:rPr lang="en-GB" sz="1100" kern="100" dirty="0">
                <a:effectLst/>
                <a:latin typeface="Calibri" panose="020F0502020204030204" pitchFamily="34" charset="0"/>
                <a:ea typeface="Calibri" panose="020F0502020204030204" pitchFamily="34" charset="0"/>
                <a:cs typeface="Calibri" panose="020F0502020204030204" pitchFamily="34" charset="0"/>
              </a:rPr>
              <a:t>We would now like to build on this to better understand the challenges and opportunities that need to be addressed or delivered on to underpin an enhanced research culture at WMS.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659765" algn="l"/>
              </a:tabLst>
            </a:pPr>
            <a:r>
              <a:rPr lang="en-GB" sz="1100" kern="100" dirty="0">
                <a:effectLst/>
                <a:latin typeface="Calibri" panose="020F0502020204030204" pitchFamily="34" charset="0"/>
                <a:ea typeface="Calibri" panose="020F0502020204030204" pitchFamily="34" charset="0"/>
                <a:cs typeface="Calibri" panose="020F0502020204030204" pitchFamily="34" charset="0"/>
              </a:rPr>
              <a:t> </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659765" algn="l"/>
              </a:tabLst>
            </a:pPr>
            <a:r>
              <a:rPr lang="en-GB" sz="1100" kern="100" dirty="0">
                <a:effectLst/>
                <a:latin typeface="Calibri" panose="020F0502020204030204" pitchFamily="34" charset="0"/>
                <a:ea typeface="Calibri" panose="020F0502020204030204" pitchFamily="34" charset="0"/>
                <a:cs typeface="Calibri" panose="020F0502020204030204" pitchFamily="34" charset="0"/>
              </a:rPr>
              <a:t>To start, we would like each group to explore the assigned ‘Value topics’ with a view to identifying potential opportunities for change which will help us to move towards an enhanced research culture at WMS.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659765" algn="l"/>
              </a:tabLst>
            </a:pPr>
            <a:r>
              <a:rPr lang="en-GB" sz="1100" kern="100" dirty="0">
                <a:effectLst/>
                <a:latin typeface="Calibri" panose="020F0502020204030204" pitchFamily="34" charset="0"/>
                <a:ea typeface="Calibri" panose="020F0502020204030204" pitchFamily="34" charset="0"/>
                <a:cs typeface="Calibri" panose="020F0502020204030204" pitchFamily="34" charset="0"/>
              </a:rPr>
              <a:t> </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kern="100" dirty="0">
                <a:effectLst/>
                <a:latin typeface="Calibri" panose="020F0502020204030204" pitchFamily="34" charset="0"/>
                <a:ea typeface="Calibri" panose="020F0502020204030204" pitchFamily="34" charset="0"/>
                <a:cs typeface="Calibri" panose="020F0502020204030204" pitchFamily="34" charset="0"/>
              </a:rPr>
              <a:t>Each group has been assigned 3 topics to explore and discuss. Each group should explore how each topic could it be tackled to create a more positive research culture. It may be helpful to think about what a ‘good’ research culture should look like. You will have approximately 25-minutes per topic. </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659765" algn="l"/>
              </a:tabLst>
            </a:pPr>
            <a:r>
              <a:rPr lang="en-GB" sz="1100" kern="100" dirty="0">
                <a:effectLst/>
                <a:latin typeface="Calibri" panose="020F0502020204030204" pitchFamily="34" charset="0"/>
                <a:ea typeface="Calibri" panose="020F0502020204030204" pitchFamily="34" charset="0"/>
                <a:cs typeface="Calibri" panose="020F0502020204030204" pitchFamily="34" charset="0"/>
              </a:rPr>
              <a:t> </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659765" algn="l"/>
              </a:tabLst>
            </a:pPr>
            <a:r>
              <a:rPr lang="en-GB" sz="1100" kern="100" dirty="0">
                <a:effectLst/>
                <a:latin typeface="Calibri" panose="020F0502020204030204" pitchFamily="34" charset="0"/>
                <a:ea typeface="Calibri" panose="020F0502020204030204" pitchFamily="34" charset="0"/>
                <a:cs typeface="Calibri" panose="020F0502020204030204" pitchFamily="34" charset="0"/>
              </a:rPr>
              <a:t>For each topic we would like you to consider the following:</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659765" algn="l"/>
              </a:tabLst>
            </a:pPr>
            <a:r>
              <a:rPr lang="en-GB" sz="1100" kern="100" dirty="0">
                <a:effectLst/>
                <a:latin typeface="Calibri" panose="020F0502020204030204" pitchFamily="34" charset="0"/>
                <a:ea typeface="Calibri" panose="020F0502020204030204" pitchFamily="34" charset="0"/>
                <a:cs typeface="Calibri" panose="020F0502020204030204" pitchFamily="34" charset="0"/>
              </a:rPr>
              <a:t> </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100" b="1" dirty="0">
                <a:effectLst/>
                <a:latin typeface="Calibri" panose="020F0502020204030204" pitchFamily="34" charset="0"/>
                <a:ea typeface="Calibri" panose="020F0502020204030204" pitchFamily="34" charset="0"/>
                <a:cs typeface="Calibri" panose="020F0502020204030204" pitchFamily="34" charset="0"/>
              </a:rPr>
              <a:t>WHAT</a:t>
            </a:r>
            <a:r>
              <a:rPr lang="en-GB" sz="1100" dirty="0">
                <a:effectLst/>
                <a:latin typeface="Calibri" panose="020F0502020204030204" pitchFamily="34" charset="0"/>
                <a:ea typeface="Calibri" panose="020F0502020204030204" pitchFamily="34" charset="0"/>
                <a:cs typeface="Calibri" panose="020F0502020204030204" pitchFamily="34" charset="0"/>
              </a:rPr>
              <a:t> are the opportunities for change/development/enhancement that will contribute towards a positive research culture?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buFont typeface="Wingdings" panose="05000000000000000000" pitchFamily="2" charset="2"/>
              <a:buChar char=""/>
            </a:pPr>
            <a:r>
              <a:rPr lang="en-GB" sz="1100" dirty="0">
                <a:effectLst/>
                <a:latin typeface="Calibri" panose="020F0502020204030204" pitchFamily="34" charset="0"/>
                <a:ea typeface="Calibri" panose="020F0502020204030204" pitchFamily="34" charset="0"/>
                <a:cs typeface="Calibri" panose="020F0502020204030204" pitchFamily="34" charset="0"/>
              </a:rPr>
              <a:t>Use the ‘ideas for change’ cards to write down your ideas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buFont typeface="Wingdings" panose="05000000000000000000" pitchFamily="2" charset="2"/>
              <a:buChar char=""/>
            </a:pPr>
            <a:r>
              <a:rPr lang="en-GB" sz="1100" dirty="0">
                <a:effectLst/>
                <a:latin typeface="Calibri" panose="020F0502020204030204" pitchFamily="34" charset="0"/>
                <a:ea typeface="Calibri" panose="020F0502020204030204" pitchFamily="34" charset="0"/>
                <a:cs typeface="Calibri" panose="020F0502020204030204" pitchFamily="34" charset="0"/>
              </a:rPr>
              <a:t>Also use the ‘good practice already happening’ cards to identify those activities at WMS that are working well, that we should continue or build upon.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100" b="1" dirty="0">
                <a:effectLst/>
                <a:latin typeface="Calibri" panose="020F0502020204030204" pitchFamily="34" charset="0"/>
                <a:ea typeface="Calibri" panose="020F0502020204030204" pitchFamily="34" charset="0"/>
                <a:cs typeface="Calibri" panose="020F0502020204030204" pitchFamily="34" charset="0"/>
              </a:rPr>
              <a:t>WHO</a:t>
            </a:r>
            <a:r>
              <a:rPr lang="en-GB" sz="1100" dirty="0">
                <a:effectLst/>
                <a:latin typeface="Calibri" panose="020F0502020204030204" pitchFamily="34" charset="0"/>
                <a:ea typeface="Calibri" panose="020F0502020204030204" pitchFamily="34" charset="0"/>
                <a:cs typeface="Calibri" panose="020F0502020204030204" pitchFamily="34" charset="0"/>
              </a:rPr>
              <a:t> can make the change?: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buFont typeface="Wingdings" panose="05000000000000000000" pitchFamily="2" charset="2"/>
              <a:buChar char=""/>
            </a:pPr>
            <a:r>
              <a:rPr lang="en-GB" sz="1100" dirty="0">
                <a:effectLst/>
                <a:latin typeface="Calibri" panose="020F0502020204030204" pitchFamily="34" charset="0"/>
                <a:ea typeface="Calibri" panose="020F0502020204030204" pitchFamily="34" charset="0"/>
                <a:cs typeface="Calibri" panose="020F0502020204030204" pitchFamily="34" charset="0"/>
              </a:rPr>
              <a:t>For example, who should have ownership of the action?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100" b="1" dirty="0">
                <a:effectLst/>
                <a:latin typeface="Calibri" panose="020F0502020204030204" pitchFamily="34" charset="0"/>
                <a:ea typeface="Calibri" panose="020F0502020204030204" pitchFamily="34" charset="0"/>
                <a:cs typeface="Calibri" panose="020F0502020204030204" pitchFamily="34" charset="0"/>
              </a:rPr>
              <a:t>HOW</a:t>
            </a:r>
            <a:r>
              <a:rPr lang="en-GB" sz="1100" dirty="0">
                <a:effectLst/>
                <a:latin typeface="Calibri" panose="020F0502020204030204" pitchFamily="34" charset="0"/>
                <a:ea typeface="Calibri" panose="020F0502020204030204" pitchFamily="34" charset="0"/>
                <a:cs typeface="Calibri" panose="020F0502020204030204" pitchFamily="34" charset="0"/>
              </a:rPr>
              <a:t> can the change be made?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100" b="1" dirty="0">
                <a:effectLst/>
                <a:latin typeface="Calibri" panose="020F0502020204030204" pitchFamily="34" charset="0"/>
                <a:ea typeface="Calibri" panose="020F0502020204030204" pitchFamily="34" charset="0"/>
                <a:cs typeface="Calibri" panose="020F0502020204030204" pitchFamily="34" charset="0"/>
              </a:rPr>
              <a:t>WHEN </a:t>
            </a:r>
            <a:r>
              <a:rPr lang="en-GB" sz="1100" dirty="0">
                <a:effectLst/>
                <a:latin typeface="Calibri" panose="020F0502020204030204" pitchFamily="34" charset="0"/>
                <a:ea typeface="Calibri" panose="020F0502020204030204" pitchFamily="34" charset="0"/>
                <a:cs typeface="Calibri" panose="020F0502020204030204" pitchFamily="34" charset="0"/>
              </a:rPr>
              <a:t>can this change be made by?: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buFont typeface="Wingdings" panose="05000000000000000000" pitchFamily="2" charset="2"/>
              <a:buChar char=""/>
            </a:pPr>
            <a:r>
              <a:rPr lang="en-GB" sz="1100" dirty="0">
                <a:effectLst/>
                <a:latin typeface="Calibri" panose="020F0502020204030204" pitchFamily="34" charset="0"/>
                <a:ea typeface="Calibri" panose="020F0502020204030204" pitchFamily="34" charset="0"/>
                <a:cs typeface="Calibri" panose="020F0502020204030204" pitchFamily="34" charset="0"/>
              </a:rPr>
              <a:t>What are the low-hanging fruit / short-term wins?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buFont typeface="Wingdings" panose="05000000000000000000" pitchFamily="2" charset="2"/>
              <a:buChar char=""/>
            </a:pPr>
            <a:r>
              <a:rPr lang="en-GB" sz="1100" dirty="0">
                <a:effectLst/>
                <a:latin typeface="Calibri" panose="020F0502020204030204" pitchFamily="34" charset="0"/>
                <a:ea typeface="Calibri" panose="020F0502020204030204" pitchFamily="34" charset="0"/>
                <a:cs typeface="Calibri" panose="020F0502020204030204" pitchFamily="34" charset="0"/>
              </a:rPr>
              <a:t>What requires longer-term investment? For example, application for a future Enhancing Research Culture Grant.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GB" sz="1100" dirty="0">
                <a:effectLst/>
                <a:latin typeface="Calibri" panose="020F0502020204030204" pitchFamily="34" charset="0"/>
                <a:ea typeface="Calibri" panose="020F0502020204030204" pitchFamily="34" charset="0"/>
                <a:cs typeface="Calibri" panose="020F0502020204030204" pitchFamily="34" charset="0"/>
              </a:rPr>
              <a:t>If you have time, you could also consider</a:t>
            </a:r>
            <a:r>
              <a:rPr lang="en-GB" sz="1100" b="1" dirty="0">
                <a:effectLst/>
                <a:latin typeface="Calibri" panose="020F0502020204030204" pitchFamily="34" charset="0"/>
                <a:ea typeface="Calibri" panose="020F0502020204030204" pitchFamily="34" charset="0"/>
                <a:cs typeface="Calibri" panose="020F0502020204030204" pitchFamily="34" charset="0"/>
              </a:rPr>
              <a:t> WHAT</a:t>
            </a:r>
            <a:r>
              <a:rPr lang="en-GB" sz="1100" dirty="0">
                <a:effectLst/>
                <a:latin typeface="Calibri" panose="020F0502020204030204" pitchFamily="34" charset="0"/>
                <a:ea typeface="Calibri" panose="020F0502020204030204" pitchFamily="34" charset="0"/>
                <a:cs typeface="Calibri" panose="020F0502020204030204" pitchFamily="34" charset="0"/>
              </a:rPr>
              <a:t> a good outcome looks like? (that is, how should change in research culture be assessed and communicated?)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659765" algn="l"/>
              </a:tabLst>
            </a:pPr>
            <a:r>
              <a:rPr lang="en-GB" sz="1100" kern="100" dirty="0">
                <a:effectLst/>
                <a:latin typeface="Calibri" panose="020F0502020204030204" pitchFamily="34" charset="0"/>
                <a:ea typeface="Calibri" panose="020F0502020204030204" pitchFamily="34" charset="0"/>
                <a:cs typeface="Calibri" panose="020F0502020204030204" pitchFamily="34" charset="0"/>
              </a:rPr>
              <a:t> </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ourier New" panose="02070309020205020404" pitchFamily="49" charset="0"/>
              <a:buChar char="o"/>
            </a:pPr>
            <a:r>
              <a:rPr lang="en-GB" sz="1100" b="1" dirty="0">
                <a:effectLst/>
                <a:latin typeface="Calibri" panose="020F0502020204030204" pitchFamily="34" charset="0"/>
                <a:ea typeface="Calibri" panose="020F0502020204030204" pitchFamily="34" charset="0"/>
                <a:cs typeface="Calibri" panose="020F0502020204030204" pitchFamily="34" charset="0"/>
              </a:rPr>
              <a:t>PRIORITIES: Within each of the three topics</a:t>
            </a:r>
            <a:r>
              <a:rPr lang="en-GB" sz="1100" dirty="0">
                <a:effectLst/>
                <a:latin typeface="Calibri" panose="020F0502020204030204" pitchFamily="34" charset="0"/>
                <a:ea typeface="Calibri" panose="020F0502020204030204" pitchFamily="34" charset="0"/>
                <a:cs typeface="Calibri" panose="020F0502020204030204" pitchFamily="34" charset="0"/>
              </a:rPr>
              <a:t>, please identify the </a:t>
            </a:r>
            <a:r>
              <a:rPr lang="en-GB" sz="1100" b="1" dirty="0">
                <a:effectLst/>
                <a:latin typeface="Calibri" panose="020F0502020204030204" pitchFamily="34" charset="0"/>
                <a:ea typeface="Calibri" panose="020F0502020204030204" pitchFamily="34" charset="0"/>
                <a:cs typeface="Calibri" panose="020F0502020204030204" pitchFamily="34" charset="0"/>
              </a:rPr>
              <a:t>groups priority initiatives</a:t>
            </a:r>
            <a:r>
              <a:rPr lang="en-GB" sz="1100" dirty="0">
                <a:effectLst/>
                <a:latin typeface="Calibri" panose="020F0502020204030204" pitchFamily="34" charset="0"/>
                <a:ea typeface="Calibri" panose="020F0502020204030204" pitchFamily="34" charset="0"/>
                <a:cs typeface="Calibri" panose="020F0502020204030204" pitchFamily="34" charset="0"/>
              </a:rPr>
              <a:t> to inform the WMS Research Culture Roadmap.</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GB" sz="1100" dirty="0">
                <a:effectLst/>
                <a:latin typeface="Calibri" panose="020F0502020204030204" pitchFamily="34" charset="0"/>
                <a:ea typeface="Calibri" panose="020F0502020204030204" pitchFamily="34" charset="0"/>
                <a:cs typeface="Calibri" panose="020F0502020204030204" pitchFamily="34"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ourier New" panose="02070309020205020404" pitchFamily="49" charset="0"/>
              <a:buChar char="o"/>
            </a:pPr>
            <a:r>
              <a:rPr lang="en-GB" sz="1100" b="1" i="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Bonus question per priority: </a:t>
            </a:r>
            <a:r>
              <a:rPr lang="en-GB" sz="1100" i="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What is one thing you could do tomorrow to support your idea?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kern="100" dirty="0">
                <a:effectLst/>
                <a:latin typeface="Calibri" panose="020F0502020204030204" pitchFamily="34" charset="0"/>
                <a:ea typeface="Calibri" panose="020F0502020204030204" pitchFamily="34" charset="0"/>
                <a:cs typeface="Calibri" panose="020F0502020204030204" pitchFamily="34" charset="0"/>
              </a:rPr>
              <a:t> </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kern="100" dirty="0">
                <a:effectLst/>
                <a:latin typeface="Calibri" panose="020F0502020204030204" pitchFamily="34" charset="0"/>
                <a:ea typeface="Calibri" panose="020F0502020204030204" pitchFamily="34" charset="0"/>
                <a:cs typeface="Calibri" panose="020F0502020204030204" pitchFamily="34" charset="0"/>
              </a:rPr>
              <a:t> </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b="1" i="1" kern="100" dirty="0">
                <a:effectLst/>
                <a:latin typeface="Calibri" panose="020F0502020204030204" pitchFamily="34" charset="0"/>
                <a:ea typeface="Calibri" panose="020F0502020204030204" pitchFamily="34" charset="0"/>
                <a:cs typeface="Calibri" panose="020F0502020204030204" pitchFamily="34" charset="0"/>
              </a:rPr>
              <a:t>Aide memoir:</a:t>
            </a:r>
            <a:r>
              <a:rPr lang="en-GB" sz="1100" kern="100" dirty="0">
                <a:effectLst/>
                <a:latin typeface="Calibri" panose="020F0502020204030204" pitchFamily="34" charset="0"/>
                <a:ea typeface="Calibri" panose="020F0502020204030204" pitchFamily="34" charset="0"/>
                <a:cs typeface="Calibri" panose="020F0502020204030204" pitchFamily="34" charset="0"/>
              </a:rPr>
              <a:t> </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GB" sz="1100" dirty="0">
                <a:effectLst/>
                <a:latin typeface="Calibri" panose="020F0502020204030204" pitchFamily="34" charset="0"/>
                <a:ea typeface="Calibri" panose="020F0502020204030204" pitchFamily="34" charset="0"/>
                <a:cs typeface="Calibri" panose="020F0502020204030204" pitchFamily="34" charset="0"/>
              </a:rPr>
              <a:t>You may find the ‘who’ and ‘how’ cards helpful to prompt ideas with regards to ownership and actions.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GB" sz="1100" dirty="0">
                <a:effectLst/>
                <a:latin typeface="Calibri" panose="020F0502020204030204" pitchFamily="34" charset="0"/>
                <a:ea typeface="Calibri" panose="020F0502020204030204" pitchFamily="34" charset="0"/>
                <a:cs typeface="Calibri" panose="020F0502020204030204" pitchFamily="34" charset="0"/>
              </a:rPr>
              <a:t>What tangible things could different kinds of individuals and organisations do by supporting, requiring, or rewarding practices and behaviours?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659765" algn="l"/>
              </a:tabLst>
            </a:pPr>
            <a:r>
              <a:rPr lang="en-GB" sz="1100" kern="100" dirty="0">
                <a:effectLst/>
                <a:latin typeface="Calibri" panose="020F0502020204030204" pitchFamily="34" charset="0"/>
                <a:ea typeface="Calibri" panose="020F0502020204030204" pitchFamily="34" charset="0"/>
                <a:cs typeface="Calibri" panose="020F0502020204030204" pitchFamily="34" charset="0"/>
              </a:rPr>
              <a:t> </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a:buChar char="•"/>
            </a:pPr>
            <a:endParaRPr lang="en-GB" sz="1000" dirty="0"/>
          </a:p>
          <a:p>
            <a:endParaRPr lang="en-US" dirty="0">
              <a:cs typeface="Calibri"/>
            </a:endParaRPr>
          </a:p>
        </p:txBody>
      </p:sp>
      <p:sp>
        <p:nvSpPr>
          <p:cNvPr id="4" name="Slide Number Placeholder 3"/>
          <p:cNvSpPr>
            <a:spLocks noGrp="1"/>
          </p:cNvSpPr>
          <p:nvPr>
            <p:ph type="sldNum" sz="quarter" idx="10"/>
          </p:nvPr>
        </p:nvSpPr>
        <p:spPr/>
        <p:txBody>
          <a:bodyPr/>
          <a:lstStyle/>
          <a:p>
            <a:fld id="{008B6ED8-9D91-5E4C-8236-27D5494AAD9C}" type="slidenum">
              <a:rPr lang="en-US" smtClean="0"/>
              <a:t>7</a:t>
            </a:fld>
            <a:endParaRPr lang="en-US"/>
          </a:p>
        </p:txBody>
      </p:sp>
    </p:spTree>
    <p:extLst>
      <p:ext uri="{BB962C8B-B14F-4D97-AF65-F5344CB8AC3E}">
        <p14:creationId xmlns:p14="http://schemas.microsoft.com/office/powerpoint/2010/main" val="1409351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KIRSTIE</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dirty="0"/>
              <a:t>Within 'Valuing Our People’, the importance of terminology which captured the contribution of all staff to the research endeavour was supported, resulting in the term ‘research enablers’ being proposed for non-academic colleagues. </a:t>
            </a:r>
          </a:p>
          <a:p>
            <a:endParaRPr lang="en-GB" dirty="0"/>
          </a:p>
          <a:p>
            <a:r>
              <a:rPr lang="en-GB" dirty="0"/>
              <a:t>Two sub-themes were confirmed which embraced both the importance of 'Wellbeing' and supporting the personal and professional development of all staff and students.  </a:t>
            </a:r>
            <a:endParaRPr lang="en-US" dirty="0"/>
          </a:p>
          <a:p>
            <a:endParaRPr lang="en-GB" dirty="0"/>
          </a:p>
          <a:p>
            <a:r>
              <a:rPr lang="en-GB" dirty="0"/>
              <a:t>The centrality of 'Wellbeing' was to be promoted through the provision of safe, supported and inclusive research environments where wellbeing is valued and championed, thus enabling people and their ideas to flourish.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cs typeface="Times New Roman" panose="02020603050405020304" pitchFamily="18" charset="0"/>
              </a:rPr>
              <a:t>It encapsulated several concepts ranging from feelings of vulnerability and how different lifestyle/work choices are valued through to bullying and harassment and the importance of providing ‘safe spaces’ where people can raise concerns without fear of negative consequences. </a:t>
            </a:r>
          </a:p>
          <a:p>
            <a:endParaRPr lang="en-GB" dirty="0"/>
          </a:p>
          <a:p>
            <a:r>
              <a:rPr lang="en-GB" dirty="0"/>
              <a:t>Career and talent development encompasses career aspirations and decision-making. For example, </a:t>
            </a:r>
            <a:r>
              <a:rPr lang="en-GB" sz="1800" dirty="0">
                <a:effectLst/>
                <a:highlight>
                  <a:srgbClr val="FFFF00"/>
                </a:highlight>
                <a:latin typeface="Calibri"/>
                <a:ea typeface="Calibri" panose="020F0502020204030204" pitchFamily="34" charset="0"/>
                <a:cs typeface="Calibri"/>
              </a:rPr>
              <a:t>highlighting a diverse range of role models was to be championed – and this should not just be limited to those in senior leadership roles. Leadership and who made a ‘good’ role model had many guises.</a:t>
            </a:r>
            <a:r>
              <a:rPr lang="en-GB" sz="1800" dirty="0">
                <a:highlight>
                  <a:srgbClr val="FFFF00"/>
                </a:highlight>
                <a:latin typeface="Calibri"/>
                <a:ea typeface="Calibri" panose="020F0502020204030204" pitchFamily="34" charset="0"/>
                <a:cs typeface="Calibri"/>
              </a:rPr>
              <a:t> </a:t>
            </a:r>
            <a:endParaRPr lang="en-GB" dirty="0">
              <a:highlight>
                <a:srgbClr val="FFFF00"/>
              </a:highlight>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However, job security, or rather precarity, was a major concern, particularly for those on fixed term contracts. For some, this negatively impacted on their ability to fully engage with the role and jobs were often selected for contract duration as opposed to career development. </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Initiatives to attract, develop, and retain talented people are essential to ensuring that people can enjoy a rewarding and sustainable career at WMS.</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dirty="0"/>
              <a:t> </a:t>
            </a:r>
            <a:r>
              <a:rPr lang="en-GB" sz="2000" dirty="0">
                <a:ea typeface="+mn-lt"/>
                <a:cs typeface="+mn-lt"/>
              </a:rPr>
              <a:t>F</a:t>
            </a:r>
            <a:r>
              <a:rPr lang="en-GB" sz="2000" dirty="0">
                <a:effectLst/>
                <a:ea typeface="Calibri" panose="020F0502020204030204" pitchFamily="34" charset="0"/>
                <a:cs typeface="Times New Roman"/>
              </a:rPr>
              <a:t>eeling valued – as individuals and team members</a:t>
            </a:r>
          </a:p>
          <a:p>
            <a:pPr marL="342900" indent="-342900">
              <a:buFont typeface="Arial" panose="020B0604020202020204" pitchFamily="34" charset="0"/>
              <a:buChar char="•"/>
            </a:pPr>
            <a:r>
              <a:rPr lang="en-GB" sz="2000" dirty="0">
                <a:ea typeface="Calibri" panose="020F0502020204030204" pitchFamily="34" charset="0"/>
                <a:cs typeface="Times New Roman"/>
              </a:rPr>
              <a:t>S</a:t>
            </a:r>
            <a:r>
              <a:rPr lang="en-GB" sz="2000" dirty="0">
                <a:effectLst/>
                <a:ea typeface="Calibri" panose="020F0502020204030204" pitchFamily="34" charset="0"/>
                <a:cs typeface="Times New Roman"/>
              </a:rPr>
              <a:t>elf-worth is nurtured</a:t>
            </a:r>
          </a:p>
          <a:p>
            <a:pPr marL="342900" indent="-342900">
              <a:buFont typeface="Arial" panose="020B0604020202020204" pitchFamily="34" charset="0"/>
              <a:buChar char="•"/>
            </a:pPr>
            <a:r>
              <a:rPr lang="en-GB" sz="2000" dirty="0">
                <a:ea typeface="Calibri" panose="020F0502020204030204" pitchFamily="34" charset="0"/>
                <a:cs typeface="Times New Roman"/>
              </a:rPr>
              <a:t>Wellbeing is respected (and central)</a:t>
            </a:r>
          </a:p>
          <a:p>
            <a:endParaRPr lang="en-GB" sz="1000" i="1" dirty="0">
              <a:latin typeface="Calibri" panose="020F0502020204030204" pitchFamily="34" charset="0"/>
              <a:ea typeface="Calibri" panose="020F0502020204030204" pitchFamily="34" charset="0"/>
              <a:cs typeface="Times New Roman"/>
            </a:endParaRPr>
          </a:p>
          <a:p>
            <a:r>
              <a:rPr lang="en-GB" sz="1800" b="1"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Support systems </a:t>
            </a:r>
          </a:p>
          <a:p>
            <a:pPr marL="628650" lvl="1" indent="-285750">
              <a:buFont typeface="Courier New" panose="02070309020205020404" pitchFamily="49" charset="0"/>
              <a:buChar char="o"/>
            </a:pPr>
            <a:r>
              <a:rPr lang="en-GB" sz="1800" b="1" dirty="0">
                <a:latin typeface="Calibri" panose="020F0502020204030204" pitchFamily="34" charset="0"/>
                <a:ea typeface="Calibri" panose="020F0502020204030204" pitchFamily="34" charset="0"/>
                <a:cs typeface="Times New Roman" panose="02020603050405020304" pitchFamily="18" charset="0"/>
              </a:rPr>
              <a:t>Wellbeing</a:t>
            </a:r>
          </a:p>
          <a:p>
            <a:pPr marL="628650" lvl="1" indent="-285750">
              <a:buFont typeface="Courier New" panose="02070309020205020404" pitchFamily="49" charset="0"/>
              <a:buChar char="o"/>
            </a:pPr>
            <a:r>
              <a:rPr lang="en-GB" sz="1800" b="1" dirty="0">
                <a:latin typeface="Calibri" panose="020F0502020204030204" pitchFamily="34" charset="0"/>
                <a:ea typeface="Calibri" panose="020F0502020204030204" pitchFamily="34" charset="0"/>
                <a:cs typeface="Times New Roman" panose="02020603050405020304" pitchFamily="18" charset="0"/>
              </a:rPr>
              <a:t>Safe spaces: </a:t>
            </a:r>
            <a:r>
              <a:rPr lang="en-GB" sz="1800" i="1" dirty="0">
                <a:latin typeface="Calibri" panose="020F0502020204030204" pitchFamily="34" charset="0"/>
                <a:ea typeface="Calibri" panose="020F0502020204030204" pitchFamily="34" charset="0"/>
                <a:cs typeface="Times New Roman" panose="02020603050405020304" pitchFamily="18" charset="0"/>
              </a:rPr>
              <a:t>to ask for help</a:t>
            </a:r>
          </a:p>
          <a:p>
            <a:pPr marL="628650" lvl="1" indent="-285750">
              <a:buFont typeface="Courier New" panose="02070309020205020404" pitchFamily="49" charset="0"/>
              <a:buChar char="o"/>
            </a:pPr>
            <a:r>
              <a:rPr lang="en-GB" sz="1800" b="1" dirty="0">
                <a:latin typeface="Calibri" panose="020F0502020204030204" pitchFamily="34" charset="0"/>
                <a:ea typeface="Calibri" panose="020F0502020204030204" pitchFamily="34" charset="0"/>
                <a:cs typeface="Times New Roman" panose="02020603050405020304" pitchFamily="18" charset="0"/>
              </a:rPr>
              <a:t>Career development: </a:t>
            </a:r>
            <a:r>
              <a:rPr lang="en-GB" sz="1800" i="1" dirty="0">
                <a:latin typeface="Calibri" panose="020F0502020204030204" pitchFamily="34" charset="0"/>
                <a:ea typeface="Calibri" panose="020F0502020204030204" pitchFamily="34" charset="0"/>
                <a:cs typeface="Times New Roman" panose="02020603050405020304" pitchFamily="18" charset="0"/>
              </a:rPr>
              <a:t>equity of opportunities to flourish</a:t>
            </a:r>
          </a:p>
          <a:p>
            <a:pPr marL="628650" lvl="1" indent="-285750">
              <a:buFont typeface="Courier New" panose="02070309020205020404" pitchFamily="49" charset="0"/>
              <a:buChar char="o"/>
            </a:pPr>
            <a:r>
              <a:rPr lang="en-GB" sz="1800" b="1" dirty="0">
                <a:latin typeface="Calibri" panose="020F0502020204030204" pitchFamily="34" charset="0"/>
                <a:ea typeface="Calibri" panose="020F0502020204030204" pitchFamily="34" charset="0"/>
                <a:cs typeface="Times New Roman" panose="02020603050405020304" pitchFamily="18" charset="0"/>
              </a:rPr>
              <a:t>Role Models: </a:t>
            </a:r>
            <a:r>
              <a:rPr lang="en-GB" sz="1800" i="1" dirty="0">
                <a:latin typeface="Calibri" panose="020F0502020204030204" pitchFamily="34" charset="0"/>
                <a:ea typeface="Calibri" panose="020F0502020204030204" pitchFamily="34" charset="0"/>
                <a:cs typeface="Times New Roman" panose="02020603050405020304" pitchFamily="18" charset="0"/>
              </a:rPr>
              <a:t>diverse, accessible, visible, passionate</a:t>
            </a:r>
          </a:p>
          <a:p>
            <a:pPr marL="628650" lvl="1" indent="-285750">
              <a:buFont typeface="Courier New" panose="02070309020205020404" pitchFamily="49" charset="0"/>
              <a:buChar char="o"/>
            </a:pPr>
            <a:r>
              <a:rPr lang="en-GB" sz="1800" b="1" dirty="0">
                <a:latin typeface="Calibri"/>
                <a:ea typeface="Calibri" panose="020F0502020204030204" pitchFamily="34" charset="0"/>
                <a:cs typeface="Times New Roman"/>
              </a:rPr>
              <a:t>Improving accessibility: </a:t>
            </a:r>
            <a:r>
              <a:rPr lang="en-GB" sz="1800" i="1" dirty="0">
                <a:latin typeface="Calibri"/>
                <a:ea typeface="Calibri" panose="020F0502020204030204" pitchFamily="34" charset="0"/>
                <a:cs typeface="Times New Roman"/>
              </a:rPr>
              <a:t>inclusivity, language, support systems</a:t>
            </a:r>
          </a:p>
          <a:p>
            <a:pPr marL="628650" lvl="1" indent="-285750">
              <a:buFont typeface="Courier New" panose="02070309020205020404" pitchFamily="49" charset="0"/>
              <a:buChar char="o"/>
            </a:pPr>
            <a:r>
              <a:rPr lang="en-GB" sz="1800" b="1" dirty="0">
                <a:latin typeface="Calibri"/>
                <a:ea typeface="Calibri" panose="020F0502020204030204" pitchFamily="34" charset="0"/>
                <a:cs typeface="Times New Roman"/>
              </a:rPr>
              <a:t>Diversity and inclusivity</a:t>
            </a:r>
            <a:r>
              <a:rPr lang="en-GB" sz="1800" dirty="0">
                <a:latin typeface="Calibri"/>
                <a:ea typeface="Calibri" panose="020F0502020204030204" pitchFamily="34" charset="0"/>
                <a:cs typeface="Times New Roman"/>
              </a:rPr>
              <a:t>: </a:t>
            </a:r>
            <a:r>
              <a:rPr lang="en-GB" sz="2000" i="1" dirty="0">
                <a:solidFill>
                  <a:srgbClr val="7030A0"/>
                </a:solidFill>
                <a:latin typeface="Calibri"/>
                <a:ea typeface="Calibri" panose="020F0502020204030204" pitchFamily="34" charset="0"/>
                <a:cs typeface="Times New Roman"/>
              </a:rPr>
              <a:t>People need different things to be efficient and effective team members</a:t>
            </a:r>
            <a:endParaRPr lang="en-GB" sz="2000" i="1" dirty="0">
              <a:solidFill>
                <a:srgbClr val="7030A0"/>
              </a:solidFill>
              <a:latin typeface="Calibri"/>
              <a:ea typeface="Calibri" panose="020F0502020204030204" pitchFamily="34" charset="0"/>
              <a:cs typeface="Times New Roman" panose="02020603050405020304" pitchFamily="18" charset="0"/>
            </a:endParaRPr>
          </a:p>
          <a:p>
            <a:pPr marL="2743200" lvl="6">
              <a:lnSpc>
                <a:spcPct val="107000"/>
              </a:lnSpc>
            </a:pPr>
            <a:endParaRPr lang="en-GB" sz="1800" i="1" dirty="0">
              <a:latin typeface="Calibri" panose="020F0502020204030204" pitchFamily="34" charset="0"/>
              <a:ea typeface="Calibri" panose="020F0502020204030204" pitchFamily="34" charset="0"/>
              <a:cs typeface="Times New Roman" panose="02020603050405020304" pitchFamily="18" charset="0"/>
            </a:endParaRPr>
          </a:p>
          <a:p>
            <a:pPr marL="1314450" lvl="1" indent="-285750">
              <a:lnSpc>
                <a:spcPct val="107000"/>
              </a:lnSpc>
              <a:buFont typeface="Arial" panose="020B0604020202020204" pitchFamily="34" charset="0"/>
              <a:buChar char="•"/>
            </a:pPr>
            <a:endParaRPr lang="en-GB" sz="1800" i="1" dirty="0">
              <a:latin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8</a:t>
            </a:fld>
            <a:endParaRPr lang="en-US"/>
          </a:p>
        </p:txBody>
      </p:sp>
    </p:spTree>
    <p:extLst>
      <p:ext uri="{BB962C8B-B14F-4D97-AF65-F5344CB8AC3E}">
        <p14:creationId xmlns:p14="http://schemas.microsoft.com/office/powerpoint/2010/main" val="2698253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800" b="1" i="1" dirty="0">
                <a:solidFill>
                  <a:srgbClr val="7030A0"/>
                </a:solidFill>
                <a:latin typeface="Calibri" panose="020F0502020204030204" pitchFamily="34" charset="0"/>
                <a:ea typeface="Calibri" panose="020F0502020204030204" pitchFamily="34" charset="0"/>
                <a:cs typeface="Times New Roman" panose="02020603050405020304" pitchFamily="18" charset="0"/>
              </a:rPr>
              <a:t>KIRSTIE</a:t>
            </a:r>
          </a:p>
          <a:p>
            <a:endParaRPr lang="en-GB" sz="800" b="0" i="0"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r>
              <a:rPr lang="en-US" dirty="0">
                <a:solidFill>
                  <a:srgbClr val="7030A0"/>
                </a:solidFill>
              </a:rPr>
              <a:t>Within ‘Valuing Our Community’, just one over-riding sub-theme was proposed: that of collegiality, citizenship and collaboration, which was to be facilitated by developing a supportive and engaged community in which all can flourish, deliver the best research, and enjoy the journey!</a:t>
            </a:r>
          </a:p>
          <a:p>
            <a:endParaRPr lang="en-US" dirty="0">
              <a:solidFill>
                <a:srgbClr val="7030A0"/>
              </a:solidFill>
            </a:endParaRPr>
          </a:p>
          <a:p>
            <a:r>
              <a:rPr lang="en-GB" sz="1200" b="0" i="0" dirty="0">
                <a:solidFill>
                  <a:srgbClr val="7030A0"/>
                </a:solidFill>
                <a:latin typeface="Calibri"/>
                <a:ea typeface="Calibri" panose="020F0502020204030204" pitchFamily="34" charset="0"/>
                <a:cs typeface="Calibri"/>
              </a:rPr>
              <a:t>A positive, inclusive and respectful culture was central to this.</a:t>
            </a:r>
            <a:r>
              <a:rPr lang="en-GB" dirty="0">
                <a:solidFill>
                  <a:srgbClr val="7030A0"/>
                </a:solidFill>
                <a:latin typeface="Calibri"/>
                <a:ea typeface="Calibri" panose="020F0502020204030204" pitchFamily="34" charset="0"/>
                <a:cs typeface="Calibri"/>
              </a:rPr>
              <a:t> </a:t>
            </a:r>
            <a:endParaRPr lang="en-GB" dirty="0"/>
          </a:p>
          <a:p>
            <a:endParaRPr lang="en-GB" sz="1200" i="1" dirty="0">
              <a:solidFill>
                <a:srgbClr val="7030A0"/>
              </a:solidFill>
              <a:latin typeface="Calibri"/>
              <a:ea typeface="Calibri" panose="020F0502020204030204" pitchFamily="34" charset="0"/>
              <a:cs typeface="Times New Roman"/>
            </a:endParaRPr>
          </a:p>
          <a:p>
            <a:r>
              <a:rPr lang="en-GB" sz="1200" i="1" strike="noStrike" baseline="0" dirty="0">
                <a:solidFill>
                  <a:srgbClr val="7030A0"/>
                </a:solidFill>
                <a:latin typeface="Calibri"/>
                <a:ea typeface="Calibri" panose="020F0502020204030204" pitchFamily="34" charset="0"/>
                <a:cs typeface="Times New Roman"/>
              </a:rPr>
              <a:t>Varied and accessible, formal and informal </a:t>
            </a:r>
            <a:r>
              <a:rPr lang="en-GB" sz="1200" i="0" dirty="0">
                <a:solidFill>
                  <a:srgbClr val="7030A0"/>
                </a:solidFill>
                <a:latin typeface="Calibri"/>
                <a:ea typeface="Calibri" panose="020F0502020204030204" pitchFamily="34" charset="0"/>
                <a:cs typeface="Times New Roman"/>
              </a:rPr>
              <a:t>networking opportunities for all to engage with others from across the school, the university, and beyond – and </a:t>
            </a:r>
            <a:r>
              <a:rPr lang="en-GB" sz="1200" i="1" u="none" strike="noStrike" baseline="0" dirty="0">
                <a:solidFill>
                  <a:srgbClr val="7030A0"/>
                </a:solidFill>
                <a:latin typeface="Calibri"/>
                <a:ea typeface="Calibri" panose="020F0502020204030204" pitchFamily="34" charset="0"/>
                <a:cs typeface="Times New Roman"/>
              </a:rPr>
              <a:t>to reduce </a:t>
            </a:r>
            <a:r>
              <a:rPr lang="en-GB" sz="1200" i="0" dirty="0">
                <a:solidFill>
                  <a:srgbClr val="7030A0"/>
                </a:solidFill>
                <a:latin typeface="Calibri"/>
                <a:ea typeface="Calibri" panose="020F0502020204030204" pitchFamily="34" charset="0"/>
                <a:cs typeface="Times New Roman"/>
              </a:rPr>
              <a:t>‘siloed working’ – were supported. </a:t>
            </a:r>
          </a:p>
          <a:p>
            <a:endParaRPr lang="en-GB" sz="1200" i="0" strike="sngStrike" dirty="0">
              <a:solidFill>
                <a:srgbClr val="7030A0"/>
              </a:solidFill>
              <a:latin typeface="Calibri"/>
              <a:ea typeface="Calibri" panose="020F0502020204030204" pitchFamily="34" charset="0"/>
              <a:cs typeface="Times New Roman"/>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dirty="0">
                <a:solidFill>
                  <a:srgbClr val="7030A0"/>
                </a:solidFill>
                <a:latin typeface="Calibri"/>
                <a:ea typeface="Calibri" panose="020F0502020204030204" pitchFamily="34" charset="0"/>
                <a:cs typeface="Times New Roman"/>
              </a:rPr>
              <a:t>However, workload was often cited as a potential barrier to people participating in opportunities to engage with others in more collegiate and supportive ways. Recognising, protecting time for, and rewarding collegiate activities should be afforded a higher profile. For example, ‘buddying schemes’ where established colleagues supported new starters, and peer support initiatives were to be valued.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0" dirty="0">
              <a:solidFill>
                <a:srgbClr val="7030A0"/>
              </a:solidFill>
              <a:latin typeface="Calibri"/>
              <a:ea typeface="Calibri" panose="020F0502020204030204" pitchFamily="34" charset="0"/>
              <a:cs typeface="Times New Roman"/>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dirty="0">
                <a:solidFill>
                  <a:srgbClr val="7030A0"/>
                </a:solidFill>
                <a:latin typeface="Calibri"/>
                <a:ea typeface="Calibri" panose="020F0502020204030204" pitchFamily="34" charset="0"/>
                <a:cs typeface="Times New Roman"/>
              </a:rPr>
              <a:t>And whilst hybrid and flexible working was highly valued for supporting access to increased opportunities and promoting the diversity of talent evident across the WMS community, normalising in-person social interaction was viewed as important. </a:t>
            </a:r>
          </a:p>
          <a:p>
            <a:endParaRPr lang="en-GB" sz="1200" i="0" dirty="0">
              <a:solidFill>
                <a:srgbClr val="7030A0"/>
              </a:solidFill>
              <a:latin typeface="Calibri"/>
              <a:ea typeface="Calibri" panose="020F0502020204030204" pitchFamily="34" charset="0"/>
              <a:cs typeface="Times New Roman"/>
            </a:endParaRPr>
          </a:p>
          <a:p>
            <a:r>
              <a:rPr lang="en-GB" sz="1200" i="0" dirty="0">
                <a:solidFill>
                  <a:srgbClr val="7030A0"/>
                </a:solidFill>
                <a:latin typeface="Calibri"/>
                <a:ea typeface="Calibri" panose="020F0502020204030204" pitchFamily="34" charset="0"/>
                <a:cs typeface="Times New Roman"/>
              </a:rPr>
              <a:t>The importance of inclusive and supportive leadership – at all levels – was recognised. However, we should ensure that people in leadership positions are appropriately supported and have the right skills to ‘unlock the potential’ within their teams – thus enabling the many teams at WMS to thrive.</a:t>
            </a:r>
          </a:p>
          <a:p>
            <a:endParaRPr lang="en-GB" sz="1200" i="0" dirty="0">
              <a:solidFill>
                <a:srgbClr val="7030A0"/>
              </a:solidFill>
              <a:latin typeface="Calibri"/>
              <a:ea typeface="Calibri" panose="020F0502020204030204" pitchFamily="34" charset="0"/>
              <a:cs typeface="Times New Roman"/>
            </a:endParaRPr>
          </a:p>
          <a:p>
            <a:r>
              <a:rPr lang="en-GB" sz="1200" i="0" dirty="0">
                <a:solidFill>
                  <a:srgbClr val="7030A0"/>
                </a:solidFill>
                <a:latin typeface="Calibri"/>
                <a:ea typeface="Calibri" panose="020F0502020204030204" pitchFamily="34" charset="0"/>
                <a:cs typeface="Times New Roman"/>
              </a:rPr>
              <a:t>Enhanced communication across all facets of the school was viewed as central to many of these endeavours. </a:t>
            </a:r>
          </a:p>
          <a:p>
            <a:endParaRPr lang="en-GB" sz="1200" i="0" dirty="0">
              <a:solidFill>
                <a:srgbClr val="7030A0"/>
              </a:solidFill>
              <a:latin typeface="Calibri"/>
              <a:ea typeface="Calibri" panose="020F0502020204030204" pitchFamily="34" charset="0"/>
              <a:cs typeface="Times New Roman"/>
            </a:endParaRPr>
          </a:p>
          <a:p>
            <a:endParaRPr lang="en-GB" sz="1200" i="0" dirty="0">
              <a:solidFill>
                <a:srgbClr val="7030A0"/>
              </a:solidFill>
              <a:latin typeface="Calibri"/>
              <a:ea typeface="Calibri" panose="020F0502020204030204" pitchFamily="34" charset="0"/>
              <a:cs typeface="Times New Roman"/>
            </a:endParaRPr>
          </a:p>
          <a:p>
            <a:endParaRPr lang="en-GB" sz="1200" i="0" dirty="0">
              <a:solidFill>
                <a:srgbClr val="7030A0"/>
              </a:solidFill>
              <a:latin typeface="Calibri"/>
              <a:ea typeface="Calibri" panose="020F0502020204030204" pitchFamily="34" charset="0"/>
              <a:cs typeface="Times New Roman"/>
            </a:endParaRPr>
          </a:p>
          <a:p>
            <a:endParaRPr lang="en-GB" sz="1200" i="1" dirty="0">
              <a:solidFill>
                <a:srgbClr val="7030A0"/>
              </a:solidFill>
              <a:latin typeface="Calibri"/>
              <a:ea typeface="Calibri" panose="020F0502020204030204" pitchFamily="34" charset="0"/>
              <a:cs typeface="Times New Roman"/>
            </a:endParaRPr>
          </a:p>
          <a:p>
            <a:endParaRPr lang="en-GB" sz="1200" i="1" dirty="0">
              <a:solidFill>
                <a:srgbClr val="7030A0"/>
              </a:solidFill>
              <a:latin typeface="Calibri"/>
              <a:ea typeface="Calibri" panose="020F0502020204030204" pitchFamily="34" charset="0"/>
              <a:cs typeface="Times New Roman"/>
            </a:endParaRPr>
          </a:p>
          <a:p>
            <a:endParaRPr lang="en-GB" sz="1200" i="1" dirty="0">
              <a:solidFill>
                <a:srgbClr val="7030A0"/>
              </a:solidFill>
              <a:latin typeface="Calibri"/>
              <a:ea typeface="Calibri" panose="020F0502020204030204" pitchFamily="34" charset="0"/>
              <a:cs typeface="Times New Roman"/>
            </a:endParaRPr>
          </a:p>
          <a:p>
            <a:endParaRPr lang="en-GB" sz="1200" i="1" dirty="0">
              <a:solidFill>
                <a:srgbClr val="7030A0"/>
              </a:solidFill>
              <a:latin typeface="Calibri"/>
              <a:ea typeface="Calibri" panose="020F0502020204030204" pitchFamily="34" charset="0"/>
              <a:cs typeface="Times New Roman"/>
            </a:endParaRPr>
          </a:p>
          <a:p>
            <a:endParaRPr lang="en-GB" sz="1200" i="1" dirty="0">
              <a:solidFill>
                <a:srgbClr val="7030A0"/>
              </a:solidFill>
              <a:latin typeface="Calibri"/>
              <a:ea typeface="Calibri" panose="020F0502020204030204" pitchFamily="34" charset="0"/>
              <a:cs typeface="Times New Roman"/>
            </a:endParaRPr>
          </a:p>
          <a:p>
            <a:endParaRPr lang="en-GB" sz="1200" i="1" dirty="0">
              <a:solidFill>
                <a:srgbClr val="7030A0"/>
              </a:solidFill>
              <a:latin typeface="Calibri"/>
              <a:ea typeface="Calibri" panose="020F0502020204030204" pitchFamily="34" charset="0"/>
              <a:cs typeface="Times New Roman"/>
            </a:endParaRPr>
          </a:p>
          <a:p>
            <a:endParaRPr lang="en-GB" sz="1200" i="1" dirty="0">
              <a:solidFill>
                <a:srgbClr val="7030A0"/>
              </a:solidFill>
              <a:latin typeface="Calibri"/>
              <a:ea typeface="Calibri" panose="020F0502020204030204" pitchFamily="34" charset="0"/>
              <a:cs typeface="Times New Roman"/>
            </a:endParaRPr>
          </a:p>
          <a:p>
            <a:endParaRPr lang="en-GB" sz="1200" i="1" dirty="0">
              <a:solidFill>
                <a:srgbClr val="7030A0"/>
              </a:solidFill>
              <a:latin typeface="Calibri"/>
              <a:ea typeface="Calibri" panose="020F0502020204030204" pitchFamily="34" charset="0"/>
              <a:cs typeface="Times New Roman"/>
            </a:endParaRPr>
          </a:p>
          <a:p>
            <a:endParaRPr lang="en-GB" sz="1200" i="1" dirty="0">
              <a:solidFill>
                <a:srgbClr val="7030A0"/>
              </a:solidFill>
              <a:latin typeface="Calibri"/>
              <a:ea typeface="Calibri" panose="020F0502020204030204" pitchFamily="34" charset="0"/>
              <a:cs typeface="Times New Roman"/>
            </a:endParaRPr>
          </a:p>
          <a:p>
            <a:endParaRPr lang="en-GB" sz="1200" i="1" dirty="0">
              <a:solidFill>
                <a:srgbClr val="7030A0"/>
              </a:solidFill>
              <a:latin typeface="Calibri"/>
              <a:ea typeface="Calibri" panose="020F0502020204030204" pitchFamily="34" charset="0"/>
              <a:cs typeface="Times New Roman"/>
            </a:endParaRPr>
          </a:p>
          <a:p>
            <a:endParaRPr lang="en-GB" sz="1200" i="1" dirty="0">
              <a:solidFill>
                <a:srgbClr val="7030A0"/>
              </a:solidFill>
              <a:latin typeface="Calibri"/>
              <a:ea typeface="Calibri" panose="020F0502020204030204" pitchFamily="34" charset="0"/>
              <a:cs typeface="Times New Roman" panose="02020603050405020304" pitchFamily="18" charset="0"/>
            </a:endParaRPr>
          </a:p>
          <a:p>
            <a:pPr>
              <a:lnSpc>
                <a:spcPct val="107000"/>
              </a:lnSpc>
              <a:spcAft>
                <a:spcPts val="800"/>
              </a:spcAft>
            </a:pPr>
            <a:endParaRPr lang="en-GB" dirty="0"/>
          </a:p>
          <a:p>
            <a:pPr>
              <a:lnSpc>
                <a:spcPct val="107000"/>
              </a:lnSpc>
              <a:spcAft>
                <a:spcPts val="800"/>
              </a:spcAft>
            </a:pPr>
            <a:endParaRPr lang="en-GB" dirty="0"/>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Support systems – to help people to ‘be their best’ and to ‘do their best work’ and to progress</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Courier New" panose="02070309020205020404" pitchFamily="49" charset="0"/>
              <a:buChar char="o"/>
            </a:pPr>
            <a:r>
              <a:rPr lang="en-GB" sz="1800" b="1" i="1" dirty="0">
                <a:latin typeface="Calibri" panose="020F0502020204030204" pitchFamily="34" charset="0"/>
                <a:ea typeface="Calibri" panose="020F0502020204030204" pitchFamily="34" charset="0"/>
                <a:cs typeface="Times New Roman" panose="02020603050405020304" pitchFamily="18" charset="0"/>
              </a:rPr>
              <a:t>Language and Communications: </a:t>
            </a:r>
            <a:r>
              <a:rPr lang="en-GB" sz="1800" i="1" dirty="0">
                <a:latin typeface="Calibri" panose="020F0502020204030204" pitchFamily="34" charset="0"/>
                <a:ea typeface="Calibri" panose="020F0502020204030204" pitchFamily="34" charset="0"/>
                <a:cs typeface="Times New Roman" panose="02020603050405020304" pitchFamily="18" charset="0"/>
              </a:rPr>
              <a:t>	Inclusive, accessible, transparent, consistent; </a:t>
            </a:r>
          </a:p>
          <a:p>
            <a:pPr lvl="7"/>
            <a:r>
              <a:rPr lang="en-GB" sz="1800" i="1" dirty="0">
                <a:latin typeface="Calibri" panose="020F0502020204030204" pitchFamily="34" charset="0"/>
                <a:ea typeface="Calibri" panose="020F0502020204030204" pitchFamily="34" charset="0"/>
                <a:cs typeface="Times New Roman" panose="02020603050405020304" pitchFamily="18" charset="0"/>
              </a:rPr>
              <a:t>	What is our brand? How do we value research culture?</a:t>
            </a:r>
          </a:p>
          <a:p>
            <a:pPr lvl="7"/>
            <a:endParaRPr lang="en-GB" sz="1800" i="1"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Courier New" panose="02070309020205020404" pitchFamily="49" charset="0"/>
              <a:buChar char="o"/>
            </a:pPr>
            <a:r>
              <a:rPr lang="en-GB" sz="1800" b="1" i="1" dirty="0">
                <a:latin typeface="Calibri" panose="020F0502020204030204" pitchFamily="34" charset="0"/>
                <a:ea typeface="Calibri" panose="020F0502020204030204" pitchFamily="34" charset="0"/>
                <a:cs typeface="Times New Roman" panose="02020603050405020304" pitchFamily="18" charset="0"/>
              </a:rPr>
              <a:t>Diversity: </a:t>
            </a:r>
            <a:r>
              <a:rPr lang="en-GB" sz="1800" i="1" dirty="0">
                <a:latin typeface="Calibri" panose="020F0502020204030204" pitchFamily="34" charset="0"/>
                <a:ea typeface="Calibri" panose="020F0502020204030204" pitchFamily="34" charset="0"/>
                <a:cs typeface="Times New Roman" panose="02020603050405020304" pitchFamily="18" charset="0"/>
              </a:rPr>
              <a:t>			</a:t>
            </a:r>
            <a:r>
              <a:rPr lang="en-GB" sz="1800" b="1"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Valuing the whole team </a:t>
            </a:r>
            <a:r>
              <a:rPr lang="en-GB" sz="1800" i="1" dirty="0">
                <a:latin typeface="Calibri" panose="020F0502020204030204" pitchFamily="34" charset="0"/>
                <a:ea typeface="Calibri" panose="020F0502020204030204" pitchFamily="34" charset="0"/>
                <a:cs typeface="Times New Roman" panose="02020603050405020304" pitchFamily="18" charset="0"/>
              </a:rPr>
              <a:t>- all contributions, whole journey</a:t>
            </a:r>
          </a:p>
          <a:p>
            <a:pPr marL="1371600" lvl="2">
              <a:lnSpc>
                <a:spcPct val="107000"/>
              </a:lnSpc>
            </a:pPr>
            <a:r>
              <a:rPr lang="en-GB" sz="1800" i="1" dirty="0">
                <a:latin typeface="Calibri" panose="020F0502020204030204" pitchFamily="34" charset="0"/>
                <a:ea typeface="Calibri" panose="020F0502020204030204" pitchFamily="34" charset="0"/>
                <a:cs typeface="Times New Roman" panose="02020603050405020304" pitchFamily="18" charset="0"/>
              </a:rPr>
              <a:t>		Of research output; nurture bold and creative thinking</a:t>
            </a:r>
          </a:p>
          <a:p>
            <a:pPr marL="1371600" lvl="2">
              <a:lnSpc>
                <a:spcPct val="107000"/>
              </a:lnSpc>
            </a:pPr>
            <a:endParaRPr lang="en-GB" sz="1800" i="1"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Courier New" panose="02070309020205020404" pitchFamily="49" charset="0"/>
              <a:buChar char="o"/>
            </a:pPr>
            <a:r>
              <a:rPr lang="en-GB" sz="1800" b="1" i="1" dirty="0">
                <a:latin typeface="Calibri" panose="020F0502020204030204" pitchFamily="34" charset="0"/>
                <a:ea typeface="Calibri" panose="020F0502020204030204" pitchFamily="34" charset="0"/>
                <a:cs typeface="Times New Roman" panose="02020603050405020304" pitchFamily="18" charset="0"/>
              </a:rPr>
              <a:t>Reward and recognition:</a:t>
            </a:r>
            <a:r>
              <a:rPr lang="en-GB" sz="1800" i="1" dirty="0">
                <a:latin typeface="Calibri" panose="020F0502020204030204" pitchFamily="34" charset="0"/>
                <a:ea typeface="Calibri" panose="020F0502020204030204" pitchFamily="34" charset="0"/>
                <a:cs typeface="Times New Roman" panose="02020603050405020304" pitchFamily="18" charset="0"/>
              </a:rPr>
              <a:t>	 Transparent, equitable, enabling (invested), consistent</a:t>
            </a:r>
          </a:p>
          <a:p>
            <a:pPr marL="285750" indent="-285750">
              <a:buFont typeface="Courier New" panose="02070309020205020404" pitchFamily="49" charset="0"/>
              <a:buChar char="o"/>
            </a:pPr>
            <a:endParaRPr lang="en-GB" sz="1800" i="1"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Courier New" panose="02070309020205020404" pitchFamily="49" charset="0"/>
              <a:buChar char="o"/>
            </a:pPr>
            <a:r>
              <a:rPr lang="en-GB" sz="1800" b="1" i="1" dirty="0">
                <a:latin typeface="Calibri" panose="020F0502020204030204" pitchFamily="34" charset="0"/>
                <a:ea typeface="Calibri" panose="020F0502020204030204" pitchFamily="34" charset="0"/>
                <a:cs typeface="Times New Roman" panose="02020603050405020304" pitchFamily="18" charset="0"/>
              </a:rPr>
              <a:t>Talent management: </a:t>
            </a:r>
            <a:r>
              <a:rPr lang="en-GB" sz="1800" i="1" dirty="0">
                <a:latin typeface="Calibri" panose="020F0502020204030204" pitchFamily="34" charset="0"/>
                <a:ea typeface="Calibri" panose="020F0502020204030204" pitchFamily="34" charset="0"/>
                <a:cs typeface="Times New Roman" panose="02020603050405020304" pitchFamily="18" charset="0"/>
              </a:rPr>
              <a:t>	Recruitment/retention; development/promotion opportunities, 				transparency; Job security</a:t>
            </a:r>
          </a:p>
          <a:p>
            <a:pPr marL="285750" indent="-285750">
              <a:buFont typeface="Courier New" panose="02070309020205020404" pitchFamily="49" charset="0"/>
              <a:buChar char="o"/>
            </a:pPr>
            <a:endParaRPr lang="en-GB" sz="1800" b="1" i="1"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r>
              <a:rPr lang="en-GB" sz="1800" b="1" i="1" dirty="0">
                <a:solidFill>
                  <a:srgbClr val="7030A0"/>
                </a:solidFill>
                <a:latin typeface="Calibri"/>
                <a:ea typeface="Calibri" panose="020F0502020204030204" pitchFamily="34" charset="0"/>
                <a:cs typeface="Times New Roman"/>
              </a:rPr>
              <a:t>Embedding principle of EDI across the community: </a:t>
            </a:r>
            <a:r>
              <a:rPr lang="en-GB" sz="1800" i="1" dirty="0">
                <a:solidFill>
                  <a:srgbClr val="7030A0"/>
                </a:solidFill>
                <a:latin typeface="Calibri"/>
                <a:ea typeface="Calibri" panose="020F0502020204030204" pitchFamily="34" charset="0"/>
                <a:cs typeface="Times New Roman"/>
              </a:rPr>
              <a:t>people need different things to be efficient and effective team members</a:t>
            </a:r>
          </a:p>
          <a:p>
            <a:endParaRPr lang="en-GB" sz="1800" i="1" dirty="0">
              <a:solidFill>
                <a:srgbClr val="7030A0"/>
              </a:solidFill>
              <a:latin typeface="Calibri"/>
              <a:ea typeface="Calibri" panose="020F0502020204030204" pitchFamily="34" charset="0"/>
              <a:cs typeface="Times New Roman"/>
            </a:endParaRPr>
          </a:p>
          <a:p>
            <a:pPr marL="285750" indent="-285750">
              <a:buFont typeface="Courier New" panose="02070309020205020404" pitchFamily="49" charset="0"/>
              <a:buChar char="o"/>
            </a:pPr>
            <a:r>
              <a:rPr lang="en-GB" sz="1800" b="1" i="1" dirty="0">
                <a:latin typeface="Calibri" panose="020F0502020204030204" pitchFamily="34" charset="0"/>
                <a:ea typeface="Calibri" panose="020F0502020204030204" pitchFamily="34" charset="0"/>
                <a:cs typeface="Times New Roman" panose="02020603050405020304" pitchFamily="18" charset="0"/>
              </a:rPr>
              <a:t>Promoting collegiality and connectivity: </a:t>
            </a:r>
            <a:r>
              <a:rPr lang="en-GB" sz="1800" i="1" dirty="0">
                <a:latin typeface="Calibri" panose="020F0502020204030204" pitchFamily="34" charset="0"/>
                <a:ea typeface="Calibri" panose="020F0502020204030204" pitchFamily="34" charset="0"/>
                <a:cs typeface="Times New Roman" panose="02020603050405020304" pitchFamily="18" charset="0"/>
              </a:rPr>
              <a:t>	Raising awareness; Internal and external 					collaboration; 	diversity and inclusivity</a:t>
            </a:r>
          </a:p>
          <a:p>
            <a:pPr marL="285750" indent="-285750">
              <a:buFont typeface="Courier New" panose="02070309020205020404" pitchFamily="49" charset="0"/>
              <a:buChar char="o"/>
            </a:pPr>
            <a:endParaRPr lang="en-GB" sz="1800" i="1"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Courier New" panose="02070309020205020404" pitchFamily="49" charset="0"/>
              <a:buChar char="o"/>
            </a:pPr>
            <a:r>
              <a:rPr lang="en-GB" sz="1800" b="1" i="1" dirty="0">
                <a:latin typeface="Calibri" panose="020F0502020204030204" pitchFamily="34" charset="0"/>
                <a:ea typeface="Calibri" panose="020F0502020204030204" pitchFamily="34" charset="0"/>
                <a:cs typeface="Times New Roman" panose="02020603050405020304" pitchFamily="18" charset="0"/>
              </a:rPr>
              <a:t>Leadership:	</a:t>
            </a:r>
            <a:r>
              <a:rPr lang="en-GB" sz="1800" i="1" dirty="0">
                <a:latin typeface="Calibri" panose="020F0502020204030204" pitchFamily="34" charset="0"/>
                <a:ea typeface="Calibri" panose="020F0502020204030204" pitchFamily="34" charset="0"/>
                <a:cs typeface="Times New Roman" panose="02020603050405020304" pitchFamily="18" charset="0"/>
              </a:rPr>
              <a:t>	Create and lead positive team; support leaders</a:t>
            </a:r>
          </a:p>
          <a:p>
            <a:pPr marL="285750" indent="-285750">
              <a:buFont typeface="Courier New" panose="02070309020205020404" pitchFamily="49" charset="0"/>
              <a:buChar char="o"/>
            </a:pPr>
            <a:endParaRPr lang="en-GB" sz="1800" i="1"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Courier New" panose="02070309020205020404" pitchFamily="49" charset="0"/>
              <a:buChar char="o"/>
            </a:pPr>
            <a:r>
              <a:rPr lang="en-GB" sz="1800" b="1" i="1" dirty="0">
                <a:latin typeface="Calibri" panose="020F0502020204030204" pitchFamily="34" charset="0"/>
                <a:ea typeface="Calibri" panose="020F0502020204030204" pitchFamily="34" charset="0"/>
                <a:cs typeface="Times New Roman" panose="02020603050405020304" pitchFamily="18" charset="0"/>
              </a:rPr>
              <a:t>Structure and space:</a:t>
            </a:r>
            <a:r>
              <a:rPr lang="en-GB" sz="1800" i="1" dirty="0">
                <a:latin typeface="Calibri" panose="020F0502020204030204" pitchFamily="34" charset="0"/>
                <a:ea typeface="Calibri" panose="020F0502020204030204" pitchFamily="34" charset="0"/>
                <a:cs typeface="Times New Roman" panose="02020603050405020304" pitchFamily="18" charset="0"/>
              </a:rPr>
              <a:t>	Differences across the divisions; feeling valued</a:t>
            </a:r>
          </a:p>
          <a:p>
            <a:pPr marL="285750" indent="-285750">
              <a:buFont typeface="Courier New" panose="02070309020205020404" pitchFamily="49" charset="0"/>
              <a:buChar char="o"/>
            </a:pPr>
            <a:endParaRPr lang="en-GB" sz="1800" i="1"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Courier New" panose="02070309020205020404" pitchFamily="49" charset="0"/>
              <a:buChar char="o"/>
            </a:pPr>
            <a:r>
              <a:rPr lang="en-GB" sz="1800" b="1" i="1" dirty="0">
                <a:latin typeface="Calibri" panose="020F0502020204030204" pitchFamily="34" charset="0"/>
                <a:ea typeface="Calibri" panose="020F0502020204030204" pitchFamily="34" charset="0"/>
                <a:cs typeface="Times New Roman" panose="02020603050405020304" pitchFamily="18" charset="0"/>
              </a:rPr>
              <a:t>Open culture:</a:t>
            </a:r>
            <a:r>
              <a:rPr lang="en-GB" sz="1800" i="1" dirty="0">
                <a:latin typeface="Calibri" panose="020F0502020204030204" pitchFamily="34" charset="0"/>
                <a:ea typeface="Calibri" panose="020F0502020204030204" pitchFamily="34" charset="0"/>
                <a:cs typeface="Times New Roman" panose="02020603050405020304" pitchFamily="18" charset="0"/>
              </a:rPr>
              <a:t>		Active and transparent engagement and communication; 					opportunity to negotiate; respect, kindness, humility</a:t>
            </a:r>
          </a:p>
          <a:p>
            <a:pPr marL="285750" indent="-285750">
              <a:buFont typeface="Courier New" panose="02070309020205020404" pitchFamily="49" charset="0"/>
              <a:buChar char="o"/>
            </a:pPr>
            <a:r>
              <a:rPr lang="en-GB" sz="1000" i="1" dirty="0">
                <a:latin typeface="Calibri" panose="020F0502020204030204" pitchFamily="34" charset="0"/>
                <a:ea typeface="Calibri" panose="020F0502020204030204" pitchFamily="34" charset="0"/>
                <a:cs typeface="Times New Roman" panose="02020603050405020304" pitchFamily="18" charset="0"/>
              </a:rPr>
              <a:t>	     </a:t>
            </a:r>
          </a:p>
          <a:p>
            <a:endParaRPr lang="en-GB" sz="1800" i="1" dirty="0">
              <a:solidFill>
                <a:srgbClr val="7030A0"/>
              </a:solidFill>
              <a:latin typeface="Calibri"/>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dirty="0"/>
              <a:t> </a:t>
            </a:r>
          </a:p>
        </p:txBody>
      </p:sp>
      <p:sp>
        <p:nvSpPr>
          <p:cNvPr id="4" name="Slide Number Placeholder 3"/>
          <p:cNvSpPr>
            <a:spLocks noGrp="1"/>
          </p:cNvSpPr>
          <p:nvPr>
            <p:ph type="sldNum" sz="quarter" idx="10"/>
          </p:nvPr>
        </p:nvSpPr>
        <p:spPr/>
        <p:txBody>
          <a:bodyPr/>
          <a:lstStyle/>
          <a:p>
            <a:fld id="{008B6ED8-9D91-5E4C-8236-27D5494AAD9C}" type="slidenum">
              <a:rPr lang="en-US" smtClean="0"/>
              <a:t>9</a:t>
            </a:fld>
            <a:endParaRPr lang="en-US"/>
          </a:p>
        </p:txBody>
      </p:sp>
    </p:spTree>
    <p:extLst>
      <p:ext uri="{BB962C8B-B14F-4D97-AF65-F5344CB8AC3E}">
        <p14:creationId xmlns:p14="http://schemas.microsoft.com/office/powerpoint/2010/main" val="6751354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a:t>TITLE GOES HERE IN CAPS</a:t>
            </a:r>
          </a:p>
        </p:txBody>
      </p:sp>
      <p:sp>
        <p:nvSpPr>
          <p:cNvPr id="8"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 title goes here</a:t>
            </a:r>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Tree>
    <p:extLst>
      <p:ext uri="{BB962C8B-B14F-4D97-AF65-F5344CB8AC3E}">
        <p14:creationId xmlns:p14="http://schemas.microsoft.com/office/powerpoint/2010/main" val="1878111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9" name="Picture Placeholder 7"/>
          <p:cNvSpPr>
            <a:spLocks noGrp="1"/>
          </p:cNvSpPr>
          <p:nvPr>
            <p:ph type="pic" sz="quarter" idx="10"/>
          </p:nvPr>
        </p:nvSpPr>
        <p:spPr>
          <a:xfrm>
            <a:off x="674703" y="4195977"/>
            <a:ext cx="1258371" cy="657228"/>
          </a:xfrm>
          <a:prstGeom prst="rect">
            <a:avLst/>
          </a:prstGeom>
        </p:spPr>
        <p:txBody>
          <a:bodyPr/>
          <a:lstStyle/>
          <a:p>
            <a:endParaRPr lang="en-US"/>
          </a:p>
        </p:txBody>
      </p:sp>
      <p:sp>
        <p:nvSpPr>
          <p:cNvPr id="10" name="Picture Placeholder 7"/>
          <p:cNvSpPr>
            <a:spLocks noGrp="1"/>
          </p:cNvSpPr>
          <p:nvPr>
            <p:ph type="pic" sz="quarter" idx="11"/>
          </p:nvPr>
        </p:nvSpPr>
        <p:spPr>
          <a:xfrm>
            <a:off x="2134535" y="4195977"/>
            <a:ext cx="1258371" cy="657228"/>
          </a:xfrm>
          <a:prstGeom prst="rect">
            <a:avLst/>
          </a:prstGeom>
        </p:spPr>
        <p:txBody>
          <a:bodyPr/>
          <a:lstStyle/>
          <a:p>
            <a:endParaRPr lang="en-US"/>
          </a:p>
        </p:txBody>
      </p:sp>
      <p:sp>
        <p:nvSpPr>
          <p:cNvPr id="12"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a:t>TITLE GOES HERE IN CAPS</a:t>
            </a:r>
          </a:p>
        </p:txBody>
      </p:sp>
      <p:sp>
        <p:nvSpPr>
          <p:cNvPr id="14"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 title goes here</a:t>
            </a:r>
          </a:p>
        </p:txBody>
      </p:sp>
      <p:sp>
        <p:nvSpPr>
          <p:cNvPr id="15"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a:t>Date / location / additional info</a:t>
            </a:r>
          </a:p>
        </p:txBody>
      </p:sp>
    </p:spTree>
    <p:extLst>
      <p:ext uri="{BB962C8B-B14F-4D97-AF65-F5344CB8AC3E}">
        <p14:creationId xmlns:p14="http://schemas.microsoft.com/office/powerpoint/2010/main" val="1195713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075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438565"/>
      </p:ext>
    </p:extLst>
  </p:cSld>
  <p:clrMap bg1="lt1" tx1="dk1" bg2="lt2" tx2="dk2" accent1="accent1" accent2="accent2" accent3="accent3" accent4="accent4" accent5="accent5" accent6="accent6" hlink="hlink" folHlink="folHlink"/>
  <p:sldLayoutIdLst>
    <p:sldLayoutId id="2147483666" r:id="rId1"/>
    <p:sldLayoutId id="2147483680" r:id="rId2"/>
    <p:sldLayoutId id="2147483667" r:id="rId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hyperlink" Target="mailto:Adele.Kenny@warwick.ac.uk" TargetMode="External"/><Relationship Id="rId4" Type="http://schemas.openxmlformats.org/officeDocument/2006/relationships/hyperlink" Target="mailto:K.L.Haywood@warwick.ac.uk"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3E7E4E2-2984-AF41-8022-9AC77C9EB714}"/>
              </a:ext>
            </a:extLst>
          </p:cNvPr>
          <p:cNvPicPr>
            <a:picLocks noChangeAspect="1"/>
          </p:cNvPicPr>
          <p:nvPr/>
        </p:nvPicPr>
        <p:blipFill>
          <a:blip r:embed="rId3"/>
          <a:stretch>
            <a:fillRect/>
          </a:stretch>
        </p:blipFill>
        <p:spPr>
          <a:xfrm>
            <a:off x="2" y="-1839425"/>
            <a:ext cx="9143997" cy="6093754"/>
          </a:xfrm>
          <a:prstGeom prst="rect">
            <a:avLst/>
          </a:prstGeom>
        </p:spPr>
      </p:pic>
      <p:grpSp>
        <p:nvGrpSpPr>
          <p:cNvPr id="10" name="Group 9">
            <a:extLst>
              <a:ext uri="{FF2B5EF4-FFF2-40B4-BE49-F238E27FC236}">
                <a16:creationId xmlns:a16="http://schemas.microsoft.com/office/drawing/2014/main" id="{0B4B248C-BC38-8E4A-BC67-3F4E45FA4181}"/>
              </a:ext>
            </a:extLst>
          </p:cNvPr>
          <p:cNvGrpSpPr/>
          <p:nvPr/>
        </p:nvGrpSpPr>
        <p:grpSpPr>
          <a:xfrm>
            <a:off x="-111063" y="746589"/>
            <a:ext cx="9366125" cy="4239426"/>
            <a:chOff x="-110614" y="904074"/>
            <a:chExt cx="9366125" cy="4239426"/>
          </a:xfrm>
        </p:grpSpPr>
        <p:sp>
          <p:nvSpPr>
            <p:cNvPr id="7" name="Rectangle 6">
              <a:extLst>
                <a:ext uri="{FF2B5EF4-FFF2-40B4-BE49-F238E27FC236}">
                  <a16:creationId xmlns:a16="http://schemas.microsoft.com/office/drawing/2014/main" id="{BABDE7C6-E984-8542-964D-9068BFA4BBDD}"/>
                </a:ext>
              </a:extLst>
            </p:cNvPr>
            <p:cNvSpPr/>
            <p:nvPr/>
          </p:nvSpPr>
          <p:spPr>
            <a:xfrm>
              <a:off x="0" y="1748118"/>
              <a:ext cx="9144000" cy="33953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4"/>
            <a:stretch>
              <a:fillRect/>
            </a:stretch>
          </p:blipFill>
          <p:spPr>
            <a:xfrm>
              <a:off x="-110614" y="904074"/>
              <a:ext cx="9366125" cy="1575847"/>
            </a:xfrm>
            <a:prstGeom prst="rect">
              <a:avLst/>
            </a:prstGeom>
          </p:spPr>
        </p:pic>
      </p:grpSp>
      <p:sp>
        <p:nvSpPr>
          <p:cNvPr id="3" name="Title 1"/>
          <p:cNvSpPr txBox="1">
            <a:spLocks/>
          </p:cNvSpPr>
          <p:nvPr/>
        </p:nvSpPr>
        <p:spPr>
          <a:xfrm>
            <a:off x="368835" y="2304338"/>
            <a:ext cx="8091286"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gn="ctr">
              <a:lnSpc>
                <a:spcPct val="80000"/>
              </a:lnSpc>
            </a:pPr>
            <a:r>
              <a:rPr lang="en-US" sz="4800">
                <a:solidFill>
                  <a:srgbClr val="511C6C"/>
                </a:solidFill>
                <a:latin typeface="+mn-lt"/>
              </a:rPr>
              <a:t>WMS Enhancing Research Culture</a:t>
            </a:r>
          </a:p>
        </p:txBody>
      </p:sp>
      <p:sp>
        <p:nvSpPr>
          <p:cNvPr id="4" name="Subtitle 2"/>
          <p:cNvSpPr txBox="1">
            <a:spLocks/>
          </p:cNvSpPr>
          <p:nvPr/>
        </p:nvSpPr>
        <p:spPr>
          <a:xfrm>
            <a:off x="603504" y="3655605"/>
            <a:ext cx="6858000" cy="334280"/>
          </a:xfrm>
          <a:prstGeom prst="rect">
            <a:avLst/>
          </a:prstGeom>
        </p:spPr>
        <p:txBody>
          <a:bodyPr lIns="91440" tIns="45720" rIns="91440" bIns="45720" anchor="t">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a:solidFill>
                  <a:srgbClr val="511C6C"/>
                </a:solidFill>
                <a:latin typeface="+mn-lt"/>
              </a:rPr>
              <a:t>Hosted by Prof Kirstie Haywood and Adele Kenny</a:t>
            </a:r>
          </a:p>
        </p:txBody>
      </p:sp>
      <p:sp>
        <p:nvSpPr>
          <p:cNvPr id="5" name="Subtitle 2"/>
          <p:cNvSpPr txBox="1">
            <a:spLocks/>
          </p:cNvSpPr>
          <p:nvPr/>
        </p:nvSpPr>
        <p:spPr>
          <a:xfrm>
            <a:off x="603504" y="4254329"/>
            <a:ext cx="6858000" cy="334280"/>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1500" b="0" i="0" dirty="0">
                <a:solidFill>
                  <a:srgbClr val="511C6C"/>
                </a:solidFill>
                <a:latin typeface="+mn-lt"/>
                <a:ea typeface="Avenir Next" charset="0"/>
                <a:cs typeface="Avenir Next" charset="0"/>
              </a:rPr>
              <a:t>Monday 25</a:t>
            </a:r>
            <a:r>
              <a:rPr lang="en-US" sz="1500" baseline="30000" dirty="0">
                <a:solidFill>
                  <a:srgbClr val="511C6C"/>
                </a:solidFill>
                <a:latin typeface="+mn-lt"/>
                <a:ea typeface="Avenir Next" charset="0"/>
                <a:cs typeface="Avenir Next" charset="0"/>
              </a:rPr>
              <a:t>th</a:t>
            </a:r>
            <a:r>
              <a:rPr lang="en-US" sz="1500" dirty="0">
                <a:solidFill>
                  <a:srgbClr val="511C6C"/>
                </a:solidFill>
                <a:latin typeface="+mn-lt"/>
                <a:ea typeface="Avenir Next" charset="0"/>
                <a:cs typeface="Avenir Next" charset="0"/>
              </a:rPr>
              <a:t> September 2023</a:t>
            </a:r>
            <a:endParaRPr lang="en-US" sz="1500" b="0" i="0" dirty="0">
              <a:solidFill>
                <a:srgbClr val="511C6C"/>
              </a:solidFill>
              <a:latin typeface="+mn-lt"/>
              <a:ea typeface="Avenir Next" charset="0"/>
              <a:cs typeface="Avenir Next" charset="0"/>
            </a:endParaRPr>
          </a:p>
        </p:txBody>
      </p:sp>
      <p:cxnSp>
        <p:nvCxnSpPr>
          <p:cNvPr id="6" name="Straight Connector 5"/>
          <p:cNvCxnSpPr/>
          <p:nvPr/>
        </p:nvCxnSpPr>
        <p:spPr>
          <a:xfrm>
            <a:off x="674703" y="4123366"/>
            <a:ext cx="7705817" cy="0"/>
          </a:xfrm>
          <a:prstGeom prst="line">
            <a:avLst/>
          </a:prstGeom>
          <a:ln>
            <a:solidFill>
              <a:srgbClr val="511C6C"/>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69618F9-7B4D-5876-B4B8-33915D41D07C}"/>
              </a:ext>
            </a:extLst>
          </p:cNvPr>
          <p:cNvPicPr>
            <a:picLocks noChangeAspect="1"/>
          </p:cNvPicPr>
          <p:nvPr/>
        </p:nvPicPr>
        <p:blipFill>
          <a:blip r:embed="rId5"/>
          <a:stretch>
            <a:fillRect/>
          </a:stretch>
        </p:blipFill>
        <p:spPr>
          <a:xfrm>
            <a:off x="6804412" y="3212630"/>
            <a:ext cx="1314633" cy="885949"/>
          </a:xfrm>
          <a:prstGeom prst="rect">
            <a:avLst/>
          </a:prstGeom>
        </p:spPr>
      </p:pic>
    </p:spTree>
    <p:extLst>
      <p:ext uri="{BB962C8B-B14F-4D97-AF65-F5344CB8AC3E}">
        <p14:creationId xmlns:p14="http://schemas.microsoft.com/office/powerpoint/2010/main" val="1452899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74251" y="1790758"/>
            <a:ext cx="4528192"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Clr>
                <a:srgbClr val="511C6C"/>
              </a:buClr>
              <a:buNone/>
            </a:pPr>
            <a:endParaRPr lang="en-US" sz="1400"/>
          </a:p>
        </p:txBody>
      </p:sp>
      <p:pic>
        <p:nvPicPr>
          <p:cNvPr id="5" name="Picture 4">
            <a:extLst>
              <a:ext uri="{FF2B5EF4-FFF2-40B4-BE49-F238E27FC236}">
                <a16:creationId xmlns:a16="http://schemas.microsoft.com/office/drawing/2014/main" id="{19547508-EF64-219C-BE3C-7A2A23AF9DDF}"/>
              </a:ext>
            </a:extLst>
          </p:cNvPr>
          <p:cNvPicPr>
            <a:picLocks noChangeAspect="1"/>
          </p:cNvPicPr>
          <p:nvPr/>
        </p:nvPicPr>
        <p:blipFill>
          <a:blip r:embed="rId3"/>
          <a:stretch>
            <a:fillRect/>
          </a:stretch>
        </p:blipFill>
        <p:spPr>
          <a:xfrm>
            <a:off x="0" y="1421"/>
            <a:ext cx="9144000" cy="5140657"/>
          </a:xfrm>
          <a:prstGeom prst="rect">
            <a:avLst/>
          </a:prstGeom>
        </p:spPr>
      </p:pic>
    </p:spTree>
    <p:extLst>
      <p:ext uri="{BB962C8B-B14F-4D97-AF65-F5344CB8AC3E}">
        <p14:creationId xmlns:p14="http://schemas.microsoft.com/office/powerpoint/2010/main" val="39930165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74251" y="1790758"/>
            <a:ext cx="4528192"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Clr>
                <a:srgbClr val="511C6C"/>
              </a:buClr>
              <a:buNone/>
            </a:pPr>
            <a:endParaRPr lang="en-US" sz="1400"/>
          </a:p>
        </p:txBody>
      </p:sp>
      <p:pic>
        <p:nvPicPr>
          <p:cNvPr id="5" name="Picture 4">
            <a:extLst>
              <a:ext uri="{FF2B5EF4-FFF2-40B4-BE49-F238E27FC236}">
                <a16:creationId xmlns:a16="http://schemas.microsoft.com/office/drawing/2014/main" id="{576EF63D-24FD-9F75-4365-C02E924BBBD0}"/>
              </a:ext>
            </a:extLst>
          </p:cNvPr>
          <p:cNvPicPr>
            <a:picLocks noChangeAspect="1"/>
          </p:cNvPicPr>
          <p:nvPr/>
        </p:nvPicPr>
        <p:blipFill>
          <a:blip r:embed="rId3"/>
          <a:stretch>
            <a:fillRect/>
          </a:stretch>
        </p:blipFill>
        <p:spPr>
          <a:xfrm>
            <a:off x="0" y="1421"/>
            <a:ext cx="9144000" cy="5140657"/>
          </a:xfrm>
          <a:prstGeom prst="rect">
            <a:avLst/>
          </a:prstGeom>
        </p:spPr>
      </p:pic>
    </p:spTree>
    <p:extLst>
      <p:ext uri="{BB962C8B-B14F-4D97-AF65-F5344CB8AC3E}">
        <p14:creationId xmlns:p14="http://schemas.microsoft.com/office/powerpoint/2010/main" val="22952882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1061" y="-60686"/>
            <a:ext cx="9366122" cy="1575847"/>
          </a:xfrm>
          <a:prstGeom prst="rect">
            <a:avLst/>
          </a:prstGeom>
        </p:spPr>
      </p:pic>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74251" y="1790758"/>
            <a:ext cx="4528192"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Clr>
                <a:srgbClr val="511C6C"/>
              </a:buClr>
              <a:buNone/>
            </a:pPr>
            <a:endParaRPr lang="en-US" sz="1400"/>
          </a:p>
        </p:txBody>
      </p:sp>
      <p:sp>
        <p:nvSpPr>
          <p:cNvPr id="10" name="Text Placeholder 2">
            <a:extLst>
              <a:ext uri="{FF2B5EF4-FFF2-40B4-BE49-F238E27FC236}">
                <a16:creationId xmlns:a16="http://schemas.microsoft.com/office/drawing/2014/main" id="{87EE5F96-0929-5448-913E-F8B982B64437}"/>
              </a:ext>
            </a:extLst>
          </p:cNvPr>
          <p:cNvSpPr txBox="1">
            <a:spLocks/>
          </p:cNvSpPr>
          <p:nvPr/>
        </p:nvSpPr>
        <p:spPr>
          <a:xfrm>
            <a:off x="373712" y="529347"/>
            <a:ext cx="6537429" cy="592186"/>
          </a:xfrm>
          <a:prstGeom prst="rect">
            <a:avLst/>
          </a:prstGeom>
        </p:spPr>
        <p:txBody>
          <a:bodyPr lIns="91440" tIns="45720" rIns="91440" bIns="45720" anchor="t"/>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endParaRPr lang="en-US" sz="3600" b="1">
              <a:solidFill>
                <a:srgbClr val="511C6C"/>
              </a:solidFill>
              <a:cs typeface="Calibri"/>
            </a:endParaRPr>
          </a:p>
          <a:p>
            <a:pPr marL="0" indent="0">
              <a:buNone/>
            </a:pPr>
            <a:endParaRPr lang="en-US" sz="3600" b="1">
              <a:solidFill>
                <a:srgbClr val="511C6C"/>
              </a:solidFill>
              <a:cs typeface="Calibri"/>
            </a:endParaRPr>
          </a:p>
        </p:txBody>
      </p:sp>
      <p:sp>
        <p:nvSpPr>
          <p:cNvPr id="2" name="TextBox 1">
            <a:extLst>
              <a:ext uri="{FF2B5EF4-FFF2-40B4-BE49-F238E27FC236}">
                <a16:creationId xmlns:a16="http://schemas.microsoft.com/office/drawing/2014/main" id="{C9F288DA-2890-1CC0-73FB-DEDF51A8AEDC}"/>
              </a:ext>
            </a:extLst>
          </p:cNvPr>
          <p:cNvSpPr txBox="1"/>
          <p:nvPr/>
        </p:nvSpPr>
        <p:spPr>
          <a:xfrm>
            <a:off x="237995" y="901639"/>
            <a:ext cx="8799789" cy="4093428"/>
          </a:xfrm>
          <a:prstGeom prst="rect">
            <a:avLst/>
          </a:prstGeom>
          <a:noFill/>
        </p:spPr>
        <p:txBody>
          <a:bodyPr wrap="square" lIns="91440" tIns="45720" rIns="91440" bIns="45720" rtlCol="0" anchor="t">
            <a:spAutoFit/>
          </a:bodyPr>
          <a:lstStyle/>
          <a:p>
            <a:r>
              <a:rPr lang="en-US" sz="2400" b="1" dirty="0">
                <a:solidFill>
                  <a:srgbClr val="7030A0"/>
                </a:solidFill>
              </a:rPr>
              <a:t>Thank you to all Research Culture Café participants</a:t>
            </a:r>
            <a:endParaRPr lang="en-US" sz="2400" b="1" dirty="0">
              <a:solidFill>
                <a:srgbClr val="000000"/>
              </a:solidFill>
              <a:cs typeface="Calibri"/>
            </a:endParaRPr>
          </a:p>
          <a:p>
            <a:endParaRPr lang="en-US" sz="800" dirty="0">
              <a:solidFill>
                <a:srgbClr val="7030A0"/>
              </a:solidFill>
              <a:cs typeface="Calibri"/>
            </a:endParaRPr>
          </a:p>
          <a:p>
            <a:endParaRPr lang="en-GB" sz="2400" dirty="0">
              <a:solidFill>
                <a:srgbClr val="000000"/>
              </a:solidFill>
              <a:cs typeface="Calibri"/>
            </a:endParaRPr>
          </a:p>
          <a:p>
            <a:endParaRPr lang="en-GB" sz="2400" b="1">
              <a:solidFill>
                <a:srgbClr val="7030A0"/>
              </a:solidFill>
              <a:cs typeface="Calibri"/>
            </a:endParaRPr>
          </a:p>
          <a:p>
            <a:endParaRPr lang="en-GB" sz="2800" dirty="0">
              <a:cs typeface="Calibri"/>
            </a:endParaRPr>
          </a:p>
          <a:p>
            <a:endParaRPr lang="en-GB" sz="2000" dirty="0">
              <a:cs typeface="Calibri"/>
            </a:endParaRPr>
          </a:p>
          <a:p>
            <a:endParaRPr lang="en-GB" sz="2000" dirty="0">
              <a:cs typeface="Calibri"/>
            </a:endParaRPr>
          </a:p>
          <a:p>
            <a:endParaRPr lang="en-GB" sz="2000" dirty="0">
              <a:cs typeface="Calibri"/>
            </a:endParaRPr>
          </a:p>
          <a:p>
            <a:endParaRPr lang="en-GB" sz="2000" dirty="0">
              <a:cs typeface="Calibri"/>
            </a:endParaRPr>
          </a:p>
          <a:p>
            <a:endParaRPr lang="en-GB" sz="2000" dirty="0">
              <a:cs typeface="Calibri"/>
            </a:endParaRPr>
          </a:p>
          <a:p>
            <a:endParaRPr lang="en-GB" sz="2000" dirty="0">
              <a:cs typeface="Calibri"/>
            </a:endParaRPr>
          </a:p>
          <a:p>
            <a:endParaRPr lang="en-GB" sz="1600" dirty="0">
              <a:cs typeface="Calibri"/>
            </a:endParaRPr>
          </a:p>
          <a:p>
            <a:r>
              <a:rPr lang="en-GB" sz="1600" dirty="0">
                <a:cs typeface="Calibri"/>
              </a:rPr>
              <a:t>Please contact: Kirstie </a:t>
            </a:r>
            <a:r>
              <a:rPr lang="en-GB" sz="1600" dirty="0">
                <a:cs typeface="Calibri"/>
                <a:hlinkClick r:id="rId4"/>
              </a:rPr>
              <a:t>K.L.Haywood@warwick.ac.uk</a:t>
            </a:r>
            <a:r>
              <a:rPr lang="en-GB" sz="1600" dirty="0">
                <a:cs typeface="Calibri"/>
              </a:rPr>
              <a:t> and Adele </a:t>
            </a:r>
            <a:r>
              <a:rPr lang="en-GB" sz="1600" dirty="0">
                <a:cs typeface="Calibri"/>
                <a:hlinkClick r:id="rId5"/>
              </a:rPr>
              <a:t>Adele.Kenny@warwick.ac.uk</a:t>
            </a:r>
            <a:r>
              <a:rPr lang="en-GB" sz="1600" dirty="0">
                <a:cs typeface="Calibri"/>
              </a:rPr>
              <a:t> </a:t>
            </a:r>
            <a:endParaRPr lang="en-GB" dirty="0">
              <a:cs typeface="Calibri"/>
            </a:endParaRPr>
          </a:p>
        </p:txBody>
      </p:sp>
      <p:sp>
        <p:nvSpPr>
          <p:cNvPr id="3" name="AutoShape 4" descr="3d man confused">
            <a:extLst>
              <a:ext uri="{FF2B5EF4-FFF2-40B4-BE49-F238E27FC236}">
                <a16:creationId xmlns:a16="http://schemas.microsoft.com/office/drawing/2014/main" id="{7FB6269A-EDF1-A59B-0325-CBE363D4868C}"/>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TextBox 5">
            <a:extLst>
              <a:ext uri="{FF2B5EF4-FFF2-40B4-BE49-F238E27FC236}">
                <a16:creationId xmlns:a16="http://schemas.microsoft.com/office/drawing/2014/main" id="{3B926DD8-B3A2-BC80-6DC0-8610CA14C90B}"/>
              </a:ext>
            </a:extLst>
          </p:cNvPr>
          <p:cNvSpPr txBox="1"/>
          <p:nvPr/>
        </p:nvSpPr>
        <p:spPr>
          <a:xfrm>
            <a:off x="237995" y="208007"/>
            <a:ext cx="6943832" cy="646331"/>
          </a:xfrm>
          <a:prstGeom prst="rect">
            <a:avLst/>
          </a:prstGeom>
          <a:noFill/>
        </p:spPr>
        <p:txBody>
          <a:bodyPr wrap="square" lIns="91440" tIns="45720" rIns="91440" bIns="45720" anchor="t">
            <a:spAutoFit/>
          </a:bodyPr>
          <a:lstStyle/>
          <a:p>
            <a:r>
              <a:rPr lang="en-US" sz="3600" b="1" dirty="0">
                <a:solidFill>
                  <a:srgbClr val="511C6C"/>
                </a:solidFill>
              </a:rPr>
              <a:t>Thank you </a:t>
            </a:r>
            <a:endParaRPr lang="en-US" sz="3600" b="1" dirty="0">
              <a:solidFill>
                <a:srgbClr val="511C6C"/>
              </a:solidFill>
              <a:cs typeface="Calibri"/>
            </a:endParaRPr>
          </a:p>
        </p:txBody>
      </p:sp>
      <p:pic>
        <p:nvPicPr>
          <p:cNvPr id="7" name="Picture 6">
            <a:extLst>
              <a:ext uri="{FF2B5EF4-FFF2-40B4-BE49-F238E27FC236}">
                <a16:creationId xmlns:a16="http://schemas.microsoft.com/office/drawing/2014/main" id="{5C95B684-305D-2FB1-997B-4953115ABD30}"/>
              </a:ext>
            </a:extLst>
          </p:cNvPr>
          <p:cNvPicPr>
            <a:picLocks noChangeAspect="1"/>
          </p:cNvPicPr>
          <p:nvPr/>
        </p:nvPicPr>
        <p:blipFill>
          <a:blip r:embed="rId6"/>
          <a:stretch>
            <a:fillRect/>
          </a:stretch>
        </p:blipFill>
        <p:spPr>
          <a:xfrm>
            <a:off x="1867904" y="1393095"/>
            <a:ext cx="5228672" cy="2941236"/>
          </a:xfrm>
          <a:prstGeom prst="rect">
            <a:avLst/>
          </a:prstGeom>
        </p:spPr>
      </p:pic>
    </p:spTree>
    <p:extLst>
      <p:ext uri="{BB962C8B-B14F-4D97-AF65-F5344CB8AC3E}">
        <p14:creationId xmlns:p14="http://schemas.microsoft.com/office/powerpoint/2010/main" val="817834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0613" y="202617"/>
            <a:ext cx="9366122" cy="1575847"/>
          </a:xfrm>
          <a:prstGeom prst="rect">
            <a:avLst/>
          </a:prstGeom>
        </p:spPr>
      </p:pic>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74251" y="1790758"/>
            <a:ext cx="4528192"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Clr>
                <a:srgbClr val="511C6C"/>
              </a:buClr>
              <a:buNone/>
            </a:pPr>
            <a:endParaRPr lang="en-US" sz="1400"/>
          </a:p>
        </p:txBody>
      </p:sp>
      <p:sp>
        <p:nvSpPr>
          <p:cNvPr id="2" name="TextBox 1">
            <a:extLst>
              <a:ext uri="{FF2B5EF4-FFF2-40B4-BE49-F238E27FC236}">
                <a16:creationId xmlns:a16="http://schemas.microsoft.com/office/drawing/2014/main" id="{C9F288DA-2890-1CC0-73FB-DEDF51A8AEDC}"/>
              </a:ext>
            </a:extLst>
          </p:cNvPr>
          <p:cNvSpPr txBox="1"/>
          <p:nvPr/>
        </p:nvSpPr>
        <p:spPr>
          <a:xfrm>
            <a:off x="466918" y="1176009"/>
            <a:ext cx="8293210" cy="3393237"/>
          </a:xfrm>
          <a:prstGeom prst="rect">
            <a:avLst/>
          </a:prstGeom>
          <a:noFill/>
        </p:spPr>
        <p:txBody>
          <a:bodyPr wrap="square" lIns="91440" tIns="45720" rIns="91440" bIns="45720" rtlCol="0" anchor="t">
            <a:spAutoFit/>
          </a:bodyPr>
          <a:lstStyle/>
          <a:p>
            <a:r>
              <a:rPr lang="en-GB" sz="2400" b="1">
                <a:cs typeface="Calibri"/>
              </a:rPr>
              <a:t>Aim:</a:t>
            </a:r>
          </a:p>
          <a:p>
            <a:endParaRPr lang="en-GB" sz="1800">
              <a:cs typeface="Calibri"/>
            </a:endParaRPr>
          </a:p>
          <a:p>
            <a:pPr marL="285750" indent="-285750">
              <a:buFont typeface="Arial"/>
              <a:buChar char="•"/>
            </a:pPr>
            <a:r>
              <a:rPr lang="en-GB" sz="2400">
                <a:ea typeface="+mn-lt"/>
                <a:cs typeface="+mn-lt"/>
              </a:rPr>
              <a:t>Engaging with our community to inform WMS research culture</a:t>
            </a:r>
          </a:p>
          <a:p>
            <a:pPr marL="285750" indent="-285750">
              <a:buFont typeface="Arial"/>
              <a:buChar char="•"/>
            </a:pPr>
            <a:endParaRPr lang="en-GB" sz="2400">
              <a:ea typeface="+mn-lt"/>
              <a:cs typeface="+mn-lt"/>
            </a:endParaRPr>
          </a:p>
          <a:p>
            <a:pPr marL="628650" lvl="1" indent="-285750">
              <a:buFont typeface="Arial"/>
              <a:buChar char="•"/>
            </a:pPr>
            <a:r>
              <a:rPr lang="en-GB" sz="2400" b="1">
                <a:solidFill>
                  <a:srgbClr val="B4153A"/>
                </a:solidFill>
                <a:ea typeface="+mn-lt"/>
                <a:cs typeface="+mn-lt"/>
              </a:rPr>
              <a:t>What does the ‘WMS Research Culture of 2028’ look like and how do we get there?</a:t>
            </a:r>
            <a:endParaRPr lang="en-GB" sz="1600" b="1">
              <a:solidFill>
                <a:srgbClr val="B4153A"/>
              </a:solidFill>
            </a:endParaRPr>
          </a:p>
          <a:p>
            <a:pPr marL="285750" indent="-285750">
              <a:buFont typeface="Arial"/>
              <a:buChar char="•"/>
            </a:pPr>
            <a:endParaRPr lang="en-GB" sz="1800" b="1">
              <a:cs typeface="Calibri"/>
            </a:endParaRPr>
          </a:p>
          <a:p>
            <a:endParaRPr lang="en-GB">
              <a:ea typeface="+mn-lt"/>
              <a:cs typeface="+mn-lt"/>
            </a:endParaRPr>
          </a:p>
          <a:p>
            <a:br>
              <a:rPr lang="en-US"/>
            </a:br>
            <a:endParaRPr lang="en-US"/>
          </a:p>
          <a:p>
            <a:endParaRPr lang="en-GB" sz="1800">
              <a:cs typeface="Calibri"/>
            </a:endParaRPr>
          </a:p>
        </p:txBody>
      </p:sp>
      <p:sp>
        <p:nvSpPr>
          <p:cNvPr id="5" name="Text Placeholder 2">
            <a:extLst>
              <a:ext uri="{FF2B5EF4-FFF2-40B4-BE49-F238E27FC236}">
                <a16:creationId xmlns:a16="http://schemas.microsoft.com/office/drawing/2014/main" id="{C1934094-CBA6-3BFA-172F-1ECA84B5CFD7}"/>
              </a:ext>
            </a:extLst>
          </p:cNvPr>
          <p:cNvSpPr txBox="1">
            <a:spLocks/>
          </p:cNvSpPr>
          <p:nvPr/>
        </p:nvSpPr>
        <p:spPr>
          <a:xfrm>
            <a:off x="383872" y="574254"/>
            <a:ext cx="6537429" cy="592186"/>
          </a:xfrm>
          <a:prstGeom prst="rect">
            <a:avLst/>
          </a:prstGeom>
        </p:spPr>
        <p:txBody>
          <a:bodyPr lIns="91440" tIns="45720" rIns="91440" bIns="45720" anchor="t"/>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3600" b="1">
                <a:solidFill>
                  <a:srgbClr val="511C6C"/>
                </a:solidFill>
              </a:rPr>
              <a:t>WMS Research Culture Cafes </a:t>
            </a:r>
            <a:endParaRPr lang="en-US"/>
          </a:p>
          <a:p>
            <a:pPr marL="0" indent="0">
              <a:buNone/>
            </a:pPr>
            <a:endParaRPr lang="en-US" sz="3600" b="1">
              <a:solidFill>
                <a:srgbClr val="511C6C"/>
              </a:solidFill>
              <a:cs typeface="Calibri"/>
            </a:endParaRPr>
          </a:p>
          <a:p>
            <a:pPr marL="0" indent="0">
              <a:buNone/>
            </a:pPr>
            <a:endParaRPr lang="en-US" sz="3600" b="1">
              <a:solidFill>
                <a:srgbClr val="511C6C"/>
              </a:solidFill>
              <a:cs typeface="Calibri"/>
            </a:endParaRPr>
          </a:p>
        </p:txBody>
      </p:sp>
      <p:pic>
        <p:nvPicPr>
          <p:cNvPr id="4" name="Picture 3">
            <a:extLst>
              <a:ext uri="{FF2B5EF4-FFF2-40B4-BE49-F238E27FC236}">
                <a16:creationId xmlns:a16="http://schemas.microsoft.com/office/drawing/2014/main" id="{C71FE721-FDAA-5EC8-FB81-A6FC05F06DE3}"/>
              </a:ext>
            </a:extLst>
          </p:cNvPr>
          <p:cNvPicPr>
            <a:picLocks noChangeAspect="1"/>
          </p:cNvPicPr>
          <p:nvPr/>
        </p:nvPicPr>
        <p:blipFill>
          <a:blip r:embed="rId4"/>
          <a:stretch>
            <a:fillRect/>
          </a:stretch>
        </p:blipFill>
        <p:spPr>
          <a:xfrm>
            <a:off x="1066311" y="3619287"/>
            <a:ext cx="7011378" cy="1524213"/>
          </a:xfrm>
          <a:prstGeom prst="rect">
            <a:avLst/>
          </a:prstGeom>
        </p:spPr>
      </p:pic>
      <p:sp>
        <p:nvSpPr>
          <p:cNvPr id="6" name="Rectangle 5">
            <a:extLst>
              <a:ext uri="{FF2B5EF4-FFF2-40B4-BE49-F238E27FC236}">
                <a16:creationId xmlns:a16="http://schemas.microsoft.com/office/drawing/2014/main" id="{C65965FF-0A57-4BE6-6BF6-0A0B2862AB20}"/>
              </a:ext>
            </a:extLst>
          </p:cNvPr>
          <p:cNvSpPr/>
          <p:nvPr/>
        </p:nvSpPr>
        <p:spPr>
          <a:xfrm>
            <a:off x="1097945" y="3619287"/>
            <a:ext cx="2783840" cy="34886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985C1057-2089-1C8B-63E4-E90C3E235F54}"/>
              </a:ext>
            </a:extLst>
          </p:cNvPr>
          <p:cNvSpPr/>
          <p:nvPr/>
        </p:nvSpPr>
        <p:spPr>
          <a:xfrm>
            <a:off x="5562470" y="3516947"/>
            <a:ext cx="3313629" cy="34886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9F49FD71-CF91-3053-4D95-98873E734B8C}"/>
              </a:ext>
            </a:extLst>
          </p:cNvPr>
          <p:cNvSpPr/>
          <p:nvPr/>
        </p:nvSpPr>
        <p:spPr>
          <a:xfrm>
            <a:off x="5439212" y="3516947"/>
            <a:ext cx="2888028" cy="9026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C4FA5A2-7791-3008-CAAB-123693A9474E}"/>
              </a:ext>
            </a:extLst>
          </p:cNvPr>
          <p:cNvSpPr/>
          <p:nvPr/>
        </p:nvSpPr>
        <p:spPr>
          <a:xfrm>
            <a:off x="4648070" y="3365037"/>
            <a:ext cx="914400" cy="42868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24669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1061" y="9607"/>
            <a:ext cx="9366122" cy="1575847"/>
          </a:xfrm>
          <a:prstGeom prst="rect">
            <a:avLst/>
          </a:prstGeom>
        </p:spPr>
      </p:pic>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74251" y="1790758"/>
            <a:ext cx="4528192"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Clr>
                <a:srgbClr val="511C6C"/>
              </a:buClr>
              <a:buNone/>
            </a:pPr>
            <a:endParaRPr lang="en-US" sz="1400"/>
          </a:p>
        </p:txBody>
      </p:sp>
      <p:sp>
        <p:nvSpPr>
          <p:cNvPr id="10" name="Text Placeholder 2">
            <a:extLst>
              <a:ext uri="{FF2B5EF4-FFF2-40B4-BE49-F238E27FC236}">
                <a16:creationId xmlns:a16="http://schemas.microsoft.com/office/drawing/2014/main" id="{87EE5F96-0929-5448-913E-F8B982B64437}"/>
              </a:ext>
            </a:extLst>
          </p:cNvPr>
          <p:cNvSpPr txBox="1">
            <a:spLocks/>
          </p:cNvSpPr>
          <p:nvPr/>
        </p:nvSpPr>
        <p:spPr>
          <a:xfrm>
            <a:off x="195443" y="532364"/>
            <a:ext cx="7786038" cy="592186"/>
          </a:xfrm>
          <a:prstGeom prst="rect">
            <a:avLst/>
          </a:prstGeom>
        </p:spPr>
        <p:txBody>
          <a:bodyPr lIns="91440" tIns="45720" rIns="91440" bIns="45720" anchor="t"/>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3200" b="1">
                <a:solidFill>
                  <a:srgbClr val="511C6C"/>
                </a:solidFill>
              </a:rPr>
              <a:t>Participants</a:t>
            </a:r>
          </a:p>
        </p:txBody>
      </p:sp>
      <p:pic>
        <p:nvPicPr>
          <p:cNvPr id="5" name="Picture 4">
            <a:extLst>
              <a:ext uri="{FF2B5EF4-FFF2-40B4-BE49-F238E27FC236}">
                <a16:creationId xmlns:a16="http://schemas.microsoft.com/office/drawing/2014/main" id="{1E72C5CA-4DFD-9790-E6AA-018E3937B3F4}"/>
              </a:ext>
            </a:extLst>
          </p:cNvPr>
          <p:cNvPicPr>
            <a:picLocks noChangeAspect="1"/>
          </p:cNvPicPr>
          <p:nvPr/>
        </p:nvPicPr>
        <p:blipFill>
          <a:blip r:embed="rId4"/>
          <a:stretch>
            <a:fillRect/>
          </a:stretch>
        </p:blipFill>
        <p:spPr>
          <a:xfrm>
            <a:off x="3138347" y="3981288"/>
            <a:ext cx="5572903" cy="1162212"/>
          </a:xfrm>
          <a:prstGeom prst="rect">
            <a:avLst/>
          </a:prstGeom>
        </p:spPr>
      </p:pic>
      <p:graphicFrame>
        <p:nvGraphicFramePr>
          <p:cNvPr id="8" name="Table 7">
            <a:extLst>
              <a:ext uri="{FF2B5EF4-FFF2-40B4-BE49-F238E27FC236}">
                <a16:creationId xmlns:a16="http://schemas.microsoft.com/office/drawing/2014/main" id="{E048111A-D448-2728-66B7-6CDBBC72D642}"/>
              </a:ext>
            </a:extLst>
          </p:cNvPr>
          <p:cNvGraphicFramePr>
            <a:graphicFrameLocks noGrp="1"/>
          </p:cNvGraphicFramePr>
          <p:nvPr>
            <p:extLst>
              <p:ext uri="{D42A27DB-BD31-4B8C-83A1-F6EECF244321}">
                <p14:modId xmlns:p14="http://schemas.microsoft.com/office/powerpoint/2010/main" val="2015175608"/>
              </p:ext>
            </p:extLst>
          </p:nvPr>
        </p:nvGraphicFramePr>
        <p:xfrm>
          <a:off x="432749" y="1369537"/>
          <a:ext cx="8278501" cy="2555621"/>
        </p:xfrm>
        <a:graphic>
          <a:graphicData uri="http://schemas.openxmlformats.org/drawingml/2006/table">
            <a:tbl>
              <a:tblPr firstRow="1" firstCol="1" bandRow="1">
                <a:tableStyleId>{5C22544A-7EE6-4342-B048-85BDC9FD1C3A}</a:tableStyleId>
              </a:tblPr>
              <a:tblGrid>
                <a:gridCol w="2223364">
                  <a:extLst>
                    <a:ext uri="{9D8B030D-6E8A-4147-A177-3AD203B41FA5}">
                      <a16:colId xmlns:a16="http://schemas.microsoft.com/office/drawing/2014/main" val="2905578107"/>
                    </a:ext>
                  </a:extLst>
                </a:gridCol>
                <a:gridCol w="1523747">
                  <a:extLst>
                    <a:ext uri="{9D8B030D-6E8A-4147-A177-3AD203B41FA5}">
                      <a16:colId xmlns:a16="http://schemas.microsoft.com/office/drawing/2014/main" val="2741837139"/>
                    </a:ext>
                  </a:extLst>
                </a:gridCol>
                <a:gridCol w="1328310">
                  <a:extLst>
                    <a:ext uri="{9D8B030D-6E8A-4147-A177-3AD203B41FA5}">
                      <a16:colId xmlns:a16="http://schemas.microsoft.com/office/drawing/2014/main" val="3043068863"/>
                    </a:ext>
                  </a:extLst>
                </a:gridCol>
                <a:gridCol w="1360715">
                  <a:extLst>
                    <a:ext uri="{9D8B030D-6E8A-4147-A177-3AD203B41FA5}">
                      <a16:colId xmlns:a16="http://schemas.microsoft.com/office/drawing/2014/main" val="3176860035"/>
                    </a:ext>
                  </a:extLst>
                </a:gridCol>
                <a:gridCol w="1842365">
                  <a:extLst>
                    <a:ext uri="{9D8B030D-6E8A-4147-A177-3AD203B41FA5}">
                      <a16:colId xmlns:a16="http://schemas.microsoft.com/office/drawing/2014/main" val="3926523973"/>
                    </a:ext>
                  </a:extLst>
                </a:gridCol>
              </a:tblGrid>
              <a:tr h="268283">
                <a:tc>
                  <a:txBody>
                    <a:bodyPr/>
                    <a:lstStyle/>
                    <a:p>
                      <a:pPr>
                        <a:lnSpc>
                          <a:spcPct val="107000"/>
                        </a:lnSpc>
                        <a:spcAft>
                          <a:spcPts val="800"/>
                        </a:spcAft>
                      </a:pPr>
                      <a:r>
                        <a:rPr lang="en-GB" sz="2400" i="1" kern="100">
                          <a:effectLst/>
                        </a:rPr>
                        <a:t>Role</a:t>
                      </a:r>
                      <a:endParaRPr lang="en-GB" sz="2400" i="1"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3">
                  <a:txBody>
                    <a:bodyPr/>
                    <a:lstStyle/>
                    <a:p>
                      <a:pPr algn="ctr">
                        <a:lnSpc>
                          <a:spcPct val="107000"/>
                        </a:lnSpc>
                        <a:spcAft>
                          <a:spcPts val="800"/>
                        </a:spcAft>
                      </a:pPr>
                      <a:r>
                        <a:rPr lang="en-GB" sz="2400" i="1" kern="100">
                          <a:effectLst/>
                        </a:rPr>
                        <a:t>Total (per café)</a:t>
                      </a:r>
                      <a:endParaRPr lang="en-GB" sz="2400" i="1"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tc>
                  <a:txBody>
                    <a:bodyPr/>
                    <a:lstStyle/>
                    <a:p>
                      <a:pPr algn="ctr">
                        <a:lnSpc>
                          <a:spcPct val="107000"/>
                        </a:lnSpc>
                        <a:spcAft>
                          <a:spcPts val="800"/>
                        </a:spcAft>
                      </a:pPr>
                      <a:r>
                        <a:rPr lang="en-GB" sz="2400" i="1" kern="100">
                          <a:effectLst/>
                        </a:rPr>
                        <a:t>TOTAL</a:t>
                      </a:r>
                      <a:endParaRPr lang="en-GB" sz="2400" i="1"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9617188"/>
                  </a:ext>
                </a:extLst>
              </a:tr>
              <a:tr h="268283">
                <a:tc>
                  <a:txBody>
                    <a:bodyPr/>
                    <a:lstStyle/>
                    <a:p>
                      <a:pPr>
                        <a:lnSpc>
                          <a:spcPct val="107000"/>
                        </a:lnSpc>
                        <a:spcAft>
                          <a:spcPts val="800"/>
                        </a:spcAft>
                      </a:pPr>
                      <a:r>
                        <a:rPr lang="en-GB" sz="2000" b="1" i="1" kern="100">
                          <a:effectLst/>
                        </a:rPr>
                        <a:t>Cafe</a:t>
                      </a:r>
                      <a:endParaRPr lang="en-GB" sz="2000" b="1" i="1"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b="1" i="1" kern="100">
                          <a:effectLst/>
                        </a:rPr>
                        <a:t>1</a:t>
                      </a:r>
                      <a:endParaRPr lang="en-GB" sz="2000" b="1" i="1"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b="1" i="1" kern="100">
                          <a:effectLst/>
                        </a:rPr>
                        <a:t>2</a:t>
                      </a:r>
                      <a:endParaRPr lang="en-GB" sz="2000" b="1" i="1"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b="1" i="1" kern="100">
                          <a:effectLst/>
                        </a:rPr>
                        <a:t>3</a:t>
                      </a:r>
                      <a:endParaRPr lang="en-GB" sz="2000" b="1" i="1"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b="1" i="1" kern="100">
                          <a:effectLst/>
                        </a:rPr>
                        <a:t> </a:t>
                      </a:r>
                      <a:endParaRPr lang="en-GB" sz="2000" b="1" i="1"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2332106"/>
                  </a:ext>
                </a:extLst>
              </a:tr>
              <a:tr h="268283">
                <a:tc>
                  <a:txBody>
                    <a:bodyPr/>
                    <a:lstStyle/>
                    <a:p>
                      <a:pPr>
                        <a:lnSpc>
                          <a:spcPct val="107000"/>
                        </a:lnSpc>
                        <a:spcAft>
                          <a:spcPts val="800"/>
                        </a:spcAft>
                      </a:pPr>
                      <a:r>
                        <a:rPr lang="en-GB" sz="2000" b="0" kern="100">
                          <a:effectLst/>
                        </a:rPr>
                        <a:t>Researcher (ERC)</a:t>
                      </a:r>
                      <a:endParaRPr lang="en-GB" sz="2000" b="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13 (5)</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15 (2)</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16 (7)</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44 (14)</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36763845"/>
                  </a:ext>
                </a:extLst>
              </a:tr>
              <a:tr h="268283">
                <a:tc>
                  <a:txBody>
                    <a:bodyPr/>
                    <a:lstStyle/>
                    <a:p>
                      <a:pPr>
                        <a:lnSpc>
                          <a:spcPct val="107000"/>
                        </a:lnSpc>
                        <a:spcAft>
                          <a:spcPts val="800"/>
                        </a:spcAft>
                      </a:pPr>
                      <a:r>
                        <a:rPr lang="en-GB" sz="2000" b="0" kern="100">
                          <a:effectLst/>
                        </a:rPr>
                        <a:t>Research Enabler</a:t>
                      </a:r>
                      <a:endParaRPr lang="en-GB" sz="2000" b="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10</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7</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10</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27</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2021345"/>
                  </a:ext>
                </a:extLst>
              </a:tr>
              <a:tr h="268283">
                <a:tc>
                  <a:txBody>
                    <a:bodyPr/>
                    <a:lstStyle/>
                    <a:p>
                      <a:pPr>
                        <a:lnSpc>
                          <a:spcPct val="107000"/>
                        </a:lnSpc>
                        <a:spcAft>
                          <a:spcPts val="800"/>
                        </a:spcAft>
                      </a:pPr>
                      <a:r>
                        <a:rPr lang="en-GB" sz="2000" i="1" kern="100">
                          <a:effectLst/>
                        </a:rPr>
                        <a:t>Students:</a:t>
                      </a:r>
                      <a:endParaRPr lang="en-GB" sz="2000" i="1"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 </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 </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 </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 </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03332048"/>
                  </a:ext>
                </a:extLst>
              </a:tr>
              <a:tr h="268283">
                <a:tc>
                  <a:txBody>
                    <a:bodyPr/>
                    <a:lstStyle/>
                    <a:p>
                      <a:pPr>
                        <a:lnSpc>
                          <a:spcPct val="107000"/>
                        </a:lnSpc>
                        <a:spcAft>
                          <a:spcPts val="800"/>
                        </a:spcAft>
                      </a:pPr>
                      <a:r>
                        <a:rPr lang="en-GB" sz="2000" b="0" kern="100">
                          <a:effectLst/>
                        </a:rPr>
                        <a:t>PGR</a:t>
                      </a:r>
                      <a:endParaRPr lang="en-GB" sz="2000" b="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8</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2</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3</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13</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71163116"/>
                  </a:ext>
                </a:extLst>
              </a:tr>
              <a:tr h="268283">
                <a:tc>
                  <a:txBody>
                    <a:bodyPr/>
                    <a:lstStyle/>
                    <a:p>
                      <a:pPr>
                        <a:lnSpc>
                          <a:spcPct val="107000"/>
                        </a:lnSpc>
                        <a:spcAft>
                          <a:spcPts val="800"/>
                        </a:spcAft>
                      </a:pPr>
                      <a:r>
                        <a:rPr lang="en-GB" sz="2000" b="0" kern="100">
                          <a:effectLst/>
                        </a:rPr>
                        <a:t>UG</a:t>
                      </a:r>
                      <a:endParaRPr lang="en-GB" sz="2000" b="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0</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4</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1</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kern="100">
                          <a:effectLst/>
                        </a:rPr>
                        <a:t>5</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72462508"/>
                  </a:ext>
                </a:extLst>
              </a:tr>
              <a:tr h="268283">
                <a:tc>
                  <a:txBody>
                    <a:bodyPr/>
                    <a:lstStyle/>
                    <a:p>
                      <a:pPr>
                        <a:lnSpc>
                          <a:spcPct val="107000"/>
                        </a:lnSpc>
                        <a:spcAft>
                          <a:spcPts val="800"/>
                        </a:spcAft>
                      </a:pPr>
                      <a:r>
                        <a:rPr lang="en-GB" sz="2000" kern="100">
                          <a:effectLst/>
                        </a:rPr>
                        <a:t>TOTAL</a:t>
                      </a:r>
                      <a:endParaRPr lang="en-GB" sz="2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b="1" kern="100">
                          <a:effectLst/>
                        </a:rPr>
                        <a:t>31</a:t>
                      </a:r>
                      <a:endParaRPr lang="en-GB" sz="2000" b="1"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b="1" kern="100">
                          <a:effectLst/>
                        </a:rPr>
                        <a:t>28</a:t>
                      </a:r>
                      <a:endParaRPr lang="en-GB" sz="2000" b="1"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b="1" kern="100">
                          <a:effectLst/>
                        </a:rPr>
                        <a:t>30</a:t>
                      </a:r>
                      <a:endParaRPr lang="en-GB" sz="2000" b="1"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b="1" kern="100">
                          <a:effectLst/>
                        </a:rPr>
                        <a:t>89</a:t>
                      </a:r>
                      <a:endParaRPr lang="en-GB" sz="2000" b="1"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52102863"/>
                  </a:ext>
                </a:extLst>
              </a:tr>
            </a:tbl>
          </a:graphicData>
        </a:graphic>
      </p:graphicFrame>
    </p:spTree>
    <p:extLst>
      <p:ext uri="{BB962C8B-B14F-4D97-AF65-F5344CB8AC3E}">
        <p14:creationId xmlns:p14="http://schemas.microsoft.com/office/powerpoint/2010/main" val="366041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0613" y="202617"/>
            <a:ext cx="9366122" cy="1575847"/>
          </a:xfrm>
          <a:prstGeom prst="rect">
            <a:avLst/>
          </a:prstGeom>
        </p:spPr>
      </p:pic>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74251" y="1790758"/>
            <a:ext cx="4528192"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Clr>
                <a:srgbClr val="511C6C"/>
              </a:buClr>
              <a:buNone/>
            </a:pPr>
            <a:endParaRPr lang="en-US" sz="1400"/>
          </a:p>
        </p:txBody>
      </p:sp>
      <p:sp>
        <p:nvSpPr>
          <p:cNvPr id="10" name="Text Placeholder 2">
            <a:extLst>
              <a:ext uri="{FF2B5EF4-FFF2-40B4-BE49-F238E27FC236}">
                <a16:creationId xmlns:a16="http://schemas.microsoft.com/office/drawing/2014/main" id="{87EE5F96-0929-5448-913E-F8B982B64437}"/>
              </a:ext>
            </a:extLst>
          </p:cNvPr>
          <p:cNvSpPr txBox="1">
            <a:spLocks/>
          </p:cNvSpPr>
          <p:nvPr/>
        </p:nvSpPr>
        <p:spPr>
          <a:xfrm>
            <a:off x="373712" y="694447"/>
            <a:ext cx="6537429" cy="592186"/>
          </a:xfrm>
          <a:prstGeom prst="rect">
            <a:avLst/>
          </a:prstGeom>
        </p:spPr>
        <p:txBody>
          <a:bodyPr lIns="91440" tIns="45720" rIns="91440" bIns="45720" anchor="t"/>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3600" b="1">
                <a:solidFill>
                  <a:srgbClr val="511C6C"/>
                </a:solidFill>
              </a:rPr>
              <a:t>WMS Research Culture Cafes </a:t>
            </a:r>
            <a:endParaRPr lang="en-US"/>
          </a:p>
          <a:p>
            <a:pPr marL="0" indent="0">
              <a:buNone/>
            </a:pPr>
            <a:endParaRPr lang="en-US" sz="3600" b="1">
              <a:solidFill>
                <a:srgbClr val="511C6C"/>
              </a:solidFill>
              <a:cs typeface="Calibri"/>
            </a:endParaRPr>
          </a:p>
          <a:p>
            <a:pPr marL="0" indent="0">
              <a:buNone/>
            </a:pPr>
            <a:endParaRPr lang="en-US" sz="3600" b="1">
              <a:solidFill>
                <a:srgbClr val="511C6C"/>
              </a:solidFill>
              <a:cs typeface="Calibri"/>
            </a:endParaRPr>
          </a:p>
        </p:txBody>
      </p:sp>
      <p:sp>
        <p:nvSpPr>
          <p:cNvPr id="2" name="TextBox 1">
            <a:extLst>
              <a:ext uri="{FF2B5EF4-FFF2-40B4-BE49-F238E27FC236}">
                <a16:creationId xmlns:a16="http://schemas.microsoft.com/office/drawing/2014/main" id="{C9F288DA-2890-1CC0-73FB-DEDF51A8AEDC}"/>
              </a:ext>
            </a:extLst>
          </p:cNvPr>
          <p:cNvSpPr txBox="1"/>
          <p:nvPr/>
        </p:nvSpPr>
        <p:spPr>
          <a:xfrm>
            <a:off x="373712" y="1540702"/>
            <a:ext cx="5356528" cy="2323713"/>
          </a:xfrm>
          <a:prstGeom prst="rect">
            <a:avLst/>
          </a:prstGeom>
          <a:noFill/>
        </p:spPr>
        <p:txBody>
          <a:bodyPr wrap="square" lIns="91440" tIns="45720" rIns="91440" bIns="45720" rtlCol="0" anchor="t">
            <a:spAutoFit/>
          </a:bodyPr>
          <a:lstStyle/>
          <a:p>
            <a:r>
              <a:rPr lang="en-GB" sz="2400" b="1">
                <a:ea typeface="+mn-lt"/>
                <a:cs typeface="+mn-lt"/>
              </a:rPr>
              <a:t>Objectives of Research Café 1: </a:t>
            </a:r>
          </a:p>
          <a:p>
            <a:endParaRPr lang="en-GB" sz="1600"/>
          </a:p>
          <a:p>
            <a:pPr marL="285750" indent="-285750">
              <a:buFont typeface="Arial"/>
              <a:buChar char="•"/>
            </a:pPr>
            <a:r>
              <a:rPr lang="en-GB" sz="2000">
                <a:ea typeface="+mn-lt"/>
                <a:cs typeface="+mn-lt"/>
              </a:rPr>
              <a:t>To explore </a:t>
            </a:r>
            <a:r>
              <a:rPr lang="en-GB" sz="2000">
                <a:solidFill>
                  <a:srgbClr val="B4153A"/>
                </a:solidFill>
                <a:ea typeface="+mn-lt"/>
                <a:cs typeface="+mn-lt"/>
              </a:rPr>
              <a:t>what research culture means                           </a:t>
            </a:r>
            <a:r>
              <a:rPr lang="en-GB" sz="2000">
                <a:ea typeface="+mn-lt"/>
                <a:cs typeface="+mn-lt"/>
              </a:rPr>
              <a:t>for the WMS community</a:t>
            </a:r>
            <a:endParaRPr lang="en-GB" sz="1400"/>
          </a:p>
          <a:p>
            <a:pPr marL="285750" indent="-285750">
              <a:buFont typeface="Arial"/>
              <a:buChar char="•"/>
            </a:pPr>
            <a:endParaRPr lang="en-GB" sz="2000">
              <a:ea typeface="+mn-lt"/>
              <a:cs typeface="+mn-lt"/>
            </a:endParaRPr>
          </a:p>
          <a:p>
            <a:br>
              <a:rPr lang="en-US"/>
            </a:br>
            <a:endParaRPr lang="en-US"/>
          </a:p>
          <a:p>
            <a:endParaRPr lang="en-GB" sz="1800">
              <a:cs typeface="Calibri"/>
            </a:endParaRPr>
          </a:p>
        </p:txBody>
      </p:sp>
      <p:pic>
        <p:nvPicPr>
          <p:cNvPr id="4" name="Picture 3">
            <a:extLst>
              <a:ext uri="{FF2B5EF4-FFF2-40B4-BE49-F238E27FC236}">
                <a16:creationId xmlns:a16="http://schemas.microsoft.com/office/drawing/2014/main" id="{C9728B85-5857-B05B-1703-612EEAAB2826}"/>
              </a:ext>
            </a:extLst>
          </p:cNvPr>
          <p:cNvPicPr>
            <a:picLocks noChangeAspect="1"/>
          </p:cNvPicPr>
          <p:nvPr/>
        </p:nvPicPr>
        <p:blipFill>
          <a:blip r:embed="rId4"/>
          <a:stretch>
            <a:fillRect/>
          </a:stretch>
        </p:blipFill>
        <p:spPr>
          <a:xfrm>
            <a:off x="5661819" y="2582175"/>
            <a:ext cx="3241018" cy="2358708"/>
          </a:xfrm>
          <a:prstGeom prst="rect">
            <a:avLst/>
          </a:prstGeom>
        </p:spPr>
      </p:pic>
    </p:spTree>
    <p:extLst>
      <p:ext uri="{BB962C8B-B14F-4D97-AF65-F5344CB8AC3E}">
        <p14:creationId xmlns:p14="http://schemas.microsoft.com/office/powerpoint/2010/main" val="20822481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74251" y="1790758"/>
            <a:ext cx="4528192"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Clr>
                <a:srgbClr val="511C6C"/>
              </a:buClr>
              <a:buNone/>
            </a:pPr>
            <a:endParaRPr lang="en-US" sz="1400"/>
          </a:p>
        </p:txBody>
      </p:sp>
      <p:pic>
        <p:nvPicPr>
          <p:cNvPr id="6" name="Picture 5">
            <a:extLst>
              <a:ext uri="{FF2B5EF4-FFF2-40B4-BE49-F238E27FC236}">
                <a16:creationId xmlns:a16="http://schemas.microsoft.com/office/drawing/2014/main" id="{6B1A4E9C-E7B9-4346-91EF-1C56B53CF5E1}"/>
              </a:ext>
            </a:extLst>
          </p:cNvPr>
          <p:cNvPicPr>
            <a:picLocks noChangeAspect="1"/>
          </p:cNvPicPr>
          <p:nvPr/>
        </p:nvPicPr>
        <p:blipFill>
          <a:blip r:embed="rId3"/>
          <a:stretch>
            <a:fillRect/>
          </a:stretch>
        </p:blipFill>
        <p:spPr>
          <a:xfrm>
            <a:off x="0" y="1421"/>
            <a:ext cx="9144000" cy="5140657"/>
          </a:xfrm>
          <a:prstGeom prst="rect">
            <a:avLst/>
          </a:prstGeom>
        </p:spPr>
      </p:pic>
    </p:spTree>
    <p:extLst>
      <p:ext uri="{BB962C8B-B14F-4D97-AF65-F5344CB8AC3E}">
        <p14:creationId xmlns:p14="http://schemas.microsoft.com/office/powerpoint/2010/main" val="1622808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74251" y="1790758"/>
            <a:ext cx="4528192"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Clr>
                <a:srgbClr val="511C6C"/>
              </a:buClr>
              <a:buNone/>
            </a:pPr>
            <a:endParaRPr lang="en-US" sz="1400"/>
          </a:p>
        </p:txBody>
      </p:sp>
      <p:pic>
        <p:nvPicPr>
          <p:cNvPr id="4" name="Picture 3">
            <a:extLst>
              <a:ext uri="{FF2B5EF4-FFF2-40B4-BE49-F238E27FC236}">
                <a16:creationId xmlns:a16="http://schemas.microsoft.com/office/drawing/2014/main" id="{93E8E2DF-C0A8-59B0-B4C0-907AD0F11092}"/>
              </a:ext>
            </a:extLst>
          </p:cNvPr>
          <p:cNvPicPr>
            <a:picLocks noChangeAspect="1"/>
          </p:cNvPicPr>
          <p:nvPr/>
        </p:nvPicPr>
        <p:blipFill>
          <a:blip r:embed="rId3"/>
          <a:stretch>
            <a:fillRect/>
          </a:stretch>
        </p:blipFill>
        <p:spPr>
          <a:xfrm>
            <a:off x="0" y="1421"/>
            <a:ext cx="9144000" cy="5140657"/>
          </a:xfrm>
          <a:prstGeom prst="rect">
            <a:avLst/>
          </a:prstGeom>
        </p:spPr>
      </p:pic>
    </p:spTree>
    <p:extLst>
      <p:ext uri="{BB962C8B-B14F-4D97-AF65-F5344CB8AC3E}">
        <p14:creationId xmlns:p14="http://schemas.microsoft.com/office/powerpoint/2010/main" val="1954579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0D61588-3CCF-B342-B82E-C1AC6C6273CD}"/>
              </a:ext>
            </a:extLst>
          </p:cNvPr>
          <p:cNvPicPr>
            <a:picLocks noChangeAspect="1"/>
          </p:cNvPicPr>
          <p:nvPr/>
        </p:nvPicPr>
        <p:blipFill>
          <a:blip r:embed="rId3"/>
          <a:stretch>
            <a:fillRect/>
          </a:stretch>
        </p:blipFill>
        <p:spPr>
          <a:xfrm>
            <a:off x="-110613" y="202617"/>
            <a:ext cx="9366122" cy="1575847"/>
          </a:xfrm>
          <a:prstGeom prst="rect">
            <a:avLst/>
          </a:prstGeom>
        </p:spPr>
      </p:pic>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74251" y="1790758"/>
            <a:ext cx="4528192"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Clr>
                <a:srgbClr val="511C6C"/>
              </a:buClr>
              <a:buNone/>
            </a:pPr>
            <a:endParaRPr lang="en-US" sz="1400"/>
          </a:p>
        </p:txBody>
      </p:sp>
      <p:sp>
        <p:nvSpPr>
          <p:cNvPr id="10" name="Text Placeholder 2">
            <a:extLst>
              <a:ext uri="{FF2B5EF4-FFF2-40B4-BE49-F238E27FC236}">
                <a16:creationId xmlns:a16="http://schemas.microsoft.com/office/drawing/2014/main" id="{87EE5F96-0929-5448-913E-F8B982B64437}"/>
              </a:ext>
            </a:extLst>
          </p:cNvPr>
          <p:cNvSpPr txBox="1">
            <a:spLocks/>
          </p:cNvSpPr>
          <p:nvPr/>
        </p:nvSpPr>
        <p:spPr>
          <a:xfrm>
            <a:off x="302592" y="664543"/>
            <a:ext cx="7002448" cy="592186"/>
          </a:xfrm>
          <a:prstGeom prst="rect">
            <a:avLst/>
          </a:prstGeom>
        </p:spPr>
        <p:txBody>
          <a:bodyPr lIns="91440" tIns="45720" rIns="91440" bIns="45720" anchor="t"/>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3600" b="1">
                <a:solidFill>
                  <a:srgbClr val="511C6C"/>
                </a:solidFill>
              </a:rPr>
              <a:t>WMS Research Culture Cafes 2 &amp; 3 </a:t>
            </a:r>
            <a:endParaRPr lang="en-US"/>
          </a:p>
          <a:p>
            <a:pPr marL="0" indent="0">
              <a:buNone/>
            </a:pPr>
            <a:endParaRPr lang="en-US" sz="3600" b="1">
              <a:solidFill>
                <a:srgbClr val="511C6C"/>
              </a:solidFill>
              <a:cs typeface="Calibri"/>
            </a:endParaRPr>
          </a:p>
          <a:p>
            <a:pPr marL="0" indent="0">
              <a:buNone/>
            </a:pPr>
            <a:endParaRPr lang="en-US" sz="3600" b="1">
              <a:solidFill>
                <a:srgbClr val="511C6C"/>
              </a:solidFill>
              <a:cs typeface="Calibri"/>
            </a:endParaRPr>
          </a:p>
        </p:txBody>
      </p:sp>
      <p:sp>
        <p:nvSpPr>
          <p:cNvPr id="2" name="TextBox 1">
            <a:extLst>
              <a:ext uri="{FF2B5EF4-FFF2-40B4-BE49-F238E27FC236}">
                <a16:creationId xmlns:a16="http://schemas.microsoft.com/office/drawing/2014/main" id="{C9F288DA-2890-1CC0-73FB-DEDF51A8AEDC}"/>
              </a:ext>
            </a:extLst>
          </p:cNvPr>
          <p:cNvSpPr txBox="1"/>
          <p:nvPr/>
        </p:nvSpPr>
        <p:spPr>
          <a:xfrm>
            <a:off x="373712" y="1540702"/>
            <a:ext cx="8293210" cy="3801041"/>
          </a:xfrm>
          <a:prstGeom prst="rect">
            <a:avLst/>
          </a:prstGeom>
          <a:noFill/>
        </p:spPr>
        <p:txBody>
          <a:bodyPr wrap="square" lIns="91440" tIns="45720" rIns="91440" bIns="45720" rtlCol="0" anchor="t">
            <a:spAutoFit/>
          </a:bodyPr>
          <a:lstStyle/>
          <a:p>
            <a:r>
              <a:rPr lang="en-GB" sz="2400" b="1">
                <a:ea typeface="+mn-lt"/>
                <a:cs typeface="+mn-lt"/>
              </a:rPr>
              <a:t>Objective: to build on Café 1 </a:t>
            </a:r>
          </a:p>
          <a:p>
            <a:endParaRPr lang="en-GB" sz="1600"/>
          </a:p>
          <a:p>
            <a:pPr marL="628650" lvl="1" indent="-285750">
              <a:buFont typeface="Arial"/>
              <a:buChar char="•"/>
            </a:pPr>
            <a:r>
              <a:rPr lang="en-GB" sz="2000">
                <a:ea typeface="+mn-lt"/>
                <a:cs typeface="+mn-lt"/>
              </a:rPr>
              <a:t>Explore:</a:t>
            </a:r>
          </a:p>
          <a:p>
            <a:pPr marL="628650" lvl="1" indent="-285750">
              <a:buFont typeface="Arial"/>
              <a:buChar char="•"/>
            </a:pPr>
            <a:endParaRPr lang="en-GB" sz="800">
              <a:ea typeface="+mn-lt"/>
              <a:cs typeface="+mn-lt"/>
            </a:endParaRPr>
          </a:p>
          <a:p>
            <a:pPr marL="971550" lvl="2" indent="-285750">
              <a:buFont typeface="Arial"/>
              <a:buChar char="•"/>
            </a:pPr>
            <a:r>
              <a:rPr lang="en-GB" sz="2000">
                <a:solidFill>
                  <a:srgbClr val="C00000"/>
                </a:solidFill>
                <a:ea typeface="+mn-lt"/>
                <a:cs typeface="+mn-lt"/>
              </a:rPr>
              <a:t>Proposed values</a:t>
            </a:r>
          </a:p>
          <a:p>
            <a:pPr marL="971550" lvl="2" indent="-285750">
              <a:buFont typeface="Arial"/>
              <a:buChar char="•"/>
            </a:pPr>
            <a:endParaRPr lang="en-GB" sz="800">
              <a:ea typeface="+mn-lt"/>
              <a:cs typeface="+mn-lt"/>
            </a:endParaRPr>
          </a:p>
          <a:p>
            <a:pPr marL="971550" lvl="2" indent="-285750">
              <a:buFont typeface="Arial"/>
              <a:buChar char="•"/>
            </a:pPr>
            <a:r>
              <a:rPr lang="en-GB" sz="2000">
                <a:solidFill>
                  <a:srgbClr val="C00000"/>
                </a:solidFill>
                <a:ea typeface="+mn-lt"/>
                <a:cs typeface="+mn-lt"/>
              </a:rPr>
              <a:t>Required changes</a:t>
            </a:r>
          </a:p>
          <a:p>
            <a:pPr marL="1314450" lvl="3" indent="-285750">
              <a:buFont typeface="Arial"/>
              <a:buChar char="•"/>
            </a:pPr>
            <a:r>
              <a:rPr lang="en-GB" sz="2000">
                <a:ea typeface="+mn-lt"/>
                <a:cs typeface="+mn-lt"/>
              </a:rPr>
              <a:t>What, Who, How, When?</a:t>
            </a:r>
          </a:p>
          <a:p>
            <a:pPr lvl="3"/>
            <a:endParaRPr lang="en-GB" sz="2000">
              <a:ea typeface="+mn-lt"/>
              <a:cs typeface="+mn-lt"/>
            </a:endParaRPr>
          </a:p>
          <a:p>
            <a:pPr marL="971550" lvl="2" indent="-285750">
              <a:buFont typeface="Arial"/>
              <a:buChar char="•"/>
            </a:pPr>
            <a:r>
              <a:rPr lang="en-GB" sz="2000">
                <a:ea typeface="+mn-lt"/>
                <a:cs typeface="+mn-lt"/>
              </a:rPr>
              <a:t>What does a </a:t>
            </a:r>
            <a:r>
              <a:rPr lang="en-GB" sz="2000">
                <a:solidFill>
                  <a:srgbClr val="C00000"/>
                </a:solidFill>
                <a:ea typeface="+mn-lt"/>
                <a:cs typeface="+mn-lt"/>
              </a:rPr>
              <a:t>good outcome </a:t>
            </a:r>
            <a:r>
              <a:rPr lang="en-GB" sz="2000">
                <a:ea typeface="+mn-lt"/>
                <a:cs typeface="+mn-lt"/>
              </a:rPr>
              <a:t>look like?</a:t>
            </a:r>
          </a:p>
          <a:p>
            <a:pPr marL="285750" indent="-285750">
              <a:buFont typeface="Arial"/>
              <a:buChar char="•"/>
            </a:pPr>
            <a:endParaRPr lang="en-GB" sz="2000">
              <a:ea typeface="+mn-lt"/>
              <a:cs typeface="+mn-lt"/>
            </a:endParaRPr>
          </a:p>
          <a:p>
            <a:br>
              <a:rPr lang="en-US"/>
            </a:br>
            <a:endParaRPr lang="en-US"/>
          </a:p>
          <a:p>
            <a:endParaRPr lang="en-GB" sz="1800">
              <a:cs typeface="Calibri"/>
            </a:endParaRPr>
          </a:p>
        </p:txBody>
      </p:sp>
      <p:pic>
        <p:nvPicPr>
          <p:cNvPr id="4" name="Picture 3">
            <a:extLst>
              <a:ext uri="{FF2B5EF4-FFF2-40B4-BE49-F238E27FC236}">
                <a16:creationId xmlns:a16="http://schemas.microsoft.com/office/drawing/2014/main" id="{2C843D94-F8AD-43AC-6775-4D04EFB34D7F}"/>
              </a:ext>
            </a:extLst>
          </p:cNvPr>
          <p:cNvPicPr>
            <a:picLocks noChangeAspect="1"/>
          </p:cNvPicPr>
          <p:nvPr/>
        </p:nvPicPr>
        <p:blipFill>
          <a:blip r:embed="rId4"/>
          <a:stretch>
            <a:fillRect/>
          </a:stretch>
        </p:blipFill>
        <p:spPr>
          <a:xfrm>
            <a:off x="6024880" y="2892463"/>
            <a:ext cx="2976880" cy="2149351"/>
          </a:xfrm>
          <a:prstGeom prst="rect">
            <a:avLst/>
          </a:prstGeom>
        </p:spPr>
      </p:pic>
    </p:spTree>
    <p:extLst>
      <p:ext uri="{BB962C8B-B14F-4D97-AF65-F5344CB8AC3E}">
        <p14:creationId xmlns:p14="http://schemas.microsoft.com/office/powerpoint/2010/main" val="3097086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74251" y="1790758"/>
            <a:ext cx="4528192"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Clr>
                <a:srgbClr val="511C6C"/>
              </a:buClr>
              <a:buNone/>
            </a:pPr>
            <a:endParaRPr lang="en-US" sz="1400"/>
          </a:p>
        </p:txBody>
      </p:sp>
      <p:pic>
        <p:nvPicPr>
          <p:cNvPr id="5" name="Picture 4">
            <a:extLst>
              <a:ext uri="{FF2B5EF4-FFF2-40B4-BE49-F238E27FC236}">
                <a16:creationId xmlns:a16="http://schemas.microsoft.com/office/drawing/2014/main" id="{C1813761-011E-FB4A-1A99-A50D4AD1A320}"/>
              </a:ext>
            </a:extLst>
          </p:cNvPr>
          <p:cNvPicPr>
            <a:picLocks noChangeAspect="1"/>
          </p:cNvPicPr>
          <p:nvPr/>
        </p:nvPicPr>
        <p:blipFill>
          <a:blip r:embed="rId3"/>
          <a:stretch>
            <a:fillRect/>
          </a:stretch>
        </p:blipFill>
        <p:spPr>
          <a:xfrm>
            <a:off x="0" y="1421"/>
            <a:ext cx="9144000" cy="5140657"/>
          </a:xfrm>
          <a:prstGeom prst="rect">
            <a:avLst/>
          </a:prstGeom>
        </p:spPr>
      </p:pic>
    </p:spTree>
    <p:extLst>
      <p:ext uri="{BB962C8B-B14F-4D97-AF65-F5344CB8AC3E}">
        <p14:creationId xmlns:p14="http://schemas.microsoft.com/office/powerpoint/2010/main" val="1458276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1">
            <a:extLst>
              <a:ext uri="{FF2B5EF4-FFF2-40B4-BE49-F238E27FC236}">
                <a16:creationId xmlns:a16="http://schemas.microsoft.com/office/drawing/2014/main" id="{370C8A78-6117-6643-AF5F-E3E84FEA9698}"/>
              </a:ext>
            </a:extLst>
          </p:cNvPr>
          <p:cNvSpPr txBox="1">
            <a:spLocks/>
          </p:cNvSpPr>
          <p:nvPr/>
        </p:nvSpPr>
        <p:spPr>
          <a:xfrm>
            <a:off x="874251" y="1790758"/>
            <a:ext cx="4528192" cy="246295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Clr>
                <a:srgbClr val="511C6C"/>
              </a:buClr>
              <a:buNone/>
            </a:pPr>
            <a:endParaRPr lang="en-US" sz="1400"/>
          </a:p>
        </p:txBody>
      </p:sp>
      <p:pic>
        <p:nvPicPr>
          <p:cNvPr id="5" name="Picture 4">
            <a:extLst>
              <a:ext uri="{FF2B5EF4-FFF2-40B4-BE49-F238E27FC236}">
                <a16:creationId xmlns:a16="http://schemas.microsoft.com/office/drawing/2014/main" id="{DAD6D48C-E2D1-969C-6639-FAAABC46A86D}"/>
              </a:ext>
            </a:extLst>
          </p:cNvPr>
          <p:cNvPicPr>
            <a:picLocks noChangeAspect="1"/>
          </p:cNvPicPr>
          <p:nvPr/>
        </p:nvPicPr>
        <p:blipFill>
          <a:blip r:embed="rId3"/>
          <a:stretch>
            <a:fillRect/>
          </a:stretch>
        </p:blipFill>
        <p:spPr>
          <a:xfrm>
            <a:off x="0" y="1421"/>
            <a:ext cx="9144000" cy="5140657"/>
          </a:xfrm>
          <a:prstGeom prst="rect">
            <a:avLst/>
          </a:prstGeom>
        </p:spPr>
      </p:pic>
    </p:spTree>
    <p:extLst>
      <p:ext uri="{BB962C8B-B14F-4D97-AF65-F5344CB8AC3E}">
        <p14:creationId xmlns:p14="http://schemas.microsoft.com/office/powerpoint/2010/main" val="131328200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6147cc0c-9695-45d3-bb91-2a0d372e7d1b"/>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483F0E95C095044A91FAF40A0A24599" ma:contentTypeVersion="11" ma:contentTypeDescription="Create a new document." ma:contentTypeScope="" ma:versionID="ef17a37cf1b37988272db25700ea1a25">
  <xsd:schema xmlns:xsd="http://www.w3.org/2001/XMLSchema" xmlns:xs="http://www.w3.org/2001/XMLSchema" xmlns:p="http://schemas.microsoft.com/office/2006/metadata/properties" xmlns:ns2="e09b4255-b0b1-427a-9c88-757096f4c12a" xmlns:ns3="9890333f-d1fd-4089-b890-e8cd7d10d952" targetNamespace="http://schemas.microsoft.com/office/2006/metadata/properties" ma:root="true" ma:fieldsID="d025848c1477469f028bd3b86420afff" ns2:_="" ns3:_="">
    <xsd:import namespace="e09b4255-b0b1-427a-9c88-757096f4c12a"/>
    <xsd:import namespace="9890333f-d1fd-4089-b890-e8cd7d10d952"/>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9b4255-b0b1-427a-9c88-757096f4c12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90333f-d1fd-4089-b890-e8cd7d10d952"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ee2de2d4-fb10-4aea-a63a-c098d6e07741}" ma:internalName="TaxCatchAll" ma:showField="CatchAllData" ma:web="9890333f-d1fd-4089-b890-e8cd7d10d95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09b4255-b0b1-427a-9c88-757096f4c12a">
      <Terms xmlns="http://schemas.microsoft.com/office/infopath/2007/PartnerControls"/>
    </lcf76f155ced4ddcb4097134ff3c332f>
    <TaxCatchAll xmlns="9890333f-d1fd-4089-b890-e8cd7d10d952" xsi:nil="true"/>
  </documentManagement>
</p:properties>
</file>

<file path=customXml/itemProps1.xml><?xml version="1.0" encoding="utf-8"?>
<ds:datastoreItem xmlns:ds="http://schemas.openxmlformats.org/officeDocument/2006/customXml" ds:itemID="{AEE7BDE9-0DB2-4E14-9946-DDC8818E9D5E}">
  <ds:schemaRefs>
    <ds:schemaRef ds:uri="http://schemas.microsoft.com/sharepoint/v3/contenttype/forms"/>
  </ds:schemaRefs>
</ds:datastoreItem>
</file>

<file path=customXml/itemProps2.xml><?xml version="1.0" encoding="utf-8"?>
<ds:datastoreItem xmlns:ds="http://schemas.openxmlformats.org/officeDocument/2006/customXml" ds:itemID="{74DAC650-0D9B-41D7-91F3-FEF47634806B}"/>
</file>

<file path=customXml/itemProps3.xml><?xml version="1.0" encoding="utf-8"?>
<ds:datastoreItem xmlns:ds="http://schemas.openxmlformats.org/officeDocument/2006/customXml" ds:itemID="{5A07A001-8560-47F2-ACB3-36ECB8236547}">
  <ds:schemaRefs>
    <ds:schemaRef ds:uri="http://purl.org/dc/terms/"/>
    <ds:schemaRef ds:uri="http://purl.org/dc/elements/1.1/"/>
    <ds:schemaRef ds:uri="fbe4854a-184b-48c7-abce-d52cc9cbc0a3"/>
    <ds:schemaRef ds:uri="http://schemas.microsoft.com/office/infopath/2007/PartnerControls"/>
    <ds:schemaRef ds:uri="http://schemas.microsoft.com/office/2006/metadata/properties"/>
    <ds:schemaRef ds:uri="http://schemas.microsoft.com/office/2006/documentManagement/types"/>
    <ds:schemaRef ds:uri="http://schemas.openxmlformats.org/package/2006/metadata/core-properties"/>
    <ds:schemaRef ds:uri="http://www.w3.org/XML/1998/namespace"/>
    <ds:schemaRef ds:uri="http://purl.org/dc/dcmitype/"/>
    <ds:schemaRef ds:uri="2457cae1-bbb3-49df-91d0-3eeeba63d323"/>
    <ds:schemaRef ds:uri="ef19808f-d5e4-40cd-93fa-31b8700ee2cf"/>
  </ds:schemaRefs>
</ds:datastoreItem>
</file>

<file path=docProps/app.xml><?xml version="1.0" encoding="utf-8"?>
<Properties xmlns="http://schemas.openxmlformats.org/officeDocument/2006/extended-properties" xmlns:vt="http://schemas.openxmlformats.org/officeDocument/2006/docPropsVTypes">
  <Template>Office Theme</Template>
  <TotalTime>1093</TotalTime>
  <Words>3051</Words>
  <Application>Microsoft Office PowerPoint</Application>
  <PresentationFormat>On-screen Show (16:9)</PresentationFormat>
  <Paragraphs>437</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Kerry Mawby</dc:creator>
  <cp:lastModifiedBy>Haywood, Kirstie</cp:lastModifiedBy>
  <cp:revision>171</cp:revision>
  <dcterms:created xsi:type="dcterms:W3CDTF">2017-04-05T11:04:35Z</dcterms:created>
  <dcterms:modified xsi:type="dcterms:W3CDTF">2023-09-20T14:15:28Z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0x0101002483F0E95C095044A91FAF40A0A24599</vt:lpwstr>
  </property>
  <property fmtid="{D5CDD505-2E9C-101B-9397-08002B2CF9AE}" pid="3" name="MediaServiceImageTags">
    <vt:lpwstr/>
  </property>
  <property fmtid="{D5CDD505-2E9C-101B-9397-08002B2CF9AE}" pid="4" name="xd_ProgID">
    <vt:lpwstr/>
  </property>
  <property fmtid="{D5CDD505-2E9C-101B-9397-08002B2CF9AE}" pid="5" name="_SourceUrl">
    <vt:lpwstr/>
  </property>
  <property fmtid="{D5CDD505-2E9C-101B-9397-08002B2CF9AE}" pid="6" name="_SharedFileIndex">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xd_Signature">
    <vt:lpwstr/>
  </property>
</Properties>
</file>