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358" r:id="rId4"/>
    <p:sldId id="257" r:id="rId5"/>
    <p:sldId id="359" r:id="rId6"/>
    <p:sldId id="360" r:id="rId7"/>
    <p:sldId id="361" r:id="rId8"/>
    <p:sldId id="267" r:id="rId9"/>
    <p:sldId id="362" r:id="rId10"/>
    <p:sldId id="272" r:id="rId11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D62"/>
    <a:srgbClr val="3C1053"/>
    <a:srgbClr val="507F70"/>
    <a:srgbClr val="6DC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71097" autoAdjust="0"/>
  </p:normalViewPr>
  <p:slideViewPr>
    <p:cSldViewPr>
      <p:cViewPr varScale="1">
        <p:scale>
          <a:sx n="70" d="100"/>
          <a:sy n="70" d="100"/>
        </p:scale>
        <p:origin x="2504" y="1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4" d="100"/>
          <a:sy n="104" d="100"/>
        </p:scale>
        <p:origin x="223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CCB45-26AF-477F-BA70-9169EC56DDDE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9C1D5D7-7988-4A49-AE5E-4CC5486DB049}">
      <dgm:prSet/>
      <dgm:spPr/>
      <dgm:t>
        <a:bodyPr/>
        <a:lstStyle/>
        <a:p>
          <a:r>
            <a:rPr lang="en-US"/>
            <a:t>Stage 1</a:t>
          </a:r>
        </a:p>
      </dgm:t>
    </dgm:pt>
    <dgm:pt modelId="{BAFD5043-48D3-4093-B44E-C47A3C0B9E55}" type="parTrans" cxnId="{32FD29C0-A5C3-492F-912B-159AA0CD2238}">
      <dgm:prSet/>
      <dgm:spPr/>
      <dgm:t>
        <a:bodyPr/>
        <a:lstStyle/>
        <a:p>
          <a:endParaRPr lang="en-US"/>
        </a:p>
      </dgm:t>
    </dgm:pt>
    <dgm:pt modelId="{7F352F30-B639-42C4-A950-3DB6BE0058E3}" type="sibTrans" cxnId="{32FD29C0-A5C3-492F-912B-159AA0CD2238}">
      <dgm:prSet/>
      <dgm:spPr/>
      <dgm:t>
        <a:bodyPr/>
        <a:lstStyle/>
        <a:p>
          <a:endParaRPr lang="en-US"/>
        </a:p>
      </dgm:t>
    </dgm:pt>
    <dgm:pt modelId="{4D9D80A2-F368-4718-8E38-F123E1005199}">
      <dgm:prSet/>
      <dgm:spPr/>
      <dgm:t>
        <a:bodyPr/>
        <a:lstStyle/>
        <a:p>
          <a:r>
            <a:rPr lang="en-US"/>
            <a:t>Stage 1</a:t>
          </a:r>
        </a:p>
      </dgm:t>
    </dgm:pt>
    <dgm:pt modelId="{F7A13B15-5B68-4C78-9DD2-1F39FD2D3FA1}" type="parTrans" cxnId="{CFEBC1DE-5660-4A07-9C12-CFD141E2BFC6}">
      <dgm:prSet/>
      <dgm:spPr/>
      <dgm:t>
        <a:bodyPr/>
        <a:lstStyle/>
        <a:p>
          <a:endParaRPr lang="en-US"/>
        </a:p>
      </dgm:t>
    </dgm:pt>
    <dgm:pt modelId="{66C502FD-4936-4494-9ED6-4C62CB54A2AB}" type="sibTrans" cxnId="{CFEBC1DE-5660-4A07-9C12-CFD141E2BFC6}">
      <dgm:prSet/>
      <dgm:spPr/>
      <dgm:t>
        <a:bodyPr/>
        <a:lstStyle/>
        <a:p>
          <a:endParaRPr lang="en-US"/>
        </a:p>
      </dgm:t>
    </dgm:pt>
    <dgm:pt modelId="{8CC7B241-0ABE-4E80-9A74-D9B96C3F4D53}">
      <dgm:prSet/>
      <dgm:spPr/>
      <dgm:t>
        <a:bodyPr/>
        <a:lstStyle/>
        <a:p>
          <a:r>
            <a:rPr lang="en-US"/>
            <a:t>Diagnostic Feb/23</a:t>
          </a:r>
        </a:p>
      </dgm:t>
    </dgm:pt>
    <dgm:pt modelId="{57BAB756-8304-44E2-B916-EF7E4CEAF4F7}" type="parTrans" cxnId="{22C4A261-4A86-409D-A99D-B84C42FC8C47}">
      <dgm:prSet/>
      <dgm:spPr/>
      <dgm:t>
        <a:bodyPr/>
        <a:lstStyle/>
        <a:p>
          <a:endParaRPr lang="en-US"/>
        </a:p>
      </dgm:t>
    </dgm:pt>
    <dgm:pt modelId="{59D1C21C-F3D5-4D92-A662-7096D26BE6D4}" type="sibTrans" cxnId="{22C4A261-4A86-409D-A99D-B84C42FC8C47}">
      <dgm:prSet/>
      <dgm:spPr/>
      <dgm:t>
        <a:bodyPr/>
        <a:lstStyle/>
        <a:p>
          <a:endParaRPr lang="en-US"/>
        </a:p>
      </dgm:t>
    </dgm:pt>
    <dgm:pt modelId="{B1C3FCEB-05CC-4F81-BC27-CD380A11BDAD}">
      <dgm:prSet/>
      <dgm:spPr/>
      <dgm:t>
        <a:bodyPr/>
        <a:lstStyle/>
        <a:p>
          <a:r>
            <a:rPr lang="en-US"/>
            <a:t>Stage 2</a:t>
          </a:r>
        </a:p>
      </dgm:t>
    </dgm:pt>
    <dgm:pt modelId="{FCAF78C0-8F2D-475B-B476-A4E6647FE9F8}" type="parTrans" cxnId="{66E7061D-2945-4E70-819C-915D7081E740}">
      <dgm:prSet/>
      <dgm:spPr/>
      <dgm:t>
        <a:bodyPr/>
        <a:lstStyle/>
        <a:p>
          <a:endParaRPr lang="en-US"/>
        </a:p>
      </dgm:t>
    </dgm:pt>
    <dgm:pt modelId="{A3189412-FF66-493B-990A-176A83DF5914}" type="sibTrans" cxnId="{66E7061D-2945-4E70-819C-915D7081E740}">
      <dgm:prSet/>
      <dgm:spPr/>
      <dgm:t>
        <a:bodyPr/>
        <a:lstStyle/>
        <a:p>
          <a:endParaRPr lang="en-US"/>
        </a:p>
      </dgm:t>
    </dgm:pt>
    <dgm:pt modelId="{711EBA64-07D7-4AFE-AF1A-9305483589DF}">
      <dgm:prSet/>
      <dgm:spPr/>
      <dgm:t>
        <a:bodyPr/>
        <a:lstStyle/>
        <a:p>
          <a:r>
            <a:rPr lang="en-US"/>
            <a:t>Stage 2</a:t>
          </a:r>
        </a:p>
      </dgm:t>
    </dgm:pt>
    <dgm:pt modelId="{2ADBBFED-BCED-41D6-A45A-EA1988C8F332}" type="parTrans" cxnId="{283357E6-4E09-4741-B9DD-F54549F22FC3}">
      <dgm:prSet/>
      <dgm:spPr/>
      <dgm:t>
        <a:bodyPr/>
        <a:lstStyle/>
        <a:p>
          <a:endParaRPr lang="en-US"/>
        </a:p>
      </dgm:t>
    </dgm:pt>
    <dgm:pt modelId="{E9B7E10B-CF3F-41F3-9C27-4E2C390AC322}" type="sibTrans" cxnId="{283357E6-4E09-4741-B9DD-F54549F22FC3}">
      <dgm:prSet/>
      <dgm:spPr/>
      <dgm:t>
        <a:bodyPr/>
        <a:lstStyle/>
        <a:p>
          <a:endParaRPr lang="en-US"/>
        </a:p>
      </dgm:t>
    </dgm:pt>
    <dgm:pt modelId="{9272EA70-7AF4-4E02-BFD2-98A9182AA752}">
      <dgm:prSet/>
      <dgm:spPr/>
      <dgm:t>
        <a:bodyPr/>
        <a:lstStyle/>
        <a:p>
          <a:r>
            <a:rPr lang="en-US"/>
            <a:t>Survey &amp; Focus Groups Mar-May/23</a:t>
          </a:r>
        </a:p>
      </dgm:t>
    </dgm:pt>
    <dgm:pt modelId="{6A4420F9-FA32-4EB5-A9E3-3D99FDC221FE}" type="parTrans" cxnId="{075112EE-0BE8-4B77-92DD-D18FC1371DF3}">
      <dgm:prSet/>
      <dgm:spPr/>
      <dgm:t>
        <a:bodyPr/>
        <a:lstStyle/>
        <a:p>
          <a:endParaRPr lang="en-US"/>
        </a:p>
      </dgm:t>
    </dgm:pt>
    <dgm:pt modelId="{3B2ADDA2-804E-4686-9C62-7DDD7C1269F9}" type="sibTrans" cxnId="{075112EE-0BE8-4B77-92DD-D18FC1371DF3}">
      <dgm:prSet/>
      <dgm:spPr/>
      <dgm:t>
        <a:bodyPr/>
        <a:lstStyle/>
        <a:p>
          <a:endParaRPr lang="en-US"/>
        </a:p>
      </dgm:t>
    </dgm:pt>
    <dgm:pt modelId="{EEC48222-09E3-4A85-B091-B6EBB7350809}">
      <dgm:prSet/>
      <dgm:spPr/>
      <dgm:t>
        <a:bodyPr/>
        <a:lstStyle/>
        <a:p>
          <a:r>
            <a:rPr lang="en-US"/>
            <a:t>Stage 3</a:t>
          </a:r>
        </a:p>
      </dgm:t>
    </dgm:pt>
    <dgm:pt modelId="{85A363A5-5FFE-4F91-B0F0-E415FDE6DCCC}" type="parTrans" cxnId="{072FA5DF-7003-4EA2-A72A-FB90623A0544}">
      <dgm:prSet/>
      <dgm:spPr/>
      <dgm:t>
        <a:bodyPr/>
        <a:lstStyle/>
        <a:p>
          <a:endParaRPr lang="en-US"/>
        </a:p>
      </dgm:t>
    </dgm:pt>
    <dgm:pt modelId="{1B10548B-A3C9-4235-9BD8-62072340974A}" type="sibTrans" cxnId="{072FA5DF-7003-4EA2-A72A-FB90623A0544}">
      <dgm:prSet/>
      <dgm:spPr/>
      <dgm:t>
        <a:bodyPr/>
        <a:lstStyle/>
        <a:p>
          <a:endParaRPr lang="en-US"/>
        </a:p>
      </dgm:t>
    </dgm:pt>
    <dgm:pt modelId="{BE586080-FDB5-4356-8301-1285C6B345CE}">
      <dgm:prSet/>
      <dgm:spPr/>
      <dgm:t>
        <a:bodyPr/>
        <a:lstStyle/>
        <a:p>
          <a:r>
            <a:rPr lang="en-US"/>
            <a:t>Stage 3</a:t>
          </a:r>
        </a:p>
      </dgm:t>
    </dgm:pt>
    <dgm:pt modelId="{611FE975-3698-4A75-9CE9-BC796502CD86}" type="parTrans" cxnId="{58B58E4F-5313-43C4-84E2-7A9505670715}">
      <dgm:prSet/>
      <dgm:spPr/>
      <dgm:t>
        <a:bodyPr/>
        <a:lstStyle/>
        <a:p>
          <a:endParaRPr lang="en-US"/>
        </a:p>
      </dgm:t>
    </dgm:pt>
    <dgm:pt modelId="{1640758E-6661-4B63-B352-66E976B3C6AB}" type="sibTrans" cxnId="{58B58E4F-5313-43C4-84E2-7A9505670715}">
      <dgm:prSet/>
      <dgm:spPr/>
      <dgm:t>
        <a:bodyPr/>
        <a:lstStyle/>
        <a:p>
          <a:endParaRPr lang="en-US"/>
        </a:p>
      </dgm:t>
    </dgm:pt>
    <dgm:pt modelId="{AC7F7FDD-0AF7-4792-93F7-A22F59EC9B54}">
      <dgm:prSet/>
      <dgm:spPr/>
      <dgm:t>
        <a:bodyPr/>
        <a:lstStyle/>
        <a:p>
          <a:r>
            <a:rPr lang="en-US"/>
            <a:t>Co-Creation of the ACTION PLAN       Jun-Sep/23</a:t>
          </a:r>
        </a:p>
      </dgm:t>
    </dgm:pt>
    <dgm:pt modelId="{76ABB73A-FA37-4125-8F69-57F3576C0DDE}" type="parTrans" cxnId="{5BD2B2E2-13C0-4124-B73C-FF5AC6F81E1C}">
      <dgm:prSet/>
      <dgm:spPr/>
      <dgm:t>
        <a:bodyPr/>
        <a:lstStyle/>
        <a:p>
          <a:endParaRPr lang="en-US"/>
        </a:p>
      </dgm:t>
    </dgm:pt>
    <dgm:pt modelId="{97CE1CCA-E404-4C5C-AFDA-D6000036B224}" type="sibTrans" cxnId="{5BD2B2E2-13C0-4124-B73C-FF5AC6F81E1C}">
      <dgm:prSet/>
      <dgm:spPr/>
      <dgm:t>
        <a:bodyPr/>
        <a:lstStyle/>
        <a:p>
          <a:endParaRPr lang="en-US"/>
        </a:p>
      </dgm:t>
    </dgm:pt>
    <dgm:pt modelId="{7DB7198F-4716-4C27-ADA9-3EDA74A6659D}" type="pres">
      <dgm:prSet presAssocID="{D7FCCB45-26AF-477F-BA70-9169EC56DDDE}" presName="Name0" presStyleCnt="0">
        <dgm:presLayoutVars>
          <dgm:dir/>
          <dgm:animLvl val="lvl"/>
          <dgm:resizeHandles val="exact"/>
        </dgm:presLayoutVars>
      </dgm:prSet>
      <dgm:spPr/>
    </dgm:pt>
    <dgm:pt modelId="{37F4B4A3-792C-4647-B7D0-A89BC0CD1443}" type="pres">
      <dgm:prSet presAssocID="{EEC48222-09E3-4A85-B091-B6EBB7350809}" presName="boxAndChildren" presStyleCnt="0"/>
      <dgm:spPr/>
    </dgm:pt>
    <dgm:pt modelId="{0B0A5353-F1C6-4CCA-BE08-7D2F707AD548}" type="pres">
      <dgm:prSet presAssocID="{EEC48222-09E3-4A85-B091-B6EBB7350809}" presName="parentTextBox" presStyleLbl="alignNode1" presStyleIdx="0" presStyleCnt="3"/>
      <dgm:spPr/>
    </dgm:pt>
    <dgm:pt modelId="{8085ED40-19E4-42E2-99A5-077674131487}" type="pres">
      <dgm:prSet presAssocID="{EEC48222-09E3-4A85-B091-B6EBB7350809}" presName="descendantBox" presStyleLbl="bgAccFollowNode1" presStyleIdx="0" presStyleCnt="3"/>
      <dgm:spPr/>
    </dgm:pt>
    <dgm:pt modelId="{91817293-3B0D-4989-BB52-C320B3C97DE6}" type="pres">
      <dgm:prSet presAssocID="{A3189412-FF66-493B-990A-176A83DF5914}" presName="sp" presStyleCnt="0"/>
      <dgm:spPr/>
    </dgm:pt>
    <dgm:pt modelId="{E306C476-92DF-4E1D-897C-274C5B9ECAB2}" type="pres">
      <dgm:prSet presAssocID="{B1C3FCEB-05CC-4F81-BC27-CD380A11BDAD}" presName="arrowAndChildren" presStyleCnt="0"/>
      <dgm:spPr/>
    </dgm:pt>
    <dgm:pt modelId="{69C5433D-BF0F-4E61-B544-4FC137FF5AD8}" type="pres">
      <dgm:prSet presAssocID="{B1C3FCEB-05CC-4F81-BC27-CD380A11BDAD}" presName="parentTextArrow" presStyleLbl="node1" presStyleIdx="0" presStyleCnt="0"/>
      <dgm:spPr/>
    </dgm:pt>
    <dgm:pt modelId="{DA2F5247-AE3B-4DD1-A525-0BDB37ADC7D3}" type="pres">
      <dgm:prSet presAssocID="{B1C3FCEB-05CC-4F81-BC27-CD380A11BDAD}" presName="arrow" presStyleLbl="alignNode1" presStyleIdx="1" presStyleCnt="3"/>
      <dgm:spPr/>
    </dgm:pt>
    <dgm:pt modelId="{2EFD8706-49CF-474E-BDEB-86C9E3B51011}" type="pres">
      <dgm:prSet presAssocID="{B1C3FCEB-05CC-4F81-BC27-CD380A11BDAD}" presName="descendantArrow" presStyleLbl="bgAccFollowNode1" presStyleIdx="1" presStyleCnt="3"/>
      <dgm:spPr/>
    </dgm:pt>
    <dgm:pt modelId="{44522B2A-7F5A-45FC-BC27-659FC280F79D}" type="pres">
      <dgm:prSet presAssocID="{7F352F30-B639-42C4-A950-3DB6BE0058E3}" presName="sp" presStyleCnt="0"/>
      <dgm:spPr/>
    </dgm:pt>
    <dgm:pt modelId="{D414A40A-D97C-4545-BB4B-9680C718B144}" type="pres">
      <dgm:prSet presAssocID="{09C1D5D7-7988-4A49-AE5E-4CC5486DB049}" presName="arrowAndChildren" presStyleCnt="0"/>
      <dgm:spPr/>
    </dgm:pt>
    <dgm:pt modelId="{FE4C6225-05EC-4581-BA84-24B402BC2A8C}" type="pres">
      <dgm:prSet presAssocID="{09C1D5D7-7988-4A49-AE5E-4CC5486DB049}" presName="parentTextArrow" presStyleLbl="node1" presStyleIdx="0" presStyleCnt="0"/>
      <dgm:spPr/>
    </dgm:pt>
    <dgm:pt modelId="{627CC8AF-DDBB-41A7-B967-5656D4AC383A}" type="pres">
      <dgm:prSet presAssocID="{09C1D5D7-7988-4A49-AE5E-4CC5486DB049}" presName="arrow" presStyleLbl="alignNode1" presStyleIdx="2" presStyleCnt="3"/>
      <dgm:spPr/>
    </dgm:pt>
    <dgm:pt modelId="{A2A9CEB6-9030-4700-A845-5D1D54A5AFAB}" type="pres">
      <dgm:prSet presAssocID="{09C1D5D7-7988-4A49-AE5E-4CC5486DB049}" presName="descendantArrow" presStyleLbl="bgAccFollowNode1" presStyleIdx="2" presStyleCnt="3"/>
      <dgm:spPr/>
    </dgm:pt>
  </dgm:ptLst>
  <dgm:cxnLst>
    <dgm:cxn modelId="{1A042404-5C33-4131-BCB1-AD705F73B1BA}" type="presOf" srcId="{711EBA64-07D7-4AFE-AF1A-9305483589DF}" destId="{2EFD8706-49CF-474E-BDEB-86C9E3B51011}" srcOrd="0" destOrd="0" presId="urn:microsoft.com/office/officeart/2016/7/layout/VerticalDownArrowProcess"/>
    <dgm:cxn modelId="{545B200E-297A-4705-A698-4D84925D57A9}" type="presOf" srcId="{B1C3FCEB-05CC-4F81-BC27-CD380A11BDAD}" destId="{69C5433D-BF0F-4E61-B544-4FC137FF5AD8}" srcOrd="0" destOrd="0" presId="urn:microsoft.com/office/officeart/2016/7/layout/VerticalDownArrowProcess"/>
    <dgm:cxn modelId="{7845D814-5ACF-453E-83F3-36C19DE3FB1A}" type="presOf" srcId="{D7FCCB45-26AF-477F-BA70-9169EC56DDDE}" destId="{7DB7198F-4716-4C27-ADA9-3EDA74A6659D}" srcOrd="0" destOrd="0" presId="urn:microsoft.com/office/officeart/2016/7/layout/VerticalDownArrowProcess"/>
    <dgm:cxn modelId="{66E7061D-2945-4E70-819C-915D7081E740}" srcId="{D7FCCB45-26AF-477F-BA70-9169EC56DDDE}" destId="{B1C3FCEB-05CC-4F81-BC27-CD380A11BDAD}" srcOrd="1" destOrd="0" parTransId="{FCAF78C0-8F2D-475B-B476-A4E6647FE9F8}" sibTransId="{A3189412-FF66-493B-990A-176A83DF5914}"/>
    <dgm:cxn modelId="{97DF4C32-57FF-4516-9A40-8FF2694B0CA3}" type="presOf" srcId="{EEC48222-09E3-4A85-B091-B6EBB7350809}" destId="{0B0A5353-F1C6-4CCA-BE08-7D2F707AD548}" srcOrd="0" destOrd="0" presId="urn:microsoft.com/office/officeart/2016/7/layout/VerticalDownArrowProcess"/>
    <dgm:cxn modelId="{7924E540-00B6-4E96-9FF2-36C9E6DC86E4}" type="presOf" srcId="{4D9D80A2-F368-4718-8E38-F123E1005199}" destId="{A2A9CEB6-9030-4700-A845-5D1D54A5AFAB}" srcOrd="0" destOrd="0" presId="urn:microsoft.com/office/officeart/2016/7/layout/VerticalDownArrowProcess"/>
    <dgm:cxn modelId="{58B58E4F-5313-43C4-84E2-7A9505670715}" srcId="{EEC48222-09E3-4A85-B091-B6EBB7350809}" destId="{BE586080-FDB5-4356-8301-1285C6B345CE}" srcOrd="0" destOrd="0" parTransId="{611FE975-3698-4A75-9CE9-BC796502CD86}" sibTransId="{1640758E-6661-4B63-B352-66E976B3C6AB}"/>
    <dgm:cxn modelId="{22C4A261-4A86-409D-A99D-B84C42FC8C47}" srcId="{4D9D80A2-F368-4718-8E38-F123E1005199}" destId="{8CC7B241-0ABE-4E80-9A74-D9B96C3F4D53}" srcOrd="0" destOrd="0" parTransId="{57BAB756-8304-44E2-B916-EF7E4CEAF4F7}" sibTransId="{59D1C21C-F3D5-4D92-A662-7096D26BE6D4}"/>
    <dgm:cxn modelId="{96B39D68-CF37-48C4-AAC5-9D6039ACC6D2}" type="presOf" srcId="{AC7F7FDD-0AF7-4792-93F7-A22F59EC9B54}" destId="{8085ED40-19E4-42E2-99A5-077674131487}" srcOrd="0" destOrd="1" presId="urn:microsoft.com/office/officeart/2016/7/layout/VerticalDownArrowProcess"/>
    <dgm:cxn modelId="{A0CA826D-0C44-460E-A4E0-2C2571DDE5F9}" type="presOf" srcId="{B1C3FCEB-05CC-4F81-BC27-CD380A11BDAD}" destId="{DA2F5247-AE3B-4DD1-A525-0BDB37ADC7D3}" srcOrd="1" destOrd="0" presId="urn:microsoft.com/office/officeart/2016/7/layout/VerticalDownArrowProcess"/>
    <dgm:cxn modelId="{231F087E-F121-4947-B0C8-6D8B695D708D}" type="presOf" srcId="{9272EA70-7AF4-4E02-BFD2-98A9182AA752}" destId="{2EFD8706-49CF-474E-BDEB-86C9E3B51011}" srcOrd="0" destOrd="1" presId="urn:microsoft.com/office/officeart/2016/7/layout/VerticalDownArrowProcess"/>
    <dgm:cxn modelId="{6C275A7E-8641-429C-BC44-43DBD43EEB2B}" type="presOf" srcId="{09C1D5D7-7988-4A49-AE5E-4CC5486DB049}" destId="{627CC8AF-DDBB-41A7-B967-5656D4AC383A}" srcOrd="1" destOrd="0" presId="urn:microsoft.com/office/officeart/2016/7/layout/VerticalDownArrowProcess"/>
    <dgm:cxn modelId="{CF62A8A3-7799-4B2A-B232-87D13D27031A}" type="presOf" srcId="{09C1D5D7-7988-4A49-AE5E-4CC5486DB049}" destId="{FE4C6225-05EC-4581-BA84-24B402BC2A8C}" srcOrd="0" destOrd="0" presId="urn:microsoft.com/office/officeart/2016/7/layout/VerticalDownArrowProcess"/>
    <dgm:cxn modelId="{32FD29C0-A5C3-492F-912B-159AA0CD2238}" srcId="{D7FCCB45-26AF-477F-BA70-9169EC56DDDE}" destId="{09C1D5D7-7988-4A49-AE5E-4CC5486DB049}" srcOrd="0" destOrd="0" parTransId="{BAFD5043-48D3-4093-B44E-C47A3C0B9E55}" sibTransId="{7F352F30-B639-42C4-A950-3DB6BE0058E3}"/>
    <dgm:cxn modelId="{BB4A6DD1-9631-4278-A41F-21FD415AE5F2}" type="presOf" srcId="{BE586080-FDB5-4356-8301-1285C6B345CE}" destId="{8085ED40-19E4-42E2-99A5-077674131487}" srcOrd="0" destOrd="0" presId="urn:microsoft.com/office/officeart/2016/7/layout/VerticalDownArrowProcess"/>
    <dgm:cxn modelId="{CFEBC1DE-5660-4A07-9C12-CFD141E2BFC6}" srcId="{09C1D5D7-7988-4A49-AE5E-4CC5486DB049}" destId="{4D9D80A2-F368-4718-8E38-F123E1005199}" srcOrd="0" destOrd="0" parTransId="{F7A13B15-5B68-4C78-9DD2-1F39FD2D3FA1}" sibTransId="{66C502FD-4936-4494-9ED6-4C62CB54A2AB}"/>
    <dgm:cxn modelId="{072FA5DF-7003-4EA2-A72A-FB90623A0544}" srcId="{D7FCCB45-26AF-477F-BA70-9169EC56DDDE}" destId="{EEC48222-09E3-4A85-B091-B6EBB7350809}" srcOrd="2" destOrd="0" parTransId="{85A363A5-5FFE-4F91-B0F0-E415FDE6DCCC}" sibTransId="{1B10548B-A3C9-4235-9BD8-62072340974A}"/>
    <dgm:cxn modelId="{5BD2B2E2-13C0-4124-B73C-FF5AC6F81E1C}" srcId="{BE586080-FDB5-4356-8301-1285C6B345CE}" destId="{AC7F7FDD-0AF7-4792-93F7-A22F59EC9B54}" srcOrd="0" destOrd="0" parTransId="{76ABB73A-FA37-4125-8F69-57F3576C0DDE}" sibTransId="{97CE1CCA-E404-4C5C-AFDA-D6000036B224}"/>
    <dgm:cxn modelId="{283357E6-4E09-4741-B9DD-F54549F22FC3}" srcId="{B1C3FCEB-05CC-4F81-BC27-CD380A11BDAD}" destId="{711EBA64-07D7-4AFE-AF1A-9305483589DF}" srcOrd="0" destOrd="0" parTransId="{2ADBBFED-BCED-41D6-A45A-EA1988C8F332}" sibTransId="{E9B7E10B-CF3F-41F3-9C27-4E2C390AC322}"/>
    <dgm:cxn modelId="{075112EE-0BE8-4B77-92DD-D18FC1371DF3}" srcId="{711EBA64-07D7-4AFE-AF1A-9305483589DF}" destId="{9272EA70-7AF4-4E02-BFD2-98A9182AA752}" srcOrd="0" destOrd="0" parTransId="{6A4420F9-FA32-4EB5-A9E3-3D99FDC221FE}" sibTransId="{3B2ADDA2-804E-4686-9C62-7DDD7C1269F9}"/>
    <dgm:cxn modelId="{098D47F3-476C-4535-AB8D-2A40F0B73464}" type="presOf" srcId="{8CC7B241-0ABE-4E80-9A74-D9B96C3F4D53}" destId="{A2A9CEB6-9030-4700-A845-5D1D54A5AFAB}" srcOrd="0" destOrd="1" presId="urn:microsoft.com/office/officeart/2016/7/layout/VerticalDownArrowProcess"/>
    <dgm:cxn modelId="{49A7A4E1-73E2-4981-921F-EA1DD3BE6C35}" type="presParOf" srcId="{7DB7198F-4716-4C27-ADA9-3EDA74A6659D}" destId="{37F4B4A3-792C-4647-B7D0-A89BC0CD1443}" srcOrd="0" destOrd="0" presId="urn:microsoft.com/office/officeart/2016/7/layout/VerticalDownArrowProcess"/>
    <dgm:cxn modelId="{A3438100-B8EE-43E2-A3F4-35CF62D7B216}" type="presParOf" srcId="{37F4B4A3-792C-4647-B7D0-A89BC0CD1443}" destId="{0B0A5353-F1C6-4CCA-BE08-7D2F707AD548}" srcOrd="0" destOrd="0" presId="urn:microsoft.com/office/officeart/2016/7/layout/VerticalDownArrowProcess"/>
    <dgm:cxn modelId="{4233487D-CFF7-4513-8626-A6975C57EA80}" type="presParOf" srcId="{37F4B4A3-792C-4647-B7D0-A89BC0CD1443}" destId="{8085ED40-19E4-42E2-99A5-077674131487}" srcOrd="1" destOrd="0" presId="urn:microsoft.com/office/officeart/2016/7/layout/VerticalDownArrowProcess"/>
    <dgm:cxn modelId="{0DBC49C1-0EF9-47DB-9948-4E2A00E74BE0}" type="presParOf" srcId="{7DB7198F-4716-4C27-ADA9-3EDA74A6659D}" destId="{91817293-3B0D-4989-BB52-C320B3C97DE6}" srcOrd="1" destOrd="0" presId="urn:microsoft.com/office/officeart/2016/7/layout/VerticalDownArrowProcess"/>
    <dgm:cxn modelId="{BA26421E-6DA0-42D6-93C0-8C69FF7A88E6}" type="presParOf" srcId="{7DB7198F-4716-4C27-ADA9-3EDA74A6659D}" destId="{E306C476-92DF-4E1D-897C-274C5B9ECAB2}" srcOrd="2" destOrd="0" presId="urn:microsoft.com/office/officeart/2016/7/layout/VerticalDownArrowProcess"/>
    <dgm:cxn modelId="{E59442F7-987D-4009-AD8B-27EE53DFD545}" type="presParOf" srcId="{E306C476-92DF-4E1D-897C-274C5B9ECAB2}" destId="{69C5433D-BF0F-4E61-B544-4FC137FF5AD8}" srcOrd="0" destOrd="0" presId="urn:microsoft.com/office/officeart/2016/7/layout/VerticalDownArrowProcess"/>
    <dgm:cxn modelId="{1DC807CD-9622-42CD-BDDE-DB0CB63D6225}" type="presParOf" srcId="{E306C476-92DF-4E1D-897C-274C5B9ECAB2}" destId="{DA2F5247-AE3B-4DD1-A525-0BDB37ADC7D3}" srcOrd="1" destOrd="0" presId="urn:microsoft.com/office/officeart/2016/7/layout/VerticalDownArrowProcess"/>
    <dgm:cxn modelId="{81423679-7AFB-45CD-9653-9316559FDB52}" type="presParOf" srcId="{E306C476-92DF-4E1D-897C-274C5B9ECAB2}" destId="{2EFD8706-49CF-474E-BDEB-86C9E3B51011}" srcOrd="2" destOrd="0" presId="urn:microsoft.com/office/officeart/2016/7/layout/VerticalDownArrowProcess"/>
    <dgm:cxn modelId="{41716F98-38B3-4070-B71B-21F8F68B4C30}" type="presParOf" srcId="{7DB7198F-4716-4C27-ADA9-3EDA74A6659D}" destId="{44522B2A-7F5A-45FC-BC27-659FC280F79D}" srcOrd="3" destOrd="0" presId="urn:microsoft.com/office/officeart/2016/7/layout/VerticalDownArrowProcess"/>
    <dgm:cxn modelId="{BC4FFB01-04AE-4D43-A38B-E26AA0D788C6}" type="presParOf" srcId="{7DB7198F-4716-4C27-ADA9-3EDA74A6659D}" destId="{D414A40A-D97C-4545-BB4B-9680C718B144}" srcOrd="4" destOrd="0" presId="urn:microsoft.com/office/officeart/2016/7/layout/VerticalDownArrowProcess"/>
    <dgm:cxn modelId="{48C85945-E776-4A34-807D-2799D5225D7C}" type="presParOf" srcId="{D414A40A-D97C-4545-BB4B-9680C718B144}" destId="{FE4C6225-05EC-4581-BA84-24B402BC2A8C}" srcOrd="0" destOrd="0" presId="urn:microsoft.com/office/officeart/2016/7/layout/VerticalDownArrowProcess"/>
    <dgm:cxn modelId="{81835142-BA1B-4728-B526-B8B7CE8AD380}" type="presParOf" srcId="{D414A40A-D97C-4545-BB4B-9680C718B144}" destId="{627CC8AF-DDBB-41A7-B967-5656D4AC383A}" srcOrd="1" destOrd="0" presId="urn:microsoft.com/office/officeart/2016/7/layout/VerticalDownArrowProcess"/>
    <dgm:cxn modelId="{2369FD90-89D1-4045-A354-D8D903F58416}" type="presParOf" srcId="{D414A40A-D97C-4545-BB4B-9680C718B144}" destId="{A2A9CEB6-9030-4700-A845-5D1D54A5AFAB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A5353-F1C6-4CCA-BE08-7D2F707AD548}">
      <dsp:nvSpPr>
        <dsp:cNvPr id="0" name=""/>
        <dsp:cNvSpPr/>
      </dsp:nvSpPr>
      <dsp:spPr>
        <a:xfrm>
          <a:off x="0" y="2469014"/>
          <a:ext cx="1109035" cy="8103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875" tIns="177800" rIns="78875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Stage 3</a:t>
          </a:r>
        </a:p>
      </dsp:txBody>
      <dsp:txXfrm>
        <a:off x="0" y="2469014"/>
        <a:ext cx="1109035" cy="810385"/>
      </dsp:txXfrm>
    </dsp:sp>
    <dsp:sp modelId="{8085ED40-19E4-42E2-99A5-077674131487}">
      <dsp:nvSpPr>
        <dsp:cNvPr id="0" name=""/>
        <dsp:cNvSpPr/>
      </dsp:nvSpPr>
      <dsp:spPr>
        <a:xfrm>
          <a:off x="1109035" y="2469014"/>
          <a:ext cx="3327105" cy="8103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89" tIns="177800" rIns="67489" bIns="1778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Stage 3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/>
            <a:t>Co-Creation of the ACTION PLAN       Jun-Sep/23</a:t>
          </a:r>
        </a:p>
      </dsp:txBody>
      <dsp:txXfrm>
        <a:off x="1109035" y="2469014"/>
        <a:ext cx="3327105" cy="810385"/>
      </dsp:txXfrm>
    </dsp:sp>
    <dsp:sp modelId="{DA2F5247-AE3B-4DD1-A525-0BDB37ADC7D3}">
      <dsp:nvSpPr>
        <dsp:cNvPr id="0" name=""/>
        <dsp:cNvSpPr/>
      </dsp:nvSpPr>
      <dsp:spPr>
        <a:xfrm rot="10800000">
          <a:off x="0" y="1234797"/>
          <a:ext cx="1109035" cy="1246373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875" tIns="177800" rIns="78875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Stage 2</a:t>
          </a:r>
        </a:p>
      </dsp:txBody>
      <dsp:txXfrm rot="-10800000">
        <a:off x="0" y="1234797"/>
        <a:ext cx="1109035" cy="810142"/>
      </dsp:txXfrm>
    </dsp:sp>
    <dsp:sp modelId="{2EFD8706-49CF-474E-BDEB-86C9E3B51011}">
      <dsp:nvSpPr>
        <dsp:cNvPr id="0" name=""/>
        <dsp:cNvSpPr/>
      </dsp:nvSpPr>
      <dsp:spPr>
        <a:xfrm>
          <a:off x="1109035" y="1234797"/>
          <a:ext cx="3327105" cy="8101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89" tIns="177800" rIns="67489" bIns="1778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Stage 2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/>
            <a:t>Survey &amp; Focus Groups Mar-May/23</a:t>
          </a:r>
        </a:p>
      </dsp:txBody>
      <dsp:txXfrm>
        <a:off x="1109035" y="1234797"/>
        <a:ext cx="3327105" cy="810142"/>
      </dsp:txXfrm>
    </dsp:sp>
    <dsp:sp modelId="{627CC8AF-DDBB-41A7-B967-5656D4AC383A}">
      <dsp:nvSpPr>
        <dsp:cNvPr id="0" name=""/>
        <dsp:cNvSpPr/>
      </dsp:nvSpPr>
      <dsp:spPr>
        <a:xfrm rot="10800000">
          <a:off x="0" y="579"/>
          <a:ext cx="1109035" cy="1246373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875" tIns="177800" rIns="78875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Stage 1</a:t>
          </a:r>
        </a:p>
      </dsp:txBody>
      <dsp:txXfrm rot="-10800000">
        <a:off x="0" y="579"/>
        <a:ext cx="1109035" cy="810142"/>
      </dsp:txXfrm>
    </dsp:sp>
    <dsp:sp modelId="{A2A9CEB6-9030-4700-A845-5D1D54A5AFAB}">
      <dsp:nvSpPr>
        <dsp:cNvPr id="0" name=""/>
        <dsp:cNvSpPr/>
      </dsp:nvSpPr>
      <dsp:spPr>
        <a:xfrm>
          <a:off x="1109035" y="579"/>
          <a:ext cx="3327105" cy="8101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89" tIns="177800" rIns="67489" bIns="1778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Stage 1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/>
            <a:t>Diagnostic Feb/23</a:t>
          </a:r>
        </a:p>
      </dsp:txBody>
      <dsp:txXfrm>
        <a:off x="1109035" y="579"/>
        <a:ext cx="3327105" cy="810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47024-08BD-4380-B0F0-C48594B7BD14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50AF7-DD77-4C26-96D4-6AF5AB8B2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54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Jemina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503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Jemina</a:t>
            </a:r>
          </a:p>
          <a:p>
            <a:r>
              <a:rPr lang="en-GB" dirty="0"/>
              <a:t>The Map, The Model, The Territory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49AB3E-EF20-429B-AB49-BF1E289C036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275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Fiona </a:t>
            </a:r>
          </a:p>
          <a:p>
            <a:r>
              <a:rPr lang="en-GB" dirty="0"/>
              <a:t>The first model – after University of Glasgow work on Culture:</a:t>
            </a:r>
          </a:p>
          <a:p>
            <a:r>
              <a:rPr lang="en-GB" dirty="0"/>
              <a:t>5 themes</a:t>
            </a:r>
          </a:p>
          <a:p>
            <a:r>
              <a:rPr lang="en-GB" dirty="0"/>
              <a:t>1. Research Integrity</a:t>
            </a:r>
          </a:p>
          <a:p>
            <a:r>
              <a:rPr lang="en-GB" dirty="0"/>
              <a:t>2. Collegiality</a:t>
            </a:r>
          </a:p>
          <a:p>
            <a:r>
              <a:rPr lang="en-GB" dirty="0"/>
              <a:t>3. Research Recognition</a:t>
            </a:r>
          </a:p>
          <a:p>
            <a:r>
              <a:rPr lang="en-GB" dirty="0"/>
              <a:t>4. Research Careers</a:t>
            </a:r>
          </a:p>
          <a:p>
            <a:r>
              <a:rPr lang="en-GB" dirty="0"/>
              <a:t>5. Open Research</a:t>
            </a:r>
          </a:p>
          <a:p>
            <a:pPr marL="228600" indent="-228600">
              <a:buAutoNum type="arabicPeriod" startAt="2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31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Fiona</a:t>
            </a:r>
          </a:p>
          <a:p>
            <a:r>
              <a:rPr lang="en-GB" dirty="0"/>
              <a:t>The second model</a:t>
            </a:r>
          </a:p>
          <a:p>
            <a:r>
              <a:rPr lang="en-GB" dirty="0"/>
              <a:t>Excelling in Research and Enterprise seen as a model of complex change (Lippett and </a:t>
            </a:r>
            <a:r>
              <a:rPr lang="en-GB" dirty="0" err="1"/>
              <a:t>Knoster</a:t>
            </a:r>
            <a:r>
              <a:rPr lang="en-GB" dirty="0"/>
              <a:t>), and foundation of a blueprint for change – how do we work across all of our community to align?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064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Jemina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method – from model to territory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Recognising that fostering a positive research culture cannot happen quickly (</a:t>
            </a:r>
            <a:r>
              <a:rPr lang="en-GB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Casci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Adams, 2020) and adopting the principle of slow scholarship (</a:t>
            </a:r>
            <a:r>
              <a:rPr lang="en-GB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Karkov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2019), we have engaged all members of the community through a one-year process of consultation, including surveys, focus groups and co-design workshops, to co-produce a global action plan.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</a:pPr>
            <a:endParaRPr lang="en-GB" b="1" dirty="0"/>
          </a:p>
          <a:p>
            <a:r>
              <a:rPr lang="en-US" dirty="0"/>
              <a:t>Focus on process - the how, our learning</a:t>
            </a:r>
          </a:p>
          <a:p>
            <a:r>
              <a:rPr lang="en-US" dirty="0"/>
              <a:t>Partnership piece – inclusivity – the whole of research community</a:t>
            </a:r>
          </a:p>
          <a:p>
            <a:r>
              <a:rPr lang="en-US" dirty="0"/>
              <a:t>Team </a:t>
            </a:r>
            <a:r>
              <a:rPr lang="en-US" dirty="0" err="1"/>
              <a:t>endeavour</a:t>
            </a:r>
            <a:r>
              <a:rPr lang="en-US" dirty="0"/>
              <a:t> = blending together academic and professional services credibility</a:t>
            </a:r>
          </a:p>
          <a:p>
            <a:pPr lvl="0">
              <a:lnSpc>
                <a:spcPct val="100000"/>
              </a:lnSpc>
            </a:pPr>
            <a:endParaRPr lang="en-GB" b="1" dirty="0"/>
          </a:p>
          <a:p>
            <a:pPr lvl="0">
              <a:lnSpc>
                <a:spcPct val="100000"/>
              </a:lnSpc>
            </a:pPr>
            <a:endParaRPr lang="en-GB" b="1" dirty="0"/>
          </a:p>
          <a:p>
            <a:pPr lvl="0">
              <a:lnSpc>
                <a:spcPct val="100000"/>
              </a:lnSpc>
            </a:pPr>
            <a:r>
              <a:rPr lang="en-GB" b="1" dirty="0"/>
              <a:t>76</a:t>
            </a:r>
            <a:r>
              <a:rPr lang="en-GB" dirty="0"/>
              <a:t> participants in the first stage-Schools visits (Borders, SoSS, EGIS, EPS and MACS and online participants from Dubai and Malaysia)</a:t>
            </a:r>
            <a:endParaRPr lang="en-US" dirty="0"/>
          </a:p>
          <a:p>
            <a:pPr lvl="0">
              <a:lnSpc>
                <a:spcPct val="100000"/>
              </a:lnSpc>
            </a:pPr>
            <a:r>
              <a:rPr lang="en-GB" b="1" dirty="0"/>
              <a:t>286</a:t>
            </a:r>
            <a:r>
              <a:rPr lang="en-GB" dirty="0"/>
              <a:t> responses to the survey</a:t>
            </a:r>
            <a:endParaRPr lang="en-US" dirty="0"/>
          </a:p>
          <a:p>
            <a:pPr lvl="0">
              <a:lnSpc>
                <a:spcPct val="100000"/>
              </a:lnSpc>
            </a:pPr>
            <a:r>
              <a:rPr lang="en-GB" b="1" dirty="0"/>
              <a:t>58</a:t>
            </a:r>
            <a:r>
              <a:rPr lang="en-GB" dirty="0"/>
              <a:t> participants in the focus groups during 2 days in </a:t>
            </a:r>
            <a:r>
              <a:rPr lang="en-GB" dirty="0" err="1"/>
              <a:t>Panmure</a:t>
            </a:r>
            <a:r>
              <a:rPr lang="en-GB" dirty="0"/>
              <a:t> house and on online</a:t>
            </a:r>
            <a:endParaRPr lang="en-US" dirty="0"/>
          </a:p>
          <a:p>
            <a:pPr lvl="0">
              <a:lnSpc>
                <a:spcPct val="100000"/>
              </a:lnSpc>
            </a:pPr>
            <a:r>
              <a:rPr lang="en-US" b="1" i="0" dirty="0"/>
              <a:t>129 </a:t>
            </a:r>
            <a:r>
              <a:rPr lang="en-US" b="0" i="0" dirty="0"/>
              <a:t>suggestions from focus groups</a:t>
            </a:r>
            <a:endParaRPr lang="en-US" dirty="0"/>
          </a:p>
          <a:p>
            <a:pPr lvl="0">
              <a:lnSpc>
                <a:spcPct val="100000"/>
              </a:lnSpc>
            </a:pPr>
            <a:r>
              <a:rPr lang="en-US" b="1" i="0" dirty="0"/>
              <a:t>176</a:t>
            </a:r>
            <a:r>
              <a:rPr lang="en-US" b="0" i="0" dirty="0"/>
              <a:t> members of the Research &amp; Enterprise Culture and People Community!​</a:t>
            </a:r>
            <a:endParaRPr lang="en-US" dirty="0"/>
          </a:p>
          <a:p>
            <a:pPr lvl="0">
              <a:lnSpc>
                <a:spcPct val="100000"/>
              </a:lnSpc>
            </a:pPr>
            <a:r>
              <a:rPr lang="en-US" dirty="0"/>
              <a:t>We are looking for more engagement….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27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Jemina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combining the key words, the overview is that the USP of the HWU Research and Enterprise Culture is that we are a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unique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inclusive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global university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that conducts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interdisciplinary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that generates new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that can be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applied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create real-world 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Working definition of R&amp;EC at HWU: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>
              <a:buNone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Heriot-Watt University seeks to foster, maintain and support a positive and vibrant research and enterprise culture. In line with the HWU research strategy priority themes of research excellence and flourishing communities, at HWU we strive for a successful research and enterprise culture that is: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ambitious, dynamic, agile, exciting, open, and communicative;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promotes collaborative and ethical behaviours in a well-balanced research environment;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embeds equality, diversity and inclusivity;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enables career development and research excellence by members of the community at different career stages;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creates impacts for research, society, industry, and academia.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347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Jemina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Cultural issues: leadership, HWU's strategic shifts, harassment and bullying 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Teaching and research imbalance</a:t>
            </a:r>
          </a:p>
          <a:p>
            <a:pPr lvl="1"/>
            <a:r>
              <a:rPr lang="en-US" dirty="0"/>
              <a:t>Loss of community – need for </a:t>
            </a:r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m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ore collaboration and collegiality 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Need for improved communication processes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Impact of the centralisation of systems and processes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Need for improvement in Research and Enterprise Culture across </a:t>
            </a:r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all c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ampuses 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Expectations of HWU leadership change (senior management, departments, research groups)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Research culture as 'give back' action/Cooperation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Different responsibilities for fostering vibrant research culture: 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HR, strategy &amp; planning, finance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endParaRPr lang="en-GB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Nevertheless - </a:t>
            </a:r>
            <a:r>
              <a:rPr lang="en-US" dirty="0"/>
              <a:t>How much achieved in short period of time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50AF7-DD77-4C26-96D4-6AF5AB8B22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648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Jemina</a:t>
            </a:r>
          </a:p>
          <a:p>
            <a:endParaRPr lang="en-US" dirty="0"/>
          </a:p>
          <a:p>
            <a:r>
              <a:rPr lang="en-US" dirty="0"/>
              <a:t>People feel connected, involved, committed</a:t>
            </a:r>
          </a:p>
          <a:p>
            <a:r>
              <a:rPr lang="en-US" dirty="0"/>
              <a:t>Working in an agile way</a:t>
            </a:r>
          </a:p>
          <a:p>
            <a:r>
              <a:rPr lang="en-US" dirty="0"/>
              <a:t>Diversity of approaches – drawing upon UKRI </a:t>
            </a:r>
            <a:r>
              <a:rPr lang="en-US" dirty="0" err="1"/>
              <a:t>Stabilisation</a:t>
            </a:r>
            <a:r>
              <a:rPr lang="en-US" dirty="0"/>
              <a:t> Fund – visits to Schools, survey, in person focus groups, workshops, presentations, working group, task &amp; finish groups, artwork – hybrid connections for a global university</a:t>
            </a:r>
          </a:p>
          <a:p>
            <a:r>
              <a:rPr lang="en-US" dirty="0"/>
              <a:t>Transparency</a:t>
            </a:r>
          </a:p>
          <a:p>
            <a:r>
              <a:rPr lang="en-US" dirty="0"/>
              <a:t>Co-creation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Example of Narrative CV workshops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49AB3E-EF20-429B-AB49-BF1E289C036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8634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F.Armstrong@hw.ac.uk" TargetMode="External"/><Relationship Id="rId2" Type="http://schemas.openxmlformats.org/officeDocument/2006/relationships/hyperlink" Target="mailto:J.Napier@hw.ac.u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Relationship Id="rId9" Type="http://schemas.openxmlformats.org/officeDocument/2006/relationships/hyperlink" Target="https://blogs.perficient.com/2022/08/10/6-areas-that-stall-organizational-change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8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11" Type="http://schemas.microsoft.com/office/2007/relationships/diagramDrawing" Target="../diagrams/drawing1.xml"/><Relationship Id="rId5" Type="http://schemas.openxmlformats.org/officeDocument/2006/relationships/image" Target="../media/image20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9.jpeg"/><Relationship Id="rId9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1015663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Professor Jemina Napier </a:t>
            </a:r>
            <a:r>
              <a:rPr lang="en-GB" sz="2200" dirty="0">
                <a:solidFill>
                  <a:schemeClr val="bg1"/>
                </a:solidFill>
                <a:hlinkClick r:id="rId2"/>
              </a:rPr>
              <a:t>J.Napier@hw.ac.uk</a:t>
            </a:r>
            <a:endParaRPr lang="en-GB" sz="2200" dirty="0">
              <a:solidFill>
                <a:schemeClr val="bg1"/>
              </a:solidFill>
            </a:endParaRP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Dr Fiona Armstrong </a:t>
            </a:r>
            <a:r>
              <a:rPr lang="en-GB" sz="2200" dirty="0">
                <a:solidFill>
                  <a:schemeClr val="bg1"/>
                </a:solidFill>
                <a:hlinkClick r:id="rId3"/>
              </a:rPr>
              <a:t>F.Armstrong@hw.ac.uk</a:t>
            </a:r>
            <a:r>
              <a:rPr lang="en-GB" sz="2200" dirty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978338"/>
            <a:ext cx="9089390" cy="1938992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Empowering a global community through co-production of a global research and enterprise culture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1690" y="3144593"/>
            <a:ext cx="9225215" cy="2616101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Professor Jemina Napier – Associate Principal – Research Culture and People</a:t>
            </a:r>
          </a:p>
          <a:p>
            <a:r>
              <a:rPr lang="en-GB" sz="2200" dirty="0">
                <a:solidFill>
                  <a:schemeClr val="bg1"/>
                </a:solidFill>
              </a:rPr>
              <a:t>Dr Fiona Armstrong – Global Director of Research Engagement</a:t>
            </a:r>
          </a:p>
          <a:p>
            <a:r>
              <a:rPr lang="en-GB" sz="2200" dirty="0">
                <a:solidFill>
                  <a:schemeClr val="bg1"/>
                </a:solidFill>
              </a:rPr>
              <a:t>Catalina Bastidas – Researcher Development Consultant (Research Culture)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Heriot-Watt University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International Research Culture Conference, University of Warwick </a:t>
            </a:r>
          </a:p>
          <a:p>
            <a:r>
              <a:rPr lang="en-GB" sz="2200" dirty="0">
                <a:solidFill>
                  <a:schemeClr val="bg1"/>
                </a:solidFill>
              </a:rPr>
              <a:t>25 September 2023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846BB4-A946-B669-93AC-35292E1E024C}"/>
              </a:ext>
            </a:extLst>
          </p:cNvPr>
          <p:cNvCxnSpPr>
            <a:cxnSpLocks/>
          </p:cNvCxnSpPr>
          <p:nvPr/>
        </p:nvCxnSpPr>
        <p:spPr>
          <a:xfrm>
            <a:off x="4121011" y="2278255"/>
            <a:ext cx="0" cy="4252609"/>
          </a:xfrm>
          <a:prstGeom prst="line">
            <a:avLst/>
          </a:prstGeom>
          <a:ln w="9525">
            <a:solidFill>
              <a:srgbClr val="2931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CCF0A1D-AFFF-0150-EC76-37C3BF849B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305" y="2824487"/>
            <a:ext cx="6141840" cy="35042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EC2CA6-F887-7E40-BC32-479003B7EEA7}"/>
              </a:ext>
            </a:extLst>
          </p:cNvPr>
          <p:cNvSpPr txBox="1"/>
          <p:nvPr/>
        </p:nvSpPr>
        <p:spPr>
          <a:xfrm>
            <a:off x="283342" y="504306"/>
            <a:ext cx="9688514" cy="133613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sz="2894" b="1" dirty="0">
                <a:solidFill>
                  <a:srgbClr val="552D62"/>
                </a:solidFill>
                <a:latin typeface="Kessel 105" panose="020B0503030600020004" pitchFamily="34" charset="77"/>
              </a:rPr>
              <a:t>Developing a Flourishing and Purposeful </a:t>
            </a:r>
            <a:br>
              <a:rPr lang="en-US" sz="2894" b="1" dirty="0">
                <a:solidFill>
                  <a:srgbClr val="552D62"/>
                </a:solidFill>
                <a:latin typeface="Kessel 105" panose="020B0503030600020004" pitchFamily="34" charset="77"/>
              </a:rPr>
            </a:br>
            <a:r>
              <a:rPr lang="en-US" sz="2894" b="1" dirty="0">
                <a:solidFill>
                  <a:srgbClr val="552D62"/>
                </a:solidFill>
                <a:latin typeface="Kessel 105" panose="020B0503030600020004" pitchFamily="34" charset="77"/>
              </a:rPr>
              <a:t>Globally Connected University Community</a:t>
            </a:r>
          </a:p>
          <a:p>
            <a:r>
              <a:rPr lang="en-US" sz="2894" b="1" dirty="0">
                <a:solidFill>
                  <a:srgbClr val="552D62"/>
                </a:solidFill>
                <a:latin typeface="Kessel 105" panose="020B0503030600020004" pitchFamily="34" charset="77"/>
              </a:rPr>
              <a:t>The Map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E473B5-7AB9-0640-9B24-5A98D59F4B0C}"/>
              </a:ext>
            </a:extLst>
          </p:cNvPr>
          <p:cNvCxnSpPr/>
          <p:nvPr/>
        </p:nvCxnSpPr>
        <p:spPr>
          <a:xfrm>
            <a:off x="1435053" y="-2531366"/>
            <a:ext cx="100988" cy="0"/>
          </a:xfrm>
          <a:prstGeom prst="line">
            <a:avLst/>
          </a:prstGeom>
          <a:ln w="25400">
            <a:solidFill>
              <a:srgbClr val="003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EE8853F-4A24-EE67-B94A-62E194A01D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89" t="25525" r="26024" b="276"/>
          <a:stretch/>
        </p:blipFill>
        <p:spPr>
          <a:xfrm>
            <a:off x="296042" y="2341602"/>
            <a:ext cx="3148933" cy="438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2349BD-F1AC-70A6-AD01-27C3D17A42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386" t="3" r="12902" b="74495"/>
          <a:stretch/>
        </p:blipFill>
        <p:spPr>
          <a:xfrm>
            <a:off x="3081017" y="2292818"/>
            <a:ext cx="978825" cy="1389300"/>
          </a:xfrm>
          <a:prstGeom prst="rect">
            <a:avLst/>
          </a:prstGeom>
          <a:solidFill>
            <a:schemeClr val="bg1"/>
          </a:solidFill>
          <a:ln w="9525">
            <a:solidFill>
              <a:srgbClr val="293139"/>
            </a:solidFill>
            <a:prstDash val="sysDot"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0157C3D-E816-2FF7-4E59-DB1F7217C6C4}"/>
              </a:ext>
            </a:extLst>
          </p:cNvPr>
          <p:cNvGrpSpPr/>
          <p:nvPr/>
        </p:nvGrpSpPr>
        <p:grpSpPr>
          <a:xfrm>
            <a:off x="6885598" y="3016380"/>
            <a:ext cx="930544" cy="765045"/>
            <a:chOff x="7609557" y="3460749"/>
            <a:chExt cx="1060953" cy="8722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E9E481-71A6-6236-E571-36AE723F5644}"/>
                </a:ext>
              </a:extLst>
            </p:cNvPr>
            <p:cNvSpPr/>
            <p:nvPr/>
          </p:nvSpPr>
          <p:spPr>
            <a:xfrm>
              <a:off x="7741227" y="3460749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7B057C-B92E-FCB4-2A9B-9FD21D6352C0}"/>
                </a:ext>
              </a:extLst>
            </p:cNvPr>
            <p:cNvSpPr txBox="1"/>
            <p:nvPr/>
          </p:nvSpPr>
          <p:spPr>
            <a:xfrm>
              <a:off x="7609557" y="3460749"/>
              <a:ext cx="1060953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Scotland, UK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21C7-1A45-D680-8FBE-0695A93B79CD}"/>
              </a:ext>
            </a:extLst>
          </p:cNvPr>
          <p:cNvGrpSpPr/>
          <p:nvPr/>
        </p:nvGrpSpPr>
        <p:grpSpPr>
          <a:xfrm>
            <a:off x="7920581" y="3811568"/>
            <a:ext cx="829752" cy="765045"/>
            <a:chOff x="6194169" y="5224906"/>
            <a:chExt cx="946036" cy="872260"/>
          </a:xfrm>
        </p:grpSpPr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D1CC75BC-4F44-17C8-207F-DC912378F794}"/>
                </a:ext>
              </a:extLst>
            </p:cNvPr>
            <p:cNvSpPr/>
            <p:nvPr/>
          </p:nvSpPr>
          <p:spPr>
            <a:xfrm>
              <a:off x="6258234" y="5224906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96E45EB-11E1-D005-3CD0-50B927652593}"/>
                </a:ext>
              </a:extLst>
            </p:cNvPr>
            <p:cNvSpPr txBox="1"/>
            <p:nvPr/>
          </p:nvSpPr>
          <p:spPr>
            <a:xfrm>
              <a:off x="6194169" y="5224906"/>
              <a:ext cx="946036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Dubai, UAE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48F303-B371-BFC5-3F6B-A713CE7C1ADD}"/>
              </a:ext>
            </a:extLst>
          </p:cNvPr>
          <p:cNvGrpSpPr/>
          <p:nvPr/>
        </p:nvGrpSpPr>
        <p:grpSpPr>
          <a:xfrm>
            <a:off x="8762770" y="4194091"/>
            <a:ext cx="702243" cy="765045"/>
            <a:chOff x="9465561" y="5366915"/>
            <a:chExt cx="800657" cy="872260"/>
          </a:xfrm>
        </p:grpSpPr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id="{DA2B194A-EBFC-84B9-6F83-EEE5B9342E72}"/>
                </a:ext>
              </a:extLst>
            </p:cNvPr>
            <p:cNvSpPr/>
            <p:nvPr/>
          </p:nvSpPr>
          <p:spPr>
            <a:xfrm>
              <a:off x="9465561" y="5366915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BEEEFC-C134-DAB2-FB6F-1AD992F2BE74}"/>
                </a:ext>
              </a:extLst>
            </p:cNvPr>
            <p:cNvSpPr txBox="1"/>
            <p:nvPr/>
          </p:nvSpPr>
          <p:spPr>
            <a:xfrm>
              <a:off x="9465561" y="5366915"/>
              <a:ext cx="781042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Malaysia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9C48C82-979A-3F96-7004-062B956A5AB7}"/>
              </a:ext>
            </a:extLst>
          </p:cNvPr>
          <p:cNvGrpSpPr/>
          <p:nvPr/>
        </p:nvGrpSpPr>
        <p:grpSpPr>
          <a:xfrm>
            <a:off x="2664689" y="4972634"/>
            <a:ext cx="816993" cy="562445"/>
            <a:chOff x="2643964" y="4356034"/>
            <a:chExt cx="931488" cy="641268"/>
          </a:xfrm>
        </p:grpSpPr>
        <p:sp>
          <p:nvSpPr>
            <p:cNvPr id="26" name="Rectangle 11">
              <a:extLst>
                <a:ext uri="{FF2B5EF4-FFF2-40B4-BE49-F238E27FC236}">
                  <a16:creationId xmlns:a16="http://schemas.microsoft.com/office/drawing/2014/main" id="{F7641727-1FC9-3FFF-80BB-8C2041F96CF9}"/>
                </a:ext>
              </a:extLst>
            </p:cNvPr>
            <p:cNvSpPr/>
            <p:nvPr/>
          </p:nvSpPr>
          <p:spPr>
            <a:xfrm>
              <a:off x="2704939" y="4393246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1035CB-AAAF-6367-1283-8E59CE8A26B1}"/>
                </a:ext>
              </a:extLst>
            </p:cNvPr>
            <p:cNvSpPr txBox="1"/>
            <p:nvPr/>
          </p:nvSpPr>
          <p:spPr>
            <a:xfrm>
              <a:off x="2643964" y="4356034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Edinburgh</a:t>
              </a:r>
            </a:p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Campus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24F320-463C-F883-EAA8-8D6797653966}"/>
              </a:ext>
            </a:extLst>
          </p:cNvPr>
          <p:cNvGrpSpPr/>
          <p:nvPr/>
        </p:nvGrpSpPr>
        <p:grpSpPr>
          <a:xfrm>
            <a:off x="1963960" y="2245617"/>
            <a:ext cx="816993" cy="562445"/>
            <a:chOff x="3895918" y="3622642"/>
            <a:chExt cx="931488" cy="641268"/>
          </a:xfrm>
        </p:grpSpPr>
        <p:sp>
          <p:nvSpPr>
            <p:cNvPr id="36" name="Rectangle 11">
              <a:extLst>
                <a:ext uri="{FF2B5EF4-FFF2-40B4-BE49-F238E27FC236}">
                  <a16:creationId xmlns:a16="http://schemas.microsoft.com/office/drawing/2014/main" id="{A7C1AF74-2F8B-3FB7-DB89-BA2641627570}"/>
                </a:ext>
              </a:extLst>
            </p:cNvPr>
            <p:cNvSpPr/>
            <p:nvPr/>
          </p:nvSpPr>
          <p:spPr>
            <a:xfrm flipH="1">
              <a:off x="3956893" y="3659854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6D30C4-1E9D-3F3D-FEBD-495229F6D13F}"/>
                </a:ext>
              </a:extLst>
            </p:cNvPr>
            <p:cNvSpPr txBox="1"/>
            <p:nvPr/>
          </p:nvSpPr>
          <p:spPr>
            <a:xfrm>
              <a:off x="3895918" y="3622642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Orkney</a:t>
              </a:r>
            </a:p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Campus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BEA357B-4428-59A7-D9AC-C7D1FF7128FE}"/>
              </a:ext>
            </a:extLst>
          </p:cNvPr>
          <p:cNvGrpSpPr/>
          <p:nvPr/>
        </p:nvGrpSpPr>
        <p:grpSpPr>
          <a:xfrm>
            <a:off x="1936528" y="5174191"/>
            <a:ext cx="816993" cy="562445"/>
            <a:chOff x="3895918" y="3622642"/>
            <a:chExt cx="931488" cy="641268"/>
          </a:xfrm>
        </p:grpSpPr>
        <p:sp>
          <p:nvSpPr>
            <p:cNvPr id="40" name="Rectangle 11">
              <a:extLst>
                <a:ext uri="{FF2B5EF4-FFF2-40B4-BE49-F238E27FC236}">
                  <a16:creationId xmlns:a16="http://schemas.microsoft.com/office/drawing/2014/main" id="{9620F3EE-B10C-EFCC-641F-C0333A981019}"/>
                </a:ext>
              </a:extLst>
            </p:cNvPr>
            <p:cNvSpPr/>
            <p:nvPr/>
          </p:nvSpPr>
          <p:spPr>
            <a:xfrm flipH="1">
              <a:off x="3956893" y="3659854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79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36B3343-74F8-15D2-4609-DFA8E28A79DD}"/>
                </a:ext>
              </a:extLst>
            </p:cNvPr>
            <p:cNvSpPr txBox="1"/>
            <p:nvPr/>
          </p:nvSpPr>
          <p:spPr>
            <a:xfrm>
              <a:off x="3895918" y="3622642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Borders</a:t>
              </a:r>
            </a:p>
            <a:p>
              <a:pPr algn="ctr"/>
              <a:r>
                <a:rPr lang="en-US" sz="789" dirty="0">
                  <a:solidFill>
                    <a:schemeClr val="bg1"/>
                  </a:solidFill>
                  <a:latin typeface="Kessel 105" panose="020B0503030600020004" pitchFamily="34" charset="77"/>
                </a:rPr>
                <a:t>Campus</a:t>
              </a:r>
              <a:endParaRPr lang="en-US" sz="789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7F21116-DEB6-7516-F494-D9D12FE3EA18}"/>
              </a:ext>
            </a:extLst>
          </p:cNvPr>
          <p:cNvSpPr txBox="1"/>
          <p:nvPr/>
        </p:nvSpPr>
        <p:spPr>
          <a:xfrm>
            <a:off x="321441" y="2434579"/>
            <a:ext cx="1342455" cy="33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79" spc="-70" dirty="0">
                <a:solidFill>
                  <a:srgbClr val="2C333D"/>
                </a:solidFill>
                <a:latin typeface="Bitter" pitchFamily="2" charset="77"/>
              </a:rPr>
              <a:t>Scotland, UK</a:t>
            </a:r>
            <a:endParaRPr lang="en-US" sz="1579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796B29-CBA2-BC6B-8E20-DA027CBFC25D}"/>
              </a:ext>
            </a:extLst>
          </p:cNvPr>
          <p:cNvSpPr txBox="1"/>
          <p:nvPr/>
        </p:nvSpPr>
        <p:spPr>
          <a:xfrm>
            <a:off x="4187548" y="2434579"/>
            <a:ext cx="978825" cy="33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79" spc="-70" dirty="0">
                <a:solidFill>
                  <a:srgbClr val="2C333D"/>
                </a:solidFill>
                <a:latin typeface="Bitter" pitchFamily="2" charset="77"/>
              </a:rPr>
              <a:t>Global</a:t>
            </a:r>
            <a:endParaRPr lang="en-US" sz="1579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10D675-87B0-F548-917C-D46DAE13A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430" y="3263879"/>
            <a:ext cx="715584" cy="5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E2CC176-BACA-16B7-A95B-4D56AFB9B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566" y="3803267"/>
            <a:ext cx="715584" cy="41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47027CE-A5D3-8CD0-4A1B-14720302A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01" y="4619256"/>
            <a:ext cx="702243" cy="40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AF77410-2061-9B49-9C42-BCFF4A3C3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456" y="4752779"/>
            <a:ext cx="702244" cy="4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951DBE9E-4834-312B-1129-DAA59F4AE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440" y="1920160"/>
            <a:ext cx="700261" cy="36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logo&#10;&#10;Description automatically generated">
            <a:extLst>
              <a:ext uri="{FF2B5EF4-FFF2-40B4-BE49-F238E27FC236}">
                <a16:creationId xmlns:a16="http://schemas.microsoft.com/office/drawing/2014/main" id="{C6AEFE32-CBB7-44C9-65FB-9F6CBEE700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62434" y="6328740"/>
            <a:ext cx="2118985" cy="1054825"/>
          </a:xfrm>
          <a:prstGeom prst="rect">
            <a:avLst/>
          </a:prstGeom>
        </p:spPr>
      </p:pic>
      <p:sp>
        <p:nvSpPr>
          <p:cNvPr id="21" name="object 2">
            <a:extLst>
              <a:ext uri="{FF2B5EF4-FFF2-40B4-BE49-F238E27FC236}">
                <a16:creationId xmlns:a16="http://schemas.microsoft.com/office/drawing/2014/main" id="{D16B3B51-2A79-A547-D52A-F0FB300850F2}"/>
              </a:ext>
            </a:extLst>
          </p:cNvPr>
          <p:cNvSpPr txBox="1"/>
          <p:nvPr/>
        </p:nvSpPr>
        <p:spPr>
          <a:xfrm>
            <a:off x="296042" y="7136903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616E7BF-496F-F1E7-42B1-83AF38AF3193}"/>
              </a:ext>
            </a:extLst>
          </p:cNvPr>
          <p:cNvCxnSpPr>
            <a:cxnSpLocks/>
          </p:cNvCxnSpPr>
          <p:nvPr/>
        </p:nvCxnSpPr>
        <p:spPr>
          <a:xfrm>
            <a:off x="358283" y="1405161"/>
            <a:ext cx="9663115" cy="0"/>
          </a:xfrm>
          <a:prstGeom prst="line">
            <a:avLst/>
          </a:prstGeom>
          <a:ln w="25400">
            <a:solidFill>
              <a:srgbClr val="003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94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234132" y="253378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3C1053"/>
                </a:solidFill>
              </a:rPr>
              <a:t>The Model  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CCB9A576-BFC8-217C-F587-2CD1CEA09D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"/>
          <a:stretch/>
        </p:blipFill>
        <p:spPr>
          <a:xfrm>
            <a:off x="90116" y="1117128"/>
            <a:ext cx="10587733" cy="595449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234132" y="253378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3C1053"/>
                </a:solidFill>
              </a:rPr>
              <a:t>The Model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0AA769D-3625-A7C1-2FD9-5367D3041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55571"/>
              </p:ext>
            </p:extLst>
          </p:nvPr>
        </p:nvGraphicFramePr>
        <p:xfrm>
          <a:off x="882204" y="2336203"/>
          <a:ext cx="8033244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874">
                  <a:extLst>
                    <a:ext uri="{9D8B030D-6E8A-4147-A177-3AD203B41FA5}">
                      <a16:colId xmlns:a16="http://schemas.microsoft.com/office/drawing/2014/main" val="3916789962"/>
                    </a:ext>
                  </a:extLst>
                </a:gridCol>
                <a:gridCol w="1338874">
                  <a:extLst>
                    <a:ext uri="{9D8B030D-6E8A-4147-A177-3AD203B41FA5}">
                      <a16:colId xmlns:a16="http://schemas.microsoft.com/office/drawing/2014/main" val="520186776"/>
                    </a:ext>
                  </a:extLst>
                </a:gridCol>
                <a:gridCol w="1338874">
                  <a:extLst>
                    <a:ext uri="{9D8B030D-6E8A-4147-A177-3AD203B41FA5}">
                      <a16:colId xmlns:a16="http://schemas.microsoft.com/office/drawing/2014/main" val="2785004290"/>
                    </a:ext>
                  </a:extLst>
                </a:gridCol>
                <a:gridCol w="1338874">
                  <a:extLst>
                    <a:ext uri="{9D8B030D-6E8A-4147-A177-3AD203B41FA5}">
                      <a16:colId xmlns:a16="http://schemas.microsoft.com/office/drawing/2014/main" val="1545411660"/>
                    </a:ext>
                  </a:extLst>
                </a:gridCol>
                <a:gridCol w="1338874">
                  <a:extLst>
                    <a:ext uri="{9D8B030D-6E8A-4147-A177-3AD203B41FA5}">
                      <a16:colId xmlns:a16="http://schemas.microsoft.com/office/drawing/2014/main" val="956424993"/>
                    </a:ext>
                  </a:extLst>
                </a:gridCol>
                <a:gridCol w="1338874">
                  <a:extLst>
                    <a:ext uri="{9D8B030D-6E8A-4147-A177-3AD203B41FA5}">
                      <a16:colId xmlns:a16="http://schemas.microsoft.com/office/drawing/2014/main" val="3641611012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Vision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Consensus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Skills and behaviours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Motivators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Resources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Action Plan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260669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64532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5600857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Confusion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Sabotage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Anxiety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Resistance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Frustration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Treadmill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68537160"/>
                  </a:ext>
                </a:extLst>
              </a:tr>
              <a:tr h="891540">
                <a:tc gridSpan="6"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  <a:p>
                      <a:pPr algn="ctr"/>
                      <a:r>
                        <a:rPr lang="en-GB" sz="1400" b="1" i="1" dirty="0"/>
                        <a:t>The Excelling in Research and Enterprise Blueprint brings together people, expertise and strategy in partnership that creates clarity of purpose to deliver Strategy 2025 SPIs:</a:t>
                      </a:r>
                    </a:p>
                    <a:p>
                      <a:endParaRPr lang="en-GB" sz="1400" b="1" i="1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353383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r>
                        <a:rPr lang="en-GB" sz="1400"/>
                        <a:t>DP and AP team</a:t>
                      </a:r>
                    </a:p>
                    <a:p>
                      <a:r>
                        <a:rPr lang="en-GB" sz="1400"/>
                        <a:t>Directors of Research and Enterprise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School and GRI strategies and plans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Culture Programme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Impact</a:t>
                      </a:r>
                    </a:p>
                    <a:p>
                      <a:r>
                        <a:rPr lang="en-GB" sz="1400" dirty="0"/>
                        <a:t>Funding</a:t>
                      </a:r>
                    </a:p>
                    <a:p>
                      <a:r>
                        <a:rPr lang="en-GB" sz="1400" dirty="0"/>
                        <a:t>Reputation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Research Engagement and Business and Enterprise support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Strategy Implementation Steering group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99967373"/>
                  </a:ext>
                </a:extLst>
              </a:tr>
            </a:tbl>
          </a:graphicData>
        </a:graphic>
      </p:graphicFrame>
      <p:sp>
        <p:nvSpPr>
          <p:cNvPr id="6" name="Arrow: Down 5">
            <a:extLst>
              <a:ext uri="{FF2B5EF4-FFF2-40B4-BE49-F238E27FC236}">
                <a16:creationId xmlns:a16="http://schemas.microsoft.com/office/drawing/2014/main" id="{2B09A8CB-70F3-0718-4191-F2C6BDB518BE}"/>
              </a:ext>
            </a:extLst>
          </p:cNvPr>
          <p:cNvSpPr/>
          <p:nvPr/>
        </p:nvSpPr>
        <p:spPr>
          <a:xfrm>
            <a:off x="1448393" y="3138967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705E890-FBFD-46EA-3B7C-EB0ED374EE79}"/>
              </a:ext>
            </a:extLst>
          </p:cNvPr>
          <p:cNvSpPr/>
          <p:nvPr/>
        </p:nvSpPr>
        <p:spPr>
          <a:xfrm>
            <a:off x="2756899" y="3138966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6FD1DFE-7A3E-68FF-020C-4D628CA3BA7D}"/>
              </a:ext>
            </a:extLst>
          </p:cNvPr>
          <p:cNvSpPr/>
          <p:nvPr/>
        </p:nvSpPr>
        <p:spPr>
          <a:xfrm>
            <a:off x="4160418" y="3137503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2417A55-B983-8B85-487D-DF39D37FF6EA}"/>
              </a:ext>
            </a:extLst>
          </p:cNvPr>
          <p:cNvSpPr/>
          <p:nvPr/>
        </p:nvSpPr>
        <p:spPr>
          <a:xfrm>
            <a:off x="5497020" y="3137503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4B8C05FC-B3E5-2B1F-F25B-215F6E68257D}"/>
              </a:ext>
            </a:extLst>
          </p:cNvPr>
          <p:cNvSpPr/>
          <p:nvPr/>
        </p:nvSpPr>
        <p:spPr>
          <a:xfrm>
            <a:off x="6851172" y="3137503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AABDEB76-81F8-359A-2262-AFE85A8A3BE9}"/>
              </a:ext>
            </a:extLst>
          </p:cNvPr>
          <p:cNvSpPr/>
          <p:nvPr/>
        </p:nvSpPr>
        <p:spPr>
          <a:xfrm>
            <a:off x="8144137" y="3137502"/>
            <a:ext cx="154314" cy="21669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9972A810-C9EC-613A-3C24-61AAA80FECFD}"/>
              </a:ext>
            </a:extLst>
          </p:cNvPr>
          <p:cNvSpPr/>
          <p:nvPr/>
        </p:nvSpPr>
        <p:spPr>
          <a:xfrm rot="10800000">
            <a:off x="8947100" y="3205361"/>
            <a:ext cx="750359" cy="407194"/>
          </a:xfrm>
          <a:prstGeom prst="ben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pic>
        <p:nvPicPr>
          <p:cNvPr id="13" name="Graphic 12" descr="Alarm clock outline">
            <a:extLst>
              <a:ext uri="{FF2B5EF4-FFF2-40B4-BE49-F238E27FC236}">
                <a16:creationId xmlns:a16="http://schemas.microsoft.com/office/drawing/2014/main" id="{361BFA93-5A90-FECC-A3DE-C0438FA34B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2707" y="1894213"/>
            <a:ext cx="428758" cy="441990"/>
          </a:xfrm>
          <a:prstGeom prst="rect">
            <a:avLst/>
          </a:prstGeom>
        </p:spPr>
      </p:pic>
      <p:pic>
        <p:nvPicPr>
          <p:cNvPr id="14" name="Graphic 13" descr="Alarm clock outline">
            <a:extLst>
              <a:ext uri="{FF2B5EF4-FFF2-40B4-BE49-F238E27FC236}">
                <a16:creationId xmlns:a16="http://schemas.microsoft.com/office/drawing/2014/main" id="{B9D490E8-A9BC-460E-935B-A89CEC6D5F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88966" y="1892572"/>
            <a:ext cx="430349" cy="443631"/>
          </a:xfrm>
          <a:prstGeom prst="rect">
            <a:avLst/>
          </a:prstGeom>
        </p:spPr>
      </p:pic>
      <p:pic>
        <p:nvPicPr>
          <p:cNvPr id="15" name="Graphic 14" descr="Alarm clock outline">
            <a:extLst>
              <a:ext uri="{FF2B5EF4-FFF2-40B4-BE49-F238E27FC236}">
                <a16:creationId xmlns:a16="http://schemas.microsoft.com/office/drawing/2014/main" id="{F93CC568-0F59-48E5-9C99-40DB19B278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3408" y="1898955"/>
            <a:ext cx="391220" cy="403294"/>
          </a:xfrm>
          <a:prstGeom prst="rect">
            <a:avLst/>
          </a:prstGeom>
        </p:spPr>
      </p:pic>
      <p:pic>
        <p:nvPicPr>
          <p:cNvPr id="16" name="Graphic 15" descr="Alarm clock outline">
            <a:extLst>
              <a:ext uri="{FF2B5EF4-FFF2-40B4-BE49-F238E27FC236}">
                <a16:creationId xmlns:a16="http://schemas.microsoft.com/office/drawing/2014/main" id="{A252B65C-A29A-6676-C043-A2A54B2572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34483" y="1905337"/>
            <a:ext cx="430349" cy="443631"/>
          </a:xfrm>
          <a:prstGeom prst="rect">
            <a:avLst/>
          </a:prstGeom>
        </p:spPr>
      </p:pic>
      <p:pic>
        <p:nvPicPr>
          <p:cNvPr id="17" name="Graphic 16" descr="Alarm clock outline">
            <a:extLst>
              <a:ext uri="{FF2B5EF4-FFF2-40B4-BE49-F238E27FC236}">
                <a16:creationId xmlns:a16="http://schemas.microsoft.com/office/drawing/2014/main" id="{EF73D40E-9FEB-33EB-FD1C-806005E74E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75137" y="1905337"/>
            <a:ext cx="430349" cy="443631"/>
          </a:xfrm>
          <a:prstGeom prst="rect">
            <a:avLst/>
          </a:prstGeom>
        </p:spPr>
      </p:pic>
      <p:pic>
        <p:nvPicPr>
          <p:cNvPr id="18" name="Graphic 17" descr="Alarm clock outline">
            <a:extLst>
              <a:ext uri="{FF2B5EF4-FFF2-40B4-BE49-F238E27FC236}">
                <a16:creationId xmlns:a16="http://schemas.microsoft.com/office/drawing/2014/main" id="{7CE14877-7577-56CE-732B-B0F6A60D7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4589" y="1898955"/>
            <a:ext cx="430349" cy="443631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A97EC1D-C973-211B-D2AA-05061CC4C472}"/>
              </a:ext>
            </a:extLst>
          </p:cNvPr>
          <p:cNvSpPr txBox="1">
            <a:spLocks/>
          </p:cNvSpPr>
          <p:nvPr/>
        </p:nvSpPr>
        <p:spPr>
          <a:xfrm>
            <a:off x="9105243" y="2149673"/>
            <a:ext cx="1318022" cy="3263504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kern="0">
                <a:solidFill>
                  <a:sysClr val="windowText" lastClr="000000"/>
                </a:solidFill>
              </a:rPr>
              <a:t>Effective change when 6 factors are aligned</a:t>
            </a:r>
          </a:p>
          <a:p>
            <a:r>
              <a:rPr lang="en-GB" sz="1050" kern="0">
                <a:solidFill>
                  <a:sysClr val="windowText" lastClr="000000"/>
                </a:solidFill>
              </a:rPr>
              <a:t>Lack of any factor creates counter-productivity</a:t>
            </a:r>
            <a:endParaRPr lang="en-GB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C42BC7-A56B-6061-724F-031E71C59F20}"/>
              </a:ext>
            </a:extLst>
          </p:cNvPr>
          <p:cNvSpPr txBox="1"/>
          <p:nvPr/>
        </p:nvSpPr>
        <p:spPr>
          <a:xfrm>
            <a:off x="306140" y="6510774"/>
            <a:ext cx="9289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Lippitt &amp; </a:t>
            </a:r>
            <a:r>
              <a:rPr lang="en-GB" sz="1200" dirty="0" err="1"/>
              <a:t>Knoster</a:t>
            </a:r>
            <a:r>
              <a:rPr lang="en-GB" sz="1200" dirty="0"/>
              <a:t> model of complex change - see </a:t>
            </a:r>
            <a:r>
              <a:rPr lang="en-GB" sz="1200" dirty="0">
                <a:hlinkClick r:id="rId9"/>
              </a:rPr>
              <a:t>https://blogs.perficient.com/2022/08/10/6-areas-that-stall-organizational-change/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119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15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IRCC</a:t>
            </a:r>
            <a:r>
              <a:rPr kumimoji="0" sz="1400" b="1" i="0" u="none" strike="noStrike" kern="1200" cap="none" spc="-80" normalizeH="0" baseline="0" noProof="0" dirty="0">
                <a:ln>
                  <a:noFill/>
                </a:ln>
                <a:solidFill>
                  <a:srgbClr val="542B6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3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INTERNATIONAL</a:t>
            </a:r>
            <a:r>
              <a:rPr kumimoji="0" sz="1400" b="0" i="0" u="none" strike="noStrike" kern="1200" cap="none" spc="8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RESEARCH</a:t>
            </a:r>
            <a:r>
              <a:rPr kumimoji="0" sz="1400" b="0" i="0" u="none" strike="noStrike" kern="1200" cap="none" spc="10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CULTURE</a:t>
            </a:r>
            <a:r>
              <a:rPr kumimoji="0" sz="1400" b="0" i="0" u="none" strike="noStrike" kern="1200" cap="none" spc="7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CONFERENCE </a:t>
            </a:r>
            <a:r>
              <a:rPr kumimoji="0" sz="1400" b="0" i="0" u="none" strike="noStrike" kern="1200" cap="none" spc="11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07F7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 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07F7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5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25th</a:t>
            </a:r>
            <a:r>
              <a:rPr kumimoji="0" sz="1400" b="1" i="0" u="none" strike="noStrike" kern="1200" cap="none" spc="-3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1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Sept</a:t>
            </a:r>
            <a:r>
              <a:rPr kumimoji="0" sz="1400" b="1" i="0" u="none" strike="noStrike" kern="1200" cap="none" spc="3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8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2023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234132" y="253378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kern="1200" dirty="0">
                <a:solidFill>
                  <a:srgbClr val="552D62"/>
                </a:solidFill>
              </a:rPr>
              <a:t>Hybrid consultations and co-design</a:t>
            </a:r>
          </a:p>
        </p:txBody>
      </p:sp>
      <p:pic>
        <p:nvPicPr>
          <p:cNvPr id="4" name="Picture 3" descr="A group of people in a meeting&#10;&#10;Description automatically generated with medium confidence">
            <a:extLst>
              <a:ext uri="{FF2B5EF4-FFF2-40B4-BE49-F238E27FC236}">
                <a16:creationId xmlns:a16="http://schemas.microsoft.com/office/drawing/2014/main" id="{ECF4BFE6-2A69-3C10-D3E4-8FA6570191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34" r="17819" b="5"/>
          <a:stretch/>
        </p:blipFill>
        <p:spPr>
          <a:xfrm>
            <a:off x="209925" y="1402827"/>
            <a:ext cx="2395764" cy="2395764"/>
          </a:xfrm>
          <a:custGeom>
            <a:avLst/>
            <a:gdLst/>
            <a:ahLst/>
            <a:cxnLst/>
            <a:rect l="l" t="t" r="r" b="b"/>
            <a:pathLst>
              <a:path w="2769973" h="2769973">
                <a:moveTo>
                  <a:pt x="133430" y="0"/>
                </a:moveTo>
                <a:lnTo>
                  <a:pt x="2636543" y="0"/>
                </a:lnTo>
                <a:cubicBezTo>
                  <a:pt x="2710234" y="0"/>
                  <a:pt x="2769973" y="59739"/>
                  <a:pt x="2769973" y="133430"/>
                </a:cubicBezTo>
                <a:lnTo>
                  <a:pt x="2769973" y="2636543"/>
                </a:lnTo>
                <a:cubicBezTo>
                  <a:pt x="2769973" y="2710234"/>
                  <a:pt x="2710234" y="2769973"/>
                  <a:pt x="2636543" y="2769973"/>
                </a:cubicBezTo>
                <a:lnTo>
                  <a:pt x="133430" y="2769973"/>
                </a:lnTo>
                <a:cubicBezTo>
                  <a:pt x="59739" y="2769973"/>
                  <a:pt x="0" y="2710234"/>
                  <a:pt x="0" y="2636543"/>
                </a:cubicBezTo>
                <a:lnTo>
                  <a:pt x="0" y="133430"/>
                </a:lnTo>
                <a:cubicBezTo>
                  <a:pt x="0" y="59739"/>
                  <a:pt x="59739" y="0"/>
                  <a:pt x="133430" y="0"/>
                </a:cubicBezTo>
                <a:close/>
              </a:path>
            </a:pathLst>
          </a:custGeom>
        </p:spPr>
      </p:pic>
      <p:pic>
        <p:nvPicPr>
          <p:cNvPr id="6" name="Picture 5" descr="A person giving a presentation to a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D5D8C8C6-B9D5-ABDF-5057-D6F6D22161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50" r="15948" b="-3"/>
          <a:stretch/>
        </p:blipFill>
        <p:spPr>
          <a:xfrm>
            <a:off x="3173249" y="1402828"/>
            <a:ext cx="2395764" cy="2395764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7" name="Content Placeholder 5" descr="A group of people in a classroom&#10;&#10;Description automatically generated with medium confidence">
            <a:extLst>
              <a:ext uri="{FF2B5EF4-FFF2-40B4-BE49-F238E27FC236}">
                <a16:creationId xmlns:a16="http://schemas.microsoft.com/office/drawing/2014/main" id="{49BD61F1-AB81-C22E-8C58-BCA65E26B2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39" r="18115" b="5"/>
          <a:stretch/>
        </p:blipFill>
        <p:spPr>
          <a:xfrm>
            <a:off x="210021" y="4329846"/>
            <a:ext cx="2395764" cy="2395764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8" name="Picture 7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12EEA5F7-0193-750C-700C-94D0C025FC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343" r="7655" b="-3"/>
          <a:stretch/>
        </p:blipFill>
        <p:spPr>
          <a:xfrm>
            <a:off x="3173250" y="4329834"/>
            <a:ext cx="2395764" cy="2395765"/>
          </a:xfrm>
          <a:custGeom>
            <a:avLst/>
            <a:gdLst/>
            <a:ahLst/>
            <a:cxnLst/>
            <a:rect l="l" t="t" r="r" b="b"/>
            <a:pathLst>
              <a:path w="3118718" h="3118719">
                <a:moveTo>
                  <a:pt x="127306" y="0"/>
                </a:moveTo>
                <a:lnTo>
                  <a:pt x="2991412" y="0"/>
                </a:lnTo>
                <a:cubicBezTo>
                  <a:pt x="3061721" y="0"/>
                  <a:pt x="3118718" y="56997"/>
                  <a:pt x="3118718" y="127306"/>
                </a:cubicBezTo>
                <a:lnTo>
                  <a:pt x="3118718" y="2991413"/>
                </a:lnTo>
                <a:cubicBezTo>
                  <a:pt x="3118718" y="3061722"/>
                  <a:pt x="3061721" y="3118719"/>
                  <a:pt x="2991412" y="3118719"/>
                </a:cubicBezTo>
                <a:lnTo>
                  <a:pt x="127306" y="3118719"/>
                </a:lnTo>
                <a:cubicBezTo>
                  <a:pt x="56997" y="3118719"/>
                  <a:pt x="0" y="3061722"/>
                  <a:pt x="0" y="2991413"/>
                </a:cubicBezTo>
                <a:lnTo>
                  <a:pt x="0" y="127306"/>
                </a:lnTo>
                <a:cubicBezTo>
                  <a:pt x="0" y="56997"/>
                  <a:pt x="56997" y="0"/>
                  <a:pt x="127306" y="0"/>
                </a:cubicBezTo>
                <a:close/>
              </a:path>
            </a:pathLst>
          </a:custGeom>
        </p:spPr>
      </p:pic>
      <p:graphicFrame>
        <p:nvGraphicFramePr>
          <p:cNvPr id="12" name="SmartArt Placeholder 22" descr="Smart Art graphic">
            <a:extLst>
              <a:ext uri="{FF2B5EF4-FFF2-40B4-BE49-F238E27FC236}">
                <a16:creationId xmlns:a16="http://schemas.microsoft.com/office/drawing/2014/main" id="{DB958739-BBDC-DBD5-7FFF-2E4A0DA319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3135601"/>
              </p:ext>
            </p:extLst>
          </p:nvPr>
        </p:nvGraphicFramePr>
        <p:xfrm>
          <a:off x="5807103" y="2311643"/>
          <a:ext cx="4436141" cy="327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38695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306140" y="38143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3C1053"/>
                </a:solidFill>
              </a:rPr>
              <a:t>Heriot-Watt - USP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704EA052-94F8-B557-61F2-E4357AD84E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42" b="21084"/>
          <a:stretch/>
        </p:blipFill>
        <p:spPr>
          <a:xfrm>
            <a:off x="212388" y="699863"/>
            <a:ext cx="10342891" cy="5817866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254CDB5D-88C5-72CA-DAC8-7C75E46D6906}"/>
              </a:ext>
            </a:extLst>
          </p:cNvPr>
          <p:cNvSpPr txBox="1"/>
          <p:nvPr/>
        </p:nvSpPr>
        <p:spPr>
          <a:xfrm>
            <a:off x="443784" y="7065315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6156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384672" y="448797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3C1053"/>
                </a:solidFill>
              </a:rPr>
              <a:t>Key themes</a:t>
            </a:r>
          </a:p>
          <a:p>
            <a:r>
              <a:rPr lang="en-GB" sz="4000" b="1" i="1" dirty="0">
                <a:solidFill>
                  <a:srgbClr val="3C1053"/>
                </a:solidFill>
              </a:rPr>
              <a:t>The Territory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6D710B-F914-72EB-F10E-5FEA12B4F69B}"/>
              </a:ext>
            </a:extLst>
          </p:cNvPr>
          <p:cNvSpPr txBox="1"/>
          <p:nvPr/>
        </p:nvSpPr>
        <p:spPr>
          <a:xfrm>
            <a:off x="378148" y="2090058"/>
            <a:ext cx="4392488" cy="2426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Depletion of connection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Erosion of time</a:t>
            </a:r>
          </a:p>
        </p:txBody>
      </p:sp>
      <p:pic>
        <p:nvPicPr>
          <p:cNvPr id="4" name="Picture 3" descr="Commuters overlayed with colourful bokeh at night">
            <a:extLst>
              <a:ext uri="{FF2B5EF4-FFF2-40B4-BE49-F238E27FC236}">
                <a16:creationId xmlns:a16="http://schemas.microsoft.com/office/drawing/2014/main" id="{47D8D978-134B-827A-9526-C056E00E6F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627" b="-1"/>
          <a:stretch/>
        </p:blipFill>
        <p:spPr>
          <a:xfrm>
            <a:off x="4770636" y="1765201"/>
            <a:ext cx="5708545" cy="4516245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0C873928-1200-9423-B77E-7CC65FFF90B9}"/>
              </a:ext>
            </a:extLst>
          </p:cNvPr>
          <p:cNvSpPr txBox="1"/>
          <p:nvPr/>
        </p:nvSpPr>
        <p:spPr>
          <a:xfrm>
            <a:off x="378148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1015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846BB4-A946-B669-93AC-35292E1E024C}"/>
              </a:ext>
            </a:extLst>
          </p:cNvPr>
          <p:cNvCxnSpPr>
            <a:cxnSpLocks/>
          </p:cNvCxnSpPr>
          <p:nvPr/>
        </p:nvCxnSpPr>
        <p:spPr>
          <a:xfrm>
            <a:off x="4121011" y="2278255"/>
            <a:ext cx="0" cy="4252609"/>
          </a:xfrm>
          <a:prstGeom prst="line">
            <a:avLst/>
          </a:prstGeom>
          <a:ln w="9525">
            <a:solidFill>
              <a:srgbClr val="2931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CCF0A1D-AFFF-0150-EC76-37C3BF849B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305" y="2824487"/>
            <a:ext cx="6141840" cy="35042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EC2CA6-F887-7E40-BC32-479003B7EEA7}"/>
              </a:ext>
            </a:extLst>
          </p:cNvPr>
          <p:cNvSpPr txBox="1"/>
          <p:nvPr/>
        </p:nvSpPr>
        <p:spPr>
          <a:xfrm>
            <a:off x="345583" y="382841"/>
            <a:ext cx="9688514" cy="44537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94" b="1" i="0" u="none" strike="noStrike" kern="1200" cap="none" spc="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Kessel 105" panose="020B0503030600020004" pitchFamily="34" charset="77"/>
                <a:ea typeface="+mn-ea"/>
                <a:cs typeface="+mn-cs"/>
              </a:rPr>
              <a:t>Research and Enterprise Enabler Empowerment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E473B5-7AB9-0640-9B24-5A98D59F4B0C}"/>
              </a:ext>
            </a:extLst>
          </p:cNvPr>
          <p:cNvCxnSpPr/>
          <p:nvPr/>
        </p:nvCxnSpPr>
        <p:spPr>
          <a:xfrm>
            <a:off x="1435053" y="-2531366"/>
            <a:ext cx="100988" cy="0"/>
          </a:xfrm>
          <a:prstGeom prst="line">
            <a:avLst/>
          </a:prstGeom>
          <a:ln w="25400">
            <a:solidFill>
              <a:srgbClr val="003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EE8853F-4A24-EE67-B94A-62E194A01D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89" t="25525" r="26024" b="276"/>
          <a:stretch/>
        </p:blipFill>
        <p:spPr>
          <a:xfrm>
            <a:off x="296042" y="2341602"/>
            <a:ext cx="3148933" cy="438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2349BD-F1AC-70A6-AD01-27C3D17A42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386" t="3" r="12902" b="74495"/>
          <a:stretch/>
        </p:blipFill>
        <p:spPr>
          <a:xfrm>
            <a:off x="3081017" y="2292818"/>
            <a:ext cx="978825" cy="1389300"/>
          </a:xfrm>
          <a:prstGeom prst="rect">
            <a:avLst/>
          </a:prstGeom>
          <a:solidFill>
            <a:schemeClr val="bg1"/>
          </a:solidFill>
          <a:ln w="9525">
            <a:solidFill>
              <a:srgbClr val="293139"/>
            </a:solidFill>
            <a:prstDash val="sysDot"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0157C3D-E816-2FF7-4E59-DB1F7217C6C4}"/>
              </a:ext>
            </a:extLst>
          </p:cNvPr>
          <p:cNvGrpSpPr/>
          <p:nvPr/>
        </p:nvGrpSpPr>
        <p:grpSpPr>
          <a:xfrm>
            <a:off x="6885598" y="3016380"/>
            <a:ext cx="930544" cy="765045"/>
            <a:chOff x="7609557" y="3460749"/>
            <a:chExt cx="1060953" cy="8722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E9E481-71A6-6236-E571-36AE723F5644}"/>
                </a:ext>
              </a:extLst>
            </p:cNvPr>
            <p:cNvSpPr/>
            <p:nvPr/>
          </p:nvSpPr>
          <p:spPr>
            <a:xfrm>
              <a:off x="7741227" y="3460749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7B057C-B92E-FCB4-2A9B-9FD21D6352C0}"/>
                </a:ext>
              </a:extLst>
            </p:cNvPr>
            <p:cNvSpPr txBox="1"/>
            <p:nvPr/>
          </p:nvSpPr>
          <p:spPr>
            <a:xfrm>
              <a:off x="7609557" y="3460749"/>
              <a:ext cx="1060953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Scotland, UK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B321C7-1A45-D680-8FBE-0695A93B79CD}"/>
              </a:ext>
            </a:extLst>
          </p:cNvPr>
          <p:cNvGrpSpPr/>
          <p:nvPr/>
        </p:nvGrpSpPr>
        <p:grpSpPr>
          <a:xfrm>
            <a:off x="7920581" y="3811568"/>
            <a:ext cx="829752" cy="765045"/>
            <a:chOff x="6194169" y="5224906"/>
            <a:chExt cx="946036" cy="872260"/>
          </a:xfrm>
        </p:grpSpPr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D1CC75BC-4F44-17C8-207F-DC912378F794}"/>
                </a:ext>
              </a:extLst>
            </p:cNvPr>
            <p:cNvSpPr/>
            <p:nvPr/>
          </p:nvSpPr>
          <p:spPr>
            <a:xfrm>
              <a:off x="6258234" y="5224906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96E45EB-11E1-D005-3CD0-50B927652593}"/>
                </a:ext>
              </a:extLst>
            </p:cNvPr>
            <p:cNvSpPr txBox="1"/>
            <p:nvPr/>
          </p:nvSpPr>
          <p:spPr>
            <a:xfrm>
              <a:off x="6194169" y="5224906"/>
              <a:ext cx="946036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Dubai, UAE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48F303-B371-BFC5-3F6B-A713CE7C1ADD}"/>
              </a:ext>
            </a:extLst>
          </p:cNvPr>
          <p:cNvGrpSpPr/>
          <p:nvPr/>
        </p:nvGrpSpPr>
        <p:grpSpPr>
          <a:xfrm>
            <a:off x="8762770" y="4194091"/>
            <a:ext cx="702243" cy="765045"/>
            <a:chOff x="9465561" y="5366915"/>
            <a:chExt cx="800657" cy="872260"/>
          </a:xfrm>
        </p:grpSpPr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id="{DA2B194A-EBFC-84B9-6F83-EEE5B9342E72}"/>
                </a:ext>
              </a:extLst>
            </p:cNvPr>
            <p:cNvSpPr/>
            <p:nvPr/>
          </p:nvSpPr>
          <p:spPr>
            <a:xfrm>
              <a:off x="9465561" y="5366915"/>
              <a:ext cx="800657" cy="872260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810491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2A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BEEEFC-C134-DAB2-FB6F-1AD992F2BE74}"/>
                </a:ext>
              </a:extLst>
            </p:cNvPr>
            <p:cNvSpPr txBox="1"/>
            <p:nvPr/>
          </p:nvSpPr>
          <p:spPr>
            <a:xfrm>
              <a:off x="9465561" y="5366915"/>
              <a:ext cx="781042" cy="243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Malaysia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9C48C82-979A-3F96-7004-062B956A5AB7}"/>
              </a:ext>
            </a:extLst>
          </p:cNvPr>
          <p:cNvGrpSpPr/>
          <p:nvPr/>
        </p:nvGrpSpPr>
        <p:grpSpPr>
          <a:xfrm>
            <a:off x="2664689" y="4972634"/>
            <a:ext cx="816993" cy="562445"/>
            <a:chOff x="2643964" y="4356034"/>
            <a:chExt cx="931488" cy="641268"/>
          </a:xfrm>
        </p:grpSpPr>
        <p:sp>
          <p:nvSpPr>
            <p:cNvPr id="26" name="Rectangle 11">
              <a:extLst>
                <a:ext uri="{FF2B5EF4-FFF2-40B4-BE49-F238E27FC236}">
                  <a16:creationId xmlns:a16="http://schemas.microsoft.com/office/drawing/2014/main" id="{F7641727-1FC9-3FFF-80BB-8C2041F96CF9}"/>
                </a:ext>
              </a:extLst>
            </p:cNvPr>
            <p:cNvSpPr/>
            <p:nvPr/>
          </p:nvSpPr>
          <p:spPr>
            <a:xfrm>
              <a:off x="2704939" y="4393246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1035CB-AAAF-6367-1283-8E59CE8A26B1}"/>
                </a:ext>
              </a:extLst>
            </p:cNvPr>
            <p:cNvSpPr txBox="1"/>
            <p:nvPr/>
          </p:nvSpPr>
          <p:spPr>
            <a:xfrm>
              <a:off x="2643964" y="4356034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Edinburgh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Campus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24F320-463C-F883-EAA8-8D6797653966}"/>
              </a:ext>
            </a:extLst>
          </p:cNvPr>
          <p:cNvGrpSpPr/>
          <p:nvPr/>
        </p:nvGrpSpPr>
        <p:grpSpPr>
          <a:xfrm>
            <a:off x="1963960" y="2245617"/>
            <a:ext cx="816993" cy="562445"/>
            <a:chOff x="3895918" y="3622642"/>
            <a:chExt cx="931488" cy="641268"/>
          </a:xfrm>
        </p:grpSpPr>
        <p:sp>
          <p:nvSpPr>
            <p:cNvPr id="36" name="Rectangle 11">
              <a:extLst>
                <a:ext uri="{FF2B5EF4-FFF2-40B4-BE49-F238E27FC236}">
                  <a16:creationId xmlns:a16="http://schemas.microsoft.com/office/drawing/2014/main" id="{A7C1AF74-2F8B-3FB7-DB89-BA2641627570}"/>
                </a:ext>
              </a:extLst>
            </p:cNvPr>
            <p:cNvSpPr/>
            <p:nvPr/>
          </p:nvSpPr>
          <p:spPr>
            <a:xfrm flipH="1">
              <a:off x="3956893" y="3659854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6D30C4-1E9D-3F3D-FEBD-495229F6D13F}"/>
                </a:ext>
              </a:extLst>
            </p:cNvPr>
            <p:cNvSpPr txBox="1"/>
            <p:nvPr/>
          </p:nvSpPr>
          <p:spPr>
            <a:xfrm>
              <a:off x="3895918" y="3622642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Orkney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Campus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BEA357B-4428-59A7-D9AC-C7D1FF7128FE}"/>
              </a:ext>
            </a:extLst>
          </p:cNvPr>
          <p:cNvGrpSpPr/>
          <p:nvPr/>
        </p:nvGrpSpPr>
        <p:grpSpPr>
          <a:xfrm>
            <a:off x="1936528" y="5174191"/>
            <a:ext cx="816993" cy="562445"/>
            <a:chOff x="3895918" y="3622642"/>
            <a:chExt cx="931488" cy="641268"/>
          </a:xfrm>
        </p:grpSpPr>
        <p:sp>
          <p:nvSpPr>
            <p:cNvPr id="40" name="Rectangle 11">
              <a:extLst>
                <a:ext uri="{FF2B5EF4-FFF2-40B4-BE49-F238E27FC236}">
                  <a16:creationId xmlns:a16="http://schemas.microsoft.com/office/drawing/2014/main" id="{9620F3EE-B10C-EFCC-641F-C0333A981019}"/>
                </a:ext>
              </a:extLst>
            </p:cNvPr>
            <p:cNvSpPr/>
            <p:nvPr/>
          </p:nvSpPr>
          <p:spPr>
            <a:xfrm flipH="1">
              <a:off x="3956893" y="3659854"/>
              <a:ext cx="800657" cy="604056"/>
            </a:xfrm>
            <a:custGeom>
              <a:avLst/>
              <a:gdLst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1392382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810491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  <a:gd name="connsiteX0" fmla="*/ 0 w 1278082"/>
                <a:gd name="connsiteY0" fmla="*/ 0 h 1392382"/>
                <a:gd name="connsiteX1" fmla="*/ 1278082 w 1278082"/>
                <a:gd name="connsiteY1" fmla="*/ 0 h 1392382"/>
                <a:gd name="connsiteX2" fmla="*/ 1278082 w 1278082"/>
                <a:gd name="connsiteY2" fmla="*/ 602168 h 1392382"/>
                <a:gd name="connsiteX3" fmla="*/ 0 w 1278082"/>
                <a:gd name="connsiteY3" fmla="*/ 1392382 h 1392382"/>
                <a:gd name="connsiteX4" fmla="*/ 0 w 1278082"/>
                <a:gd name="connsiteY4" fmla="*/ 0 h 13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8082" h="1392382">
                  <a:moveTo>
                    <a:pt x="0" y="0"/>
                  </a:moveTo>
                  <a:lnTo>
                    <a:pt x="1278082" y="0"/>
                  </a:lnTo>
                  <a:lnTo>
                    <a:pt x="1278082" y="602168"/>
                  </a:lnTo>
                  <a:lnTo>
                    <a:pt x="0" y="13923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C7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7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36B3343-74F8-15D2-4609-DFA8E28A79DD}"/>
                </a:ext>
              </a:extLst>
            </p:cNvPr>
            <p:cNvSpPr txBox="1"/>
            <p:nvPr/>
          </p:nvSpPr>
          <p:spPr>
            <a:xfrm>
              <a:off x="3895918" y="3622642"/>
              <a:ext cx="931488" cy="3821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Borders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89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essel 105" panose="020B0503030600020004" pitchFamily="34" charset="77"/>
                  <a:ea typeface="+mn-ea"/>
                  <a:cs typeface="+mn-cs"/>
                </a:rPr>
                <a:t>Campus</a:t>
              </a:r>
              <a:endParaRPr kumimoji="0" lang="en-US" sz="78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7F21116-DEB6-7516-F494-D9D12FE3EA18}"/>
              </a:ext>
            </a:extLst>
          </p:cNvPr>
          <p:cNvSpPr txBox="1"/>
          <p:nvPr/>
        </p:nvSpPr>
        <p:spPr>
          <a:xfrm>
            <a:off x="321441" y="2434579"/>
            <a:ext cx="1342455" cy="33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79" b="0" i="0" u="none" strike="noStrike" kern="1200" cap="none" spc="-70" normalizeH="0" baseline="0" noProof="0" dirty="0">
                <a:ln>
                  <a:noFill/>
                </a:ln>
                <a:solidFill>
                  <a:srgbClr val="2C333D"/>
                </a:solidFill>
                <a:effectLst/>
                <a:uLnTx/>
                <a:uFillTx/>
                <a:latin typeface="Bitter" pitchFamily="2" charset="77"/>
                <a:ea typeface="+mn-ea"/>
                <a:cs typeface="+mn-cs"/>
              </a:rPr>
              <a:t>Scotland, UK</a:t>
            </a:r>
            <a:endParaRPr kumimoji="0" lang="en-US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796B29-CBA2-BC6B-8E20-DA027CBFC25D}"/>
              </a:ext>
            </a:extLst>
          </p:cNvPr>
          <p:cNvSpPr txBox="1"/>
          <p:nvPr/>
        </p:nvSpPr>
        <p:spPr>
          <a:xfrm>
            <a:off x="4187548" y="2434579"/>
            <a:ext cx="978825" cy="33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79" b="0" i="0" u="none" strike="noStrike" kern="1200" cap="none" spc="-70" normalizeH="0" baseline="0" noProof="0" dirty="0">
                <a:ln>
                  <a:noFill/>
                </a:ln>
                <a:solidFill>
                  <a:srgbClr val="2C333D"/>
                </a:solidFill>
                <a:effectLst/>
                <a:uLnTx/>
                <a:uFillTx/>
                <a:latin typeface="Bitter" pitchFamily="2" charset="77"/>
                <a:ea typeface="+mn-ea"/>
                <a:cs typeface="+mn-cs"/>
              </a:rPr>
              <a:t>Global</a:t>
            </a:r>
            <a:endParaRPr kumimoji="0" lang="en-US" sz="157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10D675-87B0-F548-917C-D46DAE13A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430" y="3263879"/>
            <a:ext cx="715584" cy="5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E2CC176-BACA-16B7-A95B-4D56AFB9B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566" y="3803267"/>
            <a:ext cx="715584" cy="41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47027CE-A5D3-8CD0-4A1B-14720302A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01" y="4619256"/>
            <a:ext cx="702243" cy="40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AF77410-2061-9B49-9C42-BCFF4A3C3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456" y="4752779"/>
            <a:ext cx="702244" cy="4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951DBE9E-4834-312B-1129-DAA59F4AE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440" y="1920160"/>
            <a:ext cx="700261" cy="36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close-up of a logo&#10;&#10;Description automatically generated">
            <a:extLst>
              <a:ext uri="{FF2B5EF4-FFF2-40B4-BE49-F238E27FC236}">
                <a16:creationId xmlns:a16="http://schemas.microsoft.com/office/drawing/2014/main" id="{C6AEFE32-CBB7-44C9-65FB-9F6CBEE700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62434" y="6328740"/>
            <a:ext cx="2118985" cy="1054825"/>
          </a:xfrm>
          <a:prstGeom prst="rect">
            <a:avLst/>
          </a:prstGeom>
        </p:spPr>
      </p:pic>
      <p:sp>
        <p:nvSpPr>
          <p:cNvPr id="21" name="object 2">
            <a:extLst>
              <a:ext uri="{FF2B5EF4-FFF2-40B4-BE49-F238E27FC236}">
                <a16:creationId xmlns:a16="http://schemas.microsoft.com/office/drawing/2014/main" id="{D16B3B51-2A79-A547-D52A-F0FB300850F2}"/>
              </a:ext>
            </a:extLst>
          </p:cNvPr>
          <p:cNvSpPr txBox="1"/>
          <p:nvPr/>
        </p:nvSpPr>
        <p:spPr>
          <a:xfrm>
            <a:off x="296042" y="7136903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15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IRCC</a:t>
            </a:r>
            <a:r>
              <a:rPr kumimoji="0" sz="1400" b="1" i="0" u="none" strike="noStrike" kern="1200" cap="none" spc="-80" normalizeH="0" baseline="0" noProof="0" dirty="0">
                <a:ln>
                  <a:noFill/>
                </a:ln>
                <a:solidFill>
                  <a:srgbClr val="542B6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3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INTERNATIONAL</a:t>
            </a:r>
            <a:r>
              <a:rPr kumimoji="0" sz="1400" b="0" i="0" u="none" strike="noStrike" kern="1200" cap="none" spc="8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RESEARCH</a:t>
            </a:r>
            <a:r>
              <a:rPr kumimoji="0" sz="1400" b="0" i="0" u="none" strike="noStrike" kern="1200" cap="none" spc="10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CULTURE</a:t>
            </a:r>
            <a:r>
              <a:rPr kumimoji="0" sz="1400" b="0" i="0" u="none" strike="noStrike" kern="1200" cap="none" spc="7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CONFERENCE </a:t>
            </a:r>
            <a:r>
              <a:rPr kumimoji="0" sz="1400" b="0" i="0" u="none" strike="noStrike" kern="1200" cap="none" spc="110" normalizeH="0" baseline="0" noProof="0" dirty="0">
                <a:ln>
                  <a:noFill/>
                </a:ln>
                <a:solidFill>
                  <a:srgbClr val="552D62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07F7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I 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07F7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5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25th</a:t>
            </a:r>
            <a:r>
              <a:rPr kumimoji="0" sz="1400" b="1" i="0" u="none" strike="noStrike" kern="1200" cap="none" spc="-3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1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Sept</a:t>
            </a:r>
            <a:r>
              <a:rPr kumimoji="0" sz="1400" b="1" i="0" u="none" strike="noStrike" kern="1200" cap="none" spc="3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sz="1400" b="1" i="0" u="none" strike="noStrike" kern="1200" cap="none" spc="8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2023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616E7BF-496F-F1E7-42B1-83AF38AF3193}"/>
              </a:ext>
            </a:extLst>
          </p:cNvPr>
          <p:cNvCxnSpPr>
            <a:cxnSpLocks/>
          </p:cNvCxnSpPr>
          <p:nvPr/>
        </p:nvCxnSpPr>
        <p:spPr>
          <a:xfrm>
            <a:off x="358283" y="1405161"/>
            <a:ext cx="9663115" cy="0"/>
          </a:xfrm>
          <a:prstGeom prst="line">
            <a:avLst/>
          </a:prstGeom>
          <a:ln w="25400">
            <a:solidFill>
              <a:srgbClr val="003C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33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1A49B704-7D31-4759-8DD0-0B697096528C}"/>
</file>

<file path=customXml/itemProps2.xml><?xml version="1.0" encoding="utf-8"?>
<ds:datastoreItem xmlns:ds="http://schemas.openxmlformats.org/officeDocument/2006/customXml" ds:itemID="{5082FE3D-871D-4436-B63E-C909B27380A5}"/>
</file>

<file path=customXml/itemProps3.xml><?xml version="1.0" encoding="utf-8"?>
<ds:datastoreItem xmlns:ds="http://schemas.openxmlformats.org/officeDocument/2006/customXml" ds:itemID="{24F5460B-B31B-42C8-80D6-C3CF838B5D54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148</TotalTime>
  <Words>961</Words>
  <Application>Microsoft Macintosh PowerPoint</Application>
  <PresentationFormat>Custom</PresentationFormat>
  <Paragraphs>171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Bitter</vt:lpstr>
      <vt:lpstr>Calibri</vt:lpstr>
      <vt:lpstr>Courier New</vt:lpstr>
      <vt:lpstr>Helvetica Neue</vt:lpstr>
      <vt:lpstr>Kessel 105</vt:lpstr>
      <vt:lpstr>Office Theme</vt:lpstr>
      <vt:lpstr>PowerPoint Presentation</vt:lpstr>
      <vt:lpstr>Empowering a global community through co-production of a global research and enterprise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Napier, Jemina M</cp:lastModifiedBy>
  <cp:revision>3</cp:revision>
  <dcterms:created xsi:type="dcterms:W3CDTF">2023-09-07T08:40:03Z</dcterms:created>
  <dcterms:modified xsi:type="dcterms:W3CDTF">2023-09-18T15:44:49Z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