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quickStyle1.xml" ContentType="application/vnd.openxmlformats-officedocument.drawingml.diagramStyle+xml"/>
  <Override PartName="/ppt/diagrams/layout1.xml" ContentType="application/vnd.openxmlformats-officedocument.drawingml.diagram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1.xml" ContentType="application/vnd.openxmlformats-officedocument.presentationml.tag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75" r:id="rId4"/>
    <p:sldId id="281" r:id="rId5"/>
    <p:sldId id="257" r:id="rId6"/>
    <p:sldId id="274" r:id="rId7"/>
    <p:sldId id="273" r:id="rId8"/>
    <p:sldId id="276" r:id="rId9"/>
    <p:sldId id="282" r:id="rId10"/>
    <p:sldId id="279" r:id="rId11"/>
    <p:sldId id="285" r:id="rId12"/>
    <p:sldId id="284" r:id="rId13"/>
    <p:sldId id="272" r:id="rId14"/>
  </p:sldIdLst>
  <p:sldSz cx="10693400" cy="7562850"/>
  <p:notesSz cx="10693400" cy="756285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CDB8"/>
    <a:srgbClr val="3C1053"/>
    <a:srgbClr val="552D62"/>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696"/>
    <p:restoredTop sz="96327"/>
  </p:normalViewPr>
  <p:slideViewPr>
    <p:cSldViewPr>
      <p:cViewPr varScale="1">
        <p:scale>
          <a:sx n="107" d="100"/>
          <a:sy n="107" d="100"/>
        </p:scale>
        <p:origin x="184" y="39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E01403-6FB0-2444-9DDD-365B67C14DC4}"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GB"/>
        </a:p>
      </dgm:t>
    </dgm:pt>
    <dgm:pt modelId="{73E83E3C-3EF8-B449-8090-5EA9CCE46029}">
      <dgm:prSet phldrT="[Text]"/>
      <dgm:spPr>
        <a:solidFill>
          <a:srgbClr val="3C1053"/>
        </a:solidFill>
      </dgm:spPr>
      <dgm:t>
        <a:bodyPr/>
        <a:lstStyle/>
        <a:p>
          <a:r>
            <a:rPr lang="en-GB" dirty="0"/>
            <a:t>Tools and Practices for Growth &amp; Development</a:t>
          </a:r>
        </a:p>
      </dgm:t>
    </dgm:pt>
    <dgm:pt modelId="{7644E819-1614-7243-9058-F9E8D6319CE5}" type="parTrans" cxnId="{0023BAAD-0E1B-0542-B709-B32FAA4A37CA}">
      <dgm:prSet/>
      <dgm:spPr/>
      <dgm:t>
        <a:bodyPr/>
        <a:lstStyle/>
        <a:p>
          <a:endParaRPr lang="en-GB"/>
        </a:p>
      </dgm:t>
    </dgm:pt>
    <dgm:pt modelId="{68AF332F-3956-DC4A-ABF0-6FDD6880D978}" type="sibTrans" cxnId="{0023BAAD-0E1B-0542-B709-B32FAA4A37CA}">
      <dgm:prSet/>
      <dgm:spPr/>
      <dgm:t>
        <a:bodyPr/>
        <a:lstStyle/>
        <a:p>
          <a:endParaRPr lang="en-GB"/>
        </a:p>
      </dgm:t>
    </dgm:pt>
    <dgm:pt modelId="{DD2F8734-5C53-7648-8D59-268870A61DE5}">
      <dgm:prSet phldrT="[Text]"/>
      <dgm:spPr>
        <a:solidFill>
          <a:srgbClr val="6DCDB8"/>
        </a:solidFill>
      </dgm:spPr>
      <dgm:t>
        <a:bodyPr/>
        <a:lstStyle/>
        <a:p>
          <a:r>
            <a:rPr lang="en-GB" dirty="0">
              <a:solidFill>
                <a:schemeClr val="tx1"/>
              </a:solidFill>
            </a:rPr>
            <a:t>Leader Identity, Values &amp; Interpersonal information</a:t>
          </a:r>
        </a:p>
      </dgm:t>
    </dgm:pt>
    <dgm:pt modelId="{A6886EBA-E723-3742-BA04-682BDA79DC73}" type="parTrans" cxnId="{F051E270-1CEA-A94F-A97B-BB5C2855FA4D}">
      <dgm:prSet/>
      <dgm:spPr/>
      <dgm:t>
        <a:bodyPr/>
        <a:lstStyle/>
        <a:p>
          <a:endParaRPr lang="en-GB"/>
        </a:p>
      </dgm:t>
    </dgm:pt>
    <dgm:pt modelId="{1F97070C-A89A-9245-9934-48A5B86EE636}" type="sibTrans" cxnId="{F051E270-1CEA-A94F-A97B-BB5C2855FA4D}">
      <dgm:prSet/>
      <dgm:spPr/>
      <dgm:t>
        <a:bodyPr/>
        <a:lstStyle/>
        <a:p>
          <a:endParaRPr lang="en-GB"/>
        </a:p>
      </dgm:t>
    </dgm:pt>
    <dgm:pt modelId="{7BC925BA-16A0-344A-A9FD-32E94E40159A}">
      <dgm:prSet phldrT="[Text]"/>
      <dgm:spPr>
        <a:solidFill>
          <a:srgbClr val="3C1053"/>
        </a:solidFill>
      </dgm:spPr>
      <dgm:t>
        <a:bodyPr/>
        <a:lstStyle/>
        <a:p>
          <a:r>
            <a:rPr lang="en-GB" dirty="0"/>
            <a:t>Naming the Elephant </a:t>
          </a:r>
        </a:p>
      </dgm:t>
    </dgm:pt>
    <dgm:pt modelId="{09748FC1-5569-844E-AE41-50030F011802}" type="parTrans" cxnId="{60FD0B4E-2073-634D-BC9F-8C25954905ED}">
      <dgm:prSet/>
      <dgm:spPr/>
      <dgm:t>
        <a:bodyPr/>
        <a:lstStyle/>
        <a:p>
          <a:endParaRPr lang="en-GB"/>
        </a:p>
      </dgm:t>
    </dgm:pt>
    <dgm:pt modelId="{9566CCF9-C4AD-7741-BFDA-166B142E6199}" type="sibTrans" cxnId="{60FD0B4E-2073-634D-BC9F-8C25954905ED}">
      <dgm:prSet/>
      <dgm:spPr/>
      <dgm:t>
        <a:bodyPr/>
        <a:lstStyle/>
        <a:p>
          <a:endParaRPr lang="en-GB"/>
        </a:p>
      </dgm:t>
    </dgm:pt>
    <dgm:pt modelId="{63127EB4-3F1F-0448-AF01-F61C4B247B6E}">
      <dgm:prSet phldrT="[Text]"/>
      <dgm:spPr>
        <a:solidFill>
          <a:srgbClr val="6DCDB8"/>
        </a:solidFill>
      </dgm:spPr>
      <dgm:t>
        <a:bodyPr/>
        <a:lstStyle/>
        <a:p>
          <a:r>
            <a:rPr lang="en-GB" dirty="0">
              <a:solidFill>
                <a:schemeClr val="tx1"/>
              </a:solidFill>
            </a:rPr>
            <a:t>Strategic Leadership: Embracing Complexity &amp; Uncertainty</a:t>
          </a:r>
        </a:p>
      </dgm:t>
    </dgm:pt>
    <dgm:pt modelId="{0550FFC9-29F6-6D4D-9CA6-9D07CC472C96}" type="parTrans" cxnId="{2F5064AB-5F04-544F-9C46-4775F9D61F04}">
      <dgm:prSet/>
      <dgm:spPr/>
      <dgm:t>
        <a:bodyPr/>
        <a:lstStyle/>
        <a:p>
          <a:endParaRPr lang="en-GB"/>
        </a:p>
      </dgm:t>
    </dgm:pt>
    <dgm:pt modelId="{7C2B72F3-C608-BF48-8007-B0A89ED33F0E}" type="sibTrans" cxnId="{2F5064AB-5F04-544F-9C46-4775F9D61F04}">
      <dgm:prSet/>
      <dgm:spPr/>
      <dgm:t>
        <a:bodyPr/>
        <a:lstStyle/>
        <a:p>
          <a:endParaRPr lang="en-GB"/>
        </a:p>
      </dgm:t>
    </dgm:pt>
    <dgm:pt modelId="{5BE049DE-8F30-3C42-B442-09388D5B8250}">
      <dgm:prSet phldrT="[Text]"/>
      <dgm:spPr>
        <a:solidFill>
          <a:srgbClr val="3C1053"/>
        </a:solidFill>
      </dgm:spPr>
      <dgm:t>
        <a:bodyPr/>
        <a:lstStyle/>
        <a:p>
          <a:r>
            <a:rPr lang="en-GB" dirty="0"/>
            <a:t>Leadership &amp; Collaboration </a:t>
          </a:r>
        </a:p>
      </dgm:t>
    </dgm:pt>
    <dgm:pt modelId="{88777D14-D86E-E147-A642-9F9CF4AD9334}" type="parTrans" cxnId="{AB51FFC9-16E9-3C40-8018-27DF214EA93E}">
      <dgm:prSet/>
      <dgm:spPr/>
      <dgm:t>
        <a:bodyPr/>
        <a:lstStyle/>
        <a:p>
          <a:endParaRPr lang="en-GB"/>
        </a:p>
      </dgm:t>
    </dgm:pt>
    <dgm:pt modelId="{251E7A9D-5ED4-1A43-8685-AA04F8760CAE}" type="sibTrans" cxnId="{AB51FFC9-16E9-3C40-8018-27DF214EA93E}">
      <dgm:prSet/>
      <dgm:spPr/>
      <dgm:t>
        <a:bodyPr/>
        <a:lstStyle/>
        <a:p>
          <a:endParaRPr lang="en-GB"/>
        </a:p>
      </dgm:t>
    </dgm:pt>
    <dgm:pt modelId="{A4479B46-52B5-B14A-910E-CAE241FC883C}">
      <dgm:prSet/>
      <dgm:spPr>
        <a:solidFill>
          <a:srgbClr val="6DCDB8"/>
        </a:solidFill>
      </dgm:spPr>
      <dgm:t>
        <a:bodyPr/>
        <a:lstStyle/>
        <a:p>
          <a:r>
            <a:rPr lang="en-GB" dirty="0">
              <a:solidFill>
                <a:schemeClr val="tx1"/>
              </a:solidFill>
            </a:rPr>
            <a:t>Shaping our Futures </a:t>
          </a:r>
        </a:p>
      </dgm:t>
    </dgm:pt>
    <dgm:pt modelId="{4AE380DA-B644-984E-9BBE-29C9E6B2B48C}" type="parTrans" cxnId="{AFE67AF7-A257-064A-B156-2D2E4152B64C}">
      <dgm:prSet/>
      <dgm:spPr/>
      <dgm:t>
        <a:bodyPr/>
        <a:lstStyle/>
        <a:p>
          <a:endParaRPr lang="en-GB"/>
        </a:p>
      </dgm:t>
    </dgm:pt>
    <dgm:pt modelId="{C44D8040-3A73-2C41-89FB-CC51478202B6}" type="sibTrans" cxnId="{AFE67AF7-A257-064A-B156-2D2E4152B64C}">
      <dgm:prSet/>
      <dgm:spPr/>
      <dgm:t>
        <a:bodyPr/>
        <a:lstStyle/>
        <a:p>
          <a:endParaRPr lang="en-GB"/>
        </a:p>
      </dgm:t>
    </dgm:pt>
    <dgm:pt modelId="{AC7AF303-C0F7-8C4C-A48E-F265AA1A0B5A}" type="pres">
      <dgm:prSet presAssocID="{84E01403-6FB0-2444-9DDD-365B67C14DC4}" presName="diagram" presStyleCnt="0">
        <dgm:presLayoutVars>
          <dgm:dir/>
          <dgm:resizeHandles val="exact"/>
        </dgm:presLayoutVars>
      </dgm:prSet>
      <dgm:spPr/>
    </dgm:pt>
    <dgm:pt modelId="{82BC38B1-96A5-5A4A-A230-D4CF2C87774B}" type="pres">
      <dgm:prSet presAssocID="{73E83E3C-3EF8-B449-8090-5EA9CCE46029}" presName="node" presStyleLbl="node1" presStyleIdx="0" presStyleCnt="6">
        <dgm:presLayoutVars>
          <dgm:bulletEnabled val="1"/>
        </dgm:presLayoutVars>
      </dgm:prSet>
      <dgm:spPr/>
    </dgm:pt>
    <dgm:pt modelId="{E54A58D1-2FA5-814F-8C60-2974AF5D06B1}" type="pres">
      <dgm:prSet presAssocID="{68AF332F-3956-DC4A-ABF0-6FDD6880D978}" presName="sibTrans" presStyleCnt="0"/>
      <dgm:spPr/>
    </dgm:pt>
    <dgm:pt modelId="{E16933C9-1221-704E-B1F1-632F3E55BB65}" type="pres">
      <dgm:prSet presAssocID="{DD2F8734-5C53-7648-8D59-268870A61DE5}" presName="node" presStyleLbl="node1" presStyleIdx="1" presStyleCnt="6">
        <dgm:presLayoutVars>
          <dgm:bulletEnabled val="1"/>
        </dgm:presLayoutVars>
      </dgm:prSet>
      <dgm:spPr/>
    </dgm:pt>
    <dgm:pt modelId="{252DD89F-3AF6-2A47-B7FC-A1C430EDE83F}" type="pres">
      <dgm:prSet presAssocID="{1F97070C-A89A-9245-9934-48A5B86EE636}" presName="sibTrans" presStyleCnt="0"/>
      <dgm:spPr/>
    </dgm:pt>
    <dgm:pt modelId="{E4CC01F7-A91D-5A44-BB6A-6DBBDD920542}" type="pres">
      <dgm:prSet presAssocID="{7BC925BA-16A0-344A-A9FD-32E94E40159A}" presName="node" presStyleLbl="node1" presStyleIdx="2" presStyleCnt="6">
        <dgm:presLayoutVars>
          <dgm:bulletEnabled val="1"/>
        </dgm:presLayoutVars>
      </dgm:prSet>
      <dgm:spPr/>
    </dgm:pt>
    <dgm:pt modelId="{67CCD1DE-34DD-FC45-8633-7B8975C4D717}" type="pres">
      <dgm:prSet presAssocID="{9566CCF9-C4AD-7741-BFDA-166B142E6199}" presName="sibTrans" presStyleCnt="0"/>
      <dgm:spPr/>
    </dgm:pt>
    <dgm:pt modelId="{FE153DF3-6DF6-3447-A2A2-9718B2186239}" type="pres">
      <dgm:prSet presAssocID="{63127EB4-3F1F-0448-AF01-F61C4B247B6E}" presName="node" presStyleLbl="node1" presStyleIdx="3" presStyleCnt="6">
        <dgm:presLayoutVars>
          <dgm:bulletEnabled val="1"/>
        </dgm:presLayoutVars>
      </dgm:prSet>
      <dgm:spPr/>
    </dgm:pt>
    <dgm:pt modelId="{F6EA4258-6E3B-A149-A0D6-DB71EEC21974}" type="pres">
      <dgm:prSet presAssocID="{7C2B72F3-C608-BF48-8007-B0A89ED33F0E}" presName="sibTrans" presStyleCnt="0"/>
      <dgm:spPr/>
    </dgm:pt>
    <dgm:pt modelId="{DB03811D-0F66-E540-B59C-ED5A3A4492C0}" type="pres">
      <dgm:prSet presAssocID="{5BE049DE-8F30-3C42-B442-09388D5B8250}" presName="node" presStyleLbl="node1" presStyleIdx="4" presStyleCnt="6">
        <dgm:presLayoutVars>
          <dgm:bulletEnabled val="1"/>
        </dgm:presLayoutVars>
      </dgm:prSet>
      <dgm:spPr/>
    </dgm:pt>
    <dgm:pt modelId="{FF77568C-E801-B94B-9351-706CA18A6041}" type="pres">
      <dgm:prSet presAssocID="{251E7A9D-5ED4-1A43-8685-AA04F8760CAE}" presName="sibTrans" presStyleCnt="0"/>
      <dgm:spPr/>
    </dgm:pt>
    <dgm:pt modelId="{6725CCA7-49A1-5B4F-919A-D90550DED3F9}" type="pres">
      <dgm:prSet presAssocID="{A4479B46-52B5-B14A-910E-CAE241FC883C}" presName="node" presStyleLbl="node1" presStyleIdx="5" presStyleCnt="6">
        <dgm:presLayoutVars>
          <dgm:bulletEnabled val="1"/>
        </dgm:presLayoutVars>
      </dgm:prSet>
      <dgm:spPr/>
    </dgm:pt>
  </dgm:ptLst>
  <dgm:cxnLst>
    <dgm:cxn modelId="{83E8AD0C-0E9C-DC40-89F6-7FE18C13F8BE}" type="presOf" srcId="{7BC925BA-16A0-344A-A9FD-32E94E40159A}" destId="{E4CC01F7-A91D-5A44-BB6A-6DBBDD920542}" srcOrd="0" destOrd="0" presId="urn:microsoft.com/office/officeart/2005/8/layout/default"/>
    <dgm:cxn modelId="{9FBED12C-B5D2-3E4E-B64A-ED342EE21314}" type="presOf" srcId="{63127EB4-3F1F-0448-AF01-F61C4B247B6E}" destId="{FE153DF3-6DF6-3447-A2A2-9718B2186239}" srcOrd="0" destOrd="0" presId="urn:microsoft.com/office/officeart/2005/8/layout/default"/>
    <dgm:cxn modelId="{F588F73C-D439-0F40-8899-AFB0DA4E6EF5}" type="presOf" srcId="{A4479B46-52B5-B14A-910E-CAE241FC883C}" destId="{6725CCA7-49A1-5B4F-919A-D90550DED3F9}" srcOrd="0" destOrd="0" presId="urn:microsoft.com/office/officeart/2005/8/layout/default"/>
    <dgm:cxn modelId="{60FD0B4E-2073-634D-BC9F-8C25954905ED}" srcId="{84E01403-6FB0-2444-9DDD-365B67C14DC4}" destId="{7BC925BA-16A0-344A-A9FD-32E94E40159A}" srcOrd="2" destOrd="0" parTransId="{09748FC1-5569-844E-AE41-50030F011802}" sibTransId="{9566CCF9-C4AD-7741-BFDA-166B142E6199}"/>
    <dgm:cxn modelId="{3A045E4F-2F97-5F42-8C36-4B4D6645FCE6}" type="presOf" srcId="{73E83E3C-3EF8-B449-8090-5EA9CCE46029}" destId="{82BC38B1-96A5-5A4A-A230-D4CF2C87774B}" srcOrd="0" destOrd="0" presId="urn:microsoft.com/office/officeart/2005/8/layout/default"/>
    <dgm:cxn modelId="{F051E270-1CEA-A94F-A97B-BB5C2855FA4D}" srcId="{84E01403-6FB0-2444-9DDD-365B67C14DC4}" destId="{DD2F8734-5C53-7648-8D59-268870A61DE5}" srcOrd="1" destOrd="0" parTransId="{A6886EBA-E723-3742-BA04-682BDA79DC73}" sibTransId="{1F97070C-A89A-9245-9934-48A5B86EE636}"/>
    <dgm:cxn modelId="{0387987F-B91F-E546-B9BC-4B662FB1284B}" type="presOf" srcId="{84E01403-6FB0-2444-9DDD-365B67C14DC4}" destId="{AC7AF303-C0F7-8C4C-A48E-F265AA1A0B5A}" srcOrd="0" destOrd="0" presId="urn:microsoft.com/office/officeart/2005/8/layout/default"/>
    <dgm:cxn modelId="{2F5064AB-5F04-544F-9C46-4775F9D61F04}" srcId="{84E01403-6FB0-2444-9DDD-365B67C14DC4}" destId="{63127EB4-3F1F-0448-AF01-F61C4B247B6E}" srcOrd="3" destOrd="0" parTransId="{0550FFC9-29F6-6D4D-9CA6-9D07CC472C96}" sibTransId="{7C2B72F3-C608-BF48-8007-B0A89ED33F0E}"/>
    <dgm:cxn modelId="{0023BAAD-0E1B-0542-B709-B32FAA4A37CA}" srcId="{84E01403-6FB0-2444-9DDD-365B67C14DC4}" destId="{73E83E3C-3EF8-B449-8090-5EA9CCE46029}" srcOrd="0" destOrd="0" parTransId="{7644E819-1614-7243-9058-F9E8D6319CE5}" sibTransId="{68AF332F-3956-DC4A-ABF0-6FDD6880D978}"/>
    <dgm:cxn modelId="{AB51FFC9-16E9-3C40-8018-27DF214EA93E}" srcId="{84E01403-6FB0-2444-9DDD-365B67C14DC4}" destId="{5BE049DE-8F30-3C42-B442-09388D5B8250}" srcOrd="4" destOrd="0" parTransId="{88777D14-D86E-E147-A642-9F9CF4AD9334}" sibTransId="{251E7A9D-5ED4-1A43-8685-AA04F8760CAE}"/>
    <dgm:cxn modelId="{A1CA01DF-A47E-0648-815F-55C1B2A4BE81}" type="presOf" srcId="{DD2F8734-5C53-7648-8D59-268870A61DE5}" destId="{E16933C9-1221-704E-B1F1-632F3E55BB65}" srcOrd="0" destOrd="0" presId="urn:microsoft.com/office/officeart/2005/8/layout/default"/>
    <dgm:cxn modelId="{A38971ED-BB19-174F-9BE8-A53708BCC907}" type="presOf" srcId="{5BE049DE-8F30-3C42-B442-09388D5B8250}" destId="{DB03811D-0F66-E540-B59C-ED5A3A4492C0}" srcOrd="0" destOrd="0" presId="urn:microsoft.com/office/officeart/2005/8/layout/default"/>
    <dgm:cxn modelId="{AFE67AF7-A257-064A-B156-2D2E4152B64C}" srcId="{84E01403-6FB0-2444-9DDD-365B67C14DC4}" destId="{A4479B46-52B5-B14A-910E-CAE241FC883C}" srcOrd="5" destOrd="0" parTransId="{4AE380DA-B644-984E-9BBE-29C9E6B2B48C}" sibTransId="{C44D8040-3A73-2C41-89FB-CC51478202B6}"/>
    <dgm:cxn modelId="{440CAFA7-6243-AE43-BAFF-616B5043077E}" type="presParOf" srcId="{AC7AF303-C0F7-8C4C-A48E-F265AA1A0B5A}" destId="{82BC38B1-96A5-5A4A-A230-D4CF2C87774B}" srcOrd="0" destOrd="0" presId="urn:microsoft.com/office/officeart/2005/8/layout/default"/>
    <dgm:cxn modelId="{13F54CE6-5372-8F4F-B7D6-9AE444B030FC}" type="presParOf" srcId="{AC7AF303-C0F7-8C4C-A48E-F265AA1A0B5A}" destId="{E54A58D1-2FA5-814F-8C60-2974AF5D06B1}" srcOrd="1" destOrd="0" presId="urn:microsoft.com/office/officeart/2005/8/layout/default"/>
    <dgm:cxn modelId="{98ABEE26-D89E-604E-8243-9828FD943FD8}" type="presParOf" srcId="{AC7AF303-C0F7-8C4C-A48E-F265AA1A0B5A}" destId="{E16933C9-1221-704E-B1F1-632F3E55BB65}" srcOrd="2" destOrd="0" presId="urn:microsoft.com/office/officeart/2005/8/layout/default"/>
    <dgm:cxn modelId="{8174DFA6-B21D-C249-B780-84C5ABB3B55D}" type="presParOf" srcId="{AC7AF303-C0F7-8C4C-A48E-F265AA1A0B5A}" destId="{252DD89F-3AF6-2A47-B7FC-A1C430EDE83F}" srcOrd="3" destOrd="0" presId="urn:microsoft.com/office/officeart/2005/8/layout/default"/>
    <dgm:cxn modelId="{CED37B58-A257-BA4F-9C4E-173D7BD22D46}" type="presParOf" srcId="{AC7AF303-C0F7-8C4C-A48E-F265AA1A0B5A}" destId="{E4CC01F7-A91D-5A44-BB6A-6DBBDD920542}" srcOrd="4" destOrd="0" presId="urn:microsoft.com/office/officeart/2005/8/layout/default"/>
    <dgm:cxn modelId="{17A3D2B1-D574-A144-917D-CE4566BA4645}" type="presParOf" srcId="{AC7AF303-C0F7-8C4C-A48E-F265AA1A0B5A}" destId="{67CCD1DE-34DD-FC45-8633-7B8975C4D717}" srcOrd="5" destOrd="0" presId="urn:microsoft.com/office/officeart/2005/8/layout/default"/>
    <dgm:cxn modelId="{23975D53-864A-054D-8540-6E6938FA6F3A}" type="presParOf" srcId="{AC7AF303-C0F7-8C4C-A48E-F265AA1A0B5A}" destId="{FE153DF3-6DF6-3447-A2A2-9718B2186239}" srcOrd="6" destOrd="0" presId="urn:microsoft.com/office/officeart/2005/8/layout/default"/>
    <dgm:cxn modelId="{FF085B1E-48E7-604E-8D4A-A072A3238AD4}" type="presParOf" srcId="{AC7AF303-C0F7-8C4C-A48E-F265AA1A0B5A}" destId="{F6EA4258-6E3B-A149-A0D6-DB71EEC21974}" srcOrd="7" destOrd="0" presId="urn:microsoft.com/office/officeart/2005/8/layout/default"/>
    <dgm:cxn modelId="{1595E97B-9770-EF47-8F02-A06A8D0D1071}" type="presParOf" srcId="{AC7AF303-C0F7-8C4C-A48E-F265AA1A0B5A}" destId="{DB03811D-0F66-E540-B59C-ED5A3A4492C0}" srcOrd="8" destOrd="0" presId="urn:microsoft.com/office/officeart/2005/8/layout/default"/>
    <dgm:cxn modelId="{15DB6024-4027-DD44-9568-8FF67F58FD62}" type="presParOf" srcId="{AC7AF303-C0F7-8C4C-A48E-F265AA1A0B5A}" destId="{FF77568C-E801-B94B-9351-706CA18A6041}" srcOrd="9" destOrd="0" presId="urn:microsoft.com/office/officeart/2005/8/layout/default"/>
    <dgm:cxn modelId="{FACC8440-8104-4141-A74A-611ED750606B}" type="presParOf" srcId="{AC7AF303-C0F7-8C4C-A48E-F265AA1A0B5A}" destId="{6725CCA7-49A1-5B4F-919A-D90550DED3F9}"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2D8348-E3B4-1140-BC6E-E25C816F085C}" type="doc">
      <dgm:prSet loTypeId="urn:microsoft.com/office/officeart/2005/8/layout/chevron2" loCatId="" qsTypeId="urn:microsoft.com/office/officeart/2005/8/quickstyle/simple1" qsCatId="simple" csTypeId="urn:microsoft.com/office/officeart/2005/8/colors/accent1_2" csCatId="accent1" phldr="1"/>
      <dgm:spPr/>
    </dgm:pt>
    <dgm:pt modelId="{449576B3-AFA9-2244-B75B-8E26F930136B}">
      <dgm:prSet phldrT="[Text]" custT="1"/>
      <dgm:spPr>
        <a:solidFill>
          <a:srgbClr val="552D62"/>
        </a:solidFill>
        <a:ln>
          <a:solidFill>
            <a:srgbClr val="552D62"/>
          </a:solidFill>
        </a:ln>
      </dgm:spPr>
      <dgm:t>
        <a:bodyPr/>
        <a:lstStyle/>
        <a:p>
          <a:r>
            <a:rPr lang="en-GB" sz="2000" dirty="0"/>
            <a:t>Systems &amp; Process  </a:t>
          </a:r>
        </a:p>
      </dgm:t>
    </dgm:pt>
    <dgm:pt modelId="{11E86541-59C6-4642-9D7A-71D2925CF0BB}" type="parTrans" cxnId="{6C2A2790-609F-1D41-AA3E-0EE647A7F3D8}">
      <dgm:prSet/>
      <dgm:spPr/>
      <dgm:t>
        <a:bodyPr/>
        <a:lstStyle/>
        <a:p>
          <a:endParaRPr lang="en-GB" sz="2500"/>
        </a:p>
      </dgm:t>
    </dgm:pt>
    <dgm:pt modelId="{6FB26576-76FC-154F-B86F-0E1D9AA61287}" type="sibTrans" cxnId="{6C2A2790-609F-1D41-AA3E-0EE647A7F3D8}">
      <dgm:prSet/>
      <dgm:spPr/>
      <dgm:t>
        <a:bodyPr/>
        <a:lstStyle/>
        <a:p>
          <a:endParaRPr lang="en-GB" sz="2500"/>
        </a:p>
      </dgm:t>
    </dgm:pt>
    <dgm:pt modelId="{F5F77E70-6B6A-234D-B231-E37BE442A133}">
      <dgm:prSet phldrT="[Text]" custT="1"/>
      <dgm:spPr>
        <a:solidFill>
          <a:srgbClr val="552D62"/>
        </a:solidFill>
        <a:ln>
          <a:solidFill>
            <a:srgbClr val="552D62"/>
          </a:solidFill>
        </a:ln>
      </dgm:spPr>
      <dgm:t>
        <a:bodyPr/>
        <a:lstStyle/>
        <a:p>
          <a:r>
            <a:rPr lang="en-GB" sz="2000" dirty="0"/>
            <a:t>Behaviours  </a:t>
          </a:r>
        </a:p>
      </dgm:t>
    </dgm:pt>
    <dgm:pt modelId="{45947E86-FEDB-5648-AC6A-FF6271CD72D2}" type="parTrans" cxnId="{ABE8C656-56D9-BA41-97B6-603F3BF1DA85}">
      <dgm:prSet/>
      <dgm:spPr/>
      <dgm:t>
        <a:bodyPr/>
        <a:lstStyle/>
        <a:p>
          <a:endParaRPr lang="en-GB" sz="2500"/>
        </a:p>
      </dgm:t>
    </dgm:pt>
    <dgm:pt modelId="{83B7FC7A-A9C6-FB4B-9786-9E85B5066DD5}" type="sibTrans" cxnId="{ABE8C656-56D9-BA41-97B6-603F3BF1DA85}">
      <dgm:prSet/>
      <dgm:spPr/>
      <dgm:t>
        <a:bodyPr/>
        <a:lstStyle/>
        <a:p>
          <a:endParaRPr lang="en-GB" sz="2500"/>
        </a:p>
      </dgm:t>
    </dgm:pt>
    <dgm:pt modelId="{680F6F7F-AF9B-7B4D-B594-820984B815F8}">
      <dgm:prSet phldrT="[Text]" custT="1"/>
      <dgm:spPr>
        <a:solidFill>
          <a:srgbClr val="552D62"/>
        </a:solidFill>
        <a:ln>
          <a:solidFill>
            <a:srgbClr val="552D62"/>
          </a:solidFill>
        </a:ln>
      </dgm:spPr>
      <dgm:t>
        <a:bodyPr/>
        <a:lstStyle/>
        <a:p>
          <a:r>
            <a:rPr lang="en-GB" sz="2000" dirty="0"/>
            <a:t>Career progression </a:t>
          </a:r>
        </a:p>
      </dgm:t>
    </dgm:pt>
    <dgm:pt modelId="{5FCB3A15-9B17-2D4A-82A0-F2908FE50822}" type="parTrans" cxnId="{033B7BA2-F39E-0A4C-86B3-285257CEFFA3}">
      <dgm:prSet/>
      <dgm:spPr/>
      <dgm:t>
        <a:bodyPr/>
        <a:lstStyle/>
        <a:p>
          <a:endParaRPr lang="en-GB" sz="2500"/>
        </a:p>
      </dgm:t>
    </dgm:pt>
    <dgm:pt modelId="{9A55FB44-CBA7-3F45-9763-ADC7A31F7FAD}" type="sibTrans" cxnId="{033B7BA2-F39E-0A4C-86B3-285257CEFFA3}">
      <dgm:prSet/>
      <dgm:spPr/>
      <dgm:t>
        <a:bodyPr/>
        <a:lstStyle/>
        <a:p>
          <a:endParaRPr lang="en-GB" sz="2500"/>
        </a:p>
      </dgm:t>
    </dgm:pt>
    <dgm:pt modelId="{815AE410-EEC1-D34C-B6EC-61B277AB02AD}">
      <dgm:prSet custT="1"/>
      <dgm:spPr>
        <a:ln>
          <a:solidFill>
            <a:srgbClr val="552D62"/>
          </a:solidFill>
        </a:ln>
      </dgm:spPr>
      <dgm:t>
        <a:bodyPr/>
        <a:lstStyle/>
        <a:p>
          <a:r>
            <a:rPr lang="en-GB" sz="2500" dirty="0"/>
            <a:t>People life cycle dashboards.</a:t>
          </a:r>
        </a:p>
      </dgm:t>
    </dgm:pt>
    <dgm:pt modelId="{5E54D880-6E03-8748-829B-0ACBD37A075F}" type="parTrans" cxnId="{8E72CF46-AC98-3D4D-891A-4B60D112C8DD}">
      <dgm:prSet/>
      <dgm:spPr/>
      <dgm:t>
        <a:bodyPr/>
        <a:lstStyle/>
        <a:p>
          <a:endParaRPr lang="en-GB" sz="2500"/>
        </a:p>
      </dgm:t>
    </dgm:pt>
    <dgm:pt modelId="{57144ACB-9D7D-E340-87D2-E37A05B4D59F}" type="sibTrans" cxnId="{8E72CF46-AC98-3D4D-891A-4B60D112C8DD}">
      <dgm:prSet/>
      <dgm:spPr/>
      <dgm:t>
        <a:bodyPr/>
        <a:lstStyle/>
        <a:p>
          <a:endParaRPr lang="en-GB" sz="2500"/>
        </a:p>
      </dgm:t>
    </dgm:pt>
    <dgm:pt modelId="{9C665D73-036A-1145-89BB-2ED674CBF4A9}">
      <dgm:prSet custT="1"/>
      <dgm:spPr>
        <a:ln>
          <a:solidFill>
            <a:srgbClr val="552D62"/>
          </a:solidFill>
        </a:ln>
      </dgm:spPr>
      <dgm:t>
        <a:bodyPr/>
        <a:lstStyle/>
        <a:p>
          <a:r>
            <a:rPr lang="en-GB" sz="2500" dirty="0"/>
            <a:t>Review recruitment &amp; selection. </a:t>
          </a:r>
        </a:p>
      </dgm:t>
    </dgm:pt>
    <dgm:pt modelId="{DB975A9C-E6B8-394F-8D97-105569687F41}" type="parTrans" cxnId="{62AA15DC-60A7-344F-B678-604BE8390658}">
      <dgm:prSet/>
      <dgm:spPr/>
      <dgm:t>
        <a:bodyPr/>
        <a:lstStyle/>
        <a:p>
          <a:endParaRPr lang="en-GB" sz="2500"/>
        </a:p>
      </dgm:t>
    </dgm:pt>
    <dgm:pt modelId="{C4DD1074-CEEF-3243-A532-1A1C2D501410}" type="sibTrans" cxnId="{62AA15DC-60A7-344F-B678-604BE8390658}">
      <dgm:prSet/>
      <dgm:spPr/>
      <dgm:t>
        <a:bodyPr/>
        <a:lstStyle/>
        <a:p>
          <a:endParaRPr lang="en-GB" sz="2500"/>
        </a:p>
      </dgm:t>
    </dgm:pt>
    <dgm:pt modelId="{19F3F59A-64F8-7041-A09A-7C747658350E}">
      <dgm:prSet custT="1"/>
      <dgm:spPr>
        <a:ln>
          <a:solidFill>
            <a:srgbClr val="552D62"/>
          </a:solidFill>
        </a:ln>
      </dgm:spPr>
      <dgm:t>
        <a:bodyPr/>
        <a:lstStyle/>
        <a:p>
          <a:r>
            <a:rPr lang="en-GB" sz="2500" dirty="0"/>
            <a:t>Inclusive leadership behaviours framework.</a:t>
          </a:r>
        </a:p>
      </dgm:t>
    </dgm:pt>
    <dgm:pt modelId="{736CD5EB-BF80-9A45-97EA-5B64D3968D90}" type="parTrans" cxnId="{F73CB267-6F6E-8140-AF9F-5C6319314FAA}">
      <dgm:prSet/>
      <dgm:spPr/>
      <dgm:t>
        <a:bodyPr/>
        <a:lstStyle/>
        <a:p>
          <a:endParaRPr lang="en-GB" sz="2500"/>
        </a:p>
      </dgm:t>
    </dgm:pt>
    <dgm:pt modelId="{87BA26A5-894F-B642-B375-8ECF0C889D72}" type="sibTrans" cxnId="{F73CB267-6F6E-8140-AF9F-5C6319314FAA}">
      <dgm:prSet/>
      <dgm:spPr/>
      <dgm:t>
        <a:bodyPr/>
        <a:lstStyle/>
        <a:p>
          <a:endParaRPr lang="en-GB" sz="2500"/>
        </a:p>
      </dgm:t>
    </dgm:pt>
    <dgm:pt modelId="{FFDB83D4-44FD-3846-AF19-B7E843D06693}">
      <dgm:prSet custT="1"/>
      <dgm:spPr>
        <a:ln>
          <a:solidFill>
            <a:srgbClr val="552D62"/>
          </a:solidFill>
        </a:ln>
      </dgm:spPr>
      <dgm:t>
        <a:bodyPr/>
        <a:lstStyle/>
        <a:p>
          <a:r>
            <a:rPr lang="en-GB" sz="2500" dirty="0"/>
            <a:t>Training &amp; development.</a:t>
          </a:r>
        </a:p>
      </dgm:t>
    </dgm:pt>
    <dgm:pt modelId="{B818BABC-C682-224D-B1B4-B53800E44E4A}" type="parTrans" cxnId="{C94297C6-55AB-3F45-8709-7E0DECBC81C0}">
      <dgm:prSet/>
      <dgm:spPr/>
      <dgm:t>
        <a:bodyPr/>
        <a:lstStyle/>
        <a:p>
          <a:endParaRPr lang="en-GB" sz="2500"/>
        </a:p>
      </dgm:t>
    </dgm:pt>
    <dgm:pt modelId="{A5F4C875-0544-DA4C-90B3-2567BC2AD96A}" type="sibTrans" cxnId="{C94297C6-55AB-3F45-8709-7E0DECBC81C0}">
      <dgm:prSet/>
      <dgm:spPr/>
      <dgm:t>
        <a:bodyPr/>
        <a:lstStyle/>
        <a:p>
          <a:endParaRPr lang="en-GB" sz="2500"/>
        </a:p>
      </dgm:t>
    </dgm:pt>
    <dgm:pt modelId="{46C9403F-4078-154A-8D2D-D1E7DB4E4090}">
      <dgm:prSet custT="1"/>
      <dgm:spPr>
        <a:ln>
          <a:solidFill>
            <a:srgbClr val="552D62"/>
          </a:solidFill>
        </a:ln>
      </dgm:spPr>
      <dgm:t>
        <a:bodyPr/>
        <a:lstStyle/>
        <a:p>
          <a:r>
            <a:rPr lang="en-GB" sz="2500" dirty="0" err="1"/>
            <a:t>INspire</a:t>
          </a:r>
          <a:r>
            <a:rPr lang="en-GB" sz="2500" dirty="0"/>
            <a:t>.</a:t>
          </a:r>
        </a:p>
      </dgm:t>
    </dgm:pt>
    <dgm:pt modelId="{89450559-D962-8140-A7E8-79C47AF47CDF}" type="parTrans" cxnId="{0512145B-EF43-194B-8656-F709BA0F239F}">
      <dgm:prSet/>
      <dgm:spPr/>
      <dgm:t>
        <a:bodyPr/>
        <a:lstStyle/>
        <a:p>
          <a:endParaRPr lang="en-GB" sz="2500"/>
        </a:p>
      </dgm:t>
    </dgm:pt>
    <dgm:pt modelId="{F7F4E80B-A59D-924C-908F-09268F2AE52A}" type="sibTrans" cxnId="{0512145B-EF43-194B-8656-F709BA0F239F}">
      <dgm:prSet/>
      <dgm:spPr/>
      <dgm:t>
        <a:bodyPr/>
        <a:lstStyle/>
        <a:p>
          <a:endParaRPr lang="en-GB" sz="2500"/>
        </a:p>
      </dgm:t>
    </dgm:pt>
    <dgm:pt modelId="{FC1620D2-1CB0-1D4A-9313-1870CE709CA9}">
      <dgm:prSet custT="1"/>
      <dgm:spPr>
        <a:ln>
          <a:solidFill>
            <a:srgbClr val="552D62"/>
          </a:solidFill>
        </a:ln>
      </dgm:spPr>
      <dgm:t>
        <a:bodyPr/>
        <a:lstStyle/>
        <a:p>
          <a:r>
            <a:rPr lang="en-GB" sz="2500" dirty="0"/>
            <a:t>Black, Asian &amp; Minority Ethnic Women’s programme. </a:t>
          </a:r>
        </a:p>
      </dgm:t>
    </dgm:pt>
    <dgm:pt modelId="{2E1DBB5C-1E3A-7248-984D-11186AEF78B4}" type="parTrans" cxnId="{13807348-D6E5-EF45-BBF6-EFE74995E647}">
      <dgm:prSet/>
      <dgm:spPr/>
      <dgm:t>
        <a:bodyPr/>
        <a:lstStyle/>
        <a:p>
          <a:endParaRPr lang="en-GB" sz="2500"/>
        </a:p>
      </dgm:t>
    </dgm:pt>
    <dgm:pt modelId="{F3576437-5BE7-C144-B3AE-9CC3429542E4}" type="sibTrans" cxnId="{13807348-D6E5-EF45-BBF6-EFE74995E647}">
      <dgm:prSet/>
      <dgm:spPr/>
      <dgm:t>
        <a:bodyPr/>
        <a:lstStyle/>
        <a:p>
          <a:endParaRPr lang="en-GB" sz="2500"/>
        </a:p>
      </dgm:t>
    </dgm:pt>
    <dgm:pt modelId="{4B0F29B5-3330-B44D-8618-AD51FDEE3824}">
      <dgm:prSet custT="1"/>
      <dgm:spPr>
        <a:ln>
          <a:solidFill>
            <a:srgbClr val="552D62"/>
          </a:solidFill>
        </a:ln>
      </dgm:spPr>
      <dgm:t>
        <a:bodyPr/>
        <a:lstStyle/>
        <a:p>
          <a:r>
            <a:rPr lang="en-GB" sz="2500" dirty="0"/>
            <a:t>Reciprocal mentoring.</a:t>
          </a:r>
        </a:p>
      </dgm:t>
    </dgm:pt>
    <dgm:pt modelId="{1CBE6674-6F46-CD4E-A101-CBF90C8FABFE}" type="parTrans" cxnId="{44505417-4F59-FC4F-BEDF-1F25082B92D9}">
      <dgm:prSet/>
      <dgm:spPr/>
      <dgm:t>
        <a:bodyPr/>
        <a:lstStyle/>
        <a:p>
          <a:endParaRPr lang="en-GB" sz="2500"/>
        </a:p>
      </dgm:t>
    </dgm:pt>
    <dgm:pt modelId="{80E7AB5A-BC38-2247-85AD-6CB1D979EF82}" type="sibTrans" cxnId="{44505417-4F59-FC4F-BEDF-1F25082B92D9}">
      <dgm:prSet/>
      <dgm:spPr/>
      <dgm:t>
        <a:bodyPr/>
        <a:lstStyle/>
        <a:p>
          <a:endParaRPr lang="en-GB" sz="2500"/>
        </a:p>
      </dgm:t>
    </dgm:pt>
    <dgm:pt modelId="{4DEB2E36-2667-384D-8D68-2575C3F3FF4C}" type="pres">
      <dgm:prSet presAssocID="{0B2D8348-E3B4-1140-BC6E-E25C816F085C}" presName="linearFlow" presStyleCnt="0">
        <dgm:presLayoutVars>
          <dgm:dir/>
          <dgm:animLvl val="lvl"/>
          <dgm:resizeHandles val="exact"/>
        </dgm:presLayoutVars>
      </dgm:prSet>
      <dgm:spPr/>
    </dgm:pt>
    <dgm:pt modelId="{2147F912-F11A-FA49-8FBF-759CA498DFA2}" type="pres">
      <dgm:prSet presAssocID="{449576B3-AFA9-2244-B75B-8E26F930136B}" presName="composite" presStyleCnt="0"/>
      <dgm:spPr/>
    </dgm:pt>
    <dgm:pt modelId="{53299474-266B-BC49-9958-1E2109C6377B}" type="pres">
      <dgm:prSet presAssocID="{449576B3-AFA9-2244-B75B-8E26F930136B}" presName="parentText" presStyleLbl="alignNode1" presStyleIdx="0" presStyleCnt="3">
        <dgm:presLayoutVars>
          <dgm:chMax val="1"/>
          <dgm:bulletEnabled val="1"/>
        </dgm:presLayoutVars>
      </dgm:prSet>
      <dgm:spPr/>
    </dgm:pt>
    <dgm:pt modelId="{78386D05-0613-994F-9F04-2EED3AFCB5A0}" type="pres">
      <dgm:prSet presAssocID="{449576B3-AFA9-2244-B75B-8E26F930136B}" presName="descendantText" presStyleLbl="alignAcc1" presStyleIdx="0" presStyleCnt="3">
        <dgm:presLayoutVars>
          <dgm:bulletEnabled val="1"/>
        </dgm:presLayoutVars>
      </dgm:prSet>
      <dgm:spPr/>
    </dgm:pt>
    <dgm:pt modelId="{89D7FEBB-F478-784E-8252-8736B46DD934}" type="pres">
      <dgm:prSet presAssocID="{6FB26576-76FC-154F-B86F-0E1D9AA61287}" presName="sp" presStyleCnt="0"/>
      <dgm:spPr/>
    </dgm:pt>
    <dgm:pt modelId="{0B35A368-752C-1749-BF90-EB201A1B625F}" type="pres">
      <dgm:prSet presAssocID="{F5F77E70-6B6A-234D-B231-E37BE442A133}" presName="composite" presStyleCnt="0"/>
      <dgm:spPr/>
    </dgm:pt>
    <dgm:pt modelId="{89E3B3A2-68FE-534F-8B25-8A19B0473225}" type="pres">
      <dgm:prSet presAssocID="{F5F77E70-6B6A-234D-B231-E37BE442A133}" presName="parentText" presStyleLbl="alignNode1" presStyleIdx="1" presStyleCnt="3">
        <dgm:presLayoutVars>
          <dgm:chMax val="1"/>
          <dgm:bulletEnabled val="1"/>
        </dgm:presLayoutVars>
      </dgm:prSet>
      <dgm:spPr/>
    </dgm:pt>
    <dgm:pt modelId="{48965BCF-2BF8-BF44-9464-922DEABE31B0}" type="pres">
      <dgm:prSet presAssocID="{F5F77E70-6B6A-234D-B231-E37BE442A133}" presName="descendantText" presStyleLbl="alignAcc1" presStyleIdx="1" presStyleCnt="3">
        <dgm:presLayoutVars>
          <dgm:bulletEnabled val="1"/>
        </dgm:presLayoutVars>
      </dgm:prSet>
      <dgm:spPr/>
    </dgm:pt>
    <dgm:pt modelId="{1B582C8B-6E45-7C4E-83C9-837984A8BBF2}" type="pres">
      <dgm:prSet presAssocID="{83B7FC7A-A9C6-FB4B-9786-9E85B5066DD5}" presName="sp" presStyleCnt="0"/>
      <dgm:spPr/>
    </dgm:pt>
    <dgm:pt modelId="{4230C66D-11C8-C541-8AED-C44E41771E67}" type="pres">
      <dgm:prSet presAssocID="{680F6F7F-AF9B-7B4D-B594-820984B815F8}" presName="composite" presStyleCnt="0"/>
      <dgm:spPr/>
    </dgm:pt>
    <dgm:pt modelId="{24DE421D-AA76-4445-ACA4-B90A75DB454E}" type="pres">
      <dgm:prSet presAssocID="{680F6F7F-AF9B-7B4D-B594-820984B815F8}" presName="parentText" presStyleLbl="alignNode1" presStyleIdx="2" presStyleCnt="3">
        <dgm:presLayoutVars>
          <dgm:chMax val="1"/>
          <dgm:bulletEnabled val="1"/>
        </dgm:presLayoutVars>
      </dgm:prSet>
      <dgm:spPr/>
    </dgm:pt>
    <dgm:pt modelId="{7D1B1E1A-3DD9-5B48-B0A8-D43007754D3E}" type="pres">
      <dgm:prSet presAssocID="{680F6F7F-AF9B-7B4D-B594-820984B815F8}" presName="descendantText" presStyleLbl="alignAcc1" presStyleIdx="2" presStyleCnt="3">
        <dgm:presLayoutVars>
          <dgm:bulletEnabled val="1"/>
        </dgm:presLayoutVars>
      </dgm:prSet>
      <dgm:spPr/>
    </dgm:pt>
  </dgm:ptLst>
  <dgm:cxnLst>
    <dgm:cxn modelId="{44505417-4F59-FC4F-BEDF-1F25082B92D9}" srcId="{F5F77E70-6B6A-234D-B231-E37BE442A133}" destId="{4B0F29B5-3330-B44D-8618-AD51FDEE3824}" srcOrd="2" destOrd="0" parTransId="{1CBE6674-6F46-CD4E-A101-CBF90C8FABFE}" sibTransId="{80E7AB5A-BC38-2247-85AD-6CB1D979EF82}"/>
    <dgm:cxn modelId="{509F291E-D137-3947-B6D4-94ABAD233386}" type="presOf" srcId="{815AE410-EEC1-D34C-B6EC-61B277AB02AD}" destId="{78386D05-0613-994F-9F04-2EED3AFCB5A0}" srcOrd="0" destOrd="0" presId="urn:microsoft.com/office/officeart/2005/8/layout/chevron2"/>
    <dgm:cxn modelId="{54FC9F26-09B4-204B-A44E-AEE3346A4602}" type="presOf" srcId="{46C9403F-4078-154A-8D2D-D1E7DB4E4090}" destId="{7D1B1E1A-3DD9-5B48-B0A8-D43007754D3E}" srcOrd="0" destOrd="0" presId="urn:microsoft.com/office/officeart/2005/8/layout/chevron2"/>
    <dgm:cxn modelId="{8408B032-DC35-C94E-B520-FCC3E3A65182}" type="presOf" srcId="{4B0F29B5-3330-B44D-8618-AD51FDEE3824}" destId="{48965BCF-2BF8-BF44-9464-922DEABE31B0}" srcOrd="0" destOrd="2" presId="urn:microsoft.com/office/officeart/2005/8/layout/chevron2"/>
    <dgm:cxn modelId="{FF722B36-28F2-234A-990F-886FFD1ACE5F}" type="presOf" srcId="{F5F77E70-6B6A-234D-B231-E37BE442A133}" destId="{89E3B3A2-68FE-534F-8B25-8A19B0473225}" srcOrd="0" destOrd="0" presId="urn:microsoft.com/office/officeart/2005/8/layout/chevron2"/>
    <dgm:cxn modelId="{6230CA3F-692E-6945-B7EE-992340246D8A}" type="presOf" srcId="{680F6F7F-AF9B-7B4D-B594-820984B815F8}" destId="{24DE421D-AA76-4445-ACA4-B90A75DB454E}" srcOrd="0" destOrd="0" presId="urn:microsoft.com/office/officeart/2005/8/layout/chevron2"/>
    <dgm:cxn modelId="{8E72CF46-AC98-3D4D-891A-4B60D112C8DD}" srcId="{449576B3-AFA9-2244-B75B-8E26F930136B}" destId="{815AE410-EEC1-D34C-B6EC-61B277AB02AD}" srcOrd="0" destOrd="0" parTransId="{5E54D880-6E03-8748-829B-0ACBD37A075F}" sibTransId="{57144ACB-9D7D-E340-87D2-E37A05B4D59F}"/>
    <dgm:cxn modelId="{13807348-D6E5-EF45-BBF6-EFE74995E647}" srcId="{680F6F7F-AF9B-7B4D-B594-820984B815F8}" destId="{FC1620D2-1CB0-1D4A-9313-1870CE709CA9}" srcOrd="1" destOrd="0" parTransId="{2E1DBB5C-1E3A-7248-984D-11186AEF78B4}" sibTransId="{F3576437-5BE7-C144-B3AE-9CC3429542E4}"/>
    <dgm:cxn modelId="{ABE8C656-56D9-BA41-97B6-603F3BF1DA85}" srcId="{0B2D8348-E3B4-1140-BC6E-E25C816F085C}" destId="{F5F77E70-6B6A-234D-B231-E37BE442A133}" srcOrd="1" destOrd="0" parTransId="{45947E86-FEDB-5648-AC6A-FF6271CD72D2}" sibTransId="{83B7FC7A-A9C6-FB4B-9786-9E85B5066DD5}"/>
    <dgm:cxn modelId="{0512145B-EF43-194B-8656-F709BA0F239F}" srcId="{680F6F7F-AF9B-7B4D-B594-820984B815F8}" destId="{46C9403F-4078-154A-8D2D-D1E7DB4E4090}" srcOrd="0" destOrd="0" parTransId="{89450559-D962-8140-A7E8-79C47AF47CDF}" sibTransId="{F7F4E80B-A59D-924C-908F-09268F2AE52A}"/>
    <dgm:cxn modelId="{F73CB267-6F6E-8140-AF9F-5C6319314FAA}" srcId="{F5F77E70-6B6A-234D-B231-E37BE442A133}" destId="{19F3F59A-64F8-7041-A09A-7C747658350E}" srcOrd="0" destOrd="0" parTransId="{736CD5EB-BF80-9A45-97EA-5B64D3968D90}" sibTransId="{87BA26A5-894F-B642-B375-8ECF0C889D72}"/>
    <dgm:cxn modelId="{D475076D-D50A-594C-9CC0-A1880744A97B}" type="presOf" srcId="{FC1620D2-1CB0-1D4A-9313-1870CE709CA9}" destId="{7D1B1E1A-3DD9-5B48-B0A8-D43007754D3E}" srcOrd="0" destOrd="1" presId="urn:microsoft.com/office/officeart/2005/8/layout/chevron2"/>
    <dgm:cxn modelId="{2F718174-CADD-7F46-B114-B368BCDC2868}" type="presOf" srcId="{449576B3-AFA9-2244-B75B-8E26F930136B}" destId="{53299474-266B-BC49-9958-1E2109C6377B}" srcOrd="0" destOrd="0" presId="urn:microsoft.com/office/officeart/2005/8/layout/chevron2"/>
    <dgm:cxn modelId="{BC04397B-97A4-A34F-9FD7-A6835E8F1C6D}" type="presOf" srcId="{0B2D8348-E3B4-1140-BC6E-E25C816F085C}" destId="{4DEB2E36-2667-384D-8D68-2575C3F3FF4C}" srcOrd="0" destOrd="0" presId="urn:microsoft.com/office/officeart/2005/8/layout/chevron2"/>
    <dgm:cxn modelId="{4B98668C-06EF-AD43-AB10-550D16FC019F}" type="presOf" srcId="{FFDB83D4-44FD-3846-AF19-B7E843D06693}" destId="{48965BCF-2BF8-BF44-9464-922DEABE31B0}" srcOrd="0" destOrd="1" presId="urn:microsoft.com/office/officeart/2005/8/layout/chevron2"/>
    <dgm:cxn modelId="{6C2A2790-609F-1D41-AA3E-0EE647A7F3D8}" srcId="{0B2D8348-E3B4-1140-BC6E-E25C816F085C}" destId="{449576B3-AFA9-2244-B75B-8E26F930136B}" srcOrd="0" destOrd="0" parTransId="{11E86541-59C6-4642-9D7A-71D2925CF0BB}" sibTransId="{6FB26576-76FC-154F-B86F-0E1D9AA61287}"/>
    <dgm:cxn modelId="{ADB01792-7692-F04C-858F-42478D28718A}" type="presOf" srcId="{9C665D73-036A-1145-89BB-2ED674CBF4A9}" destId="{78386D05-0613-994F-9F04-2EED3AFCB5A0}" srcOrd="0" destOrd="1" presId="urn:microsoft.com/office/officeart/2005/8/layout/chevron2"/>
    <dgm:cxn modelId="{033B7BA2-F39E-0A4C-86B3-285257CEFFA3}" srcId="{0B2D8348-E3B4-1140-BC6E-E25C816F085C}" destId="{680F6F7F-AF9B-7B4D-B594-820984B815F8}" srcOrd="2" destOrd="0" parTransId="{5FCB3A15-9B17-2D4A-82A0-F2908FE50822}" sibTransId="{9A55FB44-CBA7-3F45-9763-ADC7A31F7FAD}"/>
    <dgm:cxn modelId="{C94297C6-55AB-3F45-8709-7E0DECBC81C0}" srcId="{F5F77E70-6B6A-234D-B231-E37BE442A133}" destId="{FFDB83D4-44FD-3846-AF19-B7E843D06693}" srcOrd="1" destOrd="0" parTransId="{B818BABC-C682-224D-B1B4-B53800E44E4A}" sibTransId="{A5F4C875-0544-DA4C-90B3-2567BC2AD96A}"/>
    <dgm:cxn modelId="{C43BB7D3-F86E-7841-8E01-26DF78A5FE56}" type="presOf" srcId="{19F3F59A-64F8-7041-A09A-7C747658350E}" destId="{48965BCF-2BF8-BF44-9464-922DEABE31B0}" srcOrd="0" destOrd="0" presId="urn:microsoft.com/office/officeart/2005/8/layout/chevron2"/>
    <dgm:cxn modelId="{62AA15DC-60A7-344F-B678-604BE8390658}" srcId="{449576B3-AFA9-2244-B75B-8E26F930136B}" destId="{9C665D73-036A-1145-89BB-2ED674CBF4A9}" srcOrd="1" destOrd="0" parTransId="{DB975A9C-E6B8-394F-8D97-105569687F41}" sibTransId="{C4DD1074-CEEF-3243-A532-1A1C2D501410}"/>
    <dgm:cxn modelId="{5CADBC28-4D7A-4841-8829-9E0012BBFA47}" type="presParOf" srcId="{4DEB2E36-2667-384D-8D68-2575C3F3FF4C}" destId="{2147F912-F11A-FA49-8FBF-759CA498DFA2}" srcOrd="0" destOrd="0" presId="urn:microsoft.com/office/officeart/2005/8/layout/chevron2"/>
    <dgm:cxn modelId="{19798756-99C8-A540-BE62-27BEAB018568}" type="presParOf" srcId="{2147F912-F11A-FA49-8FBF-759CA498DFA2}" destId="{53299474-266B-BC49-9958-1E2109C6377B}" srcOrd="0" destOrd="0" presId="urn:microsoft.com/office/officeart/2005/8/layout/chevron2"/>
    <dgm:cxn modelId="{3B3A243B-712F-924D-817B-ECAE79198866}" type="presParOf" srcId="{2147F912-F11A-FA49-8FBF-759CA498DFA2}" destId="{78386D05-0613-994F-9F04-2EED3AFCB5A0}" srcOrd="1" destOrd="0" presId="urn:microsoft.com/office/officeart/2005/8/layout/chevron2"/>
    <dgm:cxn modelId="{3EE3C412-5076-5446-8F72-9289590A764C}" type="presParOf" srcId="{4DEB2E36-2667-384D-8D68-2575C3F3FF4C}" destId="{89D7FEBB-F478-784E-8252-8736B46DD934}" srcOrd="1" destOrd="0" presId="urn:microsoft.com/office/officeart/2005/8/layout/chevron2"/>
    <dgm:cxn modelId="{A0928417-F6A7-0344-8C3C-2679B198723B}" type="presParOf" srcId="{4DEB2E36-2667-384D-8D68-2575C3F3FF4C}" destId="{0B35A368-752C-1749-BF90-EB201A1B625F}" srcOrd="2" destOrd="0" presId="urn:microsoft.com/office/officeart/2005/8/layout/chevron2"/>
    <dgm:cxn modelId="{93C31B32-F196-464C-948E-67434C8057E3}" type="presParOf" srcId="{0B35A368-752C-1749-BF90-EB201A1B625F}" destId="{89E3B3A2-68FE-534F-8B25-8A19B0473225}" srcOrd="0" destOrd="0" presId="urn:microsoft.com/office/officeart/2005/8/layout/chevron2"/>
    <dgm:cxn modelId="{C03743CA-6B4A-264C-A7B0-1FCD2DEA5187}" type="presParOf" srcId="{0B35A368-752C-1749-BF90-EB201A1B625F}" destId="{48965BCF-2BF8-BF44-9464-922DEABE31B0}" srcOrd="1" destOrd="0" presId="urn:microsoft.com/office/officeart/2005/8/layout/chevron2"/>
    <dgm:cxn modelId="{183604CF-AE67-C748-AF63-6393860215BA}" type="presParOf" srcId="{4DEB2E36-2667-384D-8D68-2575C3F3FF4C}" destId="{1B582C8B-6E45-7C4E-83C9-837984A8BBF2}" srcOrd="3" destOrd="0" presId="urn:microsoft.com/office/officeart/2005/8/layout/chevron2"/>
    <dgm:cxn modelId="{A7EAE66C-C12C-224F-B0F2-89323531C848}" type="presParOf" srcId="{4DEB2E36-2667-384D-8D68-2575C3F3FF4C}" destId="{4230C66D-11C8-C541-8AED-C44E41771E67}" srcOrd="4" destOrd="0" presId="urn:microsoft.com/office/officeart/2005/8/layout/chevron2"/>
    <dgm:cxn modelId="{F1BD0BBC-EF2F-E146-B05A-402DD57BA81C}" type="presParOf" srcId="{4230C66D-11C8-C541-8AED-C44E41771E67}" destId="{24DE421D-AA76-4445-ACA4-B90A75DB454E}" srcOrd="0" destOrd="0" presId="urn:microsoft.com/office/officeart/2005/8/layout/chevron2"/>
    <dgm:cxn modelId="{14AF4A44-E530-EF45-904C-0FAC6C4CEB41}" type="presParOf" srcId="{4230C66D-11C8-C541-8AED-C44E41771E67}" destId="{7D1B1E1A-3DD9-5B48-B0A8-D43007754D3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C38B1-96A5-5A4A-A230-D4CF2C87774B}">
      <dsp:nvSpPr>
        <dsp:cNvPr id="0" name=""/>
        <dsp:cNvSpPr/>
      </dsp:nvSpPr>
      <dsp:spPr>
        <a:xfrm>
          <a:off x="110543" y="1028"/>
          <a:ext cx="2878737" cy="1727242"/>
        </a:xfrm>
        <a:prstGeom prst="rect">
          <a:avLst/>
        </a:prstGeom>
        <a:solidFill>
          <a:srgbClr val="3C10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Tools and Practices for Growth &amp; Development</a:t>
          </a:r>
        </a:p>
      </dsp:txBody>
      <dsp:txXfrm>
        <a:off x="110543" y="1028"/>
        <a:ext cx="2878737" cy="1727242"/>
      </dsp:txXfrm>
    </dsp:sp>
    <dsp:sp modelId="{E16933C9-1221-704E-B1F1-632F3E55BB65}">
      <dsp:nvSpPr>
        <dsp:cNvPr id="0" name=""/>
        <dsp:cNvSpPr/>
      </dsp:nvSpPr>
      <dsp:spPr>
        <a:xfrm>
          <a:off x="3277155" y="1028"/>
          <a:ext cx="2878737" cy="1727242"/>
        </a:xfrm>
        <a:prstGeom prst="rect">
          <a:avLst/>
        </a:prstGeom>
        <a:solidFill>
          <a:srgbClr val="6DCDB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solidFill>
                <a:schemeClr val="tx1"/>
              </a:solidFill>
            </a:rPr>
            <a:t>Leader Identity, Values &amp; Interpersonal information</a:t>
          </a:r>
        </a:p>
      </dsp:txBody>
      <dsp:txXfrm>
        <a:off x="3277155" y="1028"/>
        <a:ext cx="2878737" cy="1727242"/>
      </dsp:txXfrm>
    </dsp:sp>
    <dsp:sp modelId="{E4CC01F7-A91D-5A44-BB6A-6DBBDD920542}">
      <dsp:nvSpPr>
        <dsp:cNvPr id="0" name=""/>
        <dsp:cNvSpPr/>
      </dsp:nvSpPr>
      <dsp:spPr>
        <a:xfrm>
          <a:off x="6443766" y="1028"/>
          <a:ext cx="2878737" cy="1727242"/>
        </a:xfrm>
        <a:prstGeom prst="rect">
          <a:avLst/>
        </a:prstGeom>
        <a:solidFill>
          <a:srgbClr val="3C10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Naming the Elephant </a:t>
          </a:r>
        </a:p>
      </dsp:txBody>
      <dsp:txXfrm>
        <a:off x="6443766" y="1028"/>
        <a:ext cx="2878737" cy="1727242"/>
      </dsp:txXfrm>
    </dsp:sp>
    <dsp:sp modelId="{FE153DF3-6DF6-3447-A2A2-9718B2186239}">
      <dsp:nvSpPr>
        <dsp:cNvPr id="0" name=""/>
        <dsp:cNvSpPr/>
      </dsp:nvSpPr>
      <dsp:spPr>
        <a:xfrm>
          <a:off x="110543" y="2016144"/>
          <a:ext cx="2878737" cy="1727242"/>
        </a:xfrm>
        <a:prstGeom prst="rect">
          <a:avLst/>
        </a:prstGeom>
        <a:solidFill>
          <a:srgbClr val="6DCDB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solidFill>
                <a:schemeClr val="tx1"/>
              </a:solidFill>
            </a:rPr>
            <a:t>Strategic Leadership: Embracing Complexity &amp; Uncertainty</a:t>
          </a:r>
        </a:p>
      </dsp:txBody>
      <dsp:txXfrm>
        <a:off x="110543" y="2016144"/>
        <a:ext cx="2878737" cy="1727242"/>
      </dsp:txXfrm>
    </dsp:sp>
    <dsp:sp modelId="{DB03811D-0F66-E540-B59C-ED5A3A4492C0}">
      <dsp:nvSpPr>
        <dsp:cNvPr id="0" name=""/>
        <dsp:cNvSpPr/>
      </dsp:nvSpPr>
      <dsp:spPr>
        <a:xfrm>
          <a:off x="3277155" y="2016144"/>
          <a:ext cx="2878737" cy="1727242"/>
        </a:xfrm>
        <a:prstGeom prst="rect">
          <a:avLst/>
        </a:prstGeom>
        <a:solidFill>
          <a:srgbClr val="3C10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Leadership &amp; Collaboration </a:t>
          </a:r>
        </a:p>
      </dsp:txBody>
      <dsp:txXfrm>
        <a:off x="3277155" y="2016144"/>
        <a:ext cx="2878737" cy="1727242"/>
      </dsp:txXfrm>
    </dsp:sp>
    <dsp:sp modelId="{6725CCA7-49A1-5B4F-919A-D90550DED3F9}">
      <dsp:nvSpPr>
        <dsp:cNvPr id="0" name=""/>
        <dsp:cNvSpPr/>
      </dsp:nvSpPr>
      <dsp:spPr>
        <a:xfrm>
          <a:off x="6443766" y="2016144"/>
          <a:ext cx="2878737" cy="1727242"/>
        </a:xfrm>
        <a:prstGeom prst="rect">
          <a:avLst/>
        </a:prstGeom>
        <a:solidFill>
          <a:srgbClr val="6DCDB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solidFill>
                <a:schemeClr val="tx1"/>
              </a:solidFill>
            </a:rPr>
            <a:t>Shaping our Futures </a:t>
          </a:r>
        </a:p>
      </dsp:txBody>
      <dsp:txXfrm>
        <a:off x="6443766" y="2016144"/>
        <a:ext cx="2878737" cy="17272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299474-266B-BC49-9958-1E2109C6377B}">
      <dsp:nvSpPr>
        <dsp:cNvPr id="0" name=""/>
        <dsp:cNvSpPr/>
      </dsp:nvSpPr>
      <dsp:spPr>
        <a:xfrm rot="5400000">
          <a:off x="-269955" y="275412"/>
          <a:ext cx="1799706" cy="1259794"/>
        </a:xfrm>
        <a:prstGeom prst="chevron">
          <a:avLst/>
        </a:prstGeom>
        <a:solidFill>
          <a:srgbClr val="552D62"/>
        </a:solidFill>
        <a:ln w="25400" cap="flat" cmpd="sng" algn="ctr">
          <a:solidFill>
            <a:srgbClr val="552D6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Systems &amp; Process  </a:t>
          </a:r>
        </a:p>
      </dsp:txBody>
      <dsp:txXfrm rot="-5400000">
        <a:off x="1" y="635353"/>
        <a:ext cx="1259794" cy="539912"/>
      </dsp:txXfrm>
    </dsp:sp>
    <dsp:sp modelId="{78386D05-0613-994F-9F04-2EED3AFCB5A0}">
      <dsp:nvSpPr>
        <dsp:cNvPr id="0" name=""/>
        <dsp:cNvSpPr/>
      </dsp:nvSpPr>
      <dsp:spPr>
        <a:xfrm rot="5400000">
          <a:off x="4869221" y="-3603970"/>
          <a:ext cx="1170424" cy="8389277"/>
        </a:xfrm>
        <a:prstGeom prst="round2SameRect">
          <a:avLst/>
        </a:prstGeom>
        <a:solidFill>
          <a:schemeClr val="lt1">
            <a:alpha val="90000"/>
            <a:hueOff val="0"/>
            <a:satOff val="0"/>
            <a:lumOff val="0"/>
            <a:alphaOff val="0"/>
          </a:schemeClr>
        </a:solidFill>
        <a:ln w="25400" cap="flat" cmpd="sng" algn="ctr">
          <a:solidFill>
            <a:srgbClr val="552D62"/>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GB" sz="2500" kern="1200" dirty="0"/>
            <a:t>People life cycle dashboards.</a:t>
          </a:r>
        </a:p>
        <a:p>
          <a:pPr marL="228600" lvl="1" indent="-228600" algn="l" defTabSz="1111250">
            <a:lnSpc>
              <a:spcPct val="90000"/>
            </a:lnSpc>
            <a:spcBef>
              <a:spcPct val="0"/>
            </a:spcBef>
            <a:spcAft>
              <a:spcPct val="15000"/>
            </a:spcAft>
            <a:buChar char="•"/>
          </a:pPr>
          <a:r>
            <a:rPr lang="en-GB" sz="2500" kern="1200" dirty="0"/>
            <a:t>Review recruitment &amp; selection. </a:t>
          </a:r>
        </a:p>
      </dsp:txBody>
      <dsp:txXfrm rot="-5400000">
        <a:off x="1259795" y="62591"/>
        <a:ext cx="8332142" cy="1056154"/>
      </dsp:txXfrm>
    </dsp:sp>
    <dsp:sp modelId="{89E3B3A2-68FE-534F-8B25-8A19B0473225}">
      <dsp:nvSpPr>
        <dsp:cNvPr id="0" name=""/>
        <dsp:cNvSpPr/>
      </dsp:nvSpPr>
      <dsp:spPr>
        <a:xfrm rot="5400000">
          <a:off x="-269955" y="1883318"/>
          <a:ext cx="1799706" cy="1259794"/>
        </a:xfrm>
        <a:prstGeom prst="chevron">
          <a:avLst/>
        </a:prstGeom>
        <a:solidFill>
          <a:srgbClr val="552D62"/>
        </a:solidFill>
        <a:ln w="25400" cap="flat" cmpd="sng" algn="ctr">
          <a:solidFill>
            <a:srgbClr val="552D6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Behaviours  </a:t>
          </a:r>
        </a:p>
      </dsp:txBody>
      <dsp:txXfrm rot="-5400000">
        <a:off x="1" y="2243259"/>
        <a:ext cx="1259794" cy="539912"/>
      </dsp:txXfrm>
    </dsp:sp>
    <dsp:sp modelId="{48965BCF-2BF8-BF44-9464-922DEABE31B0}">
      <dsp:nvSpPr>
        <dsp:cNvPr id="0" name=""/>
        <dsp:cNvSpPr/>
      </dsp:nvSpPr>
      <dsp:spPr>
        <a:xfrm rot="5400000">
          <a:off x="4869528" y="-1996371"/>
          <a:ext cx="1169808" cy="8389277"/>
        </a:xfrm>
        <a:prstGeom prst="round2SameRect">
          <a:avLst/>
        </a:prstGeom>
        <a:solidFill>
          <a:schemeClr val="lt1">
            <a:alpha val="90000"/>
            <a:hueOff val="0"/>
            <a:satOff val="0"/>
            <a:lumOff val="0"/>
            <a:alphaOff val="0"/>
          </a:schemeClr>
        </a:solidFill>
        <a:ln w="25400" cap="flat" cmpd="sng" algn="ctr">
          <a:solidFill>
            <a:srgbClr val="552D62"/>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GB" sz="2500" kern="1200" dirty="0"/>
            <a:t>Inclusive leadership behaviours framework.</a:t>
          </a:r>
        </a:p>
        <a:p>
          <a:pPr marL="228600" lvl="1" indent="-228600" algn="l" defTabSz="1111250">
            <a:lnSpc>
              <a:spcPct val="90000"/>
            </a:lnSpc>
            <a:spcBef>
              <a:spcPct val="0"/>
            </a:spcBef>
            <a:spcAft>
              <a:spcPct val="15000"/>
            </a:spcAft>
            <a:buChar char="•"/>
          </a:pPr>
          <a:r>
            <a:rPr lang="en-GB" sz="2500" kern="1200" dirty="0"/>
            <a:t>Training &amp; development.</a:t>
          </a:r>
        </a:p>
        <a:p>
          <a:pPr marL="228600" lvl="1" indent="-228600" algn="l" defTabSz="1111250">
            <a:lnSpc>
              <a:spcPct val="90000"/>
            </a:lnSpc>
            <a:spcBef>
              <a:spcPct val="0"/>
            </a:spcBef>
            <a:spcAft>
              <a:spcPct val="15000"/>
            </a:spcAft>
            <a:buChar char="•"/>
          </a:pPr>
          <a:r>
            <a:rPr lang="en-GB" sz="2500" kern="1200" dirty="0"/>
            <a:t>Reciprocal mentoring.</a:t>
          </a:r>
        </a:p>
      </dsp:txBody>
      <dsp:txXfrm rot="-5400000">
        <a:off x="1259794" y="1670468"/>
        <a:ext cx="8332172" cy="1055598"/>
      </dsp:txXfrm>
    </dsp:sp>
    <dsp:sp modelId="{24DE421D-AA76-4445-ACA4-B90A75DB454E}">
      <dsp:nvSpPr>
        <dsp:cNvPr id="0" name=""/>
        <dsp:cNvSpPr/>
      </dsp:nvSpPr>
      <dsp:spPr>
        <a:xfrm rot="5400000">
          <a:off x="-269955" y="3491225"/>
          <a:ext cx="1799706" cy="1259794"/>
        </a:xfrm>
        <a:prstGeom prst="chevron">
          <a:avLst/>
        </a:prstGeom>
        <a:solidFill>
          <a:srgbClr val="552D62"/>
        </a:solidFill>
        <a:ln w="25400" cap="flat" cmpd="sng" algn="ctr">
          <a:solidFill>
            <a:srgbClr val="552D6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Career progression </a:t>
          </a:r>
        </a:p>
      </dsp:txBody>
      <dsp:txXfrm rot="-5400000">
        <a:off x="1" y="3851166"/>
        <a:ext cx="1259794" cy="539912"/>
      </dsp:txXfrm>
    </dsp:sp>
    <dsp:sp modelId="{7D1B1E1A-3DD9-5B48-B0A8-D43007754D3E}">
      <dsp:nvSpPr>
        <dsp:cNvPr id="0" name=""/>
        <dsp:cNvSpPr/>
      </dsp:nvSpPr>
      <dsp:spPr>
        <a:xfrm rot="5400000">
          <a:off x="4869528" y="-388464"/>
          <a:ext cx="1169808" cy="8389277"/>
        </a:xfrm>
        <a:prstGeom prst="round2SameRect">
          <a:avLst/>
        </a:prstGeom>
        <a:solidFill>
          <a:schemeClr val="lt1">
            <a:alpha val="90000"/>
            <a:hueOff val="0"/>
            <a:satOff val="0"/>
            <a:lumOff val="0"/>
            <a:alphaOff val="0"/>
          </a:schemeClr>
        </a:solidFill>
        <a:ln w="25400" cap="flat" cmpd="sng" algn="ctr">
          <a:solidFill>
            <a:srgbClr val="552D62"/>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GB" sz="2500" kern="1200" dirty="0" err="1"/>
            <a:t>INspire</a:t>
          </a:r>
          <a:r>
            <a:rPr lang="en-GB" sz="2500" kern="1200" dirty="0"/>
            <a:t>.</a:t>
          </a:r>
        </a:p>
        <a:p>
          <a:pPr marL="228600" lvl="1" indent="-228600" algn="l" defTabSz="1111250">
            <a:lnSpc>
              <a:spcPct val="90000"/>
            </a:lnSpc>
            <a:spcBef>
              <a:spcPct val="0"/>
            </a:spcBef>
            <a:spcAft>
              <a:spcPct val="15000"/>
            </a:spcAft>
            <a:buChar char="•"/>
          </a:pPr>
          <a:r>
            <a:rPr lang="en-GB" sz="2500" kern="1200" dirty="0"/>
            <a:t>Black, Asian &amp; Minority Ethnic Women’s programme. </a:t>
          </a:r>
        </a:p>
      </dsp:txBody>
      <dsp:txXfrm rot="-5400000">
        <a:off x="1259794" y="3278375"/>
        <a:ext cx="8332172" cy="105559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9/19/23</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18" descr="A purple background with white squares&#10;&#10;Description automatically generated">
            <a:extLst>
              <a:ext uri="{FF2B5EF4-FFF2-40B4-BE49-F238E27FC236}">
                <a16:creationId xmlns:a16="http://schemas.microsoft.com/office/drawing/2014/main" id="{8B5B897F-69D2-5F71-ED5F-1ECDF6D4F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693400" cy="756548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57A1E5D5-D00B-0587-32C6-781C8FF0D0D6}"/>
              </a:ext>
            </a:extLst>
          </p:cNvPr>
          <p:cNvGraphicFramePr/>
          <p:nvPr>
            <p:extLst>
              <p:ext uri="{D42A27DB-BD31-4B8C-83A1-F6EECF244321}">
                <p14:modId xmlns:p14="http://schemas.microsoft.com/office/powerpoint/2010/main" val="801021632"/>
              </p:ext>
            </p:extLst>
          </p:nvPr>
        </p:nvGraphicFramePr>
        <p:xfrm>
          <a:off x="594172" y="1693193"/>
          <a:ext cx="9649072" cy="5026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2066EFA2-2C80-8CF5-AF6A-F9AFA308E5BD}"/>
              </a:ext>
            </a:extLst>
          </p:cNvPr>
          <p:cNvSpPr txBox="1"/>
          <p:nvPr/>
        </p:nvSpPr>
        <p:spPr>
          <a:xfrm>
            <a:off x="1962324" y="181025"/>
            <a:ext cx="6192688" cy="461665"/>
          </a:xfrm>
          <a:prstGeom prst="rect">
            <a:avLst/>
          </a:prstGeom>
          <a:noFill/>
        </p:spPr>
        <p:txBody>
          <a:bodyPr wrap="square" rtlCol="0">
            <a:spAutoFit/>
          </a:bodyPr>
          <a:lstStyle/>
          <a:p>
            <a:endParaRPr lang="en-US" sz="2400" b="1" dirty="0">
              <a:solidFill>
                <a:schemeClr val="accent4"/>
              </a:solidFill>
            </a:endParaRPr>
          </a:p>
        </p:txBody>
      </p:sp>
      <p:sp>
        <p:nvSpPr>
          <p:cNvPr id="2" name="TextBox 1">
            <a:extLst>
              <a:ext uri="{FF2B5EF4-FFF2-40B4-BE49-F238E27FC236}">
                <a16:creationId xmlns:a16="http://schemas.microsoft.com/office/drawing/2014/main" id="{C662FACB-8F8B-D426-3BF7-11523FCFB390}"/>
              </a:ext>
            </a:extLst>
          </p:cNvPr>
          <p:cNvSpPr txBox="1"/>
          <p:nvPr/>
        </p:nvSpPr>
        <p:spPr>
          <a:xfrm>
            <a:off x="444005" y="843225"/>
            <a:ext cx="6509623" cy="492443"/>
          </a:xfrm>
          <a:prstGeom prst="rect">
            <a:avLst/>
          </a:prstGeom>
          <a:noFill/>
        </p:spPr>
        <p:txBody>
          <a:bodyPr wrap="square" rtlCol="0">
            <a:spAutoFit/>
          </a:bodyPr>
          <a:lstStyle/>
          <a:p>
            <a:r>
              <a:rPr lang="en-GB" sz="2600" b="1" dirty="0">
                <a:solidFill>
                  <a:srgbClr val="3C1053"/>
                </a:solidFill>
              </a:rPr>
              <a:t>Cultural Change </a:t>
            </a:r>
          </a:p>
        </p:txBody>
      </p:sp>
    </p:spTree>
    <p:extLst>
      <p:ext uri="{BB962C8B-B14F-4D97-AF65-F5344CB8AC3E}">
        <p14:creationId xmlns:p14="http://schemas.microsoft.com/office/powerpoint/2010/main" val="2641648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Hand and five stars">
            <a:extLst>
              <a:ext uri="{FF2B5EF4-FFF2-40B4-BE49-F238E27FC236}">
                <a16:creationId xmlns:a16="http://schemas.microsoft.com/office/drawing/2014/main" id="{FDB1D845-BC1B-54C1-0632-657CACF43EA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033"/>
          <a:stretch/>
        </p:blipFill>
        <p:spPr>
          <a:xfrm>
            <a:off x="5130675" y="2197249"/>
            <a:ext cx="4905091" cy="3443068"/>
          </a:xfrm>
          <a:prstGeom prst="rect">
            <a:avLst/>
          </a:prstGeom>
          <a:ln w="28575">
            <a:solidFill>
              <a:srgbClr val="6DCDB8"/>
            </a:solidFill>
          </a:ln>
        </p:spPr>
      </p:pic>
      <p:sp>
        <p:nvSpPr>
          <p:cNvPr id="4" name="TextBox 3">
            <a:extLst>
              <a:ext uri="{FF2B5EF4-FFF2-40B4-BE49-F238E27FC236}">
                <a16:creationId xmlns:a16="http://schemas.microsoft.com/office/drawing/2014/main" id="{9D4C2172-F8F7-8220-796A-147490AB06ED}"/>
              </a:ext>
            </a:extLst>
          </p:cNvPr>
          <p:cNvSpPr txBox="1"/>
          <p:nvPr/>
        </p:nvSpPr>
        <p:spPr>
          <a:xfrm>
            <a:off x="444005" y="843225"/>
            <a:ext cx="6509623" cy="492443"/>
          </a:xfrm>
          <a:prstGeom prst="rect">
            <a:avLst/>
          </a:prstGeom>
          <a:noFill/>
        </p:spPr>
        <p:txBody>
          <a:bodyPr wrap="square" rtlCol="0">
            <a:spAutoFit/>
          </a:bodyPr>
          <a:lstStyle/>
          <a:p>
            <a:r>
              <a:rPr lang="en-GB" sz="2600" b="1" dirty="0">
                <a:solidFill>
                  <a:srgbClr val="3C1053"/>
                </a:solidFill>
              </a:rPr>
              <a:t>Outcomes</a:t>
            </a:r>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5" name="TextBox 4">
            <a:extLst>
              <a:ext uri="{FF2B5EF4-FFF2-40B4-BE49-F238E27FC236}">
                <a16:creationId xmlns:a16="http://schemas.microsoft.com/office/drawing/2014/main" id="{AD0F44F1-7EAB-81B5-5D5F-244CD2F38C2D}"/>
              </a:ext>
            </a:extLst>
          </p:cNvPr>
          <p:cNvSpPr txBox="1"/>
          <p:nvPr/>
        </p:nvSpPr>
        <p:spPr>
          <a:xfrm>
            <a:off x="441609" y="2197249"/>
            <a:ext cx="4401035" cy="2785378"/>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500" dirty="0">
                <a:solidFill>
                  <a:prstClr val="black"/>
                </a:solidFill>
                <a:latin typeface="Calibri"/>
              </a:rPr>
              <a:t>50% promotions.</a:t>
            </a:r>
          </a:p>
          <a:p>
            <a:pPr marL="285750" indent="-285750">
              <a:lnSpc>
                <a:spcPts val="3000"/>
              </a:lnSpc>
              <a:buFont typeface="Arial" panose="020B0604020202020204" pitchFamily="34" charset="0"/>
              <a:buChar char="•"/>
            </a:pPr>
            <a:r>
              <a:rPr lang="en-GB" sz="2500" dirty="0">
                <a:solidFill>
                  <a:prstClr val="black"/>
                </a:solidFill>
                <a:latin typeface="Calibri"/>
              </a:rPr>
              <a:t>Building networks and community.</a:t>
            </a:r>
          </a:p>
          <a:p>
            <a:pPr marL="285750" indent="-285750">
              <a:lnSpc>
                <a:spcPts val="3000"/>
              </a:lnSpc>
              <a:buFont typeface="Arial" panose="020B0604020202020204" pitchFamily="34" charset="0"/>
              <a:buChar char="•"/>
            </a:pPr>
            <a:r>
              <a:rPr lang="en-GB" sz="2500" dirty="0">
                <a:solidFill>
                  <a:prstClr val="black"/>
                </a:solidFill>
                <a:latin typeface="Calibri"/>
              </a:rPr>
              <a:t>Leaders learn from others experience.</a:t>
            </a:r>
          </a:p>
          <a:p>
            <a:pPr marL="285750" indent="-285750">
              <a:lnSpc>
                <a:spcPts val="3000"/>
              </a:lnSpc>
              <a:buFont typeface="Arial" panose="020B0604020202020204" pitchFamily="34" charset="0"/>
              <a:buChar char="•"/>
            </a:pPr>
            <a:r>
              <a:rPr lang="en-GB" sz="2500" dirty="0">
                <a:solidFill>
                  <a:prstClr val="black"/>
                </a:solidFill>
                <a:latin typeface="Calibri"/>
              </a:rPr>
              <a:t>Participants become role models for others .</a:t>
            </a:r>
          </a:p>
        </p:txBody>
      </p:sp>
    </p:spTree>
    <p:extLst>
      <p:ext uri="{BB962C8B-B14F-4D97-AF65-F5344CB8AC3E}">
        <p14:creationId xmlns:p14="http://schemas.microsoft.com/office/powerpoint/2010/main" val="1138371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C1053"/>
        </a:solidFill>
        <a:effectLst/>
      </p:bgPr>
    </p:bg>
    <p:spTree>
      <p:nvGrpSpPr>
        <p:cNvPr id="1" name=""/>
        <p:cNvGrpSpPr/>
        <p:nvPr/>
      </p:nvGrpSpPr>
      <p:grpSpPr>
        <a:xfrm>
          <a:off x="0" y="0"/>
          <a:ext cx="0" cy="0"/>
          <a:chOff x="0" y="0"/>
          <a:chExt cx="0" cy="0"/>
        </a:xfrm>
      </p:grpSpPr>
      <p:pic>
        <p:nvPicPr>
          <p:cNvPr id="24" name="Picture 23" descr="A person in a red jacket&#10;&#10;Description automatically generated">
            <a:extLst>
              <a:ext uri="{FF2B5EF4-FFF2-40B4-BE49-F238E27FC236}">
                <a16:creationId xmlns:a16="http://schemas.microsoft.com/office/drawing/2014/main" id="{7C613B6C-ADBD-84C2-37C7-0092E8E21E5C}"/>
              </a:ext>
            </a:extLst>
          </p:cNvPr>
          <p:cNvPicPr>
            <a:picLocks noChangeAspect="1"/>
          </p:cNvPicPr>
          <p:nvPr/>
        </p:nvPicPr>
        <p:blipFill rotWithShape="1">
          <a:blip r:embed="rId2">
            <a:extLst>
              <a:ext uri="{28A0092B-C50C-407E-A947-70E740481C1C}">
                <a14:useLocalDpi xmlns:a14="http://schemas.microsoft.com/office/drawing/2010/main" val="0"/>
              </a:ext>
            </a:extLst>
          </a:blip>
          <a:srcRect l="-70" t="5970" r="70" b="20778"/>
          <a:stretch/>
        </p:blipFill>
        <p:spPr>
          <a:xfrm>
            <a:off x="7449807" y="4573513"/>
            <a:ext cx="2756358" cy="2019087"/>
          </a:xfrm>
          <a:prstGeom prst="rect">
            <a:avLst/>
          </a:prstGeom>
        </p:spPr>
      </p:pic>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rgbClr val="507F70"/>
                </a:solidFill>
                <a:latin typeface="+mj-lt"/>
                <a:cs typeface="Arial"/>
              </a:rPr>
              <a:t>I</a:t>
            </a:r>
            <a:r>
              <a:rPr sz="1400" spc="5" dirty="0">
                <a:solidFill>
                  <a:schemeClr val="bg1"/>
                </a:solidFill>
                <a:latin typeface="+mj-lt"/>
                <a:cs typeface="Arial"/>
              </a:rPr>
              <a:t>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cxnSp>
        <p:nvCxnSpPr>
          <p:cNvPr id="27" name="Straight Connector 26">
            <a:extLst>
              <a:ext uri="{FF2B5EF4-FFF2-40B4-BE49-F238E27FC236}">
                <a16:creationId xmlns:a16="http://schemas.microsoft.com/office/drawing/2014/main" id="{34344834-4ED7-2893-1B56-6810AE63EE5D}"/>
              </a:ext>
            </a:extLst>
          </p:cNvPr>
          <p:cNvCxnSpPr>
            <a:cxnSpLocks/>
          </p:cNvCxnSpPr>
          <p:nvPr/>
        </p:nvCxnSpPr>
        <p:spPr>
          <a:xfrm>
            <a:off x="443784" y="702273"/>
            <a:ext cx="0" cy="6048672"/>
          </a:xfrm>
          <a:prstGeom prst="line">
            <a:avLst/>
          </a:prstGeom>
          <a:ln w="9525">
            <a:solidFill>
              <a:srgbClr val="6DCDB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F05DE4F-35F7-4C2E-A906-15AB6F28A7DA}"/>
              </a:ext>
            </a:extLst>
          </p:cNvPr>
          <p:cNvSpPr txBox="1"/>
          <p:nvPr/>
        </p:nvSpPr>
        <p:spPr>
          <a:xfrm>
            <a:off x="594172" y="884302"/>
            <a:ext cx="3378001" cy="2877711"/>
          </a:xfrm>
          <a:prstGeom prst="rect">
            <a:avLst/>
          </a:prstGeom>
          <a:noFill/>
        </p:spPr>
        <p:txBody>
          <a:bodyPr wrap="square">
            <a:spAutoFit/>
          </a:bodyPr>
          <a:lstStyle/>
          <a:p>
            <a:pPr>
              <a:spcAft>
                <a:spcPts val="600"/>
              </a:spcAft>
            </a:pPr>
            <a:r>
              <a:rPr lang="en-GB" sz="2000" dirty="0">
                <a:solidFill>
                  <a:schemeClr val="bg1"/>
                </a:solidFill>
              </a:rPr>
              <a:t>"It has helped me develop better in how I perform my role at the University and it has benefitted me in being able to change my role and take on additional responsibilities as a result."</a:t>
            </a:r>
            <a:endParaRPr lang="en-GB" dirty="0"/>
          </a:p>
          <a:p>
            <a:r>
              <a:rPr lang="en-GB" b="1" i="1" dirty="0">
                <a:solidFill>
                  <a:schemeClr val="bg1"/>
                </a:solidFill>
              </a:rPr>
              <a:t>Parvez Islam, Director of Environmental Sustainability</a:t>
            </a:r>
          </a:p>
        </p:txBody>
      </p:sp>
      <p:sp>
        <p:nvSpPr>
          <p:cNvPr id="10" name="TextBox 9">
            <a:extLst>
              <a:ext uri="{FF2B5EF4-FFF2-40B4-BE49-F238E27FC236}">
                <a16:creationId xmlns:a16="http://schemas.microsoft.com/office/drawing/2014/main" id="{95F1CF00-26C9-14BC-D3D5-5658F27BA923}"/>
              </a:ext>
            </a:extLst>
          </p:cNvPr>
          <p:cNvSpPr txBox="1"/>
          <p:nvPr/>
        </p:nvSpPr>
        <p:spPr>
          <a:xfrm>
            <a:off x="4091599" y="884302"/>
            <a:ext cx="3017960" cy="3154710"/>
          </a:xfrm>
          <a:prstGeom prst="rect">
            <a:avLst/>
          </a:prstGeom>
          <a:noFill/>
        </p:spPr>
        <p:txBody>
          <a:bodyPr wrap="square">
            <a:spAutoFit/>
          </a:bodyPr>
          <a:lstStyle/>
          <a:p>
            <a:pPr>
              <a:spcAft>
                <a:spcPts val="600"/>
              </a:spcAft>
            </a:pPr>
            <a:r>
              <a:rPr lang="en-GB" sz="2000" dirty="0">
                <a:solidFill>
                  <a:schemeClr val="bg1"/>
                </a:solidFill>
              </a:rPr>
              <a:t>"Being a part of </a:t>
            </a:r>
            <a:r>
              <a:rPr lang="en-GB" sz="2000" dirty="0" err="1">
                <a:solidFill>
                  <a:schemeClr val="bg1"/>
                </a:solidFill>
              </a:rPr>
              <a:t>INspire</a:t>
            </a:r>
            <a:r>
              <a:rPr lang="en-GB" sz="2000" dirty="0">
                <a:solidFill>
                  <a:schemeClr val="bg1"/>
                </a:solidFill>
              </a:rPr>
              <a:t> has provided the space and support to explore and interrogate my leadership values, approaches and choices with a fantastic group of colleagues.”</a:t>
            </a:r>
          </a:p>
          <a:p>
            <a:pPr>
              <a:spcAft>
                <a:spcPts val="1200"/>
              </a:spcAft>
            </a:pPr>
            <a:r>
              <a:rPr lang="en-GB" b="1" i="1" dirty="0">
                <a:solidFill>
                  <a:schemeClr val="bg1"/>
                </a:solidFill>
              </a:rPr>
              <a:t>Professor Rebecca Freeman, School of Life Sciences / Dean of Students</a:t>
            </a:r>
          </a:p>
        </p:txBody>
      </p:sp>
      <p:sp>
        <p:nvSpPr>
          <p:cNvPr id="11" name="TextBox 10">
            <a:extLst>
              <a:ext uri="{FF2B5EF4-FFF2-40B4-BE49-F238E27FC236}">
                <a16:creationId xmlns:a16="http://schemas.microsoft.com/office/drawing/2014/main" id="{FDCAD398-A436-2E8F-3117-E3291A7218B4}"/>
              </a:ext>
            </a:extLst>
          </p:cNvPr>
          <p:cNvSpPr txBox="1"/>
          <p:nvPr/>
        </p:nvSpPr>
        <p:spPr>
          <a:xfrm>
            <a:off x="7344706" y="848898"/>
            <a:ext cx="2970546" cy="3493264"/>
          </a:xfrm>
          <a:prstGeom prst="rect">
            <a:avLst/>
          </a:prstGeom>
          <a:noFill/>
        </p:spPr>
        <p:txBody>
          <a:bodyPr wrap="square">
            <a:spAutoFit/>
          </a:bodyPr>
          <a:lstStyle/>
          <a:p>
            <a:pPr>
              <a:spcAft>
                <a:spcPts val="600"/>
              </a:spcAft>
            </a:pPr>
            <a:r>
              <a:rPr lang="en-GB" sz="2000" dirty="0">
                <a:solidFill>
                  <a:schemeClr val="bg1"/>
                </a:solidFill>
              </a:rPr>
              <a:t>“For me [having a sponsor] has really enhanced the programme… I’m now involved in several working groups, which has increased my visibility and embedded me into the systems and processes at Warwick”</a:t>
            </a:r>
          </a:p>
          <a:p>
            <a:pPr>
              <a:spcAft>
                <a:spcPts val="600"/>
              </a:spcAft>
            </a:pPr>
            <a:r>
              <a:rPr lang="en-GB" b="1" i="1" dirty="0">
                <a:solidFill>
                  <a:schemeClr val="bg1"/>
                </a:solidFill>
              </a:rPr>
              <a:t>Professor Azrini Wahidin, Sociology</a:t>
            </a:r>
          </a:p>
        </p:txBody>
      </p:sp>
      <p:pic>
        <p:nvPicPr>
          <p:cNvPr id="13" name="Picture 12" descr="A person in a suit&#10;&#10;Description automatically generated">
            <a:extLst>
              <a:ext uri="{FF2B5EF4-FFF2-40B4-BE49-F238E27FC236}">
                <a16:creationId xmlns:a16="http://schemas.microsoft.com/office/drawing/2014/main" id="{7EDE160A-281C-F737-27D9-310B0B9110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644" b="14250"/>
          <a:stretch/>
        </p:blipFill>
        <p:spPr>
          <a:xfrm>
            <a:off x="700910" y="3997449"/>
            <a:ext cx="3052050" cy="2595152"/>
          </a:xfrm>
          <a:prstGeom prst="rect">
            <a:avLst/>
          </a:prstGeom>
        </p:spPr>
      </p:pic>
      <p:cxnSp>
        <p:nvCxnSpPr>
          <p:cNvPr id="15" name="Straight Connector 14">
            <a:extLst>
              <a:ext uri="{FF2B5EF4-FFF2-40B4-BE49-F238E27FC236}">
                <a16:creationId xmlns:a16="http://schemas.microsoft.com/office/drawing/2014/main" id="{B5CFF65A-B909-0CAB-A6D1-3B681123F38B}"/>
              </a:ext>
            </a:extLst>
          </p:cNvPr>
          <p:cNvCxnSpPr>
            <a:cxnSpLocks/>
          </p:cNvCxnSpPr>
          <p:nvPr/>
        </p:nvCxnSpPr>
        <p:spPr>
          <a:xfrm>
            <a:off x="3972173" y="702273"/>
            <a:ext cx="0" cy="6048672"/>
          </a:xfrm>
          <a:prstGeom prst="line">
            <a:avLst/>
          </a:prstGeom>
          <a:ln w="9525">
            <a:solidFill>
              <a:srgbClr val="6DCDB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9D32D7-44CF-ACB5-9265-78A8EE3F354D}"/>
              </a:ext>
            </a:extLst>
          </p:cNvPr>
          <p:cNvCxnSpPr>
            <a:cxnSpLocks/>
          </p:cNvCxnSpPr>
          <p:nvPr/>
        </p:nvCxnSpPr>
        <p:spPr>
          <a:xfrm>
            <a:off x="7290916" y="757089"/>
            <a:ext cx="0" cy="6048672"/>
          </a:xfrm>
          <a:prstGeom prst="line">
            <a:avLst/>
          </a:prstGeom>
          <a:ln w="9525">
            <a:solidFill>
              <a:srgbClr val="6DCDB8"/>
            </a:solidFill>
          </a:ln>
        </p:spPr>
        <p:style>
          <a:lnRef idx="1">
            <a:schemeClr val="accent1"/>
          </a:lnRef>
          <a:fillRef idx="0">
            <a:schemeClr val="accent1"/>
          </a:fillRef>
          <a:effectRef idx="0">
            <a:schemeClr val="accent1"/>
          </a:effectRef>
          <a:fontRef idx="minor">
            <a:schemeClr val="tx1"/>
          </a:fontRef>
        </p:style>
      </p:cxnSp>
      <p:pic>
        <p:nvPicPr>
          <p:cNvPr id="18" name="Picture 17" descr="A person smiling at camera&#10;&#10;Description automatically generated">
            <a:extLst>
              <a:ext uri="{FF2B5EF4-FFF2-40B4-BE49-F238E27FC236}">
                <a16:creationId xmlns:a16="http://schemas.microsoft.com/office/drawing/2014/main" id="{01AFC7A2-F9BC-12E7-E4E4-66B458D1C9A3}"/>
              </a:ext>
            </a:extLst>
          </p:cNvPr>
          <p:cNvPicPr>
            <a:picLocks noChangeAspect="1"/>
          </p:cNvPicPr>
          <p:nvPr/>
        </p:nvPicPr>
        <p:blipFill rotWithShape="1">
          <a:blip r:embed="rId4">
            <a:extLst>
              <a:ext uri="{28A0092B-C50C-407E-A947-70E740481C1C}">
                <a14:useLocalDpi xmlns:a14="http://schemas.microsoft.com/office/drawing/2010/main" val="0"/>
              </a:ext>
            </a:extLst>
          </a:blip>
          <a:srcRect t="5074" b="17169"/>
          <a:stretch/>
        </p:blipFill>
        <p:spPr>
          <a:xfrm>
            <a:off x="4139011" y="4370703"/>
            <a:ext cx="2857500" cy="2221898"/>
          </a:xfrm>
          <a:prstGeom prst="rect">
            <a:avLst/>
          </a:prstGeom>
        </p:spPr>
      </p:pic>
    </p:spTree>
    <p:extLst>
      <p:ext uri="{BB962C8B-B14F-4D97-AF65-F5344CB8AC3E}">
        <p14:creationId xmlns:p14="http://schemas.microsoft.com/office/powerpoint/2010/main" val="206346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THANK YOU</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338554"/>
          </a:xfrm>
        </p:spPr>
        <p:txBody>
          <a:bodyPr/>
          <a:lstStyle/>
          <a:p>
            <a:endParaRPr lang="en-GB" sz="2200" dirty="0">
              <a:solidFill>
                <a:schemeClr val="bg1"/>
              </a:solidFill>
            </a:endParaRP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4131771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pic>
        <p:nvPicPr>
          <p:cNvPr id="4" name="Picture 3" descr="A purple background with white squares&#10;&#10;Description automatically generated">
            <a:extLst>
              <a:ext uri="{FF2B5EF4-FFF2-40B4-BE49-F238E27FC236}">
                <a16:creationId xmlns:a16="http://schemas.microsoft.com/office/drawing/2014/main" id="{CFB544D6-D810-142F-0312-E29DEB50C6C6}"/>
              </a:ext>
            </a:extLst>
          </p:cNvPr>
          <p:cNvPicPr>
            <a:picLocks noChangeAspect="1"/>
          </p:cNvPicPr>
          <p:nvPr/>
        </p:nvPicPr>
        <p:blipFill rotWithShape="1">
          <a:blip r:embed="rId2">
            <a:extLst>
              <a:ext uri="{28A0092B-C50C-407E-A947-70E740481C1C}">
                <a14:useLocalDpi xmlns:a14="http://schemas.microsoft.com/office/drawing/2010/main" val="0"/>
              </a:ext>
            </a:extLst>
          </a:blip>
          <a:srcRect t="76633"/>
          <a:stretch/>
        </p:blipFill>
        <p:spPr>
          <a:xfrm>
            <a:off x="0" y="5797648"/>
            <a:ext cx="10693400" cy="1767835"/>
          </a:xfrm>
          <a:prstGeom prst="rect">
            <a:avLst/>
          </a:prstGeom>
        </p:spPr>
      </p:pic>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INspire</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677108"/>
          </a:xfrm>
        </p:spPr>
        <p:txBody>
          <a:bodyPr/>
          <a:lstStyle/>
          <a:p>
            <a:r>
              <a:rPr lang="en-GB" sz="2200" dirty="0">
                <a:solidFill>
                  <a:schemeClr val="bg1"/>
                </a:solidFill>
              </a:rPr>
              <a:t>A programme beyond leadership</a:t>
            </a:r>
          </a:p>
          <a:p>
            <a:r>
              <a:rPr lang="en-GB" sz="2200" dirty="0">
                <a:solidFill>
                  <a:schemeClr val="bg1"/>
                </a:solidFill>
              </a:rPr>
              <a:t>Kulbir Shergill, Director of Social Inclusion  </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2150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dditional info background">
            <a:extLst>
              <a:ext uri="{FF2B5EF4-FFF2-40B4-BE49-F238E27FC236}">
                <a16:creationId xmlns:a16="http://schemas.microsoft.com/office/drawing/2014/main" id="{4146E07E-39ED-BCD8-F125-2A184749FF5C}"/>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nvSpPr>
        <p:spPr>
          <a:xfrm>
            <a:off x="5340598" y="-626279"/>
            <a:ext cx="8458200" cy="8458200"/>
          </a:xfrm>
          <a:prstGeom prst="ellipse">
            <a:avLst/>
          </a:prstGeom>
          <a:solidFill>
            <a:srgbClr val="55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ysClr val="windowText" lastClr="000000"/>
              </a:solidFill>
            </a:endParaRPr>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44006" y="843225"/>
            <a:ext cx="3816424" cy="492443"/>
          </a:xfrm>
          <a:prstGeom prst="rect">
            <a:avLst/>
          </a:prstGeom>
          <a:noFill/>
        </p:spPr>
        <p:txBody>
          <a:bodyPr wrap="square" rtlCol="0">
            <a:spAutoFit/>
          </a:bodyPr>
          <a:lstStyle/>
          <a:p>
            <a:r>
              <a:rPr lang="en-GB" sz="2600" b="1" dirty="0">
                <a:solidFill>
                  <a:srgbClr val="3C1053"/>
                </a:solidFill>
              </a:rPr>
              <a:t>Social Inclusion Strategy</a:t>
            </a:r>
          </a:p>
        </p:txBody>
      </p:sp>
      <p:sp>
        <p:nvSpPr>
          <p:cNvPr id="16" name="Content Placeholder 2">
            <a:extLst>
              <a:ext uri="{FF2B5EF4-FFF2-40B4-BE49-F238E27FC236}">
                <a16:creationId xmlns:a16="http://schemas.microsoft.com/office/drawing/2014/main" id="{B1217139-FE38-CE80-E2BD-056A2B676B63}"/>
              </a:ext>
            </a:extLst>
          </p:cNvPr>
          <p:cNvSpPr txBox="1">
            <a:spLocks/>
          </p:cNvSpPr>
          <p:nvPr/>
        </p:nvSpPr>
        <p:spPr>
          <a:xfrm>
            <a:off x="443784" y="1875182"/>
            <a:ext cx="3816425" cy="2846924"/>
          </a:xfrm>
          <a:prstGeom prst="rect">
            <a:avLst/>
          </a:prstGeom>
          <a:noFill/>
        </p:spPr>
        <p:txBody>
          <a:bodyPr>
            <a:no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lnSpc>
                <a:spcPct val="114000"/>
              </a:lnSpc>
              <a:defRPr/>
            </a:pPr>
            <a:r>
              <a:rPr lang="en-GB" sz="2500" b="1" dirty="0">
                <a:latin typeface="Calibri"/>
              </a:rPr>
              <a:t>Our vision: </a:t>
            </a:r>
            <a:r>
              <a:rPr lang="en-GB" sz="2500" dirty="0">
                <a:latin typeface="Calibri"/>
              </a:rPr>
              <a:t>By 2030, Warwick will be recognised as best in class for our approach to equality, diversity, and inclusion for students, staff, and the partners and communities that we work with.</a:t>
            </a:r>
          </a:p>
        </p:txBody>
      </p:sp>
      <p:sp>
        <p:nvSpPr>
          <p:cNvPr id="19" name="Content Placeholder 2">
            <a:extLst>
              <a:ext uri="{FF2B5EF4-FFF2-40B4-BE49-F238E27FC236}">
                <a16:creationId xmlns:a16="http://schemas.microsoft.com/office/drawing/2014/main" id="{D0E1B095-711A-6193-8807-8163F1C7AD3E}"/>
              </a:ext>
            </a:extLst>
          </p:cNvPr>
          <p:cNvSpPr txBox="1"/>
          <p:nvPr/>
        </p:nvSpPr>
        <p:spPr>
          <a:xfrm>
            <a:off x="6347105" y="1149292"/>
            <a:ext cx="3062136" cy="1289455"/>
          </a:xfrm>
          <a:prstGeom prst="rect">
            <a:avLst/>
          </a:prstGeom>
          <a:noFill/>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spcBef>
                <a:spcPts val="0"/>
              </a:spcBef>
              <a:buClr>
                <a:srgbClr val="5BC1D3"/>
              </a:buClr>
              <a:buSzPct val="80000"/>
              <a:buNone/>
            </a:pPr>
            <a:r>
              <a:rPr lang="en-GB" sz="2600" dirty="0">
                <a:solidFill>
                  <a:schemeClr val="bg1"/>
                </a:solidFill>
              </a:rPr>
              <a:t>Our strategic objectives to 2030:</a:t>
            </a:r>
          </a:p>
        </p:txBody>
      </p:sp>
      <p:sp>
        <p:nvSpPr>
          <p:cNvPr id="20" name="TextBox 19">
            <a:extLst>
              <a:ext uri="{FF2B5EF4-FFF2-40B4-BE49-F238E27FC236}">
                <a16:creationId xmlns:a16="http://schemas.microsoft.com/office/drawing/2014/main" id="{1C9E17FA-8567-AF61-2CC2-21695A08E640}"/>
              </a:ext>
            </a:extLst>
          </p:cNvPr>
          <p:cNvSpPr txBox="1"/>
          <p:nvPr/>
        </p:nvSpPr>
        <p:spPr>
          <a:xfrm>
            <a:off x="7577011" y="2599842"/>
            <a:ext cx="3170289" cy="705899"/>
          </a:xfrm>
          <a:prstGeom prst="rect">
            <a:avLst/>
          </a:prstGeom>
          <a:noFill/>
        </p:spPr>
        <p:txBody>
          <a:bodyPr wrap="square">
            <a:spAutoFit/>
          </a:bodyPr>
          <a:lstStyle/>
          <a:p>
            <a:pPr marL="0" indent="0">
              <a:lnSpc>
                <a:spcPct val="114000"/>
              </a:lnSpc>
              <a:spcBef>
                <a:spcPts val="0"/>
              </a:spcBef>
              <a:buClr>
                <a:srgbClr val="5BC1D3"/>
              </a:buClr>
              <a:buSzPct val="80000"/>
              <a:buNone/>
            </a:pPr>
            <a:r>
              <a:rPr lang="en-GB" dirty="0">
                <a:solidFill>
                  <a:schemeClr val="bg1"/>
                </a:solidFill>
              </a:rPr>
              <a:t>Increase the </a:t>
            </a:r>
            <a:r>
              <a:rPr lang="en-GB" b="1" dirty="0">
                <a:solidFill>
                  <a:schemeClr val="bg1"/>
                </a:solidFill>
              </a:rPr>
              <a:t>diversity</a:t>
            </a:r>
            <a:r>
              <a:rPr lang="en-GB" dirty="0">
                <a:solidFill>
                  <a:schemeClr val="bg1"/>
                </a:solidFill>
              </a:rPr>
              <a:t> of Warwick’s staff and students.</a:t>
            </a:r>
          </a:p>
        </p:txBody>
      </p:sp>
      <p:sp>
        <p:nvSpPr>
          <p:cNvPr id="21" name="TextBox 20">
            <a:extLst>
              <a:ext uri="{FF2B5EF4-FFF2-40B4-BE49-F238E27FC236}">
                <a16:creationId xmlns:a16="http://schemas.microsoft.com/office/drawing/2014/main" id="{40F481AE-26FA-BA73-494B-1E67D0AFA8AF}"/>
              </a:ext>
            </a:extLst>
          </p:cNvPr>
          <p:cNvSpPr txBox="1"/>
          <p:nvPr/>
        </p:nvSpPr>
        <p:spPr>
          <a:xfrm>
            <a:off x="7577012" y="3725822"/>
            <a:ext cx="2882255" cy="1013354"/>
          </a:xfrm>
          <a:prstGeom prst="rect">
            <a:avLst/>
          </a:prstGeom>
          <a:noFill/>
        </p:spPr>
        <p:txBody>
          <a:bodyPr wrap="square">
            <a:spAutoFit/>
          </a:bodyPr>
          <a:lstStyle/>
          <a:p>
            <a:pPr marL="0" indent="0">
              <a:lnSpc>
                <a:spcPct val="114000"/>
              </a:lnSpc>
              <a:spcBef>
                <a:spcPts val="0"/>
              </a:spcBef>
              <a:buClr>
                <a:srgbClr val="5BC1D3"/>
              </a:buClr>
              <a:buSzPct val="80000"/>
              <a:buNone/>
            </a:pPr>
            <a:r>
              <a:rPr lang="en-GB" dirty="0">
                <a:solidFill>
                  <a:schemeClr val="bg1"/>
                </a:solidFill>
              </a:rPr>
              <a:t>Develop a </a:t>
            </a:r>
            <a:r>
              <a:rPr lang="en-GB" b="1" dirty="0">
                <a:solidFill>
                  <a:schemeClr val="bg1"/>
                </a:solidFill>
              </a:rPr>
              <a:t>culture</a:t>
            </a:r>
            <a:r>
              <a:rPr lang="en-GB" dirty="0">
                <a:solidFill>
                  <a:schemeClr val="bg1"/>
                </a:solidFill>
              </a:rPr>
              <a:t> that supports students and staff in achieving their potential.</a:t>
            </a:r>
          </a:p>
        </p:txBody>
      </p:sp>
      <p:sp>
        <p:nvSpPr>
          <p:cNvPr id="22" name="TextBox 21">
            <a:extLst>
              <a:ext uri="{FF2B5EF4-FFF2-40B4-BE49-F238E27FC236}">
                <a16:creationId xmlns:a16="http://schemas.microsoft.com/office/drawing/2014/main" id="{F089852A-B10A-F809-267E-C80BD60D8CDD}"/>
              </a:ext>
            </a:extLst>
          </p:cNvPr>
          <p:cNvSpPr txBox="1"/>
          <p:nvPr/>
        </p:nvSpPr>
        <p:spPr>
          <a:xfrm>
            <a:off x="7643618" y="5144335"/>
            <a:ext cx="2634055" cy="1013354"/>
          </a:xfrm>
          <a:prstGeom prst="rect">
            <a:avLst/>
          </a:prstGeom>
          <a:noFill/>
        </p:spPr>
        <p:txBody>
          <a:bodyPr wrap="square">
            <a:spAutoFit/>
          </a:bodyPr>
          <a:lstStyle/>
          <a:p>
            <a:pPr marL="0" indent="0">
              <a:lnSpc>
                <a:spcPct val="114000"/>
              </a:lnSpc>
              <a:spcBef>
                <a:spcPts val="0"/>
              </a:spcBef>
              <a:buClr>
                <a:srgbClr val="5BC1D3"/>
              </a:buClr>
              <a:buSzPct val="80000"/>
              <a:buNone/>
            </a:pPr>
            <a:r>
              <a:rPr lang="en-GB" dirty="0">
                <a:solidFill>
                  <a:schemeClr val="bg1"/>
                </a:solidFill>
              </a:rPr>
              <a:t>Become an internationally recognised </a:t>
            </a:r>
            <a:r>
              <a:rPr lang="en-GB" b="1" dirty="0">
                <a:solidFill>
                  <a:schemeClr val="bg1"/>
                </a:solidFill>
              </a:rPr>
              <a:t>leader </a:t>
            </a:r>
            <a:r>
              <a:rPr lang="en-GB" dirty="0">
                <a:solidFill>
                  <a:schemeClr val="bg1"/>
                </a:solidFill>
              </a:rPr>
              <a:t>in social inclusion.</a:t>
            </a:r>
          </a:p>
        </p:txBody>
      </p:sp>
      <p:grpSp>
        <p:nvGrpSpPr>
          <p:cNvPr id="36" name="Group 35">
            <a:extLst>
              <a:ext uri="{FF2B5EF4-FFF2-40B4-BE49-F238E27FC236}">
                <a16:creationId xmlns:a16="http://schemas.microsoft.com/office/drawing/2014/main" id="{ACC01B9C-AB5E-D07D-835E-542B0947BEA3}"/>
              </a:ext>
            </a:extLst>
          </p:cNvPr>
          <p:cNvGrpSpPr/>
          <p:nvPr/>
        </p:nvGrpSpPr>
        <p:grpSpPr>
          <a:xfrm>
            <a:off x="0" y="-5797"/>
            <a:ext cx="10710664" cy="7568647"/>
            <a:chOff x="0" y="-5797"/>
            <a:chExt cx="10710664" cy="7568647"/>
          </a:xfrm>
        </p:grpSpPr>
        <p:cxnSp>
          <p:nvCxnSpPr>
            <p:cNvPr id="27" name="Guideline">
              <a:extLst>
                <a:ext uri="{FF2B5EF4-FFF2-40B4-BE49-F238E27FC236}">
                  <a16:creationId xmlns:a16="http://schemas.microsoft.com/office/drawing/2014/main" id="{36FBDFAD-C7C0-58DB-99BA-0E909B211C95}"/>
                </a:ext>
                <a:ext uri="{C183D7F6-B498-43B3-948B-1728B52AA6E4}">
                  <adec:decorative xmlns:adec="http://schemas.microsoft.com/office/drawing/2017/decorative" val="1"/>
                </a:ext>
              </a:extLst>
            </p:cNvPr>
            <p:cNvCxnSpPr>
              <a:cxnSpLocks/>
            </p:cNvCxnSpPr>
            <p:nvPr/>
          </p:nvCxnSpPr>
          <p:spPr>
            <a:xfrm>
              <a:off x="10693400" y="0"/>
              <a:ext cx="0" cy="7562850"/>
            </a:xfrm>
            <a:prstGeom prst="straightConnector1">
              <a:avLst/>
            </a:prstGeom>
            <a:ln>
              <a:solidFill>
                <a:srgbClr val="C6C6C6"/>
              </a:solidFill>
            </a:ln>
          </p:spPr>
          <p:style>
            <a:lnRef idx="1">
              <a:schemeClr val="accent1"/>
            </a:lnRef>
            <a:fillRef idx="0">
              <a:schemeClr val="accent1"/>
            </a:fillRef>
            <a:effectRef idx="0">
              <a:schemeClr val="accent1"/>
            </a:effectRef>
            <a:fontRef idx="minor">
              <a:schemeClr val="tx1"/>
            </a:fontRef>
          </p:style>
        </p:cxnSp>
        <p:cxnSp>
          <p:nvCxnSpPr>
            <p:cNvPr id="28" name="Guideline">
              <a:extLst>
                <a:ext uri="{FF2B5EF4-FFF2-40B4-BE49-F238E27FC236}">
                  <a16:creationId xmlns:a16="http://schemas.microsoft.com/office/drawing/2014/main" id="{DCCFF77C-F392-F70C-59CE-71DDCCB1349E}"/>
                </a:ext>
                <a:ext uri="{C183D7F6-B498-43B3-948B-1728B52AA6E4}">
                  <adec:decorative xmlns:adec="http://schemas.microsoft.com/office/drawing/2017/decorative" val="1"/>
                </a:ext>
              </a:extLst>
            </p:cNvPr>
            <p:cNvCxnSpPr>
              <a:cxnSpLocks/>
            </p:cNvCxnSpPr>
            <p:nvPr/>
          </p:nvCxnSpPr>
          <p:spPr>
            <a:xfrm flipH="1">
              <a:off x="0" y="7562850"/>
              <a:ext cx="10693400" cy="0"/>
            </a:xfrm>
            <a:prstGeom prst="straightConnector1">
              <a:avLst/>
            </a:prstGeom>
            <a:ln>
              <a:solidFill>
                <a:srgbClr val="C6C6C6"/>
              </a:solidFill>
            </a:ln>
          </p:spPr>
          <p:style>
            <a:lnRef idx="1">
              <a:schemeClr val="accent1"/>
            </a:lnRef>
            <a:fillRef idx="0">
              <a:schemeClr val="accent1"/>
            </a:fillRef>
            <a:effectRef idx="0">
              <a:schemeClr val="accent1"/>
            </a:effectRef>
            <a:fontRef idx="minor">
              <a:schemeClr val="tx1"/>
            </a:fontRef>
          </p:style>
        </p:cxnSp>
        <p:cxnSp>
          <p:nvCxnSpPr>
            <p:cNvPr id="32" name="Guideline">
              <a:extLst>
                <a:ext uri="{FF2B5EF4-FFF2-40B4-BE49-F238E27FC236}">
                  <a16:creationId xmlns:a16="http://schemas.microsoft.com/office/drawing/2014/main" id="{FF658C95-2559-72E5-011B-E0ABBBE3F3F5}"/>
                </a:ext>
                <a:ext uri="{C183D7F6-B498-43B3-948B-1728B52AA6E4}">
                  <adec:decorative xmlns:adec="http://schemas.microsoft.com/office/drawing/2017/decorative" val="1"/>
                </a:ext>
              </a:extLst>
            </p:cNvPr>
            <p:cNvCxnSpPr>
              <a:cxnSpLocks/>
            </p:cNvCxnSpPr>
            <p:nvPr/>
          </p:nvCxnSpPr>
          <p:spPr>
            <a:xfrm flipH="1">
              <a:off x="0" y="-5797"/>
              <a:ext cx="10710664" cy="0"/>
            </a:xfrm>
            <a:prstGeom prst="straightConnector1">
              <a:avLst/>
            </a:prstGeom>
            <a:ln>
              <a:solidFill>
                <a:srgbClr val="C6C6C6"/>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07DFA68A-0CC3-FD94-4823-BC2FBA9C8726}"/>
              </a:ext>
            </a:extLst>
          </p:cNvPr>
          <p:cNvGrpSpPr/>
          <p:nvPr/>
        </p:nvGrpSpPr>
        <p:grpSpPr>
          <a:xfrm>
            <a:off x="6439525" y="2400996"/>
            <a:ext cx="1029351" cy="946758"/>
            <a:chOff x="9131610" y="191978"/>
            <a:chExt cx="738362" cy="679117"/>
          </a:xfrm>
        </p:grpSpPr>
        <p:pic>
          <p:nvPicPr>
            <p:cNvPr id="42" name="Graphic 41" descr="Group of men with solid fill">
              <a:extLst>
                <a:ext uri="{FF2B5EF4-FFF2-40B4-BE49-F238E27FC236}">
                  <a16:creationId xmlns:a16="http://schemas.microsoft.com/office/drawing/2014/main" id="{F7EA3251-0F2F-8620-89D1-FF204C0C27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78622" y="279745"/>
              <a:ext cx="591350" cy="591350"/>
            </a:xfrm>
            <a:prstGeom prst="rect">
              <a:avLst/>
            </a:prstGeom>
          </p:spPr>
        </p:pic>
        <p:sp>
          <p:nvSpPr>
            <p:cNvPr id="45" name="Oval 44">
              <a:extLst>
                <a:ext uri="{FF2B5EF4-FFF2-40B4-BE49-F238E27FC236}">
                  <a16:creationId xmlns:a16="http://schemas.microsoft.com/office/drawing/2014/main" id="{B43B534D-DFBD-16AB-4520-A7E986DFEF8E}"/>
                </a:ext>
              </a:extLst>
            </p:cNvPr>
            <p:cNvSpPr/>
            <p:nvPr/>
          </p:nvSpPr>
          <p:spPr>
            <a:xfrm>
              <a:off x="9131610" y="191978"/>
              <a:ext cx="247244" cy="24724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6DCDB8"/>
                  </a:solidFill>
                </a:rPr>
                <a:t>1</a:t>
              </a:r>
              <a:endParaRPr lang="en-GB" b="1" dirty="0">
                <a:solidFill>
                  <a:srgbClr val="6DCDB8"/>
                </a:solidFill>
              </a:endParaRPr>
            </a:p>
          </p:txBody>
        </p:sp>
      </p:grpSp>
      <p:grpSp>
        <p:nvGrpSpPr>
          <p:cNvPr id="50" name="Group 49">
            <a:extLst>
              <a:ext uri="{FF2B5EF4-FFF2-40B4-BE49-F238E27FC236}">
                <a16:creationId xmlns:a16="http://schemas.microsoft.com/office/drawing/2014/main" id="{4C33C9EF-085A-B13D-8408-4072917C1F2E}"/>
              </a:ext>
            </a:extLst>
          </p:cNvPr>
          <p:cNvGrpSpPr/>
          <p:nvPr/>
        </p:nvGrpSpPr>
        <p:grpSpPr>
          <a:xfrm>
            <a:off x="6370782" y="3638109"/>
            <a:ext cx="1225396" cy="1090177"/>
            <a:chOff x="9093449" y="922855"/>
            <a:chExt cx="878987" cy="781993"/>
          </a:xfrm>
        </p:grpSpPr>
        <p:pic>
          <p:nvPicPr>
            <p:cNvPr id="40" name="Graphic 39" descr="Handshake with solid fill">
              <a:extLst>
                <a:ext uri="{FF2B5EF4-FFF2-40B4-BE49-F238E27FC236}">
                  <a16:creationId xmlns:a16="http://schemas.microsoft.com/office/drawing/2014/main" id="{8FB05D5A-67EE-51CE-817E-9F2C6E9650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34075" y="966487"/>
              <a:ext cx="738361" cy="738361"/>
            </a:xfrm>
            <a:prstGeom prst="rect">
              <a:avLst/>
            </a:prstGeom>
          </p:spPr>
        </p:pic>
        <p:sp>
          <p:nvSpPr>
            <p:cNvPr id="46" name="Oval 45">
              <a:extLst>
                <a:ext uri="{FF2B5EF4-FFF2-40B4-BE49-F238E27FC236}">
                  <a16:creationId xmlns:a16="http://schemas.microsoft.com/office/drawing/2014/main" id="{2A84A216-0B1B-69DF-CA3B-D359972C69A2}"/>
                </a:ext>
              </a:extLst>
            </p:cNvPr>
            <p:cNvSpPr/>
            <p:nvPr/>
          </p:nvSpPr>
          <p:spPr>
            <a:xfrm>
              <a:off x="9093449" y="922855"/>
              <a:ext cx="247244" cy="24724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6DCDB8"/>
                  </a:solidFill>
                </a:rPr>
                <a:t>2</a:t>
              </a:r>
              <a:endParaRPr lang="en-GB" b="1" dirty="0">
                <a:solidFill>
                  <a:srgbClr val="6DCDB8"/>
                </a:solidFill>
              </a:endParaRPr>
            </a:p>
          </p:txBody>
        </p:sp>
      </p:grpSp>
      <p:grpSp>
        <p:nvGrpSpPr>
          <p:cNvPr id="51" name="Group 50">
            <a:extLst>
              <a:ext uri="{FF2B5EF4-FFF2-40B4-BE49-F238E27FC236}">
                <a16:creationId xmlns:a16="http://schemas.microsoft.com/office/drawing/2014/main" id="{534B54D1-DF40-E948-F807-26E74ADCC6D9}"/>
              </a:ext>
            </a:extLst>
          </p:cNvPr>
          <p:cNvGrpSpPr/>
          <p:nvPr/>
        </p:nvGrpSpPr>
        <p:grpSpPr>
          <a:xfrm>
            <a:off x="6448632" y="5028539"/>
            <a:ext cx="1080459" cy="1039364"/>
            <a:chOff x="9202264" y="1711121"/>
            <a:chExt cx="775022" cy="745544"/>
          </a:xfrm>
        </p:grpSpPr>
        <p:pic>
          <p:nvPicPr>
            <p:cNvPr id="44" name="Graphic 43" descr="Earth globe: Africa and Europe with solid fill">
              <a:extLst>
                <a:ext uri="{FF2B5EF4-FFF2-40B4-BE49-F238E27FC236}">
                  <a16:creationId xmlns:a16="http://schemas.microsoft.com/office/drawing/2014/main" id="{DF532E15-36D5-B0C9-6906-ADAB448C397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231742" y="1711121"/>
              <a:ext cx="745544" cy="745544"/>
            </a:xfrm>
            <a:prstGeom prst="rect">
              <a:avLst/>
            </a:prstGeom>
          </p:spPr>
        </p:pic>
        <p:sp>
          <p:nvSpPr>
            <p:cNvPr id="47" name="Oval 46">
              <a:extLst>
                <a:ext uri="{FF2B5EF4-FFF2-40B4-BE49-F238E27FC236}">
                  <a16:creationId xmlns:a16="http://schemas.microsoft.com/office/drawing/2014/main" id="{42B8FA47-62D1-1184-EFEF-CD7C8924BD6B}"/>
                </a:ext>
              </a:extLst>
            </p:cNvPr>
            <p:cNvSpPr/>
            <p:nvPr/>
          </p:nvSpPr>
          <p:spPr>
            <a:xfrm>
              <a:off x="9202264" y="1715761"/>
              <a:ext cx="247244" cy="24724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6DCDB8"/>
                  </a:solidFill>
                </a:rPr>
                <a:t>3</a:t>
              </a:r>
              <a:endParaRPr lang="en-GB" b="1" dirty="0">
                <a:solidFill>
                  <a:srgbClr val="6DCDB8"/>
                </a:solidFill>
              </a:endParaRPr>
            </a:p>
          </p:txBody>
        </p:sp>
      </p:grpSp>
    </p:spTree>
    <p:extLst>
      <p:ext uri="{BB962C8B-B14F-4D97-AF65-F5344CB8AC3E}">
        <p14:creationId xmlns:p14="http://schemas.microsoft.com/office/powerpoint/2010/main" val="2132647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icture 104">
            <a:extLst>
              <a:ext uri="{FF2B5EF4-FFF2-40B4-BE49-F238E27FC236}">
                <a16:creationId xmlns:a16="http://schemas.microsoft.com/office/drawing/2014/main" id="{2D1BDF90-23AA-3943-EE0A-CD7E64E789A8}"/>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p:nvPicPr>
        <p:blipFill rotWithShape="1">
          <a:blip r:embed="rId2">
            <a:extLst>
              <a:ext uri="{BEBA8EAE-BF5A-486C-A8C5-ECC9F3942E4B}">
                <a14:imgProps xmlns:a14="http://schemas.microsoft.com/office/drawing/2010/main">
                  <a14:imgLayer r:embed="rId3">
                    <a14:imgEffect>
                      <a14:backgroundRemoval t="3560" b="86096" l="2000" r="98757">
                        <a14:foregroundMark x1="90745" y1="11237" x2="92919" y2="10122"/>
                        <a14:foregroundMark x1="3135" y1="56174" x2="89812" y2="11716"/>
                        <a14:foregroundMark x1="92919" y1="10122" x2="92919" y2="10122"/>
                        <a14:foregroundMark x1="6324" y1="46274" x2="73297" y2="3560"/>
                        <a14:foregroundMark x1="73297" y1="3560" x2="73676" y2="3560"/>
                        <a14:foregroundMark x1="2919" y1="37375" x2="14865" y2="65184"/>
                        <a14:foregroundMark x1="2162" y1="41157" x2="8216" y2="74527"/>
                        <a14:foregroundMark x1="8216" y1="74527" x2="8216" y2="74527"/>
                        <a14:foregroundMark x1="24216" y1="82870" x2="37405" y2="26251"/>
                        <a14:foregroundMark x1="18162" y1="54839" x2="37838" y2="44160"/>
                        <a14:foregroundMark x1="38865" y1="84872" x2="39622" y2="50389"/>
                        <a14:foregroundMark x1="40216" y1="83982" x2="49081" y2="33704"/>
                        <a14:foregroundMark x1="44162" y1="86096" x2="58216" y2="42492"/>
                        <a14:foregroundMark x1="50919" y1="81869" x2="86595" y2="27253"/>
                        <a14:foregroundMark x1="53027" y1="80756" x2="98649" y2="14683"/>
                        <a14:foregroundMark x1="98649" y1="14683" x2="98649" y2="14683"/>
                        <a14:foregroundMark x1="20865" y1="6785" x2="35730" y2="7453"/>
                        <a14:foregroundMark x1="35730" y1="7453" x2="69946" y2="5895"/>
                        <a14:foregroundMark x1="69946" y1="5895" x2="69946" y2="5895"/>
                        <a14:foregroundMark x1="73892" y1="23804" x2="66757" y2="9344"/>
                        <a14:foregroundMark x1="63730" y1="67297" x2="53243" y2="44605"/>
                        <a14:foregroundMark x1="67351" y1="72191" x2="89514" y2="36040"/>
                        <a14:foregroundMark x1="90162" y1="15795" x2="98757" y2="17130"/>
                        <a14:backgroundMark x1="92486" y1="3893" x2="96541" y2="10234"/>
                        <a14:backgroundMark x1="90000" y1="10901" x2="93514" y2="6674"/>
                      </a14:backgroundRemoval>
                    </a14:imgEffect>
                  </a14:imgLayer>
                </a14:imgProps>
              </a:ext>
            </a:extLst>
          </a:blip>
          <a:srcRect r="7707" b="11643"/>
          <a:stretch/>
        </p:blipFill>
        <p:spPr>
          <a:xfrm>
            <a:off x="546100" y="2125241"/>
            <a:ext cx="10147300" cy="4842692"/>
          </a:xfrm>
          <a:prstGeom prst="rect">
            <a:avLst/>
          </a:prstGeom>
        </p:spPr>
      </p:pic>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44006" y="843225"/>
            <a:ext cx="3816424" cy="492443"/>
          </a:xfrm>
          <a:prstGeom prst="rect">
            <a:avLst/>
          </a:prstGeom>
          <a:noFill/>
        </p:spPr>
        <p:txBody>
          <a:bodyPr wrap="square" rtlCol="0">
            <a:spAutoFit/>
          </a:bodyPr>
          <a:lstStyle/>
          <a:p>
            <a:r>
              <a:rPr lang="en-GB" sz="2600" b="1" dirty="0">
                <a:solidFill>
                  <a:srgbClr val="3C1053"/>
                </a:solidFill>
              </a:rPr>
              <a:t>Social Inclusion Strategy</a:t>
            </a:r>
          </a:p>
        </p:txBody>
      </p:sp>
      <p:sp>
        <p:nvSpPr>
          <p:cNvPr id="107" name="TextBox 106">
            <a:extLst>
              <a:ext uri="{FF2B5EF4-FFF2-40B4-BE49-F238E27FC236}">
                <a16:creationId xmlns:a16="http://schemas.microsoft.com/office/drawing/2014/main" id="{0A7DC9C1-AA56-4D51-3358-181575FC96C0}"/>
              </a:ext>
            </a:extLst>
          </p:cNvPr>
          <p:cNvSpPr txBox="1"/>
          <p:nvPr/>
        </p:nvSpPr>
        <p:spPr>
          <a:xfrm>
            <a:off x="443784" y="1566600"/>
            <a:ext cx="3795605" cy="830997"/>
          </a:xfrm>
          <a:prstGeom prst="rect">
            <a:avLst/>
          </a:prstGeom>
          <a:noFill/>
        </p:spPr>
        <p:txBody>
          <a:bodyPr wrap="square" rtlCol="0">
            <a:spAutoFit/>
          </a:bodyPr>
          <a:lstStyle/>
          <a:p>
            <a:r>
              <a:rPr lang="en-GB" sz="1600" dirty="0"/>
              <a:t>Will help us to re-imagine the original purpose of setting up Warwick in 1965, to ‘increase access to higher education’.</a:t>
            </a:r>
          </a:p>
        </p:txBody>
      </p:sp>
      <p:sp>
        <p:nvSpPr>
          <p:cNvPr id="108" name="TextBox 107">
            <a:extLst>
              <a:ext uri="{FF2B5EF4-FFF2-40B4-BE49-F238E27FC236}">
                <a16:creationId xmlns:a16="http://schemas.microsoft.com/office/drawing/2014/main" id="{837855D0-A3AC-12F6-C5DF-940245B25747}"/>
              </a:ext>
            </a:extLst>
          </p:cNvPr>
          <p:cNvSpPr txBox="1"/>
          <p:nvPr/>
        </p:nvSpPr>
        <p:spPr>
          <a:xfrm>
            <a:off x="443784" y="2397597"/>
            <a:ext cx="2217532" cy="1615827"/>
          </a:xfrm>
          <a:prstGeom prst="rect">
            <a:avLst/>
          </a:prstGeom>
          <a:noFill/>
        </p:spPr>
        <p:txBody>
          <a:bodyPr wrap="square" rtlCol="0">
            <a:spAutoFit/>
          </a:bodyPr>
          <a:lstStyle/>
          <a:p>
            <a:r>
              <a:rPr lang="en-GB" sz="1100" dirty="0"/>
              <a:t>This strategy aspires to remove economic, social and cultural barriers that have prevented people from working, studying and succeeding at Warwick. Through greater diversity of thought and an inclusive culture we achieve excellence with purpose in education and research.</a:t>
            </a:r>
          </a:p>
        </p:txBody>
      </p:sp>
      <p:grpSp>
        <p:nvGrpSpPr>
          <p:cNvPr id="152" name="Group 151">
            <a:extLst>
              <a:ext uri="{FF2B5EF4-FFF2-40B4-BE49-F238E27FC236}">
                <a16:creationId xmlns:a16="http://schemas.microsoft.com/office/drawing/2014/main" id="{1B449C29-B85E-E838-05FC-22B62B30FB17}"/>
              </a:ext>
            </a:extLst>
          </p:cNvPr>
          <p:cNvGrpSpPr>
            <a:grpSpLocks noGrp="1" noUngrp="1" noRot="1" noMove="1" noResize="1"/>
          </p:cNvGrpSpPr>
          <p:nvPr/>
        </p:nvGrpSpPr>
        <p:grpSpPr>
          <a:xfrm>
            <a:off x="546100" y="4060191"/>
            <a:ext cx="1708246" cy="2312499"/>
            <a:chOff x="546100" y="4060191"/>
            <a:chExt cx="1708246" cy="2312499"/>
          </a:xfrm>
        </p:grpSpPr>
        <p:sp>
          <p:nvSpPr>
            <p:cNvPr id="146" name="Rectangle: Diagonal Corners Snipped 145">
              <a:extLst>
                <a:ext uri="{FF2B5EF4-FFF2-40B4-BE49-F238E27FC236}">
                  <a16:creationId xmlns:a16="http://schemas.microsoft.com/office/drawing/2014/main" id="{47D010C8-5FB3-B3B0-F4DB-CFF62ED41E6A}"/>
                </a:ext>
              </a:extLst>
            </p:cNvPr>
            <p:cNvSpPr>
              <a:spLocks noGrp="1" noRot="1" noMove="1" noResize="1" noEditPoints="1" noAdjustHandles="1" noChangeArrowheads="1" noChangeShapeType="1"/>
            </p:cNvSpPr>
            <p:nvPr/>
          </p:nvSpPr>
          <p:spPr>
            <a:xfrm>
              <a:off x="546100" y="4060191"/>
              <a:ext cx="1708246" cy="2312499"/>
            </a:xfrm>
            <a:prstGeom prst="snip2DiagRect">
              <a:avLst>
                <a:gd name="adj1" fmla="val 0"/>
                <a:gd name="adj2" fmla="val 15423"/>
              </a:avLst>
            </a:prstGeom>
            <a:solidFill>
              <a:srgbClr val="552D6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Textbox 21">
              <a:extLst>
                <a:ext uri="{FF2B5EF4-FFF2-40B4-BE49-F238E27FC236}">
                  <a16:creationId xmlns:a16="http://schemas.microsoft.com/office/drawing/2014/main" id="{DE09CA9C-D392-92F6-F9FA-A4BB3161E421}"/>
                </a:ext>
              </a:extLst>
            </p:cNvPr>
            <p:cNvSpPr txBox="1">
              <a:spLocks noGrp="1" noRot="1" noMove="1" noResize="1" noEditPoints="1" noAdjustHandles="1" noChangeArrowheads="1" noChangeShapeType="1"/>
            </p:cNvSpPr>
            <p:nvPr/>
          </p:nvSpPr>
          <p:spPr>
            <a:xfrm>
              <a:off x="636224" y="4098501"/>
              <a:ext cx="1432222" cy="2169825"/>
            </a:xfrm>
            <a:prstGeom prst="rect">
              <a:avLst/>
            </a:prstGeom>
            <a:noFill/>
          </p:spPr>
          <p:txBody>
            <a:bodyPr wrap="square" rtlCol="0">
              <a:spAutoFit/>
            </a:bodyPr>
            <a:lstStyle/>
            <a:p>
              <a:r>
                <a:rPr lang="en-GB" sz="1400" b="1" dirty="0">
                  <a:solidFill>
                    <a:schemeClr val="bg1"/>
                  </a:solidFill>
                </a:rPr>
                <a:t>Our vision:</a:t>
              </a:r>
            </a:p>
            <a:p>
              <a:r>
                <a:rPr lang="en-GB" sz="1100" dirty="0">
                  <a:solidFill>
                    <a:schemeClr val="bg1"/>
                  </a:solidFill>
                </a:rPr>
                <a:t>By 2030 Warwick University will be recognised as best in class for our approach to equality, diversity, and inclusion for students, staff and the partners and communities that we work with.</a:t>
              </a:r>
            </a:p>
          </p:txBody>
        </p:sp>
      </p:grpSp>
      <p:grpSp>
        <p:nvGrpSpPr>
          <p:cNvPr id="110" name="Objectives: Title" descr="Strategic objectives">
            <a:extLst>
              <a:ext uri="{FF2B5EF4-FFF2-40B4-BE49-F238E27FC236}">
                <a16:creationId xmlns:a16="http://schemas.microsoft.com/office/drawing/2014/main" id="{D4136AE6-8355-2B08-1380-1D7D95B7B1A3}"/>
              </a:ext>
            </a:extLst>
          </p:cNvPr>
          <p:cNvGrpSpPr>
            <a:grpSpLocks noGrp="1" noUngrp="1" noRot="1" noMove="1" noResize="1"/>
          </p:cNvGrpSpPr>
          <p:nvPr/>
        </p:nvGrpSpPr>
        <p:grpSpPr>
          <a:xfrm>
            <a:off x="3371199" y="4253029"/>
            <a:ext cx="699880" cy="698016"/>
            <a:chOff x="3839907" y="4147354"/>
            <a:chExt cx="699880" cy="698016"/>
          </a:xfrm>
        </p:grpSpPr>
        <p:sp>
          <p:nvSpPr>
            <p:cNvPr id="111" name="Oval 110">
              <a:extLst>
                <a:ext uri="{FF2B5EF4-FFF2-40B4-BE49-F238E27FC236}">
                  <a16:creationId xmlns:a16="http://schemas.microsoft.com/office/drawing/2014/main" id="{E88EC2E0-D6F6-B5A4-1ED8-97A3DF8ACBB5}"/>
                </a:ext>
              </a:extLst>
            </p:cNvPr>
            <p:cNvSpPr>
              <a:spLocks noGrp="1" noRot="1" noMove="1" noResize="1" noEditPoints="1" noAdjustHandles="1" noChangeArrowheads="1" noChangeShapeType="1"/>
            </p:cNvSpPr>
            <p:nvPr/>
          </p:nvSpPr>
          <p:spPr>
            <a:xfrm>
              <a:off x="3839907" y="4147354"/>
              <a:ext cx="698016" cy="698016"/>
            </a:xfrm>
            <a:prstGeom prst="ellipse">
              <a:avLst/>
            </a:prstGeom>
            <a:solidFill>
              <a:schemeClr val="bg1"/>
            </a:solidFill>
            <a:ln w="76200">
              <a:solidFill>
                <a:srgbClr val="6DCD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endParaRPr>
            </a:p>
          </p:txBody>
        </p:sp>
        <p:sp>
          <p:nvSpPr>
            <p:cNvPr id="112" name="TextBox 111">
              <a:extLst>
                <a:ext uri="{FF2B5EF4-FFF2-40B4-BE49-F238E27FC236}">
                  <a16:creationId xmlns:a16="http://schemas.microsoft.com/office/drawing/2014/main" id="{463C2C94-C90D-6EBE-B3FB-0808B10318BA}"/>
                </a:ext>
              </a:extLst>
            </p:cNvPr>
            <p:cNvSpPr txBox="1">
              <a:spLocks noGrp="1" noRot="1" noMove="1" noResize="1" noEditPoints="1" noAdjustHandles="1" noChangeArrowheads="1" noChangeShapeType="1"/>
            </p:cNvSpPr>
            <p:nvPr/>
          </p:nvSpPr>
          <p:spPr>
            <a:xfrm>
              <a:off x="3839907" y="4303530"/>
              <a:ext cx="699880" cy="338554"/>
            </a:xfrm>
            <a:prstGeom prst="rect">
              <a:avLst/>
            </a:prstGeom>
            <a:noFill/>
          </p:spPr>
          <p:txBody>
            <a:bodyPr wrap="square">
              <a:spAutoFit/>
            </a:bodyPr>
            <a:lstStyle/>
            <a:p>
              <a:pPr algn="ctr"/>
              <a:r>
                <a:rPr lang="en-GB" sz="800" dirty="0">
                  <a:solidFill>
                    <a:srgbClr val="4A4949"/>
                  </a:solidFill>
                  <a:ea typeface="Verdana" panose="020B0604030504040204" pitchFamily="34" charset="0"/>
                  <a:cs typeface="Segoe UI Semilight" panose="020B0402040204020203" pitchFamily="34" charset="0"/>
                </a:rPr>
                <a:t>Strategic</a:t>
              </a:r>
              <a:r>
                <a:rPr lang="en-GB" sz="800" dirty="0">
                  <a:solidFill>
                    <a:schemeClr val="tx1"/>
                  </a:solidFill>
                  <a:cs typeface="Segoe UI Semilight" panose="020B0402040204020203" pitchFamily="34" charset="0"/>
                </a:rPr>
                <a:t> </a:t>
              </a:r>
              <a:r>
                <a:rPr lang="en-GB" sz="800" dirty="0">
                  <a:solidFill>
                    <a:srgbClr val="4A4949"/>
                  </a:solidFill>
                  <a:ea typeface="Verdana" panose="020B0604030504040204" pitchFamily="34" charset="0"/>
                  <a:cs typeface="Segoe UI Semilight" panose="020B0402040204020203" pitchFamily="34" charset="0"/>
                </a:rPr>
                <a:t>objectives</a:t>
              </a:r>
            </a:p>
          </p:txBody>
        </p:sp>
      </p:grpSp>
      <p:grpSp>
        <p:nvGrpSpPr>
          <p:cNvPr id="113" name="Objectives: Text" descr="1. Increase the diversity of staff and students.&#10;2. Develop a culture that supports our students and staff to achieve their potential&#10;3. Become an internationally recognised leader in inclusion ">
            <a:extLst>
              <a:ext uri="{FF2B5EF4-FFF2-40B4-BE49-F238E27FC236}">
                <a16:creationId xmlns:a16="http://schemas.microsoft.com/office/drawing/2014/main" id="{7E6FA2FA-BB3D-D7A4-6CF7-B85566F07DEC}"/>
              </a:ext>
            </a:extLst>
          </p:cNvPr>
          <p:cNvGrpSpPr>
            <a:grpSpLocks noGrp="1" noUngrp="1" noRot="1" noMove="1" noResize="1"/>
          </p:cNvGrpSpPr>
          <p:nvPr/>
        </p:nvGrpSpPr>
        <p:grpSpPr>
          <a:xfrm>
            <a:off x="2661316" y="4951045"/>
            <a:ext cx="1409762" cy="1486732"/>
            <a:chOff x="3170228" y="4724309"/>
            <a:chExt cx="1409762" cy="1486732"/>
          </a:xfrm>
        </p:grpSpPr>
        <p:cxnSp>
          <p:nvCxnSpPr>
            <p:cNvPr id="114" name="Straight Connector 113">
              <a:extLst>
                <a:ext uri="{FF2B5EF4-FFF2-40B4-BE49-F238E27FC236}">
                  <a16:creationId xmlns:a16="http://schemas.microsoft.com/office/drawing/2014/main" id="{33C38E58-E4E1-96EB-4371-4F3FE2C022D3}"/>
                </a:ext>
              </a:extLst>
            </p:cNvPr>
            <p:cNvCxnSpPr>
              <a:cxnSpLocks noGrp="1" noRot="1" noMove="1" noResize="1" noEditPoints="1" noAdjustHandles="1" noChangeArrowheads="1" noChangeShapeType="1"/>
              <a:stCxn id="111" idx="4"/>
            </p:cNvCxnSpPr>
            <p:nvPr/>
          </p:nvCxnSpPr>
          <p:spPr>
            <a:xfrm>
              <a:off x="4229119" y="4724309"/>
              <a:ext cx="0" cy="338554"/>
            </a:xfrm>
            <a:prstGeom prst="line">
              <a:avLst/>
            </a:prstGeom>
            <a:ln w="38100">
              <a:solidFill>
                <a:srgbClr val="6DCDB8"/>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AF67E7E5-9D57-7C0A-CEA6-606F800BB4C3}"/>
                </a:ext>
              </a:extLst>
            </p:cNvPr>
            <p:cNvSpPr txBox="1">
              <a:spLocks noGrp="1" noRot="1" noMove="1" noResize="1" noEditPoints="1" noAdjustHandles="1" noChangeArrowheads="1" noChangeShapeType="1"/>
            </p:cNvSpPr>
            <p:nvPr/>
          </p:nvSpPr>
          <p:spPr>
            <a:xfrm>
              <a:off x="3170228" y="4964546"/>
              <a:ext cx="1409762" cy="1246495"/>
            </a:xfrm>
            <a:prstGeom prst="rect">
              <a:avLst/>
            </a:prstGeom>
            <a:solidFill>
              <a:schemeClr val="bg1"/>
            </a:solidFill>
            <a:ln w="38100">
              <a:solidFill>
                <a:srgbClr val="6DCDB8"/>
              </a:solidFill>
            </a:ln>
          </p:spPr>
          <p:txBody>
            <a:bodyPr wrap="square">
              <a:spAutoFit/>
            </a:bodyPr>
            <a:lstStyle/>
            <a:p>
              <a:pPr marL="228600" indent="-228600">
                <a:buFont typeface="+mj-lt"/>
                <a:buAutoNum type="arabicPeriod"/>
              </a:pPr>
              <a:r>
                <a:rPr lang="en-GB" sz="750" dirty="0">
                  <a:solidFill>
                    <a:srgbClr val="4A4949"/>
                  </a:solidFill>
                  <a:effectLst/>
                  <a:ea typeface="Verdana" panose="020B0604030504040204" pitchFamily="34" charset="0"/>
                </a:rPr>
                <a:t>Increase the </a:t>
              </a:r>
              <a:r>
                <a:rPr lang="en-GB" sz="750" b="1" dirty="0">
                  <a:solidFill>
                    <a:srgbClr val="4A4949"/>
                  </a:solidFill>
                  <a:effectLst/>
                  <a:ea typeface="Verdana" panose="020B0604030504040204" pitchFamily="34" charset="0"/>
                </a:rPr>
                <a:t>diversity</a:t>
              </a:r>
              <a:r>
                <a:rPr lang="en-GB" sz="750" dirty="0">
                  <a:solidFill>
                    <a:srgbClr val="4A4949"/>
                  </a:solidFill>
                  <a:effectLst/>
                  <a:ea typeface="Verdana" panose="020B0604030504040204" pitchFamily="34" charset="0"/>
                </a:rPr>
                <a:t> of staff and students.</a:t>
              </a:r>
            </a:p>
            <a:p>
              <a:pPr marL="228600" indent="-228600">
                <a:buFont typeface="+mj-lt"/>
                <a:buAutoNum type="arabicPeriod"/>
              </a:pPr>
              <a:r>
                <a:rPr lang="en-GB" sz="750" dirty="0">
                  <a:solidFill>
                    <a:srgbClr val="4A4949"/>
                  </a:solidFill>
                  <a:effectLst/>
                  <a:ea typeface="Verdana" panose="020B0604030504040204" pitchFamily="34" charset="0"/>
                </a:rPr>
                <a:t>Develop a </a:t>
              </a:r>
              <a:r>
                <a:rPr lang="en-GB" sz="750" b="1" dirty="0">
                  <a:solidFill>
                    <a:srgbClr val="4A4949"/>
                  </a:solidFill>
                  <a:effectLst/>
                  <a:ea typeface="Verdana" panose="020B0604030504040204" pitchFamily="34" charset="0"/>
                </a:rPr>
                <a:t>culture</a:t>
              </a:r>
              <a:r>
                <a:rPr lang="en-GB" sz="750" dirty="0">
                  <a:solidFill>
                    <a:srgbClr val="4A4949"/>
                  </a:solidFill>
                  <a:effectLst/>
                  <a:ea typeface="Verdana" panose="020B0604030504040204" pitchFamily="34" charset="0"/>
                </a:rPr>
                <a:t> that supports our students and staff to achieve their potential.</a:t>
              </a:r>
            </a:p>
            <a:p>
              <a:pPr marL="228600" indent="-228600">
                <a:buFont typeface="+mj-lt"/>
                <a:buAutoNum type="arabicPeriod"/>
              </a:pPr>
              <a:r>
                <a:rPr lang="en-GB" sz="750" dirty="0">
                  <a:solidFill>
                    <a:srgbClr val="4A4949"/>
                  </a:solidFill>
                  <a:effectLst/>
                  <a:ea typeface="Verdana" panose="020B0604030504040204" pitchFamily="34" charset="0"/>
                </a:rPr>
                <a:t>Become an internationally recognised</a:t>
              </a:r>
              <a:r>
                <a:rPr lang="en-GB" sz="750" b="1" dirty="0">
                  <a:solidFill>
                    <a:srgbClr val="4A4949"/>
                  </a:solidFill>
                  <a:effectLst/>
                  <a:ea typeface="Verdana" panose="020B0604030504040204" pitchFamily="34" charset="0"/>
                </a:rPr>
                <a:t> leader </a:t>
              </a:r>
              <a:r>
                <a:rPr lang="en-GB" sz="750" dirty="0">
                  <a:solidFill>
                    <a:srgbClr val="4A4949"/>
                  </a:solidFill>
                  <a:effectLst/>
                  <a:ea typeface="Verdana" panose="020B0604030504040204" pitchFamily="34" charset="0"/>
                </a:rPr>
                <a:t>in inclusion.</a:t>
              </a:r>
            </a:p>
          </p:txBody>
        </p:sp>
      </p:grpSp>
      <p:grpSp>
        <p:nvGrpSpPr>
          <p:cNvPr id="116" name="Strategic focus: Title" descr="Areas of strategic focus">
            <a:extLst>
              <a:ext uri="{FF2B5EF4-FFF2-40B4-BE49-F238E27FC236}">
                <a16:creationId xmlns:a16="http://schemas.microsoft.com/office/drawing/2014/main" id="{24CD4EA2-4AAD-B31F-6294-691A348BD046}"/>
              </a:ext>
            </a:extLst>
          </p:cNvPr>
          <p:cNvGrpSpPr>
            <a:grpSpLocks noGrp="1" noUngrp="1" noRot="1" noMove="1" noResize="1"/>
          </p:cNvGrpSpPr>
          <p:nvPr/>
        </p:nvGrpSpPr>
        <p:grpSpPr>
          <a:xfrm>
            <a:off x="4457609" y="5514062"/>
            <a:ext cx="764313" cy="699716"/>
            <a:chOff x="5133685" y="5325636"/>
            <a:chExt cx="764313" cy="699716"/>
          </a:xfrm>
        </p:grpSpPr>
        <p:sp>
          <p:nvSpPr>
            <p:cNvPr id="117" name="Oval 116">
              <a:extLst>
                <a:ext uri="{FF2B5EF4-FFF2-40B4-BE49-F238E27FC236}">
                  <a16:creationId xmlns:a16="http://schemas.microsoft.com/office/drawing/2014/main" id="{8D206119-0D90-25F7-E419-7E37429EFBFD}"/>
                </a:ext>
              </a:extLst>
            </p:cNvPr>
            <p:cNvSpPr>
              <a:spLocks noGrp="1" noRot="1" noMove="1" noResize="1" noEditPoints="1" noAdjustHandles="1" noChangeArrowheads="1" noChangeShapeType="1"/>
            </p:cNvSpPr>
            <p:nvPr/>
          </p:nvSpPr>
          <p:spPr>
            <a:xfrm>
              <a:off x="5160717" y="5325636"/>
              <a:ext cx="699716" cy="699716"/>
            </a:xfrm>
            <a:prstGeom prst="ellipse">
              <a:avLst/>
            </a:prstGeom>
            <a:solidFill>
              <a:schemeClr val="bg1"/>
            </a:solidFill>
            <a:ln w="76200">
              <a:solidFill>
                <a:srgbClr val="6DCD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endParaRPr>
            </a:p>
          </p:txBody>
        </p:sp>
        <p:sp>
          <p:nvSpPr>
            <p:cNvPr id="118" name="TextBox 117">
              <a:extLst>
                <a:ext uri="{FF2B5EF4-FFF2-40B4-BE49-F238E27FC236}">
                  <a16:creationId xmlns:a16="http://schemas.microsoft.com/office/drawing/2014/main" id="{7314F2CE-275A-E2CA-494E-FAA47A327FEF}"/>
                </a:ext>
              </a:extLst>
            </p:cNvPr>
            <p:cNvSpPr txBox="1">
              <a:spLocks noGrp="1" noRot="1" noMove="1" noResize="1" noEditPoints="1" noAdjustHandles="1" noChangeArrowheads="1" noChangeShapeType="1"/>
            </p:cNvSpPr>
            <p:nvPr/>
          </p:nvSpPr>
          <p:spPr>
            <a:xfrm>
              <a:off x="5133685" y="5468212"/>
              <a:ext cx="764313" cy="461665"/>
            </a:xfrm>
            <a:prstGeom prst="rect">
              <a:avLst/>
            </a:prstGeom>
            <a:noFill/>
          </p:spPr>
          <p:txBody>
            <a:bodyPr wrap="square">
              <a:spAutoFit/>
            </a:bodyPr>
            <a:lstStyle/>
            <a:p>
              <a:pPr algn="ctr"/>
              <a:r>
                <a:rPr lang="en-GB" sz="800" dirty="0">
                  <a:solidFill>
                    <a:srgbClr val="4A4949"/>
                  </a:solidFill>
                  <a:ea typeface="Verdana" panose="020B0604030504040204" pitchFamily="34" charset="0"/>
                  <a:cs typeface="Segoe UI Semilight" panose="020B0402040204020203" pitchFamily="34" charset="0"/>
                </a:rPr>
                <a:t>Areas of strategic focus</a:t>
              </a:r>
            </a:p>
          </p:txBody>
        </p:sp>
      </p:grpSp>
      <p:grpSp>
        <p:nvGrpSpPr>
          <p:cNvPr id="119" name="Strategic focus: Text" descr="Research.&#10;Education.&#10;Widening. Participation.&#10;People.&#10;Regional Leadership.&#10;Internationalisation.&#10;Communications.&#10;Innovation.">
            <a:extLst>
              <a:ext uri="{FF2B5EF4-FFF2-40B4-BE49-F238E27FC236}">
                <a16:creationId xmlns:a16="http://schemas.microsoft.com/office/drawing/2014/main" id="{79FD3111-71E0-8B4F-AD31-3E4DD209A9AB}"/>
              </a:ext>
            </a:extLst>
          </p:cNvPr>
          <p:cNvGrpSpPr>
            <a:grpSpLocks noGrp="1" noUngrp="1" noRot="1" noMove="1" noResize="1"/>
          </p:cNvGrpSpPr>
          <p:nvPr/>
        </p:nvGrpSpPr>
        <p:grpSpPr>
          <a:xfrm>
            <a:off x="4297133" y="4318048"/>
            <a:ext cx="1334411" cy="1191842"/>
            <a:chOff x="4834508" y="4183321"/>
            <a:chExt cx="1334411" cy="1191842"/>
          </a:xfrm>
        </p:grpSpPr>
        <p:cxnSp>
          <p:nvCxnSpPr>
            <p:cNvPr id="120" name="Straight Connector 119">
              <a:extLst>
                <a:ext uri="{FF2B5EF4-FFF2-40B4-BE49-F238E27FC236}">
                  <a16:creationId xmlns:a16="http://schemas.microsoft.com/office/drawing/2014/main" id="{20E145AD-9CD5-A39E-CBD4-CA9EA3D59682}"/>
                </a:ext>
              </a:extLst>
            </p:cNvPr>
            <p:cNvCxnSpPr>
              <a:cxnSpLocks noGrp="1" noRot="1" noMove="1" noResize="1" noEditPoints="1" noAdjustHandles="1" noChangeArrowheads="1" noChangeShapeType="1"/>
            </p:cNvCxnSpPr>
            <p:nvPr/>
          </p:nvCxnSpPr>
          <p:spPr>
            <a:xfrm>
              <a:off x="5359521" y="5151965"/>
              <a:ext cx="0" cy="223198"/>
            </a:xfrm>
            <a:prstGeom prst="line">
              <a:avLst/>
            </a:prstGeom>
            <a:ln w="38100">
              <a:solidFill>
                <a:srgbClr val="6DCDB8"/>
              </a:solidFill>
            </a:ln>
          </p:spPr>
          <p:style>
            <a:lnRef idx="1">
              <a:schemeClr val="accent1"/>
            </a:lnRef>
            <a:fillRef idx="0">
              <a:schemeClr val="accent1"/>
            </a:fillRef>
            <a:effectRef idx="0">
              <a:schemeClr val="accent1"/>
            </a:effectRef>
            <a:fontRef idx="minor">
              <a:schemeClr val="tx1"/>
            </a:fontRef>
          </p:style>
        </p:cxnSp>
        <p:sp>
          <p:nvSpPr>
            <p:cNvPr id="121" name="TextBox 120" descr="Research.&#10;Education.&#10;Widening. Participation.&#10;People.&#10;Regional Leadership.&#10;Internationalisation.&#10;Communications.&#10;Innovation.">
              <a:extLst>
                <a:ext uri="{FF2B5EF4-FFF2-40B4-BE49-F238E27FC236}">
                  <a16:creationId xmlns:a16="http://schemas.microsoft.com/office/drawing/2014/main" id="{91213C01-E5CD-C86B-C4B5-B1894994B079}"/>
                </a:ext>
              </a:extLst>
            </p:cNvPr>
            <p:cNvSpPr txBox="1">
              <a:spLocks noGrp="1" noRot="1" noMove="1" noResize="1" noEditPoints="1" noAdjustHandles="1" noChangeArrowheads="1" noChangeShapeType="1"/>
            </p:cNvSpPr>
            <p:nvPr/>
          </p:nvSpPr>
          <p:spPr>
            <a:xfrm>
              <a:off x="4834508" y="4183321"/>
              <a:ext cx="1334411" cy="1015663"/>
            </a:xfrm>
            <a:prstGeom prst="rect">
              <a:avLst/>
            </a:prstGeom>
            <a:solidFill>
              <a:schemeClr val="bg1"/>
            </a:solidFill>
            <a:ln w="38100">
              <a:solidFill>
                <a:srgbClr val="6DCDB8"/>
              </a:solidFill>
            </a:ln>
          </p:spPr>
          <p:txBody>
            <a:bodyPr wrap="square">
              <a:spAutoFit/>
            </a:bodyPr>
            <a:lstStyle/>
            <a:p>
              <a:pPr marL="171450" indent="-171450">
                <a:buFont typeface="Arial" panose="020B0604020202020204" pitchFamily="34" charset="0"/>
                <a:buChar char="•"/>
              </a:pPr>
              <a:r>
                <a:rPr lang="en-GB" sz="750" dirty="0">
                  <a:solidFill>
                    <a:srgbClr val="4A4949"/>
                  </a:solidFill>
                  <a:ea typeface="Verdana" panose="020B0604030504040204" pitchFamily="34" charset="0"/>
                </a:rPr>
                <a:t>Research.</a:t>
              </a:r>
            </a:p>
            <a:p>
              <a:pPr marL="171450" indent="-171450">
                <a:buFont typeface="Arial" panose="020B0604020202020204" pitchFamily="34" charset="0"/>
                <a:buChar char="•"/>
              </a:pPr>
              <a:r>
                <a:rPr lang="en-GB" sz="750" dirty="0">
                  <a:solidFill>
                    <a:srgbClr val="4A4949"/>
                  </a:solidFill>
                  <a:ea typeface="Verdana" panose="020B0604030504040204" pitchFamily="34" charset="0"/>
                </a:rPr>
                <a:t>Education.</a:t>
              </a:r>
            </a:p>
            <a:p>
              <a:pPr marL="171450" indent="-171450">
                <a:buFont typeface="Arial" panose="020B0604020202020204" pitchFamily="34" charset="0"/>
                <a:buChar char="•"/>
              </a:pPr>
              <a:r>
                <a:rPr lang="en-GB" sz="750" dirty="0">
                  <a:solidFill>
                    <a:srgbClr val="4A4949"/>
                  </a:solidFill>
                  <a:ea typeface="Verdana" panose="020B0604030504040204" pitchFamily="34" charset="0"/>
                </a:rPr>
                <a:t>Widening. Participation.</a:t>
              </a:r>
            </a:p>
            <a:p>
              <a:pPr marL="171450" indent="-171450">
                <a:buFont typeface="Arial" panose="020B0604020202020204" pitchFamily="34" charset="0"/>
                <a:buChar char="•"/>
              </a:pPr>
              <a:r>
                <a:rPr lang="en-GB" sz="750" dirty="0">
                  <a:solidFill>
                    <a:srgbClr val="4A4949"/>
                  </a:solidFill>
                  <a:ea typeface="Verdana" panose="020B0604030504040204" pitchFamily="34" charset="0"/>
                </a:rPr>
                <a:t>People.</a:t>
              </a:r>
            </a:p>
            <a:p>
              <a:pPr marL="171450" indent="-171450">
                <a:buFont typeface="Arial" panose="020B0604020202020204" pitchFamily="34" charset="0"/>
                <a:buChar char="•"/>
              </a:pPr>
              <a:r>
                <a:rPr lang="en-GB" sz="750" dirty="0">
                  <a:solidFill>
                    <a:srgbClr val="4A4949"/>
                  </a:solidFill>
                  <a:ea typeface="Verdana" panose="020B0604030504040204" pitchFamily="34" charset="0"/>
                </a:rPr>
                <a:t>Regional Leadership.</a:t>
              </a:r>
            </a:p>
            <a:p>
              <a:pPr marL="171450" indent="-171450">
                <a:buFont typeface="Arial" panose="020B0604020202020204" pitchFamily="34" charset="0"/>
                <a:buChar char="•"/>
              </a:pPr>
              <a:r>
                <a:rPr lang="en-GB" sz="750" dirty="0">
                  <a:solidFill>
                    <a:srgbClr val="4A4949"/>
                  </a:solidFill>
                  <a:ea typeface="Verdana" panose="020B0604030504040204" pitchFamily="34" charset="0"/>
                </a:rPr>
                <a:t>Internationalisation.</a:t>
              </a:r>
            </a:p>
            <a:p>
              <a:pPr marL="171450" indent="-171450">
                <a:buFont typeface="Arial" panose="020B0604020202020204" pitchFamily="34" charset="0"/>
                <a:buChar char="•"/>
              </a:pPr>
              <a:r>
                <a:rPr lang="en-GB" sz="750" dirty="0">
                  <a:solidFill>
                    <a:srgbClr val="4A4949"/>
                  </a:solidFill>
                  <a:ea typeface="Verdana" panose="020B0604030504040204" pitchFamily="34" charset="0"/>
                </a:rPr>
                <a:t>Communications.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Innovation.</a:t>
              </a:r>
            </a:p>
          </p:txBody>
        </p:sp>
      </p:grpSp>
      <p:grpSp>
        <p:nvGrpSpPr>
          <p:cNvPr id="122" name="KPIs: Title" descr="KPIs">
            <a:extLst>
              <a:ext uri="{FF2B5EF4-FFF2-40B4-BE49-F238E27FC236}">
                <a16:creationId xmlns:a16="http://schemas.microsoft.com/office/drawing/2014/main" id="{87BE618B-6332-7F42-47C4-FFAC25087DC6}"/>
              </a:ext>
            </a:extLst>
          </p:cNvPr>
          <p:cNvGrpSpPr>
            <a:grpSpLocks noGrp="1" noUngrp="1" noRot="1" noMove="1" noResize="1"/>
          </p:cNvGrpSpPr>
          <p:nvPr/>
        </p:nvGrpSpPr>
        <p:grpSpPr>
          <a:xfrm>
            <a:off x="5594639" y="3318681"/>
            <a:ext cx="694743" cy="694743"/>
            <a:chOff x="6119091" y="3137012"/>
            <a:chExt cx="694743" cy="694743"/>
          </a:xfrm>
        </p:grpSpPr>
        <p:sp>
          <p:nvSpPr>
            <p:cNvPr id="123" name="Oval 122">
              <a:extLst>
                <a:ext uri="{FF2B5EF4-FFF2-40B4-BE49-F238E27FC236}">
                  <a16:creationId xmlns:a16="http://schemas.microsoft.com/office/drawing/2014/main" id="{9FD98C81-95DD-24CC-ACDA-5B531F51919D}"/>
                </a:ext>
              </a:extLst>
            </p:cNvPr>
            <p:cNvSpPr>
              <a:spLocks noGrp="1" noRot="1" noMove="1" noResize="1" noEditPoints="1" noAdjustHandles="1" noChangeArrowheads="1" noChangeShapeType="1"/>
            </p:cNvSpPr>
            <p:nvPr/>
          </p:nvSpPr>
          <p:spPr>
            <a:xfrm>
              <a:off x="6119091" y="3137012"/>
              <a:ext cx="694743" cy="694743"/>
            </a:xfrm>
            <a:prstGeom prst="ellipse">
              <a:avLst/>
            </a:prstGeom>
            <a:solidFill>
              <a:schemeClr val="bg1"/>
            </a:solidFill>
            <a:ln w="76200">
              <a:solidFill>
                <a:srgbClr val="6DCD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endParaRPr>
            </a:p>
          </p:txBody>
        </p:sp>
        <p:sp>
          <p:nvSpPr>
            <p:cNvPr id="124" name="TextBox 123">
              <a:extLst>
                <a:ext uri="{FF2B5EF4-FFF2-40B4-BE49-F238E27FC236}">
                  <a16:creationId xmlns:a16="http://schemas.microsoft.com/office/drawing/2014/main" id="{54785A8A-F269-2D7F-3EAA-1A44FD3FFC76}"/>
                </a:ext>
              </a:extLst>
            </p:cNvPr>
            <p:cNvSpPr txBox="1">
              <a:spLocks noGrp="1" noRot="1" noMove="1" noResize="1" noEditPoints="1" noAdjustHandles="1" noChangeArrowheads="1" noChangeShapeType="1"/>
            </p:cNvSpPr>
            <p:nvPr/>
          </p:nvSpPr>
          <p:spPr>
            <a:xfrm>
              <a:off x="6236250" y="3357457"/>
              <a:ext cx="479475" cy="215444"/>
            </a:xfrm>
            <a:prstGeom prst="rect">
              <a:avLst/>
            </a:prstGeom>
            <a:noFill/>
          </p:spPr>
          <p:txBody>
            <a:bodyPr wrap="square">
              <a:spAutoFit/>
            </a:bodyPr>
            <a:lstStyle/>
            <a:p>
              <a:pPr algn="ctr"/>
              <a:r>
                <a:rPr lang="en-GB" sz="800" dirty="0">
                  <a:solidFill>
                    <a:srgbClr val="4A4949"/>
                  </a:solidFill>
                  <a:ea typeface="Verdana" panose="020B0604030504040204" pitchFamily="34" charset="0"/>
                  <a:cs typeface="Segoe UI Semilight" panose="020B0402040204020203" pitchFamily="34" charset="0"/>
                </a:rPr>
                <a:t>KPIs</a:t>
              </a:r>
            </a:p>
          </p:txBody>
        </p:sp>
      </p:grpSp>
      <p:grpSp>
        <p:nvGrpSpPr>
          <p:cNvPr id="125" name="KPIs: Text" descr="By 2025&#10;Student targets:&#10;4:1 POLAR4 Q5/Q1 ratio.&#10;Eliminate Black awarding gap.&#10;&#10;By 2030&#10;Staff at FA9:&#10;50% women Profs.&#10;25% FA9 BAME staff.&#10;18% FA9 disabled staff.&#10;2.7% FA9 LGBQUA+ staff.&#10;Pay Gaps:&#10;Eliminate gender pay gap.&#10;Eliminate ethnicity pay gap.">
            <a:extLst>
              <a:ext uri="{FF2B5EF4-FFF2-40B4-BE49-F238E27FC236}">
                <a16:creationId xmlns:a16="http://schemas.microsoft.com/office/drawing/2014/main" id="{2123BE93-17C3-BACF-4B9E-CA1AB10F9222}"/>
              </a:ext>
            </a:extLst>
          </p:cNvPr>
          <p:cNvGrpSpPr>
            <a:grpSpLocks noGrp="1" noUngrp="1" noRot="1" noMove="1" noResize="1"/>
          </p:cNvGrpSpPr>
          <p:nvPr/>
        </p:nvGrpSpPr>
        <p:grpSpPr>
          <a:xfrm>
            <a:off x="2671995" y="2606850"/>
            <a:ext cx="3263844" cy="1272759"/>
            <a:chOff x="3235958" y="2417655"/>
            <a:chExt cx="3263844" cy="1272759"/>
          </a:xfrm>
        </p:grpSpPr>
        <p:cxnSp>
          <p:nvCxnSpPr>
            <p:cNvPr id="126" name="Connector: Elbow 125">
              <a:extLst>
                <a:ext uri="{FF2B5EF4-FFF2-40B4-BE49-F238E27FC236}">
                  <a16:creationId xmlns:a16="http://schemas.microsoft.com/office/drawing/2014/main" id="{15F48203-EC7F-343B-362A-0DAAE773A7DF}"/>
                </a:ext>
              </a:extLst>
            </p:cNvPr>
            <p:cNvCxnSpPr>
              <a:cxnSpLocks noGrp="1" noRot="1" noMove="1" noResize="1" noEditPoints="1" noAdjustHandles="1" noChangeArrowheads="1" noChangeShapeType="1"/>
            </p:cNvCxnSpPr>
            <p:nvPr/>
          </p:nvCxnSpPr>
          <p:spPr>
            <a:xfrm rot="10800000">
              <a:off x="5748321" y="2678357"/>
              <a:ext cx="751481" cy="437676"/>
            </a:xfrm>
            <a:prstGeom prst="bentConnector3">
              <a:avLst>
                <a:gd name="adj1" fmla="val 568"/>
              </a:avLst>
            </a:prstGeom>
            <a:ln w="38100">
              <a:solidFill>
                <a:srgbClr val="6DCDB8"/>
              </a:solidFill>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9A53EA47-3BFE-7F92-6EA7-61C040A66CEC}"/>
                </a:ext>
              </a:extLst>
            </p:cNvPr>
            <p:cNvSpPr txBox="1">
              <a:spLocks noGrp="1" noRot="1" noMove="1" noResize="1" noEditPoints="1" noAdjustHandles="1" noChangeArrowheads="1" noChangeShapeType="1"/>
            </p:cNvSpPr>
            <p:nvPr/>
          </p:nvSpPr>
          <p:spPr>
            <a:xfrm>
              <a:off x="3235958" y="2417655"/>
              <a:ext cx="2762732" cy="1272759"/>
            </a:xfrm>
            <a:prstGeom prst="rect">
              <a:avLst/>
            </a:prstGeom>
            <a:solidFill>
              <a:schemeClr val="bg1"/>
            </a:solidFill>
            <a:ln w="38100">
              <a:solidFill>
                <a:srgbClr val="6DCDB8"/>
              </a:solidFill>
            </a:ln>
          </p:spPr>
          <p:txBody>
            <a:bodyPr wrap="square" numCol="2" spcCol="0">
              <a:noAutofit/>
            </a:bodyPr>
            <a:lstStyle/>
            <a:p>
              <a:r>
                <a:rPr lang="en-GB" sz="750" b="1" dirty="0">
                  <a:solidFill>
                    <a:srgbClr val="4A4949"/>
                  </a:solidFill>
                  <a:ea typeface="Verdana" panose="020B0604030504040204" pitchFamily="34" charset="0"/>
                </a:rPr>
                <a:t>By 2025</a:t>
              </a:r>
            </a:p>
            <a:p>
              <a:r>
                <a:rPr lang="en-GB" sz="750" b="1" dirty="0">
                  <a:solidFill>
                    <a:srgbClr val="4A4949"/>
                  </a:solidFill>
                  <a:ea typeface="Verdana" panose="020B0604030504040204" pitchFamily="34" charset="0"/>
                </a:rPr>
                <a:t>Student targets: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4:1 POLAR4 Q5/Q1 ratio.</a:t>
              </a:r>
            </a:p>
            <a:p>
              <a:pPr marL="171450" indent="-171450">
                <a:buFont typeface="Arial" panose="020B0604020202020204" pitchFamily="34" charset="0"/>
                <a:buChar char="•"/>
              </a:pPr>
              <a:r>
                <a:rPr lang="en-GB" sz="750" dirty="0">
                  <a:solidFill>
                    <a:srgbClr val="4A4949"/>
                  </a:solidFill>
                  <a:ea typeface="Verdana" panose="020B0604030504040204" pitchFamily="34" charset="0"/>
                </a:rPr>
                <a:t>Eliminate Black awarding gap.</a:t>
              </a:r>
            </a:p>
            <a:p>
              <a:endParaRPr lang="en-GB" sz="750" dirty="0">
                <a:solidFill>
                  <a:srgbClr val="4A4949"/>
                </a:solidFill>
                <a:ea typeface="Verdana" panose="020B0604030504040204" pitchFamily="34" charset="0"/>
              </a:endParaRPr>
            </a:p>
            <a:p>
              <a:endParaRPr lang="en-GB" sz="750" dirty="0">
                <a:solidFill>
                  <a:srgbClr val="4A4949"/>
                </a:solidFill>
                <a:ea typeface="Verdana" panose="020B0604030504040204" pitchFamily="34" charset="0"/>
              </a:endParaRPr>
            </a:p>
            <a:p>
              <a:endParaRPr lang="en-GB" sz="750" dirty="0">
                <a:solidFill>
                  <a:srgbClr val="4A4949"/>
                </a:solidFill>
                <a:ea typeface="Verdana" panose="020B0604030504040204" pitchFamily="34" charset="0"/>
              </a:endParaRPr>
            </a:p>
            <a:p>
              <a:endParaRPr lang="en-GB" sz="750" dirty="0">
                <a:solidFill>
                  <a:srgbClr val="4A4949"/>
                </a:solidFill>
                <a:ea typeface="Verdana" panose="020B0604030504040204" pitchFamily="34" charset="0"/>
              </a:endParaRPr>
            </a:p>
            <a:p>
              <a:endParaRPr lang="en-GB" sz="750" dirty="0">
                <a:solidFill>
                  <a:srgbClr val="4A4949"/>
                </a:solidFill>
                <a:ea typeface="Verdana" panose="020B0604030504040204" pitchFamily="34" charset="0"/>
              </a:endParaRPr>
            </a:p>
            <a:p>
              <a:endParaRPr lang="en-GB" sz="750" dirty="0">
                <a:solidFill>
                  <a:srgbClr val="4A4949"/>
                </a:solidFill>
                <a:ea typeface="Verdana" panose="020B0604030504040204" pitchFamily="34" charset="0"/>
              </a:endParaRPr>
            </a:p>
            <a:p>
              <a:r>
                <a:rPr lang="en-GB" sz="750" b="1" dirty="0">
                  <a:solidFill>
                    <a:srgbClr val="4A4949"/>
                  </a:solidFill>
                  <a:ea typeface="Verdana" panose="020B0604030504040204" pitchFamily="34" charset="0"/>
                </a:rPr>
                <a:t>By 2030</a:t>
              </a:r>
            </a:p>
            <a:p>
              <a:r>
                <a:rPr lang="en-GB" sz="750" b="1" dirty="0">
                  <a:solidFill>
                    <a:srgbClr val="4A4949"/>
                  </a:solidFill>
                  <a:ea typeface="Verdana" panose="020B0604030504040204" pitchFamily="34" charset="0"/>
                </a:rPr>
                <a:t>Staff at FA9:</a:t>
              </a:r>
            </a:p>
            <a:p>
              <a:pPr marL="171450" indent="-171450">
                <a:buFont typeface="Arial" panose="020B0604020202020204" pitchFamily="34" charset="0"/>
                <a:buChar char="•"/>
              </a:pPr>
              <a:r>
                <a:rPr lang="en-GB" sz="750" dirty="0">
                  <a:solidFill>
                    <a:srgbClr val="4A4949"/>
                  </a:solidFill>
                  <a:ea typeface="Verdana" panose="020B0604030504040204" pitchFamily="34" charset="0"/>
                </a:rPr>
                <a:t>50% women Profs.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25% FA9 BAME staff.</a:t>
              </a:r>
            </a:p>
            <a:p>
              <a:pPr marL="171450" indent="-171450">
                <a:buFont typeface="Arial" panose="020B0604020202020204" pitchFamily="34" charset="0"/>
                <a:buChar char="•"/>
              </a:pPr>
              <a:r>
                <a:rPr lang="en-GB" sz="750" dirty="0">
                  <a:solidFill>
                    <a:srgbClr val="4A4949"/>
                  </a:solidFill>
                  <a:ea typeface="Verdana" panose="020B0604030504040204" pitchFamily="34" charset="0"/>
                </a:rPr>
                <a:t>18% FA9 disabled staff.</a:t>
              </a:r>
            </a:p>
            <a:p>
              <a:pPr marL="171450" indent="-171450">
                <a:buFont typeface="Arial" panose="020B0604020202020204" pitchFamily="34" charset="0"/>
                <a:buChar char="•"/>
              </a:pPr>
              <a:r>
                <a:rPr lang="en-GB" sz="750" dirty="0">
                  <a:solidFill>
                    <a:srgbClr val="4A4949"/>
                  </a:solidFill>
                  <a:ea typeface="Verdana" panose="020B0604030504040204" pitchFamily="34" charset="0"/>
                </a:rPr>
                <a:t>7% FA9 LGBTQUIA+ by sexual orientation staff.</a:t>
              </a:r>
            </a:p>
            <a:p>
              <a:r>
                <a:rPr lang="en-GB" sz="750" b="1" dirty="0">
                  <a:solidFill>
                    <a:srgbClr val="4A4949"/>
                  </a:solidFill>
                  <a:ea typeface="Verdana" panose="020B0604030504040204" pitchFamily="34" charset="0"/>
                </a:rPr>
                <a:t>Pay Gaps: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Eliminate gender pay gap.</a:t>
              </a:r>
            </a:p>
            <a:p>
              <a:pPr marL="171450" indent="-171450">
                <a:buFont typeface="Arial" panose="020B0604020202020204" pitchFamily="34" charset="0"/>
                <a:buChar char="•"/>
              </a:pPr>
              <a:r>
                <a:rPr lang="en-GB" sz="750" dirty="0">
                  <a:solidFill>
                    <a:srgbClr val="4A4949"/>
                  </a:solidFill>
                  <a:ea typeface="Verdana" panose="020B0604030504040204" pitchFamily="34" charset="0"/>
                </a:rPr>
                <a:t>Eliminate ethnicity pay gap.</a:t>
              </a:r>
            </a:p>
          </p:txBody>
        </p:sp>
      </p:grpSp>
      <p:grpSp>
        <p:nvGrpSpPr>
          <p:cNvPr id="128" name="Immediate: Title" descr="Immediate: 1-3 years">
            <a:extLst>
              <a:ext uri="{FF2B5EF4-FFF2-40B4-BE49-F238E27FC236}">
                <a16:creationId xmlns:a16="http://schemas.microsoft.com/office/drawing/2014/main" id="{F4EBAB32-8404-E7C8-8E4E-F6DD76BD9951}"/>
              </a:ext>
            </a:extLst>
          </p:cNvPr>
          <p:cNvGrpSpPr>
            <a:grpSpLocks noGrp="1" noUngrp="1" noRot="1" noMove="1" noResize="1"/>
          </p:cNvGrpSpPr>
          <p:nvPr/>
        </p:nvGrpSpPr>
        <p:grpSpPr>
          <a:xfrm>
            <a:off x="6641662" y="4712099"/>
            <a:ext cx="856567" cy="692121"/>
            <a:chOff x="7208740" y="4511857"/>
            <a:chExt cx="856567" cy="692121"/>
          </a:xfrm>
        </p:grpSpPr>
        <p:sp>
          <p:nvSpPr>
            <p:cNvPr id="129" name="Oval 128">
              <a:extLst>
                <a:ext uri="{FF2B5EF4-FFF2-40B4-BE49-F238E27FC236}">
                  <a16:creationId xmlns:a16="http://schemas.microsoft.com/office/drawing/2014/main" id="{E09DD1E5-A4BF-950D-50CB-BA15668E5AE2}"/>
                </a:ext>
              </a:extLst>
            </p:cNvPr>
            <p:cNvSpPr>
              <a:spLocks noGrp="1" noRot="1" noMove="1" noResize="1" noEditPoints="1" noAdjustHandles="1" noChangeArrowheads="1" noChangeShapeType="1"/>
            </p:cNvSpPr>
            <p:nvPr/>
          </p:nvSpPr>
          <p:spPr>
            <a:xfrm>
              <a:off x="7291432" y="4511857"/>
              <a:ext cx="692121" cy="692121"/>
            </a:xfrm>
            <a:prstGeom prst="ellipse">
              <a:avLst/>
            </a:prstGeom>
            <a:solidFill>
              <a:schemeClr val="bg1"/>
            </a:solidFill>
            <a:ln w="76200">
              <a:solidFill>
                <a:srgbClr val="507F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endParaRPr>
            </a:p>
          </p:txBody>
        </p:sp>
        <p:sp>
          <p:nvSpPr>
            <p:cNvPr id="130" name="TextBox 129">
              <a:extLst>
                <a:ext uri="{FF2B5EF4-FFF2-40B4-BE49-F238E27FC236}">
                  <a16:creationId xmlns:a16="http://schemas.microsoft.com/office/drawing/2014/main" id="{A98BA33A-C440-4ADA-B895-20254E9A3128}"/>
                </a:ext>
              </a:extLst>
            </p:cNvPr>
            <p:cNvSpPr txBox="1">
              <a:spLocks noGrp="1" noRot="1" noMove="1" noResize="1" noEditPoints="1" noAdjustHandles="1" noChangeArrowheads="1" noChangeShapeType="1"/>
            </p:cNvSpPr>
            <p:nvPr/>
          </p:nvSpPr>
          <p:spPr>
            <a:xfrm>
              <a:off x="7208740" y="4704028"/>
              <a:ext cx="856567" cy="307777"/>
            </a:xfrm>
            <a:prstGeom prst="rect">
              <a:avLst/>
            </a:prstGeom>
            <a:noFill/>
          </p:spPr>
          <p:txBody>
            <a:bodyPr wrap="square">
              <a:spAutoFit/>
            </a:bodyPr>
            <a:lstStyle/>
            <a:p>
              <a:pPr algn="ctr"/>
              <a:r>
                <a:rPr lang="en-GB" sz="600" dirty="0">
                  <a:solidFill>
                    <a:srgbClr val="4A4949"/>
                  </a:solidFill>
                  <a:ea typeface="Verdana" panose="020B0604030504040204" pitchFamily="34" charset="0"/>
                  <a:cs typeface="Segoe UI Semilight" panose="020B0402040204020203" pitchFamily="34" charset="0"/>
                </a:rPr>
                <a:t>Immediate:</a:t>
              </a:r>
              <a:endParaRPr lang="en-GB" sz="800" dirty="0">
                <a:solidFill>
                  <a:srgbClr val="4A4949"/>
                </a:solidFill>
                <a:ea typeface="Verdana" panose="020B0604030504040204" pitchFamily="34" charset="0"/>
                <a:cs typeface="Segoe UI Semilight" panose="020B0402040204020203" pitchFamily="34" charset="0"/>
              </a:endParaRPr>
            </a:p>
            <a:p>
              <a:pPr algn="ctr"/>
              <a:r>
                <a:rPr lang="en-GB" sz="800" dirty="0">
                  <a:solidFill>
                    <a:srgbClr val="4A4949"/>
                  </a:solidFill>
                  <a:ea typeface="Verdana" panose="020B0604030504040204" pitchFamily="34" charset="0"/>
                  <a:cs typeface="Segoe UI Semilight" panose="020B0402040204020203" pitchFamily="34" charset="0"/>
                </a:rPr>
                <a:t>1-3 years</a:t>
              </a:r>
            </a:p>
          </p:txBody>
        </p:sp>
      </p:grpSp>
      <p:grpSp>
        <p:nvGrpSpPr>
          <p:cNvPr id="131" name="Immediate: Text" descr="Increased awareness, understanding, and engagement with social inclusion at a community and personal level.&#10;Leadership teams that model inclusive behaviours.&#10;Regional presence and voice on inclusive practice and leadership.&#10;A co-ordinated and strategic approach to widening participation, diversity, inclusion and equality.&#10;Increased diversity in our students of UK origin.&#10;Develop and implement positive action interventions to increase diversity at senior levels and develop diverse talent pipelines.&#10;Increased access to undergraduate courses through alternative routes.&#10;A robust reporting and response system for incidents of hate/ violence  supported by preventative interventions.&#10;Accountability for delivery &#10;of Social Inclusion Strategy.">
            <a:extLst>
              <a:ext uri="{FF2B5EF4-FFF2-40B4-BE49-F238E27FC236}">
                <a16:creationId xmlns:a16="http://schemas.microsoft.com/office/drawing/2014/main" id="{EB7D1A3A-CBDB-0DE2-859F-6A5C7997061B}"/>
              </a:ext>
            </a:extLst>
          </p:cNvPr>
          <p:cNvGrpSpPr>
            <a:grpSpLocks noGrp="1" noUngrp="1" noRot="1" noMove="1" noResize="1"/>
          </p:cNvGrpSpPr>
          <p:nvPr/>
        </p:nvGrpSpPr>
        <p:grpSpPr>
          <a:xfrm>
            <a:off x="7111120" y="4759278"/>
            <a:ext cx="3489453" cy="1758451"/>
            <a:chOff x="7681367" y="4528562"/>
            <a:chExt cx="3489453" cy="1758451"/>
          </a:xfrm>
        </p:grpSpPr>
        <p:cxnSp>
          <p:nvCxnSpPr>
            <p:cNvPr id="132" name="Connector: Elbow 131">
              <a:extLst>
                <a:ext uri="{FF2B5EF4-FFF2-40B4-BE49-F238E27FC236}">
                  <a16:creationId xmlns:a16="http://schemas.microsoft.com/office/drawing/2014/main" id="{7C66537A-F869-B908-A1E2-4C6E5B660563}"/>
                </a:ext>
              </a:extLst>
            </p:cNvPr>
            <p:cNvCxnSpPr>
              <a:cxnSpLocks noGrp="1" noRot="1" noMove="1" noResize="1" noEditPoints="1" noAdjustHandles="1" noChangeArrowheads="1" noChangeShapeType="1"/>
            </p:cNvCxnSpPr>
            <p:nvPr/>
          </p:nvCxnSpPr>
          <p:spPr>
            <a:xfrm rot="16200000" flipH="1">
              <a:off x="7595478" y="5293771"/>
              <a:ext cx="609454" cy="437676"/>
            </a:xfrm>
            <a:prstGeom prst="bentConnector3">
              <a:avLst>
                <a:gd name="adj1" fmla="val 75006"/>
              </a:avLst>
            </a:prstGeom>
            <a:ln w="38100">
              <a:solidFill>
                <a:srgbClr val="507F70"/>
              </a:solidFill>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2928A30E-778B-C6E7-08E7-E283166C8791}"/>
                </a:ext>
              </a:extLst>
            </p:cNvPr>
            <p:cNvSpPr txBox="1">
              <a:spLocks noGrp="1" noRot="1" noMove="1" noResize="1" noEditPoints="1" noAdjustHandles="1" noChangeArrowheads="1" noChangeShapeType="1"/>
            </p:cNvSpPr>
            <p:nvPr/>
          </p:nvSpPr>
          <p:spPr>
            <a:xfrm>
              <a:off x="8083342" y="4528562"/>
              <a:ext cx="3087478" cy="1758451"/>
            </a:xfrm>
            <a:prstGeom prst="rect">
              <a:avLst/>
            </a:prstGeom>
            <a:solidFill>
              <a:schemeClr val="bg1"/>
            </a:solidFill>
            <a:ln w="38100">
              <a:solidFill>
                <a:srgbClr val="507F70"/>
              </a:solidFill>
            </a:ln>
          </p:spPr>
          <p:txBody>
            <a:bodyPr wrap="square" numCol="2">
              <a:noAutofit/>
            </a:bodyPr>
            <a:lstStyle/>
            <a:p>
              <a:pPr marL="171450" indent="-171450">
                <a:buFont typeface="Arial" panose="020B0604020202020204" pitchFamily="34" charset="0"/>
                <a:buChar char="•"/>
              </a:pPr>
              <a:r>
                <a:rPr lang="en-GB" sz="750" dirty="0">
                  <a:solidFill>
                    <a:srgbClr val="4A4949"/>
                  </a:solidFill>
                  <a:ea typeface="Verdana" panose="020B0604030504040204" pitchFamily="34" charset="0"/>
                </a:rPr>
                <a:t>Increased awareness, understanding, and engagement with social inclusion at a community and personal level.</a:t>
              </a:r>
            </a:p>
            <a:p>
              <a:pPr marL="171450" indent="-171450">
                <a:buFont typeface="Arial" panose="020B0604020202020204" pitchFamily="34" charset="0"/>
                <a:buChar char="•"/>
              </a:pPr>
              <a:r>
                <a:rPr lang="en-GB" sz="750" dirty="0">
                  <a:solidFill>
                    <a:srgbClr val="4A4949"/>
                  </a:solidFill>
                  <a:ea typeface="Verdana" panose="020B0604030504040204" pitchFamily="34" charset="0"/>
                </a:rPr>
                <a:t>Leadership teams that model inclusive behaviours.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Regional presence and voice on inclusive practice and leadership.</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 co-ordinated and strategic approach to widening participation, diversity, inclusion and equality.</a:t>
              </a:r>
            </a:p>
            <a:p>
              <a:pPr marL="171450" indent="-171450">
                <a:buFont typeface="Arial" panose="020B0604020202020204" pitchFamily="34" charset="0"/>
                <a:buChar char="•"/>
              </a:pPr>
              <a:r>
                <a:rPr lang="en-GB" sz="750" dirty="0">
                  <a:solidFill>
                    <a:srgbClr val="4A4949"/>
                  </a:solidFill>
                  <a:ea typeface="Verdana" panose="020B0604030504040204" pitchFamily="34" charset="0"/>
                </a:rPr>
                <a:t>Increased diversity in our students of UK origin.</a:t>
              </a:r>
            </a:p>
            <a:p>
              <a:pPr marL="171450" indent="-171450">
                <a:buFont typeface="Arial" panose="020B0604020202020204" pitchFamily="34" charset="0"/>
                <a:buChar char="•"/>
              </a:pPr>
              <a:r>
                <a:rPr lang="en-GB" sz="750" dirty="0">
                  <a:solidFill>
                    <a:srgbClr val="4A4949"/>
                  </a:solidFill>
                  <a:ea typeface="Verdana" panose="020B0604030504040204" pitchFamily="34" charset="0"/>
                </a:rPr>
                <a:t>Develop and implement positive action interventions to increase diversity at senior levels and develop diverse talent pipelines.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Increased access to undergraduate courses through alternative routes.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 robust reporting and response system for incidents of hate/ violence  supported by preventative interventions.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Accountability for delivery </a:t>
              </a:r>
              <a:br>
                <a:rPr lang="en-GB" sz="750" dirty="0">
                  <a:solidFill>
                    <a:srgbClr val="4A4949"/>
                  </a:solidFill>
                  <a:ea typeface="Verdana" panose="020B0604030504040204" pitchFamily="34" charset="0"/>
                </a:rPr>
              </a:br>
              <a:r>
                <a:rPr lang="en-GB" sz="750" dirty="0">
                  <a:solidFill>
                    <a:srgbClr val="4A4949"/>
                  </a:solidFill>
                  <a:ea typeface="Verdana" panose="020B0604030504040204" pitchFamily="34" charset="0"/>
                </a:rPr>
                <a:t>of Social Inclusion Strategy.</a:t>
              </a:r>
            </a:p>
          </p:txBody>
        </p:sp>
      </p:grpSp>
      <p:grpSp>
        <p:nvGrpSpPr>
          <p:cNvPr id="134" name="Intermediate: Title" descr="Intermediate: 3-5 years">
            <a:extLst>
              <a:ext uri="{FF2B5EF4-FFF2-40B4-BE49-F238E27FC236}">
                <a16:creationId xmlns:a16="http://schemas.microsoft.com/office/drawing/2014/main" id="{20F9891F-9A9D-5343-90AD-B7E0BE46CC7E}"/>
              </a:ext>
            </a:extLst>
          </p:cNvPr>
          <p:cNvGrpSpPr>
            <a:grpSpLocks noGrp="1" noUngrp="1" noRot="1" noMove="1" noResize="1"/>
          </p:cNvGrpSpPr>
          <p:nvPr/>
        </p:nvGrpSpPr>
        <p:grpSpPr>
          <a:xfrm>
            <a:off x="7748136" y="2474550"/>
            <a:ext cx="856567" cy="704796"/>
            <a:chOff x="8343300" y="2279399"/>
            <a:chExt cx="856567" cy="704796"/>
          </a:xfrm>
        </p:grpSpPr>
        <p:sp>
          <p:nvSpPr>
            <p:cNvPr id="135" name="Oval 134">
              <a:extLst>
                <a:ext uri="{FF2B5EF4-FFF2-40B4-BE49-F238E27FC236}">
                  <a16:creationId xmlns:a16="http://schemas.microsoft.com/office/drawing/2014/main" id="{B0F497B2-E49A-F7F0-AB22-49970DC80714}"/>
                </a:ext>
              </a:extLst>
            </p:cNvPr>
            <p:cNvSpPr>
              <a:spLocks noGrp="1" noRot="1" noMove="1" noResize="1" noEditPoints="1" noAdjustHandles="1" noChangeArrowheads="1" noChangeShapeType="1"/>
            </p:cNvSpPr>
            <p:nvPr/>
          </p:nvSpPr>
          <p:spPr>
            <a:xfrm>
              <a:off x="8418368" y="2279399"/>
              <a:ext cx="704796" cy="704796"/>
            </a:xfrm>
            <a:prstGeom prst="ellipse">
              <a:avLst/>
            </a:prstGeom>
            <a:solidFill>
              <a:schemeClr val="bg1"/>
            </a:solidFill>
            <a:ln w="76200">
              <a:solidFill>
                <a:srgbClr val="507F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endParaRPr>
            </a:p>
          </p:txBody>
        </p:sp>
        <p:sp>
          <p:nvSpPr>
            <p:cNvPr id="136" name="TextBox 135">
              <a:extLst>
                <a:ext uri="{FF2B5EF4-FFF2-40B4-BE49-F238E27FC236}">
                  <a16:creationId xmlns:a16="http://schemas.microsoft.com/office/drawing/2014/main" id="{B8EA3695-6FFE-F3B8-E10E-C7EC5A01CDF9}"/>
                </a:ext>
              </a:extLst>
            </p:cNvPr>
            <p:cNvSpPr txBox="1">
              <a:spLocks noGrp="1" noRot="1" noMove="1" noResize="1" noEditPoints="1" noAdjustHandles="1" noChangeArrowheads="1" noChangeShapeType="1"/>
            </p:cNvSpPr>
            <p:nvPr/>
          </p:nvSpPr>
          <p:spPr>
            <a:xfrm>
              <a:off x="8343300" y="2483547"/>
              <a:ext cx="856567" cy="307777"/>
            </a:xfrm>
            <a:prstGeom prst="rect">
              <a:avLst/>
            </a:prstGeom>
            <a:noFill/>
          </p:spPr>
          <p:txBody>
            <a:bodyPr wrap="square">
              <a:spAutoFit/>
            </a:bodyPr>
            <a:lstStyle/>
            <a:p>
              <a:pPr algn="ctr"/>
              <a:r>
                <a:rPr lang="en-GB" sz="600" dirty="0">
                  <a:solidFill>
                    <a:srgbClr val="4A4949"/>
                  </a:solidFill>
                  <a:ea typeface="Verdana" panose="020B0604030504040204" pitchFamily="34" charset="0"/>
                  <a:cs typeface="Segoe UI Semilight" panose="020B0402040204020203" pitchFamily="34" charset="0"/>
                </a:rPr>
                <a:t>Intermediate:</a:t>
              </a:r>
              <a:endParaRPr lang="en-GB" sz="800" dirty="0">
                <a:solidFill>
                  <a:srgbClr val="4A4949"/>
                </a:solidFill>
                <a:ea typeface="Verdana" panose="020B0604030504040204" pitchFamily="34" charset="0"/>
                <a:cs typeface="Segoe UI Semilight" panose="020B0402040204020203" pitchFamily="34" charset="0"/>
              </a:endParaRPr>
            </a:p>
            <a:p>
              <a:pPr algn="ctr"/>
              <a:r>
                <a:rPr lang="en-GB" sz="800" dirty="0">
                  <a:solidFill>
                    <a:srgbClr val="4A4949"/>
                  </a:solidFill>
                  <a:ea typeface="Verdana" panose="020B0604030504040204" pitchFamily="34" charset="0"/>
                  <a:cs typeface="Segoe UI Semilight" panose="020B0402040204020203" pitchFamily="34" charset="0"/>
                </a:rPr>
                <a:t>3-5 years</a:t>
              </a:r>
            </a:p>
          </p:txBody>
        </p:sp>
      </p:grpSp>
      <p:grpSp>
        <p:nvGrpSpPr>
          <p:cNvPr id="137" name="Intermediate: Text" descr="Reviewed and revised systems and processes for recruitment, retention and promotion of staff.&#10;Reduce the black (and &#10;other identified areas) attainment gap.&#10;Increase in number of ethnic minority, disabled and LGBQTUIA+ employees at senior levels for professional services and academic staff.&#10;Diverse talent pipelines creating next generation leaders.&#10;Reduce gender, ethnicity, and disability pay gap.&#10;An established reputation as an inclusive employer and provider of an inclusive student experience.&#10;Eliminate the black attainment gap.">
            <a:extLst>
              <a:ext uri="{FF2B5EF4-FFF2-40B4-BE49-F238E27FC236}">
                <a16:creationId xmlns:a16="http://schemas.microsoft.com/office/drawing/2014/main" id="{0464D31D-C5DD-3340-0121-6B1B851ED2CA}"/>
              </a:ext>
            </a:extLst>
          </p:cNvPr>
          <p:cNvGrpSpPr>
            <a:grpSpLocks noGrp="1" noUngrp="1" noRot="1" noMove="1" noResize="1"/>
          </p:cNvGrpSpPr>
          <p:nvPr/>
        </p:nvGrpSpPr>
        <p:grpSpPr>
          <a:xfrm>
            <a:off x="4574147" y="1335668"/>
            <a:ext cx="4253947" cy="1490193"/>
            <a:chOff x="5217388" y="1186529"/>
            <a:chExt cx="4253947" cy="1490193"/>
          </a:xfrm>
        </p:grpSpPr>
        <p:cxnSp>
          <p:nvCxnSpPr>
            <p:cNvPr id="138" name="Connector: Elbow 137">
              <a:extLst>
                <a:ext uri="{FF2B5EF4-FFF2-40B4-BE49-F238E27FC236}">
                  <a16:creationId xmlns:a16="http://schemas.microsoft.com/office/drawing/2014/main" id="{8C63563E-B6C6-3C0F-0570-0FBEF27C3B50}"/>
                </a:ext>
              </a:extLst>
            </p:cNvPr>
            <p:cNvCxnSpPr>
              <a:cxnSpLocks noGrp="1" noRot="1" noMove="1" noResize="1" noEditPoints="1" noAdjustHandles="1" noChangeArrowheads="1" noChangeShapeType="1"/>
            </p:cNvCxnSpPr>
            <p:nvPr/>
          </p:nvCxnSpPr>
          <p:spPr>
            <a:xfrm rot="10800000" flipH="1" flipV="1">
              <a:off x="7846312" y="2239046"/>
              <a:ext cx="609454" cy="437676"/>
            </a:xfrm>
            <a:prstGeom prst="bentConnector3">
              <a:avLst>
                <a:gd name="adj1" fmla="val 18743"/>
              </a:avLst>
            </a:prstGeom>
            <a:ln w="38100">
              <a:solidFill>
                <a:srgbClr val="507F7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49005063-B301-47AA-668D-00E5DFB55F93}"/>
                </a:ext>
              </a:extLst>
            </p:cNvPr>
            <p:cNvSpPr txBox="1">
              <a:spLocks noGrp="1" noRot="1" noMove="1" noResize="1" noEditPoints="1" noAdjustHandles="1" noChangeArrowheads="1" noChangeShapeType="1"/>
            </p:cNvSpPr>
            <p:nvPr/>
          </p:nvSpPr>
          <p:spPr>
            <a:xfrm>
              <a:off x="5217388" y="1186529"/>
              <a:ext cx="4253947" cy="1104444"/>
            </a:xfrm>
            <a:prstGeom prst="rect">
              <a:avLst/>
            </a:prstGeom>
            <a:solidFill>
              <a:schemeClr val="bg1"/>
            </a:solidFill>
            <a:ln w="38100">
              <a:solidFill>
                <a:srgbClr val="507F70"/>
              </a:solidFill>
            </a:ln>
          </p:spPr>
          <p:txBody>
            <a:bodyPr wrap="square" numCol="2">
              <a:noAutofit/>
            </a:bodyPr>
            <a:lstStyle/>
            <a:p>
              <a:pPr marL="171450" indent="-171450">
                <a:buFont typeface="Arial" panose="020B0604020202020204" pitchFamily="34" charset="0"/>
                <a:buChar char="•"/>
              </a:pPr>
              <a:r>
                <a:rPr lang="en-GB" sz="750" dirty="0">
                  <a:solidFill>
                    <a:srgbClr val="4A4949"/>
                  </a:solidFill>
                  <a:ea typeface="Verdana" panose="020B0604030504040204" pitchFamily="34" charset="0"/>
                </a:rPr>
                <a:t>Reviewed and revised systems and processes for recruitment, retention and promotion of staff.</a:t>
              </a:r>
            </a:p>
            <a:p>
              <a:pPr marL="171450" indent="-171450">
                <a:buFont typeface="Arial" panose="020B0604020202020204" pitchFamily="34" charset="0"/>
                <a:buChar char="•"/>
              </a:pPr>
              <a:r>
                <a:rPr lang="en-GB" sz="750" dirty="0">
                  <a:solidFill>
                    <a:srgbClr val="4A4949"/>
                  </a:solidFill>
                  <a:ea typeface="Verdana" panose="020B0604030504040204" pitchFamily="34" charset="0"/>
                </a:rPr>
                <a:t>Reduce the black (and </a:t>
              </a:r>
              <a:br>
                <a:rPr lang="en-GB" sz="750" dirty="0">
                  <a:solidFill>
                    <a:srgbClr val="4A4949"/>
                  </a:solidFill>
                  <a:ea typeface="Verdana" panose="020B0604030504040204" pitchFamily="34" charset="0"/>
                </a:rPr>
              </a:br>
              <a:r>
                <a:rPr lang="en-GB" sz="750" dirty="0">
                  <a:solidFill>
                    <a:srgbClr val="4A4949"/>
                  </a:solidFill>
                  <a:ea typeface="Verdana" panose="020B0604030504040204" pitchFamily="34" charset="0"/>
                </a:rPr>
                <a:t>other identified areas) attainment gap.</a:t>
              </a:r>
            </a:p>
            <a:p>
              <a:pPr marL="171450" indent="-171450">
                <a:buFont typeface="Arial" panose="020B0604020202020204" pitchFamily="34" charset="0"/>
                <a:buChar char="•"/>
              </a:pPr>
              <a:r>
                <a:rPr lang="en-GB" sz="750" dirty="0">
                  <a:solidFill>
                    <a:srgbClr val="4A4949"/>
                  </a:solidFill>
                  <a:ea typeface="Verdana" panose="020B0604030504040204" pitchFamily="34" charset="0"/>
                </a:rPr>
                <a:t>Increase in number of ethnic minority, disabled and LGBQTUIA+ employees at senior levels for professional services and academic staff.</a:t>
              </a:r>
            </a:p>
            <a:p>
              <a:pPr marL="171450" indent="-171450">
                <a:buFont typeface="Arial" panose="020B0604020202020204" pitchFamily="34" charset="0"/>
                <a:buChar char="•"/>
              </a:pPr>
              <a:r>
                <a:rPr lang="en-GB" sz="750" dirty="0">
                  <a:solidFill>
                    <a:srgbClr val="4A4949"/>
                  </a:solidFill>
                  <a:ea typeface="Verdana" panose="020B0604030504040204" pitchFamily="34" charset="0"/>
                </a:rPr>
                <a:t>Diverse talent pipelines creating next generation leaders.</a:t>
              </a:r>
            </a:p>
            <a:p>
              <a:pPr marL="171450" indent="-171450">
                <a:buFont typeface="Arial" panose="020B0604020202020204" pitchFamily="34" charset="0"/>
                <a:buChar char="•"/>
              </a:pPr>
              <a:r>
                <a:rPr lang="en-GB" sz="750" dirty="0">
                  <a:solidFill>
                    <a:srgbClr val="4A4949"/>
                  </a:solidFill>
                  <a:ea typeface="Verdana" panose="020B0604030504040204" pitchFamily="34" charset="0"/>
                </a:rPr>
                <a:t>Reduce gender, ethnicity, and disability pay gap.</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An established reputation as an inclusive employer and provider of an inclusive student experience.</a:t>
              </a:r>
            </a:p>
            <a:p>
              <a:pPr marL="171450" indent="-171450">
                <a:buFont typeface="Arial" panose="020B0604020202020204" pitchFamily="34" charset="0"/>
                <a:buChar char="•"/>
              </a:pPr>
              <a:r>
                <a:rPr lang="en-GB" sz="750" dirty="0">
                  <a:solidFill>
                    <a:srgbClr val="4A4949"/>
                  </a:solidFill>
                  <a:ea typeface="Verdana" panose="020B0604030504040204" pitchFamily="34" charset="0"/>
                </a:rPr>
                <a:t>Eliminate the black attainment gap.</a:t>
              </a:r>
            </a:p>
          </p:txBody>
        </p:sp>
      </p:grpSp>
      <p:grpSp>
        <p:nvGrpSpPr>
          <p:cNvPr id="143" name="2030: Text" descr="A culture that is inclusive and supports its diverse community to be high performing, creative and innovative &#10;A leading voice on the causes of exclusion and interventions that support sustainable economic and social inclusion.&#10;A role model for inclusive leadership.&#10;A place where everyone is valued for their individuality and where everyone is respectful of others. &#10;Eliminate gender, ethnicity, and disability pay gap.">
            <a:extLst>
              <a:ext uri="{FF2B5EF4-FFF2-40B4-BE49-F238E27FC236}">
                <a16:creationId xmlns:a16="http://schemas.microsoft.com/office/drawing/2014/main" id="{43F4A621-2898-A3EC-F931-A7649BAB8D34}"/>
              </a:ext>
            </a:extLst>
          </p:cNvPr>
          <p:cNvGrpSpPr>
            <a:grpSpLocks noGrp="1" noUngrp="1" noRot="1" noMove="1" noResize="1"/>
          </p:cNvGrpSpPr>
          <p:nvPr/>
        </p:nvGrpSpPr>
        <p:grpSpPr>
          <a:xfrm>
            <a:off x="9036500" y="1511424"/>
            <a:ext cx="1496988" cy="2603585"/>
            <a:chOff x="9750676" y="1322998"/>
            <a:chExt cx="1496988" cy="2603585"/>
          </a:xfrm>
        </p:grpSpPr>
        <p:cxnSp>
          <p:nvCxnSpPr>
            <p:cNvPr id="144" name="Connector: Elbow 143">
              <a:extLst>
                <a:ext uri="{FF2B5EF4-FFF2-40B4-BE49-F238E27FC236}">
                  <a16:creationId xmlns:a16="http://schemas.microsoft.com/office/drawing/2014/main" id="{10479F51-6975-0793-2BF6-4BAF30FE99BB}"/>
                </a:ext>
              </a:extLst>
            </p:cNvPr>
            <p:cNvCxnSpPr>
              <a:cxnSpLocks noGrp="1" noRot="1" noMove="1" noResize="1" noEditPoints="1" noAdjustHandles="1" noChangeArrowheads="1" noChangeShapeType="1"/>
            </p:cNvCxnSpPr>
            <p:nvPr/>
          </p:nvCxnSpPr>
          <p:spPr>
            <a:xfrm flipV="1">
              <a:off x="10256152" y="3403021"/>
              <a:ext cx="629260" cy="523562"/>
            </a:xfrm>
            <a:prstGeom prst="bentConnector3">
              <a:avLst>
                <a:gd name="adj1" fmla="val 50000"/>
              </a:avLst>
            </a:prstGeom>
            <a:ln w="38100">
              <a:solidFill>
                <a:srgbClr val="507F70"/>
              </a:solidFill>
            </a:ln>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4E7C1061-7DD7-8509-7F5B-5A26EC9CA751}"/>
                </a:ext>
              </a:extLst>
            </p:cNvPr>
            <p:cNvSpPr txBox="1">
              <a:spLocks noGrp="1" noRot="1" noMove="1" noResize="1" noEditPoints="1" noAdjustHandles="1" noChangeArrowheads="1" noChangeShapeType="1"/>
            </p:cNvSpPr>
            <p:nvPr/>
          </p:nvSpPr>
          <p:spPr>
            <a:xfrm>
              <a:off x="9750676" y="1322998"/>
              <a:ext cx="1496988" cy="2121588"/>
            </a:xfrm>
            <a:prstGeom prst="rect">
              <a:avLst/>
            </a:prstGeom>
            <a:solidFill>
              <a:schemeClr val="bg1"/>
            </a:solidFill>
            <a:ln w="38100">
              <a:solidFill>
                <a:srgbClr val="507F70"/>
              </a:solidFill>
            </a:ln>
          </p:spPr>
          <p:txBody>
            <a:bodyPr wrap="square">
              <a:noAutofit/>
            </a:bodyPr>
            <a:lstStyle/>
            <a:p>
              <a:r>
                <a:rPr lang="en-GB" sz="750" b="1" dirty="0">
                  <a:solidFill>
                    <a:srgbClr val="4A4949"/>
                  </a:solidFill>
                  <a:ea typeface="Verdana" panose="020B0604030504040204" pitchFamily="34" charset="0"/>
                </a:rPr>
                <a:t>A culture that is inclusive and supports its diverse community to be high performing, creative and innovative </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 leading voice on the causes of exclusion and interventions that support sustainable economic and social inclusion.</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 role model for inclusive leadership.</a:t>
              </a:r>
            </a:p>
            <a:p>
              <a:pPr marL="171450" indent="-171450">
                <a:buFont typeface="Arial" panose="020B0604020202020204" pitchFamily="34" charset="0"/>
                <a:buChar char="•"/>
              </a:pPr>
              <a:r>
                <a:rPr lang="en-GB" sz="750" dirty="0">
                  <a:solidFill>
                    <a:srgbClr val="4A4949"/>
                  </a:solidFill>
                  <a:ea typeface="Verdana" panose="020B0604030504040204" pitchFamily="34" charset="0"/>
                </a:rPr>
                <a:t>A place where everyone is valued for their individuality and where everyone is respectful of others. </a:t>
              </a:r>
            </a:p>
            <a:p>
              <a:pPr marL="171450" indent="-171450">
                <a:buFont typeface="Arial" panose="020B0604020202020204" pitchFamily="34" charset="0"/>
                <a:buChar char="•"/>
              </a:pPr>
              <a:r>
                <a:rPr lang="en-GB" sz="750" dirty="0">
                  <a:solidFill>
                    <a:srgbClr val="4A4949"/>
                  </a:solidFill>
                  <a:ea typeface="Verdana" panose="020B0604030504040204" pitchFamily="34" charset="0"/>
                </a:rPr>
                <a:t>Eliminate gender, ethnicity, and disability pay gap.</a:t>
              </a:r>
            </a:p>
          </p:txBody>
        </p:sp>
      </p:grpSp>
      <p:grpSp>
        <p:nvGrpSpPr>
          <p:cNvPr id="153" name="Group 152">
            <a:extLst>
              <a:ext uri="{FF2B5EF4-FFF2-40B4-BE49-F238E27FC236}">
                <a16:creationId xmlns:a16="http://schemas.microsoft.com/office/drawing/2014/main" id="{58475916-B605-46C7-62B1-C107D8BD88FF}"/>
              </a:ext>
            </a:extLst>
          </p:cNvPr>
          <p:cNvGrpSpPr>
            <a:grpSpLocks noGrp="1" noUngrp="1" noRot="1" noMove="1" noResize="1"/>
          </p:cNvGrpSpPr>
          <p:nvPr/>
        </p:nvGrpSpPr>
        <p:grpSpPr>
          <a:xfrm>
            <a:off x="2002879" y="4632995"/>
            <a:ext cx="985977" cy="881067"/>
            <a:chOff x="2002879" y="4632995"/>
            <a:chExt cx="985977" cy="881067"/>
          </a:xfrm>
        </p:grpSpPr>
        <p:sp>
          <p:nvSpPr>
            <p:cNvPr id="147" name="Rectangle 146">
              <a:extLst>
                <a:ext uri="{FF2B5EF4-FFF2-40B4-BE49-F238E27FC236}">
                  <a16:creationId xmlns:a16="http://schemas.microsoft.com/office/drawing/2014/main" id="{3D99BBC7-B282-3A43-1592-042528C77167}"/>
                </a:ext>
              </a:extLst>
            </p:cNvPr>
            <p:cNvSpPr>
              <a:spLocks noGrp="1" noRot="1" noMove="1" noResize="1" noEditPoints="1" noAdjustHandles="1" noChangeArrowheads="1" noChangeShapeType="1"/>
            </p:cNvSpPr>
            <p:nvPr/>
          </p:nvSpPr>
          <p:spPr>
            <a:xfrm>
              <a:off x="2002879" y="4632995"/>
              <a:ext cx="985977" cy="372566"/>
            </a:xfrm>
            <a:prstGeom prst="rect">
              <a:avLst/>
            </a:prstGeom>
            <a:solidFill>
              <a:srgbClr val="6DCD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rPr>
                <a:t>STRATEGY</a:t>
              </a:r>
            </a:p>
          </p:txBody>
        </p:sp>
        <p:cxnSp>
          <p:nvCxnSpPr>
            <p:cNvPr id="149" name="Straight Connector 148">
              <a:extLst>
                <a:ext uri="{FF2B5EF4-FFF2-40B4-BE49-F238E27FC236}">
                  <a16:creationId xmlns:a16="http://schemas.microsoft.com/office/drawing/2014/main" id="{D3EFF0C5-AA7D-EC70-EE12-5C2AAD90F8A9}"/>
                </a:ext>
              </a:extLst>
            </p:cNvPr>
            <p:cNvCxnSpPr>
              <a:cxnSpLocks noGrp="1" noRot="1" noMove="1" noResize="1" noEditPoints="1" noAdjustHandles="1" noChangeArrowheads="1" noChangeShapeType="1"/>
            </p:cNvCxnSpPr>
            <p:nvPr/>
          </p:nvCxnSpPr>
          <p:spPr>
            <a:xfrm>
              <a:off x="2486658" y="4998480"/>
              <a:ext cx="0" cy="223568"/>
            </a:xfrm>
            <a:prstGeom prst="line">
              <a:avLst/>
            </a:prstGeom>
            <a:ln w="38100">
              <a:solidFill>
                <a:srgbClr val="6DCDB8"/>
              </a:solidFill>
            </a:ln>
          </p:spPr>
          <p:style>
            <a:lnRef idx="1">
              <a:schemeClr val="accent1"/>
            </a:lnRef>
            <a:fillRef idx="0">
              <a:schemeClr val="accent1"/>
            </a:fillRef>
            <a:effectRef idx="0">
              <a:schemeClr val="accent1"/>
            </a:effectRef>
            <a:fontRef idx="minor">
              <a:schemeClr val="tx1"/>
            </a:fontRef>
          </p:style>
        </p:cxnSp>
        <p:sp>
          <p:nvSpPr>
            <p:cNvPr id="151" name="Rectangle 150">
              <a:extLst>
                <a:ext uri="{FF2B5EF4-FFF2-40B4-BE49-F238E27FC236}">
                  <a16:creationId xmlns:a16="http://schemas.microsoft.com/office/drawing/2014/main" id="{32784888-D2AE-A34B-1593-24947EC80AE1}"/>
                </a:ext>
              </a:extLst>
            </p:cNvPr>
            <p:cNvSpPr>
              <a:spLocks noGrp="1" noRot="1" noMove="1" noResize="1" noEditPoints="1" noAdjustHandles="1" noChangeArrowheads="1" noChangeShapeType="1"/>
            </p:cNvSpPr>
            <p:nvPr/>
          </p:nvSpPr>
          <p:spPr>
            <a:xfrm>
              <a:off x="2418719" y="5141496"/>
              <a:ext cx="140569" cy="372566"/>
            </a:xfrm>
            <a:prstGeom prst="rect">
              <a:avLst/>
            </a:prstGeom>
            <a:solidFill>
              <a:srgbClr val="6DCD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b="1" dirty="0">
                <a:solidFill>
                  <a:schemeClr val="bg1"/>
                </a:solidFill>
              </a:endParaRPr>
            </a:p>
          </p:txBody>
        </p:sp>
      </p:grpSp>
      <p:grpSp>
        <p:nvGrpSpPr>
          <p:cNvPr id="154" name="Group 153">
            <a:extLst>
              <a:ext uri="{FF2B5EF4-FFF2-40B4-BE49-F238E27FC236}">
                <a16:creationId xmlns:a16="http://schemas.microsoft.com/office/drawing/2014/main" id="{8073E2C6-0675-7C00-969B-D7BA3FE3AA43}"/>
              </a:ext>
            </a:extLst>
          </p:cNvPr>
          <p:cNvGrpSpPr>
            <a:grpSpLocks noGrp="1" noUngrp="1" noRot="1" noMove="1" noResize="1"/>
          </p:cNvGrpSpPr>
          <p:nvPr/>
        </p:nvGrpSpPr>
        <p:grpSpPr>
          <a:xfrm>
            <a:off x="6016802" y="4216862"/>
            <a:ext cx="1040411" cy="612700"/>
            <a:chOff x="1963170" y="4632995"/>
            <a:chExt cx="1040411" cy="612700"/>
          </a:xfrm>
        </p:grpSpPr>
        <p:sp>
          <p:nvSpPr>
            <p:cNvPr id="155" name="Rectangle 154">
              <a:extLst>
                <a:ext uri="{FF2B5EF4-FFF2-40B4-BE49-F238E27FC236}">
                  <a16:creationId xmlns:a16="http://schemas.microsoft.com/office/drawing/2014/main" id="{E6657BCB-C669-9FAC-C8B5-559E2DE0FEB4}"/>
                </a:ext>
              </a:extLst>
            </p:cNvPr>
            <p:cNvSpPr>
              <a:spLocks noGrp="1" noRot="1" noMove="1" noResize="1" noEditPoints="1" noAdjustHandles="1" noChangeArrowheads="1" noChangeShapeType="1"/>
            </p:cNvSpPr>
            <p:nvPr/>
          </p:nvSpPr>
          <p:spPr>
            <a:xfrm>
              <a:off x="1963170" y="4632995"/>
              <a:ext cx="1040411" cy="387422"/>
            </a:xfrm>
            <a:prstGeom prst="rect">
              <a:avLst/>
            </a:prstGeom>
            <a:solidFill>
              <a:srgbClr val="507F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rPr>
                <a:t>OUTCOMES</a:t>
              </a:r>
            </a:p>
          </p:txBody>
        </p:sp>
        <p:cxnSp>
          <p:nvCxnSpPr>
            <p:cNvPr id="156" name="Straight Connector 155">
              <a:extLst>
                <a:ext uri="{FF2B5EF4-FFF2-40B4-BE49-F238E27FC236}">
                  <a16:creationId xmlns:a16="http://schemas.microsoft.com/office/drawing/2014/main" id="{7F58CC6E-5775-5D64-09CC-7ECDA6BAAD5F}"/>
                </a:ext>
              </a:extLst>
            </p:cNvPr>
            <p:cNvCxnSpPr>
              <a:cxnSpLocks noGrp="1" noRot="1" noMove="1" noResize="1" noEditPoints="1" noAdjustHandles="1" noChangeArrowheads="1" noChangeShapeType="1"/>
            </p:cNvCxnSpPr>
            <p:nvPr/>
          </p:nvCxnSpPr>
          <p:spPr>
            <a:xfrm>
              <a:off x="2445196" y="4994615"/>
              <a:ext cx="0" cy="223568"/>
            </a:xfrm>
            <a:prstGeom prst="line">
              <a:avLst/>
            </a:prstGeom>
            <a:ln w="38100">
              <a:solidFill>
                <a:srgbClr val="507F70"/>
              </a:solidFill>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AA30FDD3-AC45-DF51-8B2D-AA156229494D}"/>
                </a:ext>
              </a:extLst>
            </p:cNvPr>
            <p:cNvSpPr>
              <a:spLocks noGrp="1" noRot="1" noMove="1" noResize="1" noEditPoints="1" noAdjustHandles="1" noChangeArrowheads="1" noChangeShapeType="1"/>
            </p:cNvSpPr>
            <p:nvPr/>
          </p:nvSpPr>
          <p:spPr>
            <a:xfrm rot="5400000">
              <a:off x="2390921" y="4989128"/>
              <a:ext cx="140569" cy="372566"/>
            </a:xfrm>
            <a:prstGeom prst="rect">
              <a:avLst/>
            </a:prstGeom>
            <a:solidFill>
              <a:srgbClr val="507F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b="1" dirty="0">
                <a:solidFill>
                  <a:schemeClr val="bg1"/>
                </a:solidFill>
              </a:endParaRPr>
            </a:p>
          </p:txBody>
        </p:sp>
      </p:grpSp>
      <p:grpSp>
        <p:nvGrpSpPr>
          <p:cNvPr id="140" name="2030: Title" descr="2030">
            <a:extLst>
              <a:ext uri="{FF2B5EF4-FFF2-40B4-BE49-F238E27FC236}">
                <a16:creationId xmlns:a16="http://schemas.microsoft.com/office/drawing/2014/main" id="{3142DDC2-CBCA-FD2B-E82D-AEE6BFA9F2B3}"/>
              </a:ext>
            </a:extLst>
          </p:cNvPr>
          <p:cNvGrpSpPr>
            <a:grpSpLocks noGrp="1" noUngrp="1" noRot="1" noMove="1" noResize="1"/>
          </p:cNvGrpSpPr>
          <p:nvPr/>
        </p:nvGrpSpPr>
        <p:grpSpPr>
          <a:xfrm>
            <a:off x="8848831" y="3724973"/>
            <a:ext cx="856567" cy="694742"/>
            <a:chOff x="9473783" y="3532653"/>
            <a:chExt cx="856567" cy="694742"/>
          </a:xfrm>
        </p:grpSpPr>
        <p:sp>
          <p:nvSpPr>
            <p:cNvPr id="141" name="Oval 140">
              <a:extLst>
                <a:ext uri="{FF2B5EF4-FFF2-40B4-BE49-F238E27FC236}">
                  <a16:creationId xmlns:a16="http://schemas.microsoft.com/office/drawing/2014/main" id="{7CE3F5F2-7DAE-75D6-43C4-91428528D06F}"/>
                </a:ext>
              </a:extLst>
            </p:cNvPr>
            <p:cNvSpPr>
              <a:spLocks noGrp="1" noRot="1" noMove="1" noResize="1" noEditPoints="1" noAdjustHandles="1" noChangeArrowheads="1" noChangeShapeType="1"/>
            </p:cNvSpPr>
            <p:nvPr/>
          </p:nvSpPr>
          <p:spPr>
            <a:xfrm>
              <a:off x="9546872" y="3532653"/>
              <a:ext cx="694742" cy="694742"/>
            </a:xfrm>
            <a:prstGeom prst="ellipse">
              <a:avLst/>
            </a:prstGeom>
            <a:solidFill>
              <a:schemeClr val="bg1"/>
            </a:solidFill>
            <a:ln w="76200">
              <a:solidFill>
                <a:srgbClr val="507F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endParaRPr>
            </a:p>
          </p:txBody>
        </p:sp>
        <p:sp>
          <p:nvSpPr>
            <p:cNvPr id="142" name="TextBox 141">
              <a:extLst>
                <a:ext uri="{FF2B5EF4-FFF2-40B4-BE49-F238E27FC236}">
                  <a16:creationId xmlns:a16="http://schemas.microsoft.com/office/drawing/2014/main" id="{18B2ABB4-B010-8E85-9E09-CE24271319D1}"/>
                </a:ext>
              </a:extLst>
            </p:cNvPr>
            <p:cNvSpPr txBox="1">
              <a:spLocks noGrp="1" noRot="1" noMove="1" noResize="1" noEditPoints="1" noAdjustHandles="1" noChangeArrowheads="1" noChangeShapeType="1"/>
            </p:cNvSpPr>
            <p:nvPr/>
          </p:nvSpPr>
          <p:spPr>
            <a:xfrm>
              <a:off x="9473783" y="3779083"/>
              <a:ext cx="856567" cy="215444"/>
            </a:xfrm>
            <a:prstGeom prst="rect">
              <a:avLst/>
            </a:prstGeom>
            <a:noFill/>
          </p:spPr>
          <p:txBody>
            <a:bodyPr wrap="square">
              <a:spAutoFit/>
            </a:bodyPr>
            <a:lstStyle/>
            <a:p>
              <a:pPr algn="ctr"/>
              <a:r>
                <a:rPr lang="en-GB" sz="800" dirty="0">
                  <a:solidFill>
                    <a:srgbClr val="4A4949"/>
                  </a:solidFill>
                  <a:ea typeface="Verdana" panose="020B0604030504040204" pitchFamily="34" charset="0"/>
                  <a:cs typeface="Segoe UI Semilight" panose="020B0402040204020203" pitchFamily="34" charset="0"/>
                </a:rPr>
                <a:t>2030</a:t>
              </a:r>
            </a:p>
          </p:txBody>
        </p:sp>
      </p:grpSp>
    </p:spTree>
    <p:extLst>
      <p:ext uri="{BB962C8B-B14F-4D97-AF65-F5344CB8AC3E}">
        <p14:creationId xmlns:p14="http://schemas.microsoft.com/office/powerpoint/2010/main" val="3863922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3C1053"/>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rgbClr val="507F70"/>
                </a:solidFill>
                <a:latin typeface="+mj-lt"/>
                <a:cs typeface="Arial"/>
              </a:rPr>
              <a:t>I</a:t>
            </a:r>
            <a:r>
              <a:rPr sz="1400" spc="5" dirty="0">
                <a:solidFill>
                  <a:schemeClr val="bg1"/>
                </a:solidFill>
                <a:latin typeface="+mj-lt"/>
                <a:cs typeface="Arial"/>
              </a:rPr>
              <a:t>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4" name="TextBox 3">
            <a:extLst>
              <a:ext uri="{FF2B5EF4-FFF2-40B4-BE49-F238E27FC236}">
                <a16:creationId xmlns:a16="http://schemas.microsoft.com/office/drawing/2014/main" id="{DAB50EA8-CB6C-315B-AFED-D358A89874A1}"/>
              </a:ext>
            </a:extLst>
          </p:cNvPr>
          <p:cNvSpPr txBox="1"/>
          <p:nvPr/>
        </p:nvSpPr>
        <p:spPr>
          <a:xfrm>
            <a:off x="693769" y="766738"/>
            <a:ext cx="5040832" cy="5350247"/>
          </a:xfrm>
          <a:prstGeom prst="rect">
            <a:avLst/>
          </a:prstGeom>
          <a:noFill/>
        </p:spPr>
        <p:txBody>
          <a:bodyPr wrap="square" rtlCol="0">
            <a:spAutoFit/>
          </a:bodyPr>
          <a:lstStyle/>
          <a:p>
            <a:pPr>
              <a:lnSpc>
                <a:spcPts val="3000"/>
              </a:lnSpc>
              <a:spcAft>
                <a:spcPts val="1800"/>
              </a:spcAft>
            </a:pPr>
            <a:r>
              <a:rPr lang="en-GB" sz="3600" dirty="0">
                <a:solidFill>
                  <a:schemeClr val="bg1"/>
                </a:solidFill>
              </a:rPr>
              <a:t>“</a:t>
            </a:r>
            <a:r>
              <a:rPr lang="en-GB" sz="3600" i="1" dirty="0">
                <a:solidFill>
                  <a:schemeClr val="bg1"/>
                </a:solidFill>
              </a:rPr>
              <a:t>I am excited to continue the journey at Warwick to support a new kind of leader.  Leaders who are inclusive, reflect the diversity of our communities, challenge traditional practices and inspire others to help us achieve our 2030 strategic objectives.”</a:t>
            </a:r>
          </a:p>
          <a:p>
            <a:pPr>
              <a:lnSpc>
                <a:spcPts val="3000"/>
              </a:lnSpc>
            </a:pPr>
            <a:r>
              <a:rPr lang="en-GB" sz="3600" b="1" i="1" dirty="0">
                <a:solidFill>
                  <a:schemeClr val="bg1"/>
                </a:solidFill>
              </a:rPr>
              <a:t>Stuart Croft, Vice Chancellor </a:t>
            </a:r>
          </a:p>
        </p:txBody>
      </p:sp>
      <p:pic>
        <p:nvPicPr>
          <p:cNvPr id="10" name="Picture 9" descr="A person in a suit and tie&#10;&#10;Description automatically generated">
            <a:extLst>
              <a:ext uri="{FF2B5EF4-FFF2-40B4-BE49-F238E27FC236}">
                <a16:creationId xmlns:a16="http://schemas.microsoft.com/office/drawing/2014/main" id="{0393A73F-9AAB-D966-2126-82B5DBD82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760" y="2582163"/>
            <a:ext cx="3575687" cy="3534822"/>
          </a:xfrm>
          <a:prstGeom prst="rect">
            <a:avLst/>
          </a:prstGeom>
        </p:spPr>
      </p:pic>
      <p:cxnSp>
        <p:nvCxnSpPr>
          <p:cNvPr id="27" name="Straight Connector 26">
            <a:extLst>
              <a:ext uri="{FF2B5EF4-FFF2-40B4-BE49-F238E27FC236}">
                <a16:creationId xmlns:a16="http://schemas.microsoft.com/office/drawing/2014/main" id="{34344834-4ED7-2893-1B56-6810AE63EE5D}"/>
              </a:ext>
            </a:extLst>
          </p:cNvPr>
          <p:cNvCxnSpPr>
            <a:cxnSpLocks/>
          </p:cNvCxnSpPr>
          <p:nvPr/>
        </p:nvCxnSpPr>
        <p:spPr>
          <a:xfrm>
            <a:off x="443784" y="541065"/>
            <a:ext cx="0" cy="5566495"/>
          </a:xfrm>
          <a:prstGeom prst="line">
            <a:avLst/>
          </a:prstGeom>
          <a:ln w="9525">
            <a:solidFill>
              <a:srgbClr val="6DCDB8"/>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grpSp>
        <p:nvGrpSpPr>
          <p:cNvPr id="25" name="Group 24">
            <a:extLst>
              <a:ext uri="{FF2B5EF4-FFF2-40B4-BE49-F238E27FC236}">
                <a16:creationId xmlns:a16="http://schemas.microsoft.com/office/drawing/2014/main" id="{E934361E-06F8-9E28-3540-138401906F37}"/>
              </a:ext>
            </a:extLst>
          </p:cNvPr>
          <p:cNvGrpSpPr/>
          <p:nvPr/>
        </p:nvGrpSpPr>
        <p:grpSpPr>
          <a:xfrm>
            <a:off x="738189" y="2557289"/>
            <a:ext cx="2785559" cy="2376264"/>
            <a:chOff x="738189" y="2557289"/>
            <a:chExt cx="2785559" cy="2376264"/>
          </a:xfrm>
        </p:grpSpPr>
        <p:sp>
          <p:nvSpPr>
            <p:cNvPr id="14" name="Rectangle 13">
              <a:extLst>
                <a:ext uri="{FF2B5EF4-FFF2-40B4-BE49-F238E27FC236}">
                  <a16:creationId xmlns:a16="http://schemas.microsoft.com/office/drawing/2014/main" id="{1D4041A6-4D89-3114-9316-0A164637A088}"/>
                </a:ext>
              </a:extLst>
            </p:cNvPr>
            <p:cNvSpPr/>
            <p:nvPr/>
          </p:nvSpPr>
          <p:spPr>
            <a:xfrm>
              <a:off x="738189" y="2557289"/>
              <a:ext cx="2785559" cy="2376264"/>
            </a:xfrm>
            <a:prstGeom prst="rect">
              <a:avLst/>
            </a:prstGeom>
            <a:solidFill>
              <a:srgbClr val="6DCD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BA32503B-8295-8DBE-116E-A1862259DB10}"/>
                </a:ext>
              </a:extLst>
            </p:cNvPr>
            <p:cNvSpPr txBox="1"/>
            <p:nvPr/>
          </p:nvSpPr>
          <p:spPr>
            <a:xfrm>
              <a:off x="978840" y="3914473"/>
              <a:ext cx="2304256" cy="861774"/>
            </a:xfrm>
            <a:prstGeom prst="rect">
              <a:avLst/>
            </a:prstGeom>
            <a:noFill/>
          </p:spPr>
          <p:txBody>
            <a:bodyPr wrap="square" rtlCol="0">
              <a:spAutoFit/>
            </a:bodyPr>
            <a:lstStyle/>
            <a:p>
              <a:pPr algn="ctr"/>
              <a:r>
                <a:rPr lang="en-US" sz="2500" dirty="0">
                  <a:latin typeface="Calibri"/>
                </a:rPr>
                <a:t>1. Individual level</a:t>
              </a:r>
            </a:p>
          </p:txBody>
        </p:sp>
        <p:pic>
          <p:nvPicPr>
            <p:cNvPr id="12" name="Graphic 11" descr="Man with solid fill">
              <a:extLst>
                <a:ext uri="{FF2B5EF4-FFF2-40B4-BE49-F238E27FC236}">
                  <a16:creationId xmlns:a16="http://schemas.microsoft.com/office/drawing/2014/main" id="{C10897C7-01EA-C8CF-5BC6-4F967DCC11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73768" y="2703457"/>
              <a:ext cx="914400" cy="914400"/>
            </a:xfrm>
            <a:prstGeom prst="rect">
              <a:avLst/>
            </a:prstGeom>
          </p:spPr>
        </p:pic>
      </p:grpSp>
      <p:grpSp>
        <p:nvGrpSpPr>
          <p:cNvPr id="26" name="Group 25">
            <a:extLst>
              <a:ext uri="{FF2B5EF4-FFF2-40B4-BE49-F238E27FC236}">
                <a16:creationId xmlns:a16="http://schemas.microsoft.com/office/drawing/2014/main" id="{50F2B860-A51B-BCB9-022E-9F273CA9DAE7}"/>
              </a:ext>
            </a:extLst>
          </p:cNvPr>
          <p:cNvGrpSpPr/>
          <p:nvPr/>
        </p:nvGrpSpPr>
        <p:grpSpPr>
          <a:xfrm>
            <a:off x="3820165" y="2557289"/>
            <a:ext cx="2785559" cy="2376264"/>
            <a:chOff x="3820165" y="2557289"/>
            <a:chExt cx="2785559" cy="2376264"/>
          </a:xfrm>
        </p:grpSpPr>
        <p:sp>
          <p:nvSpPr>
            <p:cNvPr id="15" name="Rectangle 14">
              <a:extLst>
                <a:ext uri="{FF2B5EF4-FFF2-40B4-BE49-F238E27FC236}">
                  <a16:creationId xmlns:a16="http://schemas.microsoft.com/office/drawing/2014/main" id="{78F2E1F9-0859-FC0B-135A-4D7582838C74}"/>
                </a:ext>
              </a:extLst>
            </p:cNvPr>
            <p:cNvSpPr/>
            <p:nvPr/>
          </p:nvSpPr>
          <p:spPr>
            <a:xfrm>
              <a:off x="3820165" y="2557289"/>
              <a:ext cx="2785559" cy="2376264"/>
            </a:xfrm>
            <a:prstGeom prst="rect">
              <a:avLst/>
            </a:prstGeom>
            <a:solidFill>
              <a:srgbClr val="6DCD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raphic 9" descr="Boardroom with solid fill">
              <a:extLst>
                <a:ext uri="{FF2B5EF4-FFF2-40B4-BE49-F238E27FC236}">
                  <a16:creationId xmlns:a16="http://schemas.microsoft.com/office/drawing/2014/main" id="{21DA40AC-8811-E2E3-ABB3-F9B6CDD293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24821" y="2572534"/>
              <a:ext cx="1176246" cy="1176246"/>
            </a:xfrm>
            <a:prstGeom prst="rect">
              <a:avLst/>
            </a:prstGeom>
          </p:spPr>
        </p:pic>
        <p:sp>
          <p:nvSpPr>
            <p:cNvPr id="18" name="TextBox 17">
              <a:extLst>
                <a:ext uri="{FF2B5EF4-FFF2-40B4-BE49-F238E27FC236}">
                  <a16:creationId xmlns:a16="http://schemas.microsoft.com/office/drawing/2014/main" id="{3FA5948E-5B39-A0E4-DA3B-6B187DC30CD8}"/>
                </a:ext>
              </a:extLst>
            </p:cNvPr>
            <p:cNvSpPr txBox="1"/>
            <p:nvPr/>
          </p:nvSpPr>
          <p:spPr>
            <a:xfrm>
              <a:off x="3820165" y="3927305"/>
              <a:ext cx="2785559" cy="861774"/>
            </a:xfrm>
            <a:prstGeom prst="rect">
              <a:avLst/>
            </a:prstGeom>
            <a:noFill/>
          </p:spPr>
          <p:txBody>
            <a:bodyPr wrap="square" rtlCol="0">
              <a:spAutoFit/>
            </a:bodyPr>
            <a:lstStyle>
              <a:defPPr>
                <a:defRPr lang="en-US"/>
              </a:defPPr>
              <a:lvl1pPr algn="ctr">
                <a:defRPr sz="2500">
                  <a:latin typeface="Calibri"/>
                </a:defRPr>
              </a:lvl1pPr>
            </a:lstStyle>
            <a:p>
              <a:r>
                <a:rPr lang="en-US" dirty="0"/>
                <a:t>2. Interpersonal level</a:t>
              </a:r>
            </a:p>
          </p:txBody>
        </p:sp>
      </p:grpSp>
      <p:grpSp>
        <p:nvGrpSpPr>
          <p:cNvPr id="27" name="Group 26">
            <a:extLst>
              <a:ext uri="{FF2B5EF4-FFF2-40B4-BE49-F238E27FC236}">
                <a16:creationId xmlns:a16="http://schemas.microsoft.com/office/drawing/2014/main" id="{76BFC517-B5C5-F7AC-E0ED-1323D9984741}"/>
              </a:ext>
            </a:extLst>
          </p:cNvPr>
          <p:cNvGrpSpPr/>
          <p:nvPr/>
        </p:nvGrpSpPr>
        <p:grpSpPr>
          <a:xfrm>
            <a:off x="6881622" y="2557289"/>
            <a:ext cx="2785560" cy="2376264"/>
            <a:chOff x="6881622" y="2557289"/>
            <a:chExt cx="2785560" cy="2376264"/>
          </a:xfrm>
        </p:grpSpPr>
        <p:sp>
          <p:nvSpPr>
            <p:cNvPr id="16" name="Rectangle 15">
              <a:extLst>
                <a:ext uri="{FF2B5EF4-FFF2-40B4-BE49-F238E27FC236}">
                  <a16:creationId xmlns:a16="http://schemas.microsoft.com/office/drawing/2014/main" id="{2D82120D-16F0-8ACF-8E45-E33D4738B2C0}"/>
                </a:ext>
              </a:extLst>
            </p:cNvPr>
            <p:cNvSpPr/>
            <p:nvPr/>
          </p:nvSpPr>
          <p:spPr>
            <a:xfrm>
              <a:off x="6881622" y="2557289"/>
              <a:ext cx="2785559" cy="2376264"/>
            </a:xfrm>
            <a:prstGeom prst="rect">
              <a:avLst/>
            </a:prstGeom>
            <a:solidFill>
              <a:srgbClr val="6DCD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descr="Workflow with solid fill">
              <a:extLst>
                <a:ext uri="{FF2B5EF4-FFF2-40B4-BE49-F238E27FC236}">
                  <a16:creationId xmlns:a16="http://schemas.microsoft.com/office/drawing/2014/main" id="{5B5A7F9F-6F63-40B8-558A-168FD87D2B2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50957" y="2686083"/>
              <a:ext cx="1062697" cy="1062697"/>
            </a:xfrm>
            <a:prstGeom prst="rect">
              <a:avLst/>
            </a:prstGeom>
          </p:spPr>
        </p:pic>
        <p:sp>
          <p:nvSpPr>
            <p:cNvPr id="20" name="TextBox 19">
              <a:extLst>
                <a:ext uri="{FF2B5EF4-FFF2-40B4-BE49-F238E27FC236}">
                  <a16:creationId xmlns:a16="http://schemas.microsoft.com/office/drawing/2014/main" id="{B3CB0CBC-F8F2-FFD8-60E6-6B9B06E78479}"/>
                </a:ext>
              </a:extLst>
            </p:cNvPr>
            <p:cNvSpPr txBox="1"/>
            <p:nvPr/>
          </p:nvSpPr>
          <p:spPr>
            <a:xfrm>
              <a:off x="6881622" y="3927305"/>
              <a:ext cx="2785560" cy="861774"/>
            </a:xfrm>
            <a:prstGeom prst="rect">
              <a:avLst/>
            </a:prstGeom>
            <a:noFill/>
          </p:spPr>
          <p:txBody>
            <a:bodyPr wrap="square">
              <a:spAutoFit/>
            </a:bodyPr>
            <a:lstStyle/>
            <a:p>
              <a:pPr algn="ctr"/>
              <a:r>
                <a:rPr lang="en-US" sz="2500" dirty="0">
                  <a:latin typeface="Calibri"/>
                </a:rPr>
                <a:t>3. Appointment process </a:t>
              </a:r>
            </a:p>
          </p:txBody>
        </p:sp>
      </p:grpSp>
      <p:sp>
        <p:nvSpPr>
          <p:cNvPr id="24" name="TextBox 23">
            <a:extLst>
              <a:ext uri="{FF2B5EF4-FFF2-40B4-BE49-F238E27FC236}">
                <a16:creationId xmlns:a16="http://schemas.microsoft.com/office/drawing/2014/main" id="{08B2F322-A2D5-EB1D-A09B-22BE4907A085}"/>
              </a:ext>
            </a:extLst>
          </p:cNvPr>
          <p:cNvSpPr txBox="1"/>
          <p:nvPr/>
        </p:nvSpPr>
        <p:spPr>
          <a:xfrm>
            <a:off x="444005" y="843225"/>
            <a:ext cx="6509623" cy="492443"/>
          </a:xfrm>
          <a:prstGeom prst="rect">
            <a:avLst/>
          </a:prstGeom>
          <a:noFill/>
        </p:spPr>
        <p:txBody>
          <a:bodyPr wrap="square" rtlCol="0">
            <a:spAutoFit/>
          </a:bodyPr>
          <a:lstStyle/>
          <a:p>
            <a:r>
              <a:rPr lang="en-GB" sz="2600" b="1" dirty="0">
                <a:solidFill>
                  <a:srgbClr val="3C1053"/>
                </a:solidFill>
              </a:rPr>
              <a:t>3 main categories why boards lack diversity </a:t>
            </a:r>
          </a:p>
        </p:txBody>
      </p:sp>
    </p:spTree>
    <p:extLst>
      <p:ext uri="{BB962C8B-B14F-4D97-AF65-F5344CB8AC3E}">
        <p14:creationId xmlns:p14="http://schemas.microsoft.com/office/powerpoint/2010/main" val="383595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6E0B8E25-5AA2-AC1F-6389-04FA27DB8D6B}"/>
              </a:ext>
            </a:extLst>
          </p:cNvPr>
          <p:cNvGraphicFramePr/>
          <p:nvPr>
            <p:extLst>
              <p:ext uri="{D42A27DB-BD31-4B8C-83A1-F6EECF244321}">
                <p14:modId xmlns:p14="http://schemas.microsoft.com/office/powerpoint/2010/main" val="3376439164"/>
              </p:ext>
            </p:extLst>
          </p:nvPr>
        </p:nvGraphicFramePr>
        <p:xfrm>
          <a:off x="443784" y="1909217"/>
          <a:ext cx="9433048"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1FB7AD43-3967-A4F3-294D-4F6ACE1BCD63}"/>
              </a:ext>
            </a:extLst>
          </p:cNvPr>
          <p:cNvSpPr txBox="1"/>
          <p:nvPr/>
        </p:nvSpPr>
        <p:spPr>
          <a:xfrm>
            <a:off x="444005" y="843225"/>
            <a:ext cx="6509623" cy="492443"/>
          </a:xfrm>
          <a:prstGeom prst="rect">
            <a:avLst/>
          </a:prstGeom>
          <a:noFill/>
        </p:spPr>
        <p:txBody>
          <a:bodyPr wrap="square" rtlCol="0">
            <a:spAutoFit/>
          </a:bodyPr>
          <a:lstStyle/>
          <a:p>
            <a:r>
              <a:rPr lang="en-GB" sz="2600" b="1" dirty="0">
                <a:solidFill>
                  <a:srgbClr val="3C1053"/>
                </a:solidFill>
              </a:rPr>
              <a:t>The programme</a:t>
            </a:r>
          </a:p>
        </p:txBody>
      </p:sp>
      <p:sp>
        <p:nvSpPr>
          <p:cNvPr id="3" name="object 2">
            <a:extLst>
              <a:ext uri="{FF2B5EF4-FFF2-40B4-BE49-F238E27FC236}">
                <a16:creationId xmlns:a16="http://schemas.microsoft.com/office/drawing/2014/main" id="{757D59B5-FAEA-AB96-A875-F8C57DBFD58F}"/>
              </a:ext>
            </a:extLst>
          </p:cNvPr>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Tree>
    <p:extLst>
      <p:ext uri="{BB962C8B-B14F-4D97-AF65-F5344CB8AC3E}">
        <p14:creationId xmlns:p14="http://schemas.microsoft.com/office/powerpoint/2010/main" val="3964927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4C2172-F8F7-8220-796A-147490AB06ED}"/>
              </a:ext>
            </a:extLst>
          </p:cNvPr>
          <p:cNvSpPr txBox="1"/>
          <p:nvPr/>
        </p:nvSpPr>
        <p:spPr>
          <a:xfrm>
            <a:off x="444005" y="843225"/>
            <a:ext cx="6509623" cy="492443"/>
          </a:xfrm>
          <a:prstGeom prst="rect">
            <a:avLst/>
          </a:prstGeom>
          <a:noFill/>
        </p:spPr>
        <p:txBody>
          <a:bodyPr wrap="square" rtlCol="0">
            <a:spAutoFit/>
          </a:bodyPr>
          <a:lstStyle/>
          <a:p>
            <a:r>
              <a:rPr lang="en-GB" sz="2600" b="1" dirty="0">
                <a:solidFill>
                  <a:srgbClr val="3C1053"/>
                </a:solidFill>
              </a:rPr>
              <a:t>Additional activities </a:t>
            </a:r>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5" name="TextBox 4">
            <a:extLst>
              <a:ext uri="{FF2B5EF4-FFF2-40B4-BE49-F238E27FC236}">
                <a16:creationId xmlns:a16="http://schemas.microsoft.com/office/drawing/2014/main" id="{AD0F44F1-7EAB-81B5-5D5F-244CD2F38C2D}"/>
              </a:ext>
            </a:extLst>
          </p:cNvPr>
          <p:cNvSpPr txBox="1"/>
          <p:nvPr/>
        </p:nvSpPr>
        <p:spPr>
          <a:xfrm>
            <a:off x="441609" y="2197249"/>
            <a:ext cx="3824971" cy="2015936"/>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500" dirty="0">
                <a:solidFill>
                  <a:prstClr val="black"/>
                </a:solidFill>
                <a:latin typeface="Calibri"/>
              </a:rPr>
              <a:t>360-degree assessment.</a:t>
            </a:r>
          </a:p>
          <a:p>
            <a:pPr marL="285750" indent="-285750">
              <a:lnSpc>
                <a:spcPts val="3000"/>
              </a:lnSpc>
              <a:buFont typeface="Arial" panose="020B0604020202020204" pitchFamily="34" charset="0"/>
              <a:buChar char="•"/>
            </a:pPr>
            <a:r>
              <a:rPr lang="en-GB" sz="2500" dirty="0">
                <a:solidFill>
                  <a:prstClr val="black"/>
                </a:solidFill>
                <a:latin typeface="Calibri"/>
              </a:rPr>
              <a:t>Coaching sessions.</a:t>
            </a:r>
          </a:p>
          <a:p>
            <a:pPr marL="285750" indent="-285750">
              <a:lnSpc>
                <a:spcPts val="3000"/>
              </a:lnSpc>
              <a:buFont typeface="Arial" panose="020B0604020202020204" pitchFamily="34" charset="0"/>
              <a:buChar char="•"/>
            </a:pPr>
            <a:r>
              <a:rPr lang="en-GB" sz="2500" dirty="0">
                <a:solidFill>
                  <a:prstClr val="black"/>
                </a:solidFill>
                <a:latin typeface="Calibri"/>
              </a:rPr>
              <a:t>Executive sponsor.</a:t>
            </a:r>
          </a:p>
          <a:p>
            <a:pPr marL="285750" indent="-285750">
              <a:lnSpc>
                <a:spcPts val="3000"/>
              </a:lnSpc>
              <a:buFont typeface="Arial" panose="020B0604020202020204" pitchFamily="34" charset="0"/>
              <a:buChar char="•"/>
            </a:pPr>
            <a:r>
              <a:rPr lang="en-GB" sz="2500" dirty="0">
                <a:solidFill>
                  <a:prstClr val="black"/>
                </a:solidFill>
                <a:latin typeface="Calibri"/>
              </a:rPr>
              <a:t>Guest speakers.</a:t>
            </a:r>
          </a:p>
          <a:p>
            <a:pPr marL="285750" indent="-285750">
              <a:lnSpc>
                <a:spcPts val="3000"/>
              </a:lnSpc>
              <a:buFont typeface="Arial" panose="020B0604020202020204" pitchFamily="34" charset="0"/>
              <a:buChar char="•"/>
            </a:pPr>
            <a:r>
              <a:rPr lang="en-GB" sz="2500" dirty="0">
                <a:solidFill>
                  <a:prstClr val="black"/>
                </a:solidFill>
                <a:latin typeface="Calibri"/>
              </a:rPr>
              <a:t>Executive dinner sessions</a:t>
            </a:r>
            <a:r>
              <a:rPr lang="en-GB" sz="2200" dirty="0">
                <a:solidFill>
                  <a:prstClr val="black"/>
                </a:solidFill>
                <a:latin typeface="Calibri"/>
              </a:rPr>
              <a:t>.</a:t>
            </a:r>
            <a:endParaRPr lang="en-GB" sz="2500" dirty="0">
              <a:solidFill>
                <a:prstClr val="black"/>
              </a:solidFill>
              <a:latin typeface="Calibri"/>
            </a:endParaRPr>
          </a:p>
        </p:txBody>
      </p:sp>
      <p:pic>
        <p:nvPicPr>
          <p:cNvPr id="6" name="Picture Placeholder 4">
            <a:extLst>
              <a:ext uri="{FF2B5EF4-FFF2-40B4-BE49-F238E27FC236}">
                <a16:creationId xmlns:a16="http://schemas.microsoft.com/office/drawing/2014/main" id="{ADB7652A-09B9-F353-EAB6-DFFC501A8457}"/>
              </a:ext>
            </a:extLst>
          </p:cNvPr>
          <p:cNvPicPr>
            <a:picLocks noChangeAspect="1"/>
          </p:cNvPicPr>
          <p:nvPr/>
        </p:nvPicPr>
        <p:blipFill>
          <a:blip r:embed="rId2" cstate="print">
            <a:extLst>
              <a:ext uri="{28A0092B-C50C-407E-A947-70E740481C1C}">
                <a14:useLocalDpi xmlns:a14="http://schemas.microsoft.com/office/drawing/2010/main" val="0"/>
              </a:ext>
            </a:extLst>
          </a:blip>
          <a:srcRect l="2033" r="2033"/>
          <a:stretch/>
        </p:blipFill>
        <p:spPr>
          <a:xfrm>
            <a:off x="5130676" y="2197249"/>
            <a:ext cx="4905091" cy="3411400"/>
          </a:xfrm>
          <a:prstGeom prst="rect">
            <a:avLst/>
          </a:prstGeom>
          <a:ln w="28575">
            <a:solidFill>
              <a:srgbClr val="6DCDB8"/>
            </a:solidFill>
          </a:ln>
        </p:spPr>
      </p:pic>
    </p:spTree>
    <p:extLst>
      <p:ext uri="{BB962C8B-B14F-4D97-AF65-F5344CB8AC3E}">
        <p14:creationId xmlns:p14="http://schemas.microsoft.com/office/powerpoint/2010/main" val="3685613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C1053"/>
        </a:solidFill>
        <a:effectLst/>
      </p:bgPr>
    </p:bg>
    <p:spTree>
      <p:nvGrpSpPr>
        <p:cNvPr id="1" name=""/>
        <p:cNvGrpSpPr/>
        <p:nvPr/>
      </p:nvGrpSpPr>
      <p:grpSpPr>
        <a:xfrm>
          <a:off x="0" y="0"/>
          <a:ext cx="0" cy="0"/>
          <a:chOff x="0" y="0"/>
          <a:chExt cx="0" cy="0"/>
        </a:xfrm>
      </p:grpSpPr>
      <p:pic>
        <p:nvPicPr>
          <p:cNvPr id="8" name="Picture 7" descr="A person wearing glasses and a grey sweater&#10;&#10;Description automatically generated">
            <a:extLst>
              <a:ext uri="{FF2B5EF4-FFF2-40B4-BE49-F238E27FC236}">
                <a16:creationId xmlns:a16="http://schemas.microsoft.com/office/drawing/2014/main" id="{FB0361EC-D6E8-2224-830B-29255EC1CD9B}"/>
              </a:ext>
            </a:extLst>
          </p:cNvPr>
          <p:cNvPicPr>
            <a:picLocks noChangeAspect="1"/>
          </p:cNvPicPr>
          <p:nvPr/>
        </p:nvPicPr>
        <p:blipFill rotWithShape="1">
          <a:blip r:embed="rId2">
            <a:extLst>
              <a:ext uri="{28A0092B-C50C-407E-A947-70E740481C1C}">
                <a14:useLocalDpi xmlns:a14="http://schemas.microsoft.com/office/drawing/2010/main" val="0"/>
              </a:ext>
            </a:extLst>
          </a:blip>
          <a:srcRect l="7442" t="8132" r="1"/>
          <a:stretch/>
        </p:blipFill>
        <p:spPr>
          <a:xfrm>
            <a:off x="6418760" y="2787438"/>
            <a:ext cx="3576238" cy="3534822"/>
          </a:xfrm>
          <a:prstGeom prst="rect">
            <a:avLst/>
          </a:prstGeom>
        </p:spPr>
      </p:pic>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rgbClr val="507F70"/>
                </a:solidFill>
                <a:latin typeface="+mj-lt"/>
                <a:cs typeface="Arial"/>
              </a:rPr>
              <a:t>I</a:t>
            </a:r>
            <a:r>
              <a:rPr sz="1400" spc="5" dirty="0">
                <a:solidFill>
                  <a:schemeClr val="bg1"/>
                </a:solidFill>
                <a:latin typeface="+mj-lt"/>
                <a:cs typeface="Arial"/>
              </a:rPr>
              <a:t>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4" name="TextBox 3">
            <a:extLst>
              <a:ext uri="{FF2B5EF4-FFF2-40B4-BE49-F238E27FC236}">
                <a16:creationId xmlns:a16="http://schemas.microsoft.com/office/drawing/2014/main" id="{DAB50EA8-CB6C-315B-AFED-D358A89874A1}"/>
              </a:ext>
            </a:extLst>
          </p:cNvPr>
          <p:cNvSpPr txBox="1"/>
          <p:nvPr/>
        </p:nvSpPr>
        <p:spPr>
          <a:xfrm>
            <a:off x="568777" y="1833559"/>
            <a:ext cx="5301183" cy="4540154"/>
          </a:xfrm>
          <a:prstGeom prst="rect">
            <a:avLst/>
          </a:prstGeom>
          <a:noFill/>
        </p:spPr>
        <p:txBody>
          <a:bodyPr wrap="square" rtlCol="0">
            <a:spAutoFit/>
          </a:bodyPr>
          <a:lstStyle/>
          <a:p>
            <a:pPr>
              <a:lnSpc>
                <a:spcPts val="3000"/>
              </a:lnSpc>
              <a:spcAft>
                <a:spcPts val="1800"/>
              </a:spcAft>
            </a:pPr>
            <a:r>
              <a:rPr lang="en-GB" sz="2000" dirty="0">
                <a:solidFill>
                  <a:schemeClr val="bg1"/>
                </a:solidFill>
              </a:rPr>
              <a:t>“I have really enjoyed my time as a sponsor on the </a:t>
            </a:r>
            <a:r>
              <a:rPr lang="en-GB" sz="2000" dirty="0" err="1">
                <a:solidFill>
                  <a:schemeClr val="bg1"/>
                </a:solidFill>
              </a:rPr>
              <a:t>INspire</a:t>
            </a:r>
            <a:r>
              <a:rPr lang="en-GB" sz="2000" dirty="0">
                <a:solidFill>
                  <a:schemeClr val="bg1"/>
                </a:solidFill>
              </a:rPr>
              <a:t> programme.  I hope I have helped share some knowledge and expertise on leadership in the University with the colleagues that I have worked with.  Likewise, I have learned a great deal from those colleagues on how we need to keep improving an organisation to be as inclusive, and thus as successful as possible.  I would encourage all colleagues to try the programme as being of tremendous benefit.”</a:t>
            </a:r>
          </a:p>
          <a:p>
            <a:pPr>
              <a:lnSpc>
                <a:spcPts val="3000"/>
              </a:lnSpc>
            </a:pPr>
            <a:r>
              <a:rPr lang="en-GB" sz="2400" b="1" i="1" dirty="0">
                <a:solidFill>
                  <a:schemeClr val="bg1"/>
                </a:solidFill>
              </a:rPr>
              <a:t>Chris Hughes , Pro-VC (Education)</a:t>
            </a:r>
          </a:p>
        </p:txBody>
      </p:sp>
      <p:cxnSp>
        <p:nvCxnSpPr>
          <p:cNvPr id="27" name="Straight Connector 26">
            <a:extLst>
              <a:ext uri="{FF2B5EF4-FFF2-40B4-BE49-F238E27FC236}">
                <a16:creationId xmlns:a16="http://schemas.microsoft.com/office/drawing/2014/main" id="{34344834-4ED7-2893-1B56-6810AE63EE5D}"/>
              </a:ext>
            </a:extLst>
          </p:cNvPr>
          <p:cNvCxnSpPr>
            <a:cxnSpLocks/>
          </p:cNvCxnSpPr>
          <p:nvPr/>
        </p:nvCxnSpPr>
        <p:spPr>
          <a:xfrm>
            <a:off x="443784" y="1833559"/>
            <a:ext cx="0" cy="4540154"/>
          </a:xfrm>
          <a:prstGeom prst="line">
            <a:avLst/>
          </a:prstGeom>
          <a:ln w="9525">
            <a:solidFill>
              <a:srgbClr val="6DCDB8"/>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507F567-68C6-A2A9-AC21-D1B132713EB3}"/>
              </a:ext>
            </a:extLst>
          </p:cNvPr>
          <p:cNvSpPr txBox="1"/>
          <p:nvPr/>
        </p:nvSpPr>
        <p:spPr>
          <a:xfrm>
            <a:off x="444005" y="843225"/>
            <a:ext cx="6509623" cy="492443"/>
          </a:xfrm>
          <a:prstGeom prst="rect">
            <a:avLst/>
          </a:prstGeom>
          <a:noFill/>
        </p:spPr>
        <p:txBody>
          <a:bodyPr wrap="square" rtlCol="0">
            <a:spAutoFit/>
          </a:bodyPr>
          <a:lstStyle/>
          <a:p>
            <a:r>
              <a:rPr lang="en-GB" sz="2600" b="1" dirty="0">
                <a:solidFill>
                  <a:schemeClr val="bg1"/>
                </a:solidFill>
              </a:rPr>
              <a:t>The role of a sponsor</a:t>
            </a:r>
          </a:p>
        </p:txBody>
      </p:sp>
    </p:spTree>
    <p:extLst>
      <p:ext uri="{BB962C8B-B14F-4D97-AF65-F5344CB8AC3E}">
        <p14:creationId xmlns:p14="http://schemas.microsoft.com/office/powerpoint/2010/main" val="21198385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67db7fb-2a66-45c4-9294-35dbca12ccd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D3F175E-FF37-5941-96BB-B39B0B3F4E37}" vid="{0DDBE423-58A0-1441-9E14-9450DC8C049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A5E6B402-54BB-498E-8DD8-A74166F99FD6}"/>
</file>

<file path=customXml/itemProps2.xml><?xml version="1.0" encoding="utf-8"?>
<ds:datastoreItem xmlns:ds="http://schemas.openxmlformats.org/officeDocument/2006/customXml" ds:itemID="{F5FF4E19-41EF-46E3-9BDE-05024390DB27}"/>
</file>

<file path=customXml/itemProps3.xml><?xml version="1.0" encoding="utf-8"?>
<ds:datastoreItem xmlns:ds="http://schemas.openxmlformats.org/officeDocument/2006/customXml" ds:itemID="{473E5C8B-5FD5-4C06-9DC0-E36AF196A7C9}"/>
</file>

<file path=docProps/app.xml><?xml version="1.0" encoding="utf-8"?>
<Properties xmlns="http://schemas.openxmlformats.org/officeDocument/2006/extended-properties" xmlns:vt="http://schemas.openxmlformats.org/officeDocument/2006/docPropsVTypes">
  <Template>IRCC_PPT</Template>
  <TotalTime>1631</TotalTime>
  <Words>1094</Words>
  <Application>Microsoft Macintosh PowerPoint</Application>
  <PresentationFormat>Custom</PresentationFormat>
  <Paragraphs>132</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INspire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Emma</dc:creator>
  <cp:lastModifiedBy>Shergill, Kulbir</cp:lastModifiedBy>
  <cp:revision>5</cp:revision>
  <dcterms:created xsi:type="dcterms:W3CDTF">2023-09-07T08:40:03Z</dcterms:created>
  <dcterms:modified xsi:type="dcterms:W3CDTF">2023-09-20T11:03:19Z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2023-09-06T00:00:00Z</vt:filetime>
  </property>
  <property fmtid="{D5CDD505-2E9C-101B-9397-08002B2CF9AE}" pid="3" name="Creator">
    <vt:lpwstr>Adobe InDesign 18.5 (Macintosh)</vt:lpwstr>
  </property>
  <property fmtid="{D5CDD505-2E9C-101B-9397-08002B2CF9AE}" pid="4" name="LastSaved">
    <vt:filetime>2023-09-06T00:00:00Z</vt:filetime>
  </property>
  <property fmtid="{D5CDD505-2E9C-101B-9397-08002B2CF9AE}" pid="5" name="ContentTypeId">
    <vt:lpwstr>0x0101002483F0E95C095044A91FAF40A0A24599</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