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64" d="100"/>
          <a:sy n="64" d="100"/>
        </p:scale>
        <p:origin x="7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24/04/2023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ultur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arwick.ac.uk/fac/sci/med/research/cultur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0" name="Rectangle 9"/>
          <p:cNvSpPr/>
          <p:nvPr/>
        </p:nvSpPr>
        <p:spPr>
          <a:xfrm>
            <a:off x="757691" y="-329017"/>
            <a:ext cx="4219944" cy="1822537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D51A51-4957-54B2-BDDF-82C4D8C5BF82}"/>
              </a:ext>
            </a:extLst>
          </p:cNvPr>
          <p:cNvSpPr/>
          <p:nvPr/>
        </p:nvSpPr>
        <p:spPr>
          <a:xfrm>
            <a:off x="845022" y="1852916"/>
            <a:ext cx="10696737" cy="2952764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spcBef>
                <a:spcPts val="1000"/>
              </a:spcBef>
            </a:pPr>
            <a:r>
              <a:rPr lang="en-GB" sz="2800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Enhancing WMS’s Research Culture through                                                  Co-Production and Active Community Engagement</a:t>
            </a:r>
          </a:p>
          <a:p>
            <a:pPr defTabSz="914377">
              <a:spcBef>
                <a:spcPts val="1000"/>
              </a:spcBef>
            </a:pPr>
            <a:endParaRPr lang="en-GB" sz="2000" dirty="0">
              <a:solidFill>
                <a:schemeClr val="bg1"/>
              </a:solidFill>
              <a:latin typeface="Calibri"/>
              <a:ea typeface="Avenir Next" charset="0"/>
              <a:cs typeface="Avenir Next" charset="0"/>
            </a:endParaRPr>
          </a:p>
          <a:p>
            <a:pPr algn="ctr" defTabSz="914377">
              <a:spcBef>
                <a:spcPts val="1000"/>
              </a:spcBef>
            </a:pPr>
            <a:r>
              <a:rPr lang="en-GB" sz="20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Kirstie Haywood, WMS (HS)</a:t>
            </a:r>
          </a:p>
          <a:p>
            <a:pPr algn="ctr" defTabSz="914377">
              <a:spcBef>
                <a:spcPts val="1000"/>
              </a:spcBef>
            </a:pPr>
            <a:r>
              <a:rPr lang="en-GB" sz="20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Adele Kenny, WMS (HS)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938099"/>
            <a:ext cx="11747421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 sz="18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ea typeface="+mn-lt"/>
                <a:cs typeface="+mn-lt"/>
              </a:rPr>
              <a:t>To inform the ideal ‘future’ research culture for WMS</a:t>
            </a:r>
          </a:p>
          <a:p>
            <a:pPr marL="285750" indent="-285750">
              <a:buFont typeface="Arial"/>
              <a:buChar char="•"/>
            </a:pPr>
            <a:endParaRPr lang="en-GB" sz="2400" dirty="0">
              <a:ea typeface="+mn-lt"/>
              <a:cs typeface="+mn-lt"/>
            </a:endParaRPr>
          </a:p>
          <a:p>
            <a:pPr marL="628650" lvl="1" indent="-285750">
              <a:buFont typeface="Arial"/>
              <a:buChar char="•"/>
            </a:pPr>
            <a:r>
              <a:rPr lang="en-GB" b="1" dirty="0">
                <a:solidFill>
                  <a:srgbClr val="B4153A"/>
                </a:solidFill>
                <a:ea typeface="+mn-lt"/>
                <a:cs typeface="+mn-lt"/>
              </a:rPr>
              <a:t>What does the ‘WMS Research Culture of 2028’ look like and how do we get there?</a:t>
            </a:r>
          </a:p>
          <a:p>
            <a:pPr marL="342900" lvl="1" indent="0">
              <a:buNone/>
            </a:pPr>
            <a:endParaRPr lang="en-GB" b="1" dirty="0">
              <a:solidFill>
                <a:srgbClr val="B4153A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400" dirty="0">
                <a:ea typeface="+mn-lt"/>
                <a:cs typeface="+mn-lt"/>
              </a:rPr>
              <a:t>Key components:</a:t>
            </a:r>
          </a:p>
          <a:p>
            <a:pPr marL="171461" indent="-285750">
              <a:buFont typeface="Arial"/>
              <a:buChar char="•"/>
            </a:pPr>
            <a:r>
              <a:rPr lang="en-GB" sz="2400" dirty="0">
                <a:ea typeface="+mn-lt"/>
                <a:cs typeface="+mn-lt"/>
              </a:rPr>
              <a:t>Recruitment of RC Officer</a:t>
            </a:r>
          </a:p>
          <a:p>
            <a:pPr marL="171461" indent="-285750">
              <a:buFont typeface="Arial"/>
              <a:buChar char="•"/>
            </a:pPr>
            <a:r>
              <a:rPr lang="en-GB" sz="2400" dirty="0">
                <a:ea typeface="+mn-lt"/>
                <a:cs typeface="+mn-lt"/>
              </a:rPr>
              <a:t>Series of Research Culture Cafes </a:t>
            </a:r>
          </a:p>
          <a:p>
            <a:pPr marL="171461" indent="-285750">
              <a:buFont typeface="Arial"/>
              <a:buChar char="•"/>
            </a:pPr>
            <a:r>
              <a:rPr lang="en-GB" sz="2400" dirty="0">
                <a:ea typeface="+mn-lt"/>
                <a:cs typeface="+mn-lt"/>
              </a:rPr>
              <a:t>Development of RC website</a:t>
            </a:r>
          </a:p>
          <a:p>
            <a:pPr marL="171461" indent="-285750">
              <a:buFont typeface="Arial"/>
              <a:buChar char="•"/>
            </a:pPr>
            <a:endParaRPr lang="en-GB" sz="2400" dirty="0">
              <a:ea typeface="+mn-lt"/>
              <a:cs typeface="+mn-lt"/>
            </a:endParaRPr>
          </a:p>
          <a:p>
            <a:pPr marL="342900" lvl="1" indent="0">
              <a:buNone/>
            </a:pPr>
            <a:endParaRPr lang="en-GB" sz="1600" b="1" dirty="0">
              <a:solidFill>
                <a:srgbClr val="B4153A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4" y="1091055"/>
            <a:ext cx="11417055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800" b="1" dirty="0">
                <a:ea typeface="+mn-lt"/>
                <a:cs typeface="+mn-lt"/>
              </a:rPr>
              <a:t>Objectives of Research Café 1: </a:t>
            </a:r>
          </a:p>
          <a:p>
            <a:endParaRPr lang="en-GB" sz="1000" dirty="0"/>
          </a:p>
          <a:p>
            <a:pPr marL="742939" lvl="1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To explore </a:t>
            </a:r>
            <a:r>
              <a:rPr lang="en-GB" dirty="0">
                <a:solidFill>
                  <a:srgbClr val="B4153A"/>
                </a:solidFill>
                <a:ea typeface="+mn-lt"/>
                <a:cs typeface="+mn-lt"/>
              </a:rPr>
              <a:t>what research culture means </a:t>
            </a:r>
            <a:r>
              <a:rPr lang="en-GB" dirty="0">
                <a:ea typeface="+mn-lt"/>
                <a:cs typeface="+mn-lt"/>
              </a:rPr>
              <a:t>for the WMS community</a:t>
            </a:r>
          </a:p>
          <a:p>
            <a:pPr marL="457189" lvl="1" indent="0">
              <a:buNone/>
            </a:pPr>
            <a:endParaRPr lang="en-GB" dirty="0"/>
          </a:p>
          <a:p>
            <a:pPr marL="457189" lvl="1" indent="0">
              <a:buNone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sz="2800" b="1" dirty="0">
                <a:ea typeface="+mn-lt"/>
                <a:cs typeface="+mn-lt"/>
              </a:rPr>
              <a:t>Objectives of Research Café 2: </a:t>
            </a:r>
          </a:p>
          <a:p>
            <a:pPr marL="0" indent="0">
              <a:buNone/>
            </a:pPr>
            <a:endParaRPr lang="en-GB" sz="1000" b="1" dirty="0">
              <a:ea typeface="+mn-lt"/>
              <a:cs typeface="+mn-lt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To start to explore the </a:t>
            </a:r>
            <a:r>
              <a:rPr lang="en-GB" dirty="0">
                <a:solidFill>
                  <a:srgbClr val="B4153A"/>
                </a:solidFill>
                <a:ea typeface="+mn-lt"/>
                <a:cs typeface="+mn-lt"/>
              </a:rPr>
              <a:t>challenges and opportunities </a:t>
            </a:r>
            <a:r>
              <a:rPr lang="en-GB" dirty="0">
                <a:ea typeface="+mn-lt"/>
                <a:cs typeface="+mn-lt"/>
              </a:rPr>
              <a:t>that underpin research culture at WMS</a:t>
            </a: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35" y="601877"/>
            <a:ext cx="10834159" cy="1362075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Recommendations: </a:t>
            </a:r>
            <a:br>
              <a:rPr lang="en-GB" sz="4200" b="1" dirty="0">
                <a:solidFill>
                  <a:srgbClr val="2D1165"/>
                </a:solidFill>
                <a:latin typeface="+mn-lt"/>
              </a:rPr>
            </a:br>
            <a:br>
              <a:rPr lang="en-US" sz="4400" b="1" dirty="0">
                <a:latin typeface="+mj-lt"/>
                <a:ea typeface="+mj-ea"/>
                <a:cs typeface="+mj-cs"/>
              </a:rPr>
            </a:br>
            <a:endParaRPr lang="en-GB" sz="4200" b="1" dirty="0">
              <a:solidFill>
                <a:srgbClr val="2D1165"/>
              </a:solidFill>
              <a:latin typeface="+mn-lt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CD2E227-FE52-2A73-0F2B-1AAD57272F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Text&#10;&#10;Description automatically generated">
            <a:extLst>
              <a:ext uri="{FF2B5EF4-FFF2-40B4-BE49-F238E27FC236}">
                <a16:creationId xmlns:a16="http://schemas.microsoft.com/office/drawing/2014/main" id="{E25A7792-7100-3AB2-CCC4-12955510F17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 rot="10800000">
            <a:off x="99079" y="2124109"/>
            <a:ext cx="4977743" cy="373365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D5B43D7-A7B5-9B60-D8BA-ABDDBA6DAC83}"/>
              </a:ext>
            </a:extLst>
          </p:cNvPr>
          <p:cNvGrpSpPr/>
          <p:nvPr/>
        </p:nvGrpSpPr>
        <p:grpSpPr>
          <a:xfrm>
            <a:off x="4890500" y="1714510"/>
            <a:ext cx="8307801" cy="5143490"/>
            <a:chOff x="4548814" y="-171168"/>
            <a:chExt cx="7562913" cy="5143490"/>
          </a:xfrm>
        </p:grpSpPr>
        <p:pic>
          <p:nvPicPr>
            <p:cNvPr id="12" name="Picture 2" descr="Vector tree cartoon illustration isolated on white background">
              <a:extLst>
                <a:ext uri="{FF2B5EF4-FFF2-40B4-BE49-F238E27FC236}">
                  <a16:creationId xmlns:a16="http://schemas.microsoft.com/office/drawing/2014/main" id="{AB989CAD-2290-CE7A-BE27-97A0EF2E62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" b="1932"/>
            <a:stretch/>
          </p:blipFill>
          <p:spPr bwMode="auto">
            <a:xfrm>
              <a:off x="4548814" y="-171168"/>
              <a:ext cx="5244656" cy="5143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00632E-B10E-0FDC-3062-58AE29376397}"/>
                </a:ext>
              </a:extLst>
            </p:cNvPr>
            <p:cNvSpPr txBox="1"/>
            <p:nvPr/>
          </p:nvSpPr>
          <p:spPr>
            <a:xfrm rot="2796581">
              <a:off x="5039924" y="2086273"/>
              <a:ext cx="22198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</a:rPr>
                <a:t>Valuing Our People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B72CED-CF4C-C96E-29EC-5084094883AA}"/>
                </a:ext>
              </a:extLst>
            </p:cNvPr>
            <p:cNvSpPr txBox="1"/>
            <p:nvPr/>
          </p:nvSpPr>
          <p:spPr>
            <a:xfrm>
              <a:off x="8089300" y="3433173"/>
              <a:ext cx="4022427" cy="101566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>
                <a:spcAft>
                  <a:spcPts val="600"/>
                </a:spcAft>
              </a:pPr>
              <a:endParaRPr lang="en-GB" sz="800" i="1" dirty="0">
                <a:solidFill>
                  <a:srgbClr val="7030A0"/>
                </a:solidFill>
                <a:latin typeface="Calibri" panose="020F0502020204030204" pitchFamily="34" charset="0"/>
                <a:ea typeface="+mn-lt"/>
                <a:cs typeface="Times New Roman" panose="02020603050405020304" pitchFamily="18" charset="0"/>
              </a:endParaRPr>
            </a:p>
            <a:p>
              <a:pPr>
                <a:spcAft>
                  <a:spcPts val="600"/>
                </a:spcAft>
              </a:pPr>
              <a:r>
                <a:rPr lang="en-GB" sz="800" i="1" dirty="0">
                  <a:solidFill>
                    <a:srgbClr val="7030A0"/>
                  </a:solidFill>
                  <a:latin typeface="Calibri" panose="020F0502020204030204" pitchFamily="34" charset="0"/>
                  <a:ea typeface="+mn-lt"/>
                  <a:cs typeface="Times New Roman" panose="02020603050405020304" pitchFamily="18" charset="0"/>
                </a:rPr>
                <a:t>                   </a:t>
              </a:r>
              <a:r>
                <a:rPr lang="en-GB" sz="2400" i="1" dirty="0">
                  <a:solidFill>
                    <a:srgbClr val="7030A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Sow, Nurture, Flourish</a:t>
              </a:r>
              <a:endParaRPr lang="en-US" dirty="0"/>
            </a:p>
            <a:p>
              <a:pPr>
                <a:spcAft>
                  <a:spcPts val="600"/>
                </a:spcAft>
              </a:pPr>
              <a:endParaRPr lang="en-GB" sz="1800" dirty="0">
                <a:cs typeface="Calibri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4CE390C-B708-4050-C469-E55DAD772C6F}"/>
                </a:ext>
              </a:extLst>
            </p:cNvPr>
            <p:cNvSpPr txBox="1"/>
            <p:nvPr/>
          </p:nvSpPr>
          <p:spPr>
            <a:xfrm rot="18572668">
              <a:off x="6518993" y="2185711"/>
              <a:ext cx="27865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</a:rPr>
                <a:t>Valuing Our Community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FB9562-749B-FE70-6FA0-09C9F51FB343}"/>
                </a:ext>
              </a:extLst>
            </p:cNvPr>
            <p:cNvSpPr txBox="1"/>
            <p:nvPr/>
          </p:nvSpPr>
          <p:spPr>
            <a:xfrm rot="18763136">
              <a:off x="6524798" y="1503057"/>
              <a:ext cx="2452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</a:rPr>
                <a:t>Valuing Our Research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508FFD-9EF7-907C-7771-B7C136420A4E}"/>
                </a:ext>
              </a:extLst>
            </p:cNvPr>
            <p:cNvSpPr txBox="1"/>
            <p:nvPr/>
          </p:nvSpPr>
          <p:spPr>
            <a:xfrm>
              <a:off x="5925136" y="3814765"/>
              <a:ext cx="23337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2060"/>
                  </a:solidFill>
                </a:rPr>
                <a:t>WMS Values-driven </a:t>
              </a:r>
            </a:p>
            <a:p>
              <a:pPr algn="ctr"/>
              <a:r>
                <a:rPr lang="en-GB" sz="2000" b="1" dirty="0">
                  <a:solidFill>
                    <a:srgbClr val="002060"/>
                  </a:solidFill>
                </a:rPr>
                <a:t>Research Culture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6646EB1-D2DD-1562-5F6B-52EE818555AF}"/>
              </a:ext>
            </a:extLst>
          </p:cNvPr>
          <p:cNvSpPr txBox="1">
            <a:spLocks/>
          </p:cNvSpPr>
          <p:nvPr/>
        </p:nvSpPr>
        <p:spPr>
          <a:xfrm>
            <a:off x="1752659" y="762034"/>
            <a:ext cx="10834159" cy="71121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4200" dirty="0">
                <a:solidFill>
                  <a:srgbClr val="2D1165"/>
                </a:solidFill>
                <a:latin typeface="+mn-lt"/>
              </a:rPr>
            </a:br>
            <a:r>
              <a:rPr lang="en-US" sz="4400" dirty="0">
                <a:solidFill>
                  <a:srgbClr val="511C6C"/>
                </a:solidFill>
              </a:rPr>
              <a:t>WMS Values-driven Research Culture</a:t>
            </a:r>
            <a:br>
              <a:rPr lang="en-US" sz="4400" dirty="0"/>
            </a:br>
            <a:endParaRPr lang="en-GB" sz="4200" dirty="0">
              <a:solidFill>
                <a:srgbClr val="2D11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0363" y="1067477"/>
            <a:ext cx="10790428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Launch of </a:t>
            </a:r>
            <a:r>
              <a:rPr lang="en-GB" dirty="0">
                <a:hlinkClick r:id="rId3"/>
              </a:rPr>
              <a:t>Research Culture webpages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hlinkClick r:id="rId4"/>
              </a:rPr>
              <a:t>https://warwick.ac.uk/fac/sci/med/research/culture/</a:t>
            </a:r>
            <a:endParaRPr lang="en-GB" dirty="0"/>
          </a:p>
          <a:p>
            <a:pPr marL="0" indent="0">
              <a:buNone/>
            </a:pPr>
            <a:endParaRPr lang="en-GB" sz="1000" dirty="0"/>
          </a:p>
          <a:p>
            <a:r>
              <a:rPr lang="en-GB" dirty="0"/>
              <a:t>Research Culture café 3 – 14</a:t>
            </a:r>
            <a:r>
              <a:rPr lang="en-GB" baseline="30000" dirty="0"/>
              <a:t>th</a:t>
            </a:r>
            <a:r>
              <a:rPr lang="en-GB" dirty="0"/>
              <a:t> June 10am-1pm</a:t>
            </a:r>
          </a:p>
          <a:p>
            <a:endParaRPr lang="en-GB" sz="1000" dirty="0"/>
          </a:p>
          <a:p>
            <a:r>
              <a:rPr lang="en-GB" dirty="0"/>
              <a:t>Generation of WMS Research Culture Roadmap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dirty="0"/>
              <a:t>Roadmap launch event 19</a:t>
            </a:r>
            <a:r>
              <a:rPr lang="en-GB" baseline="30000" dirty="0"/>
              <a:t>th</a:t>
            </a:r>
            <a:r>
              <a:rPr lang="en-GB" dirty="0"/>
              <a:t> July 2023</a:t>
            </a:r>
          </a:p>
          <a:p>
            <a:endParaRPr lang="en-GB" sz="1000" dirty="0"/>
          </a:p>
          <a:p>
            <a:r>
              <a:rPr lang="en-GB" dirty="0"/>
              <a:t>Future funding to support identified initiatives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6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199</Words>
  <Application>Microsoft Office PowerPoint</Application>
  <PresentationFormat>Widescreen</PresentationFormat>
  <Paragraphs>50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Avenir Next Demi Bold</vt:lpstr>
      <vt:lpstr>Calibri</vt:lpstr>
      <vt:lpstr>Calibri Light</vt:lpstr>
      <vt:lpstr>Lato</vt:lpstr>
      <vt:lpstr>Times New Roman</vt:lpstr>
      <vt:lpstr>1_Office Theme</vt:lpstr>
      <vt:lpstr>PowerPoint Presentation</vt:lpstr>
      <vt:lpstr>Aims</vt:lpstr>
      <vt:lpstr>Activities</vt:lpstr>
      <vt:lpstr>Recommendations:   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Kenny, Adele</cp:lastModifiedBy>
  <cp:revision>151</cp:revision>
  <dcterms:created xsi:type="dcterms:W3CDTF">2020-11-19T10:17:42Z</dcterms:created>
  <dcterms:modified xsi:type="dcterms:W3CDTF">2023-04-24T14:44:55Z</dcterms:modified>
</cp:coreProperties>
</file>