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5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80" d="100"/>
          <a:sy n="80" d="100"/>
        </p:scale>
        <p:origin x="67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25/04/2023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e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image" Target="../media/image10.emf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269932"/>
            <a:ext cx="4045280" cy="267497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Addressing social mobility issues in STEM through the development of WMG’s Research Culture and contribution to the wider University of Warwick Community</a:t>
            </a: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A5F7FC-1E67-933A-553F-7DEADB19E632}"/>
              </a:ext>
            </a:extLst>
          </p:cNvPr>
          <p:cNvSpPr txBox="1"/>
          <p:nvPr/>
        </p:nvSpPr>
        <p:spPr>
          <a:xfrm>
            <a:off x="757691" y="5657715"/>
            <a:ext cx="6316462" cy="774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spcBef>
                <a:spcPts val="1000"/>
              </a:spcBef>
            </a:pPr>
            <a:r>
              <a:rPr lang="en-GB" dirty="0">
                <a:latin typeface="Calibri"/>
                <a:ea typeface="Avenir Next" charset="0"/>
                <a:cs typeface="Avenir Next" charset="0"/>
              </a:rPr>
              <a:t>Craig Carnegie</a:t>
            </a:r>
            <a:r>
              <a:rPr lang="en-GB" sz="1800" dirty="0">
                <a:latin typeface="Calibri"/>
                <a:ea typeface="Avenir Next" charset="0"/>
                <a:cs typeface="Avenir Next" charset="0"/>
              </a:rPr>
              <a:t>, Jane Coleman, Margaret Low</a:t>
            </a:r>
          </a:p>
          <a:p>
            <a:pPr defTabSz="914377">
              <a:spcBef>
                <a:spcPts val="1000"/>
              </a:spcBef>
            </a:pPr>
            <a:r>
              <a:rPr lang="en-GB" sz="1800" dirty="0">
                <a:latin typeface="Calibri"/>
                <a:ea typeface="Avenir Next" charset="0"/>
                <a:cs typeface="Avenir Next" charset="0"/>
              </a:rPr>
              <a:t>WMG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AE92B00-BF73-1BA3-A718-B30850AB644B}"/>
              </a:ext>
            </a:extLst>
          </p:cNvPr>
          <p:cNvGrpSpPr/>
          <p:nvPr/>
        </p:nvGrpSpPr>
        <p:grpSpPr>
          <a:xfrm>
            <a:off x="6096000" y="360137"/>
            <a:ext cx="5716290" cy="2947718"/>
            <a:chOff x="1243962" y="153900"/>
            <a:chExt cx="6993612" cy="343440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741F7BA-DAE6-6EBE-4DA5-8AF4D5B7B2B4}"/>
                </a:ext>
              </a:extLst>
            </p:cNvPr>
            <p:cNvSpPr/>
            <p:nvPr/>
          </p:nvSpPr>
          <p:spPr>
            <a:xfrm>
              <a:off x="1243962" y="153900"/>
              <a:ext cx="6993612" cy="3434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dirty="0"/>
                <a:t>Improving Research Culture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A9B7CF8-E4FE-64DA-C6D5-7214F09E9B11}"/>
                </a:ext>
              </a:extLst>
            </p:cNvPr>
            <p:cNvSpPr/>
            <p:nvPr/>
          </p:nvSpPr>
          <p:spPr>
            <a:xfrm>
              <a:off x="1533600" y="881100"/>
              <a:ext cx="2210400" cy="10224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Employee Development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0240687-FC1B-8A67-F051-6322373E6164}"/>
                </a:ext>
              </a:extLst>
            </p:cNvPr>
            <p:cNvSpPr/>
            <p:nvPr/>
          </p:nvSpPr>
          <p:spPr>
            <a:xfrm>
              <a:off x="1533600" y="2200050"/>
              <a:ext cx="2210400" cy="10224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Team Creation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BC5FC16-5D97-B67E-9D89-F581A9709D83}"/>
                </a:ext>
              </a:extLst>
            </p:cNvPr>
            <p:cNvSpPr/>
            <p:nvPr/>
          </p:nvSpPr>
          <p:spPr>
            <a:xfrm>
              <a:off x="3744000" y="1433250"/>
              <a:ext cx="2016000" cy="11880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Social Mobility and Inclusion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6815A67-58B5-3AA7-0D1B-6A022F448BD6}"/>
                </a:ext>
              </a:extLst>
            </p:cNvPr>
            <p:cNvSpPr/>
            <p:nvPr/>
          </p:nvSpPr>
          <p:spPr>
            <a:xfrm>
              <a:off x="5803200" y="857250"/>
              <a:ext cx="2210400" cy="10224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Warwick Community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BFBB004-1845-BC72-590F-1A38FC8A7376}"/>
                </a:ext>
              </a:extLst>
            </p:cNvPr>
            <p:cNvSpPr/>
            <p:nvPr/>
          </p:nvSpPr>
          <p:spPr>
            <a:xfrm>
              <a:off x="5803200" y="2146050"/>
              <a:ext cx="2210400" cy="10224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Work Experience Hosting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1037BA9-72C2-DCB6-AE25-1ECAF77ABA7E}"/>
                </a:ext>
              </a:extLst>
            </p:cNvPr>
            <p:cNvCxnSpPr>
              <a:cxnSpLocks/>
              <a:stCxn id="8" idx="5"/>
            </p:cNvCxnSpPr>
            <p:nvPr/>
          </p:nvCxnSpPr>
          <p:spPr>
            <a:xfrm>
              <a:off x="3420294" y="1753773"/>
              <a:ext cx="366906" cy="11732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8860FEF-25D5-7D30-C9EE-FA9299948C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7854" y="2184194"/>
              <a:ext cx="349346" cy="1434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3858D3F-404A-B4CB-B03D-A05440D94200}"/>
                </a:ext>
              </a:extLst>
            </p:cNvPr>
            <p:cNvCxnSpPr>
              <a:cxnSpLocks/>
              <a:endCxn id="11" idx="3"/>
            </p:cNvCxnSpPr>
            <p:nvPr/>
          </p:nvCxnSpPr>
          <p:spPr>
            <a:xfrm flipV="1">
              <a:off x="5706147" y="1729923"/>
              <a:ext cx="420759" cy="10067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E850A5D-AFDC-1668-19D8-5BA0942513D6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5760000" y="2176323"/>
              <a:ext cx="366906" cy="11945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974F379-2B95-B0A7-B2E4-A303CDBE878A}"/>
              </a:ext>
            </a:extLst>
          </p:cNvPr>
          <p:cNvSpPr/>
          <p:nvPr/>
        </p:nvSpPr>
        <p:spPr>
          <a:xfrm>
            <a:off x="6096000" y="3464573"/>
            <a:ext cx="1778843" cy="129385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Developing a WMG team interacting with young people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9CDBC1-67E1-03BB-922E-645B4B26E867}"/>
              </a:ext>
            </a:extLst>
          </p:cNvPr>
          <p:cNvSpPr/>
          <p:nvPr/>
        </p:nvSpPr>
        <p:spPr>
          <a:xfrm>
            <a:off x="8073903" y="3464573"/>
            <a:ext cx="1778843" cy="129385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sz="1400" dirty="0"/>
              <a:t>Researching and addressing social mobility issues in STEM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55C36A-3B6A-76A8-5368-4AF7F40290A6}"/>
              </a:ext>
            </a:extLst>
          </p:cNvPr>
          <p:cNvSpPr/>
          <p:nvPr/>
        </p:nvSpPr>
        <p:spPr>
          <a:xfrm>
            <a:off x="10033447" y="3464573"/>
            <a:ext cx="1778843" cy="129385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sz="1400" dirty="0"/>
              <a:t>Hosting work experience and disseminating to the </a:t>
            </a:r>
            <a:r>
              <a:rPr lang="en-GB" sz="1400" dirty="0" err="1"/>
              <a:t>UoW</a:t>
            </a:r>
            <a:r>
              <a:rPr lang="en-GB" sz="1400" dirty="0"/>
              <a:t> Community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924675"/>
            <a:ext cx="5777916" cy="4138347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sz="2700" dirty="0"/>
              <a:t>Address social mobility issues in STEM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sz="2700" dirty="0"/>
              <a:t>Develop a WMG Research Culture to support this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sz="2700" dirty="0"/>
              <a:t>Contribute to the wider University of Warwick Community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endParaRPr lang="en-GB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b="1" dirty="0"/>
              <a:t>Diversity and Inclusion </a:t>
            </a:r>
            <a:r>
              <a:rPr lang="en-GB" dirty="0"/>
              <a:t>– Creating and training a team that can work with a very underrepresented group coming from poor socioeconomic standing.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b="1" dirty="0"/>
              <a:t>Career Paths </a:t>
            </a:r>
            <a:r>
              <a:rPr lang="en-GB" dirty="0"/>
              <a:t>– Providing a wide range of training to a core team for leadership, teaching, safeguarding and inclusivity practices.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b="1" dirty="0"/>
              <a:t>Open Science </a:t>
            </a:r>
            <a:r>
              <a:rPr lang="en-GB" dirty="0"/>
              <a:t>– Producing a template / open access resource for hosting and facilitating work experiences on a university campus that can be made available online.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b="1" dirty="0"/>
              <a:t>Collaboration</a:t>
            </a:r>
            <a:r>
              <a:rPr lang="en-GB" dirty="0"/>
              <a:t> – Working with several groups within WMG to generate a diverse team of hosts across multi-disciplinary topics and areas. </a:t>
            </a:r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07580" y="1091055"/>
            <a:ext cx="7014132" cy="322894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/>
              <a:t>Created our Employability Team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Hosted a cohort of young people as part of the EY Foundations Smart Futures programme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EY Foundations Beyond Your Limits (May)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Nuffield Research Placements (July)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/>
              <a:t>Worked with a Professional Development Consultant to: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Provide one-on-one training and mentoring in career development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Deliver departmental workshops. </a:t>
            </a:r>
          </a:p>
          <a:p>
            <a:pPr marL="1142977" lvl="2" indent="-2286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/>
              <a:t>Mapping your Achievements to </a:t>
            </a:r>
            <a:r>
              <a:rPr lang="en-GB" sz="1800" dirty="0" err="1"/>
              <a:t>UoW's</a:t>
            </a:r>
            <a:r>
              <a:rPr lang="en-GB" sz="1800" dirty="0"/>
              <a:t> Promotions Criteria (April)</a:t>
            </a:r>
          </a:p>
          <a:p>
            <a:pPr marL="1142977" lvl="2" indent="-2286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/>
              <a:t>Influence &amp; Politics: Being Strategic (June)</a:t>
            </a:r>
          </a:p>
          <a:p>
            <a:pPr marL="1142977" lvl="2" indent="-2286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/>
              <a:t>Valuing Diversity &amp; Increasing Inclusivity: What more can you be doing? (July)</a:t>
            </a:r>
          </a:p>
          <a:p>
            <a:pPr marL="685789" lvl="1" indent="-2286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5936A9-E101-F5DD-6F1A-7B1620395F5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712" y="93422"/>
            <a:ext cx="2878309" cy="18880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7EEB5A-EDC7-505B-ED04-D0A2B00429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236" y="742982"/>
            <a:ext cx="2513944" cy="20276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FA39F5-95A0-9395-E6D5-F6272565BE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712" y="2136910"/>
            <a:ext cx="2816062" cy="20276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AAB47C-9EF8-1618-ACC8-2A82BB8D875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1172" y="2926072"/>
            <a:ext cx="2423008" cy="20847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99A902-F785-093F-B521-F1ED51AE8E2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71" y="4320000"/>
            <a:ext cx="3938563" cy="2396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D78076-F679-907B-71F3-AF81BF7E424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276" y="4320000"/>
            <a:ext cx="5202636" cy="239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379" y="1084633"/>
            <a:ext cx="5097601" cy="377311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/>
              <a:t>Considerations when delivering your Project: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b="1" dirty="0"/>
              <a:t>Recruitment: </a:t>
            </a:r>
            <a:r>
              <a:rPr lang="en-GB" sz="2000" dirty="0"/>
              <a:t>Start recruitment early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b="1" dirty="0"/>
              <a:t>Events: </a:t>
            </a:r>
            <a:r>
              <a:rPr lang="en-GB" sz="2000" dirty="0"/>
              <a:t>Account for cancelations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b="1" dirty="0"/>
              <a:t>Contracts: </a:t>
            </a:r>
            <a:r>
              <a:rPr lang="en-GB" sz="2000" dirty="0"/>
              <a:t>Involve HR as soon as possible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b="1" dirty="0"/>
              <a:t>Co-Worker Commitments: </a:t>
            </a:r>
            <a:r>
              <a:rPr lang="en-GB" sz="2000" dirty="0"/>
              <a:t>Set realistic expectations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/>
              <a:t> </a:t>
            </a:r>
            <a:endParaRPr lang="en-GB" sz="2000" b="1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b="1" dirty="0"/>
              <a:t>Work Experience Host:</a:t>
            </a:r>
            <a:r>
              <a:rPr lang="en-GB" sz="2000" dirty="0"/>
              <a:t>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/>
              <a:t>	Religious events (Ramadan)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/>
              <a:t>	Young People not on time / cancel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/>
              <a:t>	Dependence on organisers (Project Partners)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ED9D4A-136E-7197-09B7-514F606CB7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550046"/>
            <a:ext cx="570285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5229316" cy="358902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algn="just"/>
            <a:r>
              <a:rPr lang="en-GB" sz="2400" dirty="0"/>
              <a:t>Continue to grow the development of the Work Experience team</a:t>
            </a:r>
          </a:p>
          <a:p>
            <a:pPr algn="just"/>
            <a:r>
              <a:rPr lang="en-GB" sz="2400" dirty="0"/>
              <a:t>Evaluate our delivered work experience in April and extract learning, ready for May and July cohorts</a:t>
            </a:r>
          </a:p>
          <a:p>
            <a:pPr algn="just"/>
            <a:r>
              <a:rPr lang="en-GB" sz="2400" dirty="0"/>
              <a:t>Speak with local employability groups and schools to garner which programme delivery provides the best employability experience for their students</a:t>
            </a:r>
          </a:p>
          <a:p>
            <a:pPr algn="just"/>
            <a:r>
              <a:rPr lang="en-GB" sz="2400" dirty="0"/>
              <a:t>Plan and deliver department Workshops 2 and 3 with a Professional Development Consultant </a:t>
            </a:r>
          </a:p>
          <a:p>
            <a:pPr algn="just"/>
            <a:r>
              <a:rPr lang="en-GB" sz="2400" dirty="0"/>
              <a:t>Collect all learning outcomes into an online source for the wider University community to access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CAFB27-63D7-4FD6-5B5A-FCBE0D3E47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6340" y="1764229"/>
            <a:ext cx="5811328" cy="218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423</Words>
  <Application>Microsoft Office PowerPoint</Application>
  <PresentationFormat>Widescreen</PresentationFormat>
  <Paragraphs>55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Carnegie, Craig</cp:lastModifiedBy>
  <cp:revision>159</cp:revision>
  <dcterms:created xsi:type="dcterms:W3CDTF">2020-11-19T10:17:42Z</dcterms:created>
  <dcterms:modified xsi:type="dcterms:W3CDTF">2023-04-25T13:49:19Z</dcterms:modified>
</cp:coreProperties>
</file>