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0"/>
  </p:notesMasterIdLst>
  <p:sldIdLst>
    <p:sldId id="288" r:id="rId5"/>
    <p:sldId id="271" r:id="rId6"/>
    <p:sldId id="285" r:id="rId7"/>
    <p:sldId id="272" r:id="rId8"/>
    <p:sldId id="25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11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3979" autoAdjust="0"/>
  </p:normalViewPr>
  <p:slideViewPr>
    <p:cSldViewPr snapToGrid="0">
      <p:cViewPr varScale="1">
        <p:scale>
          <a:sx n="93" d="100"/>
          <a:sy n="93" d="100"/>
        </p:scale>
        <p:origin x="54" y="2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28BB8-0594-4C9F-AE1B-418D3792C7DA}" type="datetimeFigureOut">
              <a:rPr lang="en-GB" smtClean="0"/>
              <a:t>27/04/2023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22622B-E8B4-45F1-9E92-7EBFFFC66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134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8B6ED8-9D91-5E4C-8236-27D5494AAD9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6775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66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582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499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102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804671" y="954765"/>
            <a:ext cx="9323244" cy="1497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2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4672" y="3087899"/>
            <a:ext cx="9144000" cy="44570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804334" y="4196465"/>
            <a:ext cx="8189940" cy="45084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757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99605" y="5594636"/>
            <a:ext cx="1677828" cy="8763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846047" y="5594636"/>
            <a:ext cx="1677828" cy="8763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804671" y="954765"/>
            <a:ext cx="9323244" cy="1497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2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4672" y="3087899"/>
            <a:ext cx="9144000" cy="44570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804334" y="4196465"/>
            <a:ext cx="8189940" cy="45084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6884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7325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293" y="-89728"/>
            <a:ext cx="12485589" cy="1931285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178989" y="2351436"/>
            <a:ext cx="8147119" cy="3665541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511C6C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511C6C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1178989" y="1620934"/>
            <a:ext cx="7164912" cy="5078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marL="0" indent="0">
              <a:buNone/>
            </a:pPr>
            <a:r>
              <a:rPr lang="en-US" dirty="0">
                <a:solidFill>
                  <a:srgbClr val="511C6C"/>
                </a:solidFill>
                <a:latin typeface="+mn-lt"/>
              </a:rPr>
              <a:t>Page title (more bullet points)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0027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7C4B184-9C68-4418-9578-F5E6F1C9A3ED}" type="datetimeFigureOut">
              <a:rPr lang="en-GB" smtClean="0"/>
              <a:t>27/04/2023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C3A80BDE-B7F5-42E2-A699-FCFBD59B018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511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2" y="5661248"/>
            <a:ext cx="1220619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"/>
            <a:ext cx="12192000" cy="137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49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"/>
            <a:ext cx="12191545" cy="6857999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89" y="3099144"/>
            <a:ext cx="10189521" cy="328394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667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2188019"/>
            <a:ext cx="6707712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046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2"/>
            <a:ext cx="12191543" cy="6857996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285769" y="1140267"/>
            <a:ext cx="6082743" cy="3283944"/>
          </a:xfrm>
          <a:prstGeom prst="rect">
            <a:avLst/>
          </a:prstGeom>
        </p:spPr>
        <p:txBody>
          <a:bodyPr/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1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91" y="1140267"/>
            <a:ext cx="3954485" cy="334636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FontTx/>
              <a:buNone/>
              <a:defRPr sz="4000" b="1" i="0" baseline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(DYNAMIC TITLE OPTION CAPS AND BOLD)</a:t>
            </a:r>
          </a:p>
        </p:txBody>
      </p:sp>
    </p:spTree>
    <p:extLst>
      <p:ext uri="{BB962C8B-B14F-4D97-AF65-F5344CB8AC3E}">
        <p14:creationId xmlns:p14="http://schemas.microsoft.com/office/powerpoint/2010/main" val="3048119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12191543" cy="68579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90" y="2111583"/>
            <a:ext cx="4692421" cy="202196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3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606869"/>
            <a:ext cx="10189521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7ECBB6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(2 column)</a:t>
            </a:r>
          </a:p>
          <a:p>
            <a:pPr lvl="0"/>
            <a:endParaRPr lang="en-US" dirty="0"/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1178990" y="1286475"/>
            <a:ext cx="4692421" cy="825108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F47920"/>
              </a:buClr>
              <a:buSzPct val="120000"/>
              <a:buFontTx/>
              <a:buNone/>
              <a:tabLst/>
              <a:defRPr sz="1600" b="1" i="0" baseline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  <p:sp>
        <p:nvSpPr>
          <p:cNvPr id="16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6387328" y="2111583"/>
            <a:ext cx="4692421" cy="202196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3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6387328" y="1286475"/>
            <a:ext cx="4692421" cy="825108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F47920"/>
              </a:buClr>
              <a:buSzPct val="120000"/>
              <a:buFontTx/>
              <a:buNone/>
              <a:tabLst/>
              <a:defRPr lang="en-US" dirty="0"/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</p:spTree>
    <p:extLst>
      <p:ext uri="{BB962C8B-B14F-4D97-AF65-F5344CB8AC3E}">
        <p14:creationId xmlns:p14="http://schemas.microsoft.com/office/powerpoint/2010/main" val="2775477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720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jane.bryan@warwick.ac.uk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267008"/>
            <a:ext cx="12191999" cy="8125007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0" name="Rectangle 9"/>
          <p:cNvSpPr/>
          <p:nvPr/>
        </p:nvSpPr>
        <p:spPr>
          <a:xfrm>
            <a:off x="757691" y="-298537"/>
            <a:ext cx="4219944" cy="4427620"/>
          </a:xfrm>
          <a:prstGeom prst="rect">
            <a:avLst/>
          </a:prstGeom>
          <a:solidFill>
            <a:srgbClr val="511C6C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932355" y="83394"/>
            <a:ext cx="4045280" cy="310690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 defTabSz="914377">
              <a:lnSpc>
                <a:spcPct val="120000"/>
              </a:lnSpc>
            </a:pPr>
            <a:r>
              <a:rPr lang="en-GB" sz="2800" dirty="0">
                <a:solidFill>
                  <a:prstClr val="white"/>
                </a:solidFill>
                <a:latin typeface="Calibri"/>
              </a:rPr>
              <a:t>Enhancing Research Culture at Warwick</a:t>
            </a:r>
            <a:endParaRPr lang="en-US" sz="28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932355" y="1438275"/>
            <a:ext cx="3925891" cy="2560411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>
              <a:spcBef>
                <a:spcPts val="1000"/>
              </a:spcBef>
            </a:pPr>
            <a:r>
              <a:rPr lang="en-GB" sz="2400" b="1" dirty="0">
                <a:solidFill>
                  <a:prstClr val="white"/>
                </a:solidFill>
                <a:latin typeface="Calibri"/>
              </a:rPr>
              <a:t>The role of mediation in building, maintaining and repairing relationships between PGR students and supervisors</a:t>
            </a:r>
            <a:endParaRPr lang="en-GB" sz="2200" dirty="0">
              <a:solidFill>
                <a:prstClr val="white"/>
              </a:solidFill>
              <a:latin typeface="Calibri"/>
              <a:ea typeface="Avenir Next" charset="0"/>
              <a:cs typeface="Avenir Next" charset="0"/>
            </a:endParaRPr>
          </a:p>
          <a:p>
            <a:pPr defTabSz="914377">
              <a:spcBef>
                <a:spcPts val="1000"/>
              </a:spcBef>
            </a:pPr>
            <a:r>
              <a:rPr lang="en-GB" sz="1400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Dr Jane Bryan (Law, </a:t>
            </a:r>
            <a:r>
              <a:rPr lang="en-GB" sz="1400" dirty="0" err="1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UoW</a:t>
            </a:r>
            <a:r>
              <a:rPr lang="en-GB" sz="1400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)</a:t>
            </a:r>
          </a:p>
          <a:p>
            <a:pPr defTabSz="914377">
              <a:spcBef>
                <a:spcPts val="1000"/>
              </a:spcBef>
            </a:pPr>
            <a:r>
              <a:rPr lang="en-GB" sz="1400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Dr Deborah Cunningham-Grahame (KCL)</a:t>
            </a:r>
          </a:p>
          <a:p>
            <a:pPr defTabSz="914377">
              <a:spcBef>
                <a:spcPts val="1000"/>
              </a:spcBef>
            </a:pPr>
            <a:endParaRPr lang="en-GB" sz="1400" dirty="0">
              <a:solidFill>
                <a:prstClr val="white"/>
              </a:solidFill>
              <a:latin typeface="Calibri"/>
              <a:ea typeface="Avenir Next" charset="0"/>
              <a:cs typeface="Avenir Next" charset="0"/>
            </a:endParaRPr>
          </a:p>
          <a:p>
            <a:pPr defTabSz="914377">
              <a:spcBef>
                <a:spcPts val="1000"/>
              </a:spcBef>
            </a:pPr>
            <a:endParaRPr lang="en-GB" sz="2200" dirty="0">
              <a:solidFill>
                <a:prstClr val="white"/>
              </a:solidFill>
              <a:latin typeface="Calibri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834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9657" y="275318"/>
            <a:ext cx="11074400" cy="13255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Aims</a:t>
            </a:r>
            <a:endParaRPr lang="en-GB" sz="4200" b="1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159656" y="1108356"/>
            <a:ext cx="10289161" cy="45085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55600" indent="-355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r>
              <a:rPr lang="en-GB" dirty="0"/>
              <a:t>To understand </a:t>
            </a:r>
            <a:r>
              <a:rPr lang="en-GB" b="1" dirty="0">
                <a:solidFill>
                  <a:srgbClr val="7030A0"/>
                </a:solidFill>
              </a:rPr>
              <a:t>what and how issues arise </a:t>
            </a:r>
            <a:r>
              <a:rPr lang="en-GB" dirty="0"/>
              <a:t>between PGR students and supervisors </a:t>
            </a: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endParaRPr lang="en-GB" dirty="0"/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r>
              <a:rPr lang="en-GB" dirty="0"/>
              <a:t>To create mediation-informed </a:t>
            </a:r>
            <a:r>
              <a:rPr lang="en-GB" b="1" dirty="0">
                <a:solidFill>
                  <a:srgbClr val="7030A0"/>
                </a:solidFill>
              </a:rPr>
              <a:t>resources to support </a:t>
            </a:r>
            <a:r>
              <a:rPr lang="en-GB" dirty="0"/>
              <a:t>the </a:t>
            </a:r>
            <a:r>
              <a:rPr lang="en-GB" b="1" dirty="0">
                <a:solidFill>
                  <a:schemeClr val="accent2"/>
                </a:solidFill>
              </a:rPr>
              <a:t>building, maintaining and repair of relationships</a:t>
            </a:r>
            <a:r>
              <a:rPr lang="en-GB" dirty="0"/>
              <a:t> between PGR students and supervisors </a:t>
            </a:r>
          </a:p>
        </p:txBody>
      </p:sp>
    </p:spTree>
    <p:extLst>
      <p:ext uri="{BB962C8B-B14F-4D97-AF65-F5344CB8AC3E}">
        <p14:creationId xmlns:p14="http://schemas.microsoft.com/office/powerpoint/2010/main" val="3725633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10363" y="275487"/>
            <a:ext cx="11074400" cy="1325563"/>
          </a:xfrm>
          <a:prstGeom prst="rect">
            <a:avLst/>
          </a:prstGeom>
        </p:spPr>
        <p:txBody>
          <a:bodyPr/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Activities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671941" y="938268"/>
            <a:ext cx="10347093" cy="45085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400" b="1" dirty="0">
                <a:solidFill>
                  <a:srgbClr val="7030A0"/>
                </a:solidFill>
              </a:rPr>
              <a:t>Consultation: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2000" dirty="0"/>
              <a:t>Literature review and focus group to understand common issues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400" b="1" dirty="0">
                <a:solidFill>
                  <a:srgbClr val="7030A0"/>
                </a:solidFill>
              </a:rPr>
              <a:t>Creation of resources: </a:t>
            </a:r>
          </a:p>
          <a:p>
            <a:pPr marL="914389" lvl="1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000" b="1" dirty="0">
                <a:solidFill>
                  <a:schemeClr val="accent2"/>
                </a:solidFill>
              </a:rPr>
              <a:t>Recommendations for best practice </a:t>
            </a:r>
          </a:p>
          <a:p>
            <a:pPr marL="914389" lvl="1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000" dirty="0"/>
              <a:t>Guidance for PGR students and supervisors, including </a:t>
            </a:r>
            <a:r>
              <a:rPr lang="en-GB" sz="2000" b="1" dirty="0">
                <a:solidFill>
                  <a:schemeClr val="accent2"/>
                </a:solidFill>
              </a:rPr>
              <a:t>template documents</a:t>
            </a:r>
          </a:p>
          <a:p>
            <a:pPr marL="914389" lvl="1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000" dirty="0"/>
              <a:t>Design and production of an </a:t>
            </a:r>
            <a:r>
              <a:rPr lang="en-GB" sz="2000" b="1" dirty="0">
                <a:solidFill>
                  <a:schemeClr val="accent2"/>
                </a:solidFill>
              </a:rPr>
              <a:t>asynchronous video resource on tackling difficult conversations </a:t>
            </a:r>
            <a:r>
              <a:rPr lang="en-GB" sz="2000" dirty="0"/>
              <a:t>for supervisors and PGR students</a:t>
            </a:r>
          </a:p>
          <a:p>
            <a:pPr marL="914389" lvl="1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000" dirty="0"/>
              <a:t>Design of </a:t>
            </a:r>
            <a:r>
              <a:rPr lang="en-GB" sz="2000"/>
              <a:t>a </a:t>
            </a:r>
            <a:r>
              <a:rPr lang="en-GB" sz="2000" b="1">
                <a:solidFill>
                  <a:schemeClr val="accent2"/>
                </a:solidFill>
              </a:rPr>
              <a:t>synchronous </a:t>
            </a:r>
            <a:r>
              <a:rPr lang="en-GB" sz="2000" b="1" dirty="0">
                <a:solidFill>
                  <a:schemeClr val="accent2"/>
                </a:solidFill>
              </a:rPr>
              <a:t>Communication skills workshop </a:t>
            </a:r>
            <a:r>
              <a:rPr lang="en-GB" sz="2000" dirty="0"/>
              <a:t>for groups of supervisors and of PGR students on tackling difficult conversations for delivery in-person or online with facilitator pack.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endParaRPr lang="en-GB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6562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60497" y="191387"/>
            <a:ext cx="10515600" cy="808074"/>
          </a:xfrm>
          <a:prstGeom prst="rect">
            <a:avLst/>
          </a:prstGeom>
        </p:spPr>
        <p:txBody>
          <a:bodyPr/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4172" y="1084632"/>
            <a:ext cx="11709400" cy="42449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None/>
            </a:pPr>
            <a:r>
              <a:rPr lang="en-GB" b="1" dirty="0">
                <a:solidFill>
                  <a:srgbClr val="7030A0"/>
                </a:solidFill>
              </a:rPr>
              <a:t>Early suggestions: 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</a:pPr>
            <a:r>
              <a:rPr lang="en-GB" sz="2000" dirty="0"/>
              <a:t>Paying attention to </a:t>
            </a:r>
            <a:r>
              <a:rPr lang="en-GB" sz="2000" b="1" i="1" dirty="0">
                <a:solidFill>
                  <a:srgbClr val="7030A0"/>
                </a:solidFill>
              </a:rPr>
              <a:t>how</a:t>
            </a:r>
            <a:r>
              <a:rPr lang="en-GB" sz="2000" dirty="0"/>
              <a:t> PGR students and supervisors work together. 	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None/>
            </a:pPr>
            <a:r>
              <a:rPr lang="en-GB" sz="2000" dirty="0"/>
              <a:t>	Co-created working agreements; regular review meetings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</a:pPr>
            <a:r>
              <a:rPr lang="en-GB" sz="2000" dirty="0"/>
              <a:t>Supporting supervisors and students to have </a:t>
            </a:r>
            <a:r>
              <a:rPr lang="en-GB" sz="2000" b="1" dirty="0">
                <a:solidFill>
                  <a:srgbClr val="7030A0"/>
                </a:solidFill>
              </a:rPr>
              <a:t>difficult conversations. 	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None/>
            </a:pPr>
            <a:r>
              <a:rPr lang="en-GB" sz="2000" b="1" dirty="0">
                <a:solidFill>
                  <a:srgbClr val="7030A0"/>
                </a:solidFill>
              </a:rPr>
              <a:t>	</a:t>
            </a:r>
            <a:r>
              <a:rPr lang="en-GB" sz="2000" dirty="0"/>
              <a:t>Embedding workshop within induction; impartial third party advisor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</a:pPr>
            <a:r>
              <a:rPr lang="en-GB" sz="2000" dirty="0"/>
              <a:t>Providing a </a:t>
            </a:r>
            <a:r>
              <a:rPr lang="en-GB" sz="2000" b="1" dirty="0">
                <a:solidFill>
                  <a:srgbClr val="7030A0"/>
                </a:solidFill>
              </a:rPr>
              <a:t>route for early resolution </a:t>
            </a:r>
            <a:r>
              <a:rPr lang="en-GB" sz="2000" dirty="0"/>
              <a:t>when issues arise.  </a:t>
            </a:r>
          </a:p>
          <a:p>
            <a:pPr marL="457189" lvl="1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None/>
            </a:pPr>
            <a:r>
              <a:rPr lang="en-GB" sz="1800" dirty="0"/>
              <a:t>	</a:t>
            </a:r>
            <a:r>
              <a:rPr lang="en-GB" sz="2000" dirty="0"/>
              <a:t>Impartial mediator for raising concerns 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120808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61884" y="1178287"/>
            <a:ext cx="9650628" cy="457958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sz="2000" dirty="0"/>
              <a:t>Feedback on resources and video script from students and PGR supervisors</a:t>
            </a:r>
          </a:p>
          <a:p>
            <a:endParaRPr lang="en-GB" sz="2000" dirty="0"/>
          </a:p>
          <a:p>
            <a:r>
              <a:rPr lang="en-GB" sz="2000" dirty="0"/>
              <a:t>Production of resources </a:t>
            </a:r>
          </a:p>
          <a:p>
            <a:endParaRPr lang="en-GB" sz="2000" dirty="0"/>
          </a:p>
          <a:p>
            <a:r>
              <a:rPr lang="en-GB" sz="2000" dirty="0"/>
              <a:t>Pilot of resources  </a:t>
            </a:r>
          </a:p>
          <a:p>
            <a:endParaRPr lang="en-GB" sz="2000" dirty="0"/>
          </a:p>
          <a:p>
            <a:pPr marL="0" indent="0">
              <a:buNone/>
            </a:pPr>
            <a:r>
              <a:rPr lang="en-GB" sz="2000" dirty="0"/>
              <a:t>Contact </a:t>
            </a:r>
            <a:r>
              <a:rPr lang="en-GB" sz="2000" dirty="0">
                <a:hlinkClick r:id="rId3"/>
              </a:rPr>
              <a:t>jane.bryan@warwick.ac.uk</a:t>
            </a:r>
            <a:r>
              <a:rPr lang="en-GB" sz="2000" dirty="0"/>
              <a:t> if you are happy to offer feedback on resources/be involved in pilot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10363" y="275487"/>
            <a:ext cx="11074400" cy="1325563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271907380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208305507CAF4F89BBF76813DA11BE" ma:contentTypeVersion="14" ma:contentTypeDescription="Create a new document." ma:contentTypeScope="" ma:versionID="11887260316d1a21567e62a2ed28cc22">
  <xsd:schema xmlns:xsd="http://www.w3.org/2001/XMLSchema" xmlns:xs="http://www.w3.org/2001/XMLSchema" xmlns:p="http://schemas.microsoft.com/office/2006/metadata/properties" xmlns:ns3="d97ec2c3-7215-4336-bc18-b231d2ae22ed" xmlns:ns4="0347fc4a-20ed-499b-b36b-d044daf69c72" targetNamespace="http://schemas.microsoft.com/office/2006/metadata/properties" ma:root="true" ma:fieldsID="dd3390a4627e1c4cb7ccc47e3457bdbd" ns3:_="" ns4:_="">
    <xsd:import namespace="d97ec2c3-7215-4336-bc18-b231d2ae22ed"/>
    <xsd:import namespace="0347fc4a-20ed-499b-b36b-d044daf69c72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LengthInSeconds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7ec2c3-7215-4336-bc18-b231d2ae22e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47fc4a-20ed-499b-b36b-d044daf69c7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0347fc4a-20ed-499b-b36b-d044daf69c72" xsi:nil="true"/>
  </documentManagement>
</p:properties>
</file>

<file path=customXml/itemProps1.xml><?xml version="1.0" encoding="utf-8"?>
<ds:datastoreItem xmlns:ds="http://schemas.openxmlformats.org/officeDocument/2006/customXml" ds:itemID="{A6A8944B-153B-4861-BF5B-1C71C45B76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E3782E1-4780-4A09-B0D3-49CE710E463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97ec2c3-7215-4336-bc18-b231d2ae22ed"/>
    <ds:schemaRef ds:uri="0347fc4a-20ed-499b-b36b-d044daf69c7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9469CBB-49C3-4479-9FDA-C2E3BAB5B20F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elements/1.1/"/>
    <ds:schemaRef ds:uri="http://purl.org/dc/dcmitype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0347fc4a-20ed-499b-b36b-d044daf69c72"/>
    <ds:schemaRef ds:uri="d97ec2c3-7215-4336-bc18-b231d2ae22e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1378</TotalTime>
  <Words>250</Words>
  <Application>Microsoft Office PowerPoint</Application>
  <PresentationFormat>Widescreen</PresentationFormat>
  <Paragraphs>37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1_Office Theme</vt:lpstr>
      <vt:lpstr>PowerPoint Presentation</vt:lpstr>
      <vt:lpstr>Aims</vt:lpstr>
      <vt:lpstr>Activities</vt:lpstr>
      <vt:lpstr>Recommendations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Harris, Carole</dc:creator>
  <cp:lastModifiedBy>Bryan, Jane</cp:lastModifiedBy>
  <cp:revision>151</cp:revision>
  <dcterms:created xsi:type="dcterms:W3CDTF">2020-11-19T10:17:42Z</dcterms:created>
  <dcterms:modified xsi:type="dcterms:W3CDTF">2023-04-27T10:03:06Z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0x010100FC208305507CAF4F89BBF76813DA11BE</vt:lpwstr>
  </property>
</Properties>
</file>