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88" r:id="rId2"/>
    <p:sldId id="271" r:id="rId3"/>
    <p:sldId id="285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3979" autoAdjust="0"/>
  </p:normalViewPr>
  <p:slideViewPr>
    <p:cSldViewPr snapToGrid="0">
      <p:cViewPr varScale="1">
        <p:scale>
          <a:sx n="104" d="100"/>
          <a:sy n="104" d="100"/>
        </p:scale>
        <p:origin x="13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24/04/2023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757691" y="-298538"/>
            <a:ext cx="4219944" cy="5223535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83394"/>
            <a:ext cx="4045280" cy="31069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32355" y="1438275"/>
            <a:ext cx="3925891" cy="256041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</a:pPr>
            <a:r>
              <a:rPr lang="en-GB" sz="28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Technician Led Outreach Demonstrators</a:t>
            </a:r>
            <a:endParaRPr lang="en-GB" sz="22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r>
              <a:rPr lang="en-GB" sz="22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David Leadley, Physics/RTPs</a:t>
            </a:r>
          </a:p>
          <a:p>
            <a:pPr defTabSz="914377">
              <a:spcBef>
                <a:spcPts val="1000"/>
              </a:spcBef>
            </a:pPr>
            <a:r>
              <a:rPr lang="en-GB" sz="22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Ian Hancox, RTPs</a:t>
            </a:r>
          </a:p>
          <a:p>
            <a:pPr defTabSz="914377">
              <a:spcBef>
                <a:spcPts val="1000"/>
              </a:spcBef>
            </a:pPr>
            <a:r>
              <a:rPr lang="en-GB" sz="22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Phil </a:t>
            </a:r>
            <a:r>
              <a:rPr lang="en-GB" sz="2200" dirty="0" err="1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Jemmet</a:t>
            </a:r>
            <a:r>
              <a:rPr lang="en-GB" sz="22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, WMG</a:t>
            </a:r>
          </a:p>
          <a:p>
            <a:pPr defTabSz="914377">
              <a:spcBef>
                <a:spcPts val="1000"/>
              </a:spcBef>
            </a:pPr>
            <a:r>
              <a:rPr lang="en-GB" sz="22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Paul Johnson, WMG</a:t>
            </a:r>
          </a:p>
          <a:p>
            <a:pPr defTabSz="914377">
              <a:spcBef>
                <a:spcPts val="1000"/>
              </a:spcBef>
            </a:pPr>
            <a:r>
              <a:rPr lang="en-GB" sz="22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Alex Baker, Chemistry</a:t>
            </a:r>
          </a:p>
          <a:p>
            <a:pPr defTabSz="914377">
              <a:spcBef>
                <a:spcPts val="1000"/>
              </a:spcBef>
            </a:pPr>
            <a:r>
              <a:rPr lang="en-GB" sz="22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Ally Caldecote, Physics</a:t>
            </a: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9657" y="1108356"/>
            <a:ext cx="7330980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None/>
            </a:pPr>
            <a:r>
              <a:rPr lang="en-GB" sz="2000" dirty="0"/>
              <a:t>To empower technical staff to take an increased role in outreach activities and provide personal development opportunities.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2000" dirty="0"/>
              <a:t>Recognition – showcasing the work of our technical staff and the ideas from concept to fruition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2000" dirty="0"/>
              <a:t>Visibility – of the technical pathway to those involved in the outreach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2000" dirty="0"/>
              <a:t>Career development – ability to produce and bid for funding, learn new skills and develop a demonstrator</a:t>
            </a:r>
          </a:p>
        </p:txBody>
      </p:sp>
      <p:pic>
        <p:nvPicPr>
          <p:cNvPr id="3" name="Picture 2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6F5E9D3D-EEB4-170B-E64B-2C1B970326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527" y="804491"/>
            <a:ext cx="2878171" cy="355233"/>
          </a:xfrm>
          <a:prstGeom prst="rect">
            <a:avLst/>
          </a:prstGeom>
        </p:spPr>
      </p:pic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21D54C8D-229A-2918-9C8D-E884BF48CD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194" y="1406608"/>
            <a:ext cx="2244836" cy="1579189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E2CFEDA6-4A70-E377-437B-B77B28B5B1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0094" y="3232681"/>
            <a:ext cx="1347036" cy="134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10363" y="938268"/>
            <a:ext cx="5762846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None/>
            </a:pPr>
            <a:r>
              <a:rPr lang="en-GB" sz="2000" dirty="0"/>
              <a:t>The funds would facilitate: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2000" dirty="0"/>
              <a:t>An open call for outreach demonstrator exhibition pieces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2000" dirty="0"/>
              <a:t>Travel and subsistence costs for technicians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2000" dirty="0"/>
              <a:t>Funding for schools to come to campus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sz="20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2000" dirty="0"/>
              <a:t>Currently have 2 projects based in physics, 2 in RTPs and a group project including T-Level student input in WMG.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2000" dirty="0"/>
              <a:t>2 further proposals about to be considered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801E10-A567-BFE0-5D50-35310C128D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79" t="27577" r="63485" b="19629"/>
          <a:stretch/>
        </p:blipFill>
        <p:spPr>
          <a:xfrm>
            <a:off x="7767783" y="1440873"/>
            <a:ext cx="3703781" cy="34081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20CC94-D839-B25A-CCAA-D02A596D8FF6}"/>
              </a:ext>
            </a:extLst>
          </p:cNvPr>
          <p:cNvSpPr txBox="1"/>
          <p:nvPr/>
        </p:nvSpPr>
        <p:spPr>
          <a:xfrm>
            <a:off x="7927596" y="938268"/>
            <a:ext cx="2776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Michelson Interferometer</a:t>
            </a:r>
          </a:p>
        </p:txBody>
      </p:sp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1884" y="1178287"/>
            <a:ext cx="6434198" cy="45795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2400" dirty="0"/>
              <a:t>Work with technical staff to ensure timely delivery of the projects</a:t>
            </a:r>
          </a:p>
          <a:p>
            <a:r>
              <a:rPr lang="en-GB" sz="2400" dirty="0"/>
              <a:t>Take the demonstrators to events both on and off campus</a:t>
            </a:r>
          </a:p>
          <a:p>
            <a:r>
              <a:rPr lang="en-GB" sz="2400" dirty="0"/>
              <a:t>Make materials that go alongside the demonstrators to explain the science and also information on who has made the units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01E1328-A8DF-48AA-2888-2ADC1B81AB44}"/>
              </a:ext>
            </a:extLst>
          </p:cNvPr>
          <p:cNvGrpSpPr/>
          <p:nvPr/>
        </p:nvGrpSpPr>
        <p:grpSpPr>
          <a:xfrm>
            <a:off x="7787730" y="1601050"/>
            <a:ext cx="4300856" cy="3308985"/>
            <a:chOff x="-43961" y="0"/>
            <a:chExt cx="4301370" cy="330948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D7CEE05-129D-6F9A-0484-3D5C100D9C38}"/>
                </a:ext>
              </a:extLst>
            </p:cNvPr>
            <p:cNvGrpSpPr/>
            <p:nvPr/>
          </p:nvGrpSpPr>
          <p:grpSpPr>
            <a:xfrm>
              <a:off x="1434140" y="0"/>
              <a:ext cx="1059867" cy="2750480"/>
              <a:chOff x="1434140" y="0"/>
              <a:chExt cx="2343150" cy="4809744"/>
            </a:xfrm>
          </p:grpSpPr>
          <p:sp>
            <p:nvSpPr>
              <p:cNvPr id="64" name="Flowchart: Magnetic Disk 63">
                <a:extLst>
                  <a:ext uri="{FF2B5EF4-FFF2-40B4-BE49-F238E27FC236}">
                    <a16:creationId xmlns:a16="http://schemas.microsoft.com/office/drawing/2014/main" id="{36B0663A-DE50-7F50-3BB8-09815F3DA15A}"/>
                  </a:ext>
                </a:extLst>
              </p:cNvPr>
              <p:cNvSpPr/>
              <p:nvPr/>
            </p:nvSpPr>
            <p:spPr>
              <a:xfrm>
                <a:off x="1463858" y="3886200"/>
                <a:ext cx="2313432" cy="923544"/>
              </a:xfrm>
              <a:prstGeom prst="flowChartMagneticDisk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3E1B6050-6E27-1C46-E8CE-5D6E367ECBE0}"/>
                  </a:ext>
                </a:extLst>
              </p:cNvPr>
              <p:cNvSpPr/>
              <p:nvPr/>
            </p:nvSpPr>
            <p:spPr>
              <a:xfrm>
                <a:off x="1463858" y="530352"/>
                <a:ext cx="182880" cy="347472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4BC6EEAC-8945-F456-053A-0C1ECAF8EDC1}"/>
                  </a:ext>
                </a:extLst>
              </p:cNvPr>
              <p:cNvSpPr/>
              <p:nvPr/>
            </p:nvSpPr>
            <p:spPr>
              <a:xfrm>
                <a:off x="2361112" y="565404"/>
                <a:ext cx="200025" cy="332079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41C70A62-51E2-871D-1A26-F63AB79CBD61}"/>
                  </a:ext>
                </a:extLst>
              </p:cNvPr>
              <p:cNvSpPr/>
              <p:nvPr/>
            </p:nvSpPr>
            <p:spPr>
              <a:xfrm>
                <a:off x="3594410" y="530352"/>
                <a:ext cx="182880" cy="347472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8" name="Flowchart: Magnetic Disk 67">
                <a:extLst>
                  <a:ext uri="{FF2B5EF4-FFF2-40B4-BE49-F238E27FC236}">
                    <a16:creationId xmlns:a16="http://schemas.microsoft.com/office/drawing/2014/main" id="{DBA80C50-3312-D3BB-4E71-5C524FE5C7CB}"/>
                  </a:ext>
                </a:extLst>
              </p:cNvPr>
              <p:cNvSpPr/>
              <p:nvPr/>
            </p:nvSpPr>
            <p:spPr>
              <a:xfrm rot="10800000">
                <a:off x="1434140" y="0"/>
                <a:ext cx="2343150" cy="612648"/>
              </a:xfrm>
              <a:prstGeom prst="flowChartMagneticDisk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9" name="Rounded Rectangle 24">
                <a:extLst>
                  <a:ext uri="{FF2B5EF4-FFF2-40B4-BE49-F238E27FC236}">
                    <a16:creationId xmlns:a16="http://schemas.microsoft.com/office/drawing/2014/main" id="{2F23E2DE-4076-FCB8-FC98-A32623572FB8}"/>
                  </a:ext>
                </a:extLst>
              </p:cNvPr>
              <p:cNvSpPr/>
              <p:nvPr/>
            </p:nvSpPr>
            <p:spPr>
              <a:xfrm>
                <a:off x="2241098" y="4325112"/>
                <a:ext cx="553783" cy="393192"/>
              </a:xfrm>
              <a:prstGeom prst="round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302E7792-9910-76D9-65D2-2291554E00A5}"/>
                  </a:ext>
                </a:extLst>
              </p:cNvPr>
              <p:cNvSpPr/>
              <p:nvPr/>
            </p:nvSpPr>
            <p:spPr>
              <a:xfrm>
                <a:off x="2017069" y="473964"/>
                <a:ext cx="1088136" cy="99822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036AC72D-3C05-7E1D-0223-90CE42C95A4F}"/>
                  </a:ext>
                </a:extLst>
              </p:cNvPr>
              <p:cNvSpPr/>
              <p:nvPr/>
            </p:nvSpPr>
            <p:spPr>
              <a:xfrm>
                <a:off x="2794881" y="411480"/>
                <a:ext cx="177737" cy="375818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49" name="Flowchart: Magnetic Disk 48">
              <a:extLst>
                <a:ext uri="{FF2B5EF4-FFF2-40B4-BE49-F238E27FC236}">
                  <a16:creationId xmlns:a16="http://schemas.microsoft.com/office/drawing/2014/main" id="{7CC1FE56-4A8E-442A-9B3B-671EFFCF5846}"/>
                </a:ext>
              </a:extLst>
            </p:cNvPr>
            <p:cNvSpPr/>
            <p:nvPr/>
          </p:nvSpPr>
          <p:spPr>
            <a:xfrm>
              <a:off x="1845939" y="2173978"/>
              <a:ext cx="202667" cy="125497"/>
            </a:xfrm>
            <a:prstGeom prst="flowChartMagneticDisk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601E9D2-67FF-990A-2439-8E5BC2813B23}"/>
                </a:ext>
              </a:extLst>
            </p:cNvPr>
            <p:cNvCxnSpPr/>
            <p:nvPr/>
          </p:nvCxnSpPr>
          <p:spPr>
            <a:xfrm flipH="1">
              <a:off x="2452647" y="314505"/>
              <a:ext cx="4136" cy="1990743"/>
            </a:xfrm>
            <a:prstGeom prst="line">
              <a:avLst/>
            </a:prstGeom>
            <a:ln w="476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20">
              <a:extLst>
                <a:ext uri="{FF2B5EF4-FFF2-40B4-BE49-F238E27FC236}">
                  <a16:creationId xmlns:a16="http://schemas.microsoft.com/office/drawing/2014/main" id="{2455EAE2-65A2-EC13-63EA-C45F260418A7}"/>
                </a:ext>
              </a:extLst>
            </p:cNvPr>
            <p:cNvSpPr txBox="1"/>
            <p:nvPr/>
          </p:nvSpPr>
          <p:spPr>
            <a:xfrm>
              <a:off x="859581" y="3031993"/>
              <a:ext cx="2320925" cy="2774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Fan to pressurise plenum chamber 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2" name="TextBox 21">
              <a:extLst>
                <a:ext uri="{FF2B5EF4-FFF2-40B4-BE49-F238E27FC236}">
                  <a16:creationId xmlns:a16="http://schemas.microsoft.com/office/drawing/2014/main" id="{682C438E-3881-7B30-8EB4-4DEDF7D38EEA}"/>
                </a:ext>
              </a:extLst>
            </p:cNvPr>
            <p:cNvSpPr txBox="1"/>
            <p:nvPr/>
          </p:nvSpPr>
          <p:spPr>
            <a:xfrm>
              <a:off x="2712736" y="2416397"/>
              <a:ext cx="654685" cy="2774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Plenum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3" name="TextBox 22">
              <a:extLst>
                <a:ext uri="{FF2B5EF4-FFF2-40B4-BE49-F238E27FC236}">
                  <a16:creationId xmlns:a16="http://schemas.microsoft.com/office/drawing/2014/main" id="{208B0F64-6A0C-65C5-860E-5A0931D9B673}"/>
                </a:ext>
              </a:extLst>
            </p:cNvPr>
            <p:cNvSpPr txBox="1"/>
            <p:nvPr/>
          </p:nvSpPr>
          <p:spPr>
            <a:xfrm>
              <a:off x="-43961" y="1896690"/>
              <a:ext cx="1434465" cy="2774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Water fog generator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4" name="TextBox 23">
              <a:extLst>
                <a:ext uri="{FF2B5EF4-FFF2-40B4-BE49-F238E27FC236}">
                  <a16:creationId xmlns:a16="http://schemas.microsoft.com/office/drawing/2014/main" id="{DF27CCCD-DB31-591F-3955-39F9E2FF6654}"/>
                </a:ext>
              </a:extLst>
            </p:cNvPr>
            <p:cNvSpPr txBox="1"/>
            <p:nvPr/>
          </p:nvSpPr>
          <p:spPr>
            <a:xfrm>
              <a:off x="416130" y="930734"/>
              <a:ext cx="754380" cy="2774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Air Tubes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5" name="TextBox 24">
              <a:extLst>
                <a:ext uri="{FF2B5EF4-FFF2-40B4-BE49-F238E27FC236}">
                  <a16:creationId xmlns:a16="http://schemas.microsoft.com/office/drawing/2014/main" id="{150E1BFE-1116-2F1F-2AA8-D77AB643F882}"/>
                </a:ext>
              </a:extLst>
            </p:cNvPr>
            <p:cNvSpPr txBox="1"/>
            <p:nvPr/>
          </p:nvSpPr>
          <p:spPr>
            <a:xfrm>
              <a:off x="2696972" y="537324"/>
              <a:ext cx="417195" cy="2774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Jets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6" name="TextBox 25">
              <a:extLst>
                <a:ext uri="{FF2B5EF4-FFF2-40B4-BE49-F238E27FC236}">
                  <a16:creationId xmlns:a16="http://schemas.microsoft.com/office/drawing/2014/main" id="{9514DD51-031F-DA6B-D40A-1D5EC16D928E}"/>
                </a:ext>
              </a:extLst>
            </p:cNvPr>
            <p:cNvSpPr txBox="1"/>
            <p:nvPr/>
          </p:nvSpPr>
          <p:spPr>
            <a:xfrm>
              <a:off x="2757539" y="59825"/>
              <a:ext cx="1499870" cy="2774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Updraft fan assembly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7BEF502F-36AD-2130-FBFD-2966F9391990}"/>
                </a:ext>
              </a:extLst>
            </p:cNvPr>
            <p:cNvCxnSpPr/>
            <p:nvPr/>
          </p:nvCxnSpPr>
          <p:spPr>
            <a:xfrm flipV="1">
              <a:off x="1924393" y="2698190"/>
              <a:ext cx="0" cy="3484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CB9AA788-E2D9-5EBC-355C-1D74BC59FDBB}"/>
                </a:ext>
              </a:extLst>
            </p:cNvPr>
            <p:cNvCxnSpPr>
              <a:stCxn id="52" idx="1"/>
            </p:cNvCxnSpPr>
            <p:nvPr/>
          </p:nvCxnSpPr>
          <p:spPr>
            <a:xfrm flipH="1" flipV="1">
              <a:off x="2468479" y="2520402"/>
              <a:ext cx="244398" cy="348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FA555132-A8E2-4BC9-482E-F7286EA30DC2}"/>
                </a:ext>
              </a:extLst>
            </p:cNvPr>
            <p:cNvCxnSpPr>
              <a:endCxn id="49" idx="2"/>
            </p:cNvCxnSpPr>
            <p:nvPr/>
          </p:nvCxnSpPr>
          <p:spPr>
            <a:xfrm>
              <a:off x="1381462" y="2054352"/>
              <a:ext cx="464477" cy="1823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B90CF5E9-577D-8A9F-F8D0-75C87D589849}"/>
                </a:ext>
              </a:extLst>
            </p:cNvPr>
            <p:cNvCxnSpPr/>
            <p:nvPr/>
          </p:nvCxnSpPr>
          <p:spPr>
            <a:xfrm>
              <a:off x="1083609" y="1069943"/>
              <a:ext cx="3505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42E0647E-EDED-9FEA-5822-BAA25DC73477}"/>
                </a:ext>
              </a:extLst>
            </p:cNvPr>
            <p:cNvCxnSpPr/>
            <p:nvPr/>
          </p:nvCxnSpPr>
          <p:spPr>
            <a:xfrm>
              <a:off x="2468479" y="636699"/>
              <a:ext cx="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0FE052DB-0C5F-79FE-6556-386DE4F5CF89}"/>
                </a:ext>
              </a:extLst>
            </p:cNvPr>
            <p:cNvCxnSpPr/>
            <p:nvPr/>
          </p:nvCxnSpPr>
          <p:spPr>
            <a:xfrm flipH="1">
              <a:off x="2468479" y="675906"/>
              <a:ext cx="27705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CE14F956-F7A3-9599-05A5-4D111761E3BE}"/>
                </a:ext>
              </a:extLst>
            </p:cNvPr>
            <p:cNvCxnSpPr>
              <a:stCxn id="56" idx="1"/>
              <a:endCxn id="68" idx="2"/>
            </p:cNvCxnSpPr>
            <p:nvPr/>
          </p:nvCxnSpPr>
          <p:spPr>
            <a:xfrm flipH="1" flipV="1">
              <a:off x="2494007" y="175173"/>
              <a:ext cx="263675" cy="231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25377CA0-93BA-55E2-36DB-7A9828588A3E}"/>
              </a:ext>
            </a:extLst>
          </p:cNvPr>
          <p:cNvSpPr txBox="1"/>
          <p:nvPr/>
        </p:nvSpPr>
        <p:spPr>
          <a:xfrm>
            <a:off x="8140416" y="1006113"/>
            <a:ext cx="317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Tornado Simulator!</a:t>
            </a:r>
          </a:p>
        </p:txBody>
      </p:sp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</TotalTime>
  <Words>223</Words>
  <Application>Microsoft Office PowerPoint</Application>
  <PresentationFormat>Widescreen</PresentationFormat>
  <Paragraphs>37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Avenir Next Demi Bold</vt:lpstr>
      <vt:lpstr>Calibri</vt:lpstr>
      <vt:lpstr>Calibri Light</vt:lpstr>
      <vt:lpstr>Times New Roman</vt:lpstr>
      <vt:lpstr>1_Office Theme</vt:lpstr>
      <vt:lpstr>PowerPoint Presentation</vt:lpstr>
      <vt:lpstr>Aims</vt:lpstr>
      <vt:lpstr>Activities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Hancox, Ian</cp:lastModifiedBy>
  <cp:revision>150</cp:revision>
  <dcterms:created xsi:type="dcterms:W3CDTF">2020-11-19T10:17:42Z</dcterms:created>
  <dcterms:modified xsi:type="dcterms:W3CDTF">2023-04-24T14:55:10Z</dcterms:modified>
</cp:coreProperties>
</file>