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8" r:id="rId2"/>
    <p:sldId id="285" r:id="rId3"/>
    <p:sldId id="271" r:id="rId4"/>
    <p:sldId id="272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1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3979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8BB8-0594-4C9F-AE1B-418D3792C7DA}" type="datetimeFigureOut">
              <a:rPr lang="en-GB" smtClean="0"/>
              <a:t>21/04/2023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2622B-E8B4-45F1-9E92-7EBFFFC669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3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B6ED8-9D91-5E4C-8236-27D5494AAD9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82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966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499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22622B-E8B4-45F1-9E92-7EBFFFC6690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10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5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7ECB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99605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46047" y="5594636"/>
            <a:ext cx="1677828" cy="8763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804671" y="954765"/>
            <a:ext cx="9323244" cy="1497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2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4672" y="3087899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804334" y="4196465"/>
            <a:ext cx="8189940" cy="45084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88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3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293" y="-89728"/>
            <a:ext cx="12485589" cy="1931285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178989" y="2351436"/>
            <a:ext cx="8147119" cy="3665541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178989" y="1620934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02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7C4B184-9C68-4418-9578-F5E6F1C9A3ED}" type="datetimeFigureOut">
              <a:rPr lang="en-GB" smtClean="0"/>
              <a:t>21/04/2023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C3A80BDE-B7F5-42E2-A699-FCFBD59B0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51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2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13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4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2"/>
            <a:ext cx="12191543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285769" y="1140267"/>
            <a:ext cx="6082743" cy="3283944"/>
          </a:xfrm>
          <a:prstGeom prst="rect">
            <a:avLst/>
          </a:prstGeom>
        </p:spPr>
        <p:txBody>
          <a:bodyPr/>
          <a:lstStyle>
            <a:lvl1pPr marL="228589" marR="0" indent="-228589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1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91" y="1140267"/>
            <a:ext cx="3954485" cy="334636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4000" b="1" i="0" baseline="0">
                <a:solidFill>
                  <a:srgbClr val="511C6C"/>
                </a:solidFill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(DYNAMIC TITLE OPTION CAPS AND BOLD)</a:t>
            </a:r>
          </a:p>
        </p:txBody>
      </p:sp>
    </p:spTree>
    <p:extLst>
      <p:ext uri="{BB962C8B-B14F-4D97-AF65-F5344CB8AC3E}">
        <p14:creationId xmlns:p14="http://schemas.microsoft.com/office/powerpoint/2010/main" val="304811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7ECBB6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7ECBB6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77547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2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fac/arts/staffintranet/rss/impact/schoolimpactnetwork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267008"/>
            <a:ext cx="12191999" cy="812500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Rectangle 9"/>
          <p:cNvSpPr/>
          <p:nvPr/>
        </p:nvSpPr>
        <p:spPr>
          <a:xfrm>
            <a:off x="757691" y="-298537"/>
            <a:ext cx="4219944" cy="4427620"/>
          </a:xfrm>
          <a:prstGeom prst="rect">
            <a:avLst/>
          </a:prstGeom>
          <a:solidFill>
            <a:srgbClr val="511C6C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32355" y="83394"/>
            <a:ext cx="4045280" cy="310690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defTabSz="914377">
              <a:lnSpc>
                <a:spcPct val="120000"/>
              </a:lnSpc>
            </a:pPr>
            <a:r>
              <a:rPr lang="en-GB" sz="2800" dirty="0">
                <a:solidFill>
                  <a:prstClr val="white"/>
                </a:solidFill>
                <a:latin typeface="Calibri"/>
              </a:rPr>
              <a:t>Enhancing Research Culture at Warwick</a:t>
            </a:r>
            <a:endParaRPr lang="en-US" sz="28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32355" y="1438275"/>
            <a:ext cx="3925891" cy="256041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lnSpc>
                <a:spcPct val="100000"/>
              </a:lnSpc>
              <a:spcBef>
                <a:spcPts val="1000"/>
              </a:spcBef>
            </a:pPr>
            <a:r>
              <a:rPr lang="en-GB" sz="28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Faculty of Arts </a:t>
            </a:r>
          </a:p>
          <a:p>
            <a:pPr defTabSz="914377">
              <a:lnSpc>
                <a:spcPct val="100000"/>
              </a:lnSpc>
              <a:spcBef>
                <a:spcPts val="0"/>
              </a:spcBef>
            </a:pPr>
            <a:r>
              <a:rPr lang="en-GB" sz="2800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School Impact Network</a:t>
            </a:r>
          </a:p>
          <a:p>
            <a:pPr defTabSz="914377">
              <a:spcBef>
                <a:spcPts val="1000"/>
              </a:spcBef>
            </a:pPr>
            <a:endParaRPr lang="en-GB" sz="1600" dirty="0">
              <a:solidFill>
                <a:prstClr val="white"/>
              </a:solidFill>
              <a:latin typeface="Calibri"/>
              <a:ea typeface="Avenir Next" charset="0"/>
              <a:cs typeface="Avenir Next" charset="0"/>
            </a:endParaRPr>
          </a:p>
          <a:p>
            <a:pPr defTabSz="914377">
              <a:spcBef>
                <a:spcPts val="1000"/>
              </a:spcBef>
            </a:pPr>
            <a:r>
              <a:rPr lang="en-GB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Kathryn </a:t>
            </a:r>
            <a:r>
              <a:rPr lang="en-GB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van de Wiel &amp;</a:t>
            </a:r>
          </a:p>
          <a:p>
            <a:pPr defTabSz="914377">
              <a:spcBef>
                <a:spcPts val="1000"/>
              </a:spcBef>
            </a:pPr>
            <a:r>
              <a:rPr lang="en-GB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Emma Roberts</a:t>
            </a:r>
          </a:p>
          <a:p>
            <a:pPr defTabSz="914377">
              <a:spcBef>
                <a:spcPts val="1000"/>
              </a:spcBef>
            </a:pPr>
            <a:r>
              <a:rPr lang="en-GB" dirty="0">
                <a:solidFill>
                  <a:prstClr val="white"/>
                </a:solidFill>
                <a:latin typeface="Calibri"/>
                <a:ea typeface="Avenir Next" charset="0"/>
                <a:cs typeface="Avenir Next" charset="0"/>
              </a:rPr>
              <a:t>Research &amp; Impact Services</a:t>
            </a:r>
          </a:p>
        </p:txBody>
      </p:sp>
    </p:spTree>
    <p:extLst>
      <p:ext uri="{BB962C8B-B14F-4D97-AF65-F5344CB8AC3E}">
        <p14:creationId xmlns:p14="http://schemas.microsoft.com/office/powerpoint/2010/main" val="3700834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Activities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79475" y="1091055"/>
            <a:ext cx="11074400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just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buClr>
                <a:srgbClr val="2D1165"/>
              </a:buClr>
              <a:buSzPct val="10500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working group - comprising Faculty of Arts researchers, research support staff, schoolteachers and school support staff - exploring how Warwick researchers in the Arts and Humanities might tailor their work to address the needs, challenges and aspirations of school students and their teachers.</a:t>
            </a:r>
          </a:p>
        </p:txBody>
      </p:sp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96A60DEC-3A1A-28EB-C61F-0FD414E8B3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920" y="2416618"/>
            <a:ext cx="4734067" cy="252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FD7185-D3A9-A751-62B1-55C65AA45EAD}"/>
              </a:ext>
            </a:extLst>
          </p:cNvPr>
          <p:cNvSpPr txBox="1"/>
          <p:nvPr/>
        </p:nvSpPr>
        <p:spPr>
          <a:xfrm>
            <a:off x="579475" y="2486627"/>
            <a:ext cx="6096000" cy="23723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marR="0" lvl="0" indent="-355600" algn="just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Series of collaborative, thematic workshops </a:t>
            </a:r>
          </a:p>
          <a:p>
            <a:pPr marL="355600" marR="0" lvl="0" indent="-355600" algn="just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Facilitate networking and the exchange of ideas</a:t>
            </a:r>
          </a:p>
          <a:p>
            <a:pPr marL="355600" marR="0" lvl="0" indent="-355600" algn="just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Co-design of any outputs</a:t>
            </a:r>
          </a:p>
          <a:p>
            <a:pPr marL="355600" marR="0" lvl="0" indent="-355600" algn="just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Mutually beneficial outcomes and long-term dialogue </a:t>
            </a:r>
          </a:p>
          <a:p>
            <a:pPr marL="355600" marR="0" lvl="0" indent="-355600" algn="just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  <a:buSzPct val="105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Focus on ambitious and long-term impact – e.g., curriculum change</a:t>
            </a:r>
          </a:p>
        </p:txBody>
      </p:sp>
    </p:spTree>
    <p:extLst>
      <p:ext uri="{BB962C8B-B14F-4D97-AF65-F5344CB8AC3E}">
        <p14:creationId xmlns:p14="http://schemas.microsoft.com/office/powerpoint/2010/main" val="1136562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657" y="275318"/>
            <a:ext cx="110744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Aims</a:t>
            </a:r>
            <a:endParaRPr lang="en-GB" sz="4200" b="1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9657" y="1108356"/>
            <a:ext cx="7146308" cy="450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55600" indent="-355600" algn="just">
              <a:lnSpc>
                <a:spcPct val="120000"/>
              </a:lnSpc>
              <a:spcBef>
                <a:spcPts val="0"/>
              </a:spcBef>
              <a:buClr>
                <a:srgbClr val="2D1165"/>
              </a:buClr>
              <a:buSzPct val="105000"/>
            </a:pPr>
            <a:r>
              <a:rPr lang="en-GB" sz="2000" dirty="0"/>
              <a:t>Build a basis for confident engagement with the school sector – able to recognise and leverage opportunities more proactively</a:t>
            </a:r>
          </a:p>
          <a:p>
            <a:pPr marL="355600" indent="-355600" algn="just">
              <a:lnSpc>
                <a:spcPct val="120000"/>
              </a:lnSpc>
              <a:spcBef>
                <a:spcPts val="0"/>
              </a:spcBef>
              <a:buClr>
                <a:srgbClr val="2D1165"/>
              </a:buClr>
              <a:buSzPct val="105000"/>
            </a:pPr>
            <a:endParaRPr lang="en-GB" sz="1000" dirty="0"/>
          </a:p>
          <a:p>
            <a:pPr marL="355600" indent="-355600" algn="just">
              <a:lnSpc>
                <a:spcPct val="120000"/>
              </a:lnSpc>
              <a:spcBef>
                <a:spcPts val="0"/>
              </a:spcBef>
              <a:buClr>
                <a:srgbClr val="2D1165"/>
              </a:buClr>
              <a:buSzPct val="105000"/>
            </a:pPr>
            <a:r>
              <a:rPr lang="en-GB" sz="2000" dirty="0"/>
              <a:t>Foundation for trust, dialogue and collaboration</a:t>
            </a:r>
          </a:p>
          <a:p>
            <a:pPr marL="355600" indent="-355600" algn="just">
              <a:lnSpc>
                <a:spcPct val="120000"/>
              </a:lnSpc>
              <a:spcBef>
                <a:spcPts val="0"/>
              </a:spcBef>
              <a:buClr>
                <a:srgbClr val="2D1165"/>
              </a:buClr>
              <a:buSzPct val="105000"/>
            </a:pPr>
            <a:endParaRPr lang="en-GB" sz="900" dirty="0"/>
          </a:p>
          <a:p>
            <a:pPr marL="355600" indent="-355600" algn="just">
              <a:lnSpc>
                <a:spcPct val="120000"/>
              </a:lnSpc>
              <a:spcBef>
                <a:spcPts val="0"/>
              </a:spcBef>
              <a:buClr>
                <a:srgbClr val="2D1165"/>
              </a:buClr>
              <a:buSzPct val="105000"/>
            </a:pPr>
            <a:r>
              <a:rPr lang="en-GB" sz="2000" dirty="0"/>
              <a:t>Diversify impact portfolio</a:t>
            </a:r>
          </a:p>
          <a:p>
            <a:pPr marL="355600" indent="-355600" algn="just">
              <a:lnSpc>
                <a:spcPct val="120000"/>
              </a:lnSpc>
              <a:spcBef>
                <a:spcPts val="0"/>
              </a:spcBef>
              <a:buClr>
                <a:srgbClr val="2D1165"/>
              </a:buClr>
              <a:buSzPct val="105000"/>
            </a:pPr>
            <a:endParaRPr lang="en-GB" sz="1000" dirty="0"/>
          </a:p>
          <a:p>
            <a:pPr marL="355600" indent="-355600" algn="just">
              <a:lnSpc>
                <a:spcPct val="120000"/>
              </a:lnSpc>
              <a:spcBef>
                <a:spcPts val="0"/>
              </a:spcBef>
              <a:buClr>
                <a:srgbClr val="2D1165"/>
              </a:buClr>
              <a:buSzPct val="105000"/>
            </a:pPr>
            <a:r>
              <a:rPr lang="en-GB" sz="2000" dirty="0"/>
              <a:t>Outward-looking research culture</a:t>
            </a:r>
          </a:p>
          <a:p>
            <a:pPr marL="812789" lvl="1" indent="-355600" algn="just">
              <a:lnSpc>
                <a:spcPct val="120000"/>
              </a:lnSpc>
              <a:spcBef>
                <a:spcPts val="0"/>
              </a:spcBef>
              <a:buClr>
                <a:srgbClr val="2D1165"/>
              </a:buClr>
              <a:buSzPct val="105000"/>
            </a:pPr>
            <a:r>
              <a:rPr lang="en-GB" sz="1600" dirty="0"/>
              <a:t>Meaningful, user-driven engagement with schools </a:t>
            </a:r>
          </a:p>
          <a:p>
            <a:pPr marL="812789" lvl="1" indent="-355600" algn="just">
              <a:lnSpc>
                <a:spcPct val="120000"/>
              </a:lnSpc>
              <a:spcBef>
                <a:spcPts val="0"/>
              </a:spcBef>
              <a:buClr>
                <a:srgbClr val="2D1165"/>
              </a:buClr>
              <a:buSzPct val="105000"/>
            </a:pPr>
            <a:r>
              <a:rPr lang="en-GB" sz="1600" dirty="0"/>
              <a:t>Improve perception of working with schools</a:t>
            </a:r>
          </a:p>
          <a:p>
            <a:pPr marL="355600" indent="-355600" algn="just">
              <a:lnSpc>
                <a:spcPct val="120000"/>
              </a:lnSpc>
              <a:spcBef>
                <a:spcPts val="0"/>
              </a:spcBef>
              <a:buClr>
                <a:srgbClr val="2D1165"/>
              </a:buClr>
              <a:buSzPct val="105000"/>
            </a:pPr>
            <a:endParaRPr lang="en-GB" sz="2000" dirty="0"/>
          </a:p>
        </p:txBody>
      </p:sp>
      <p:pic>
        <p:nvPicPr>
          <p:cNvPr id="5" name="Picture 4" descr="A stack of books and a red apple on top of a stack of books&#10;&#10;Description automatically generated with medium confidence">
            <a:extLst>
              <a:ext uri="{FF2B5EF4-FFF2-40B4-BE49-F238E27FC236}">
                <a16:creationId xmlns:a16="http://schemas.microsoft.com/office/drawing/2014/main" id="{AD1FA7B4-2569-0595-1E8B-552023AD92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511" y="2169000"/>
            <a:ext cx="4599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33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0497" y="191387"/>
            <a:ext cx="10515600" cy="808074"/>
          </a:xfrm>
          <a:prstGeom prst="rect">
            <a:avLst/>
          </a:prstGeom>
        </p:spPr>
        <p:txBody>
          <a:bodyPr/>
          <a:lstStyle/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4172" y="1084632"/>
            <a:ext cx="7437865" cy="424497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2400" dirty="0"/>
              <a:t>Review of existing resources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2400" dirty="0"/>
              <a:t>Identification of new resources and provision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2400" dirty="0"/>
              <a:t>Programme of events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2400" dirty="0"/>
              <a:t>Clusters of activity and ‘matchmaking’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2D1165"/>
              </a:buClr>
            </a:pPr>
            <a:r>
              <a:rPr lang="en-GB" sz="2400" dirty="0"/>
              <a:t>Better understanding of each other’s challenges, priorities, and opportunities – influence how future work is devised</a:t>
            </a:r>
          </a:p>
        </p:txBody>
      </p:sp>
      <p:pic>
        <p:nvPicPr>
          <p:cNvPr id="5" name="Picture 4" descr="A group of people in a classroom&#10;&#10;Description automatically generated with medium confidence">
            <a:extLst>
              <a:ext uri="{FF2B5EF4-FFF2-40B4-BE49-F238E27FC236}">
                <a16:creationId xmlns:a16="http://schemas.microsoft.com/office/drawing/2014/main" id="{830998CB-F18E-4B2A-9E20-F338D6674A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" r="7841"/>
          <a:stretch/>
        </p:blipFill>
        <p:spPr>
          <a:xfrm>
            <a:off x="7195126" y="1084632"/>
            <a:ext cx="4600145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80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1884" y="1178287"/>
            <a:ext cx="10595474" cy="457958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Putting recommendations into action</a:t>
            </a:r>
          </a:p>
          <a:p>
            <a:pPr lvl="1"/>
            <a:r>
              <a:rPr lang="en-GB" sz="2000" dirty="0"/>
              <a:t>New resources</a:t>
            </a:r>
          </a:p>
          <a:p>
            <a:pPr lvl="1"/>
            <a:r>
              <a:rPr lang="en-GB" sz="2000" dirty="0"/>
              <a:t>Events</a:t>
            </a:r>
          </a:p>
          <a:p>
            <a:pPr lvl="1"/>
            <a:r>
              <a:rPr lang="en-GB" sz="2000" dirty="0"/>
              <a:t>Thematic programme</a:t>
            </a:r>
          </a:p>
          <a:p>
            <a:pPr marL="0" indent="0">
              <a:buNone/>
            </a:pPr>
            <a:r>
              <a:rPr lang="en-GB" sz="2400" dirty="0"/>
              <a:t>Longevity?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>
                <a:hlinkClick r:id="rId3"/>
              </a:rPr>
              <a:t>https://warwick.ac.uk/fac/arts/staffintranet/rss/impact/schoolimpactnetwork/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        @SchoolImpactNet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363" y="275487"/>
            <a:ext cx="11074400" cy="1325563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200" b="1" dirty="0">
                <a:solidFill>
                  <a:srgbClr val="2D1165"/>
                </a:solidFill>
                <a:latin typeface="+mn-lt"/>
              </a:rPr>
              <a:t>Next Steps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F308706-164A-9E3A-4C7C-1421362F8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74" y="4408142"/>
            <a:ext cx="530874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0738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</TotalTime>
  <Words>232</Words>
  <Application>Microsoft Office PowerPoint</Application>
  <PresentationFormat>Widescreen</PresentationFormat>
  <Paragraphs>45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Avenir Next Demi Bold</vt:lpstr>
      <vt:lpstr>Calibri</vt:lpstr>
      <vt:lpstr>Calibri Light</vt:lpstr>
      <vt:lpstr>Times New Roman</vt:lpstr>
      <vt:lpstr>1_Office Theme</vt:lpstr>
      <vt:lpstr>PowerPoint Presentation</vt:lpstr>
      <vt:lpstr>Activities</vt:lpstr>
      <vt:lpstr>Aims</vt:lpstr>
      <vt:lpstr>Recommendations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Carole</dc:creator>
  <cp:lastModifiedBy>van de Wiel, Kathryn</cp:lastModifiedBy>
  <cp:revision>151</cp:revision>
  <dcterms:created xsi:type="dcterms:W3CDTF">2020-11-19T10:17:42Z</dcterms:created>
  <dcterms:modified xsi:type="dcterms:W3CDTF">2023-04-21T12:57:29Z</dcterms:modified>
</cp:coreProperties>
</file>