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3"/>
  </p:notesMasterIdLst>
  <p:sldIdLst>
    <p:sldId id="258" r:id="rId6"/>
    <p:sldId id="262" r:id="rId7"/>
    <p:sldId id="263" r:id="rId8"/>
    <p:sldId id="274" r:id="rId9"/>
    <p:sldId id="287" r:id="rId10"/>
    <p:sldId id="288" r:id="rId11"/>
    <p:sldId id="271" r:id="rId12"/>
    <p:sldId id="291" r:id="rId13"/>
    <p:sldId id="264" r:id="rId14"/>
    <p:sldId id="284" r:id="rId15"/>
    <p:sldId id="269" r:id="rId16"/>
    <p:sldId id="292" r:id="rId17"/>
    <p:sldId id="261" r:id="rId18"/>
    <p:sldId id="298" r:id="rId19"/>
    <p:sldId id="260" r:id="rId20"/>
    <p:sldId id="295"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DB1889-082B-4B03-A00D-0B809A2944D6}" v="70" dt="2026-04-20T15:49:15.5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660"/>
  </p:normalViewPr>
  <p:slideViewPr>
    <p:cSldViewPr snapToGrid="0">
      <p:cViewPr>
        <p:scale>
          <a:sx n="75" d="100"/>
          <a:sy n="75" d="100"/>
        </p:scale>
        <p:origin x="240"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ECE874-AA17-4C51-A723-FB6A3BD37492}" type="datetimeFigureOut">
              <a:rPr lang="en-GB" smtClean="0"/>
              <a:t>09/04/2026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910172-3902-4B37-99E3-439CAB5EA6FE}" type="slidenum">
              <a:rPr lang="en-GB" smtClean="0"/>
              <a:t>‹#›</a:t>
            </a:fld>
            <a:endParaRPr lang="en-GB"/>
          </a:p>
        </p:txBody>
      </p:sp>
    </p:spTree>
    <p:extLst>
      <p:ext uri="{BB962C8B-B14F-4D97-AF65-F5344CB8AC3E}">
        <p14:creationId xmlns:p14="http://schemas.microsoft.com/office/powerpoint/2010/main" val="1357868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EMRTP we have the aberration corrected JEOL ARM, samples are placed inside through the side entry port. Using specialised holders from DENS Solutions we are able to apply an electrical bias and/or heat the sample. All of the electronics need to feed through the metal pole of the holder to the metal pin contacts at the end. The biasing and heating at the sample is done by the </a:t>
            </a:r>
            <a:r>
              <a:rPr lang="en-GB" dirty="0" err="1"/>
              <a:t>SixNy</a:t>
            </a:r>
            <a:r>
              <a:rPr lang="en-GB" dirty="0"/>
              <a:t> MEMS chip you can see there, patterned metal electrodes on a Silicon nitride membrane.</a:t>
            </a:r>
          </a:p>
        </p:txBody>
      </p:sp>
      <p:sp>
        <p:nvSpPr>
          <p:cNvPr id="4" name="Slide Number Placeholder 3"/>
          <p:cNvSpPr>
            <a:spLocks noGrp="1"/>
          </p:cNvSpPr>
          <p:nvPr>
            <p:ph type="sldNum" sz="quarter" idx="5"/>
          </p:nvPr>
        </p:nvSpPr>
        <p:spPr/>
        <p:txBody>
          <a:bodyPr/>
          <a:lstStyle/>
          <a:p>
            <a:fld id="{C9910172-3902-4B37-99E3-439CAB5EA6FE}" type="slidenum">
              <a:rPr lang="en-GB" smtClean="0"/>
              <a:t>2</a:t>
            </a:fld>
            <a:endParaRPr lang="en-GB"/>
          </a:p>
        </p:txBody>
      </p:sp>
    </p:spTree>
    <p:extLst>
      <p:ext uri="{BB962C8B-B14F-4D97-AF65-F5344CB8AC3E}">
        <p14:creationId xmlns:p14="http://schemas.microsoft.com/office/powerpoint/2010/main" val="97974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whole story is a little more complex and the convergence semi-angle plays a massive part.</a:t>
            </a:r>
          </a:p>
          <a:p>
            <a:endParaRPr lang="en-GB" dirty="0"/>
          </a:p>
        </p:txBody>
      </p:sp>
      <p:sp>
        <p:nvSpPr>
          <p:cNvPr id="4" name="Slide Number Placeholder 3"/>
          <p:cNvSpPr>
            <a:spLocks noGrp="1"/>
          </p:cNvSpPr>
          <p:nvPr>
            <p:ph type="sldNum" sz="quarter" idx="5"/>
          </p:nvPr>
        </p:nvSpPr>
        <p:spPr/>
        <p:txBody>
          <a:bodyPr/>
          <a:lstStyle/>
          <a:p>
            <a:fld id="{FDA936D7-B696-49F5-B960-ED18BFEE3977}" type="slidenum">
              <a:rPr lang="en-GB" smtClean="0"/>
              <a:t>5</a:t>
            </a:fld>
            <a:endParaRPr lang="en-GB"/>
          </a:p>
        </p:txBody>
      </p:sp>
    </p:spTree>
    <p:extLst>
      <p:ext uri="{BB962C8B-B14F-4D97-AF65-F5344CB8AC3E}">
        <p14:creationId xmlns:p14="http://schemas.microsoft.com/office/powerpoint/2010/main" val="264848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way 4D-STEM works is that we transmit a converged electron beam through a sample and record the resulting diffraction pattern on a direct electron detector. If the electron beam transmits through an electric field then the beam is tilted in real space, which corresponds to a shift in diffraction space. So if we place the central disc of the diffraction pattern on our detector and look at the weighted average of the intensities in each pixel position we can find the centre of the diffraction pattern or the centre of mass. So with the equation on the right here we can calculate the in plane electric field from the tilt angle of the beam measured by </a:t>
            </a:r>
            <a:r>
              <a:rPr lang="en-GB" dirty="0" err="1"/>
              <a:t>CoM</a:t>
            </a:r>
            <a:endParaRPr lang="en-GB" dirty="0"/>
          </a:p>
        </p:txBody>
      </p:sp>
      <p:sp>
        <p:nvSpPr>
          <p:cNvPr id="4" name="Slide Number Placeholder 3"/>
          <p:cNvSpPr>
            <a:spLocks noGrp="1"/>
          </p:cNvSpPr>
          <p:nvPr>
            <p:ph type="sldNum" sz="quarter" idx="5"/>
          </p:nvPr>
        </p:nvSpPr>
        <p:spPr/>
        <p:txBody>
          <a:bodyPr/>
          <a:lstStyle/>
          <a:p>
            <a:fld id="{FDA936D7-B696-49F5-B960-ED18BFEE3977}" type="slidenum">
              <a:rPr lang="en-GB" smtClean="0"/>
              <a:t>6</a:t>
            </a:fld>
            <a:endParaRPr lang="en-GB"/>
          </a:p>
        </p:txBody>
      </p:sp>
    </p:spTree>
    <p:extLst>
      <p:ext uri="{BB962C8B-B14F-4D97-AF65-F5344CB8AC3E}">
        <p14:creationId xmlns:p14="http://schemas.microsoft.com/office/powerpoint/2010/main" val="1930056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8A00D-CD54-DCE4-3AF9-A662D06AEF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107BFA-D9EE-86EE-6AB0-CE5461AE41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04C600-E3CA-26A8-CF2B-082C689F1E83}"/>
              </a:ext>
            </a:extLst>
          </p:cNvPr>
          <p:cNvSpPr>
            <a:spLocks noGrp="1"/>
          </p:cNvSpPr>
          <p:nvPr>
            <p:ph type="body" idx="1"/>
          </p:nvPr>
        </p:nvSpPr>
        <p:spPr/>
        <p:txBody>
          <a:bodyPr/>
          <a:lstStyle/>
          <a:p>
            <a:r>
              <a:rPr lang="en-GB" dirty="0"/>
              <a:t>And by closing the circuit at both ends we can collect the generated signal, so one end we connect to our collection apparatus (amplifier + ammeter) and the other end to ground.</a:t>
            </a:r>
          </a:p>
        </p:txBody>
      </p:sp>
      <p:sp>
        <p:nvSpPr>
          <p:cNvPr id="4" name="Slide Number Placeholder 3">
            <a:extLst>
              <a:ext uri="{FF2B5EF4-FFF2-40B4-BE49-F238E27FC236}">
                <a16:creationId xmlns:a16="http://schemas.microsoft.com/office/drawing/2014/main" id="{02F2661C-F83B-76EB-5302-68E254F3B65C}"/>
              </a:ext>
            </a:extLst>
          </p:cNvPr>
          <p:cNvSpPr>
            <a:spLocks noGrp="1"/>
          </p:cNvSpPr>
          <p:nvPr>
            <p:ph type="sldNum" sz="quarter" idx="5"/>
          </p:nvPr>
        </p:nvSpPr>
        <p:spPr/>
        <p:txBody>
          <a:bodyPr/>
          <a:lstStyle/>
          <a:p>
            <a:fld id="{96B9A687-8B01-41A3-A60C-41133233BC92}" type="slidenum">
              <a:rPr lang="en-GB" smtClean="0"/>
              <a:t>8</a:t>
            </a:fld>
            <a:endParaRPr lang="en-GB"/>
          </a:p>
        </p:txBody>
      </p:sp>
    </p:spTree>
    <p:extLst>
      <p:ext uri="{BB962C8B-B14F-4D97-AF65-F5344CB8AC3E}">
        <p14:creationId xmlns:p14="http://schemas.microsoft.com/office/powerpoint/2010/main" val="1209137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8EC09-4240-9411-C4B8-D52B35D0D025}"/>
              </a:ext>
            </a:extLst>
          </p:cNvPr>
          <p:cNvSpPr>
            <a:spLocks noGrp="1"/>
          </p:cNvSpPr>
          <p:nvPr>
            <p:ph type="ctrTitle"/>
          </p:nvPr>
        </p:nvSpPr>
        <p:spPr>
          <a:xfrm>
            <a:off x="204652" y="3618411"/>
            <a:ext cx="8273143" cy="1972492"/>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1B6D56-0832-AD43-0A86-24BF00A2EAC9}"/>
              </a:ext>
            </a:extLst>
          </p:cNvPr>
          <p:cNvSpPr>
            <a:spLocks noGrp="1"/>
          </p:cNvSpPr>
          <p:nvPr>
            <p:ph type="subTitle" idx="1"/>
          </p:nvPr>
        </p:nvSpPr>
        <p:spPr>
          <a:xfrm>
            <a:off x="1641566" y="5728063"/>
            <a:ext cx="9144000" cy="49112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a:extLst>
              <a:ext uri="{FF2B5EF4-FFF2-40B4-BE49-F238E27FC236}">
                <a16:creationId xmlns:a16="http://schemas.microsoft.com/office/drawing/2014/main" id="{770CCE59-EB15-83E4-CADC-D26D1D3E5924}"/>
              </a:ext>
            </a:extLst>
          </p:cNvPr>
          <p:cNvSpPr>
            <a:spLocks noGrp="1"/>
          </p:cNvSpPr>
          <p:nvPr>
            <p:ph type="sldNum" sz="quarter" idx="12"/>
          </p:nvPr>
        </p:nvSpPr>
        <p:spPr/>
        <p:txBody>
          <a:bodyPr/>
          <a:lstStyle/>
          <a:p>
            <a:fld id="{08B195B8-4ADB-4C53-A92F-2BE1C86ED8CF}" type="slidenum">
              <a:rPr lang="en-GB" smtClean="0"/>
              <a:t>‹#›</a:t>
            </a:fld>
            <a:endParaRPr lang="en-GB"/>
          </a:p>
        </p:txBody>
      </p:sp>
    </p:spTree>
    <p:extLst>
      <p:ext uri="{BB962C8B-B14F-4D97-AF65-F5344CB8AC3E}">
        <p14:creationId xmlns:p14="http://schemas.microsoft.com/office/powerpoint/2010/main" val="2122905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29FC-5587-2D8F-CA46-926185A39190}"/>
              </a:ext>
            </a:extLst>
          </p:cNvPr>
          <p:cNvSpPr>
            <a:spLocks noGrp="1"/>
          </p:cNvSpPr>
          <p:nvPr>
            <p:ph type="title"/>
          </p:nvPr>
        </p:nvSpPr>
        <p:spPr>
          <a:xfrm>
            <a:off x="831850" y="576263"/>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48A8793-D81B-0C90-CCFA-DAB53A18823C}"/>
              </a:ext>
            </a:extLst>
          </p:cNvPr>
          <p:cNvSpPr>
            <a:spLocks noGrp="1"/>
          </p:cNvSpPr>
          <p:nvPr>
            <p:ph type="body" idx="1"/>
          </p:nvPr>
        </p:nvSpPr>
        <p:spPr>
          <a:xfrm>
            <a:off x="831850" y="3844880"/>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CFDD27-3010-AE48-B932-E797FBDA1751}"/>
              </a:ext>
            </a:extLst>
          </p:cNvPr>
          <p:cNvSpPr>
            <a:spLocks noGrp="1"/>
          </p:cNvSpPr>
          <p:nvPr>
            <p:ph type="dt" sz="half" idx="10"/>
          </p:nvPr>
        </p:nvSpPr>
        <p:spPr>
          <a:xfrm>
            <a:off x="838200" y="6356350"/>
            <a:ext cx="2743200" cy="365125"/>
          </a:xfrm>
          <a:prstGeom prst="rect">
            <a:avLst/>
          </a:prstGeom>
        </p:spPr>
        <p:txBody>
          <a:bodyPr/>
          <a:lstStyle/>
          <a:p>
            <a:fld id="{A365569B-F357-4F5C-8D31-FBFF5F1BEF5B}" type="datetimeFigureOut">
              <a:rPr lang="en-GB" smtClean="0"/>
              <a:t>07/04/2026</a:t>
            </a:fld>
            <a:endParaRPr lang="en-GB"/>
          </a:p>
        </p:txBody>
      </p:sp>
      <p:sp>
        <p:nvSpPr>
          <p:cNvPr id="5" name="Footer Placeholder 4">
            <a:extLst>
              <a:ext uri="{FF2B5EF4-FFF2-40B4-BE49-F238E27FC236}">
                <a16:creationId xmlns:a16="http://schemas.microsoft.com/office/drawing/2014/main" id="{303D315D-AB99-FB70-10CF-6DF8E3549D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ADB604E3-FA2D-50F0-FBF1-0C6535D52892}"/>
              </a:ext>
            </a:extLst>
          </p:cNvPr>
          <p:cNvSpPr>
            <a:spLocks noGrp="1"/>
          </p:cNvSpPr>
          <p:nvPr>
            <p:ph type="sldNum" sz="quarter" idx="12"/>
          </p:nvPr>
        </p:nvSpPr>
        <p:spPr/>
        <p:txBody>
          <a:bodyPr/>
          <a:lstStyle/>
          <a:p>
            <a:fld id="{A3B96E65-7134-4EFC-AE29-E50EBCA13146}" type="slidenum">
              <a:rPr lang="en-GB" smtClean="0"/>
              <a:t>‹#›</a:t>
            </a:fld>
            <a:endParaRPr lang="en-GB"/>
          </a:p>
        </p:txBody>
      </p:sp>
    </p:spTree>
    <p:extLst>
      <p:ext uri="{BB962C8B-B14F-4D97-AF65-F5344CB8AC3E}">
        <p14:creationId xmlns:p14="http://schemas.microsoft.com/office/powerpoint/2010/main" val="2213587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9D174-BBD6-1ED6-9550-26DFF3456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B472D3-FB50-660F-4575-D64C892596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0709EE52-F1F3-6BC3-FD35-A1B5D90999C2}"/>
              </a:ext>
            </a:extLst>
          </p:cNvPr>
          <p:cNvSpPr>
            <a:spLocks noGrp="1"/>
          </p:cNvSpPr>
          <p:nvPr>
            <p:ph type="sldNum" sz="quarter" idx="12"/>
          </p:nvPr>
        </p:nvSpPr>
        <p:spPr/>
        <p:txBody>
          <a:bodyPr/>
          <a:lstStyle/>
          <a:p>
            <a:fld id="{A3B96E65-7134-4EFC-AE29-E50EBCA13146}" type="slidenum">
              <a:rPr lang="en-GB" smtClean="0"/>
              <a:t>‹#›</a:t>
            </a:fld>
            <a:endParaRPr lang="en-GB"/>
          </a:p>
        </p:txBody>
      </p:sp>
    </p:spTree>
    <p:extLst>
      <p:ext uri="{BB962C8B-B14F-4D97-AF65-F5344CB8AC3E}">
        <p14:creationId xmlns:p14="http://schemas.microsoft.com/office/powerpoint/2010/main" val="1235543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24D63-8819-4AD2-777D-D09CE782596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1300EB9-1C4C-EEDF-0DF0-5AB31F558248}"/>
              </a:ext>
            </a:extLst>
          </p:cNvPr>
          <p:cNvSpPr>
            <a:spLocks noGrp="1"/>
          </p:cNvSpPr>
          <p:nvPr>
            <p:ph sz="half" idx="1"/>
          </p:nvPr>
        </p:nvSpPr>
        <p:spPr>
          <a:xfrm>
            <a:off x="522513" y="1253331"/>
            <a:ext cx="5399317"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08F1630F-DDB1-D9EC-79A0-3EF21432A516}"/>
              </a:ext>
            </a:extLst>
          </p:cNvPr>
          <p:cNvSpPr>
            <a:spLocks noGrp="1"/>
          </p:cNvSpPr>
          <p:nvPr>
            <p:ph sz="half" idx="2"/>
          </p:nvPr>
        </p:nvSpPr>
        <p:spPr>
          <a:xfrm>
            <a:off x="6270170" y="1253331"/>
            <a:ext cx="540802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CB99BA34-DA54-0B11-6212-118778EC5909}"/>
              </a:ext>
            </a:extLst>
          </p:cNvPr>
          <p:cNvSpPr>
            <a:spLocks noGrp="1"/>
          </p:cNvSpPr>
          <p:nvPr>
            <p:ph type="sldNum" sz="quarter" idx="12"/>
          </p:nvPr>
        </p:nvSpPr>
        <p:spPr/>
        <p:txBody>
          <a:bodyPr/>
          <a:lstStyle/>
          <a:p>
            <a:fld id="{A3B96E65-7134-4EFC-AE29-E50EBCA13146}" type="slidenum">
              <a:rPr lang="en-GB" smtClean="0"/>
              <a:t>‹#›</a:t>
            </a:fld>
            <a:endParaRPr lang="en-GB"/>
          </a:p>
        </p:txBody>
      </p:sp>
    </p:spTree>
    <p:extLst>
      <p:ext uri="{BB962C8B-B14F-4D97-AF65-F5344CB8AC3E}">
        <p14:creationId xmlns:p14="http://schemas.microsoft.com/office/powerpoint/2010/main" val="1047475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6ACB0-BF65-3DFF-83B2-B5EBCE4832A5}"/>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7BDB67D0-B9BF-A748-ED44-47D443E6F6DD}"/>
              </a:ext>
            </a:extLst>
          </p:cNvPr>
          <p:cNvSpPr>
            <a:spLocks noGrp="1"/>
          </p:cNvSpPr>
          <p:nvPr>
            <p:ph type="sldNum" sz="quarter" idx="12"/>
          </p:nvPr>
        </p:nvSpPr>
        <p:spPr/>
        <p:txBody>
          <a:bodyPr/>
          <a:lstStyle/>
          <a:p>
            <a:fld id="{A3B96E65-7134-4EFC-AE29-E50EBCA13146}" type="slidenum">
              <a:rPr lang="en-GB" smtClean="0"/>
              <a:t>‹#›</a:t>
            </a:fld>
            <a:endParaRPr lang="en-GB"/>
          </a:p>
        </p:txBody>
      </p:sp>
    </p:spTree>
    <p:extLst>
      <p:ext uri="{BB962C8B-B14F-4D97-AF65-F5344CB8AC3E}">
        <p14:creationId xmlns:p14="http://schemas.microsoft.com/office/powerpoint/2010/main" val="204320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44991-70F9-381C-6703-743D00C1E2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0BA9FD-CB08-44EE-1F96-761EBC47CC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948286-F488-4AB3-67BB-326CFB67A09D}"/>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35E59CF7-D5CB-44B6-FD9A-A806C9B0906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E3B2300-51DA-8AB9-5C25-14B638D5A373}"/>
              </a:ext>
            </a:extLst>
          </p:cNvPr>
          <p:cNvSpPr>
            <a:spLocks noGrp="1"/>
          </p:cNvSpPr>
          <p:nvPr>
            <p:ph type="sldNum" sz="quarter" idx="12"/>
          </p:nvPr>
        </p:nvSpPr>
        <p:spPr/>
        <p:txBody>
          <a:bodyPr/>
          <a:lstStyle/>
          <a:p>
            <a:fld id="{08B195B8-4ADB-4C53-A92F-2BE1C86ED8CF}" type="slidenum">
              <a:rPr lang="en-GB" smtClean="0"/>
              <a:t>‹#›</a:t>
            </a:fld>
            <a:endParaRPr lang="en-GB"/>
          </a:p>
        </p:txBody>
      </p:sp>
    </p:spTree>
    <p:extLst>
      <p:ext uri="{BB962C8B-B14F-4D97-AF65-F5344CB8AC3E}">
        <p14:creationId xmlns:p14="http://schemas.microsoft.com/office/powerpoint/2010/main" val="1978216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Layout" Target="../slideLayouts/slideLayout4.xml"/><Relationship Id="rId7"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A close-up of different colors&#10;&#10;Description automatically generated">
            <a:extLst>
              <a:ext uri="{FF2B5EF4-FFF2-40B4-BE49-F238E27FC236}">
                <a16:creationId xmlns:a16="http://schemas.microsoft.com/office/drawing/2014/main" id="{7938924A-2180-DED6-93F1-DBDA0640182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A1BC8B3C-9368-CC54-6AF5-EC8F7D62DF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2ADB8D-7120-1412-9B9A-177EC40C06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57462C-9A83-B20F-8725-3F7C23525A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F08BD3-6DF8-4249-866D-B076D515D44D}" type="datetimeFigureOut">
              <a:rPr lang="en-GB" smtClean="0"/>
              <a:t>07/04/2026</a:t>
            </a:fld>
            <a:endParaRPr lang="en-GB"/>
          </a:p>
        </p:txBody>
      </p:sp>
      <p:sp>
        <p:nvSpPr>
          <p:cNvPr id="5" name="Footer Placeholder 4">
            <a:extLst>
              <a:ext uri="{FF2B5EF4-FFF2-40B4-BE49-F238E27FC236}">
                <a16:creationId xmlns:a16="http://schemas.microsoft.com/office/drawing/2014/main" id="{31126EB2-E71A-80BB-4301-267C2207AC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A171841-CE6F-121C-40A7-3F3B49A258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B195B8-4ADB-4C53-A92F-2BE1C86ED8CF}" type="slidenum">
              <a:rPr lang="en-GB" smtClean="0"/>
              <a:t>‹#›</a:t>
            </a:fld>
            <a:endParaRPr lang="en-GB"/>
          </a:p>
        </p:txBody>
      </p:sp>
    </p:spTree>
    <p:extLst>
      <p:ext uri="{BB962C8B-B14F-4D97-AF65-F5344CB8AC3E}">
        <p14:creationId xmlns:p14="http://schemas.microsoft.com/office/powerpoint/2010/main" val="4028493971"/>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52E998-822E-F408-2575-A13EB10D2110}"/>
              </a:ext>
            </a:extLst>
          </p:cNvPr>
          <p:cNvSpPr>
            <a:spLocks noGrp="1"/>
          </p:cNvSpPr>
          <p:nvPr>
            <p:ph type="title"/>
          </p:nvPr>
        </p:nvSpPr>
        <p:spPr>
          <a:xfrm>
            <a:off x="522514" y="365126"/>
            <a:ext cx="11155680" cy="65377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FB3838-F550-82CB-763F-316F7049A41F}"/>
              </a:ext>
            </a:extLst>
          </p:cNvPr>
          <p:cNvSpPr>
            <a:spLocks noGrp="1"/>
          </p:cNvSpPr>
          <p:nvPr>
            <p:ph type="body" idx="1"/>
          </p:nvPr>
        </p:nvSpPr>
        <p:spPr>
          <a:xfrm>
            <a:off x="522514" y="1253330"/>
            <a:ext cx="11155680" cy="43569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F8C1EB52-0F0E-7F4F-5B67-D0EC4540D86C}"/>
              </a:ext>
            </a:extLst>
          </p:cNvPr>
          <p:cNvSpPr>
            <a:spLocks noGrp="1"/>
          </p:cNvSpPr>
          <p:nvPr>
            <p:ph type="sldNum" sz="quarter" idx="4"/>
          </p:nvPr>
        </p:nvSpPr>
        <p:spPr>
          <a:xfrm>
            <a:off x="9093926" y="639671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B96E65-7134-4EFC-AE29-E50EBCA13146}" type="slidenum">
              <a:rPr lang="en-GB" smtClean="0"/>
              <a:t>‹#›</a:t>
            </a:fld>
            <a:endParaRPr lang="en-GB"/>
          </a:p>
        </p:txBody>
      </p:sp>
      <p:pic>
        <p:nvPicPr>
          <p:cNvPr id="7" name="Picture 6">
            <a:extLst>
              <a:ext uri="{FF2B5EF4-FFF2-40B4-BE49-F238E27FC236}">
                <a16:creationId xmlns:a16="http://schemas.microsoft.com/office/drawing/2014/main" id="{AD676B8F-F6B8-8387-E67A-E4FC4FBD9DF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0" y="5877273"/>
            <a:ext cx="12192000" cy="577215"/>
          </a:xfrm>
          <a:prstGeom prst="rect">
            <a:avLst/>
          </a:prstGeom>
        </p:spPr>
      </p:pic>
      <p:pic>
        <p:nvPicPr>
          <p:cNvPr id="8" name="Picture 7" descr="Chart, bubble chart&#10;&#10;Description automatically generated">
            <a:extLst>
              <a:ext uri="{FF2B5EF4-FFF2-40B4-BE49-F238E27FC236}">
                <a16:creationId xmlns:a16="http://schemas.microsoft.com/office/drawing/2014/main" id="{049EC98B-2B7D-AC70-8E7A-D4B04B03428E}"/>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1442" y="5972172"/>
            <a:ext cx="975117" cy="849087"/>
          </a:xfrm>
          <a:prstGeom prst="rect">
            <a:avLst/>
          </a:prstGeom>
        </p:spPr>
      </p:pic>
    </p:spTree>
    <p:extLst>
      <p:ext uri="{BB962C8B-B14F-4D97-AF65-F5344CB8AC3E}">
        <p14:creationId xmlns:p14="http://schemas.microsoft.com/office/powerpoint/2010/main" val="3283783698"/>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4" r:id="rId3"/>
    <p:sldLayoutId id="2147483666" r:id="rId4"/>
    <p:sldLayoutId id="214748365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6.png"/><Relationship Id="rId1" Type="http://schemas.openxmlformats.org/officeDocument/2006/relationships/slideLayout" Target="../slideLayouts/slideLayout6.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10.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2.png"/><Relationship Id="rId7" Type="http://schemas.openxmlformats.org/officeDocument/2006/relationships/image" Target="../media/image11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5.png"/><Relationship Id="rId11" Type="http://schemas.openxmlformats.org/officeDocument/2006/relationships/image" Target="../media/image16.png"/><Relationship Id="rId5" Type="http://schemas.openxmlformats.org/officeDocument/2006/relationships/image" Target="../media/image14.png"/><Relationship Id="rId10" Type="http://schemas.openxmlformats.org/officeDocument/2006/relationships/image" Target="../media/image140.png"/><Relationship Id="rId4" Type="http://schemas.openxmlformats.org/officeDocument/2006/relationships/image" Target="../media/image13.png"/><Relationship Id="rId9" Type="http://schemas.openxmlformats.org/officeDocument/2006/relationships/image" Target="../media/image130.png"/></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50.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100.png"/><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E9ABA-8160-75B9-05B7-A3E2AD9227EA}"/>
              </a:ext>
            </a:extLst>
          </p:cNvPr>
          <p:cNvSpPr>
            <a:spLocks noGrp="1"/>
          </p:cNvSpPr>
          <p:nvPr>
            <p:ph type="ctrTitle"/>
          </p:nvPr>
        </p:nvSpPr>
        <p:spPr/>
        <p:txBody>
          <a:bodyPr>
            <a:noAutofit/>
          </a:bodyPr>
          <a:lstStyle/>
          <a:p>
            <a:r>
              <a:rPr lang="en-GB" sz="4400" dirty="0"/>
              <a:t>Mapping electric fields of operando devices in the electron microscope</a:t>
            </a:r>
          </a:p>
        </p:txBody>
      </p:sp>
      <p:sp>
        <p:nvSpPr>
          <p:cNvPr id="3" name="Subtitle 2">
            <a:extLst>
              <a:ext uri="{FF2B5EF4-FFF2-40B4-BE49-F238E27FC236}">
                <a16:creationId xmlns:a16="http://schemas.microsoft.com/office/drawing/2014/main" id="{4942AD7D-7355-9065-EB8E-9682FCD585CB}"/>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936403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83442-26E1-A428-F41E-6C4B143E9AE6}"/>
              </a:ext>
            </a:extLst>
          </p:cNvPr>
          <p:cNvSpPr>
            <a:spLocks noGrp="1"/>
          </p:cNvSpPr>
          <p:nvPr>
            <p:ph type="title"/>
          </p:nvPr>
        </p:nvSpPr>
        <p:spPr/>
        <p:txBody>
          <a:bodyPr>
            <a:normAutofit fontScale="90000"/>
          </a:bodyPr>
          <a:lstStyle/>
          <a:p>
            <a:r>
              <a:rPr lang="en-GB" dirty="0"/>
              <a:t>Biasing a Silicon Diode</a:t>
            </a:r>
          </a:p>
        </p:txBody>
      </p:sp>
      <p:sp>
        <p:nvSpPr>
          <p:cNvPr id="4" name="Slide Number Placeholder 3">
            <a:extLst>
              <a:ext uri="{FF2B5EF4-FFF2-40B4-BE49-F238E27FC236}">
                <a16:creationId xmlns:a16="http://schemas.microsoft.com/office/drawing/2014/main" id="{491ADEDF-60B7-0427-B054-C842D2A5AC50}"/>
              </a:ext>
            </a:extLst>
          </p:cNvPr>
          <p:cNvSpPr>
            <a:spLocks noGrp="1"/>
          </p:cNvSpPr>
          <p:nvPr>
            <p:ph type="sldNum" sz="quarter" idx="12"/>
          </p:nvPr>
        </p:nvSpPr>
        <p:spPr/>
        <p:txBody>
          <a:bodyPr/>
          <a:lstStyle/>
          <a:p>
            <a:fld id="{08B195B8-4ADB-4C53-A92F-2BE1C86ED8CF}" type="slidenum">
              <a:rPr lang="en-GB" smtClean="0"/>
              <a:t>10</a:t>
            </a:fld>
            <a:endParaRPr lang="en-GB"/>
          </a:p>
        </p:txBody>
      </p:sp>
      <p:grpSp>
        <p:nvGrpSpPr>
          <p:cNvPr id="7" name="Group 6">
            <a:extLst>
              <a:ext uri="{FF2B5EF4-FFF2-40B4-BE49-F238E27FC236}">
                <a16:creationId xmlns:a16="http://schemas.microsoft.com/office/drawing/2014/main" id="{4AA7C100-9441-E65D-12D4-DF0C3DB6B593}"/>
              </a:ext>
            </a:extLst>
          </p:cNvPr>
          <p:cNvGrpSpPr/>
          <p:nvPr/>
        </p:nvGrpSpPr>
        <p:grpSpPr>
          <a:xfrm>
            <a:off x="103229" y="1216044"/>
            <a:ext cx="11985542" cy="4657813"/>
            <a:chOff x="103229" y="1216044"/>
            <a:chExt cx="11985542" cy="4657813"/>
          </a:xfrm>
        </p:grpSpPr>
        <p:pic>
          <p:nvPicPr>
            <p:cNvPr id="5" name="Picture 4">
              <a:extLst>
                <a:ext uri="{FF2B5EF4-FFF2-40B4-BE49-F238E27FC236}">
                  <a16:creationId xmlns:a16="http://schemas.microsoft.com/office/drawing/2014/main" id="{A8DE11A8-8471-73F2-B352-5E376B768487}"/>
                </a:ext>
              </a:extLst>
            </p:cNvPr>
            <p:cNvPicPr>
              <a:picLocks noChangeAspect="1"/>
            </p:cNvPicPr>
            <p:nvPr/>
          </p:nvPicPr>
          <p:blipFill>
            <a:blip r:embed="rId2" cstate="print">
              <a:extLst>
                <a:ext uri="{28A0092B-C50C-407E-A947-70E740481C1C}">
                  <a14:useLocalDpi xmlns:a14="http://schemas.microsoft.com/office/drawing/2010/main" val="0"/>
                </a:ext>
              </a:extLst>
            </a:blip>
            <a:srcRect t="30768" b="33434"/>
            <a:stretch>
              <a:fillRect/>
            </a:stretch>
          </p:blipFill>
          <p:spPr bwMode="auto">
            <a:xfrm>
              <a:off x="103229" y="1216044"/>
              <a:ext cx="11985542" cy="4657813"/>
            </a:xfrm>
            <a:prstGeom prst="rect">
              <a:avLst/>
            </a:prstGeom>
            <a:noFill/>
            <a:ln>
              <a:noFill/>
            </a:ln>
          </p:spPr>
        </p:pic>
        <p:sp>
          <p:nvSpPr>
            <p:cNvPr id="3" name="Rectangle 2">
              <a:extLst>
                <a:ext uri="{FF2B5EF4-FFF2-40B4-BE49-F238E27FC236}">
                  <a16:creationId xmlns:a16="http://schemas.microsoft.com/office/drawing/2014/main" id="{AD28D7F7-AA09-3F30-46AD-313CFCEC95B5}"/>
                </a:ext>
              </a:extLst>
            </p:cNvPr>
            <p:cNvSpPr/>
            <p:nvPr/>
          </p:nvSpPr>
          <p:spPr>
            <a:xfrm>
              <a:off x="154983" y="1565329"/>
              <a:ext cx="697424" cy="6537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5FB95A8-2938-93E7-560A-73CC68C9FF3E}"/>
                </a:ext>
              </a:extLst>
            </p:cNvPr>
            <p:cNvSpPr/>
            <p:nvPr/>
          </p:nvSpPr>
          <p:spPr>
            <a:xfrm>
              <a:off x="6258733" y="1390840"/>
              <a:ext cx="697424" cy="65377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44171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D49EC-B121-462E-F39C-BAF9E2F8C6FF}"/>
              </a:ext>
            </a:extLst>
          </p:cNvPr>
          <p:cNvSpPr>
            <a:spLocks noGrp="1"/>
          </p:cNvSpPr>
          <p:nvPr>
            <p:ph type="title"/>
          </p:nvPr>
        </p:nvSpPr>
        <p:spPr/>
        <p:txBody>
          <a:bodyPr>
            <a:normAutofit fontScale="90000"/>
          </a:bodyPr>
          <a:lstStyle/>
          <a:p>
            <a:r>
              <a:rPr lang="en-GB" dirty="0"/>
              <a:t>EBIC Measuring Diffusion Length</a:t>
            </a:r>
          </a:p>
        </p:txBody>
      </p:sp>
      <p:sp>
        <p:nvSpPr>
          <p:cNvPr id="4" name="Slide Number Placeholder 3">
            <a:extLst>
              <a:ext uri="{FF2B5EF4-FFF2-40B4-BE49-F238E27FC236}">
                <a16:creationId xmlns:a16="http://schemas.microsoft.com/office/drawing/2014/main" id="{1DFF60FC-4385-19E5-8690-92B1055B62F5}"/>
              </a:ext>
            </a:extLst>
          </p:cNvPr>
          <p:cNvSpPr>
            <a:spLocks noGrp="1"/>
          </p:cNvSpPr>
          <p:nvPr>
            <p:ph type="sldNum" sz="quarter" idx="12"/>
          </p:nvPr>
        </p:nvSpPr>
        <p:spPr/>
        <p:txBody>
          <a:bodyPr/>
          <a:lstStyle/>
          <a:p>
            <a:fld id="{08B195B8-4ADB-4C53-A92F-2BE1C86ED8CF}" type="slidenum">
              <a:rPr lang="en-GB" smtClean="0"/>
              <a:t>11</a:t>
            </a:fld>
            <a:endParaRPr lang="en-GB"/>
          </a:p>
        </p:txBody>
      </p:sp>
      <p:pic>
        <p:nvPicPr>
          <p:cNvPr id="10" name="Picture 9" descr="A graph of a normal distribution&#10;&#10;AI-generated content may be incorrect.">
            <a:extLst>
              <a:ext uri="{FF2B5EF4-FFF2-40B4-BE49-F238E27FC236}">
                <a16:creationId xmlns:a16="http://schemas.microsoft.com/office/drawing/2014/main" id="{CF566D07-0105-9CA3-14E6-CFC7E3C47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872" y="1651167"/>
            <a:ext cx="5577851" cy="4113284"/>
          </a:xfrm>
          <a:prstGeom prst="rect">
            <a:avLst/>
          </a:prstGeom>
        </p:spPr>
      </p:pic>
      <p:pic>
        <p:nvPicPr>
          <p:cNvPr id="12" name="Picture 11" descr="A graph of a normal distribution&#10;&#10;AI-generated content may be incorrect.">
            <a:extLst>
              <a:ext uri="{FF2B5EF4-FFF2-40B4-BE49-F238E27FC236}">
                <a16:creationId xmlns:a16="http://schemas.microsoft.com/office/drawing/2014/main" id="{5529205F-05DE-E59B-8FAD-5E230F962F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5000" y="1651167"/>
            <a:ext cx="5577851" cy="4113284"/>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D0D311C-CDF0-3468-832B-8B6ECAD4E85F}"/>
                  </a:ext>
                </a:extLst>
              </p:cNvPr>
              <p:cNvSpPr txBox="1"/>
              <p:nvPr/>
            </p:nvSpPr>
            <p:spPr>
              <a:xfrm>
                <a:off x="6871930" y="253046"/>
                <a:ext cx="6098874" cy="12093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panose="02040503050406030204" pitchFamily="18" charset="0"/>
                            </a:rPr>
                          </m:ctrlPr>
                        </m:sSubPr>
                        <m:e>
                          <m:r>
                            <a:rPr lang="en-GB" sz="3200" i="1">
                              <a:latin typeface="Cambria Math" panose="02040503050406030204" pitchFamily="18" charset="0"/>
                            </a:rPr>
                            <m:t>𝐼</m:t>
                          </m:r>
                        </m:e>
                        <m:sub>
                          <m:r>
                            <a:rPr lang="en-GB" sz="3200" i="1">
                              <a:latin typeface="Cambria Math" panose="02040503050406030204" pitchFamily="18" charset="0"/>
                            </a:rPr>
                            <m:t>𝐸𝐵𝐼𝐶</m:t>
                          </m:r>
                        </m:sub>
                      </m:sSub>
                      <m:r>
                        <a:rPr lang="en-GB" sz="3200" i="0">
                          <a:latin typeface="Cambria Math" panose="02040503050406030204" pitchFamily="18" charset="0"/>
                        </a:rPr>
                        <m:t>=</m:t>
                      </m:r>
                      <m:r>
                        <a:rPr lang="en-GB" sz="3200" i="1">
                          <a:latin typeface="Cambria Math" panose="02040503050406030204" pitchFamily="18" charset="0"/>
                        </a:rPr>
                        <m:t>𝑘</m:t>
                      </m:r>
                      <m:sSup>
                        <m:sSupPr>
                          <m:ctrlPr>
                            <a:rPr lang="en-GB" sz="3200" i="1">
                              <a:latin typeface="Cambria Math" panose="02040503050406030204" pitchFamily="18" charset="0"/>
                            </a:rPr>
                          </m:ctrlPr>
                        </m:sSupPr>
                        <m:e>
                          <m:r>
                            <a:rPr lang="en-GB" sz="3200" i="1">
                              <a:latin typeface="Cambria Math" panose="02040503050406030204" pitchFamily="18" charset="0"/>
                            </a:rPr>
                            <m:t>𝑥</m:t>
                          </m:r>
                        </m:e>
                        <m:sup>
                          <m:r>
                            <a:rPr lang="en-GB" sz="3200" i="1">
                              <a:latin typeface="Cambria Math" panose="02040503050406030204" pitchFamily="18" charset="0"/>
                            </a:rPr>
                            <m:t>𝛼</m:t>
                          </m:r>
                        </m:sup>
                      </m:sSup>
                      <m:r>
                        <m:rPr>
                          <m:sty m:val="p"/>
                        </m:rPr>
                        <a:rPr lang="en-GB" sz="3200" i="0">
                          <a:latin typeface="Cambria Math" panose="02040503050406030204" pitchFamily="18" charset="0"/>
                        </a:rPr>
                        <m:t>ex</m:t>
                      </m:r>
                      <m:func>
                        <m:funcPr>
                          <m:ctrlPr>
                            <a:rPr lang="en-GB" sz="3200" i="1">
                              <a:latin typeface="Cambria Math" panose="02040503050406030204" pitchFamily="18" charset="0"/>
                            </a:rPr>
                          </m:ctrlPr>
                        </m:funcPr>
                        <m:fName>
                          <m:r>
                            <m:rPr>
                              <m:sty m:val="p"/>
                            </m:rPr>
                            <a:rPr lang="en-GB" sz="3200" i="0">
                              <a:latin typeface="Cambria Math" panose="02040503050406030204" pitchFamily="18" charset="0"/>
                            </a:rPr>
                            <m:t>p</m:t>
                          </m:r>
                        </m:fName>
                        <m:e>
                          <m:d>
                            <m:dPr>
                              <m:ctrlPr>
                                <a:rPr lang="en-GB" sz="3200" i="1">
                                  <a:latin typeface="Cambria Math" panose="02040503050406030204" pitchFamily="18" charset="0"/>
                                </a:rPr>
                              </m:ctrlPr>
                            </m:dPr>
                            <m:e>
                              <m:r>
                                <a:rPr lang="en-GB" sz="3200" i="0">
                                  <a:latin typeface="Cambria Math" panose="02040503050406030204" pitchFamily="18" charset="0"/>
                                </a:rPr>
                                <m:t>−</m:t>
                              </m:r>
                              <m:f>
                                <m:fPr>
                                  <m:ctrlPr>
                                    <a:rPr lang="en-GB" sz="3200" i="1">
                                      <a:latin typeface="Cambria Math" panose="02040503050406030204" pitchFamily="18" charset="0"/>
                                    </a:rPr>
                                  </m:ctrlPr>
                                </m:fPr>
                                <m:num>
                                  <m:r>
                                    <a:rPr lang="en-GB" sz="3200" i="1">
                                      <a:latin typeface="Cambria Math" panose="02040503050406030204" pitchFamily="18" charset="0"/>
                                    </a:rPr>
                                    <m:t>𝑥</m:t>
                                  </m:r>
                                </m:num>
                                <m:den>
                                  <m:sSub>
                                    <m:sSubPr>
                                      <m:ctrlPr>
                                        <a:rPr lang="en-GB" sz="3200" i="1">
                                          <a:latin typeface="Cambria Math" panose="02040503050406030204" pitchFamily="18" charset="0"/>
                                        </a:rPr>
                                      </m:ctrlPr>
                                    </m:sSubPr>
                                    <m:e>
                                      <m:r>
                                        <a:rPr lang="en-GB" sz="3200" i="1">
                                          <a:latin typeface="Cambria Math" panose="02040503050406030204" pitchFamily="18" charset="0"/>
                                        </a:rPr>
                                        <m:t>𝐿</m:t>
                                      </m:r>
                                    </m:e>
                                    <m:sub>
                                      <m:r>
                                        <a:rPr lang="en-GB" sz="3200" i="1">
                                          <a:latin typeface="Cambria Math" panose="02040503050406030204" pitchFamily="18" charset="0"/>
                                        </a:rPr>
                                        <m:t>𝑒𝑓𝑓</m:t>
                                      </m:r>
                                    </m:sub>
                                  </m:sSub>
                                </m:den>
                              </m:f>
                            </m:e>
                          </m:d>
                        </m:e>
                      </m:func>
                    </m:oMath>
                  </m:oMathPara>
                </a14:m>
                <a:endParaRPr lang="en-GB" dirty="0"/>
              </a:p>
            </p:txBody>
          </p:sp>
        </mc:Choice>
        <mc:Fallback xmlns="">
          <p:sp>
            <p:nvSpPr>
              <p:cNvPr id="14" name="TextBox 13">
                <a:extLst>
                  <a:ext uri="{FF2B5EF4-FFF2-40B4-BE49-F238E27FC236}">
                    <a16:creationId xmlns:a16="http://schemas.microsoft.com/office/drawing/2014/main" id="{1D0D311C-CDF0-3468-832B-8B6ECAD4E85F}"/>
                  </a:ext>
                </a:extLst>
              </p:cNvPr>
              <p:cNvSpPr txBox="1">
                <a:spLocks noRot="1" noChangeAspect="1" noMove="1" noResize="1" noEditPoints="1" noAdjustHandles="1" noChangeArrowheads="1" noChangeShapeType="1" noTextEdit="1"/>
              </p:cNvSpPr>
              <p:nvPr/>
            </p:nvSpPr>
            <p:spPr>
              <a:xfrm>
                <a:off x="6871930" y="253046"/>
                <a:ext cx="6098874" cy="1209305"/>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85313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FCA683-99C1-C3C2-FD51-1F8E94CBC603}"/>
              </a:ext>
            </a:extLst>
          </p:cNvPr>
          <p:cNvPicPr>
            <a:picLocks noChangeAspect="1"/>
          </p:cNvPicPr>
          <p:nvPr/>
        </p:nvPicPr>
        <p:blipFill>
          <a:blip r:embed="rId2">
            <a:extLst>
              <a:ext uri="{28A0092B-C50C-407E-A947-70E740481C1C}">
                <a14:useLocalDpi xmlns:a14="http://schemas.microsoft.com/office/drawing/2010/main" val="0"/>
              </a:ext>
            </a:extLst>
          </a:blip>
          <a:srcRect l="67069" t="47567" b="3803"/>
          <a:stretch>
            <a:fillRect/>
          </a:stretch>
        </p:blipFill>
        <p:spPr>
          <a:xfrm>
            <a:off x="6738501" y="1486957"/>
            <a:ext cx="4478601" cy="4314064"/>
          </a:xfrm>
          <a:prstGeom prst="rect">
            <a:avLst/>
          </a:prstGeom>
        </p:spPr>
      </p:pic>
      <p:sp>
        <p:nvSpPr>
          <p:cNvPr id="2" name="Title 1">
            <a:extLst>
              <a:ext uri="{FF2B5EF4-FFF2-40B4-BE49-F238E27FC236}">
                <a16:creationId xmlns:a16="http://schemas.microsoft.com/office/drawing/2014/main" id="{2BC841F7-B966-269A-9359-8DFA81E6AA35}"/>
              </a:ext>
            </a:extLst>
          </p:cNvPr>
          <p:cNvSpPr>
            <a:spLocks noGrp="1"/>
          </p:cNvSpPr>
          <p:nvPr>
            <p:ph type="title"/>
          </p:nvPr>
        </p:nvSpPr>
        <p:spPr>
          <a:xfrm>
            <a:off x="522514" y="365125"/>
            <a:ext cx="11155680" cy="1107213"/>
          </a:xfrm>
        </p:spPr>
        <p:txBody>
          <a:bodyPr>
            <a:normAutofit fontScale="90000"/>
          </a:bodyPr>
          <a:lstStyle/>
          <a:p>
            <a:r>
              <a:rPr lang="en-GB" dirty="0"/>
              <a:t>4H-SiC Metal-Oxide-Semiconductor Capacitor (MOSCAP)</a:t>
            </a:r>
          </a:p>
        </p:txBody>
      </p:sp>
      <p:pic>
        <p:nvPicPr>
          <p:cNvPr id="6" name="Picture 5">
            <a:extLst>
              <a:ext uri="{FF2B5EF4-FFF2-40B4-BE49-F238E27FC236}">
                <a16:creationId xmlns:a16="http://schemas.microsoft.com/office/drawing/2014/main" id="{A9EA4F32-DA20-089D-5BAF-8708E1638C1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tretch>
            <a:fillRect/>
          </a:stretch>
        </p:blipFill>
        <p:spPr>
          <a:xfrm>
            <a:off x="522514" y="1486957"/>
            <a:ext cx="5752085" cy="4314064"/>
          </a:xfrm>
          <a:prstGeom prst="rect">
            <a:avLst/>
          </a:prstGeom>
        </p:spPr>
      </p:pic>
    </p:spTree>
    <p:extLst>
      <p:ext uri="{BB962C8B-B14F-4D97-AF65-F5344CB8AC3E}">
        <p14:creationId xmlns:p14="http://schemas.microsoft.com/office/powerpoint/2010/main" val="4126187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710DD8D-E69D-4BD5-7664-262969AF83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242218" y="0"/>
            <a:ext cx="11282672" cy="6608726"/>
          </a:xfrm>
          <a:prstGeom prst="rect">
            <a:avLst/>
          </a:prstGeom>
          <a:noFill/>
          <a:ln>
            <a:noFill/>
          </a:ln>
        </p:spPr>
      </p:pic>
    </p:spTree>
    <p:extLst>
      <p:ext uri="{BB962C8B-B14F-4D97-AF65-F5344CB8AC3E}">
        <p14:creationId xmlns:p14="http://schemas.microsoft.com/office/powerpoint/2010/main" val="1771764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AD65C-C4A5-61D1-BB98-0C5F2817F8D8}"/>
              </a:ext>
            </a:extLst>
          </p:cNvPr>
          <p:cNvSpPr>
            <a:spLocks noGrp="1"/>
          </p:cNvSpPr>
          <p:nvPr>
            <p:ph type="title"/>
          </p:nvPr>
        </p:nvSpPr>
        <p:spPr/>
        <p:txBody>
          <a:bodyPr>
            <a:normAutofit fontScale="90000"/>
          </a:bodyPr>
          <a:lstStyle/>
          <a:p>
            <a:r>
              <a:rPr lang="en-GB"/>
              <a:t>Thank You</a:t>
            </a:r>
          </a:p>
        </p:txBody>
      </p:sp>
      <p:pic>
        <p:nvPicPr>
          <p:cNvPr id="1026" name="Picture 2" descr="RENEWAL OF UK MEMBERSHIP OF EMFL APPROVED BY EPSRC - EMFL">
            <a:extLst>
              <a:ext uri="{FF2B5EF4-FFF2-40B4-BE49-F238E27FC236}">
                <a16:creationId xmlns:a16="http://schemas.microsoft.com/office/drawing/2014/main" id="{7E49CF26-CB3E-7DEC-30B0-63713E83A9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981" y="1198153"/>
            <a:ext cx="5477362" cy="137148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of Warwick logo transparent PNG - StickPNG">
            <a:extLst>
              <a:ext uri="{FF2B5EF4-FFF2-40B4-BE49-F238E27FC236}">
                <a16:creationId xmlns:a16="http://schemas.microsoft.com/office/drawing/2014/main" id="{AFD0C951-CF2A-96E4-45AD-EE466F5F51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903" y="4575610"/>
            <a:ext cx="1932517" cy="128134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50082AE-52C5-8621-40EE-B4D41312D31F}"/>
              </a:ext>
            </a:extLst>
          </p:cNvPr>
          <p:cNvSpPr txBox="1"/>
          <p:nvPr/>
        </p:nvSpPr>
        <p:spPr>
          <a:xfrm>
            <a:off x="7664226" y="541850"/>
            <a:ext cx="2731710" cy="1384995"/>
          </a:xfrm>
          <a:prstGeom prst="rect">
            <a:avLst/>
          </a:prstGeom>
          <a:noFill/>
        </p:spPr>
        <p:txBody>
          <a:bodyPr wrap="none" rtlCol="0">
            <a:spAutoFit/>
          </a:bodyPr>
          <a:lstStyle/>
          <a:p>
            <a:r>
              <a:rPr lang="en-GB" sz="2800" b="1"/>
              <a:t>Supervisors:</a:t>
            </a:r>
          </a:p>
          <a:p>
            <a:r>
              <a:rPr lang="en-GB" sz="2800"/>
              <a:t>Ana M. Sanchez</a:t>
            </a:r>
          </a:p>
          <a:p>
            <a:r>
              <a:rPr lang="en-GB" sz="2800"/>
              <a:t>Richard </a:t>
            </a:r>
            <a:r>
              <a:rPr lang="en-GB" sz="2800" err="1"/>
              <a:t>Beanland</a:t>
            </a:r>
            <a:endParaRPr lang="en-GB" sz="2800"/>
          </a:p>
        </p:txBody>
      </p:sp>
      <p:sp>
        <p:nvSpPr>
          <p:cNvPr id="8" name="TextBox 7">
            <a:extLst>
              <a:ext uri="{FF2B5EF4-FFF2-40B4-BE49-F238E27FC236}">
                <a16:creationId xmlns:a16="http://schemas.microsoft.com/office/drawing/2014/main" id="{FF979834-A6F8-A0F8-51C6-E0A339AF8B6B}"/>
              </a:ext>
            </a:extLst>
          </p:cNvPr>
          <p:cNvSpPr txBox="1"/>
          <p:nvPr/>
        </p:nvSpPr>
        <p:spPr>
          <a:xfrm>
            <a:off x="5093848" y="3056629"/>
            <a:ext cx="2149819" cy="954107"/>
          </a:xfrm>
          <a:prstGeom prst="rect">
            <a:avLst/>
          </a:prstGeom>
          <a:noFill/>
        </p:spPr>
        <p:txBody>
          <a:bodyPr wrap="none" rtlCol="0">
            <a:spAutoFit/>
          </a:bodyPr>
          <a:lstStyle/>
          <a:p>
            <a:r>
              <a:rPr lang="en-GB" sz="2800" b="1" dirty="0"/>
              <a:t>PhD Student:</a:t>
            </a:r>
          </a:p>
          <a:p>
            <a:r>
              <a:rPr lang="en-GB" sz="2800" dirty="0"/>
              <a:t>Yining Xie</a:t>
            </a:r>
          </a:p>
        </p:txBody>
      </p:sp>
      <p:pic>
        <p:nvPicPr>
          <p:cNvPr id="9" name="Picture 8">
            <a:extLst>
              <a:ext uri="{FF2B5EF4-FFF2-40B4-BE49-F238E27FC236}">
                <a16:creationId xmlns:a16="http://schemas.microsoft.com/office/drawing/2014/main" id="{F81C93EB-9B40-2445-EC7F-59DF5BDA4623}"/>
              </a:ext>
            </a:extLst>
          </p:cNvPr>
          <p:cNvPicPr>
            <a:picLocks noChangeAspect="1"/>
          </p:cNvPicPr>
          <p:nvPr/>
        </p:nvPicPr>
        <p:blipFill>
          <a:blip r:embed="rId4"/>
          <a:stretch>
            <a:fillRect/>
          </a:stretch>
        </p:blipFill>
        <p:spPr>
          <a:xfrm>
            <a:off x="6308657" y="594179"/>
            <a:ext cx="1219200" cy="1219200"/>
          </a:xfrm>
          <a:prstGeom prst="rect">
            <a:avLst/>
          </a:prstGeom>
        </p:spPr>
      </p:pic>
      <p:pic>
        <p:nvPicPr>
          <p:cNvPr id="10" name="Picture 9">
            <a:extLst>
              <a:ext uri="{FF2B5EF4-FFF2-40B4-BE49-F238E27FC236}">
                <a16:creationId xmlns:a16="http://schemas.microsoft.com/office/drawing/2014/main" id="{2A2BE5E5-E6FD-D649-A81E-A7179FE906B9}"/>
              </a:ext>
            </a:extLst>
          </p:cNvPr>
          <p:cNvPicPr>
            <a:picLocks noChangeAspect="1"/>
          </p:cNvPicPr>
          <p:nvPr/>
        </p:nvPicPr>
        <p:blipFill>
          <a:blip r:embed="rId5"/>
          <a:stretch>
            <a:fillRect/>
          </a:stretch>
        </p:blipFill>
        <p:spPr>
          <a:xfrm>
            <a:off x="10699483" y="652656"/>
            <a:ext cx="935946" cy="1232010"/>
          </a:xfrm>
          <a:prstGeom prst="rect">
            <a:avLst/>
          </a:prstGeom>
        </p:spPr>
      </p:pic>
      <p:pic>
        <p:nvPicPr>
          <p:cNvPr id="11" name="Picture 10">
            <a:extLst>
              <a:ext uri="{FF2B5EF4-FFF2-40B4-BE49-F238E27FC236}">
                <a16:creationId xmlns:a16="http://schemas.microsoft.com/office/drawing/2014/main" id="{0CCCA873-1A56-F343-A2DB-6E79F97F0665}"/>
              </a:ext>
            </a:extLst>
          </p:cNvPr>
          <p:cNvPicPr>
            <a:picLocks noChangeAspect="1"/>
          </p:cNvPicPr>
          <p:nvPr/>
        </p:nvPicPr>
        <p:blipFill>
          <a:blip r:embed="rId6"/>
          <a:stretch>
            <a:fillRect/>
          </a:stretch>
        </p:blipFill>
        <p:spPr>
          <a:xfrm>
            <a:off x="3830294" y="2823131"/>
            <a:ext cx="1176174" cy="1450991"/>
          </a:xfrm>
          <a:prstGeom prst="rect">
            <a:avLst/>
          </a:prstGeom>
        </p:spPr>
      </p:pic>
      <p:sp>
        <p:nvSpPr>
          <p:cNvPr id="12" name="TextBox 11">
            <a:extLst>
              <a:ext uri="{FF2B5EF4-FFF2-40B4-BE49-F238E27FC236}">
                <a16:creationId xmlns:a16="http://schemas.microsoft.com/office/drawing/2014/main" id="{F1652DD0-B5CF-53C0-CF0D-0AC598E60C61}"/>
              </a:ext>
            </a:extLst>
          </p:cNvPr>
          <p:cNvSpPr txBox="1"/>
          <p:nvPr/>
        </p:nvSpPr>
        <p:spPr>
          <a:xfrm>
            <a:off x="149234" y="4607359"/>
            <a:ext cx="5228804" cy="1200329"/>
          </a:xfrm>
          <a:prstGeom prst="rect">
            <a:avLst/>
          </a:prstGeom>
          <a:noFill/>
        </p:spPr>
        <p:txBody>
          <a:bodyPr wrap="square" rtlCol="0">
            <a:spAutoFit/>
          </a:bodyPr>
          <a:lstStyle/>
          <a:p>
            <a:r>
              <a:rPr lang="en-GB" sz="2400"/>
              <a:t>Special Thanks to the University of Warwick Electron Microscopy Research Technology Platform (EM-RTP)</a:t>
            </a:r>
          </a:p>
        </p:txBody>
      </p:sp>
      <p:sp>
        <p:nvSpPr>
          <p:cNvPr id="13" name="TextBox 12">
            <a:extLst>
              <a:ext uri="{FF2B5EF4-FFF2-40B4-BE49-F238E27FC236}">
                <a16:creationId xmlns:a16="http://schemas.microsoft.com/office/drawing/2014/main" id="{3904E6B8-35AF-1203-76EA-53793C27127E}"/>
              </a:ext>
            </a:extLst>
          </p:cNvPr>
          <p:cNvSpPr txBox="1"/>
          <p:nvPr/>
        </p:nvSpPr>
        <p:spPr>
          <a:xfrm>
            <a:off x="149235" y="2883786"/>
            <a:ext cx="3679816" cy="1477328"/>
          </a:xfrm>
          <a:prstGeom prst="rect">
            <a:avLst/>
          </a:prstGeom>
          <a:noFill/>
        </p:spPr>
        <p:txBody>
          <a:bodyPr wrap="square" rtlCol="0">
            <a:spAutoFit/>
          </a:bodyPr>
          <a:lstStyle/>
          <a:p>
            <a:r>
              <a:rPr lang="en-GB"/>
              <a:t>Merlin Direct Detector, Point Electronic EBIC System, and </a:t>
            </a:r>
            <a:r>
              <a:rPr lang="en-GB" err="1"/>
              <a:t>Dr.</a:t>
            </a:r>
            <a:r>
              <a:rPr lang="en-GB"/>
              <a:t> Moynihan’s Postdoctoral Research are all funded by EPSRC grant EP/V028596/1 </a:t>
            </a:r>
          </a:p>
        </p:txBody>
      </p:sp>
      <p:sp>
        <p:nvSpPr>
          <p:cNvPr id="14" name="Slide Number Placeholder 13">
            <a:extLst>
              <a:ext uri="{FF2B5EF4-FFF2-40B4-BE49-F238E27FC236}">
                <a16:creationId xmlns:a16="http://schemas.microsoft.com/office/drawing/2014/main" id="{AA7081FC-DAA9-E36A-E260-500CC5E8D42D}"/>
              </a:ext>
            </a:extLst>
          </p:cNvPr>
          <p:cNvSpPr>
            <a:spLocks noGrp="1"/>
          </p:cNvSpPr>
          <p:nvPr>
            <p:ph type="sldNum" sz="quarter" idx="12"/>
          </p:nvPr>
        </p:nvSpPr>
        <p:spPr/>
        <p:txBody>
          <a:bodyPr/>
          <a:lstStyle/>
          <a:p>
            <a:fld id="{A3B96E65-7134-4EFC-AE29-E50EBCA13146}" type="slidenum">
              <a:rPr lang="en-GB" smtClean="0"/>
              <a:t>14</a:t>
            </a:fld>
            <a:endParaRPr lang="en-GB"/>
          </a:p>
        </p:txBody>
      </p:sp>
      <p:sp>
        <p:nvSpPr>
          <p:cNvPr id="3" name="TextBox 2">
            <a:extLst>
              <a:ext uri="{FF2B5EF4-FFF2-40B4-BE49-F238E27FC236}">
                <a16:creationId xmlns:a16="http://schemas.microsoft.com/office/drawing/2014/main" id="{33B88619-9917-768F-6DE6-7CAAAB7E6560}"/>
              </a:ext>
            </a:extLst>
          </p:cNvPr>
          <p:cNvSpPr txBox="1"/>
          <p:nvPr/>
        </p:nvSpPr>
        <p:spPr>
          <a:xfrm>
            <a:off x="7664226" y="3007660"/>
            <a:ext cx="3780266" cy="830997"/>
          </a:xfrm>
          <a:prstGeom prst="rect">
            <a:avLst/>
          </a:prstGeom>
          <a:noFill/>
        </p:spPr>
        <p:txBody>
          <a:bodyPr wrap="none" rtlCol="0">
            <a:spAutoFit/>
          </a:bodyPr>
          <a:lstStyle/>
          <a:p>
            <a:r>
              <a:rPr lang="en-GB" sz="2400" b="1" dirty="0"/>
              <a:t>Si diode sample provided by</a:t>
            </a:r>
          </a:p>
          <a:p>
            <a:r>
              <a:rPr lang="en-GB" sz="2400" dirty="0"/>
              <a:t>David Cooper </a:t>
            </a:r>
            <a:r>
              <a:rPr lang="en-GB" sz="2400" b="1" dirty="0"/>
              <a:t>CEA LETI</a:t>
            </a:r>
          </a:p>
        </p:txBody>
      </p:sp>
      <p:sp>
        <p:nvSpPr>
          <p:cNvPr id="6" name="TextBox 5">
            <a:extLst>
              <a:ext uri="{FF2B5EF4-FFF2-40B4-BE49-F238E27FC236}">
                <a16:creationId xmlns:a16="http://schemas.microsoft.com/office/drawing/2014/main" id="{180033E9-9D80-3CCD-4511-D1CA4798B5EE}"/>
              </a:ext>
            </a:extLst>
          </p:cNvPr>
          <p:cNvSpPr txBox="1"/>
          <p:nvPr/>
        </p:nvSpPr>
        <p:spPr>
          <a:xfrm>
            <a:off x="7327203" y="4217634"/>
            <a:ext cx="4798173" cy="830997"/>
          </a:xfrm>
          <a:prstGeom prst="rect">
            <a:avLst/>
          </a:prstGeom>
          <a:noFill/>
        </p:spPr>
        <p:txBody>
          <a:bodyPr wrap="none" rtlCol="0">
            <a:spAutoFit/>
          </a:bodyPr>
          <a:lstStyle/>
          <a:p>
            <a:r>
              <a:rPr lang="en-GB" sz="2400" b="1" dirty="0"/>
              <a:t>4H-SiC MOSCAP sample provided by</a:t>
            </a:r>
          </a:p>
          <a:p>
            <a:r>
              <a:rPr lang="en-GB" sz="2400" dirty="0"/>
              <a:t>Peter Gammon &amp; Arne (Ben) Renz</a:t>
            </a:r>
            <a:endParaRPr lang="en-GB" sz="2400" b="1" dirty="0"/>
          </a:p>
        </p:txBody>
      </p:sp>
    </p:spTree>
    <p:extLst>
      <p:ext uri="{BB962C8B-B14F-4D97-AF65-F5344CB8AC3E}">
        <p14:creationId xmlns:p14="http://schemas.microsoft.com/office/powerpoint/2010/main" val="2915088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E7D45-1610-EF93-07B1-2CFB070A8352}"/>
              </a:ext>
            </a:extLst>
          </p:cNvPr>
          <p:cNvSpPr>
            <a:spLocks noGrp="1"/>
          </p:cNvSpPr>
          <p:nvPr>
            <p:ph type="title"/>
          </p:nvPr>
        </p:nvSpPr>
        <p:spPr/>
        <p:txBody>
          <a:bodyPr>
            <a:normAutofit fontScale="90000"/>
          </a:bodyPr>
          <a:lstStyle/>
          <a:p>
            <a:r>
              <a:rPr lang="en-GB" dirty="0"/>
              <a:t>Mapping the Electric Field – 4D-STEM</a:t>
            </a:r>
          </a:p>
        </p:txBody>
      </p:sp>
      <p:pic>
        <p:nvPicPr>
          <p:cNvPr id="32" name="Picture 31">
            <a:extLst>
              <a:ext uri="{FF2B5EF4-FFF2-40B4-BE49-F238E27FC236}">
                <a16:creationId xmlns:a16="http://schemas.microsoft.com/office/drawing/2014/main" id="{7D746577-FABD-14D2-55F4-106463147101}"/>
              </a:ext>
            </a:extLst>
          </p:cNvPr>
          <p:cNvPicPr>
            <a:picLocks noChangeAspect="1"/>
          </p:cNvPicPr>
          <p:nvPr/>
        </p:nvPicPr>
        <p:blipFill>
          <a:blip r:embed="rId2">
            <a:extLst>
              <a:ext uri="{28A0092B-C50C-407E-A947-70E740481C1C}">
                <a14:useLocalDpi xmlns:a14="http://schemas.microsoft.com/office/drawing/2010/main" val="0"/>
              </a:ext>
            </a:extLst>
          </a:blip>
          <a:srcRect b="52626"/>
          <a:stretch>
            <a:fillRect/>
          </a:stretch>
        </p:blipFill>
        <p:spPr>
          <a:xfrm>
            <a:off x="116808" y="1018904"/>
            <a:ext cx="6150521" cy="3024734"/>
          </a:xfrm>
          <a:prstGeom prst="rect">
            <a:avLst/>
          </a:prstGeom>
        </p:spPr>
      </p:pic>
      <p:pic>
        <p:nvPicPr>
          <p:cNvPr id="33" name="Picture 32">
            <a:extLst>
              <a:ext uri="{FF2B5EF4-FFF2-40B4-BE49-F238E27FC236}">
                <a16:creationId xmlns:a16="http://schemas.microsoft.com/office/drawing/2014/main" id="{692542F1-80AE-7D09-1EF3-EB9BFBA42BDA}"/>
              </a:ext>
            </a:extLst>
          </p:cNvPr>
          <p:cNvPicPr>
            <a:picLocks noChangeAspect="1"/>
          </p:cNvPicPr>
          <p:nvPr/>
        </p:nvPicPr>
        <p:blipFill>
          <a:blip r:embed="rId3">
            <a:extLst>
              <a:ext uri="{28A0092B-C50C-407E-A947-70E740481C1C}">
                <a14:useLocalDpi xmlns:a14="http://schemas.microsoft.com/office/drawing/2010/main" val="0"/>
              </a:ext>
            </a:extLst>
          </a:blip>
          <a:srcRect t="47851"/>
          <a:stretch>
            <a:fillRect/>
          </a:stretch>
        </p:blipFill>
        <p:spPr>
          <a:xfrm>
            <a:off x="5717173" y="3352800"/>
            <a:ext cx="6474827" cy="3505200"/>
          </a:xfrm>
          <a:prstGeom prst="rect">
            <a:avLst/>
          </a:prstGeom>
        </p:spPr>
      </p:pic>
    </p:spTree>
    <p:extLst>
      <p:ext uri="{BB962C8B-B14F-4D97-AF65-F5344CB8AC3E}">
        <p14:creationId xmlns:p14="http://schemas.microsoft.com/office/powerpoint/2010/main" val="1807063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61876-146A-79E7-AF87-F6268B1B6D0A}"/>
              </a:ext>
            </a:extLst>
          </p:cNvPr>
          <p:cNvSpPr>
            <a:spLocks noGrp="1"/>
          </p:cNvSpPr>
          <p:nvPr>
            <p:ph type="title"/>
          </p:nvPr>
        </p:nvSpPr>
        <p:spPr/>
        <p:txBody>
          <a:bodyPr>
            <a:normAutofit fontScale="90000"/>
          </a:bodyPr>
          <a:lstStyle/>
          <a:p>
            <a:endParaRPr lang="en-GB"/>
          </a:p>
        </p:txBody>
      </p:sp>
      <p:sp>
        <p:nvSpPr>
          <p:cNvPr id="4" name="Slide Number Placeholder 3">
            <a:extLst>
              <a:ext uri="{FF2B5EF4-FFF2-40B4-BE49-F238E27FC236}">
                <a16:creationId xmlns:a16="http://schemas.microsoft.com/office/drawing/2014/main" id="{55E2637A-89DA-BA84-0E6E-0CB68C5B1931}"/>
              </a:ext>
            </a:extLst>
          </p:cNvPr>
          <p:cNvSpPr>
            <a:spLocks noGrp="1"/>
          </p:cNvSpPr>
          <p:nvPr>
            <p:ph type="sldNum" sz="quarter" idx="12"/>
          </p:nvPr>
        </p:nvSpPr>
        <p:spPr/>
        <p:txBody>
          <a:bodyPr/>
          <a:lstStyle/>
          <a:p>
            <a:fld id="{08B195B8-4ADB-4C53-A92F-2BE1C86ED8CF}" type="slidenum">
              <a:rPr lang="en-GB" smtClean="0"/>
              <a:t>16</a:t>
            </a:fld>
            <a:endParaRPr lang="en-GB"/>
          </a:p>
        </p:txBody>
      </p:sp>
      <p:pic>
        <p:nvPicPr>
          <p:cNvPr id="5" name="Picture 4">
            <a:extLst>
              <a:ext uri="{FF2B5EF4-FFF2-40B4-BE49-F238E27FC236}">
                <a16:creationId xmlns:a16="http://schemas.microsoft.com/office/drawing/2014/main" id="{FFA4D0DC-07D2-DBFD-81B9-A66B01ED0280}"/>
              </a:ext>
            </a:extLst>
          </p:cNvPr>
          <p:cNvPicPr>
            <a:picLocks noChangeAspect="1"/>
          </p:cNvPicPr>
          <p:nvPr/>
        </p:nvPicPr>
        <p:blipFill>
          <a:blip r:embed="rId2" cstate="print">
            <a:extLst>
              <a:ext uri="{28A0092B-C50C-407E-A947-70E740481C1C}">
                <a14:useLocalDpi xmlns:a14="http://schemas.microsoft.com/office/drawing/2010/main" val="0"/>
              </a:ext>
            </a:extLst>
          </a:blip>
          <a:srcRect t="67074"/>
          <a:stretch>
            <a:fillRect/>
          </a:stretch>
        </p:blipFill>
        <p:spPr bwMode="auto">
          <a:xfrm>
            <a:off x="522514" y="1850099"/>
            <a:ext cx="10565670" cy="3776574"/>
          </a:xfrm>
          <a:prstGeom prst="rect">
            <a:avLst/>
          </a:prstGeom>
          <a:noFill/>
          <a:ln>
            <a:noFill/>
          </a:ln>
        </p:spPr>
      </p:pic>
    </p:spTree>
    <p:extLst>
      <p:ext uri="{BB962C8B-B14F-4D97-AF65-F5344CB8AC3E}">
        <p14:creationId xmlns:p14="http://schemas.microsoft.com/office/powerpoint/2010/main" val="3203031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EE505-4B2B-ACE1-C440-6462FD1E5F91}"/>
              </a:ext>
            </a:extLst>
          </p:cNvPr>
          <p:cNvSpPr>
            <a:spLocks noGrp="1"/>
          </p:cNvSpPr>
          <p:nvPr>
            <p:ph type="title"/>
          </p:nvPr>
        </p:nvSpPr>
        <p:spPr/>
        <p:txBody>
          <a:bodyPr>
            <a:normAutofit fontScale="90000"/>
          </a:bodyPr>
          <a:lstStyle/>
          <a:p>
            <a:r>
              <a:rPr lang="en-GB" dirty="0"/>
              <a:t>Biased 4D-STEM &amp; EBIC in Reverse Bias</a:t>
            </a:r>
          </a:p>
        </p:txBody>
      </p:sp>
      <p:sp>
        <p:nvSpPr>
          <p:cNvPr id="4" name="Slide Number Placeholder 3">
            <a:extLst>
              <a:ext uri="{FF2B5EF4-FFF2-40B4-BE49-F238E27FC236}">
                <a16:creationId xmlns:a16="http://schemas.microsoft.com/office/drawing/2014/main" id="{09771E53-76E8-76D6-9C70-9D03BF95025C}"/>
              </a:ext>
            </a:extLst>
          </p:cNvPr>
          <p:cNvSpPr>
            <a:spLocks noGrp="1"/>
          </p:cNvSpPr>
          <p:nvPr>
            <p:ph type="sldNum" sz="quarter" idx="12"/>
          </p:nvPr>
        </p:nvSpPr>
        <p:spPr/>
        <p:txBody>
          <a:bodyPr/>
          <a:lstStyle/>
          <a:p>
            <a:fld id="{08B195B8-4ADB-4C53-A92F-2BE1C86ED8CF}" type="slidenum">
              <a:rPr lang="en-GB" smtClean="0"/>
              <a:t>17</a:t>
            </a:fld>
            <a:endParaRPr lang="en-GB"/>
          </a:p>
        </p:txBody>
      </p:sp>
      <p:pic>
        <p:nvPicPr>
          <p:cNvPr id="3" name="Picture 2">
            <a:extLst>
              <a:ext uri="{FF2B5EF4-FFF2-40B4-BE49-F238E27FC236}">
                <a16:creationId xmlns:a16="http://schemas.microsoft.com/office/drawing/2014/main" id="{47172065-7026-CA92-9055-5BC7E2320A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2514" y="1576630"/>
            <a:ext cx="11228097" cy="4116803"/>
          </a:xfrm>
          <a:prstGeom prst="rect">
            <a:avLst/>
          </a:prstGeom>
          <a:noFill/>
          <a:ln>
            <a:noFill/>
          </a:ln>
        </p:spPr>
      </p:pic>
    </p:spTree>
    <p:extLst>
      <p:ext uri="{BB962C8B-B14F-4D97-AF65-F5344CB8AC3E}">
        <p14:creationId xmlns:p14="http://schemas.microsoft.com/office/powerpoint/2010/main" val="167348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FF3A6767-98EF-1502-D52F-EA70DD25ECC7}"/>
              </a:ext>
            </a:extLst>
          </p:cNvPr>
          <p:cNvCxnSpPr>
            <a:cxnSpLocks/>
          </p:cNvCxnSpPr>
          <p:nvPr/>
        </p:nvCxnSpPr>
        <p:spPr>
          <a:xfrm flipV="1">
            <a:off x="4870289" y="2942430"/>
            <a:ext cx="3089588" cy="1774713"/>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258886FD-6BA7-268D-E65F-A189D05DE364}"/>
              </a:ext>
            </a:extLst>
          </p:cNvPr>
          <p:cNvSpPr>
            <a:spLocks noGrp="1"/>
          </p:cNvSpPr>
          <p:nvPr>
            <p:ph type="title"/>
          </p:nvPr>
        </p:nvSpPr>
        <p:spPr/>
        <p:txBody>
          <a:bodyPr>
            <a:normAutofit fontScale="90000"/>
          </a:bodyPr>
          <a:lstStyle/>
          <a:p>
            <a:r>
              <a:rPr lang="en-GB" dirty="0"/>
              <a:t>In-situ TEM biasing</a:t>
            </a:r>
          </a:p>
        </p:txBody>
      </p:sp>
      <p:pic>
        <p:nvPicPr>
          <p:cNvPr id="1026" name="Picture 2">
            <a:extLst>
              <a:ext uri="{FF2B5EF4-FFF2-40B4-BE49-F238E27FC236}">
                <a16:creationId xmlns:a16="http://schemas.microsoft.com/office/drawing/2014/main" id="{583B3050-FEB8-BA4C-76EB-C1E870B71F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832309">
            <a:off x="3708985" y="-51617"/>
            <a:ext cx="5340085" cy="44500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E03306D-DDD5-F0D7-DED8-79AE51D49C47}"/>
              </a:ext>
            </a:extLst>
          </p:cNvPr>
          <p:cNvPicPr>
            <a:picLocks noChangeAspect="1"/>
          </p:cNvPicPr>
          <p:nvPr/>
        </p:nvPicPr>
        <p:blipFill rotWithShape="1">
          <a:blip r:embed="rId4"/>
          <a:srcRect r="15896"/>
          <a:stretch/>
        </p:blipFill>
        <p:spPr>
          <a:xfrm flipH="1">
            <a:off x="4281714" y="2855107"/>
            <a:ext cx="3385774" cy="1640466"/>
          </a:xfrm>
          <a:prstGeom prst="rect">
            <a:avLst/>
          </a:prstGeom>
        </p:spPr>
      </p:pic>
      <p:pic>
        <p:nvPicPr>
          <p:cNvPr id="5" name="Picture 4">
            <a:extLst>
              <a:ext uri="{FF2B5EF4-FFF2-40B4-BE49-F238E27FC236}">
                <a16:creationId xmlns:a16="http://schemas.microsoft.com/office/drawing/2014/main" id="{E0736809-0D5B-E85E-68A9-88B1A973B007}"/>
              </a:ext>
            </a:extLst>
          </p:cNvPr>
          <p:cNvPicPr>
            <a:picLocks noChangeAspect="1"/>
          </p:cNvPicPr>
          <p:nvPr/>
        </p:nvPicPr>
        <p:blipFill>
          <a:blip r:embed="rId5"/>
          <a:stretch>
            <a:fillRect/>
          </a:stretch>
        </p:blipFill>
        <p:spPr>
          <a:xfrm>
            <a:off x="283354" y="1434043"/>
            <a:ext cx="3360193" cy="4482595"/>
          </a:xfrm>
          <a:prstGeom prst="rect">
            <a:avLst/>
          </a:prstGeom>
        </p:spPr>
      </p:pic>
      <p:pic>
        <p:nvPicPr>
          <p:cNvPr id="7" name="Picture 6">
            <a:extLst>
              <a:ext uri="{FF2B5EF4-FFF2-40B4-BE49-F238E27FC236}">
                <a16:creationId xmlns:a16="http://schemas.microsoft.com/office/drawing/2014/main" id="{71A2CBEB-D398-9835-94A7-1F3CD0C8783F}"/>
              </a:ext>
            </a:extLst>
          </p:cNvPr>
          <p:cNvPicPr>
            <a:picLocks noChangeAspect="1"/>
          </p:cNvPicPr>
          <p:nvPr/>
        </p:nvPicPr>
        <p:blipFill>
          <a:blip r:embed="rId6"/>
          <a:srcRect t="41188" b="34891"/>
          <a:stretch>
            <a:fillRect/>
          </a:stretch>
        </p:blipFill>
        <p:spPr>
          <a:xfrm flipH="1">
            <a:off x="3720193" y="4276172"/>
            <a:ext cx="6858000" cy="1640466"/>
          </a:xfrm>
          <a:prstGeom prst="rect">
            <a:avLst/>
          </a:prstGeom>
        </p:spPr>
      </p:pic>
      <p:sp>
        <p:nvSpPr>
          <p:cNvPr id="8" name="Rectangle 7">
            <a:extLst>
              <a:ext uri="{FF2B5EF4-FFF2-40B4-BE49-F238E27FC236}">
                <a16:creationId xmlns:a16="http://schemas.microsoft.com/office/drawing/2014/main" id="{2340A40A-4C8F-471E-94C0-592B40533BD7}"/>
              </a:ext>
            </a:extLst>
          </p:cNvPr>
          <p:cNvSpPr/>
          <p:nvPr/>
        </p:nvSpPr>
        <p:spPr>
          <a:xfrm>
            <a:off x="3860800" y="4717143"/>
            <a:ext cx="986971" cy="625602"/>
          </a:xfrm>
          <a:prstGeom prst="rect">
            <a:avLst/>
          </a:prstGeom>
          <a:noFill/>
          <a:ln w="57150">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D961700-95D0-6B32-C206-98E079357096}"/>
              </a:ext>
            </a:extLst>
          </p:cNvPr>
          <p:cNvSpPr/>
          <p:nvPr/>
        </p:nvSpPr>
        <p:spPr>
          <a:xfrm>
            <a:off x="4232122" y="2942430"/>
            <a:ext cx="3678163" cy="1553143"/>
          </a:xfrm>
          <a:prstGeom prst="rect">
            <a:avLst/>
          </a:prstGeom>
          <a:noFill/>
          <a:ln w="28575">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55BD80A-75A2-F397-4F53-AE0ED9DEF284}"/>
              </a:ext>
            </a:extLst>
          </p:cNvPr>
          <p:cNvCxnSpPr>
            <a:cxnSpLocks/>
          </p:cNvCxnSpPr>
          <p:nvPr/>
        </p:nvCxnSpPr>
        <p:spPr>
          <a:xfrm flipV="1">
            <a:off x="3860800" y="2942430"/>
            <a:ext cx="371322" cy="1774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8978C80-8C56-F1EE-9BC5-09658E4DE89F}"/>
              </a:ext>
            </a:extLst>
          </p:cNvPr>
          <p:cNvCxnSpPr>
            <a:cxnSpLocks/>
          </p:cNvCxnSpPr>
          <p:nvPr/>
        </p:nvCxnSpPr>
        <p:spPr>
          <a:xfrm flipV="1">
            <a:off x="3886344" y="4495573"/>
            <a:ext cx="371322" cy="8471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8E0D702-201E-48C0-3855-C2F8816662C3}"/>
              </a:ext>
            </a:extLst>
          </p:cNvPr>
          <p:cNvCxnSpPr>
            <a:cxnSpLocks/>
          </p:cNvCxnSpPr>
          <p:nvPr/>
        </p:nvCxnSpPr>
        <p:spPr>
          <a:xfrm flipV="1">
            <a:off x="4847771" y="4495573"/>
            <a:ext cx="3062514" cy="847172"/>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12F8639-D38F-6BFC-C0B4-F70F3BA0234D}"/>
              </a:ext>
            </a:extLst>
          </p:cNvPr>
          <p:cNvSpPr txBox="1"/>
          <p:nvPr/>
        </p:nvSpPr>
        <p:spPr>
          <a:xfrm>
            <a:off x="8548454" y="522158"/>
            <a:ext cx="3360192" cy="1938992"/>
          </a:xfrm>
          <a:prstGeom prst="rect">
            <a:avLst/>
          </a:prstGeom>
          <a:noFill/>
        </p:spPr>
        <p:txBody>
          <a:bodyPr wrap="square" rtlCol="0">
            <a:spAutoFit/>
          </a:bodyPr>
          <a:lstStyle/>
          <a:p>
            <a:r>
              <a:rPr lang="en-GB" sz="2400" dirty="0"/>
              <a:t>micro-electromechanical systems (MEMS) chip</a:t>
            </a:r>
          </a:p>
          <a:p>
            <a:endParaRPr lang="en-GB" sz="2400" dirty="0"/>
          </a:p>
          <a:p>
            <a:r>
              <a:rPr lang="en-GB" sz="2400" dirty="0"/>
              <a:t>Metal Contacts on a </a:t>
            </a:r>
            <a:r>
              <a:rPr lang="en-GB" sz="2400" dirty="0" err="1"/>
              <a:t>Si</a:t>
            </a:r>
            <a:r>
              <a:rPr lang="en-GB" sz="2400" baseline="-25000" dirty="0" err="1"/>
              <a:t>x</a:t>
            </a:r>
            <a:r>
              <a:rPr lang="en-GB" sz="2400" dirty="0" err="1"/>
              <a:t>N</a:t>
            </a:r>
            <a:r>
              <a:rPr lang="en-GB" sz="2400" baseline="-25000" dirty="0" err="1"/>
              <a:t>y</a:t>
            </a:r>
            <a:r>
              <a:rPr lang="en-GB" sz="2400" dirty="0"/>
              <a:t> membrane</a:t>
            </a:r>
          </a:p>
        </p:txBody>
      </p:sp>
      <p:cxnSp>
        <p:nvCxnSpPr>
          <p:cNvPr id="29" name="Straight Arrow Connector 28">
            <a:extLst>
              <a:ext uri="{FF2B5EF4-FFF2-40B4-BE49-F238E27FC236}">
                <a16:creationId xmlns:a16="http://schemas.microsoft.com/office/drawing/2014/main" id="{E1B8AB44-2BC2-BA0C-DB58-50F1BC7ACF2C}"/>
              </a:ext>
            </a:extLst>
          </p:cNvPr>
          <p:cNvCxnSpPr/>
          <p:nvPr/>
        </p:nvCxnSpPr>
        <p:spPr>
          <a:xfrm flipV="1">
            <a:off x="5091424" y="2682839"/>
            <a:ext cx="391886" cy="5805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9960DE4-6E05-04D1-5ADB-7413CBF83448}"/>
              </a:ext>
            </a:extLst>
          </p:cNvPr>
          <p:cNvCxnSpPr>
            <a:cxnSpLocks/>
          </p:cNvCxnSpPr>
          <p:nvPr/>
        </p:nvCxnSpPr>
        <p:spPr>
          <a:xfrm flipH="1">
            <a:off x="2101454" y="3227006"/>
            <a:ext cx="374031" cy="3793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38D7F32-FEB1-023F-B894-3C1161DA0D8A}"/>
              </a:ext>
            </a:extLst>
          </p:cNvPr>
          <p:cNvSpPr txBox="1"/>
          <p:nvPr/>
        </p:nvSpPr>
        <p:spPr>
          <a:xfrm>
            <a:off x="9528165" y="3584744"/>
            <a:ext cx="2859776" cy="1200329"/>
          </a:xfrm>
          <a:prstGeom prst="rect">
            <a:avLst/>
          </a:prstGeom>
          <a:noFill/>
        </p:spPr>
        <p:txBody>
          <a:bodyPr wrap="square" rtlCol="0">
            <a:spAutoFit/>
          </a:bodyPr>
          <a:lstStyle/>
          <a:p>
            <a:r>
              <a:rPr lang="en-GB" sz="2400" dirty="0"/>
              <a:t>DENS Solutions Lightning Biasing and Heating Holder</a:t>
            </a:r>
          </a:p>
        </p:txBody>
      </p:sp>
    </p:spTree>
    <p:extLst>
      <p:ext uri="{BB962C8B-B14F-4D97-AF65-F5344CB8AC3E}">
        <p14:creationId xmlns:p14="http://schemas.microsoft.com/office/powerpoint/2010/main" val="3436781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AF18B-4BD1-6781-DD27-252709537FA9}"/>
              </a:ext>
            </a:extLst>
          </p:cNvPr>
          <p:cNvSpPr>
            <a:spLocks noGrp="1"/>
          </p:cNvSpPr>
          <p:nvPr>
            <p:ph type="title"/>
          </p:nvPr>
        </p:nvSpPr>
        <p:spPr/>
        <p:txBody>
          <a:bodyPr>
            <a:normAutofit fontScale="90000"/>
          </a:bodyPr>
          <a:lstStyle/>
          <a:p>
            <a:r>
              <a:rPr lang="en-GB" dirty="0"/>
              <a:t>FIB Preparation</a:t>
            </a:r>
          </a:p>
        </p:txBody>
      </p:sp>
      <p:pic>
        <p:nvPicPr>
          <p:cNvPr id="4" name="Picture 3">
            <a:extLst>
              <a:ext uri="{FF2B5EF4-FFF2-40B4-BE49-F238E27FC236}">
                <a16:creationId xmlns:a16="http://schemas.microsoft.com/office/drawing/2014/main" id="{8568C500-F7AA-53AD-535B-3D14BC732DA0}"/>
              </a:ext>
            </a:extLst>
          </p:cNvPr>
          <p:cNvPicPr>
            <a:picLocks noChangeAspect="1"/>
          </p:cNvPicPr>
          <p:nvPr/>
        </p:nvPicPr>
        <p:blipFill>
          <a:blip r:embed="rId2"/>
          <a:stretch>
            <a:fillRect/>
          </a:stretch>
        </p:blipFill>
        <p:spPr>
          <a:xfrm>
            <a:off x="316821" y="1201624"/>
            <a:ext cx="3339320" cy="4454751"/>
          </a:xfrm>
          <a:prstGeom prst="rect">
            <a:avLst/>
          </a:prstGeom>
        </p:spPr>
      </p:pic>
      <p:pic>
        <p:nvPicPr>
          <p:cNvPr id="5" name="Picture 4">
            <a:extLst>
              <a:ext uri="{FF2B5EF4-FFF2-40B4-BE49-F238E27FC236}">
                <a16:creationId xmlns:a16="http://schemas.microsoft.com/office/drawing/2014/main" id="{B9BA0194-B80A-4961-2958-89477EC510D2}"/>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tretch>
            <a:fillRect/>
          </a:stretch>
        </p:blipFill>
        <p:spPr>
          <a:xfrm>
            <a:off x="4528457" y="423447"/>
            <a:ext cx="4007404" cy="3005552"/>
          </a:xfrm>
          <a:prstGeom prst="rect">
            <a:avLst/>
          </a:prstGeom>
        </p:spPr>
      </p:pic>
      <p:sp>
        <p:nvSpPr>
          <p:cNvPr id="7" name="TextBox 6">
            <a:extLst>
              <a:ext uri="{FF2B5EF4-FFF2-40B4-BE49-F238E27FC236}">
                <a16:creationId xmlns:a16="http://schemas.microsoft.com/office/drawing/2014/main" id="{E763320D-080B-4411-2F81-0BCA6B2D5C82}"/>
              </a:ext>
            </a:extLst>
          </p:cNvPr>
          <p:cNvSpPr txBox="1"/>
          <p:nvPr/>
        </p:nvSpPr>
        <p:spPr>
          <a:xfrm>
            <a:off x="8998857" y="878458"/>
            <a:ext cx="2679337" cy="2062103"/>
          </a:xfrm>
          <a:prstGeom prst="rect">
            <a:avLst/>
          </a:prstGeom>
          <a:noFill/>
        </p:spPr>
        <p:txBody>
          <a:bodyPr wrap="square" rtlCol="0">
            <a:spAutoFit/>
          </a:bodyPr>
          <a:lstStyle/>
          <a:p>
            <a:r>
              <a:rPr lang="en-GB" sz="3200" dirty="0"/>
              <a:t>Lift out cross-section of Semiconductor device</a:t>
            </a:r>
          </a:p>
        </p:txBody>
      </p:sp>
      <p:sp>
        <p:nvSpPr>
          <p:cNvPr id="8" name="TextBox 7">
            <a:extLst>
              <a:ext uri="{FF2B5EF4-FFF2-40B4-BE49-F238E27FC236}">
                <a16:creationId xmlns:a16="http://schemas.microsoft.com/office/drawing/2014/main" id="{B1291D5F-6BC4-620B-D899-4C0A6D4DD58C}"/>
              </a:ext>
            </a:extLst>
          </p:cNvPr>
          <p:cNvSpPr txBox="1"/>
          <p:nvPr/>
        </p:nvSpPr>
        <p:spPr>
          <a:xfrm>
            <a:off x="8998857" y="3854550"/>
            <a:ext cx="2679337" cy="2062103"/>
          </a:xfrm>
          <a:prstGeom prst="rect">
            <a:avLst/>
          </a:prstGeom>
          <a:noFill/>
        </p:spPr>
        <p:txBody>
          <a:bodyPr wrap="square" rtlCol="0">
            <a:spAutoFit/>
          </a:bodyPr>
          <a:lstStyle/>
          <a:p>
            <a:r>
              <a:rPr lang="en-GB" sz="3200" dirty="0"/>
              <a:t>Attach between 2 metal contacts of MEMS chip</a:t>
            </a:r>
          </a:p>
        </p:txBody>
      </p:sp>
      <p:pic>
        <p:nvPicPr>
          <p:cNvPr id="11" name="Picture 10">
            <a:extLst>
              <a:ext uri="{FF2B5EF4-FFF2-40B4-BE49-F238E27FC236}">
                <a16:creationId xmlns:a16="http://schemas.microsoft.com/office/drawing/2014/main" id="{A11DEEE5-0B0E-5E75-FE36-0A127115CF7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20000"/>
                    </a14:imgEffect>
                  </a14:imgLayer>
                </a14:imgProps>
              </a:ext>
            </a:extLst>
          </a:blip>
          <a:stretch>
            <a:fillRect/>
          </a:stretch>
        </p:blipFill>
        <p:spPr>
          <a:xfrm>
            <a:off x="4528457" y="3603433"/>
            <a:ext cx="4007404" cy="3005553"/>
          </a:xfrm>
          <a:prstGeom prst="rect">
            <a:avLst/>
          </a:prstGeom>
        </p:spPr>
      </p:pic>
    </p:spTree>
    <p:extLst>
      <p:ext uri="{BB962C8B-B14F-4D97-AF65-F5344CB8AC3E}">
        <p14:creationId xmlns:p14="http://schemas.microsoft.com/office/powerpoint/2010/main" val="1971291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2FFC2E-307F-00DB-C673-D47F603E32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1B8C46-998E-67AA-D3A1-CE8CF9F9869D}"/>
              </a:ext>
            </a:extLst>
          </p:cNvPr>
          <p:cNvSpPr>
            <a:spLocks noGrp="1"/>
          </p:cNvSpPr>
          <p:nvPr>
            <p:ph type="title"/>
          </p:nvPr>
        </p:nvSpPr>
        <p:spPr/>
        <p:txBody>
          <a:bodyPr>
            <a:normAutofit fontScale="90000"/>
          </a:bodyPr>
          <a:lstStyle/>
          <a:p>
            <a:r>
              <a:rPr lang="en-GB" dirty="0"/>
              <a:t>Keeping it simple with a Silicon diode</a:t>
            </a:r>
          </a:p>
        </p:txBody>
      </p:sp>
      <p:sp>
        <p:nvSpPr>
          <p:cNvPr id="4" name="Slide Number Placeholder 3">
            <a:extLst>
              <a:ext uri="{FF2B5EF4-FFF2-40B4-BE49-F238E27FC236}">
                <a16:creationId xmlns:a16="http://schemas.microsoft.com/office/drawing/2014/main" id="{205B816D-8E08-FF5E-97F2-9EF5DA676C32}"/>
              </a:ext>
            </a:extLst>
          </p:cNvPr>
          <p:cNvSpPr>
            <a:spLocks noGrp="1"/>
          </p:cNvSpPr>
          <p:nvPr>
            <p:ph type="sldNum" sz="quarter" idx="12"/>
          </p:nvPr>
        </p:nvSpPr>
        <p:spPr/>
        <p:txBody>
          <a:bodyPr/>
          <a:lstStyle/>
          <a:p>
            <a:fld id="{08B195B8-4ADB-4C53-A92F-2BE1C86ED8CF}" type="slidenum">
              <a:rPr lang="en-GB" smtClean="0"/>
              <a:t>4</a:t>
            </a:fld>
            <a:endParaRPr lang="en-GB"/>
          </a:p>
        </p:txBody>
      </p:sp>
      <p:pic>
        <p:nvPicPr>
          <p:cNvPr id="5" name="Picture 4">
            <a:extLst>
              <a:ext uri="{FF2B5EF4-FFF2-40B4-BE49-F238E27FC236}">
                <a16:creationId xmlns:a16="http://schemas.microsoft.com/office/drawing/2014/main" id="{799AFF9C-72E0-46BC-4EDE-D086B8AFDE24}"/>
              </a:ext>
            </a:extLst>
          </p:cNvPr>
          <p:cNvPicPr>
            <a:picLocks noChangeAspect="1"/>
          </p:cNvPicPr>
          <p:nvPr/>
        </p:nvPicPr>
        <p:blipFill>
          <a:blip r:embed="rId2"/>
          <a:srcRect b="69579"/>
          <a:stretch>
            <a:fillRect/>
          </a:stretch>
        </p:blipFill>
        <p:spPr>
          <a:xfrm>
            <a:off x="141283" y="1625421"/>
            <a:ext cx="11909433" cy="3607157"/>
          </a:xfrm>
          <a:prstGeom prst="rect">
            <a:avLst/>
          </a:prstGeom>
        </p:spPr>
      </p:pic>
    </p:spTree>
    <p:extLst>
      <p:ext uri="{BB962C8B-B14F-4D97-AF65-F5344CB8AC3E}">
        <p14:creationId xmlns:p14="http://schemas.microsoft.com/office/powerpoint/2010/main" val="2765292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8513D-1DC7-7FD4-E9FF-82F89D1A02CA}"/>
              </a:ext>
            </a:extLst>
          </p:cNvPr>
          <p:cNvSpPr>
            <a:spLocks noGrp="1"/>
          </p:cNvSpPr>
          <p:nvPr>
            <p:ph type="title"/>
          </p:nvPr>
        </p:nvSpPr>
        <p:spPr/>
        <p:txBody>
          <a:bodyPr>
            <a:normAutofit fontScale="90000"/>
          </a:bodyPr>
          <a:lstStyle/>
          <a:p>
            <a:r>
              <a:rPr lang="en-GB" dirty="0"/>
              <a:t>Mapping Electric Fields – 4D-STEM</a:t>
            </a:r>
          </a:p>
        </p:txBody>
      </p:sp>
      <p:sp>
        <p:nvSpPr>
          <p:cNvPr id="4" name="Slide Number Placeholder 3">
            <a:extLst>
              <a:ext uri="{FF2B5EF4-FFF2-40B4-BE49-F238E27FC236}">
                <a16:creationId xmlns:a16="http://schemas.microsoft.com/office/drawing/2014/main" id="{D0E165C2-9D00-4EEF-0A9E-A3C6C990AA31}"/>
              </a:ext>
            </a:extLst>
          </p:cNvPr>
          <p:cNvSpPr>
            <a:spLocks noGrp="1"/>
          </p:cNvSpPr>
          <p:nvPr>
            <p:ph type="sldNum" sz="quarter" idx="12"/>
          </p:nvPr>
        </p:nvSpPr>
        <p:spPr/>
        <p:txBody>
          <a:bodyPr/>
          <a:lstStyle/>
          <a:p>
            <a:fld id="{08B195B8-4ADB-4C53-A92F-2BE1C86ED8CF}" type="slidenum">
              <a:rPr lang="en-GB" smtClean="0"/>
              <a:t>5</a:t>
            </a:fld>
            <a:endParaRPr lang="en-GB"/>
          </a:p>
        </p:txBody>
      </p:sp>
      <p:pic>
        <p:nvPicPr>
          <p:cNvPr id="6" name="Picture 5" descr="A close-up of a blue and yellow background&#10;&#10;AI-generated content may be incorrect.">
            <a:extLst>
              <a:ext uri="{FF2B5EF4-FFF2-40B4-BE49-F238E27FC236}">
                <a16:creationId xmlns:a16="http://schemas.microsoft.com/office/drawing/2014/main" id="{7AD75C2B-CD97-FC3A-C8F2-BEA84F15FF96}"/>
              </a:ext>
            </a:extLst>
          </p:cNvPr>
          <p:cNvPicPr>
            <a:picLocks noChangeAspect="1"/>
          </p:cNvPicPr>
          <p:nvPr/>
        </p:nvPicPr>
        <p:blipFill>
          <a:blip r:embed="rId3">
            <a:extLst>
              <a:ext uri="{28A0092B-C50C-407E-A947-70E740481C1C}">
                <a14:useLocalDpi xmlns:a14="http://schemas.microsoft.com/office/drawing/2010/main" val="0"/>
              </a:ext>
            </a:extLst>
          </a:blip>
          <a:srcRect l="1784" t="2369" r="2404" b="2061"/>
          <a:stretch>
            <a:fillRect/>
          </a:stretch>
        </p:blipFill>
        <p:spPr>
          <a:xfrm>
            <a:off x="6351256" y="2404308"/>
            <a:ext cx="2562424" cy="2561389"/>
          </a:xfrm>
          <a:prstGeom prst="rect">
            <a:avLst/>
          </a:prstGeom>
        </p:spPr>
      </p:pic>
      <p:pic>
        <p:nvPicPr>
          <p:cNvPr id="7" name="Picture 6" descr="A blue background with many dots&#10;&#10;AI-generated content may be incorrect.">
            <a:extLst>
              <a:ext uri="{FF2B5EF4-FFF2-40B4-BE49-F238E27FC236}">
                <a16:creationId xmlns:a16="http://schemas.microsoft.com/office/drawing/2014/main" id="{D12BAFCC-4A58-B667-9FF4-F688A4BEE9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99456" y="2402305"/>
            <a:ext cx="2561389" cy="2561389"/>
          </a:xfrm>
          <a:prstGeom prst="rect">
            <a:avLst/>
          </a:prstGeom>
        </p:spPr>
      </p:pic>
      <p:pic>
        <p:nvPicPr>
          <p:cNvPr id="9" name="Picture 8">
            <a:extLst>
              <a:ext uri="{FF2B5EF4-FFF2-40B4-BE49-F238E27FC236}">
                <a16:creationId xmlns:a16="http://schemas.microsoft.com/office/drawing/2014/main" id="{52BC3A4D-F700-DCC7-71D9-C2DD2F933FCF}"/>
              </a:ext>
            </a:extLst>
          </p:cNvPr>
          <p:cNvPicPr>
            <a:picLocks noChangeAspect="1"/>
          </p:cNvPicPr>
          <p:nvPr/>
        </p:nvPicPr>
        <p:blipFill>
          <a:blip r:embed="rId5"/>
          <a:stretch>
            <a:fillRect/>
          </a:stretch>
        </p:blipFill>
        <p:spPr>
          <a:xfrm>
            <a:off x="288095" y="2404308"/>
            <a:ext cx="2809265" cy="2561389"/>
          </a:xfrm>
          <a:prstGeom prst="rect">
            <a:avLst/>
          </a:prstGeom>
        </p:spPr>
      </p:pic>
      <p:pic>
        <p:nvPicPr>
          <p:cNvPr id="11" name="Picture 10">
            <a:extLst>
              <a:ext uri="{FF2B5EF4-FFF2-40B4-BE49-F238E27FC236}">
                <a16:creationId xmlns:a16="http://schemas.microsoft.com/office/drawing/2014/main" id="{7BAA78F9-F688-D033-CC5C-B4EB6415B5ED}"/>
              </a:ext>
            </a:extLst>
          </p:cNvPr>
          <p:cNvPicPr>
            <a:picLocks noChangeAspect="1"/>
          </p:cNvPicPr>
          <p:nvPr/>
        </p:nvPicPr>
        <p:blipFill>
          <a:blip r:embed="rId6"/>
          <a:stretch>
            <a:fillRect/>
          </a:stretch>
        </p:blipFill>
        <p:spPr>
          <a:xfrm>
            <a:off x="3383136" y="2404308"/>
            <a:ext cx="2682344" cy="2561389"/>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5ACAD15-AA7B-3F22-CEAD-C46910E188F5}"/>
                  </a:ext>
                </a:extLst>
              </p:cNvPr>
              <p:cNvSpPr txBox="1"/>
              <p:nvPr/>
            </p:nvSpPr>
            <p:spPr>
              <a:xfrm>
                <a:off x="1153124" y="2032973"/>
                <a:ext cx="1128899" cy="369332"/>
              </a:xfrm>
              <a:prstGeom prst="rect">
                <a:avLst/>
              </a:prstGeom>
              <a:noFill/>
            </p:spPr>
            <p:txBody>
              <a:bodyPr wrap="none"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23 </a:t>
                </a:r>
                <a:r>
                  <a:rPr lang="en-GB" dirty="0" err="1"/>
                  <a:t>mrad</a:t>
                </a:r>
                <a:endParaRPr lang="en-GB" dirty="0"/>
              </a:p>
            </p:txBody>
          </p:sp>
        </mc:Choice>
        <mc:Fallback xmlns="">
          <p:sp>
            <p:nvSpPr>
              <p:cNvPr id="12" name="TextBox 11">
                <a:extLst>
                  <a:ext uri="{FF2B5EF4-FFF2-40B4-BE49-F238E27FC236}">
                    <a16:creationId xmlns:a16="http://schemas.microsoft.com/office/drawing/2014/main" id="{D5ACAD15-AA7B-3F22-CEAD-C46910E188F5}"/>
                  </a:ext>
                </a:extLst>
              </p:cNvPr>
              <p:cNvSpPr txBox="1">
                <a:spLocks noRot="1" noChangeAspect="1" noMove="1" noResize="1" noEditPoints="1" noAdjustHandles="1" noChangeArrowheads="1" noChangeShapeType="1" noTextEdit="1"/>
              </p:cNvSpPr>
              <p:nvPr/>
            </p:nvSpPr>
            <p:spPr>
              <a:xfrm>
                <a:off x="1153124" y="2032973"/>
                <a:ext cx="1128899" cy="369332"/>
              </a:xfrm>
              <a:prstGeom prst="rect">
                <a:avLst/>
              </a:prstGeom>
              <a:blipFill>
                <a:blip r:embed="rId7"/>
                <a:stretch>
                  <a:fillRect t="-8197" r="-4324"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95E724A-2639-37D4-24E8-74F4563AFD28}"/>
                  </a:ext>
                </a:extLst>
              </p:cNvPr>
              <p:cNvSpPr txBox="1"/>
              <p:nvPr/>
            </p:nvSpPr>
            <p:spPr>
              <a:xfrm>
                <a:off x="4159858" y="2032973"/>
                <a:ext cx="1023101" cy="369332"/>
              </a:xfrm>
              <a:prstGeom prst="rect">
                <a:avLst/>
              </a:prstGeom>
              <a:noFill/>
            </p:spPr>
            <p:txBody>
              <a:bodyPr wrap="none"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8</m:t>
                    </m:r>
                  </m:oMath>
                </a14:m>
                <a:r>
                  <a:rPr lang="en-GB" dirty="0"/>
                  <a:t> </a:t>
                </a:r>
                <a:r>
                  <a:rPr lang="en-GB" dirty="0" err="1"/>
                  <a:t>mrad</a:t>
                </a:r>
                <a:endParaRPr lang="en-GB" dirty="0"/>
              </a:p>
            </p:txBody>
          </p:sp>
        </mc:Choice>
        <mc:Fallback xmlns="">
          <p:sp>
            <p:nvSpPr>
              <p:cNvPr id="13" name="TextBox 12">
                <a:extLst>
                  <a:ext uri="{FF2B5EF4-FFF2-40B4-BE49-F238E27FC236}">
                    <a16:creationId xmlns:a16="http://schemas.microsoft.com/office/drawing/2014/main" id="{095E724A-2639-37D4-24E8-74F4563AFD28}"/>
                  </a:ext>
                </a:extLst>
              </p:cNvPr>
              <p:cNvSpPr txBox="1">
                <a:spLocks noRot="1" noChangeAspect="1" noMove="1" noResize="1" noEditPoints="1" noAdjustHandles="1" noChangeArrowheads="1" noChangeShapeType="1" noTextEdit="1"/>
              </p:cNvSpPr>
              <p:nvPr/>
            </p:nvSpPr>
            <p:spPr>
              <a:xfrm>
                <a:off x="4159858" y="2032973"/>
                <a:ext cx="1023101" cy="369332"/>
              </a:xfrm>
              <a:prstGeom prst="rect">
                <a:avLst/>
              </a:prstGeom>
              <a:blipFill>
                <a:blip r:embed="rId8"/>
                <a:stretch>
                  <a:fillRect t="-8197" r="-4762"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1C7781C-610C-A46F-3C15-47CE9FFE7D79}"/>
                  </a:ext>
                </a:extLst>
              </p:cNvPr>
              <p:cNvSpPr txBox="1"/>
              <p:nvPr/>
            </p:nvSpPr>
            <p:spPr>
              <a:xfrm>
                <a:off x="7068019" y="2032973"/>
                <a:ext cx="1011880" cy="369332"/>
              </a:xfrm>
              <a:prstGeom prst="rect">
                <a:avLst/>
              </a:prstGeom>
              <a:noFill/>
            </p:spPr>
            <p:txBody>
              <a:bodyPr wrap="none"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2 </a:t>
                </a:r>
                <a:r>
                  <a:rPr lang="en-GB" dirty="0" err="1"/>
                  <a:t>mrad</a:t>
                </a:r>
                <a:endParaRPr lang="en-GB" dirty="0"/>
              </a:p>
            </p:txBody>
          </p:sp>
        </mc:Choice>
        <mc:Fallback xmlns="">
          <p:sp>
            <p:nvSpPr>
              <p:cNvPr id="14" name="TextBox 13">
                <a:extLst>
                  <a:ext uri="{FF2B5EF4-FFF2-40B4-BE49-F238E27FC236}">
                    <a16:creationId xmlns:a16="http://schemas.microsoft.com/office/drawing/2014/main" id="{B1C7781C-610C-A46F-3C15-47CE9FFE7D79}"/>
                  </a:ext>
                </a:extLst>
              </p:cNvPr>
              <p:cNvSpPr txBox="1">
                <a:spLocks noRot="1" noChangeAspect="1" noMove="1" noResize="1" noEditPoints="1" noAdjustHandles="1" noChangeArrowheads="1" noChangeShapeType="1" noTextEdit="1"/>
              </p:cNvSpPr>
              <p:nvPr/>
            </p:nvSpPr>
            <p:spPr>
              <a:xfrm>
                <a:off x="7068019" y="2032973"/>
                <a:ext cx="1011880" cy="369332"/>
              </a:xfrm>
              <a:prstGeom prst="rect">
                <a:avLst/>
              </a:prstGeom>
              <a:blipFill>
                <a:blip r:embed="rId9"/>
                <a:stretch>
                  <a:fillRect t="-8197" r="-4819"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F3CC805-7BB9-F7EB-D631-55F3ADE6BFFF}"/>
                  </a:ext>
                </a:extLst>
              </p:cNvPr>
              <p:cNvSpPr txBox="1"/>
              <p:nvPr/>
            </p:nvSpPr>
            <p:spPr>
              <a:xfrm>
                <a:off x="9901076" y="2032973"/>
                <a:ext cx="1186607" cy="369332"/>
              </a:xfrm>
              <a:prstGeom prst="rect">
                <a:avLst/>
              </a:prstGeom>
              <a:noFill/>
            </p:spPr>
            <p:txBody>
              <a:bodyPr wrap="none"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t>0.2 </a:t>
                </a:r>
                <a:r>
                  <a:rPr lang="en-GB" dirty="0" err="1"/>
                  <a:t>mrad</a:t>
                </a:r>
                <a:endParaRPr lang="en-GB" dirty="0"/>
              </a:p>
            </p:txBody>
          </p:sp>
        </mc:Choice>
        <mc:Fallback xmlns="">
          <p:sp>
            <p:nvSpPr>
              <p:cNvPr id="15" name="TextBox 14">
                <a:extLst>
                  <a:ext uri="{FF2B5EF4-FFF2-40B4-BE49-F238E27FC236}">
                    <a16:creationId xmlns:a16="http://schemas.microsoft.com/office/drawing/2014/main" id="{4F3CC805-7BB9-F7EB-D631-55F3ADE6BFFF}"/>
                  </a:ext>
                </a:extLst>
              </p:cNvPr>
              <p:cNvSpPr txBox="1">
                <a:spLocks noRot="1" noChangeAspect="1" noMove="1" noResize="1" noEditPoints="1" noAdjustHandles="1" noChangeArrowheads="1" noChangeShapeType="1" noTextEdit="1"/>
              </p:cNvSpPr>
              <p:nvPr/>
            </p:nvSpPr>
            <p:spPr>
              <a:xfrm>
                <a:off x="9901076" y="2032973"/>
                <a:ext cx="1186607" cy="369332"/>
              </a:xfrm>
              <a:prstGeom prst="rect">
                <a:avLst/>
              </a:prstGeom>
              <a:blipFill>
                <a:blip r:embed="rId10"/>
                <a:stretch>
                  <a:fillRect t="-8197" r="-3590" b="-24590"/>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id="{C1DC07BB-0320-5CB0-7589-76DFA823C668}"/>
              </a:ext>
            </a:extLst>
          </p:cNvPr>
          <p:cNvCxnSpPr/>
          <p:nvPr/>
        </p:nvCxnSpPr>
        <p:spPr>
          <a:xfrm>
            <a:off x="811749" y="1803400"/>
            <a:ext cx="1050746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38E64A3-45FA-DF8D-40E1-CA964EC667C0}"/>
              </a:ext>
            </a:extLst>
          </p:cNvPr>
          <p:cNvCxnSpPr>
            <a:cxnSpLocks/>
          </p:cNvCxnSpPr>
          <p:nvPr/>
        </p:nvCxnSpPr>
        <p:spPr>
          <a:xfrm flipH="1">
            <a:off x="811748" y="5354539"/>
            <a:ext cx="1050746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704C5BE-30A3-6048-7563-447028FECB59}"/>
              </a:ext>
            </a:extLst>
          </p:cNvPr>
          <p:cNvSpPr txBox="1"/>
          <p:nvPr/>
        </p:nvSpPr>
        <p:spPr>
          <a:xfrm>
            <a:off x="3507763" y="1296645"/>
            <a:ext cx="5176473" cy="646331"/>
          </a:xfrm>
          <a:prstGeom prst="rect">
            <a:avLst/>
          </a:prstGeom>
          <a:noFill/>
        </p:spPr>
        <p:txBody>
          <a:bodyPr wrap="square" rtlCol="0">
            <a:spAutoFit/>
          </a:bodyPr>
          <a:lstStyle/>
          <a:p>
            <a:r>
              <a:rPr lang="en-GB" dirty="0"/>
              <a:t>Increasing Signal-to-Noise Ratio + Detection Limit</a:t>
            </a:r>
          </a:p>
          <a:p>
            <a:endParaRPr lang="en-GB" dirty="0"/>
          </a:p>
        </p:txBody>
      </p:sp>
      <p:sp>
        <p:nvSpPr>
          <p:cNvPr id="20" name="TextBox 19">
            <a:extLst>
              <a:ext uri="{FF2B5EF4-FFF2-40B4-BE49-F238E27FC236}">
                <a16:creationId xmlns:a16="http://schemas.microsoft.com/office/drawing/2014/main" id="{C49B62A3-A2A7-BEAD-D137-785CC7183CB2}"/>
              </a:ext>
            </a:extLst>
          </p:cNvPr>
          <p:cNvSpPr txBox="1"/>
          <p:nvPr/>
        </p:nvSpPr>
        <p:spPr>
          <a:xfrm>
            <a:off x="4159858" y="5420216"/>
            <a:ext cx="2908161" cy="646331"/>
          </a:xfrm>
          <a:prstGeom prst="rect">
            <a:avLst/>
          </a:prstGeom>
          <a:noFill/>
        </p:spPr>
        <p:txBody>
          <a:bodyPr wrap="square" rtlCol="0">
            <a:spAutoFit/>
          </a:bodyPr>
          <a:lstStyle/>
          <a:p>
            <a:r>
              <a:rPr lang="en-GB" dirty="0"/>
              <a:t>Increasing Spatial Resolution</a:t>
            </a:r>
          </a:p>
          <a:p>
            <a:endParaRPr lang="en-GB" dirty="0"/>
          </a:p>
        </p:txBody>
      </p:sp>
      <p:pic>
        <p:nvPicPr>
          <p:cNvPr id="3" name="Picture 2">
            <a:extLst>
              <a:ext uri="{FF2B5EF4-FFF2-40B4-BE49-F238E27FC236}">
                <a16:creationId xmlns:a16="http://schemas.microsoft.com/office/drawing/2014/main" id="{4926C495-3602-90B8-BAD9-07CF425223E3}"/>
              </a:ext>
            </a:extLst>
          </p:cNvPr>
          <p:cNvPicPr>
            <a:picLocks noChangeAspect="1"/>
          </p:cNvPicPr>
          <p:nvPr/>
        </p:nvPicPr>
        <p:blipFill>
          <a:blip r:embed="rId11"/>
          <a:stretch>
            <a:fillRect/>
          </a:stretch>
        </p:blipFill>
        <p:spPr>
          <a:xfrm>
            <a:off x="8597920" y="96160"/>
            <a:ext cx="3197048" cy="1516944"/>
          </a:xfrm>
          <a:prstGeom prst="rect">
            <a:avLst/>
          </a:prstGeom>
        </p:spPr>
      </p:pic>
    </p:spTree>
    <p:extLst>
      <p:ext uri="{BB962C8B-B14F-4D97-AF65-F5344CB8AC3E}">
        <p14:creationId xmlns:p14="http://schemas.microsoft.com/office/powerpoint/2010/main" val="3880618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987DE-012B-5364-8302-1426329B7544}"/>
              </a:ext>
            </a:extLst>
          </p:cNvPr>
          <p:cNvSpPr>
            <a:spLocks noGrp="1"/>
          </p:cNvSpPr>
          <p:nvPr>
            <p:ph type="title"/>
          </p:nvPr>
        </p:nvSpPr>
        <p:spPr/>
        <p:txBody>
          <a:bodyPr>
            <a:normAutofit fontScale="90000"/>
          </a:bodyPr>
          <a:lstStyle/>
          <a:p>
            <a:r>
              <a:rPr lang="en-GB" dirty="0"/>
              <a:t>Mapping Electric Fields – 4D-STEM</a:t>
            </a:r>
          </a:p>
        </p:txBody>
      </p:sp>
      <p:sp>
        <p:nvSpPr>
          <p:cNvPr id="5" name="Slide Number Placeholder 4">
            <a:extLst>
              <a:ext uri="{FF2B5EF4-FFF2-40B4-BE49-F238E27FC236}">
                <a16:creationId xmlns:a16="http://schemas.microsoft.com/office/drawing/2014/main" id="{002EE99A-F86F-486F-17CA-E2A561167E69}"/>
              </a:ext>
            </a:extLst>
          </p:cNvPr>
          <p:cNvSpPr>
            <a:spLocks noGrp="1"/>
          </p:cNvSpPr>
          <p:nvPr>
            <p:ph type="sldNum" sz="quarter" idx="12"/>
          </p:nvPr>
        </p:nvSpPr>
        <p:spPr/>
        <p:txBody>
          <a:bodyPr/>
          <a:lstStyle/>
          <a:p>
            <a:fld id="{08B195B8-4ADB-4C53-A92F-2BE1C86ED8CF}" type="slidenum">
              <a:rPr lang="en-GB" smtClean="0"/>
              <a:t>6</a:t>
            </a:fld>
            <a:endParaRPr lang="en-GB"/>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E549690-60D9-AABE-6D8D-ACEF41207508}"/>
                  </a:ext>
                </a:extLst>
              </p:cNvPr>
              <p:cNvSpPr txBox="1"/>
              <p:nvPr/>
            </p:nvSpPr>
            <p:spPr>
              <a:xfrm>
                <a:off x="7646158" y="1521162"/>
                <a:ext cx="4281985" cy="92852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GB" sz="2800" b="0" i="1" u="none" strike="noStrike" kern="1200" cap="none" spc="0" normalizeH="0" baseline="0" noProof="0" smtClean="0">
                              <a:ln>
                                <a:noFill/>
                              </a:ln>
                              <a:solidFill>
                                <a:srgbClr val="836967"/>
                              </a:solidFill>
                              <a:effectLst/>
                              <a:uLnTx/>
                              <a:uFillTx/>
                              <a:latin typeface="Cambria Math" panose="02040503050406030204" pitchFamily="18" charset="0"/>
                              <a:ea typeface="+mn-ea"/>
                              <a:cs typeface="+mn-cs"/>
                            </a:rPr>
                          </m:ctrlPr>
                        </m:accPr>
                        <m:e>
                          <m:sSub>
                            <m:sSubPr>
                              <m:ctrlPr>
                                <a:rPr kumimoji="0" lang="en-GB" sz="28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sub>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ub>
                          </m:sSub>
                        </m:e>
                      </m:acc>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h</m:t>
                      </m:r>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f>
                        <m:fPr>
                          <m:ctrlPr>
                            <a:rPr kumimoji="0" lang="en-GB" sz="28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fPr>
                        <m:num>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𝑆𝑖𝑛</m:t>
                          </m:r>
                          <m:d>
                            <m:dPr>
                              <m:ctrlPr>
                                <a:rPr kumimoji="0" lang="en-GB" sz="28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dPr>
                            <m:e>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𝜃</m:t>
                              </m:r>
                            </m:e>
                          </m:d>
                        </m:num>
                        <m:den>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𝜆</m:t>
                          </m:r>
                        </m:den>
                      </m:f>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GB" sz="28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fPr>
                        <m:num>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𝑣</m:t>
                          </m:r>
                        </m:num>
                        <m:den>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GB" sz="2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𝑒</m:t>
                          </m:r>
                        </m:den>
                      </m:f>
                      <m:r>
                        <a:rPr kumimoji="0" lang="en-GB" sz="2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oMath>
                  </m:oMathPara>
                </a14:m>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3" name="TextBox 2">
                <a:extLst>
                  <a:ext uri="{FF2B5EF4-FFF2-40B4-BE49-F238E27FC236}">
                    <a16:creationId xmlns:a16="http://schemas.microsoft.com/office/drawing/2014/main" id="{DE549690-60D9-AABE-6D8D-ACEF41207508}"/>
                  </a:ext>
                </a:extLst>
              </p:cNvPr>
              <p:cNvSpPr txBox="1">
                <a:spLocks noRot="1" noChangeAspect="1" noMove="1" noResize="1" noEditPoints="1" noAdjustHandles="1" noChangeArrowheads="1" noChangeShapeType="1" noTextEdit="1"/>
              </p:cNvSpPr>
              <p:nvPr/>
            </p:nvSpPr>
            <p:spPr>
              <a:xfrm>
                <a:off x="7646158" y="1521162"/>
                <a:ext cx="4281985" cy="928524"/>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D0FDF5B-C148-B97C-D223-ECFC33029E78}"/>
                  </a:ext>
                </a:extLst>
              </p:cNvPr>
              <p:cNvSpPr txBox="1"/>
              <p:nvPr/>
            </p:nvSpPr>
            <p:spPr>
              <a:xfrm>
                <a:off x="8311487" y="2743696"/>
                <a:ext cx="3773341" cy="234192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kumimoji="0" lang="en-GB" sz="1800" b="0" i="1" u="none" strike="noStrike" kern="1200" cap="none" spc="0" normalizeH="0" baseline="0" noProof="0" smtClean="0">
                            <a:ln>
                              <a:noFill/>
                            </a:ln>
                            <a:solidFill>
                              <a:srgbClr val="836967"/>
                            </a:solidFill>
                            <a:effectLst/>
                            <a:uLnTx/>
                            <a:uFillTx/>
                            <a:latin typeface="Cambria Math" panose="02040503050406030204" pitchFamily="18" charset="0"/>
                            <a:ea typeface="+mn-ea"/>
                            <a:cs typeface="+mn-cs"/>
                          </a:rPr>
                        </m:ctrlPr>
                      </m:accPr>
                      <m:e>
                        <m:sSub>
                          <m:sSubPr>
                            <m:ctrlPr>
                              <a:rPr kumimoji="0" lang="en-GB" sz="18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𝐸</m:t>
                            </m:r>
                          </m:e>
                          <m:sub>
                            <m:r>
                              <a:rPr kumimoji="0" lang="en-GB"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ub>
                        </m:sSub>
                      </m:e>
                    </m:acc>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In-Plane Electric Field</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h</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Planck’s Constant</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𝜃</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Beam Deflection (Centre of Mass)</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𝜆</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 </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Electron Wavelength</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𝑣</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Electron Relativistic Velocity</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Projected Thickness of Field</a:t>
                </a:r>
              </a:p>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oMath>
                </a14:m>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Electron Charge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6" name="TextBox 5">
                <a:extLst>
                  <a:ext uri="{FF2B5EF4-FFF2-40B4-BE49-F238E27FC236}">
                    <a16:creationId xmlns:a16="http://schemas.microsoft.com/office/drawing/2014/main" id="{0D0FDF5B-C148-B97C-D223-ECFC33029E78}"/>
                  </a:ext>
                </a:extLst>
              </p:cNvPr>
              <p:cNvSpPr txBox="1">
                <a:spLocks noRot="1" noChangeAspect="1" noMove="1" noResize="1" noEditPoints="1" noAdjustHandles="1" noChangeArrowheads="1" noChangeShapeType="1" noTextEdit="1"/>
              </p:cNvSpPr>
              <p:nvPr/>
            </p:nvSpPr>
            <p:spPr>
              <a:xfrm>
                <a:off x="8311487" y="2743696"/>
                <a:ext cx="3773341" cy="2341923"/>
              </a:xfrm>
              <a:prstGeom prst="rect">
                <a:avLst/>
              </a:prstGeom>
              <a:blipFill>
                <a:blip r:embed="rId4"/>
                <a:stretch>
                  <a:fillRect r="-808"/>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31A0CE4F-BA52-2421-A5AF-D967E95EFFEB}"/>
              </a:ext>
            </a:extLst>
          </p:cNvPr>
          <p:cNvPicPr>
            <a:picLocks noChangeAspect="1"/>
          </p:cNvPicPr>
          <p:nvPr/>
        </p:nvPicPr>
        <p:blipFill>
          <a:blip r:embed="rId5"/>
          <a:stretch>
            <a:fillRect/>
          </a:stretch>
        </p:blipFill>
        <p:spPr>
          <a:xfrm>
            <a:off x="325536" y="1521162"/>
            <a:ext cx="7288824" cy="4373294"/>
          </a:xfrm>
          <a:prstGeom prst="rect">
            <a:avLst/>
          </a:prstGeom>
        </p:spPr>
      </p:pic>
    </p:spTree>
    <p:extLst>
      <p:ext uri="{BB962C8B-B14F-4D97-AF65-F5344CB8AC3E}">
        <p14:creationId xmlns:p14="http://schemas.microsoft.com/office/powerpoint/2010/main" val="793143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E245A-77D2-E716-423E-886726528A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B3A4AE-1BB2-620A-3CF2-A132B59EEE74}"/>
              </a:ext>
            </a:extLst>
          </p:cNvPr>
          <p:cNvSpPr>
            <a:spLocks noGrp="1"/>
          </p:cNvSpPr>
          <p:nvPr>
            <p:ph type="title"/>
          </p:nvPr>
        </p:nvSpPr>
        <p:spPr/>
        <p:txBody>
          <a:bodyPr>
            <a:normAutofit fontScale="90000"/>
          </a:bodyPr>
          <a:lstStyle/>
          <a:p>
            <a:r>
              <a:rPr lang="en-GB" dirty="0"/>
              <a:t>Centre of Mass</a:t>
            </a:r>
          </a:p>
        </p:txBody>
      </p:sp>
      <p:sp>
        <p:nvSpPr>
          <p:cNvPr id="4" name="Slide Number Placeholder 3">
            <a:extLst>
              <a:ext uri="{FF2B5EF4-FFF2-40B4-BE49-F238E27FC236}">
                <a16:creationId xmlns:a16="http://schemas.microsoft.com/office/drawing/2014/main" id="{2885BBD7-2829-8521-0FE8-CD544D6EAF35}"/>
              </a:ext>
            </a:extLst>
          </p:cNvPr>
          <p:cNvSpPr>
            <a:spLocks noGrp="1"/>
          </p:cNvSpPr>
          <p:nvPr>
            <p:ph type="sldNum" sz="quarter" idx="12"/>
          </p:nvPr>
        </p:nvSpPr>
        <p:spPr/>
        <p:txBody>
          <a:bodyPr/>
          <a:lstStyle/>
          <a:p>
            <a:fld id="{08B195B8-4ADB-4C53-A92F-2BE1C86ED8CF}" type="slidenum">
              <a:rPr lang="en-GB" smtClean="0"/>
              <a:t>7</a:t>
            </a:fld>
            <a:endParaRPr lang="en-GB"/>
          </a:p>
        </p:txBody>
      </p:sp>
      <p:pic>
        <p:nvPicPr>
          <p:cNvPr id="12" name="Picture 11" descr="A close-up of a graph&#10;&#10;AI-generated content may be incorrect.">
            <a:extLst>
              <a:ext uri="{FF2B5EF4-FFF2-40B4-BE49-F238E27FC236}">
                <a16:creationId xmlns:a16="http://schemas.microsoft.com/office/drawing/2014/main" id="{EF6B3052-E9C4-896B-8CA9-FB09F80F5D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874" y="1689977"/>
            <a:ext cx="4868636" cy="4706738"/>
          </a:xfrm>
          <a:prstGeom prst="rect">
            <a:avLst/>
          </a:prstGeom>
        </p:spPr>
      </p:pic>
      <p:sp>
        <p:nvSpPr>
          <p:cNvPr id="5" name="TextBox 4">
            <a:extLst>
              <a:ext uri="{FF2B5EF4-FFF2-40B4-BE49-F238E27FC236}">
                <a16:creationId xmlns:a16="http://schemas.microsoft.com/office/drawing/2014/main" id="{32B7397A-8578-1AD0-2CB9-0B65D9E0E0E3}"/>
              </a:ext>
            </a:extLst>
          </p:cNvPr>
          <p:cNvSpPr txBox="1"/>
          <p:nvPr/>
        </p:nvSpPr>
        <p:spPr>
          <a:xfrm>
            <a:off x="1319982" y="1182824"/>
            <a:ext cx="1985767" cy="491175"/>
          </a:xfrm>
          <a:prstGeom prst="rect">
            <a:avLst/>
          </a:prstGeom>
          <a:noFill/>
        </p:spPr>
        <p:txBody>
          <a:bodyPr wrap="none" rtlCol="0">
            <a:spAutoFit/>
          </a:bodyPr>
          <a:lstStyle/>
          <a:p>
            <a:r>
              <a:rPr lang="en-GB" sz="2800" dirty="0" err="1"/>
              <a:t>CoM</a:t>
            </a:r>
            <a:r>
              <a:rPr lang="en-GB" sz="2800" dirty="0"/>
              <a:t> X (</a:t>
            </a:r>
            <a:r>
              <a:rPr lang="el-GR" sz="2800" dirty="0"/>
              <a:t>μ</a:t>
            </a:r>
            <a:r>
              <a:rPr lang="en-US" sz="2800" dirty="0"/>
              <a:t>rad)</a:t>
            </a:r>
            <a:endParaRPr lang="en-GB" sz="2800" dirty="0"/>
          </a:p>
        </p:txBody>
      </p:sp>
      <p:pic>
        <p:nvPicPr>
          <p:cNvPr id="15" name="Picture 14" descr="A graph of electrical signals&#10;&#10;AI-generated content may be incorrect.">
            <a:extLst>
              <a:ext uri="{FF2B5EF4-FFF2-40B4-BE49-F238E27FC236}">
                <a16:creationId xmlns:a16="http://schemas.microsoft.com/office/drawing/2014/main" id="{21131AF9-6B46-D496-52E4-46E8AC68A2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2689" y="96160"/>
            <a:ext cx="6524437" cy="6492874"/>
          </a:xfrm>
          <a:prstGeom prst="rect">
            <a:avLst/>
          </a:prstGeom>
        </p:spPr>
      </p:pic>
    </p:spTree>
    <p:extLst>
      <p:ext uri="{BB962C8B-B14F-4D97-AF65-F5344CB8AC3E}">
        <p14:creationId xmlns:p14="http://schemas.microsoft.com/office/powerpoint/2010/main" val="2147554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E46A8-09DC-480D-C94B-5EB58273C8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A8B953-AC82-49D8-676D-870EB9649B5C}"/>
              </a:ext>
            </a:extLst>
          </p:cNvPr>
          <p:cNvSpPr>
            <a:spLocks noGrp="1"/>
          </p:cNvSpPr>
          <p:nvPr>
            <p:ph type="title"/>
          </p:nvPr>
        </p:nvSpPr>
        <p:spPr>
          <a:xfrm>
            <a:off x="522514" y="365126"/>
            <a:ext cx="11155680" cy="943508"/>
          </a:xfrm>
        </p:spPr>
        <p:txBody>
          <a:bodyPr>
            <a:normAutofit fontScale="90000"/>
          </a:bodyPr>
          <a:lstStyle/>
          <a:p>
            <a:r>
              <a:rPr lang="en-GB" dirty="0"/>
              <a:t>Mapping Electric Fields - Electron Beam Induced Current (EBIC)</a:t>
            </a:r>
          </a:p>
        </p:txBody>
      </p:sp>
      <p:grpSp>
        <p:nvGrpSpPr>
          <p:cNvPr id="56" name="Group 55">
            <a:extLst>
              <a:ext uri="{FF2B5EF4-FFF2-40B4-BE49-F238E27FC236}">
                <a16:creationId xmlns:a16="http://schemas.microsoft.com/office/drawing/2014/main" id="{889B3989-05F5-AD26-D240-F5D009FB6116}"/>
              </a:ext>
            </a:extLst>
          </p:cNvPr>
          <p:cNvGrpSpPr/>
          <p:nvPr/>
        </p:nvGrpSpPr>
        <p:grpSpPr>
          <a:xfrm>
            <a:off x="2714693" y="4450930"/>
            <a:ext cx="8788007" cy="976871"/>
            <a:chOff x="2362214" y="3525751"/>
            <a:chExt cx="5571225" cy="657549"/>
          </a:xfrm>
        </p:grpSpPr>
        <p:sp>
          <p:nvSpPr>
            <p:cNvPr id="7" name="Rectangle 6">
              <a:extLst>
                <a:ext uri="{FF2B5EF4-FFF2-40B4-BE49-F238E27FC236}">
                  <a16:creationId xmlns:a16="http://schemas.microsoft.com/office/drawing/2014/main" id="{4CC962E3-4AB5-40FF-9A17-BE2A36F746C6}"/>
                </a:ext>
              </a:extLst>
            </p:cNvPr>
            <p:cNvSpPr/>
            <p:nvPr/>
          </p:nvSpPr>
          <p:spPr>
            <a:xfrm>
              <a:off x="2362214" y="3525751"/>
              <a:ext cx="5526187" cy="653778"/>
            </a:xfrm>
            <a:prstGeom prst="rect">
              <a:avLst/>
            </a:prstGeom>
            <a:solidFill>
              <a:srgbClr val="CC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EC34E999-D586-0143-29B8-D20C0B4D2D38}"/>
                </a:ext>
              </a:extLst>
            </p:cNvPr>
            <p:cNvSpPr/>
            <p:nvPr/>
          </p:nvSpPr>
          <p:spPr>
            <a:xfrm>
              <a:off x="5019814" y="3533198"/>
              <a:ext cx="2868588" cy="646332"/>
            </a:xfrm>
            <a:prstGeom prst="rect">
              <a:avLst/>
            </a:prstGeom>
            <a:solidFill>
              <a:srgbClr val="CCE5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45DC19C-D962-1A89-F61D-8CDDBCCBEBEA}"/>
                </a:ext>
              </a:extLst>
            </p:cNvPr>
            <p:cNvSpPr txBox="1"/>
            <p:nvPr/>
          </p:nvSpPr>
          <p:spPr>
            <a:xfrm>
              <a:off x="2503786" y="3533198"/>
              <a:ext cx="1620765" cy="646331"/>
            </a:xfrm>
            <a:prstGeom prst="rect">
              <a:avLst/>
            </a:prstGeom>
            <a:noFill/>
          </p:spPr>
          <p:txBody>
            <a:bodyPr wrap="none" rtlCol="0">
              <a:spAutoFit/>
            </a:bodyPr>
            <a:lstStyle/>
            <a:p>
              <a:r>
                <a:rPr lang="en-GB" b="1" dirty="0"/>
                <a:t>N-Type</a:t>
              </a:r>
            </a:p>
            <a:p>
              <a:r>
                <a:rPr lang="en-GB" b="1" dirty="0"/>
                <a:t>Semiconductor</a:t>
              </a:r>
            </a:p>
          </p:txBody>
        </p:sp>
        <p:sp>
          <p:nvSpPr>
            <p:cNvPr id="10" name="TextBox 9">
              <a:extLst>
                <a:ext uri="{FF2B5EF4-FFF2-40B4-BE49-F238E27FC236}">
                  <a16:creationId xmlns:a16="http://schemas.microsoft.com/office/drawing/2014/main" id="{84A7D9AF-CB86-FE87-0E36-683C449119BB}"/>
                </a:ext>
              </a:extLst>
            </p:cNvPr>
            <p:cNvSpPr txBox="1"/>
            <p:nvPr/>
          </p:nvSpPr>
          <p:spPr>
            <a:xfrm>
              <a:off x="6127688" y="3536969"/>
              <a:ext cx="1805751" cy="646331"/>
            </a:xfrm>
            <a:prstGeom prst="rect">
              <a:avLst/>
            </a:prstGeom>
            <a:noFill/>
          </p:spPr>
          <p:txBody>
            <a:bodyPr wrap="none" rtlCol="0">
              <a:spAutoFit/>
            </a:bodyPr>
            <a:lstStyle/>
            <a:p>
              <a:r>
                <a:rPr lang="en-GB" b="1" dirty="0"/>
                <a:t>P-Type</a:t>
              </a:r>
            </a:p>
            <a:p>
              <a:r>
                <a:rPr lang="en-GB" b="1" dirty="0"/>
                <a:t>Semiconductor</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DD2511D6-918D-40F3-0012-AA023797986F}"/>
                    </a:ext>
                  </a:extLst>
                </p:cNvPr>
                <p:cNvSpPr txBox="1"/>
                <p:nvPr/>
              </p:nvSpPr>
              <p:spPr>
                <a:xfrm>
                  <a:off x="5481522" y="3625106"/>
                  <a:ext cx="312201" cy="4831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GB" sz="2800" i="1" smtClean="0">
                                <a:latin typeface="Cambria Math" panose="02040503050406030204" pitchFamily="18" charset="0"/>
                              </a:rPr>
                            </m:ctrlPr>
                          </m:accPr>
                          <m:e>
                            <m:r>
                              <a:rPr lang="en-US" sz="2800" b="0" i="1" smtClean="0">
                                <a:latin typeface="Cambria Math" panose="02040503050406030204" pitchFamily="18" charset="0"/>
                              </a:rPr>
                              <m:t>𝐸</m:t>
                            </m:r>
                          </m:e>
                        </m:acc>
                      </m:oMath>
                    </m:oMathPara>
                  </a14:m>
                  <a:endParaRPr lang="en-GB" sz="2800" dirty="0"/>
                </a:p>
              </p:txBody>
            </p:sp>
          </mc:Choice>
          <mc:Fallback xmlns="">
            <p:sp>
              <p:nvSpPr>
                <p:cNvPr id="12" name="TextBox 11">
                  <a:extLst>
                    <a:ext uri="{FF2B5EF4-FFF2-40B4-BE49-F238E27FC236}">
                      <a16:creationId xmlns:a16="http://schemas.microsoft.com/office/drawing/2014/main" id="{DD2511D6-918D-40F3-0012-AA023797986F}"/>
                    </a:ext>
                  </a:extLst>
                </p:cNvPr>
                <p:cNvSpPr txBox="1">
                  <a:spLocks noRot="1" noChangeAspect="1" noMove="1" noResize="1" noEditPoints="1" noAdjustHandles="1" noChangeArrowheads="1" noChangeShapeType="1" noTextEdit="1"/>
                </p:cNvSpPr>
                <p:nvPr/>
              </p:nvSpPr>
              <p:spPr>
                <a:xfrm>
                  <a:off x="5481522" y="3625106"/>
                  <a:ext cx="312201" cy="483146"/>
                </a:xfrm>
                <a:prstGeom prst="rect">
                  <a:avLst/>
                </a:prstGeom>
                <a:blipFill>
                  <a:blip r:embed="rId3"/>
                  <a:stretch>
                    <a:fillRect/>
                  </a:stretch>
                </a:blipFill>
              </p:spPr>
              <p:txBody>
                <a:bodyPr/>
                <a:lstStyle/>
                <a:p>
                  <a:r>
                    <a:rPr lang="en-GB">
                      <a:noFill/>
                    </a:rPr>
                    <a:t> </a:t>
                  </a:r>
                </a:p>
              </p:txBody>
            </p:sp>
          </mc:Fallback>
        </mc:AlternateContent>
        <p:grpSp>
          <p:nvGrpSpPr>
            <p:cNvPr id="14" name="Group 13">
              <a:extLst>
                <a:ext uri="{FF2B5EF4-FFF2-40B4-BE49-F238E27FC236}">
                  <a16:creationId xmlns:a16="http://schemas.microsoft.com/office/drawing/2014/main" id="{C590BEF0-7841-569E-A005-6359561E0A6D}"/>
                </a:ext>
              </a:extLst>
            </p:cNvPr>
            <p:cNvGrpSpPr/>
            <p:nvPr/>
          </p:nvGrpSpPr>
          <p:grpSpPr>
            <a:xfrm>
              <a:off x="4593666" y="3654880"/>
              <a:ext cx="914400" cy="445924"/>
              <a:chOff x="3376871" y="2853393"/>
              <a:chExt cx="914400" cy="445924"/>
            </a:xfrm>
          </p:grpSpPr>
          <p:cxnSp>
            <p:nvCxnSpPr>
              <p:cNvPr id="15" name="Straight Arrow Connector 14">
                <a:extLst>
                  <a:ext uri="{FF2B5EF4-FFF2-40B4-BE49-F238E27FC236}">
                    <a16:creationId xmlns:a16="http://schemas.microsoft.com/office/drawing/2014/main" id="{A26945CC-2516-CD5A-1A90-028EEA0F7CA6}"/>
                  </a:ext>
                </a:extLst>
              </p:cNvPr>
              <p:cNvCxnSpPr>
                <a:cxnSpLocks/>
              </p:cNvCxnSpPr>
              <p:nvPr/>
            </p:nvCxnSpPr>
            <p:spPr>
              <a:xfrm>
                <a:off x="3376871" y="2853393"/>
                <a:ext cx="9144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2F4D6D70-742A-1E8D-D650-C4CBBD14A319}"/>
                  </a:ext>
                </a:extLst>
              </p:cNvPr>
              <p:cNvCxnSpPr>
                <a:cxnSpLocks/>
              </p:cNvCxnSpPr>
              <p:nvPr/>
            </p:nvCxnSpPr>
            <p:spPr>
              <a:xfrm>
                <a:off x="3376871" y="3150675"/>
                <a:ext cx="9144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D44452C6-B34A-C592-EB47-958A9CB4247A}"/>
                  </a:ext>
                </a:extLst>
              </p:cNvPr>
              <p:cNvCxnSpPr>
                <a:cxnSpLocks/>
              </p:cNvCxnSpPr>
              <p:nvPr/>
            </p:nvCxnSpPr>
            <p:spPr>
              <a:xfrm>
                <a:off x="3376871" y="3299317"/>
                <a:ext cx="9144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5E8BB354-EE54-D64F-691E-3B2ABFDD1638}"/>
                  </a:ext>
                </a:extLst>
              </p:cNvPr>
              <p:cNvCxnSpPr>
                <a:cxnSpLocks/>
              </p:cNvCxnSpPr>
              <p:nvPr/>
            </p:nvCxnSpPr>
            <p:spPr>
              <a:xfrm>
                <a:off x="3376871" y="3002034"/>
                <a:ext cx="9144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grpSp>
      <p:sp>
        <p:nvSpPr>
          <p:cNvPr id="19" name="TextBox 18">
            <a:extLst>
              <a:ext uri="{FF2B5EF4-FFF2-40B4-BE49-F238E27FC236}">
                <a16:creationId xmlns:a16="http://schemas.microsoft.com/office/drawing/2014/main" id="{BCAF0B26-1941-2A47-3E69-09515B0F8C6C}"/>
              </a:ext>
            </a:extLst>
          </p:cNvPr>
          <p:cNvSpPr txBox="1"/>
          <p:nvPr/>
        </p:nvSpPr>
        <p:spPr>
          <a:xfrm>
            <a:off x="701270" y="1622091"/>
            <a:ext cx="5902963" cy="461665"/>
          </a:xfrm>
          <a:prstGeom prst="rect">
            <a:avLst/>
          </a:prstGeom>
          <a:noFill/>
        </p:spPr>
        <p:txBody>
          <a:bodyPr wrap="none" rtlCol="0">
            <a:spAutoFit/>
          </a:bodyPr>
          <a:lstStyle/>
          <a:p>
            <a:r>
              <a:rPr lang="en-GB" sz="2400" dirty="0"/>
              <a:t>1. Electron beam transmits through sample</a:t>
            </a:r>
          </a:p>
        </p:txBody>
      </p:sp>
      <p:sp>
        <p:nvSpPr>
          <p:cNvPr id="54" name="Slide Number Placeholder 53">
            <a:extLst>
              <a:ext uri="{FF2B5EF4-FFF2-40B4-BE49-F238E27FC236}">
                <a16:creationId xmlns:a16="http://schemas.microsoft.com/office/drawing/2014/main" id="{B5DB353B-D3EA-231F-856D-B7E505D93B6D}"/>
              </a:ext>
            </a:extLst>
          </p:cNvPr>
          <p:cNvSpPr>
            <a:spLocks noGrp="1"/>
          </p:cNvSpPr>
          <p:nvPr>
            <p:ph type="sldNum" sz="quarter" idx="12"/>
          </p:nvPr>
        </p:nvSpPr>
        <p:spPr/>
        <p:txBody>
          <a:bodyPr/>
          <a:lstStyle/>
          <a:p>
            <a:fld id="{08B195B8-4ADB-4C53-A92F-2BE1C86ED8CF}" type="slidenum">
              <a:rPr lang="en-GB" smtClean="0"/>
              <a:t>8</a:t>
            </a:fld>
            <a:endParaRPr lang="en-GB"/>
          </a:p>
        </p:txBody>
      </p:sp>
      <p:grpSp>
        <p:nvGrpSpPr>
          <p:cNvPr id="55" name="Group 54">
            <a:extLst>
              <a:ext uri="{FF2B5EF4-FFF2-40B4-BE49-F238E27FC236}">
                <a16:creationId xmlns:a16="http://schemas.microsoft.com/office/drawing/2014/main" id="{B14C4BE9-AAA4-E9E7-3925-94D70AD8ADE5}"/>
              </a:ext>
            </a:extLst>
          </p:cNvPr>
          <p:cNvGrpSpPr/>
          <p:nvPr/>
        </p:nvGrpSpPr>
        <p:grpSpPr>
          <a:xfrm>
            <a:off x="6580787" y="3187896"/>
            <a:ext cx="662595" cy="3304978"/>
            <a:chOff x="4836289" y="2729661"/>
            <a:chExt cx="662595" cy="2526920"/>
          </a:xfrm>
        </p:grpSpPr>
        <p:sp>
          <p:nvSpPr>
            <p:cNvPr id="11" name="Isosceles Triangle 10">
              <a:extLst>
                <a:ext uri="{FF2B5EF4-FFF2-40B4-BE49-F238E27FC236}">
                  <a16:creationId xmlns:a16="http://schemas.microsoft.com/office/drawing/2014/main" id="{65AEDCB7-6F7C-0C72-20D0-4CBE000A2AA9}"/>
                </a:ext>
              </a:extLst>
            </p:cNvPr>
            <p:cNvSpPr/>
            <p:nvPr/>
          </p:nvSpPr>
          <p:spPr>
            <a:xfrm flipV="1">
              <a:off x="4836289" y="2729661"/>
              <a:ext cx="662595" cy="1415548"/>
            </a:xfrm>
            <a:prstGeom prst="triangl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Isosceles Triangle 12">
              <a:extLst>
                <a:ext uri="{FF2B5EF4-FFF2-40B4-BE49-F238E27FC236}">
                  <a16:creationId xmlns:a16="http://schemas.microsoft.com/office/drawing/2014/main" id="{1481CF9E-C979-D214-6489-798DD320FF55}"/>
                </a:ext>
              </a:extLst>
            </p:cNvPr>
            <p:cNvSpPr/>
            <p:nvPr/>
          </p:nvSpPr>
          <p:spPr>
            <a:xfrm>
              <a:off x="4836289" y="4174983"/>
              <a:ext cx="662595" cy="1081598"/>
            </a:xfrm>
            <a:prstGeom prst="triangl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2" name="TextBox 61">
            <a:extLst>
              <a:ext uri="{FF2B5EF4-FFF2-40B4-BE49-F238E27FC236}">
                <a16:creationId xmlns:a16="http://schemas.microsoft.com/office/drawing/2014/main" id="{1EB05FF0-9C91-E40A-54D2-ABE4005E74BE}"/>
              </a:ext>
            </a:extLst>
          </p:cNvPr>
          <p:cNvSpPr txBox="1"/>
          <p:nvPr/>
        </p:nvSpPr>
        <p:spPr>
          <a:xfrm>
            <a:off x="6619057" y="3187895"/>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3" name="TextBox 62">
            <a:extLst>
              <a:ext uri="{FF2B5EF4-FFF2-40B4-BE49-F238E27FC236}">
                <a16:creationId xmlns:a16="http://schemas.microsoft.com/office/drawing/2014/main" id="{381100FA-D8A8-A7E5-3C33-ED493B804248}"/>
              </a:ext>
            </a:extLst>
          </p:cNvPr>
          <p:cNvSpPr txBox="1"/>
          <p:nvPr/>
        </p:nvSpPr>
        <p:spPr>
          <a:xfrm>
            <a:off x="6771457" y="3340295"/>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4" name="TextBox 63">
            <a:extLst>
              <a:ext uri="{FF2B5EF4-FFF2-40B4-BE49-F238E27FC236}">
                <a16:creationId xmlns:a16="http://schemas.microsoft.com/office/drawing/2014/main" id="{D150A51C-F4B1-B746-7082-98F4FB48F033}"/>
              </a:ext>
            </a:extLst>
          </p:cNvPr>
          <p:cNvSpPr txBox="1"/>
          <p:nvPr/>
        </p:nvSpPr>
        <p:spPr>
          <a:xfrm>
            <a:off x="6691917" y="3615178"/>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5" name="TextBox 64">
            <a:extLst>
              <a:ext uri="{FF2B5EF4-FFF2-40B4-BE49-F238E27FC236}">
                <a16:creationId xmlns:a16="http://schemas.microsoft.com/office/drawing/2014/main" id="{E67033D4-B521-02A9-2234-96CD93EEA456}"/>
              </a:ext>
            </a:extLst>
          </p:cNvPr>
          <p:cNvSpPr txBox="1"/>
          <p:nvPr/>
        </p:nvSpPr>
        <p:spPr>
          <a:xfrm>
            <a:off x="6871882" y="3159623"/>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6" name="TextBox 65">
            <a:extLst>
              <a:ext uri="{FF2B5EF4-FFF2-40B4-BE49-F238E27FC236}">
                <a16:creationId xmlns:a16="http://schemas.microsoft.com/office/drawing/2014/main" id="{2F3FC788-DC81-72D3-FAE1-189F64FF0BA8}"/>
              </a:ext>
            </a:extLst>
          </p:cNvPr>
          <p:cNvSpPr txBox="1"/>
          <p:nvPr/>
        </p:nvSpPr>
        <p:spPr>
          <a:xfrm>
            <a:off x="6598172" y="6048604"/>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7" name="TextBox 66">
            <a:extLst>
              <a:ext uri="{FF2B5EF4-FFF2-40B4-BE49-F238E27FC236}">
                <a16:creationId xmlns:a16="http://schemas.microsoft.com/office/drawing/2014/main" id="{81AEFF54-B666-E574-5832-B4713EC38D61}"/>
              </a:ext>
            </a:extLst>
          </p:cNvPr>
          <p:cNvSpPr txBox="1"/>
          <p:nvPr/>
        </p:nvSpPr>
        <p:spPr>
          <a:xfrm>
            <a:off x="6709169" y="5574704"/>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68" name="TextBox 67">
            <a:extLst>
              <a:ext uri="{FF2B5EF4-FFF2-40B4-BE49-F238E27FC236}">
                <a16:creationId xmlns:a16="http://schemas.microsoft.com/office/drawing/2014/main" id="{7660A92B-9A93-5092-71E5-66C904CD0AB3}"/>
              </a:ext>
            </a:extLst>
          </p:cNvPr>
          <p:cNvSpPr txBox="1"/>
          <p:nvPr/>
        </p:nvSpPr>
        <p:spPr>
          <a:xfrm>
            <a:off x="6792342" y="6048603"/>
            <a:ext cx="346570" cy="369332"/>
          </a:xfrm>
          <a:prstGeom prst="rect">
            <a:avLst/>
          </a:prstGeom>
          <a:noFill/>
        </p:spPr>
        <p:txBody>
          <a:bodyPr wrap="none" rtlCol="0">
            <a:spAutoFit/>
          </a:bodyPr>
          <a:lstStyle/>
          <a:p>
            <a:r>
              <a:rPr lang="en-GB" dirty="0"/>
              <a:t>e</a:t>
            </a:r>
            <a:r>
              <a:rPr lang="en-GB" baseline="30000" dirty="0"/>
              <a:t>-</a:t>
            </a:r>
            <a:endParaRPr lang="en-GB" dirty="0"/>
          </a:p>
        </p:txBody>
      </p:sp>
      <p:sp>
        <p:nvSpPr>
          <p:cNvPr id="3" name="TextBox 2">
            <a:extLst>
              <a:ext uri="{FF2B5EF4-FFF2-40B4-BE49-F238E27FC236}">
                <a16:creationId xmlns:a16="http://schemas.microsoft.com/office/drawing/2014/main" id="{80192A12-6B97-C45D-C6E4-097C7BFB0E6C}"/>
              </a:ext>
            </a:extLst>
          </p:cNvPr>
          <p:cNvSpPr txBox="1"/>
          <p:nvPr/>
        </p:nvSpPr>
        <p:spPr>
          <a:xfrm>
            <a:off x="701270" y="2044760"/>
            <a:ext cx="6750759" cy="461665"/>
          </a:xfrm>
          <a:prstGeom prst="rect">
            <a:avLst/>
          </a:prstGeom>
          <a:noFill/>
        </p:spPr>
        <p:txBody>
          <a:bodyPr wrap="none" rtlCol="0">
            <a:spAutoFit/>
          </a:bodyPr>
          <a:lstStyle/>
          <a:p>
            <a:r>
              <a:rPr lang="en-GB" sz="2400" dirty="0"/>
              <a:t>2. Electron-hole pairs are generated in the sample</a:t>
            </a:r>
          </a:p>
        </p:txBody>
      </p:sp>
      <p:sp>
        <p:nvSpPr>
          <p:cNvPr id="4" name="TextBox 3">
            <a:extLst>
              <a:ext uri="{FF2B5EF4-FFF2-40B4-BE49-F238E27FC236}">
                <a16:creationId xmlns:a16="http://schemas.microsoft.com/office/drawing/2014/main" id="{9B7AE3C2-8D04-8A49-E457-4F833ADFD29B}"/>
              </a:ext>
            </a:extLst>
          </p:cNvPr>
          <p:cNvSpPr txBox="1"/>
          <p:nvPr/>
        </p:nvSpPr>
        <p:spPr>
          <a:xfrm>
            <a:off x="701270" y="2441446"/>
            <a:ext cx="8928726" cy="461665"/>
          </a:xfrm>
          <a:prstGeom prst="rect">
            <a:avLst/>
          </a:prstGeom>
          <a:noFill/>
        </p:spPr>
        <p:txBody>
          <a:bodyPr wrap="none" rtlCol="0">
            <a:spAutoFit/>
          </a:bodyPr>
          <a:lstStyle/>
          <a:p>
            <a:r>
              <a:rPr lang="en-GB" sz="2400" dirty="0"/>
              <a:t>3. Electron-hole pairs are separated in the presence of an electric field</a:t>
            </a:r>
          </a:p>
        </p:txBody>
      </p:sp>
      <mc:AlternateContent xmlns:mc="http://schemas.openxmlformats.org/markup-compatibility/2006" xmlns:a14="http://schemas.microsoft.com/office/drawing/2010/main">
        <mc:Choice Requires="a14">
          <p:sp>
            <p:nvSpPr>
              <p:cNvPr id="5" name="Oval 4">
                <a:extLst>
                  <a:ext uri="{FF2B5EF4-FFF2-40B4-BE49-F238E27FC236}">
                    <a16:creationId xmlns:a16="http://schemas.microsoft.com/office/drawing/2014/main" id="{16741BF6-1391-4700-4B0D-38187355CA2F}"/>
                  </a:ext>
                </a:extLst>
              </p:cNvPr>
              <p:cNvSpPr/>
              <p:nvPr/>
            </p:nvSpPr>
            <p:spPr>
              <a:xfrm>
                <a:off x="6222884" y="4697487"/>
                <a:ext cx="435429" cy="464628"/>
              </a:xfrm>
              <a:prstGeom prst="ellipse">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lang="en-GB"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𝑒</m:t>
                          </m:r>
                        </m:e>
                        <m:sup>
                          <m:r>
                            <a:rPr lang="en-US" b="0" i="1" smtClean="0">
                              <a:solidFill>
                                <a:schemeClr val="tx1"/>
                              </a:solidFill>
                              <a:latin typeface="Cambria Math" panose="02040503050406030204" pitchFamily="18" charset="0"/>
                            </a:rPr>
                            <m:t>−</m:t>
                          </m:r>
                        </m:sup>
                      </m:sSup>
                    </m:oMath>
                  </m:oMathPara>
                </a14:m>
                <a:endParaRPr lang="en-GB" dirty="0"/>
              </a:p>
            </p:txBody>
          </p:sp>
        </mc:Choice>
        <mc:Fallback xmlns="">
          <p:sp>
            <p:nvSpPr>
              <p:cNvPr id="5" name="Oval 4">
                <a:extLst>
                  <a:ext uri="{FF2B5EF4-FFF2-40B4-BE49-F238E27FC236}">
                    <a16:creationId xmlns:a16="http://schemas.microsoft.com/office/drawing/2014/main" id="{16741BF6-1391-4700-4B0D-38187355CA2F}"/>
                  </a:ext>
                </a:extLst>
              </p:cNvPr>
              <p:cNvSpPr>
                <a:spLocks noRot="1" noChangeAspect="1" noMove="1" noResize="1" noEditPoints="1" noAdjustHandles="1" noChangeArrowheads="1" noChangeShapeType="1" noTextEdit="1"/>
              </p:cNvSpPr>
              <p:nvPr/>
            </p:nvSpPr>
            <p:spPr>
              <a:xfrm>
                <a:off x="6222884" y="4697487"/>
                <a:ext cx="435429" cy="464628"/>
              </a:xfrm>
              <a:prstGeom prst="ellipse">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Oval 5">
                <a:extLst>
                  <a:ext uri="{FF2B5EF4-FFF2-40B4-BE49-F238E27FC236}">
                    <a16:creationId xmlns:a16="http://schemas.microsoft.com/office/drawing/2014/main" id="{9B44AD70-4E4A-64AC-5B88-F948AE13AC62}"/>
                  </a:ext>
                </a:extLst>
              </p:cNvPr>
              <p:cNvSpPr/>
              <p:nvPr/>
            </p:nvSpPr>
            <p:spPr>
              <a:xfrm>
                <a:off x="7162052" y="4687001"/>
                <a:ext cx="435429" cy="464628"/>
              </a:xfrm>
              <a:prstGeom prst="ellipse">
                <a:avLst/>
              </a:prstGeom>
              <a:solidFill>
                <a:srgbClr val="EE64C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lang="en-GB"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h</m:t>
                          </m:r>
                        </m:e>
                        <m:sup>
                          <m:r>
                            <a:rPr lang="en-US" b="0" i="1" smtClean="0">
                              <a:solidFill>
                                <a:schemeClr val="tx1"/>
                              </a:solidFill>
                              <a:latin typeface="Cambria Math" panose="02040503050406030204" pitchFamily="18" charset="0"/>
                            </a:rPr>
                            <m:t>+</m:t>
                          </m:r>
                        </m:sup>
                      </m:sSup>
                    </m:oMath>
                  </m:oMathPara>
                </a14:m>
                <a:endParaRPr lang="en-GB" dirty="0"/>
              </a:p>
            </p:txBody>
          </p:sp>
        </mc:Choice>
        <mc:Fallback xmlns="">
          <p:sp>
            <p:nvSpPr>
              <p:cNvPr id="6" name="Oval 5">
                <a:extLst>
                  <a:ext uri="{FF2B5EF4-FFF2-40B4-BE49-F238E27FC236}">
                    <a16:creationId xmlns:a16="http://schemas.microsoft.com/office/drawing/2014/main" id="{9B44AD70-4E4A-64AC-5B88-F948AE13AC62}"/>
                  </a:ext>
                </a:extLst>
              </p:cNvPr>
              <p:cNvSpPr>
                <a:spLocks noRot="1" noChangeAspect="1" noMove="1" noResize="1" noEditPoints="1" noAdjustHandles="1" noChangeArrowheads="1" noChangeShapeType="1" noTextEdit="1"/>
              </p:cNvSpPr>
              <p:nvPr/>
            </p:nvSpPr>
            <p:spPr>
              <a:xfrm>
                <a:off x="7162052" y="4687001"/>
                <a:ext cx="435429" cy="464628"/>
              </a:xfrm>
              <a:prstGeom prst="ellipse">
                <a:avLst/>
              </a:prstGeom>
              <a:blipFill>
                <a:blip r:embed="rId5"/>
                <a:stretch>
                  <a:fillRect l="-4110"/>
                </a:stretch>
              </a:blipFill>
            </p:spPr>
            <p:txBody>
              <a:bodyPr/>
              <a:lstStyle/>
              <a:p>
                <a:r>
                  <a:rPr lang="en-GB">
                    <a:noFill/>
                  </a:rPr>
                  <a:t> </a:t>
                </a:r>
              </a:p>
            </p:txBody>
          </p:sp>
        </mc:Fallback>
      </mc:AlternateContent>
      <p:sp>
        <p:nvSpPr>
          <p:cNvPr id="20" name="TextBox 19">
            <a:extLst>
              <a:ext uri="{FF2B5EF4-FFF2-40B4-BE49-F238E27FC236}">
                <a16:creationId xmlns:a16="http://schemas.microsoft.com/office/drawing/2014/main" id="{AD08B155-A4D8-A0DD-5493-39F1B58BED0A}"/>
              </a:ext>
            </a:extLst>
          </p:cNvPr>
          <p:cNvSpPr txBox="1"/>
          <p:nvPr/>
        </p:nvSpPr>
        <p:spPr>
          <a:xfrm>
            <a:off x="701270" y="2842363"/>
            <a:ext cx="4154151" cy="461665"/>
          </a:xfrm>
          <a:prstGeom prst="rect">
            <a:avLst/>
          </a:prstGeom>
          <a:noFill/>
        </p:spPr>
        <p:txBody>
          <a:bodyPr wrap="none" rtlCol="0">
            <a:spAutoFit/>
          </a:bodyPr>
          <a:lstStyle/>
          <a:p>
            <a:r>
              <a:rPr lang="en-GB" sz="2400" dirty="0"/>
              <a:t>4. Collect the generated current</a:t>
            </a:r>
          </a:p>
        </p:txBody>
      </p:sp>
      <p:cxnSp>
        <p:nvCxnSpPr>
          <p:cNvPr id="22" name="Straight Connector 21">
            <a:extLst>
              <a:ext uri="{FF2B5EF4-FFF2-40B4-BE49-F238E27FC236}">
                <a16:creationId xmlns:a16="http://schemas.microsoft.com/office/drawing/2014/main" id="{0BB99017-3B43-D1B3-7CFB-E8DB592B88F1}"/>
              </a:ext>
            </a:extLst>
          </p:cNvPr>
          <p:cNvCxnSpPr/>
          <p:nvPr/>
        </p:nvCxnSpPr>
        <p:spPr>
          <a:xfrm flipV="1">
            <a:off x="11060723" y="3984510"/>
            <a:ext cx="0" cy="477483"/>
          </a:xfrm>
          <a:prstGeom prst="line">
            <a:avLst/>
          </a:prstGeom>
          <a:ln w="57150"/>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3B508F24-1CA6-8F91-476C-377F94A26A29}"/>
              </a:ext>
            </a:extLst>
          </p:cNvPr>
          <p:cNvSpPr/>
          <p:nvPr/>
        </p:nvSpPr>
        <p:spPr>
          <a:xfrm>
            <a:off x="10745982" y="3380255"/>
            <a:ext cx="629482" cy="629482"/>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A</a:t>
            </a:r>
          </a:p>
        </p:txBody>
      </p:sp>
      <p:grpSp>
        <p:nvGrpSpPr>
          <p:cNvPr id="24" name="Group 23">
            <a:extLst>
              <a:ext uri="{FF2B5EF4-FFF2-40B4-BE49-F238E27FC236}">
                <a16:creationId xmlns:a16="http://schemas.microsoft.com/office/drawing/2014/main" id="{AF894C15-75E3-813F-2097-5B8BFF906D61}"/>
              </a:ext>
            </a:extLst>
          </p:cNvPr>
          <p:cNvGrpSpPr/>
          <p:nvPr/>
        </p:nvGrpSpPr>
        <p:grpSpPr>
          <a:xfrm>
            <a:off x="2396096" y="5417328"/>
            <a:ext cx="764498" cy="815941"/>
            <a:chOff x="1415022" y="4897809"/>
            <a:chExt cx="764498" cy="815941"/>
          </a:xfrm>
        </p:grpSpPr>
        <p:cxnSp>
          <p:nvCxnSpPr>
            <p:cNvPr id="25" name="Straight Connector 24">
              <a:extLst>
                <a:ext uri="{FF2B5EF4-FFF2-40B4-BE49-F238E27FC236}">
                  <a16:creationId xmlns:a16="http://schemas.microsoft.com/office/drawing/2014/main" id="{1C908422-B415-B5DB-5553-E9DE6E8880DF}"/>
                </a:ext>
              </a:extLst>
            </p:cNvPr>
            <p:cNvCxnSpPr>
              <a:cxnSpLocks/>
            </p:cNvCxnSpPr>
            <p:nvPr/>
          </p:nvCxnSpPr>
          <p:spPr>
            <a:xfrm flipV="1">
              <a:off x="1797271" y="4897809"/>
              <a:ext cx="0" cy="52863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055D604-D817-F39E-155C-ADEF4F75828E}"/>
                </a:ext>
              </a:extLst>
            </p:cNvPr>
            <p:cNvCxnSpPr>
              <a:cxnSpLocks/>
            </p:cNvCxnSpPr>
            <p:nvPr/>
          </p:nvCxnSpPr>
          <p:spPr>
            <a:xfrm flipH="1">
              <a:off x="1415022" y="5426439"/>
              <a:ext cx="76449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4AFE6AA-DCCA-6E82-FCCC-76EC31CBA36D}"/>
                </a:ext>
              </a:extLst>
            </p:cNvPr>
            <p:cNvCxnSpPr>
              <a:cxnSpLocks/>
            </p:cNvCxnSpPr>
            <p:nvPr/>
          </p:nvCxnSpPr>
          <p:spPr>
            <a:xfrm flipH="1">
              <a:off x="1591631" y="5563849"/>
              <a:ext cx="41128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F0C2004-6461-4A89-E14A-DA4A68899CE4}"/>
                </a:ext>
              </a:extLst>
            </p:cNvPr>
            <p:cNvCxnSpPr>
              <a:cxnSpLocks/>
            </p:cNvCxnSpPr>
            <p:nvPr/>
          </p:nvCxnSpPr>
          <p:spPr>
            <a:xfrm flipH="1">
              <a:off x="1710602" y="5713750"/>
              <a:ext cx="17660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8E27C91-7DE4-4F33-E236-B04DB9258FD5}"/>
                  </a:ext>
                </a:extLst>
              </p:cNvPr>
              <p:cNvSpPr txBox="1"/>
              <p:nvPr/>
            </p:nvSpPr>
            <p:spPr>
              <a:xfrm>
                <a:off x="723352" y="3623964"/>
                <a:ext cx="369870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panose="02040503050406030204" pitchFamily="18" charset="0"/>
                            </a:rPr>
                          </m:ctrlPr>
                        </m:sSubPr>
                        <m:e>
                          <m:r>
                            <a:rPr lang="en-US" sz="3200" b="0" i="1" smtClean="0">
                              <a:latin typeface="Cambria Math" panose="02040503050406030204" pitchFamily="18" charset="0"/>
                            </a:rPr>
                            <m:t>𝐼</m:t>
                          </m:r>
                        </m:e>
                        <m:sub>
                          <m:r>
                            <a:rPr lang="en-US" sz="3200" b="0" i="1" smtClean="0">
                              <a:latin typeface="Cambria Math" panose="02040503050406030204" pitchFamily="18" charset="0"/>
                            </a:rPr>
                            <m:t>𝐸𝐵𝐼𝐶</m:t>
                          </m:r>
                        </m:sub>
                      </m:sSub>
                      <m:r>
                        <a:rPr lang="en-US" sz="3200" b="0" i="1" smtClean="0">
                          <a:latin typeface="Cambria Math" panose="02040503050406030204" pitchFamily="18" charset="0"/>
                        </a:rPr>
                        <m:t>=</m:t>
                      </m:r>
                      <m:r>
                        <a:rPr lang="en-US" sz="3200" b="0" i="1" smtClean="0">
                          <a:latin typeface="Cambria Math" panose="02040503050406030204" pitchFamily="18" charset="0"/>
                        </a:rPr>
                        <m:t>𝐺</m:t>
                      </m:r>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𝑟</m:t>
                          </m:r>
                        </m:e>
                      </m:d>
                      <m:r>
                        <a:rPr lang="en-US" sz="3200" b="0" i="1" smtClean="0">
                          <a:latin typeface="Cambria Math" panose="02040503050406030204" pitchFamily="18" charset="0"/>
                        </a:rPr>
                        <m:t> −</m:t>
                      </m:r>
                      <m:r>
                        <a:rPr lang="en-US" sz="3200" b="0" i="1" smtClean="0">
                          <a:latin typeface="Cambria Math" panose="02040503050406030204" pitchFamily="18" charset="0"/>
                        </a:rPr>
                        <m:t>𝑅</m:t>
                      </m:r>
                      <m:r>
                        <a:rPr lang="en-US" sz="3200" b="0" i="1" smtClean="0">
                          <a:latin typeface="Cambria Math" panose="02040503050406030204" pitchFamily="18" charset="0"/>
                        </a:rPr>
                        <m:t>(</m:t>
                      </m:r>
                      <m:r>
                        <a:rPr lang="en-US" sz="3200" b="0" i="1" smtClean="0">
                          <a:latin typeface="Cambria Math" panose="02040503050406030204" pitchFamily="18" charset="0"/>
                        </a:rPr>
                        <m:t>𝑟</m:t>
                      </m:r>
                      <m:r>
                        <a:rPr lang="en-US" sz="3200" b="0" i="1" smtClean="0">
                          <a:latin typeface="Cambria Math" panose="02040503050406030204" pitchFamily="18" charset="0"/>
                        </a:rPr>
                        <m:t>)</m:t>
                      </m:r>
                    </m:oMath>
                  </m:oMathPara>
                </a14:m>
                <a:endParaRPr lang="en-GB" sz="3200" dirty="0"/>
              </a:p>
            </p:txBody>
          </p:sp>
        </mc:Choice>
        <mc:Fallback xmlns="">
          <p:sp>
            <p:nvSpPr>
              <p:cNvPr id="21" name="TextBox 20">
                <a:extLst>
                  <a:ext uri="{FF2B5EF4-FFF2-40B4-BE49-F238E27FC236}">
                    <a16:creationId xmlns:a16="http://schemas.microsoft.com/office/drawing/2014/main" id="{D8E27C91-7DE4-4F33-E236-B04DB9258FD5}"/>
                  </a:ext>
                </a:extLst>
              </p:cNvPr>
              <p:cNvSpPr txBox="1">
                <a:spLocks noRot="1" noChangeAspect="1" noMove="1" noResize="1" noEditPoints="1" noAdjustHandles="1" noChangeArrowheads="1" noChangeShapeType="1" noTextEdit="1"/>
              </p:cNvSpPr>
              <p:nvPr/>
            </p:nvSpPr>
            <p:spPr>
              <a:xfrm>
                <a:off x="723352" y="3623964"/>
                <a:ext cx="3698705" cy="492443"/>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43666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42" presetClass="path" presetSubtype="0" accel="50000" decel="50000" fill="hold" grpId="1" nodeType="afterEffect">
                                  <p:stCondLst>
                                    <p:cond delay="0"/>
                                  </p:stCondLst>
                                  <p:childTnLst>
                                    <p:animMotion origin="layout" path="M 4.79167E-6 1.11022E-16 L -0.31146 1.11022E-16 " pathEditMode="relative" rAng="0" ptsTypes="AA">
                                      <p:cBhvr>
                                        <p:cTn id="13" dur="2000" fill="hold"/>
                                        <p:tgtEl>
                                          <p:spTgt spid="5"/>
                                        </p:tgtEl>
                                        <p:attrNameLst>
                                          <p:attrName>ppt_x</p:attrName>
                                          <p:attrName>ppt_y</p:attrName>
                                        </p:attrNameLst>
                                      </p:cBhvr>
                                      <p:rCtr x="-15573" y="0"/>
                                    </p:animMotion>
                                  </p:childTnLst>
                                </p:cTn>
                              </p:par>
                              <p:par>
                                <p:cTn id="14" presetID="42" presetClass="path" presetSubtype="0" accel="50000" decel="50000" fill="hold" grpId="1" nodeType="withEffect">
                                  <p:stCondLst>
                                    <p:cond delay="0"/>
                                  </p:stCondLst>
                                  <p:childTnLst>
                                    <p:animMotion origin="layout" path="M 1.45833E-6 3.7037E-7 L 0.33229 -0.00625 " pathEditMode="relative" rAng="0" ptsTypes="AA">
                                      <p:cBhvr>
                                        <p:cTn id="15" dur="2000" fill="hold"/>
                                        <p:tgtEl>
                                          <p:spTgt spid="6"/>
                                        </p:tgtEl>
                                        <p:attrNameLst>
                                          <p:attrName>ppt_x</p:attrName>
                                          <p:attrName>ppt_y</p:attrName>
                                        </p:attrNameLst>
                                      </p:cBhvr>
                                      <p:rCtr x="16615" y="-324"/>
                                    </p:animMotion>
                                  </p:childTnLst>
                                </p:cTn>
                              </p:par>
                            </p:childTnLst>
                          </p:cTn>
                        </p:par>
                        <p:par>
                          <p:cTn id="16" fill="hold">
                            <p:stCondLst>
                              <p:cond delay="2500"/>
                            </p:stCondLst>
                            <p:childTnLst>
                              <p:par>
                                <p:cTn id="17" presetID="10" presetClass="exit" presetSubtype="0" fill="hold" grpId="2" nodeType="after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10" presetClass="exit" presetSubtype="0" fill="hold" grpId="2" nodeType="with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6" grpId="0" animBg="1"/>
      <p:bldP spid="6" grpId="1" animBg="1"/>
      <p:bldP spid="6"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A7D4B-974C-79DF-599E-32A936B95260}"/>
              </a:ext>
            </a:extLst>
          </p:cNvPr>
          <p:cNvSpPr>
            <a:spLocks noGrp="1"/>
          </p:cNvSpPr>
          <p:nvPr>
            <p:ph type="title"/>
          </p:nvPr>
        </p:nvSpPr>
        <p:spPr>
          <a:xfrm>
            <a:off x="522514" y="365126"/>
            <a:ext cx="11155680" cy="1006474"/>
          </a:xfrm>
        </p:spPr>
        <p:txBody>
          <a:bodyPr>
            <a:normAutofit/>
          </a:bodyPr>
          <a:lstStyle/>
          <a:p>
            <a:r>
              <a:rPr lang="en-GB" dirty="0"/>
              <a:t>Biasing a Silicon Diode</a:t>
            </a:r>
          </a:p>
        </p:txBody>
      </p:sp>
      <p:pic>
        <p:nvPicPr>
          <p:cNvPr id="6" name="Picture 5">
            <a:extLst>
              <a:ext uri="{FF2B5EF4-FFF2-40B4-BE49-F238E27FC236}">
                <a16:creationId xmlns:a16="http://schemas.microsoft.com/office/drawing/2014/main" id="{D41CFE3B-FE26-DB39-E3F5-07FC67C5A273}"/>
              </a:ext>
            </a:extLst>
          </p:cNvPr>
          <p:cNvPicPr>
            <a:picLocks noChangeAspect="1"/>
          </p:cNvPicPr>
          <p:nvPr/>
        </p:nvPicPr>
        <p:blipFill>
          <a:blip r:embed="rId2">
            <a:extLst>
              <a:ext uri="{28A0092B-C50C-407E-A947-70E740481C1C}">
                <a14:useLocalDpi xmlns:a14="http://schemas.microsoft.com/office/drawing/2010/main" val="0"/>
              </a:ext>
            </a:extLst>
          </a:blip>
          <a:srcRect r="5559"/>
          <a:stretch>
            <a:fillRect/>
          </a:stretch>
        </p:blipFill>
        <p:spPr>
          <a:xfrm>
            <a:off x="4178978" y="2028664"/>
            <a:ext cx="3831472" cy="3331468"/>
          </a:xfrm>
          <a:prstGeom prst="rect">
            <a:avLst/>
          </a:prstGeom>
        </p:spPr>
      </p:pic>
      <p:pic>
        <p:nvPicPr>
          <p:cNvPr id="8" name="Picture 7">
            <a:extLst>
              <a:ext uri="{FF2B5EF4-FFF2-40B4-BE49-F238E27FC236}">
                <a16:creationId xmlns:a16="http://schemas.microsoft.com/office/drawing/2014/main" id="{D1E0F689-BF6F-C97F-3606-BF9500BD905C}"/>
              </a:ext>
            </a:extLst>
          </p:cNvPr>
          <p:cNvPicPr>
            <a:picLocks noChangeAspect="1"/>
          </p:cNvPicPr>
          <p:nvPr/>
        </p:nvPicPr>
        <p:blipFill>
          <a:blip r:embed="rId3">
            <a:extLst>
              <a:ext uri="{28A0092B-C50C-407E-A947-70E740481C1C}">
                <a14:useLocalDpi xmlns:a14="http://schemas.microsoft.com/office/drawing/2010/main" val="0"/>
              </a:ext>
            </a:extLst>
          </a:blip>
          <a:srcRect r="5559"/>
          <a:stretch>
            <a:fillRect/>
          </a:stretch>
        </p:blipFill>
        <p:spPr>
          <a:xfrm>
            <a:off x="8153089" y="2028664"/>
            <a:ext cx="3831472" cy="3331468"/>
          </a:xfrm>
          <a:prstGeom prst="rect">
            <a:avLst/>
          </a:prstGeom>
        </p:spPr>
      </p:pic>
      <p:pic>
        <p:nvPicPr>
          <p:cNvPr id="10" name="Picture 9">
            <a:extLst>
              <a:ext uri="{FF2B5EF4-FFF2-40B4-BE49-F238E27FC236}">
                <a16:creationId xmlns:a16="http://schemas.microsoft.com/office/drawing/2014/main" id="{1D6CD3BD-1F08-8758-4E2B-FFA5F39D195A}"/>
              </a:ext>
            </a:extLst>
          </p:cNvPr>
          <p:cNvPicPr>
            <a:picLocks noChangeAspect="1"/>
          </p:cNvPicPr>
          <p:nvPr/>
        </p:nvPicPr>
        <p:blipFill>
          <a:blip r:embed="rId4">
            <a:extLst>
              <a:ext uri="{28A0092B-C50C-407E-A947-70E740481C1C}">
                <a14:useLocalDpi xmlns:a14="http://schemas.microsoft.com/office/drawing/2010/main" val="0"/>
              </a:ext>
            </a:extLst>
          </a:blip>
          <a:srcRect r="4880"/>
          <a:stretch>
            <a:fillRect/>
          </a:stretch>
        </p:blipFill>
        <p:spPr>
          <a:xfrm>
            <a:off x="144831" y="2028664"/>
            <a:ext cx="3891508" cy="3331468"/>
          </a:xfrm>
          <a:prstGeom prst="rect">
            <a:avLst/>
          </a:prstGeom>
        </p:spPr>
      </p:pic>
      <p:sp>
        <p:nvSpPr>
          <p:cNvPr id="11" name="TextBox 10">
            <a:extLst>
              <a:ext uri="{FF2B5EF4-FFF2-40B4-BE49-F238E27FC236}">
                <a16:creationId xmlns:a16="http://schemas.microsoft.com/office/drawing/2014/main" id="{2B073B58-08CB-B635-B5B4-F30BFD9D57B7}"/>
              </a:ext>
            </a:extLst>
          </p:cNvPr>
          <p:cNvSpPr txBox="1"/>
          <p:nvPr/>
        </p:nvSpPr>
        <p:spPr>
          <a:xfrm>
            <a:off x="291007" y="1385316"/>
            <a:ext cx="3358292" cy="646331"/>
          </a:xfrm>
          <a:prstGeom prst="rect">
            <a:avLst/>
          </a:prstGeom>
          <a:noFill/>
        </p:spPr>
        <p:txBody>
          <a:bodyPr wrap="none" rtlCol="0">
            <a:spAutoFit/>
          </a:bodyPr>
          <a:lstStyle/>
          <a:p>
            <a:r>
              <a:rPr lang="en-GB" sz="3600" dirty="0"/>
              <a:t>Reverse Bias -2 V</a:t>
            </a:r>
          </a:p>
        </p:txBody>
      </p:sp>
      <p:sp>
        <p:nvSpPr>
          <p:cNvPr id="12" name="TextBox 11">
            <a:extLst>
              <a:ext uri="{FF2B5EF4-FFF2-40B4-BE49-F238E27FC236}">
                <a16:creationId xmlns:a16="http://schemas.microsoft.com/office/drawing/2014/main" id="{5849C913-1BE0-0854-A4BB-5B19C1E308E8}"/>
              </a:ext>
            </a:extLst>
          </p:cNvPr>
          <p:cNvSpPr txBox="1"/>
          <p:nvPr/>
        </p:nvSpPr>
        <p:spPr>
          <a:xfrm>
            <a:off x="8142482" y="1382332"/>
            <a:ext cx="3535712" cy="646331"/>
          </a:xfrm>
          <a:prstGeom prst="rect">
            <a:avLst/>
          </a:prstGeom>
          <a:noFill/>
        </p:spPr>
        <p:txBody>
          <a:bodyPr wrap="none" rtlCol="0">
            <a:spAutoFit/>
          </a:bodyPr>
          <a:lstStyle/>
          <a:p>
            <a:r>
              <a:rPr lang="en-GB" sz="3600" dirty="0"/>
              <a:t>Forward Bias +2 V</a:t>
            </a:r>
          </a:p>
        </p:txBody>
      </p:sp>
      <p:sp>
        <p:nvSpPr>
          <p:cNvPr id="13" name="TextBox 12">
            <a:extLst>
              <a:ext uri="{FF2B5EF4-FFF2-40B4-BE49-F238E27FC236}">
                <a16:creationId xmlns:a16="http://schemas.microsoft.com/office/drawing/2014/main" id="{D8AE18B5-7B9B-5B7C-6BED-E3B26A8C3B2D}"/>
              </a:ext>
            </a:extLst>
          </p:cNvPr>
          <p:cNvSpPr txBox="1"/>
          <p:nvPr/>
        </p:nvSpPr>
        <p:spPr>
          <a:xfrm>
            <a:off x="5317351" y="1382332"/>
            <a:ext cx="784189" cy="646331"/>
          </a:xfrm>
          <a:prstGeom prst="rect">
            <a:avLst/>
          </a:prstGeom>
          <a:noFill/>
        </p:spPr>
        <p:txBody>
          <a:bodyPr wrap="none" rtlCol="0">
            <a:spAutoFit/>
          </a:bodyPr>
          <a:lstStyle/>
          <a:p>
            <a:r>
              <a:rPr lang="en-GB" sz="3600" dirty="0"/>
              <a:t>0 V</a:t>
            </a:r>
          </a:p>
        </p:txBody>
      </p:sp>
      <p:sp>
        <p:nvSpPr>
          <p:cNvPr id="15" name="TextBox 14">
            <a:extLst>
              <a:ext uri="{FF2B5EF4-FFF2-40B4-BE49-F238E27FC236}">
                <a16:creationId xmlns:a16="http://schemas.microsoft.com/office/drawing/2014/main" id="{5DC67505-CE0F-E52B-25B7-6BB720A80278}"/>
              </a:ext>
            </a:extLst>
          </p:cNvPr>
          <p:cNvSpPr txBox="1"/>
          <p:nvPr/>
        </p:nvSpPr>
        <p:spPr>
          <a:xfrm>
            <a:off x="795680" y="5360132"/>
            <a:ext cx="2204450" cy="584775"/>
          </a:xfrm>
          <a:prstGeom prst="rect">
            <a:avLst/>
          </a:prstGeom>
          <a:noFill/>
        </p:spPr>
        <p:txBody>
          <a:bodyPr wrap="none" rtlCol="0">
            <a:spAutoFit/>
          </a:bodyPr>
          <a:lstStyle/>
          <a:p>
            <a:r>
              <a:rPr lang="en-GB" sz="3200" dirty="0"/>
              <a:t>p-n junction</a:t>
            </a:r>
          </a:p>
        </p:txBody>
      </p:sp>
      <p:cxnSp>
        <p:nvCxnSpPr>
          <p:cNvPr id="17" name="Straight Arrow Connector 16">
            <a:extLst>
              <a:ext uri="{FF2B5EF4-FFF2-40B4-BE49-F238E27FC236}">
                <a16:creationId xmlns:a16="http://schemas.microsoft.com/office/drawing/2014/main" id="{BF0C0096-CCBE-B0D1-0F15-F5392575FEE7}"/>
              </a:ext>
            </a:extLst>
          </p:cNvPr>
          <p:cNvCxnSpPr>
            <a:cxnSpLocks/>
          </p:cNvCxnSpPr>
          <p:nvPr/>
        </p:nvCxnSpPr>
        <p:spPr>
          <a:xfrm flipH="1" flipV="1">
            <a:off x="1720312" y="4943959"/>
            <a:ext cx="117975" cy="528725"/>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F03B4A47-7813-6742-4AEB-38BECAD09CB5}"/>
              </a:ext>
            </a:extLst>
          </p:cNvPr>
          <p:cNvSpPr txBox="1"/>
          <p:nvPr/>
        </p:nvSpPr>
        <p:spPr>
          <a:xfrm>
            <a:off x="8550846" y="5314527"/>
            <a:ext cx="3515578" cy="584775"/>
          </a:xfrm>
          <a:prstGeom prst="rect">
            <a:avLst/>
          </a:prstGeom>
          <a:noFill/>
        </p:spPr>
        <p:txBody>
          <a:bodyPr wrap="none" rtlCol="0">
            <a:spAutoFit/>
          </a:bodyPr>
          <a:lstStyle/>
          <a:p>
            <a:r>
              <a:rPr lang="en-GB" sz="3200" dirty="0"/>
              <a:t>p</a:t>
            </a:r>
            <a:r>
              <a:rPr lang="en-GB" sz="3200" baseline="30000" dirty="0"/>
              <a:t>+</a:t>
            </a:r>
            <a:r>
              <a:rPr lang="en-GB" sz="3200" dirty="0"/>
              <a:t>/</a:t>
            </a:r>
            <a:r>
              <a:rPr lang="en-GB" sz="3200" dirty="0" err="1"/>
              <a:t>p</a:t>
            </a:r>
            <a:r>
              <a:rPr lang="en-GB" sz="3200" baseline="-25000" dirty="0" err="1"/>
              <a:t>substrate</a:t>
            </a:r>
            <a:r>
              <a:rPr lang="en-GB" sz="3200" dirty="0"/>
              <a:t> interface</a:t>
            </a:r>
          </a:p>
        </p:txBody>
      </p:sp>
      <p:cxnSp>
        <p:nvCxnSpPr>
          <p:cNvPr id="21" name="Straight Arrow Connector 20">
            <a:extLst>
              <a:ext uri="{FF2B5EF4-FFF2-40B4-BE49-F238E27FC236}">
                <a16:creationId xmlns:a16="http://schemas.microsoft.com/office/drawing/2014/main" id="{4C80A5FE-62B9-ADE3-5EB5-77A1745091FC}"/>
              </a:ext>
            </a:extLst>
          </p:cNvPr>
          <p:cNvCxnSpPr>
            <a:cxnSpLocks/>
          </p:cNvCxnSpPr>
          <p:nvPr/>
        </p:nvCxnSpPr>
        <p:spPr>
          <a:xfrm flipH="1" flipV="1">
            <a:off x="10294095" y="4914745"/>
            <a:ext cx="117975" cy="528725"/>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320459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arwick Template" id="{32D6A29E-C5FC-43A6-A981-5A2759B256E1}" vid="{5403AEB9-4186-4628-B795-BAC8E29257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arwick Template" id="{32D6A29E-C5FC-43A6-A981-5A2759B256E1}" vid="{D8A6B9FD-8850-4186-8A8A-1150C7747F9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f3689f2-3321-4cfd-bf53-b39850b1833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D0AABEEBFDA3F4A9B69422EC6A96ACA" ma:contentTypeVersion="15" ma:contentTypeDescription="Create a new document." ma:contentTypeScope="" ma:versionID="29f601a49db705f3d6aab635be9e276e">
  <xsd:schema xmlns:xsd="http://www.w3.org/2001/XMLSchema" xmlns:xs="http://www.w3.org/2001/XMLSchema" xmlns:p="http://schemas.microsoft.com/office/2006/metadata/properties" xmlns:ns3="2f3689f2-3321-4cfd-bf53-b39850b18332" xmlns:ns4="bfb11ec9-29c2-4363-bd60-97995f95687b" targetNamespace="http://schemas.microsoft.com/office/2006/metadata/properties" ma:root="true" ma:fieldsID="46290cd2d1f8077ed1ee7942b0ebe2a3" ns3:_="" ns4:_="">
    <xsd:import namespace="2f3689f2-3321-4cfd-bf53-b39850b18332"/>
    <xsd:import namespace="bfb11ec9-29c2-4363-bd60-97995f95687b"/>
    <xsd:element name="properties">
      <xsd:complexType>
        <xsd:sequence>
          <xsd:element name="documentManagement">
            <xsd:complexType>
              <xsd:all>
                <xsd:element ref="ns3:MediaServiceMetadata" minOccurs="0"/>
                <xsd:element ref="ns3:MediaServiceFastMetadata" minOccurs="0"/>
                <xsd:element ref="ns3:_activity" minOccurs="0"/>
                <xsd:element ref="ns4:SharedWithUsers" minOccurs="0"/>
                <xsd:element ref="ns4:SharedWithDetails" minOccurs="0"/>
                <xsd:element ref="ns4:SharingHintHash" minOccurs="0"/>
                <xsd:element ref="ns3:MediaServiceDateTaken" minOccurs="0"/>
                <xsd:element ref="ns3:MediaServiceAutoTags" minOccurs="0"/>
                <xsd:element ref="ns3:MediaLengthInSeconds" minOccurs="0"/>
                <xsd:element ref="ns3:MediaServiceOCR" minOccurs="0"/>
                <xsd:element ref="ns3:MediaServiceGenerationTime" minOccurs="0"/>
                <xsd:element ref="ns3:MediaServiceEventHashCode"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3689f2-3321-4cfd-bf53-b39850b1833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activity" ma:index="10"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ystemTags" ma:index="21" nillable="true" ma:displayName="MediaServiceSystemTags" ma:hidden="true" ma:internalName="MediaServiceSystemTags" ma:readOnly="true">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fb11ec9-29c2-4363-bd60-97995f95687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DF3C5D-8613-49AD-B54F-AFE92C19471F}">
  <ds:schemaRefs>
    <ds:schemaRef ds:uri="http://purl.org/dc/elements/1.1/"/>
    <ds:schemaRef ds:uri="http://purl.org/dc/terms/"/>
    <ds:schemaRef ds:uri="bfb11ec9-29c2-4363-bd60-97995f95687b"/>
    <ds:schemaRef ds:uri="http://schemas.microsoft.com/office/2006/metadata/properties"/>
    <ds:schemaRef ds:uri="http://schemas.microsoft.com/office/2006/documentManagement/types"/>
    <ds:schemaRef ds:uri="http://schemas.openxmlformats.org/package/2006/metadata/core-properties"/>
    <ds:schemaRef ds:uri="2f3689f2-3321-4cfd-bf53-b39850b18332"/>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B2DBA4E8-8C4E-49D1-BEF2-91A510E9410C}">
  <ds:schemaRefs>
    <ds:schemaRef ds:uri="http://schemas.microsoft.com/sharepoint/v3/contenttype/forms"/>
  </ds:schemaRefs>
</ds:datastoreItem>
</file>

<file path=customXml/itemProps3.xml><?xml version="1.0" encoding="utf-8"?>
<ds:datastoreItem xmlns:ds="http://schemas.openxmlformats.org/officeDocument/2006/customXml" ds:itemID="{8FBA0DD6-E96F-4F9E-8D21-84ECDBD969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3689f2-3321-4cfd-bf53-b39850b18332"/>
    <ds:schemaRef ds:uri="bfb11ec9-29c2-4363-bd60-97995f9568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Warwick Template</Template>
  <TotalTime>20541</TotalTime>
  <Words>623</Words>
  <Application>Microsoft Office PowerPoint</Application>
  <PresentationFormat>Widescreen</PresentationFormat>
  <Paragraphs>91</Paragraphs>
  <Slides>17</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17</vt:i4>
      </vt:variant>
    </vt:vector>
  </HeadingPairs>
  <TitlesOfParts>
    <vt:vector size="24" baseType="lpstr">
      <vt:lpstr>Aptos</vt:lpstr>
      <vt:lpstr>Arial</vt:lpstr>
      <vt:lpstr>Calibri</vt:lpstr>
      <vt:lpstr>Calibri Light</vt:lpstr>
      <vt:lpstr>Cambria Math</vt:lpstr>
      <vt:lpstr>Office Theme</vt:lpstr>
      <vt:lpstr>Custom Design</vt:lpstr>
      <vt:lpstr>Mapping electric fields of operando devices in the electron microscope</vt:lpstr>
      <vt:lpstr>In-situ TEM biasing</vt:lpstr>
      <vt:lpstr>FIB Preparation</vt:lpstr>
      <vt:lpstr>Keeping it simple with a Silicon diode</vt:lpstr>
      <vt:lpstr>Mapping Electric Fields – 4D-STEM</vt:lpstr>
      <vt:lpstr>Mapping Electric Fields – 4D-STEM</vt:lpstr>
      <vt:lpstr>Centre of Mass</vt:lpstr>
      <vt:lpstr>Mapping Electric Fields - Electron Beam Induced Current (EBIC)</vt:lpstr>
      <vt:lpstr>Biasing a Silicon Diode</vt:lpstr>
      <vt:lpstr>Biasing a Silicon Diode</vt:lpstr>
      <vt:lpstr>EBIC Measuring Diffusion Length</vt:lpstr>
      <vt:lpstr>4H-SiC Metal-Oxide-Semiconductor Capacitor (MOSCAP)</vt:lpstr>
      <vt:lpstr>PowerPoint Presentation</vt:lpstr>
      <vt:lpstr>Thank You</vt:lpstr>
      <vt:lpstr>Mapping the Electric Field – 4D-STEM</vt:lpstr>
      <vt:lpstr>PowerPoint Presentation</vt:lpstr>
      <vt:lpstr>Biased 4D-STEM &amp; EBIC in Reverse Bias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Moynihan, Eoin</dc:creator>
  <cp:lastModifiedBy>Moynihan, Eoin</cp:lastModifiedBy>
  <cp:revision>2</cp:revision>
  <dcterms:created xsi:type="dcterms:W3CDTF">2026-02-05T11:47:03Z</dcterms:created>
  <dcterms:modified xsi:type="dcterms:W3CDTF">2026-04-20T15:53:27Z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0x010100FD0AABEEBFDA3F4A9B69422EC6A96ACA</vt:lpwstr>
  </property>
</Properties>
</file>