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3" r:id="rId3"/>
    <p:sldId id="265" r:id="rId4"/>
    <p:sldId id="264" r:id="rId5"/>
    <p:sldId id="260" r:id="rId6"/>
    <p:sldId id="287" r:id="rId7"/>
    <p:sldId id="261" r:id="rId8"/>
    <p:sldId id="291" r:id="rId9"/>
    <p:sldId id="274" r:id="rId10"/>
    <p:sldId id="272" r:id="rId11"/>
    <p:sldId id="275" r:id="rId12"/>
    <p:sldId id="276" r:id="rId13"/>
    <p:sldId id="289" r:id="rId14"/>
    <p:sldId id="280" r:id="rId15"/>
    <p:sldId id="283" r:id="rId16"/>
    <p:sldId id="284" r:id="rId17"/>
    <p:sldId id="285" r:id="rId18"/>
    <p:sldId id="28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999887-0D7B-4C0B-B5E2-2C80FF9E482A}" v="31" dt="2026-04-22T07:51:04.1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3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5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21T14:59:20.4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24575,'2'0'0,"775"17"0,-434 4-166,1271 72-1625,1061 4 231,553-71 570,-2378-24 957,811-5 2853,-1118-32-1380,-64 1-1160,987 57-280,-226 22 0,1-72 0,-1069 15 0,1166-51 0,453 90-350,-357 0 100,-1204-28 250,-1-10 0,347-62 0,-464 50 41,10-3 146,1 5-1,214-9 0,403 36-1551,-706-5-5461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21T14:59:22.1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90 24575,'1175'47'-1035,"-577"-13"664,1558 14-1075,7-65-1,-431 10 1467,-335 3-243,-428-34 179,-9-37 47,390 10 1480,-2 63 818,-667 5-1850,-468-3-444,820 7 161,-1 42-35,1070 24-133,-1758-72 0,308-5 0,-590-1 0,-1-3 0,0-3 0,117-38 0,-102 27 0,-29 11 38,49-5-1,-24 5-1477,-37 4-5386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26E69-C311-4E09-A554-2D9F30B70E5A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8DAA1C-EA2E-4C6B-94C8-BFA4EB93A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6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5CE6E0-0FC9-478B-3A1C-FBE8884638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59DBB9-649F-9E64-70F5-C01B5C11DD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41048C-63E8-3635-BA74-19ED5DA166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8ED16E-FADF-0EFA-229C-4CB4594216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DAA1C-EA2E-4C6B-94C8-BFA4EB93A6B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198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304A20-846C-26B4-942F-F813476D6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497603-0440-FB7E-A1A9-BD2F017B73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BDC04B-2B8B-C3CE-9A7D-CDA9E7D102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2545B-C284-DF07-B26D-2FF1C52D78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DAA1C-EA2E-4C6B-94C8-BFA4EB93A6B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63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DAA1C-EA2E-4C6B-94C8-BFA4EB93A6B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813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2CAA7A-F28D-C752-F10E-4BFB1F2F44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70257B-F560-F22E-A02D-6FE88706BD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80D977-AE1C-0E89-C669-27BE09D742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2E2C7C-FE8E-A981-2460-D14B3CE431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DAA1C-EA2E-4C6B-94C8-BFA4EB93A6B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782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3EEB5F-C2A1-5D17-F001-077BF0C662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20E7D2-12BC-C535-0E68-D474EE178B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ED0EF0-0C8B-84B4-E343-A421025A79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609EEF-841C-3424-2D4D-46FD4DD9CF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DAA1C-EA2E-4C6B-94C8-BFA4EB93A6B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4699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9D3637-CDB3-C9C9-727C-C8F77E4A8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6519B9-F55D-F823-EDB2-DB8B5248E5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962730-22DA-AA11-8A32-F597B8C80F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CB305D-F282-03A0-1916-707920AA3D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DAA1C-EA2E-4C6B-94C8-BFA4EB93A6B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34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049D5C-CC4A-C44E-BCF3-9BA7F49D79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33D653-D4F3-D941-5666-7CA1D9674F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6D612F-12C8-3F56-3CCC-4965E445D3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F36EC6-548F-BB13-0D85-D094A2DF4D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DAA1C-EA2E-4C6B-94C8-BFA4EB93A6B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43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6F8FE-8BAA-4645-FF27-9A16C30107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F1E1E8-E26C-63D4-DF38-E20C107644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BB699-182E-45EE-10B6-E3084291C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EE2F-6077-4973-9160-3D7AD9F6417B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669F6-9E0B-EED1-F3AC-46B0F8127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55B04-DB9C-1E5D-3DEC-856FA9009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9E07B-ECAA-45FE-8FC1-CB21A2DB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687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D777E-A1C8-E295-6AAA-8AF36E367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5D41D8-6A1D-7B53-FFCB-88581D5F75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A8D767-48C6-D4A8-D9BE-538E6D96B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EE2F-6077-4973-9160-3D7AD9F6417B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57F24-9CE9-D99E-A26B-2BB14A037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51DFB-5FFD-E3E7-7748-08824219A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9E07B-ECAA-45FE-8FC1-CB21A2DB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030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1EEA8B-0D7B-8566-4943-5650A42E20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44F2C3-00E9-8570-1946-AB80500BE2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B91E0E-2AF7-7F30-DFA4-4B4A9D88B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EE2F-6077-4973-9160-3D7AD9F6417B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9FFDD8-F943-3A0F-6A7B-540BE859F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9DBE5-23FE-5959-B415-4CC89FF1D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9E07B-ECAA-45FE-8FC1-CB21A2DB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14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9263F-EFD0-B87B-8B15-0189794A2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707A4-0FE2-F5CA-B1DE-F20538D35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7632E0-05D1-D464-9A6E-1FA140D55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EE2F-6077-4973-9160-3D7AD9F6417B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4F82F1-3447-EF12-EEE7-AED1CD6BE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95201-6F41-2F7F-091B-7C247040C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9E07B-ECAA-45FE-8FC1-CB21A2DB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29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5781C-96DD-7D4A-CCF0-D28609419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DFB78B-32AF-0823-EA67-8142735605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200F9-25B5-5F12-EF7B-407DFFBAD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EE2F-6077-4973-9160-3D7AD9F6417B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2FC5D-937E-E1BC-87D1-EA4ACF036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DA033-2528-A97C-06D7-915F30619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9E07B-ECAA-45FE-8FC1-CB21A2DB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835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11BDF-E43F-543F-6187-901E68EEF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D7210-E748-F613-4761-4818F78DAA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47651D-32E2-FB17-3E93-D6D3C02A3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FA5ED1-16B1-FD47-1767-9E2E257F3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EE2F-6077-4973-9160-3D7AD9F6417B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9DFC08-AEA4-FD87-3508-381806903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6D8C85-42BD-BA31-27C5-555B6AE4B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9E07B-ECAA-45FE-8FC1-CB21A2DB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096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B4982-9153-9D73-6B75-E5F039F60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601396-806F-B9E8-1414-D0636001B1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EBD60-2E94-52DB-767D-26A20E4A38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5B00D8-AA41-26D3-0B2A-111431D798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0EC26B-D712-769C-70E8-A930F66B7B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5186E0-B5A1-1ED5-11C4-7DC90F4BC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EE2F-6077-4973-9160-3D7AD9F6417B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7AB66E-BE68-719A-464D-C2E48DD9B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EC0C8B-5D32-F196-455A-D1F0BF42E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9E07B-ECAA-45FE-8FC1-CB21A2DB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066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0BF27-DC46-37CC-CA12-402E30AD1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948A95-2AA1-76C6-1913-ED850F5B0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EE2F-6077-4973-9160-3D7AD9F6417B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731F89-195C-2EED-3928-0DD3C0555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31A59F-23DC-2408-6FEC-F5A1310E8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9E07B-ECAA-45FE-8FC1-CB21A2DB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3F21CC-5E1D-0C21-3F58-8AEF26313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EE2F-6077-4973-9160-3D7AD9F6417B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575B80-8CB4-AE53-58B5-A1E52C60C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0CE51-3599-635D-AC7F-6C179790C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9E07B-ECAA-45FE-8FC1-CB21A2DB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256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06C2-3B9C-11F5-616F-9044FD259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EDEF6-5E41-3064-4223-767B3EA9F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1299D3-5F54-17E1-1810-AFD19599C1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BA1A80-A01C-659A-BE99-EEDE08C9C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EE2F-6077-4973-9160-3D7AD9F6417B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DA0494-6BB5-8A0D-C58C-34D7164E3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C6814F-DAC8-4265-41B7-6C60F5A55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9E07B-ECAA-45FE-8FC1-CB21A2DB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18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121D9-EFD1-68A3-6565-7F861EC84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EEC384-DE06-7629-7278-FE5B336458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296E9A-7381-5FCE-4C8B-0A5EDBA59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BE38F9-63FC-673F-7CB7-218511A4A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EEE2F-6077-4973-9160-3D7AD9F6417B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00874D-3629-BB14-EE3A-3D589D1E7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6DA81B-37E3-1F4D-C22B-FF5A802E4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9E07B-ECAA-45FE-8FC1-CB21A2DB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274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6AEF1D-8353-7320-7354-E1999F599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EE765F-D999-AE6A-4FD2-1ECC002D45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ADC5FF-B105-9833-B596-18A144F646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1EEE2F-6077-4973-9160-3D7AD9F6417B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43500-C774-1E1E-E76D-55CFA7AA77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8A0A1-4157-2602-99F1-6CA1CDD4B3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39E07B-ECAA-45FE-8FC1-CB21A2DB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279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13" Type="http://schemas.openxmlformats.org/officeDocument/2006/relationships/image" Target="../media/image29.png"/><Relationship Id="rId3" Type="http://schemas.openxmlformats.org/officeDocument/2006/relationships/image" Target="../media/image22.png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8.png"/><Relationship Id="rId2" Type="http://schemas.openxmlformats.org/officeDocument/2006/relationships/image" Target="../media/image21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11" Type="http://schemas.openxmlformats.org/officeDocument/2006/relationships/image" Target="../media/image27.png"/><Relationship Id="rId5" Type="http://schemas.openxmlformats.org/officeDocument/2006/relationships/oleObject" Target="../embeddings/oleObject2.bin"/><Relationship Id="rId15" Type="http://schemas.openxmlformats.org/officeDocument/2006/relationships/image" Target="../media/image31.png"/><Relationship Id="rId10" Type="http://schemas.openxmlformats.org/officeDocument/2006/relationships/image" Target="../media/image26.emf"/><Relationship Id="rId4" Type="http://schemas.openxmlformats.org/officeDocument/2006/relationships/image" Target="../media/image23.png"/><Relationship Id="rId9" Type="http://schemas.openxmlformats.org/officeDocument/2006/relationships/oleObject" Target="../embeddings/oleObject4.bin"/><Relationship Id="rId1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emf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2.png"/><Relationship Id="rId18" Type="http://schemas.openxmlformats.org/officeDocument/2006/relationships/image" Target="../media/image57.png"/><Relationship Id="rId3" Type="http://schemas.openxmlformats.org/officeDocument/2006/relationships/image" Target="../media/image43.png"/><Relationship Id="rId21" Type="http://schemas.openxmlformats.org/officeDocument/2006/relationships/image" Target="../media/image59.png"/><Relationship Id="rId7" Type="http://schemas.openxmlformats.org/officeDocument/2006/relationships/image" Target="../media/image47.png"/><Relationship Id="rId12" Type="http://schemas.microsoft.com/office/2007/relationships/hdphoto" Target="../media/hdphoto2.wdp"/><Relationship Id="rId17" Type="http://schemas.openxmlformats.org/officeDocument/2006/relationships/image" Target="../media/image56.emf"/><Relationship Id="rId2" Type="http://schemas.openxmlformats.org/officeDocument/2006/relationships/image" Target="../media/image42.png"/><Relationship Id="rId16" Type="http://schemas.openxmlformats.org/officeDocument/2006/relationships/image" Target="../media/image55.emf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5" Type="http://schemas.openxmlformats.org/officeDocument/2006/relationships/image" Target="../media/image54.emf"/><Relationship Id="rId10" Type="http://schemas.openxmlformats.org/officeDocument/2006/relationships/image" Target="../media/image50.png"/><Relationship Id="rId19" Type="http://schemas.openxmlformats.org/officeDocument/2006/relationships/image" Target="../media/image58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Relationship Id="rId14" Type="http://schemas.openxmlformats.org/officeDocument/2006/relationships/image" Target="../media/image53.png"/><Relationship Id="rId22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png"/><Relationship Id="rId4" Type="http://schemas.openxmlformats.org/officeDocument/2006/relationships/image" Target="../media/image6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customXml" Target="../ink/ink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A8F84-E8EF-F5B8-BFBC-BA672DCEB6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2827"/>
            <a:ext cx="9144000" cy="2387600"/>
          </a:xfrm>
        </p:spPr>
        <p:txBody>
          <a:bodyPr>
            <a:normAutofit/>
          </a:bodyPr>
          <a:lstStyle/>
          <a:p>
            <a:r>
              <a:rPr lang="en-US" sz="4400" dirty="0"/>
              <a:t>Accessing conventional synthetic polymers at the atomic level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11DD0A-7FEE-1ABF-49AC-0EB6B1907D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622862"/>
            <a:ext cx="9144000" cy="1088834"/>
          </a:xfrm>
        </p:spPr>
        <p:txBody>
          <a:bodyPr anchor="ctr">
            <a:normAutofit/>
          </a:bodyPr>
          <a:lstStyle/>
          <a:p>
            <a:r>
              <a:rPr lang="en-GB" sz="1600" dirty="0"/>
              <a:t>Dr Evelina Liarou </a:t>
            </a:r>
          </a:p>
          <a:p>
            <a:r>
              <a:rPr lang="en-GB" sz="1600" dirty="0"/>
              <a:t>Department of Chemistry </a:t>
            </a:r>
          </a:p>
          <a:p>
            <a:r>
              <a:rPr lang="en-GB" sz="1600" dirty="0"/>
              <a:t>University of Warwick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39891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CA751A-D36F-9CE2-DF4A-BE9E235A6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6BF2515A-3F02-B5A0-814A-8FE1414491CB}"/>
              </a:ext>
            </a:extLst>
          </p:cNvPr>
          <p:cNvSpPr/>
          <p:nvPr/>
        </p:nvSpPr>
        <p:spPr>
          <a:xfrm>
            <a:off x="0" y="6601968"/>
            <a:ext cx="12192000" cy="256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355D7F-CE8C-2653-8C57-A8F571099BBF}"/>
              </a:ext>
            </a:extLst>
          </p:cNvPr>
          <p:cNvSpPr txBox="1"/>
          <p:nvPr/>
        </p:nvSpPr>
        <p:spPr>
          <a:xfrm>
            <a:off x="0" y="0"/>
            <a:ext cx="8169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Common synthetic polymers: towards the atomic level</a:t>
            </a:r>
            <a:endParaRPr lang="en-US" sz="2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0E8512-C253-4813-126E-764BDB2F82DD}"/>
              </a:ext>
            </a:extLst>
          </p:cNvPr>
          <p:cNvSpPr txBox="1"/>
          <p:nvPr/>
        </p:nvSpPr>
        <p:spPr>
          <a:xfrm>
            <a:off x="0" y="923544"/>
            <a:ext cx="7149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Step 1</a:t>
            </a:r>
            <a:r>
              <a:rPr lang="en-GB" sz="2000" dirty="0"/>
              <a:t>: Overcoming the polymer composition– </a:t>
            </a:r>
            <a:r>
              <a:rPr lang="en-GB" sz="2000" i="1" u="sng" dirty="0">
                <a:solidFill>
                  <a:srgbClr val="0070C0"/>
                </a:solidFill>
              </a:rPr>
              <a:t>make it visible</a:t>
            </a:r>
            <a:endParaRPr lang="en-US" sz="2000" i="1" u="sng" dirty="0">
              <a:solidFill>
                <a:srgbClr val="0070C0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E5FBCC0-ED22-6C5E-4054-4B5DDC84397D}"/>
              </a:ext>
            </a:extLst>
          </p:cNvPr>
          <p:cNvGrpSpPr/>
          <p:nvPr/>
        </p:nvGrpSpPr>
        <p:grpSpPr>
          <a:xfrm>
            <a:off x="2704719" y="1913549"/>
            <a:ext cx="6782562" cy="2877907"/>
            <a:chOff x="368046" y="1739813"/>
            <a:chExt cx="4972264" cy="2118955"/>
          </a:xfrm>
        </p:grpSpPr>
        <p:graphicFrame>
          <p:nvGraphicFramePr>
            <p:cNvPr id="23" name="Object 22">
              <a:extLst>
                <a:ext uri="{FF2B5EF4-FFF2-40B4-BE49-F238E27FC236}">
                  <a16:creationId xmlns:a16="http://schemas.microsoft.com/office/drawing/2014/main" id="{CA3AA5CF-B4E6-927C-948C-A4AFC6A4CD4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46510757"/>
                </p:ext>
              </p:extLst>
            </p:nvPr>
          </p:nvGraphicFramePr>
          <p:xfrm>
            <a:off x="368046" y="1739813"/>
            <a:ext cx="4972264" cy="21189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3" imgW="3847652" imgH="1639535" progId="ChemDraw.Document.6.0">
                    <p:embed/>
                  </p:oleObj>
                </mc:Choice>
                <mc:Fallback>
                  <p:oleObj name="CS ChemDraw Drawing" r:id="rId3" imgW="3847652" imgH="1639535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68046" y="1739813"/>
                          <a:ext cx="4972264" cy="211895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EF4E65C-7043-350D-AAE9-959CF7EC1F39}"/>
                </a:ext>
              </a:extLst>
            </p:cNvPr>
            <p:cNvSpPr/>
            <p:nvPr/>
          </p:nvSpPr>
          <p:spPr>
            <a:xfrm>
              <a:off x="644954" y="3218688"/>
              <a:ext cx="283464" cy="210312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1000"/>
              </a:schemeClr>
            </a:solidFill>
            <a:ln>
              <a:noFill/>
            </a:ln>
            <a:effectLst>
              <a:glow rad="127000">
                <a:schemeClr val="accent4">
                  <a:lumMod val="20000"/>
                  <a:lumOff val="80000"/>
                  <a:alpha val="46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13671B2-D6EC-AD61-1DD8-600D6B4E0CA7}"/>
                </a:ext>
              </a:extLst>
            </p:cNvPr>
            <p:cNvSpPr/>
            <p:nvPr/>
          </p:nvSpPr>
          <p:spPr>
            <a:xfrm>
              <a:off x="4485434" y="3429000"/>
              <a:ext cx="283464" cy="210312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1000"/>
              </a:schemeClr>
            </a:solidFill>
            <a:ln>
              <a:noFill/>
            </a:ln>
            <a:effectLst>
              <a:glow rad="127000">
                <a:schemeClr val="accent4">
                  <a:lumMod val="20000"/>
                  <a:lumOff val="80000"/>
                  <a:alpha val="46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14A3943B-B3A7-B451-793F-C02BD26EE209}"/>
              </a:ext>
            </a:extLst>
          </p:cNvPr>
          <p:cNvSpPr txBox="1"/>
          <p:nvPr/>
        </p:nvSpPr>
        <p:spPr>
          <a:xfrm>
            <a:off x="0" y="6591484"/>
            <a:ext cx="62189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/>
              <a:t>Wilson </a:t>
            </a:r>
            <a:r>
              <a:rPr lang="de-DE" sz="1200" i="1" dirty="0"/>
              <a:t>et al., J. Am. Chem. </a:t>
            </a:r>
            <a:r>
              <a:rPr lang="de-DE" sz="1200" i="1" dirty="0" err="1"/>
              <a:t>Soc</a:t>
            </a:r>
            <a:r>
              <a:rPr lang="de-DE" sz="1200" i="1" dirty="0"/>
              <a:t>. </a:t>
            </a:r>
            <a:r>
              <a:rPr lang="de-DE" sz="1200" b="1" dirty="0"/>
              <a:t>2015 </a:t>
            </a:r>
            <a:r>
              <a:rPr lang="de-DE" sz="1200" dirty="0"/>
              <a:t>137 (12), 4215-4222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69920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FBE4BE-C5C4-D62C-B615-E21FC8FD0182}"/>
              </a:ext>
            </a:extLst>
          </p:cNvPr>
          <p:cNvSpPr txBox="1"/>
          <p:nvPr/>
        </p:nvSpPr>
        <p:spPr>
          <a:xfrm>
            <a:off x="0" y="0"/>
            <a:ext cx="8169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Common synthetic polymers: towards the atomic level</a:t>
            </a:r>
            <a:endParaRPr lang="en-US" sz="2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831E00-EE6F-7271-9686-34D47662F871}"/>
              </a:ext>
            </a:extLst>
          </p:cNvPr>
          <p:cNvSpPr txBox="1"/>
          <p:nvPr/>
        </p:nvSpPr>
        <p:spPr>
          <a:xfrm>
            <a:off x="0" y="923544"/>
            <a:ext cx="35752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Step 2</a:t>
            </a:r>
            <a:r>
              <a:rPr lang="en-GB" sz="2000" dirty="0"/>
              <a:t>: ADF-STEM – </a:t>
            </a:r>
            <a:r>
              <a:rPr lang="en-GB" sz="2000" i="1" u="sng" dirty="0">
                <a:solidFill>
                  <a:srgbClr val="0070C0"/>
                </a:solidFill>
              </a:rPr>
              <a:t>image it</a:t>
            </a:r>
            <a:endParaRPr lang="en-US" sz="2000" i="1" u="sng" dirty="0">
              <a:solidFill>
                <a:srgbClr val="0070C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4C905D-BDBF-791E-2ECD-36F631C356D9}"/>
              </a:ext>
            </a:extLst>
          </p:cNvPr>
          <p:cNvSpPr/>
          <p:nvPr/>
        </p:nvSpPr>
        <p:spPr>
          <a:xfrm>
            <a:off x="0" y="6601968"/>
            <a:ext cx="12192000" cy="256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6A053A-A1C6-46FB-0F88-81CA7F21D7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735" y="1644571"/>
            <a:ext cx="3774490" cy="3774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D44D45-1C63-5A78-E099-CBE78A5CE076}"/>
              </a:ext>
            </a:extLst>
          </p:cNvPr>
          <p:cNvSpPr txBox="1"/>
          <p:nvPr/>
        </p:nvSpPr>
        <p:spPr>
          <a:xfrm>
            <a:off x="1007231" y="5626679"/>
            <a:ext cx="27974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latin typeface="+mj-lt"/>
              </a:rPr>
              <a:t>8 MX magnification – 0.5 mg/mL </a:t>
            </a:r>
            <a:endParaRPr lang="en-US" sz="14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31134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E9ACB1-F60E-1727-155B-2C3455FB72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0814DEA-E515-548D-762D-54AE06CE8B03}"/>
              </a:ext>
            </a:extLst>
          </p:cNvPr>
          <p:cNvSpPr txBox="1"/>
          <p:nvPr/>
        </p:nvSpPr>
        <p:spPr>
          <a:xfrm>
            <a:off x="0" y="0"/>
            <a:ext cx="8169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Common synthetic polymers: towards the atomic level</a:t>
            </a:r>
            <a:endParaRPr lang="en-US" sz="2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61A3C4-73C9-21D9-B0D6-3A7B28FDC7F5}"/>
              </a:ext>
            </a:extLst>
          </p:cNvPr>
          <p:cNvSpPr txBox="1"/>
          <p:nvPr/>
        </p:nvSpPr>
        <p:spPr>
          <a:xfrm>
            <a:off x="0" y="923544"/>
            <a:ext cx="35752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Step 2</a:t>
            </a:r>
            <a:r>
              <a:rPr lang="en-GB" sz="2000" dirty="0"/>
              <a:t>: ADF-STEM – </a:t>
            </a:r>
            <a:r>
              <a:rPr lang="en-GB" sz="2000" i="1" u="sng" dirty="0">
                <a:solidFill>
                  <a:srgbClr val="0070C0"/>
                </a:solidFill>
              </a:rPr>
              <a:t>image it</a:t>
            </a:r>
            <a:endParaRPr lang="en-US" sz="2000" i="1" u="sng" dirty="0">
              <a:solidFill>
                <a:srgbClr val="0070C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326C3B-99FC-7E29-43BB-F7EF863B793D}"/>
              </a:ext>
            </a:extLst>
          </p:cNvPr>
          <p:cNvSpPr/>
          <p:nvPr/>
        </p:nvSpPr>
        <p:spPr>
          <a:xfrm>
            <a:off x="0" y="6601968"/>
            <a:ext cx="12192000" cy="256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37CC42-66AF-AF51-7571-BCE1874B4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735" y="1644571"/>
            <a:ext cx="3774490" cy="3774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A77C6B0-35CB-30F1-463B-13BF4EA98520}"/>
              </a:ext>
            </a:extLst>
          </p:cNvPr>
          <p:cNvSpPr txBox="1"/>
          <p:nvPr/>
        </p:nvSpPr>
        <p:spPr>
          <a:xfrm>
            <a:off x="1007231" y="5626679"/>
            <a:ext cx="27974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latin typeface="+mj-lt"/>
              </a:rPr>
              <a:t>8 MX magnification – 0.5 mg/mL </a:t>
            </a:r>
            <a:endParaRPr lang="en-US" sz="1400" i="1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822647-94B3-0852-3B59-24C4C2038A2D}"/>
              </a:ext>
            </a:extLst>
          </p:cNvPr>
          <p:cNvSpPr txBox="1"/>
          <p:nvPr/>
        </p:nvSpPr>
        <p:spPr>
          <a:xfrm>
            <a:off x="4932773" y="923544"/>
            <a:ext cx="25202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Step 3</a:t>
            </a:r>
            <a:r>
              <a:rPr lang="en-GB" sz="2000" dirty="0"/>
              <a:t>: Optimization</a:t>
            </a:r>
            <a:endParaRPr lang="en-US" sz="2000" i="1" u="sng" dirty="0">
              <a:solidFill>
                <a:srgbClr val="0070C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932242-C478-F57B-E374-144E43BBF8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7920" y="1644571"/>
            <a:ext cx="3774490" cy="3774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303C37C-7209-0F65-A5FA-15F6C94B70EE}"/>
              </a:ext>
            </a:extLst>
          </p:cNvPr>
          <p:cNvSpPr txBox="1"/>
          <p:nvPr/>
        </p:nvSpPr>
        <p:spPr>
          <a:xfrm>
            <a:off x="5046416" y="5626679"/>
            <a:ext cx="27974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latin typeface="+mj-lt"/>
              </a:rPr>
              <a:t>8 MX magnification – </a:t>
            </a:r>
            <a:r>
              <a:rPr lang="el-GR" sz="1400" i="1" dirty="0"/>
              <a:t>10 μ</a:t>
            </a:r>
            <a:r>
              <a:rPr lang="en-GB" sz="1400" i="1" dirty="0"/>
              <a:t>g·mL</a:t>
            </a:r>
            <a:r>
              <a:rPr lang="en-GB" sz="1400" i="1" baseline="30000" dirty="0"/>
              <a:t>-1</a:t>
            </a:r>
            <a:r>
              <a:rPr lang="en-GB" sz="1400" i="1" dirty="0"/>
              <a:t> </a:t>
            </a:r>
            <a:endParaRPr lang="en-US" sz="14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0962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C51864-7CB7-56EE-CA1D-820CBD9A7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F027730-1329-0AB3-C52A-BB92A3301F64}"/>
              </a:ext>
            </a:extLst>
          </p:cNvPr>
          <p:cNvSpPr txBox="1"/>
          <p:nvPr/>
        </p:nvSpPr>
        <p:spPr>
          <a:xfrm>
            <a:off x="0" y="0"/>
            <a:ext cx="8169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Common synthetic polymers: towards the atomic level</a:t>
            </a:r>
            <a:endParaRPr lang="en-US" sz="2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221A23-9AD7-15E4-1223-2B1936774DDB}"/>
              </a:ext>
            </a:extLst>
          </p:cNvPr>
          <p:cNvSpPr txBox="1"/>
          <p:nvPr/>
        </p:nvSpPr>
        <p:spPr>
          <a:xfrm>
            <a:off x="0" y="923544"/>
            <a:ext cx="35752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Step 2</a:t>
            </a:r>
            <a:r>
              <a:rPr lang="en-GB" sz="2000" dirty="0"/>
              <a:t>: ADF-STEM – </a:t>
            </a:r>
            <a:r>
              <a:rPr lang="en-GB" sz="2000" i="1" u="sng" dirty="0">
                <a:solidFill>
                  <a:srgbClr val="0070C0"/>
                </a:solidFill>
              </a:rPr>
              <a:t>image it</a:t>
            </a:r>
            <a:endParaRPr lang="en-US" sz="2000" i="1" u="sng" dirty="0">
              <a:solidFill>
                <a:srgbClr val="0070C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C808EE-C7AC-A8DA-0966-50BFDB349AFB}"/>
              </a:ext>
            </a:extLst>
          </p:cNvPr>
          <p:cNvSpPr/>
          <p:nvPr/>
        </p:nvSpPr>
        <p:spPr>
          <a:xfrm>
            <a:off x="0" y="6601968"/>
            <a:ext cx="12192000" cy="256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D24599-5981-23EB-22A9-0E195DF96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735" y="1644571"/>
            <a:ext cx="3774490" cy="3774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098E0AD-E164-0C24-6737-29A8302C2CE5}"/>
              </a:ext>
            </a:extLst>
          </p:cNvPr>
          <p:cNvSpPr txBox="1"/>
          <p:nvPr/>
        </p:nvSpPr>
        <p:spPr>
          <a:xfrm>
            <a:off x="1007231" y="5626679"/>
            <a:ext cx="27974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latin typeface="+mj-lt"/>
              </a:rPr>
              <a:t>8 MX magnification – 0.5 mg/mL </a:t>
            </a:r>
            <a:endParaRPr lang="en-US" sz="1400" i="1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FA48F5-5371-E288-D92B-2E5D35899033}"/>
              </a:ext>
            </a:extLst>
          </p:cNvPr>
          <p:cNvSpPr txBox="1"/>
          <p:nvPr/>
        </p:nvSpPr>
        <p:spPr>
          <a:xfrm>
            <a:off x="4932773" y="923544"/>
            <a:ext cx="25202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Step 3</a:t>
            </a:r>
            <a:r>
              <a:rPr lang="en-GB" sz="2000" dirty="0"/>
              <a:t>: Optimization</a:t>
            </a:r>
            <a:endParaRPr lang="en-US" sz="2000" i="1" u="sng" dirty="0">
              <a:solidFill>
                <a:srgbClr val="0070C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F39C08F-78FE-515F-1AFC-753569B9A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7920" y="1644571"/>
            <a:ext cx="3774490" cy="3774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F2DE819-A581-4A58-A503-3D5B6665B8BD}"/>
              </a:ext>
            </a:extLst>
          </p:cNvPr>
          <p:cNvSpPr txBox="1"/>
          <p:nvPr/>
        </p:nvSpPr>
        <p:spPr>
          <a:xfrm>
            <a:off x="5046416" y="5626679"/>
            <a:ext cx="27974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latin typeface="+mj-lt"/>
              </a:rPr>
              <a:t>8 MX magnification – </a:t>
            </a:r>
            <a:r>
              <a:rPr lang="el-GR" sz="1400" i="1" dirty="0"/>
              <a:t>10 μ</a:t>
            </a:r>
            <a:r>
              <a:rPr lang="en-GB" sz="1400" i="1" dirty="0"/>
              <a:t>g·mL</a:t>
            </a:r>
            <a:r>
              <a:rPr lang="en-GB" sz="1400" i="1" baseline="30000" dirty="0"/>
              <a:t>-1</a:t>
            </a:r>
            <a:r>
              <a:rPr lang="en-GB" sz="1400" i="1" dirty="0"/>
              <a:t> </a:t>
            </a:r>
            <a:endParaRPr lang="en-US" sz="1400" i="1" dirty="0"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F2FD53-B464-6E51-8161-5A52F2F73A9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9341" r="20126"/>
          <a:stretch>
            <a:fillRect/>
          </a:stretch>
        </p:blipFill>
        <p:spPr>
          <a:xfrm>
            <a:off x="8387274" y="1644571"/>
            <a:ext cx="3499598" cy="305414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33CD029-2116-66CB-C9B5-9D73D1954EB3}"/>
              </a:ext>
            </a:extLst>
          </p:cNvPr>
          <p:cNvSpPr txBox="1"/>
          <p:nvPr/>
        </p:nvSpPr>
        <p:spPr>
          <a:xfrm>
            <a:off x="8920242" y="923544"/>
            <a:ext cx="25939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Step 4</a:t>
            </a:r>
            <a:r>
              <a:rPr lang="en-GB" sz="2000" dirty="0"/>
              <a:t>: SPC imaging</a:t>
            </a:r>
            <a:endParaRPr lang="en-US" sz="2000" i="1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037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F665A2-6890-8B3E-5329-BF60115E26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424659C-666C-FA2C-DF61-F7AA89BE03D3}"/>
              </a:ext>
            </a:extLst>
          </p:cNvPr>
          <p:cNvSpPr/>
          <p:nvPr/>
        </p:nvSpPr>
        <p:spPr>
          <a:xfrm>
            <a:off x="0" y="6601968"/>
            <a:ext cx="12192000" cy="256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05D21CA-1C61-E1E2-72F5-6B580E0FAE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200"/>
            <a:ext cx="2295290" cy="229529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9E640B4-1FD2-BEA5-5992-B265E893C3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9" y="2410896"/>
            <a:ext cx="2291101" cy="229529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E1DEEB0-C0EF-EEB4-F986-971FD88404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9" y="4373735"/>
            <a:ext cx="2291101" cy="2295290"/>
          </a:xfrm>
          <a:prstGeom prst="rect">
            <a:avLst/>
          </a:prstGeom>
        </p:spPr>
      </p:pic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217A56DC-A9D4-B553-4876-B15C1746235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57546" y="512764"/>
          <a:ext cx="2406731" cy="1842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9753369" imgH="7467458" progId="Origin95.Graph">
                  <p:embed/>
                </p:oleObj>
              </mc:Choice>
              <mc:Fallback>
                <p:oleObj name="Graph" r:id="rId5" imgW="9753369" imgH="7467458" progId="Origin95.Graph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28E3CACE-B0D7-1B2B-938A-F70842A01B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57546" y="512764"/>
                        <a:ext cx="2406731" cy="18425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64E66FD3-191E-58A6-E239-FE95D09F337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15359" y="4583565"/>
          <a:ext cx="2291101" cy="17540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7" imgW="9753369" imgH="7467458" progId="Origin95.Graph">
                  <p:embed/>
                </p:oleObj>
              </mc:Choice>
              <mc:Fallback>
                <p:oleObj name="Graph" r:id="rId7" imgW="9753369" imgH="7467458" progId="Origin95.Graph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E1DFFBD6-DC77-4709-37EA-30D2C0A26D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15359" y="4583565"/>
                        <a:ext cx="2291101" cy="17540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B1CC2CA5-196C-835F-463D-20D239AB7AF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57545" y="2504560"/>
          <a:ext cx="2406731" cy="1842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9" imgW="9753369" imgH="7467458" progId="Origin95.Graph">
                  <p:embed/>
                </p:oleObj>
              </mc:Choice>
              <mc:Fallback>
                <p:oleObj name="Graph" r:id="rId9" imgW="9753369" imgH="7467458" progId="Origin95.Graph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6F1BDC33-3079-DA4F-532C-EBB75D7F20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057545" y="2504560"/>
                        <a:ext cx="2406731" cy="18425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0B6D6BFE-513E-633C-C8F8-4D52975720B5}"/>
              </a:ext>
            </a:extLst>
          </p:cNvPr>
          <p:cNvSpPr txBox="1"/>
          <p:nvPr/>
        </p:nvSpPr>
        <p:spPr>
          <a:xfrm>
            <a:off x="0" y="0"/>
            <a:ext cx="8169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Common synthetic polymers: towards the atomic level</a:t>
            </a:r>
            <a:endParaRPr lang="en-US" sz="24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927158-DF35-238C-CAA7-810A94EEAA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88435" y="525249"/>
            <a:ext cx="2541371" cy="26498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5E595F-62BF-EC28-41F3-44DCFBF1EA2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37783" y="592276"/>
            <a:ext cx="2456577" cy="2456577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9CF7AB9-70A0-A74F-87D0-65CDE9F738D8}"/>
              </a:ext>
            </a:extLst>
          </p:cNvPr>
          <p:cNvGrpSpPr/>
          <p:nvPr/>
        </p:nvGrpSpPr>
        <p:grpSpPr>
          <a:xfrm>
            <a:off x="5384503" y="3360687"/>
            <a:ext cx="5911315" cy="1167283"/>
            <a:chOff x="7037626" y="3231780"/>
            <a:chExt cx="4937197" cy="9089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3A89233-0BAE-BF6C-6FA4-D85104721E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037626" y="3240680"/>
              <a:ext cx="1113016" cy="900000"/>
            </a:xfrm>
            <a:prstGeom prst="rect">
              <a:avLst/>
            </a:prstGeom>
            <a:ln w="57150">
              <a:solidFill>
                <a:srgbClr val="496589"/>
              </a:solidFill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1E3356D-2AA7-585F-CA2E-BF9351EA09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9587080" y="3238099"/>
              <a:ext cx="1113016" cy="900000"/>
            </a:xfrm>
            <a:prstGeom prst="rect">
              <a:avLst/>
            </a:prstGeom>
            <a:ln w="57150">
              <a:solidFill>
                <a:srgbClr val="A186BF"/>
              </a:solidFill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C014762-F109-4B15-43BC-3003BDCCAB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0861807" y="3231780"/>
              <a:ext cx="1113016" cy="900000"/>
            </a:xfrm>
            <a:prstGeom prst="rect">
              <a:avLst/>
            </a:prstGeom>
            <a:ln w="57150">
              <a:solidFill>
                <a:srgbClr val="979797"/>
              </a:solidFill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F380E24-B3B9-72DA-1AB0-15F41D4054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8312353" y="3238099"/>
              <a:ext cx="1113016" cy="900000"/>
            </a:xfrm>
            <a:prstGeom prst="rect">
              <a:avLst/>
            </a:prstGeom>
            <a:ln w="57150">
              <a:solidFill>
                <a:srgbClr val="A1A480"/>
              </a:solidFill>
            </a:ln>
          </p:spPr>
        </p:pic>
      </p:grp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8390C9EA-8500-11B7-BC6C-2A3C2E72D3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554464"/>
              </p:ext>
            </p:extLst>
          </p:nvPr>
        </p:nvGraphicFramePr>
        <p:xfrm>
          <a:off x="4799783" y="4921729"/>
          <a:ext cx="7260046" cy="1263620"/>
        </p:xfrm>
        <a:graphic>
          <a:graphicData uri="http://schemas.openxmlformats.org/drawingml/2006/table">
            <a:tbl>
              <a:tblPr firstRow="1" bandRow="1" bandCol="1">
                <a:tableStyleId>{2D5ABB26-0587-4C30-8999-92F81FD0307C}</a:tableStyleId>
              </a:tblPr>
              <a:tblGrid>
                <a:gridCol w="806094">
                  <a:extLst>
                    <a:ext uri="{9D8B030D-6E8A-4147-A177-3AD203B41FA5}">
                      <a16:colId xmlns:a16="http://schemas.microsoft.com/office/drawing/2014/main" val="434336790"/>
                    </a:ext>
                  </a:extLst>
                </a:gridCol>
                <a:gridCol w="737551">
                  <a:extLst>
                    <a:ext uri="{9D8B030D-6E8A-4147-A177-3AD203B41FA5}">
                      <a16:colId xmlns:a16="http://schemas.microsoft.com/office/drawing/2014/main" val="4241859214"/>
                    </a:ext>
                  </a:extLst>
                </a:gridCol>
                <a:gridCol w="691182">
                  <a:extLst>
                    <a:ext uri="{9D8B030D-6E8A-4147-A177-3AD203B41FA5}">
                      <a16:colId xmlns:a16="http://schemas.microsoft.com/office/drawing/2014/main" val="2429553871"/>
                    </a:ext>
                  </a:extLst>
                </a:gridCol>
                <a:gridCol w="824648">
                  <a:extLst>
                    <a:ext uri="{9D8B030D-6E8A-4147-A177-3AD203B41FA5}">
                      <a16:colId xmlns:a16="http://schemas.microsoft.com/office/drawing/2014/main" val="2178917328"/>
                    </a:ext>
                  </a:extLst>
                </a:gridCol>
                <a:gridCol w="436162">
                  <a:extLst>
                    <a:ext uri="{9D8B030D-6E8A-4147-A177-3AD203B41FA5}">
                      <a16:colId xmlns:a16="http://schemas.microsoft.com/office/drawing/2014/main" val="3893456759"/>
                    </a:ext>
                  </a:extLst>
                </a:gridCol>
                <a:gridCol w="788111">
                  <a:extLst>
                    <a:ext uri="{9D8B030D-6E8A-4147-A177-3AD203B41FA5}">
                      <a16:colId xmlns:a16="http://schemas.microsoft.com/office/drawing/2014/main" val="2742591044"/>
                    </a:ext>
                  </a:extLst>
                </a:gridCol>
                <a:gridCol w="746843">
                  <a:extLst>
                    <a:ext uri="{9D8B030D-6E8A-4147-A177-3AD203B41FA5}">
                      <a16:colId xmlns:a16="http://schemas.microsoft.com/office/drawing/2014/main" val="924590031"/>
                    </a:ext>
                  </a:extLst>
                </a:gridCol>
                <a:gridCol w="746507">
                  <a:extLst>
                    <a:ext uri="{9D8B030D-6E8A-4147-A177-3AD203B41FA5}">
                      <a16:colId xmlns:a16="http://schemas.microsoft.com/office/drawing/2014/main" val="1593702522"/>
                    </a:ext>
                  </a:extLst>
                </a:gridCol>
                <a:gridCol w="741474">
                  <a:extLst>
                    <a:ext uri="{9D8B030D-6E8A-4147-A177-3AD203B41FA5}">
                      <a16:colId xmlns:a16="http://schemas.microsoft.com/office/drawing/2014/main" val="2929679886"/>
                    </a:ext>
                  </a:extLst>
                </a:gridCol>
                <a:gridCol w="741474">
                  <a:extLst>
                    <a:ext uri="{9D8B030D-6E8A-4147-A177-3AD203B41FA5}">
                      <a16:colId xmlns:a16="http://schemas.microsoft.com/office/drawing/2014/main" val="635903360"/>
                    </a:ext>
                  </a:extLst>
                </a:gridCol>
              </a:tblGrid>
              <a:tr h="25272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kern="1000" dirty="0">
                          <a:solidFill>
                            <a:schemeClr val="tx1"/>
                          </a:solidFill>
                          <a:effectLst/>
                        </a:rPr>
                        <a:t>Polymer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fr-FR" sz="1100" b="1" kern="100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-FR" sz="1100" b="1" kern="1000" baseline="-25000" dirty="0">
                          <a:solidFill>
                            <a:schemeClr val="tx1"/>
                          </a:solidFill>
                          <a:effectLst/>
                        </a:rPr>
                        <a:t>n,SEC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kern="1000" dirty="0" err="1">
                          <a:solidFill>
                            <a:schemeClr val="tx1"/>
                          </a:solidFill>
                          <a:effectLst/>
                        </a:rPr>
                        <a:t>DP</a:t>
                      </a:r>
                      <a:r>
                        <a:rPr lang="en-GB" sz="1100" b="1" kern="1000" baseline="-25000" dirty="0" err="1">
                          <a:solidFill>
                            <a:schemeClr val="tx1"/>
                          </a:solidFill>
                          <a:effectLst/>
                        </a:rPr>
                        <a:t>n,SEC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kern="1000" dirty="0" err="1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GB" sz="1100" b="1" kern="1000" baseline="-25000" dirty="0" err="1">
                          <a:solidFill>
                            <a:schemeClr val="tx1"/>
                          </a:solidFill>
                          <a:effectLst/>
                        </a:rPr>
                        <a:t>w,SEC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i="1" kern="1000" dirty="0">
                          <a:solidFill>
                            <a:schemeClr val="tx1"/>
                          </a:solidFill>
                          <a:effectLst/>
                        </a:rPr>
                        <a:t>Ð</a:t>
                      </a:r>
                      <a:endParaRPr lang="en-US" sz="1100" b="1" i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kern="1000" dirty="0">
                          <a:solidFill>
                            <a:schemeClr val="tx1"/>
                          </a:solidFill>
                          <a:effectLst/>
                        </a:rPr>
                        <a:t>MW</a:t>
                      </a:r>
                      <a:r>
                        <a:rPr lang="en-GB" sz="1100" b="1" kern="1000" baseline="-25000" dirty="0">
                          <a:solidFill>
                            <a:schemeClr val="tx1"/>
                          </a:solidFill>
                          <a:effectLst/>
                        </a:rPr>
                        <a:t>,DOSY 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kern="1000" dirty="0" err="1">
                          <a:solidFill>
                            <a:schemeClr val="tx1"/>
                          </a:solidFill>
                          <a:effectLst/>
                        </a:rPr>
                        <a:t>DP</a:t>
                      </a:r>
                      <a:r>
                        <a:rPr lang="en-GB" sz="1100" b="1" kern="1000" baseline="-25000" dirty="0" err="1">
                          <a:solidFill>
                            <a:schemeClr val="tx1"/>
                          </a:solidFill>
                          <a:effectLst/>
                        </a:rPr>
                        <a:t>n,DOSY</a:t>
                      </a:r>
                      <a:r>
                        <a:rPr lang="en-GB" sz="1100" b="1" kern="1000" baseline="300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i="1" kern="1000" dirty="0" err="1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GB" sz="1100" b="1" kern="1000" baseline="-25000" dirty="0" err="1">
                          <a:solidFill>
                            <a:schemeClr val="tx1"/>
                          </a:solidFill>
                          <a:effectLst/>
                        </a:rPr>
                        <a:t>n,STEM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kern="1000" dirty="0" err="1">
                          <a:solidFill>
                            <a:schemeClr val="tx1"/>
                          </a:solidFill>
                          <a:effectLst/>
                        </a:rPr>
                        <a:t>DP</a:t>
                      </a:r>
                      <a:r>
                        <a:rPr lang="en-GB" sz="1100" b="1" kern="1000" baseline="-25000" dirty="0" err="1">
                          <a:solidFill>
                            <a:schemeClr val="tx1"/>
                          </a:solidFill>
                          <a:effectLst/>
                        </a:rPr>
                        <a:t>n,STEM</a:t>
                      </a:r>
                      <a:r>
                        <a:rPr lang="en-GB" sz="1100" b="1" kern="1000" baseline="300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i="1" kern="1000" dirty="0">
                          <a:solidFill>
                            <a:schemeClr val="tx1"/>
                          </a:solidFill>
                          <a:effectLst/>
                        </a:rPr>
                        <a:t>Ð</a:t>
                      </a:r>
                      <a:r>
                        <a:rPr lang="en-US" sz="1100" b="1" i="0" kern="1000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STEM</a:t>
                      </a:r>
                      <a:endParaRPr lang="en-US" sz="1100" b="1" i="0" kern="1000" baseline="-250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3167715"/>
                  </a:ext>
                </a:extLst>
              </a:tr>
              <a:tr h="25272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PAsAm</a:t>
                      </a:r>
                      <a:r>
                        <a:rPr lang="en-GB" sz="1100" kern="1000" baseline="-250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5,700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>
                          <a:solidFill>
                            <a:schemeClr val="tx1"/>
                          </a:solidFill>
                          <a:effectLst/>
                        </a:rPr>
                        <a:t>6,300</a:t>
                      </a:r>
                      <a:endParaRPr lang="en-US" sz="1100" b="1" kern="100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>
                          <a:solidFill>
                            <a:schemeClr val="tx1"/>
                          </a:solidFill>
                          <a:effectLst/>
                        </a:rPr>
                        <a:t>1.10</a:t>
                      </a:r>
                      <a:endParaRPr lang="en-US" sz="1100" b="1" kern="100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>
                          <a:solidFill>
                            <a:schemeClr val="tx1"/>
                          </a:solidFill>
                          <a:effectLst/>
                        </a:rPr>
                        <a:t>2,500</a:t>
                      </a:r>
                      <a:endParaRPr lang="en-US" sz="1100" b="1" kern="100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100" b="1" kern="100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>
                          <a:solidFill>
                            <a:schemeClr val="tx1"/>
                          </a:solidFill>
                          <a:effectLst/>
                        </a:rPr>
                        <a:t>2,300</a:t>
                      </a:r>
                      <a:endParaRPr lang="en-US" sz="1100" b="1" kern="100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100" b="1" kern="100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b="0" kern="10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1.30</a:t>
                      </a:r>
                      <a:endParaRPr lang="en-US" sz="1100" b="0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1019058"/>
                  </a:ext>
                </a:extLst>
              </a:tr>
              <a:tr h="25272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PAsAm</a:t>
                      </a:r>
                      <a:r>
                        <a:rPr lang="en-GB" sz="1100" kern="1000" baseline="-2500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7,900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29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8,700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>
                          <a:solidFill>
                            <a:schemeClr val="tx1"/>
                          </a:solidFill>
                          <a:effectLst/>
                        </a:rPr>
                        <a:t>1.10</a:t>
                      </a:r>
                      <a:endParaRPr lang="en-US" sz="1100" b="1" kern="100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>
                          <a:solidFill>
                            <a:schemeClr val="tx1"/>
                          </a:solidFill>
                          <a:effectLst/>
                        </a:rPr>
                        <a:t>6,900</a:t>
                      </a:r>
                      <a:endParaRPr lang="en-US" sz="1100" b="1" kern="100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US" sz="1100" b="1" kern="100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7,500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en-US" sz="1100" b="1" kern="100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b="0" kern="10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1.20</a:t>
                      </a:r>
                      <a:endParaRPr lang="en-US" sz="1100" b="0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4111535"/>
                  </a:ext>
                </a:extLst>
              </a:tr>
              <a:tr h="25272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PAsAm</a:t>
                      </a:r>
                      <a:r>
                        <a:rPr lang="en-GB" sz="1100" kern="1000" baseline="-25000" dirty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12,100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45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13,900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>
                          <a:solidFill>
                            <a:schemeClr val="tx1"/>
                          </a:solidFill>
                          <a:effectLst/>
                        </a:rPr>
                        <a:t>1.15</a:t>
                      </a:r>
                      <a:endParaRPr lang="en-US" sz="1100" b="1" kern="100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9,600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35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11,000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en-US" sz="1100" b="1" kern="100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b="0" kern="10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1.10</a:t>
                      </a:r>
                      <a:endParaRPr lang="en-US" sz="1100" b="0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3137155"/>
                  </a:ext>
                </a:extLst>
              </a:tr>
              <a:tr h="252724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PAsAm</a:t>
                      </a:r>
                      <a:r>
                        <a:rPr lang="en-GB" sz="1100" kern="1000" baseline="-25000" dirty="0">
                          <a:solidFill>
                            <a:schemeClr val="tx1"/>
                          </a:solidFill>
                          <a:effectLst/>
                        </a:rPr>
                        <a:t>FRP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218,000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804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509,000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2.30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101,700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375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113,000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0" dirty="0">
                          <a:solidFill>
                            <a:schemeClr val="tx1"/>
                          </a:solidFill>
                          <a:effectLst/>
                        </a:rPr>
                        <a:t>417</a:t>
                      </a:r>
                      <a:endParaRPr lang="en-US" sz="1100" b="1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300"/>
                        </a:spcAft>
                      </a:pPr>
                      <a:r>
                        <a:rPr lang="en-GB" sz="1100" b="0" kern="10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1.60</a:t>
                      </a:r>
                      <a:endParaRPr lang="en-US" sz="1100" b="0" kern="10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4119627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D89FD57C-A50D-6DA5-DBBA-EC3434331C41}"/>
              </a:ext>
            </a:extLst>
          </p:cNvPr>
          <p:cNvSpPr/>
          <p:nvPr/>
        </p:nvSpPr>
        <p:spPr>
          <a:xfrm>
            <a:off x="10629510" y="4910299"/>
            <a:ext cx="689920" cy="134399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4AED908-BD91-7D61-2BF3-55E6AE064013}"/>
              </a:ext>
            </a:extLst>
          </p:cNvPr>
          <p:cNvSpPr/>
          <p:nvPr/>
        </p:nvSpPr>
        <p:spPr>
          <a:xfrm>
            <a:off x="9889111" y="4910299"/>
            <a:ext cx="689920" cy="134399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1E4B5B-6DB6-0906-D77F-3765A5C2BA7F}"/>
              </a:ext>
            </a:extLst>
          </p:cNvPr>
          <p:cNvSpPr/>
          <p:nvPr/>
        </p:nvSpPr>
        <p:spPr>
          <a:xfrm>
            <a:off x="11376018" y="4910299"/>
            <a:ext cx="689920" cy="134399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7AECA1-A791-49EC-BCAD-2FA6C5A20B65}"/>
              </a:ext>
            </a:extLst>
          </p:cNvPr>
          <p:cNvSpPr txBox="1"/>
          <p:nvPr/>
        </p:nvSpPr>
        <p:spPr>
          <a:xfrm>
            <a:off x="0" y="6601968"/>
            <a:ext cx="1219200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50" dirty="0">
                <a:latin typeface="+mj-lt"/>
              </a:rPr>
              <a:t>Liarou. E.*, </a:t>
            </a:r>
            <a:r>
              <a:rPr lang="de-DE" sz="1050" i="1" dirty="0">
                <a:latin typeface="+mj-lt"/>
              </a:rPr>
              <a:t>et al.</a:t>
            </a:r>
            <a:r>
              <a:rPr lang="de-DE" sz="1050" dirty="0">
                <a:latin typeface="+mj-lt"/>
              </a:rPr>
              <a:t>,</a:t>
            </a:r>
            <a:r>
              <a:rPr lang="de-DE" sz="1050" i="1" dirty="0">
                <a:latin typeface="+mj-lt"/>
              </a:rPr>
              <a:t> J. Am. Chem. </a:t>
            </a:r>
            <a:r>
              <a:rPr lang="de-DE" sz="1050" i="1" dirty="0" err="1">
                <a:latin typeface="+mj-lt"/>
              </a:rPr>
              <a:t>Soc</a:t>
            </a:r>
            <a:r>
              <a:rPr lang="de-DE" sz="1050" i="1" dirty="0">
                <a:latin typeface="+mj-lt"/>
              </a:rPr>
              <a:t>. </a:t>
            </a:r>
            <a:r>
              <a:rPr lang="de-DE" sz="1050" b="1" dirty="0">
                <a:latin typeface="+mj-lt"/>
              </a:rPr>
              <a:t>2024 </a:t>
            </a:r>
            <a:r>
              <a:rPr lang="de-DE" sz="1050" dirty="0">
                <a:latin typeface="+mj-lt"/>
              </a:rPr>
              <a:t>146 (50), 34292-34297</a:t>
            </a:r>
            <a:endParaRPr lang="en-US" sz="105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98826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40F379B-BE64-F323-7F68-CFF259F3505F}"/>
              </a:ext>
            </a:extLst>
          </p:cNvPr>
          <p:cNvSpPr/>
          <p:nvPr/>
        </p:nvSpPr>
        <p:spPr>
          <a:xfrm>
            <a:off x="0" y="6601968"/>
            <a:ext cx="12192000" cy="256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7E86B1-38CC-4D47-4C93-A7CD5B84E467}"/>
              </a:ext>
            </a:extLst>
          </p:cNvPr>
          <p:cNvSpPr txBox="1"/>
          <p:nvPr/>
        </p:nvSpPr>
        <p:spPr>
          <a:xfrm>
            <a:off x="0" y="0"/>
            <a:ext cx="8169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Common synthetic polymers: towards the atomic level</a:t>
            </a:r>
            <a:endParaRPr lang="en-US" sz="2400" b="1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3B0D60BE-C5D6-7266-4023-F84C0169B4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34" y="717696"/>
            <a:ext cx="5230332" cy="5728823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9A69C2E0-F85F-8143-8DAE-E40D19D7A75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" r="4211"/>
          <a:stretch/>
        </p:blipFill>
        <p:spPr bwMode="auto">
          <a:xfrm>
            <a:off x="6740088" y="876892"/>
            <a:ext cx="4108603" cy="56473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CDFFC93-DEB0-6021-2BF7-445785A41958}"/>
              </a:ext>
            </a:extLst>
          </p:cNvPr>
          <p:cNvSpPr txBox="1"/>
          <p:nvPr/>
        </p:nvSpPr>
        <p:spPr>
          <a:xfrm>
            <a:off x="0" y="6601968"/>
            <a:ext cx="1219200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50" dirty="0">
                <a:latin typeface="+mj-lt"/>
              </a:rPr>
              <a:t>Liarou. E.*, </a:t>
            </a:r>
            <a:r>
              <a:rPr lang="de-DE" sz="1050" i="1" dirty="0">
                <a:latin typeface="+mj-lt"/>
              </a:rPr>
              <a:t>et al.</a:t>
            </a:r>
            <a:r>
              <a:rPr lang="de-DE" sz="1050" dirty="0">
                <a:latin typeface="+mj-lt"/>
              </a:rPr>
              <a:t>,</a:t>
            </a:r>
            <a:r>
              <a:rPr lang="de-DE" sz="1050" i="1" dirty="0">
                <a:latin typeface="+mj-lt"/>
              </a:rPr>
              <a:t> J. Am. Chem. </a:t>
            </a:r>
            <a:r>
              <a:rPr lang="de-DE" sz="1050" i="1" dirty="0" err="1">
                <a:latin typeface="+mj-lt"/>
              </a:rPr>
              <a:t>Soc</a:t>
            </a:r>
            <a:r>
              <a:rPr lang="de-DE" sz="1050" i="1" dirty="0">
                <a:latin typeface="+mj-lt"/>
              </a:rPr>
              <a:t>. </a:t>
            </a:r>
            <a:r>
              <a:rPr lang="de-DE" sz="1050" b="1" dirty="0">
                <a:latin typeface="+mj-lt"/>
              </a:rPr>
              <a:t>2024 </a:t>
            </a:r>
            <a:r>
              <a:rPr lang="de-DE" sz="1050" dirty="0">
                <a:latin typeface="+mj-lt"/>
              </a:rPr>
              <a:t>146 (50), 34292-34297</a:t>
            </a:r>
            <a:endParaRPr lang="en-US" sz="1050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EDF69E2-940D-B649-EC99-A4E89A837CEE}"/>
              </a:ext>
            </a:extLst>
          </p:cNvPr>
          <p:cNvSpPr/>
          <p:nvPr/>
        </p:nvSpPr>
        <p:spPr>
          <a:xfrm>
            <a:off x="237934" y="716063"/>
            <a:ext cx="5029391" cy="580856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31CCE0-CB2D-583E-60C5-DB24714E6C99}"/>
              </a:ext>
            </a:extLst>
          </p:cNvPr>
          <p:cNvSpPr txBox="1"/>
          <p:nvPr/>
        </p:nvSpPr>
        <p:spPr>
          <a:xfrm>
            <a:off x="1898469" y="546303"/>
            <a:ext cx="168026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+mj-lt"/>
              </a:rPr>
              <a:t>Other elements</a:t>
            </a:r>
            <a:endParaRPr lang="en-US" sz="1600" b="1" dirty="0"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6B1CF7B-F386-3E94-5FE8-9E72A9845447}"/>
              </a:ext>
            </a:extLst>
          </p:cNvPr>
          <p:cNvSpPr/>
          <p:nvPr/>
        </p:nvSpPr>
        <p:spPr>
          <a:xfrm>
            <a:off x="6279695" y="716063"/>
            <a:ext cx="5029391" cy="580856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715696-0B12-73F8-F346-DF3B37EF0816}"/>
              </a:ext>
            </a:extLst>
          </p:cNvPr>
          <p:cNvSpPr txBox="1"/>
          <p:nvPr/>
        </p:nvSpPr>
        <p:spPr>
          <a:xfrm>
            <a:off x="7754230" y="508707"/>
            <a:ext cx="228299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+mj-lt"/>
              </a:rPr>
              <a:t>Commodity polymers</a:t>
            </a:r>
            <a:endParaRPr lang="en-US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4056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0354C24-6E9D-069B-7A48-754F827BBF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222" y="3638982"/>
            <a:ext cx="2872025" cy="287202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EB3B407E-43E8-D2DF-61B2-0C04631661B6}"/>
              </a:ext>
            </a:extLst>
          </p:cNvPr>
          <p:cNvSpPr/>
          <p:nvPr/>
        </p:nvSpPr>
        <p:spPr>
          <a:xfrm>
            <a:off x="0" y="6601968"/>
            <a:ext cx="12192000" cy="256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7A9154-DE54-6F83-01D6-CD90F46CCB7F}"/>
              </a:ext>
            </a:extLst>
          </p:cNvPr>
          <p:cNvSpPr txBox="1"/>
          <p:nvPr/>
        </p:nvSpPr>
        <p:spPr>
          <a:xfrm>
            <a:off x="0" y="0"/>
            <a:ext cx="8169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Common synthetic polymers: towards the atomic level</a:t>
            </a:r>
            <a:endParaRPr lang="en-US" sz="2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88846C-EB2E-7A65-C241-541DA5EADF0B}"/>
              </a:ext>
            </a:extLst>
          </p:cNvPr>
          <p:cNvSpPr txBox="1"/>
          <p:nvPr/>
        </p:nvSpPr>
        <p:spPr>
          <a:xfrm>
            <a:off x="4664271" y="3446580"/>
            <a:ext cx="23519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+mj-lt"/>
              </a:rPr>
              <a:t>Commodity Polymers </a:t>
            </a:r>
            <a:endParaRPr lang="en-US" sz="1600" b="1" dirty="0"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82E6C5-48A6-4F2D-003A-C5C271C5BA2C}"/>
              </a:ext>
            </a:extLst>
          </p:cNvPr>
          <p:cNvSpPr txBox="1"/>
          <p:nvPr/>
        </p:nvSpPr>
        <p:spPr>
          <a:xfrm>
            <a:off x="4769914" y="6240050"/>
            <a:ext cx="224628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1" dirty="0">
                <a:solidFill>
                  <a:schemeClr val="bg1">
                    <a:lumMod val="50000"/>
                  </a:schemeClr>
                </a:solidFill>
              </a:rPr>
              <a:t>*Manuscript in preparation </a:t>
            </a:r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7DD71A-EA2D-2773-7DC8-D716CD05D3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729" y="996488"/>
            <a:ext cx="1948789" cy="2222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D754DFE-9B5B-107D-9607-848C7FDC56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1380" y="997883"/>
            <a:ext cx="2223141" cy="2221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02F9466-2BD5-8FA3-0A80-8F43CF325228}"/>
              </a:ext>
            </a:extLst>
          </p:cNvPr>
          <p:cNvSpPr txBox="1"/>
          <p:nvPr/>
        </p:nvSpPr>
        <p:spPr>
          <a:xfrm>
            <a:off x="2407004" y="640279"/>
            <a:ext cx="3105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+mj-lt"/>
              </a:rPr>
              <a:t>Macromolecular Architectures</a:t>
            </a:r>
            <a:endParaRPr lang="en-US" sz="1600" b="1" dirty="0">
              <a:latin typeface="+mj-lt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9480B73-B327-206E-3753-5AE71ABB41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5900" y="3785134"/>
            <a:ext cx="2421742" cy="2454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4FB1CEB-BEB9-B08E-B270-78690E0E94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212" y="3767554"/>
            <a:ext cx="2454917" cy="2454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E4266F5-81E4-E4C1-9A98-CB8104A378AB}"/>
              </a:ext>
            </a:extLst>
          </p:cNvPr>
          <p:cNvSpPr txBox="1"/>
          <p:nvPr/>
        </p:nvSpPr>
        <p:spPr>
          <a:xfrm>
            <a:off x="8476793" y="3434898"/>
            <a:ext cx="2015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+mj-lt"/>
              </a:rPr>
              <a:t>UHMW Polymers</a:t>
            </a:r>
            <a:r>
              <a:rPr lang="en-GB" sz="1600" b="1" baseline="30000" dirty="0">
                <a:latin typeface="+mj-lt"/>
              </a:rPr>
              <a:t>[1]</a:t>
            </a:r>
            <a:endParaRPr lang="en-US" sz="1600" b="1" baseline="30000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E0B28F-5BD5-DD5D-E5AC-871D35C96FDF}"/>
              </a:ext>
            </a:extLst>
          </p:cNvPr>
          <p:cNvSpPr txBox="1"/>
          <p:nvPr/>
        </p:nvSpPr>
        <p:spPr>
          <a:xfrm>
            <a:off x="630017" y="3429000"/>
            <a:ext cx="26613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+mj-lt"/>
              </a:rPr>
              <a:t>Organometallic Polymers</a:t>
            </a:r>
            <a:endParaRPr lang="en-US" sz="1600" b="1" dirty="0">
              <a:latin typeface="+mj-lt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B1EF65D-E59A-B59F-C7AA-25F5E60201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47134" y="978833"/>
            <a:ext cx="2463379" cy="2221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A3E1EE5-89C1-F025-C62D-ACECF21B7829}"/>
              </a:ext>
            </a:extLst>
          </p:cNvPr>
          <p:cNvSpPr txBox="1"/>
          <p:nvPr/>
        </p:nvSpPr>
        <p:spPr>
          <a:xfrm>
            <a:off x="7876171" y="640279"/>
            <a:ext cx="18053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+mj-lt"/>
              </a:rPr>
              <a:t>M-Oxo Polymers</a:t>
            </a:r>
            <a:endParaRPr lang="en-US" sz="1600" b="1" dirty="0">
              <a:latin typeface="+mj-lt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CD4D34C-FD80-A6FE-A937-090973D4B5F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6483" b="24871"/>
          <a:stretch>
            <a:fillRect/>
          </a:stretch>
        </p:blipFill>
        <p:spPr>
          <a:xfrm>
            <a:off x="7639625" y="931208"/>
            <a:ext cx="2278395" cy="844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F150588-A19F-3D05-1484-2DB13E4D2B2D}"/>
              </a:ext>
            </a:extLst>
          </p:cNvPr>
          <p:cNvSpPr txBox="1"/>
          <p:nvPr/>
        </p:nvSpPr>
        <p:spPr>
          <a:xfrm>
            <a:off x="0" y="6601968"/>
            <a:ext cx="52517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aseline="30000" dirty="0"/>
              <a:t>[1]</a:t>
            </a:r>
            <a:r>
              <a:rPr lang="en-US" sz="1100" dirty="0"/>
              <a:t>Ratajczyk, M.; Liarou, E.* </a:t>
            </a:r>
            <a:r>
              <a:rPr lang="en-US" sz="1100" i="1" dirty="0"/>
              <a:t>et al</a:t>
            </a:r>
            <a:r>
              <a:rPr lang="en-US" sz="1100" dirty="0"/>
              <a:t>., </a:t>
            </a:r>
            <a:r>
              <a:rPr lang="en-US" sz="1100" i="1" dirty="0" err="1"/>
              <a:t>Macromol</a:t>
            </a:r>
            <a:r>
              <a:rPr lang="en-US" sz="1100" i="1" dirty="0"/>
              <a:t>. Chem. Phys</a:t>
            </a:r>
            <a:r>
              <a:rPr lang="en-US" sz="1100" dirty="0"/>
              <a:t>. </a:t>
            </a:r>
            <a:r>
              <a:rPr lang="en-US" sz="1100" b="1" dirty="0"/>
              <a:t>2026</a:t>
            </a:r>
            <a:r>
              <a:rPr lang="en-US" sz="1100" dirty="0"/>
              <a:t>, 227 (3), e00492.</a:t>
            </a:r>
          </a:p>
        </p:txBody>
      </p:sp>
    </p:spTree>
    <p:extLst>
      <p:ext uri="{BB962C8B-B14F-4D97-AF65-F5344CB8AC3E}">
        <p14:creationId xmlns:p14="http://schemas.microsoft.com/office/powerpoint/2010/main" val="1544021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664F253-1F2A-B505-A7C3-7EFE3BB9BA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233" b="10232"/>
          <a:stretch/>
        </p:blipFill>
        <p:spPr>
          <a:xfrm>
            <a:off x="1259" y="1458001"/>
            <a:ext cx="2400000" cy="180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63033A0-79AB-AAAB-AB9A-AC1DD8A31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630" y="1458001"/>
            <a:ext cx="2400000" cy="180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72CDD2C-F99E-A4C2-5794-794D9A805F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30" y="1458001"/>
            <a:ext cx="2400000" cy="180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3C9A84-FE9A-73EB-1AC2-3F50482AC3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630" y="1458001"/>
            <a:ext cx="2400000" cy="18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6AE947-9B46-B6E0-B2D8-584D0CBEA73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10077"/>
          <a:stretch/>
        </p:blipFill>
        <p:spPr>
          <a:xfrm>
            <a:off x="9523665" y="1458001"/>
            <a:ext cx="2668965" cy="18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412211-6EF4-4ECF-D2EE-24828896F9F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0698" b="10698"/>
          <a:stretch/>
        </p:blipFill>
        <p:spPr>
          <a:xfrm>
            <a:off x="630" y="3024075"/>
            <a:ext cx="2400000" cy="180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595FB8-E355-BBAB-4827-AD62C395019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0233" b="10232"/>
          <a:stretch/>
        </p:blipFill>
        <p:spPr>
          <a:xfrm>
            <a:off x="2400630" y="3024075"/>
            <a:ext cx="2400000" cy="18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DF9D12-BFAD-2CBE-610A-F2F967109C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89368" y="3024075"/>
            <a:ext cx="2400000" cy="18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06C6D28-EEA6-B7A8-4CCC-C6A0A09A270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72199" y="3024075"/>
            <a:ext cx="2400000" cy="180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2566A44-6E94-093D-F4FD-CF470668AE7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 b="9697"/>
          <a:stretch/>
        </p:blipFill>
        <p:spPr>
          <a:xfrm>
            <a:off x="9523664" y="3024075"/>
            <a:ext cx="2657703" cy="180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393C609-66A4-BC35-272D-F03E524290F4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b="3132"/>
          <a:stretch>
            <a:fillRect/>
          </a:stretch>
        </p:blipFill>
        <p:spPr>
          <a:xfrm>
            <a:off x="627" y="4792175"/>
            <a:ext cx="2477597" cy="180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420204-EB16-B3CD-E32C-87CB0C6A5216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b="12262"/>
          <a:stretch/>
        </p:blipFill>
        <p:spPr>
          <a:xfrm>
            <a:off x="2450375" y="4792176"/>
            <a:ext cx="2338992" cy="180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2AB2EB0-8C09-64A2-0917-EECEBF575AB6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t="15039" r="50000" b="47461"/>
          <a:stretch/>
        </p:blipFill>
        <p:spPr>
          <a:xfrm>
            <a:off x="4789996" y="4792175"/>
            <a:ext cx="2400000" cy="18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BFD82C4-3A7C-C1A1-E40A-F3B73F544B60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t="22515"/>
          <a:stretch/>
        </p:blipFill>
        <p:spPr>
          <a:xfrm>
            <a:off x="7189368" y="4802808"/>
            <a:ext cx="2323033" cy="180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1D2573F-6CA8-30E9-5DEC-199B5FBCAC7B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 t="18711" b="13561"/>
          <a:stretch/>
        </p:blipFill>
        <p:spPr>
          <a:xfrm>
            <a:off x="9490703" y="4792175"/>
            <a:ext cx="2701297" cy="180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4ECFEA3-C4DB-87A0-D945-68895854DFE4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t="19231" r="7117" b="25018"/>
          <a:stretch>
            <a:fillRect/>
          </a:stretch>
        </p:blipFill>
        <p:spPr>
          <a:xfrm>
            <a:off x="0" y="0"/>
            <a:ext cx="2429061" cy="145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71A85C2-41FD-FCE0-4B33-AAC52AB2D7EC}"/>
              </a:ext>
            </a:extLst>
          </p:cNvPr>
          <p:cNvPicPr>
            <a:picLocks noChangeAspect="1"/>
          </p:cNvPicPr>
          <p:nvPr/>
        </p:nvPicPr>
        <p:blipFill>
          <a:blip r:embed="rId19"/>
          <a:srcRect l="6367" t="33326" r="14214" b="18712"/>
          <a:stretch>
            <a:fillRect/>
          </a:stretch>
        </p:blipFill>
        <p:spPr>
          <a:xfrm>
            <a:off x="4780314" y="0"/>
            <a:ext cx="2391885" cy="14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42D2D3E-5A98-A943-4B69-D074D35DE0D5}"/>
              </a:ext>
            </a:extLst>
          </p:cNvPr>
          <p:cNvPicPr>
            <a:picLocks noChangeAspect="1"/>
          </p:cNvPicPr>
          <p:nvPr/>
        </p:nvPicPr>
        <p:blipFill>
          <a:blip r:embed="rId20"/>
          <a:srcRect t="7212" b="24987"/>
          <a:stretch>
            <a:fillRect/>
          </a:stretch>
        </p:blipFill>
        <p:spPr>
          <a:xfrm>
            <a:off x="2429061" y="0"/>
            <a:ext cx="2384963" cy="145800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DD6825D-26D6-9FB5-21E7-359118AB6F68}"/>
              </a:ext>
            </a:extLst>
          </p:cNvPr>
          <p:cNvPicPr>
            <a:picLocks noChangeAspect="1"/>
          </p:cNvPicPr>
          <p:nvPr/>
        </p:nvPicPr>
        <p:blipFill>
          <a:blip r:embed="rId21"/>
          <a:srcRect t="23925" r="15449" b="29142"/>
          <a:stretch>
            <a:fillRect/>
          </a:stretch>
        </p:blipFill>
        <p:spPr>
          <a:xfrm>
            <a:off x="9600631" y="0"/>
            <a:ext cx="2591370" cy="1458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F3F81D8-A380-EE18-D570-527B6979A2C0}"/>
              </a:ext>
            </a:extLst>
          </p:cNvPr>
          <p:cNvPicPr>
            <a:picLocks noChangeAspect="1"/>
          </p:cNvPicPr>
          <p:nvPr/>
        </p:nvPicPr>
        <p:blipFill>
          <a:blip r:embed="rId22">
            <a:biLevel thresh="50000"/>
          </a:blip>
          <a:srcRect t="18986" b="28632"/>
          <a:stretch>
            <a:fillRect/>
          </a:stretch>
        </p:blipFill>
        <p:spPr>
          <a:xfrm>
            <a:off x="7172199" y="-1"/>
            <a:ext cx="2783402" cy="1458001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3DE7A414-38D4-9845-E287-5C178D0BF3A0}"/>
              </a:ext>
            </a:extLst>
          </p:cNvPr>
          <p:cNvSpPr/>
          <p:nvPr/>
        </p:nvSpPr>
        <p:spPr>
          <a:xfrm>
            <a:off x="0" y="6592175"/>
            <a:ext cx="12192000" cy="26582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22BB87-2773-D920-57FB-D9E4BEF347A8}"/>
              </a:ext>
            </a:extLst>
          </p:cNvPr>
          <p:cNvSpPr txBox="1"/>
          <p:nvPr/>
        </p:nvSpPr>
        <p:spPr>
          <a:xfrm>
            <a:off x="0" y="6602808"/>
            <a:ext cx="12490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i="1" dirty="0">
                <a:cs typeface="Arial" panose="020B0604020202020204" pitchFamily="34" charset="0"/>
              </a:rPr>
              <a:t>Nat Commun</a:t>
            </a:r>
            <a:r>
              <a:rPr lang="fr-FR" sz="1100" dirty="0">
                <a:cs typeface="Arial" panose="020B0604020202020204" pitchFamily="34" charset="0"/>
              </a:rPr>
              <a:t>., 11, 1486 (</a:t>
            </a:r>
            <a:r>
              <a:rPr lang="fr-FR" sz="1100" b="1" dirty="0">
                <a:cs typeface="Arial" panose="020B0604020202020204" pitchFamily="34" charset="0"/>
              </a:rPr>
              <a:t>2020</a:t>
            </a:r>
            <a:r>
              <a:rPr lang="fr-FR" sz="1100" dirty="0">
                <a:cs typeface="Arial" panose="020B0604020202020204" pitchFamily="34" charset="0"/>
              </a:rPr>
              <a:t>) , </a:t>
            </a:r>
            <a:r>
              <a:rPr lang="de-DE" sz="1100" i="1" dirty="0">
                <a:cs typeface="Arial" panose="020B0604020202020204" pitchFamily="34" charset="0"/>
              </a:rPr>
              <a:t>Chem. </a:t>
            </a:r>
            <a:r>
              <a:rPr lang="de-DE" sz="1100" i="1" dirty="0" err="1">
                <a:cs typeface="Arial" panose="020B0604020202020204" pitchFamily="34" charset="0"/>
              </a:rPr>
              <a:t>Sci</a:t>
            </a:r>
            <a:r>
              <a:rPr lang="de-DE" sz="1100" i="1" dirty="0">
                <a:cs typeface="Arial" panose="020B0604020202020204" pitchFamily="34" charset="0"/>
              </a:rPr>
              <a:t>.</a:t>
            </a:r>
            <a:r>
              <a:rPr lang="de-DE" sz="1100" dirty="0">
                <a:cs typeface="Arial" panose="020B0604020202020204" pitchFamily="34" charset="0"/>
              </a:rPr>
              <a:t>,</a:t>
            </a:r>
            <a:r>
              <a:rPr lang="de-DE" sz="1100" i="1" dirty="0">
                <a:cs typeface="Arial" panose="020B0604020202020204" pitchFamily="34" charset="0"/>
              </a:rPr>
              <a:t> </a:t>
            </a:r>
            <a:r>
              <a:rPr lang="de-DE" sz="1100" b="1" dirty="0">
                <a:cs typeface="Arial" panose="020B0604020202020204" pitchFamily="34" charset="0"/>
              </a:rPr>
              <a:t>2020</a:t>
            </a:r>
            <a:r>
              <a:rPr lang="de-DE" sz="1100" dirty="0">
                <a:cs typeface="Arial" panose="020B0604020202020204" pitchFamily="34" charset="0"/>
              </a:rPr>
              <a:t>, 11, 5257-5266, </a:t>
            </a:r>
            <a:r>
              <a:rPr lang="de-DE" sz="1100" i="1" dirty="0">
                <a:cs typeface="Arial" panose="020B0604020202020204" pitchFamily="34" charset="0"/>
              </a:rPr>
              <a:t>J. Am. Chem. </a:t>
            </a:r>
            <a:r>
              <a:rPr lang="de-DE" sz="1100" i="1" dirty="0" err="1">
                <a:cs typeface="Arial" panose="020B0604020202020204" pitchFamily="34" charset="0"/>
              </a:rPr>
              <a:t>Soc</a:t>
            </a:r>
            <a:r>
              <a:rPr lang="de-DE" sz="1100" i="1" dirty="0">
                <a:cs typeface="Arial" panose="020B0604020202020204" pitchFamily="34" charset="0"/>
              </a:rPr>
              <a:t>., </a:t>
            </a:r>
            <a:r>
              <a:rPr lang="de-DE" sz="1100" b="1" dirty="0">
                <a:cs typeface="Arial" panose="020B0604020202020204" pitchFamily="34" charset="0"/>
              </a:rPr>
              <a:t>2022</a:t>
            </a:r>
            <a:r>
              <a:rPr lang="de-DE" sz="1100" dirty="0">
                <a:cs typeface="Arial" panose="020B0604020202020204" pitchFamily="34" charset="0"/>
              </a:rPr>
              <a:t>, 144, 15, 6954–6963, </a:t>
            </a:r>
            <a:r>
              <a:rPr lang="de-DE" sz="1100" i="1" dirty="0"/>
              <a:t>J. Am. Chem. </a:t>
            </a:r>
            <a:r>
              <a:rPr lang="de-DE" sz="1100" i="1" dirty="0" err="1"/>
              <a:t>Soc</a:t>
            </a:r>
            <a:r>
              <a:rPr lang="de-DE" sz="1100" i="1" dirty="0"/>
              <a:t>. </a:t>
            </a:r>
            <a:r>
              <a:rPr lang="de-DE" sz="1100" b="1" dirty="0"/>
              <a:t>2024 </a:t>
            </a:r>
            <a:r>
              <a:rPr lang="de-DE" sz="1100" dirty="0"/>
              <a:t>146 (50), 34292-34297</a:t>
            </a:r>
            <a:endParaRPr lang="en-US" sz="1100" dirty="0"/>
          </a:p>
          <a:p>
            <a:endParaRPr lang="en-GB" sz="11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5719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327A5BA-993C-E39C-989A-189A9CF908F7}"/>
              </a:ext>
            </a:extLst>
          </p:cNvPr>
          <p:cNvSpPr txBox="1"/>
          <p:nvPr/>
        </p:nvSpPr>
        <p:spPr>
          <a:xfrm>
            <a:off x="4375213" y="70187"/>
            <a:ext cx="2988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Acknowledgments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FC29B6-1AA4-9CC9-2C99-5C9AE2D2B1A8}"/>
              </a:ext>
            </a:extLst>
          </p:cNvPr>
          <p:cNvSpPr txBox="1"/>
          <p:nvPr/>
        </p:nvSpPr>
        <p:spPr>
          <a:xfrm>
            <a:off x="163734" y="1088346"/>
            <a:ext cx="363862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GB" b="1" dirty="0"/>
              <a:t>Dr. Arkadios Marathianos (RTP)</a:t>
            </a:r>
            <a:endParaRPr lang="el-GR" b="1" dirty="0"/>
          </a:p>
          <a:p>
            <a:pPr algn="just"/>
            <a:r>
              <a:rPr lang="en-GB" dirty="0"/>
              <a:t>Maciej Ratajczyk (</a:t>
            </a:r>
            <a:r>
              <a:rPr lang="en-GB" dirty="0" err="1"/>
              <a:t>MRes</a:t>
            </a:r>
            <a:r>
              <a:rPr lang="en-GB" dirty="0"/>
              <a:t>)</a:t>
            </a:r>
          </a:p>
          <a:p>
            <a:pPr algn="just"/>
            <a:r>
              <a:rPr lang="en-GB" b="1" dirty="0"/>
              <a:t>Prof. Ana Sanchez</a:t>
            </a:r>
          </a:p>
          <a:p>
            <a:pPr algn="just"/>
            <a:r>
              <a:rPr lang="en-US" b="1" dirty="0"/>
              <a:t>Dr. Yisong Han (RTP)</a:t>
            </a:r>
            <a:endParaRPr lang="el-GR" b="1" dirty="0"/>
          </a:p>
          <a:p>
            <a:pPr algn="just"/>
            <a:r>
              <a:rPr lang="en-GB" dirty="0"/>
              <a:t>Prof. David Haddleton </a:t>
            </a:r>
            <a:endParaRPr lang="en-GB" b="1" dirty="0"/>
          </a:p>
          <a:p>
            <a:pPr algn="just"/>
            <a:r>
              <a:rPr lang="en-GB" dirty="0"/>
              <a:t>Prof. Paul Wilson </a:t>
            </a:r>
          </a:p>
          <a:p>
            <a:pPr algn="just"/>
            <a:r>
              <a:rPr lang="en-GB" dirty="0"/>
              <a:t>Jared Taylor </a:t>
            </a:r>
            <a:r>
              <a:rPr lang="en-US" dirty="0"/>
              <a:t>(</a:t>
            </a:r>
            <a:r>
              <a:rPr lang="en-US" dirty="0" err="1"/>
              <a:t>MChem</a:t>
            </a:r>
            <a:r>
              <a:rPr lang="en-US" dirty="0"/>
              <a:t>)</a:t>
            </a:r>
          </a:p>
          <a:p>
            <a:pPr algn="just"/>
            <a:r>
              <a:rPr lang="en-US" dirty="0"/>
              <a:t>Amirah Mohammed (</a:t>
            </a:r>
            <a:r>
              <a:rPr lang="en-US" dirty="0" err="1"/>
              <a:t>MChem</a:t>
            </a:r>
            <a:r>
              <a:rPr lang="en-US" dirty="0"/>
              <a:t>) </a:t>
            </a:r>
          </a:p>
          <a:p>
            <a:pPr algn="just"/>
            <a:r>
              <a:rPr lang="en-US" dirty="0"/>
              <a:t>Dr. Alex Magiakos (PDRA)</a:t>
            </a:r>
          </a:p>
          <a:p>
            <a:pPr algn="just"/>
            <a:r>
              <a:rPr lang="en-US" dirty="0"/>
              <a:t>Dr. Seb Pike</a:t>
            </a:r>
          </a:p>
          <a:p>
            <a:pPr algn="just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6FFA53-0F87-EE95-0957-497E9A0222A9}"/>
              </a:ext>
            </a:extLst>
          </p:cNvPr>
          <p:cNvSpPr txBox="1"/>
          <p:nvPr/>
        </p:nvSpPr>
        <p:spPr>
          <a:xfrm>
            <a:off x="3979445" y="1075486"/>
            <a:ext cx="418576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Prof. Athina Anastasaki (ETH-Zurich)</a:t>
            </a:r>
          </a:p>
          <a:p>
            <a:r>
              <a:rPr lang="en-GB" dirty="0"/>
              <a:t>Prof. Christopher Barner-Kowollik (KIT)</a:t>
            </a:r>
          </a:p>
          <a:p>
            <a:r>
              <a:rPr lang="en-GB" dirty="0"/>
              <a:t>Prof. Joe Patterson (UC Irvine)</a:t>
            </a:r>
          </a:p>
          <a:p>
            <a:r>
              <a:rPr lang="en-GB" dirty="0"/>
              <a:t>Prof. Filip Du Prez (Ghent University)</a:t>
            </a:r>
            <a:endParaRPr lang="el-GR" dirty="0"/>
          </a:p>
          <a:p>
            <a:r>
              <a:rPr lang="en-GB" dirty="0"/>
              <a:t>Prof. Kelly Velonia (</a:t>
            </a:r>
            <a:r>
              <a:rPr lang="en-GB" dirty="0" err="1"/>
              <a:t>UCrete</a:t>
            </a:r>
            <a:r>
              <a:rPr lang="en-GB" dirty="0"/>
              <a:t>)</a:t>
            </a:r>
          </a:p>
          <a:p>
            <a:r>
              <a:rPr lang="en-GB" dirty="0"/>
              <a:t>Prof. Hermis Iatrou (</a:t>
            </a:r>
            <a:r>
              <a:rPr lang="en-GB" dirty="0" err="1"/>
              <a:t>UAthens</a:t>
            </a:r>
            <a:r>
              <a:rPr lang="en-GB" dirty="0"/>
              <a:t>)</a:t>
            </a:r>
          </a:p>
          <a:p>
            <a:r>
              <a:rPr lang="en-GB" dirty="0"/>
              <a:t>Prof. Paola Manini (</a:t>
            </a:r>
            <a:r>
              <a:rPr lang="en-GB" dirty="0" err="1"/>
              <a:t>UNaples</a:t>
            </a:r>
            <a:r>
              <a:rPr lang="en-GB" dirty="0"/>
              <a:t>)</a:t>
            </a:r>
          </a:p>
          <a:p>
            <a:r>
              <a:rPr lang="en-GB" dirty="0"/>
              <a:t>Prof. Dmitri Golberg (QUT)</a:t>
            </a:r>
          </a:p>
        </p:txBody>
      </p:sp>
      <p:pic>
        <p:nvPicPr>
          <p:cNvPr id="7" name="Picture 4" descr="See the source image">
            <a:extLst>
              <a:ext uri="{FF2B5EF4-FFF2-40B4-BE49-F238E27FC236}">
                <a16:creationId xmlns:a16="http://schemas.microsoft.com/office/drawing/2014/main" id="{14460011-896D-0915-2172-2713BC345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642" y="3489003"/>
            <a:ext cx="2005738" cy="1082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See the source image">
            <a:extLst>
              <a:ext uri="{FF2B5EF4-FFF2-40B4-BE49-F238E27FC236}">
                <a16:creationId xmlns:a16="http://schemas.microsoft.com/office/drawing/2014/main" id="{D3AE6348-CF77-BEAC-102E-11C480D26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3074" y="2091149"/>
            <a:ext cx="1078286" cy="107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ee the source image">
            <a:extLst>
              <a:ext uri="{FF2B5EF4-FFF2-40B4-BE49-F238E27FC236}">
                <a16:creationId xmlns:a16="http://schemas.microsoft.com/office/drawing/2014/main" id="{80035186-1D0A-909B-10CE-4DEBDB717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3074" y="3738217"/>
            <a:ext cx="1208394" cy="83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See the source image">
            <a:extLst>
              <a:ext uri="{FF2B5EF4-FFF2-40B4-BE49-F238E27FC236}">
                <a16:creationId xmlns:a16="http://schemas.microsoft.com/office/drawing/2014/main" id="{30DF2A68-0086-163D-4D69-CC80388FD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892" y="2007090"/>
            <a:ext cx="2453414" cy="122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Logos and acknowledgement | The Leverhulme Trust">
            <a:extLst>
              <a:ext uri="{FF2B5EF4-FFF2-40B4-BE49-F238E27FC236}">
                <a16:creationId xmlns:a16="http://schemas.microsoft.com/office/drawing/2014/main" id="{5B429227-3A0B-0769-6F96-A4C97EF20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2531" y="1156948"/>
            <a:ext cx="2194791" cy="73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AAD313A-C0C3-BF86-3F4B-32B452347D8B}"/>
              </a:ext>
            </a:extLst>
          </p:cNvPr>
          <p:cNvSpPr txBox="1"/>
          <p:nvPr/>
        </p:nvSpPr>
        <p:spPr>
          <a:xfrm>
            <a:off x="9658193" y="758202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u="sng" dirty="0"/>
              <a:t>Funding</a:t>
            </a:r>
            <a:endParaRPr lang="en-US" b="1" u="sng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8736AF-A621-4873-BC4E-6B8319A47068}"/>
              </a:ext>
            </a:extLst>
          </p:cNvPr>
          <p:cNvSpPr txBox="1"/>
          <p:nvPr/>
        </p:nvSpPr>
        <p:spPr>
          <a:xfrm>
            <a:off x="152195" y="745886"/>
            <a:ext cx="351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/>
              <a:t>Team &amp; University of Warwick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47C058-FBB0-F3C8-6079-5487CBB89954}"/>
              </a:ext>
            </a:extLst>
          </p:cNvPr>
          <p:cNvSpPr txBox="1"/>
          <p:nvPr/>
        </p:nvSpPr>
        <p:spPr>
          <a:xfrm>
            <a:off x="4001128" y="75820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/>
              <a:t>International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1816851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61674C-3E98-0E5C-2E77-D695D84490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664473E-1EC3-79D8-3A8B-57654BFCF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622862"/>
            <a:ext cx="9144000" cy="1088834"/>
          </a:xfrm>
        </p:spPr>
        <p:txBody>
          <a:bodyPr anchor="ctr">
            <a:normAutofit/>
          </a:bodyPr>
          <a:lstStyle/>
          <a:p>
            <a:r>
              <a:rPr lang="en-GB" sz="1600" dirty="0"/>
              <a:t>Dr Evelina Liarou </a:t>
            </a:r>
          </a:p>
          <a:p>
            <a:r>
              <a:rPr lang="en-GB" sz="1600" dirty="0"/>
              <a:t>Department of Chemistry </a:t>
            </a:r>
          </a:p>
          <a:p>
            <a:r>
              <a:rPr lang="en-GB" sz="1600" dirty="0"/>
              <a:t>University of Warwick</a:t>
            </a:r>
            <a:endParaRPr lang="en-US" sz="16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7252F070-4A4C-09FE-186A-C09005873D56}"/>
                  </a:ext>
                </a:extLst>
              </p14:cNvPr>
              <p14:cNvContentPartPr/>
              <p14:nvPr/>
            </p14:nvContentPartPr>
            <p14:xfrm>
              <a:off x="1965672" y="1673280"/>
              <a:ext cx="8408880" cy="9252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7252F070-4A4C-09FE-186A-C09005873D5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57032" y="1664280"/>
                <a:ext cx="8426520" cy="11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F7EC205-32A5-9EED-9CBC-DAEBC1E75A87}"/>
                  </a:ext>
                </a:extLst>
              </p14:cNvPr>
              <p14:cNvContentPartPr/>
              <p14:nvPr/>
            </p14:nvContentPartPr>
            <p14:xfrm>
              <a:off x="2679192" y="2280960"/>
              <a:ext cx="7413840" cy="78840"/>
            </p14:xfrm>
          </p:contentPart>
        </mc:Choice>
        <mc:Fallback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8F7EC205-32A5-9EED-9CBC-DAEBC1E75A8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70192" y="2271960"/>
                <a:ext cx="7431480" cy="9648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E081EFCF-6297-E72E-BD26-AA878D2FD4C9}"/>
              </a:ext>
            </a:extLst>
          </p:cNvPr>
          <p:cNvSpPr txBox="1">
            <a:spLocks/>
          </p:cNvSpPr>
          <p:nvPr/>
        </p:nvSpPr>
        <p:spPr>
          <a:xfrm>
            <a:off x="553212" y="2517331"/>
            <a:ext cx="10884408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/>
              <a:t>Polymer Chemists and Atomic Resolution</a:t>
            </a:r>
            <a:endParaRPr lang="en-US" sz="4400" i="1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0FB20-1C53-2ACC-248E-F9D05B97FAAE}"/>
              </a:ext>
            </a:extLst>
          </p:cNvPr>
          <p:cNvSpPr txBox="1">
            <a:spLocks/>
          </p:cNvSpPr>
          <p:nvPr/>
        </p:nvSpPr>
        <p:spPr>
          <a:xfrm>
            <a:off x="1524000" y="262827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/>
              <a:t>Accessing conventional synthetic polymers at the atomic level</a:t>
            </a:r>
          </a:p>
        </p:txBody>
      </p:sp>
    </p:spTree>
    <p:extLst>
      <p:ext uri="{BB962C8B-B14F-4D97-AF65-F5344CB8AC3E}">
        <p14:creationId xmlns:p14="http://schemas.microsoft.com/office/powerpoint/2010/main" val="2434683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746CE-D823-9DC0-5B05-5D47913130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2562AE8-CFED-B666-AEF4-66515C10B992}"/>
              </a:ext>
            </a:extLst>
          </p:cNvPr>
          <p:cNvSpPr txBox="1"/>
          <p:nvPr/>
        </p:nvSpPr>
        <p:spPr>
          <a:xfrm>
            <a:off x="0" y="0"/>
            <a:ext cx="7318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Synthetic Macromolecular Chemistry – Overview</a:t>
            </a:r>
            <a:endParaRPr lang="en-US" sz="24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9EE8A7-9234-4D96-440E-9FEAD9B63829}"/>
              </a:ext>
            </a:extLst>
          </p:cNvPr>
          <p:cNvSpPr/>
          <p:nvPr/>
        </p:nvSpPr>
        <p:spPr>
          <a:xfrm>
            <a:off x="566928" y="1408176"/>
            <a:ext cx="37033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A10DB9-72F8-8492-753E-A1B2FE0FDCA0}"/>
              </a:ext>
            </a:extLst>
          </p:cNvPr>
          <p:cNvSpPr txBox="1"/>
          <p:nvPr/>
        </p:nvSpPr>
        <p:spPr>
          <a:xfrm>
            <a:off x="1556814" y="1236669"/>
            <a:ext cx="172354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/>
              <a:t>The Mechanism</a:t>
            </a:r>
            <a:endParaRPr lang="en-US" sz="1600" b="1" dirty="0"/>
          </a:p>
        </p:txBody>
      </p:sp>
      <p:pic>
        <p:nvPicPr>
          <p:cNvPr id="12" name="Picture 6" descr="Is it ATRP or SET-LRP? part I: Cu0&amp;CuII/PMDETA – mediated reversible –  deactivation radical polymerization - RSC Advances (RSC Publishing)">
            <a:extLst>
              <a:ext uri="{FF2B5EF4-FFF2-40B4-BE49-F238E27FC236}">
                <a16:creationId xmlns:a16="http://schemas.microsoft.com/office/drawing/2014/main" id="{E79E0F1C-F5DF-DFE5-DAD8-745579428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28" y="2525140"/>
            <a:ext cx="3533441" cy="19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F167B8D-AFA4-DC51-E23E-3ADE6417E396}"/>
              </a:ext>
            </a:extLst>
          </p:cNvPr>
          <p:cNvSpPr/>
          <p:nvPr/>
        </p:nvSpPr>
        <p:spPr>
          <a:xfrm>
            <a:off x="0" y="6601968"/>
            <a:ext cx="12192000" cy="256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557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B98F3-B290-65A5-6E7C-61B8C4926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81F995-A0BC-BD74-B583-F25EE6E801FD}"/>
              </a:ext>
            </a:extLst>
          </p:cNvPr>
          <p:cNvSpPr txBox="1"/>
          <p:nvPr/>
        </p:nvSpPr>
        <p:spPr>
          <a:xfrm>
            <a:off x="0" y="0"/>
            <a:ext cx="7318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Synthetic Macromolecular Chemistry – Overview</a:t>
            </a:r>
            <a:endParaRPr lang="en-US" sz="24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B13EE7-1BB8-37EF-D198-8C3057ECB2AB}"/>
              </a:ext>
            </a:extLst>
          </p:cNvPr>
          <p:cNvSpPr/>
          <p:nvPr/>
        </p:nvSpPr>
        <p:spPr>
          <a:xfrm>
            <a:off x="566928" y="1408176"/>
            <a:ext cx="37033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56687F-B689-1925-245B-0418607A6CB3}"/>
              </a:ext>
            </a:extLst>
          </p:cNvPr>
          <p:cNvSpPr/>
          <p:nvPr/>
        </p:nvSpPr>
        <p:spPr>
          <a:xfrm>
            <a:off x="4580391" y="1408176"/>
            <a:ext cx="3623528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3B4911-442B-4901-1A9E-C398D52810BC}"/>
              </a:ext>
            </a:extLst>
          </p:cNvPr>
          <p:cNvSpPr txBox="1"/>
          <p:nvPr/>
        </p:nvSpPr>
        <p:spPr>
          <a:xfrm>
            <a:off x="5576066" y="1236669"/>
            <a:ext cx="163217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/>
              <a:t>The Synthesis </a:t>
            </a:r>
            <a:endParaRPr lang="en-US" sz="16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2FBD00A-2C69-4A93-11AB-CA7D9BB304EE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4806583" y="1781321"/>
            <a:ext cx="3131348" cy="129622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742CF04-BE88-7BFB-E332-23DE6B97D0E2}"/>
              </a:ext>
            </a:extLst>
          </p:cNvPr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5105168" y="3283640"/>
            <a:ext cx="2435186" cy="23656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AC87E6-A930-5C93-8A19-691A3AEC183D}"/>
              </a:ext>
            </a:extLst>
          </p:cNvPr>
          <p:cNvSpPr txBox="1"/>
          <p:nvPr/>
        </p:nvSpPr>
        <p:spPr>
          <a:xfrm>
            <a:off x="1556814" y="1236669"/>
            <a:ext cx="172354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/>
              <a:t>The Mechanism</a:t>
            </a:r>
            <a:endParaRPr lang="en-US" sz="1600" b="1" dirty="0"/>
          </a:p>
        </p:txBody>
      </p:sp>
      <p:pic>
        <p:nvPicPr>
          <p:cNvPr id="12" name="Picture 6" descr="Is it ATRP or SET-LRP? part I: Cu0&amp;CuII/PMDETA – mediated reversible –  deactivation radical polymerization - RSC Advances (RSC Publishing)">
            <a:extLst>
              <a:ext uri="{FF2B5EF4-FFF2-40B4-BE49-F238E27FC236}">
                <a16:creationId xmlns:a16="http://schemas.microsoft.com/office/drawing/2014/main" id="{E10CB104-2972-0350-C0ED-32E1E412E8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28" y="2525140"/>
            <a:ext cx="3533441" cy="19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0BF9D6E9-7BA4-2EEC-9178-A9DEB8A5AD08}"/>
              </a:ext>
            </a:extLst>
          </p:cNvPr>
          <p:cNvGrpSpPr/>
          <p:nvPr/>
        </p:nvGrpSpPr>
        <p:grpSpPr>
          <a:xfrm>
            <a:off x="4061907" y="3169340"/>
            <a:ext cx="706206" cy="114300"/>
            <a:chOff x="3026664" y="3619500"/>
            <a:chExt cx="706206" cy="1143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5124A380-FD89-95E0-69D9-1F21BDA6A7C3}"/>
                </a:ext>
              </a:extLst>
            </p:cNvPr>
            <p:cNvSpPr/>
            <p:nvPr/>
          </p:nvSpPr>
          <p:spPr>
            <a:xfrm>
              <a:off x="3026664" y="3619500"/>
              <a:ext cx="706206" cy="114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05E245B0-2B38-2820-7C31-8F8418A40C70}"/>
                </a:ext>
              </a:extLst>
            </p:cNvPr>
            <p:cNvCxnSpPr/>
            <p:nvPr/>
          </p:nvCxnSpPr>
          <p:spPr>
            <a:xfrm>
              <a:off x="3108960" y="3675888"/>
              <a:ext cx="54807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8BC4C614-5AE5-7CCD-B673-AE3C2315F745}"/>
              </a:ext>
            </a:extLst>
          </p:cNvPr>
          <p:cNvSpPr/>
          <p:nvPr/>
        </p:nvSpPr>
        <p:spPr>
          <a:xfrm>
            <a:off x="0" y="6601968"/>
            <a:ext cx="12192000" cy="256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510342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66861A-A33E-6504-ABD8-F6474DB03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8CA16B2-D0CD-F4D1-9CF9-F944C9ADBB8E}"/>
              </a:ext>
            </a:extLst>
          </p:cNvPr>
          <p:cNvSpPr txBox="1"/>
          <p:nvPr/>
        </p:nvSpPr>
        <p:spPr>
          <a:xfrm>
            <a:off x="0" y="0"/>
            <a:ext cx="7318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Synthetic Macromolecular Chemistry – Overview</a:t>
            </a:r>
            <a:endParaRPr lang="en-US" sz="24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B5B3C6F-80A7-4B5B-3DCE-5A7035565D04}"/>
              </a:ext>
            </a:extLst>
          </p:cNvPr>
          <p:cNvSpPr/>
          <p:nvPr/>
        </p:nvSpPr>
        <p:spPr>
          <a:xfrm>
            <a:off x="566928" y="1408176"/>
            <a:ext cx="37033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DC49EF-50BF-74DE-C121-355A800ECB18}"/>
              </a:ext>
            </a:extLst>
          </p:cNvPr>
          <p:cNvSpPr/>
          <p:nvPr/>
        </p:nvSpPr>
        <p:spPr>
          <a:xfrm>
            <a:off x="4580391" y="1408176"/>
            <a:ext cx="3623528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53A324-BB70-F3AE-89BE-E96DADE1EC81}"/>
              </a:ext>
            </a:extLst>
          </p:cNvPr>
          <p:cNvSpPr txBox="1"/>
          <p:nvPr/>
        </p:nvSpPr>
        <p:spPr>
          <a:xfrm>
            <a:off x="5576066" y="1236669"/>
            <a:ext cx="163217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/>
              <a:t>The Synthesis </a:t>
            </a:r>
            <a:endParaRPr lang="en-US" sz="16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AD6AB97-FF73-D1D5-6B22-CAE96BF78833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4806583" y="1781321"/>
            <a:ext cx="3131348" cy="129622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786C3C6-9A74-A100-8201-EA2488A44D85}"/>
              </a:ext>
            </a:extLst>
          </p:cNvPr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5105168" y="3283640"/>
            <a:ext cx="2435186" cy="236567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B437AF9-CB54-DE11-C844-BE5A57A4504A}"/>
              </a:ext>
            </a:extLst>
          </p:cNvPr>
          <p:cNvSpPr/>
          <p:nvPr/>
        </p:nvSpPr>
        <p:spPr>
          <a:xfrm>
            <a:off x="8540974" y="1408176"/>
            <a:ext cx="3084097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9F9D2F-2468-DEF1-B345-393637187B59}"/>
              </a:ext>
            </a:extLst>
          </p:cNvPr>
          <p:cNvSpPr txBox="1"/>
          <p:nvPr/>
        </p:nvSpPr>
        <p:spPr>
          <a:xfrm>
            <a:off x="9023366" y="1236669"/>
            <a:ext cx="211931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The Application</a:t>
            </a:r>
            <a:endParaRPr lang="en-US" sz="1600" b="1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93F9B5C-3D84-08B5-7884-32A44787DD10}"/>
              </a:ext>
            </a:extLst>
          </p:cNvPr>
          <p:cNvGrpSpPr/>
          <p:nvPr/>
        </p:nvGrpSpPr>
        <p:grpSpPr>
          <a:xfrm>
            <a:off x="8022591" y="3169340"/>
            <a:ext cx="706206" cy="114300"/>
            <a:chOff x="3026664" y="3619500"/>
            <a:chExt cx="706206" cy="11430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CE0814D-616C-7B6D-9C08-6F24FB919D28}"/>
                </a:ext>
              </a:extLst>
            </p:cNvPr>
            <p:cNvSpPr/>
            <p:nvPr/>
          </p:nvSpPr>
          <p:spPr>
            <a:xfrm>
              <a:off x="3026664" y="3619500"/>
              <a:ext cx="706206" cy="114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832B9DE5-9974-0D85-E08F-26B5F847AF42}"/>
                </a:ext>
              </a:extLst>
            </p:cNvPr>
            <p:cNvCxnSpPr/>
            <p:nvPr/>
          </p:nvCxnSpPr>
          <p:spPr>
            <a:xfrm>
              <a:off x="3108960" y="3675888"/>
              <a:ext cx="54807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1BCC5E9-786D-34DE-8A7B-B9E05044E283}"/>
              </a:ext>
            </a:extLst>
          </p:cNvPr>
          <p:cNvSpPr txBox="1"/>
          <p:nvPr/>
        </p:nvSpPr>
        <p:spPr>
          <a:xfrm>
            <a:off x="1556814" y="1236669"/>
            <a:ext cx="172354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/>
              <a:t>The Mechanism</a:t>
            </a:r>
            <a:endParaRPr lang="en-US" sz="1600" b="1"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85BC690C-775F-3E7E-089A-8B8E73D078E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9900" r="50270"/>
          <a:stretch>
            <a:fillRect/>
          </a:stretch>
        </p:blipFill>
        <p:spPr>
          <a:xfrm>
            <a:off x="9392075" y="1601582"/>
            <a:ext cx="1214965" cy="927042"/>
          </a:xfrm>
          <a:prstGeom prst="rect">
            <a:avLst/>
          </a:prstGeom>
        </p:spPr>
      </p:pic>
      <p:pic>
        <p:nvPicPr>
          <p:cNvPr id="12" name="Picture 6" descr="Is it ATRP or SET-LRP? part I: Cu0&amp;CuII/PMDETA – mediated reversible –  deactivation radical polymerization - RSC Advances (RSC Publishing)">
            <a:extLst>
              <a:ext uri="{FF2B5EF4-FFF2-40B4-BE49-F238E27FC236}">
                <a16:creationId xmlns:a16="http://schemas.microsoft.com/office/drawing/2014/main" id="{714563D5-836E-4775-D353-B6B7CEE75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28" y="2525140"/>
            <a:ext cx="3533441" cy="19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1A82DA3F-DE63-BCE8-9F9F-25F5F74DCF32}"/>
              </a:ext>
            </a:extLst>
          </p:cNvPr>
          <p:cNvGrpSpPr/>
          <p:nvPr/>
        </p:nvGrpSpPr>
        <p:grpSpPr>
          <a:xfrm>
            <a:off x="4061907" y="3169340"/>
            <a:ext cx="706206" cy="114300"/>
            <a:chOff x="3026664" y="3619500"/>
            <a:chExt cx="706206" cy="1143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474355D6-A097-8B2E-3E71-18075C30BF9B}"/>
                </a:ext>
              </a:extLst>
            </p:cNvPr>
            <p:cNvSpPr/>
            <p:nvPr/>
          </p:nvSpPr>
          <p:spPr>
            <a:xfrm>
              <a:off x="3026664" y="3619500"/>
              <a:ext cx="706206" cy="114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07099F34-F12B-BD59-67C2-1904D4DBD57A}"/>
                </a:ext>
              </a:extLst>
            </p:cNvPr>
            <p:cNvCxnSpPr/>
            <p:nvPr/>
          </p:nvCxnSpPr>
          <p:spPr>
            <a:xfrm>
              <a:off x="3108960" y="3675888"/>
              <a:ext cx="54807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AA9CBF6A-3E37-5CD6-F75E-5E0D4D59EAFA}"/>
              </a:ext>
            </a:extLst>
          </p:cNvPr>
          <p:cNvSpPr/>
          <p:nvPr/>
        </p:nvSpPr>
        <p:spPr>
          <a:xfrm>
            <a:off x="0" y="6601968"/>
            <a:ext cx="12192000" cy="256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3ACD584F-AD35-60AF-0675-67ECF1A3FDB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48430"/>
          <a:stretch>
            <a:fillRect/>
          </a:stretch>
        </p:blipFill>
        <p:spPr>
          <a:xfrm>
            <a:off x="8826229" y="2572449"/>
            <a:ext cx="2443106" cy="954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59654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90D79-87AA-70A6-00D8-3C6EC9C4D5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CA0BD6-CACE-60FD-2B6F-B24D33369B02}"/>
              </a:ext>
            </a:extLst>
          </p:cNvPr>
          <p:cNvSpPr txBox="1"/>
          <p:nvPr/>
        </p:nvSpPr>
        <p:spPr>
          <a:xfrm>
            <a:off x="0" y="0"/>
            <a:ext cx="7318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Synthetic Macromolecular Chemistry – Overview</a:t>
            </a:r>
            <a:endParaRPr lang="en-US" sz="24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3C897E-08F9-1FB1-AA7F-24A3442CA1D2}"/>
              </a:ext>
            </a:extLst>
          </p:cNvPr>
          <p:cNvSpPr/>
          <p:nvPr/>
        </p:nvSpPr>
        <p:spPr>
          <a:xfrm>
            <a:off x="566928" y="1408176"/>
            <a:ext cx="3703320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D5483BD-3BD0-59D4-E824-B5AB7BF3EDC0}"/>
              </a:ext>
            </a:extLst>
          </p:cNvPr>
          <p:cNvSpPr/>
          <p:nvPr/>
        </p:nvSpPr>
        <p:spPr>
          <a:xfrm>
            <a:off x="4580391" y="1408176"/>
            <a:ext cx="3623528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3E624D-0B32-4D54-BDB5-D9E274786BDC}"/>
              </a:ext>
            </a:extLst>
          </p:cNvPr>
          <p:cNvSpPr txBox="1"/>
          <p:nvPr/>
        </p:nvSpPr>
        <p:spPr>
          <a:xfrm>
            <a:off x="5576066" y="1236669"/>
            <a:ext cx="163217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/>
              <a:t>The Synthesis </a:t>
            </a:r>
            <a:endParaRPr lang="en-US" sz="16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736FB0F-7D30-E39D-2C5B-1FE4F06154C6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4806583" y="1781321"/>
            <a:ext cx="3131348" cy="129622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0D7ADA9-C3A8-EF72-6FC5-A5E2D4736F35}"/>
              </a:ext>
            </a:extLst>
          </p:cNvPr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5105168" y="3283640"/>
            <a:ext cx="2435186" cy="236567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998FA2A3-1A32-DEA4-C0DD-72823C20D24F}"/>
              </a:ext>
            </a:extLst>
          </p:cNvPr>
          <p:cNvSpPr/>
          <p:nvPr/>
        </p:nvSpPr>
        <p:spPr>
          <a:xfrm>
            <a:off x="8540974" y="1408176"/>
            <a:ext cx="3084097" cy="4389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E26471-ABD3-5F3A-CED8-EDF531460CBD}"/>
              </a:ext>
            </a:extLst>
          </p:cNvPr>
          <p:cNvSpPr txBox="1"/>
          <p:nvPr/>
        </p:nvSpPr>
        <p:spPr>
          <a:xfrm>
            <a:off x="9023366" y="1236669"/>
            <a:ext cx="211931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The Application</a:t>
            </a:r>
            <a:endParaRPr lang="en-US" sz="1600" b="1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2A140E4-178D-4CE7-7332-DA3DE1BFDB2E}"/>
              </a:ext>
            </a:extLst>
          </p:cNvPr>
          <p:cNvGrpSpPr/>
          <p:nvPr/>
        </p:nvGrpSpPr>
        <p:grpSpPr>
          <a:xfrm>
            <a:off x="8022591" y="3169340"/>
            <a:ext cx="706206" cy="114300"/>
            <a:chOff x="3026664" y="3619500"/>
            <a:chExt cx="706206" cy="11430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6B18A3F-2433-2C49-C87F-C41006801CF2}"/>
                </a:ext>
              </a:extLst>
            </p:cNvPr>
            <p:cNvSpPr/>
            <p:nvPr/>
          </p:nvSpPr>
          <p:spPr>
            <a:xfrm>
              <a:off x="3026664" y="3619500"/>
              <a:ext cx="706206" cy="114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470823DE-0FF7-835C-8E40-D0C62310DB79}"/>
                </a:ext>
              </a:extLst>
            </p:cNvPr>
            <p:cNvCxnSpPr/>
            <p:nvPr/>
          </p:nvCxnSpPr>
          <p:spPr>
            <a:xfrm>
              <a:off x="3108960" y="3675888"/>
              <a:ext cx="54807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23D16CD-2EB3-FDE4-FE3D-EB34AB2B85F2}"/>
              </a:ext>
            </a:extLst>
          </p:cNvPr>
          <p:cNvSpPr txBox="1"/>
          <p:nvPr/>
        </p:nvSpPr>
        <p:spPr>
          <a:xfrm>
            <a:off x="1556814" y="1236669"/>
            <a:ext cx="172354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/>
              <a:t>The Mechanism</a:t>
            </a:r>
            <a:endParaRPr lang="en-US" sz="1600" b="1"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58A0FF04-D1AC-C6DF-3AC1-BC8E3A949F7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9900" r="50270"/>
          <a:stretch>
            <a:fillRect/>
          </a:stretch>
        </p:blipFill>
        <p:spPr>
          <a:xfrm>
            <a:off x="9392075" y="1601582"/>
            <a:ext cx="1214965" cy="927042"/>
          </a:xfrm>
          <a:prstGeom prst="rect">
            <a:avLst/>
          </a:prstGeom>
        </p:spPr>
      </p:pic>
      <p:pic>
        <p:nvPicPr>
          <p:cNvPr id="12" name="Picture 6" descr="Is it ATRP or SET-LRP? part I: Cu0&amp;CuII/PMDETA – mediated reversible –  deactivation radical polymerization - RSC Advances (RSC Publishing)">
            <a:extLst>
              <a:ext uri="{FF2B5EF4-FFF2-40B4-BE49-F238E27FC236}">
                <a16:creationId xmlns:a16="http://schemas.microsoft.com/office/drawing/2014/main" id="{5AFE5331-5CB3-8AC8-791B-0B1753578F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28" y="2525140"/>
            <a:ext cx="3533441" cy="19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D060430D-37B9-CE86-E400-C05BE033C7D9}"/>
              </a:ext>
            </a:extLst>
          </p:cNvPr>
          <p:cNvGrpSpPr/>
          <p:nvPr/>
        </p:nvGrpSpPr>
        <p:grpSpPr>
          <a:xfrm>
            <a:off x="4061907" y="3169340"/>
            <a:ext cx="706206" cy="114300"/>
            <a:chOff x="3026664" y="3619500"/>
            <a:chExt cx="706206" cy="1143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83EEC5F4-C3DD-0BB8-89B0-8D5C3302655D}"/>
                </a:ext>
              </a:extLst>
            </p:cNvPr>
            <p:cNvSpPr/>
            <p:nvPr/>
          </p:nvSpPr>
          <p:spPr>
            <a:xfrm>
              <a:off x="3026664" y="3619500"/>
              <a:ext cx="706206" cy="114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E1BD89E1-E056-3429-5BAC-0713360BFE26}"/>
                </a:ext>
              </a:extLst>
            </p:cNvPr>
            <p:cNvCxnSpPr/>
            <p:nvPr/>
          </p:nvCxnSpPr>
          <p:spPr>
            <a:xfrm>
              <a:off x="3108960" y="3675888"/>
              <a:ext cx="54807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6774A5F8-3FE7-48C7-5935-9592C5FE95F6}"/>
              </a:ext>
            </a:extLst>
          </p:cNvPr>
          <p:cNvSpPr/>
          <p:nvPr/>
        </p:nvSpPr>
        <p:spPr>
          <a:xfrm>
            <a:off x="0" y="6601968"/>
            <a:ext cx="12192000" cy="256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BEEC989A-8FBC-C2AE-E359-E34AB44798C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48430"/>
          <a:stretch>
            <a:fillRect/>
          </a:stretch>
        </p:blipFill>
        <p:spPr>
          <a:xfrm>
            <a:off x="8826229" y="2572449"/>
            <a:ext cx="2443106" cy="95425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1B64FD0-2484-920D-CFA0-FF5E0416BC2E}"/>
              </a:ext>
            </a:extLst>
          </p:cNvPr>
          <p:cNvGrpSpPr/>
          <p:nvPr/>
        </p:nvGrpSpPr>
        <p:grpSpPr>
          <a:xfrm>
            <a:off x="8861956" y="3692897"/>
            <a:ext cx="2442131" cy="1956418"/>
            <a:chOff x="8861956" y="3692897"/>
            <a:chExt cx="2442131" cy="195641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FF037E7-DDEB-6A18-D3CC-438A6FFBDB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r="50250" b="48851"/>
            <a:stretch>
              <a:fillRect/>
            </a:stretch>
          </p:blipFill>
          <p:spPr>
            <a:xfrm>
              <a:off x="9440299" y="3692897"/>
              <a:ext cx="1214965" cy="94608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22A4FD8-7036-0E5A-1F13-B431703CFB9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t="52662"/>
            <a:stretch>
              <a:fillRect/>
            </a:stretch>
          </p:blipFill>
          <p:spPr>
            <a:xfrm>
              <a:off x="8861956" y="4773720"/>
              <a:ext cx="2442131" cy="875595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4B97568-EF97-5C21-6C94-A8B0D741F2EF}"/>
              </a:ext>
            </a:extLst>
          </p:cNvPr>
          <p:cNvSpPr/>
          <p:nvPr/>
        </p:nvSpPr>
        <p:spPr>
          <a:xfrm>
            <a:off x="8676033" y="3692897"/>
            <a:ext cx="2813975" cy="2022103"/>
          </a:xfrm>
          <a:prstGeom prst="rect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92195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0CCF7AC-ADC1-3FE1-FB73-9AF7127B46EC}"/>
              </a:ext>
            </a:extLst>
          </p:cNvPr>
          <p:cNvSpPr txBox="1"/>
          <p:nvPr/>
        </p:nvSpPr>
        <p:spPr>
          <a:xfrm>
            <a:off x="0" y="0"/>
            <a:ext cx="7204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Synthetic Macromolecular Chemistry – Analysis</a:t>
            </a:r>
            <a:endParaRPr lang="en-US" sz="2400" b="1" dirty="0"/>
          </a:p>
        </p:txBody>
      </p:sp>
      <p:pic>
        <p:nvPicPr>
          <p:cNvPr id="100" name="Picture 99">
            <a:extLst>
              <a:ext uri="{FF2B5EF4-FFF2-40B4-BE49-F238E27FC236}">
                <a16:creationId xmlns:a16="http://schemas.microsoft.com/office/drawing/2014/main" id="{B7DFA7CA-7F4D-A2ED-ADAC-79D0D5647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887" y="2006087"/>
            <a:ext cx="514810" cy="2306993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015E956F-A550-5ADF-8891-173287D7C7D0}"/>
              </a:ext>
            </a:extLst>
          </p:cNvPr>
          <p:cNvSpPr txBox="1"/>
          <p:nvPr/>
        </p:nvSpPr>
        <p:spPr>
          <a:xfrm>
            <a:off x="3313791" y="1936508"/>
            <a:ext cx="43069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b="1" dirty="0">
                <a:solidFill>
                  <a:schemeClr val="bg1"/>
                </a:solidFill>
              </a:rPr>
              <a:t>SEC</a:t>
            </a:r>
            <a:endParaRPr lang="en-US" sz="1300" b="1" dirty="0">
              <a:solidFill>
                <a:schemeClr val="bg1"/>
              </a:solidFill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4A214529-A80D-071F-1606-5E977B732E1F}"/>
              </a:ext>
            </a:extLst>
          </p:cNvPr>
          <p:cNvGrpSpPr/>
          <p:nvPr/>
        </p:nvGrpSpPr>
        <p:grpSpPr>
          <a:xfrm>
            <a:off x="4055933" y="2035002"/>
            <a:ext cx="1279011" cy="2335297"/>
            <a:chOff x="5758142" y="903849"/>
            <a:chExt cx="2148254" cy="3612851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AB462E6-7230-408C-9000-10E5FB4FF185}"/>
                </a:ext>
              </a:extLst>
            </p:cNvPr>
            <p:cNvGrpSpPr/>
            <p:nvPr/>
          </p:nvGrpSpPr>
          <p:grpSpPr>
            <a:xfrm>
              <a:off x="5818231" y="903849"/>
              <a:ext cx="2088165" cy="3491310"/>
              <a:chOff x="5818231" y="903849"/>
              <a:chExt cx="2088165" cy="3491310"/>
            </a:xfrm>
          </p:grpSpPr>
          <p:sp>
            <p:nvSpPr>
              <p:cNvPr id="105" name="Rectangle: Rounded Corners 104">
                <a:extLst>
                  <a:ext uri="{FF2B5EF4-FFF2-40B4-BE49-F238E27FC236}">
                    <a16:creationId xmlns:a16="http://schemas.microsoft.com/office/drawing/2014/main" id="{B56AB796-9A52-A0A2-2102-4213E0DDDB3A}"/>
                  </a:ext>
                </a:extLst>
              </p:cNvPr>
              <p:cNvSpPr/>
              <p:nvPr/>
            </p:nvSpPr>
            <p:spPr>
              <a:xfrm>
                <a:off x="7286779" y="910882"/>
                <a:ext cx="124701" cy="61464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: Rounded Corners 105">
                <a:extLst>
                  <a:ext uri="{FF2B5EF4-FFF2-40B4-BE49-F238E27FC236}">
                    <a16:creationId xmlns:a16="http://schemas.microsoft.com/office/drawing/2014/main" id="{0583293E-FA62-B000-3EB4-048F6DC21C3C}"/>
                  </a:ext>
                </a:extLst>
              </p:cNvPr>
              <p:cNvSpPr/>
              <p:nvPr/>
            </p:nvSpPr>
            <p:spPr>
              <a:xfrm>
                <a:off x="6323798" y="903849"/>
                <a:ext cx="124701" cy="61464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: Rounded Corners 106">
                <a:extLst>
                  <a:ext uri="{FF2B5EF4-FFF2-40B4-BE49-F238E27FC236}">
                    <a16:creationId xmlns:a16="http://schemas.microsoft.com/office/drawing/2014/main" id="{271B1314-ECBD-28A6-A48C-694D77BB9295}"/>
                  </a:ext>
                </a:extLst>
              </p:cNvPr>
              <p:cNvSpPr/>
              <p:nvPr/>
            </p:nvSpPr>
            <p:spPr>
              <a:xfrm>
                <a:off x="6947552" y="961845"/>
                <a:ext cx="124701" cy="61464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650812F4-7B86-5C9D-6486-2B475626258F}"/>
                  </a:ext>
                </a:extLst>
              </p:cNvPr>
              <p:cNvSpPr/>
              <p:nvPr/>
            </p:nvSpPr>
            <p:spPr>
              <a:xfrm>
                <a:off x="5891842" y="1475117"/>
                <a:ext cx="1940943" cy="2406770"/>
              </a:xfrm>
              <a:prstGeom prst="roundRect">
                <a:avLst>
                  <a:gd name="adj" fmla="val 34000"/>
                </a:avLst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2D701E26-EA23-6CD7-203A-E5FAD42EA9DD}"/>
                  </a:ext>
                </a:extLst>
              </p:cNvPr>
              <p:cNvSpPr/>
              <p:nvPr/>
            </p:nvSpPr>
            <p:spPr>
              <a:xfrm>
                <a:off x="5818231" y="3368615"/>
                <a:ext cx="432468" cy="1026544"/>
              </a:xfrm>
              <a:prstGeom prst="rect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78D0137E-75BD-19E9-5FE7-ED2E999A3F3D}"/>
                  </a:ext>
                </a:extLst>
              </p:cNvPr>
              <p:cNvSpPr/>
              <p:nvPr/>
            </p:nvSpPr>
            <p:spPr>
              <a:xfrm>
                <a:off x="7473928" y="3368615"/>
                <a:ext cx="432468" cy="1026544"/>
              </a:xfrm>
              <a:prstGeom prst="rect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7D327596-64FC-23D9-5472-81325C53179C}"/>
                  </a:ext>
                </a:extLst>
              </p:cNvPr>
              <p:cNvSpPr/>
              <p:nvPr/>
            </p:nvSpPr>
            <p:spPr>
              <a:xfrm>
                <a:off x="6670521" y="3881887"/>
                <a:ext cx="432468" cy="376112"/>
              </a:xfrm>
              <a:prstGeom prst="rect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7C516F8C-D0E5-7DEF-D20A-41C69F829AC7}"/>
                  </a:ext>
                </a:extLst>
              </p:cNvPr>
              <p:cNvSpPr/>
              <p:nvPr/>
            </p:nvSpPr>
            <p:spPr>
              <a:xfrm>
                <a:off x="6733749" y="1253067"/>
                <a:ext cx="306012" cy="222050"/>
              </a:xfrm>
              <a:prstGeom prst="roundRect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3" name="Rectangle: Rounded Corners 112">
                <a:extLst>
                  <a:ext uri="{FF2B5EF4-FFF2-40B4-BE49-F238E27FC236}">
                    <a16:creationId xmlns:a16="http://schemas.microsoft.com/office/drawing/2014/main" id="{CECB8C8E-231A-7E85-883F-7585230E9346}"/>
                  </a:ext>
                </a:extLst>
              </p:cNvPr>
              <p:cNvSpPr/>
              <p:nvPr/>
            </p:nvSpPr>
            <p:spPr>
              <a:xfrm>
                <a:off x="6766241" y="1190673"/>
                <a:ext cx="241028" cy="124787"/>
              </a:xfrm>
              <a:prstGeom prst="roundRect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18861E1E-2836-5430-2739-E651AE2DC8F8}"/>
                </a:ext>
              </a:extLst>
            </p:cNvPr>
            <p:cNvSpPr txBox="1"/>
            <p:nvPr/>
          </p:nvSpPr>
          <p:spPr>
            <a:xfrm rot="16200000">
              <a:off x="5567306" y="3757220"/>
              <a:ext cx="950316" cy="5686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NMR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4" name="Picture 6" descr=" ">
            <a:extLst>
              <a:ext uri="{FF2B5EF4-FFF2-40B4-BE49-F238E27FC236}">
                <a16:creationId xmlns:a16="http://schemas.microsoft.com/office/drawing/2014/main" id="{6DAC154A-E9A5-44B5-CEAC-E200B62218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8" r="8606" b="7289"/>
          <a:stretch/>
        </p:blipFill>
        <p:spPr bwMode="auto">
          <a:xfrm rot="5400000">
            <a:off x="4046620" y="2693937"/>
            <a:ext cx="1348174" cy="96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2B236C02-140B-1FA3-E04F-82786154FC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8319" y="2475026"/>
            <a:ext cx="120804" cy="1323770"/>
          </a:xfrm>
          <a:prstGeom prst="rect">
            <a:avLst/>
          </a:prstGeom>
        </p:spPr>
      </p:pic>
      <p:sp>
        <p:nvSpPr>
          <p:cNvPr id="116" name="Cylinder 115">
            <a:extLst>
              <a:ext uri="{FF2B5EF4-FFF2-40B4-BE49-F238E27FC236}">
                <a16:creationId xmlns:a16="http://schemas.microsoft.com/office/drawing/2014/main" id="{03CAC89A-C4D4-ED57-D8DC-57AFFF3C47FA}"/>
              </a:ext>
            </a:extLst>
          </p:cNvPr>
          <p:cNvSpPr/>
          <p:nvPr/>
        </p:nvSpPr>
        <p:spPr>
          <a:xfrm>
            <a:off x="8332825" y="1829173"/>
            <a:ext cx="1004303" cy="2306993"/>
          </a:xfrm>
          <a:prstGeom prst="can">
            <a:avLst>
              <a:gd name="adj" fmla="val 15516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718E3A8C-A554-9A66-693B-69031DC45044}"/>
              </a:ext>
            </a:extLst>
          </p:cNvPr>
          <p:cNvSpPr/>
          <p:nvPr/>
        </p:nvSpPr>
        <p:spPr>
          <a:xfrm>
            <a:off x="8422202" y="3931957"/>
            <a:ext cx="838711" cy="10927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C7FA1051-E430-309B-2F71-4D6D42773856}"/>
              </a:ext>
            </a:extLst>
          </p:cNvPr>
          <p:cNvSpPr/>
          <p:nvPr/>
        </p:nvSpPr>
        <p:spPr>
          <a:xfrm>
            <a:off x="8531509" y="3624264"/>
            <a:ext cx="157658" cy="142647"/>
          </a:xfrm>
          <a:prstGeom prst="ellipse">
            <a:avLst/>
          </a:prstGeom>
          <a:solidFill>
            <a:srgbClr val="3F6A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5FFF3956-780A-E55B-BC26-92AB3E76F61A}"/>
              </a:ext>
            </a:extLst>
          </p:cNvPr>
          <p:cNvSpPr/>
          <p:nvPr/>
        </p:nvSpPr>
        <p:spPr>
          <a:xfrm>
            <a:off x="8993853" y="3634108"/>
            <a:ext cx="151146" cy="147910"/>
          </a:xfrm>
          <a:prstGeom prst="ellipse">
            <a:avLst/>
          </a:prstGeom>
          <a:solidFill>
            <a:srgbClr val="3F6A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327F1EC7-9CA5-8F37-DBCC-40BC029A5766}"/>
              </a:ext>
            </a:extLst>
          </p:cNvPr>
          <p:cNvSpPr/>
          <p:nvPr/>
        </p:nvSpPr>
        <p:spPr>
          <a:xfrm>
            <a:off x="8450006" y="3746562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6C6E6919-F638-604A-03EA-B77FE7606153}"/>
              </a:ext>
            </a:extLst>
          </p:cNvPr>
          <p:cNvSpPr/>
          <p:nvPr/>
        </p:nvSpPr>
        <p:spPr>
          <a:xfrm>
            <a:off x="8539782" y="3746562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F8E45B11-50C8-7A10-1A9E-B164143E99E3}"/>
              </a:ext>
            </a:extLst>
          </p:cNvPr>
          <p:cNvSpPr/>
          <p:nvPr/>
        </p:nvSpPr>
        <p:spPr>
          <a:xfrm>
            <a:off x="8571928" y="3787936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DBFECC3A-390C-BBB4-57FC-B639F084C0B9}"/>
              </a:ext>
            </a:extLst>
          </p:cNvPr>
          <p:cNvSpPr/>
          <p:nvPr/>
        </p:nvSpPr>
        <p:spPr>
          <a:xfrm>
            <a:off x="8629558" y="3746562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62F01B5B-D5AD-F692-3FAC-E5C2AAFF2B1C}"/>
              </a:ext>
            </a:extLst>
          </p:cNvPr>
          <p:cNvSpPr/>
          <p:nvPr/>
        </p:nvSpPr>
        <p:spPr>
          <a:xfrm>
            <a:off x="8657864" y="3773282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38B51178-8778-A6A5-88E6-9E7DECE55B9D}"/>
              </a:ext>
            </a:extLst>
          </p:cNvPr>
          <p:cNvSpPr/>
          <p:nvPr/>
        </p:nvSpPr>
        <p:spPr>
          <a:xfrm>
            <a:off x="8731664" y="3797169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3A268125-AEA2-0DB1-8B96-FE28B85B3C80}"/>
              </a:ext>
            </a:extLst>
          </p:cNvPr>
          <p:cNvSpPr/>
          <p:nvPr/>
        </p:nvSpPr>
        <p:spPr>
          <a:xfrm>
            <a:off x="8817235" y="3787936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AFB62F1A-8011-68D9-4F52-6BFB16104A89}"/>
              </a:ext>
            </a:extLst>
          </p:cNvPr>
          <p:cNvSpPr/>
          <p:nvPr/>
        </p:nvSpPr>
        <p:spPr>
          <a:xfrm>
            <a:off x="8479735" y="3793726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8" name="Oval 2047">
            <a:extLst>
              <a:ext uri="{FF2B5EF4-FFF2-40B4-BE49-F238E27FC236}">
                <a16:creationId xmlns:a16="http://schemas.microsoft.com/office/drawing/2014/main" id="{18545E7E-9B88-6562-A7EC-F4C3A494E65D}"/>
              </a:ext>
            </a:extLst>
          </p:cNvPr>
          <p:cNvSpPr/>
          <p:nvPr/>
        </p:nvSpPr>
        <p:spPr>
          <a:xfrm>
            <a:off x="8548055" y="3835100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9" name="Oval 2048">
            <a:extLst>
              <a:ext uri="{FF2B5EF4-FFF2-40B4-BE49-F238E27FC236}">
                <a16:creationId xmlns:a16="http://schemas.microsoft.com/office/drawing/2014/main" id="{DE3F6799-767A-870F-5019-EED87772BCEC}"/>
              </a:ext>
            </a:extLst>
          </p:cNvPr>
          <p:cNvSpPr/>
          <p:nvPr/>
        </p:nvSpPr>
        <p:spPr>
          <a:xfrm>
            <a:off x="8647546" y="3835100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1" name="Oval 2050">
            <a:extLst>
              <a:ext uri="{FF2B5EF4-FFF2-40B4-BE49-F238E27FC236}">
                <a16:creationId xmlns:a16="http://schemas.microsoft.com/office/drawing/2014/main" id="{53BA539C-840C-7B2D-8189-20A1E15D5648}"/>
              </a:ext>
            </a:extLst>
          </p:cNvPr>
          <p:cNvSpPr/>
          <p:nvPr/>
        </p:nvSpPr>
        <p:spPr>
          <a:xfrm>
            <a:off x="8912349" y="3733770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2" name="Oval 2051">
            <a:extLst>
              <a:ext uri="{FF2B5EF4-FFF2-40B4-BE49-F238E27FC236}">
                <a16:creationId xmlns:a16="http://schemas.microsoft.com/office/drawing/2014/main" id="{374C3E3C-38B0-8FD4-8CA7-A6FC9C348FE1}"/>
              </a:ext>
            </a:extLst>
          </p:cNvPr>
          <p:cNvSpPr/>
          <p:nvPr/>
        </p:nvSpPr>
        <p:spPr>
          <a:xfrm>
            <a:off x="8982181" y="3726051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3" name="Oval 2052">
            <a:extLst>
              <a:ext uri="{FF2B5EF4-FFF2-40B4-BE49-F238E27FC236}">
                <a16:creationId xmlns:a16="http://schemas.microsoft.com/office/drawing/2014/main" id="{DD6F4779-575A-50F4-081C-EDFA0142B608}"/>
              </a:ext>
            </a:extLst>
          </p:cNvPr>
          <p:cNvSpPr/>
          <p:nvPr/>
        </p:nvSpPr>
        <p:spPr>
          <a:xfrm>
            <a:off x="8871597" y="3844823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4" name="Oval 2053">
            <a:extLst>
              <a:ext uri="{FF2B5EF4-FFF2-40B4-BE49-F238E27FC236}">
                <a16:creationId xmlns:a16="http://schemas.microsoft.com/office/drawing/2014/main" id="{35DDBA56-4F6C-F2BD-924A-B6803E55838A}"/>
              </a:ext>
            </a:extLst>
          </p:cNvPr>
          <p:cNvSpPr/>
          <p:nvPr/>
        </p:nvSpPr>
        <p:spPr>
          <a:xfrm>
            <a:off x="8768347" y="3849858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5" name="Oval 2054">
            <a:extLst>
              <a:ext uri="{FF2B5EF4-FFF2-40B4-BE49-F238E27FC236}">
                <a16:creationId xmlns:a16="http://schemas.microsoft.com/office/drawing/2014/main" id="{B55E2C32-A373-021B-CAB0-9429D3212D33}"/>
              </a:ext>
            </a:extLst>
          </p:cNvPr>
          <p:cNvSpPr/>
          <p:nvPr/>
        </p:nvSpPr>
        <p:spPr>
          <a:xfrm>
            <a:off x="8929187" y="3793235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6" name="Oval 2055">
            <a:extLst>
              <a:ext uri="{FF2B5EF4-FFF2-40B4-BE49-F238E27FC236}">
                <a16:creationId xmlns:a16="http://schemas.microsoft.com/office/drawing/2014/main" id="{9677122D-CB3F-636C-DC4F-29BF2B6EB156}"/>
              </a:ext>
            </a:extLst>
          </p:cNvPr>
          <p:cNvSpPr/>
          <p:nvPr/>
        </p:nvSpPr>
        <p:spPr>
          <a:xfrm>
            <a:off x="8825937" y="3798270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7" name="Oval 2056">
            <a:extLst>
              <a:ext uri="{FF2B5EF4-FFF2-40B4-BE49-F238E27FC236}">
                <a16:creationId xmlns:a16="http://schemas.microsoft.com/office/drawing/2014/main" id="{E9856087-1DC3-96AE-26DF-003902A3CBED}"/>
              </a:ext>
            </a:extLst>
          </p:cNvPr>
          <p:cNvSpPr/>
          <p:nvPr/>
        </p:nvSpPr>
        <p:spPr>
          <a:xfrm>
            <a:off x="9022932" y="3780440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8" name="Oval 2057">
            <a:extLst>
              <a:ext uri="{FF2B5EF4-FFF2-40B4-BE49-F238E27FC236}">
                <a16:creationId xmlns:a16="http://schemas.microsoft.com/office/drawing/2014/main" id="{36EE2B32-87B0-6EE6-FC72-C939CE7A149E}"/>
              </a:ext>
            </a:extLst>
          </p:cNvPr>
          <p:cNvSpPr/>
          <p:nvPr/>
        </p:nvSpPr>
        <p:spPr>
          <a:xfrm>
            <a:off x="8919682" y="3785475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9" name="Oval 2058">
            <a:extLst>
              <a:ext uri="{FF2B5EF4-FFF2-40B4-BE49-F238E27FC236}">
                <a16:creationId xmlns:a16="http://schemas.microsoft.com/office/drawing/2014/main" id="{00CF2D34-414A-7387-DD44-98CAD9E48335}"/>
              </a:ext>
            </a:extLst>
          </p:cNvPr>
          <p:cNvSpPr/>
          <p:nvPr/>
        </p:nvSpPr>
        <p:spPr>
          <a:xfrm>
            <a:off x="9119339" y="3759264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0" name="Oval 2059">
            <a:extLst>
              <a:ext uri="{FF2B5EF4-FFF2-40B4-BE49-F238E27FC236}">
                <a16:creationId xmlns:a16="http://schemas.microsoft.com/office/drawing/2014/main" id="{93090A1B-100D-6C66-DC92-7AA87C001497}"/>
              </a:ext>
            </a:extLst>
          </p:cNvPr>
          <p:cNvSpPr/>
          <p:nvPr/>
        </p:nvSpPr>
        <p:spPr>
          <a:xfrm>
            <a:off x="9016089" y="3764299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1" name="Oval 2060">
            <a:extLst>
              <a:ext uri="{FF2B5EF4-FFF2-40B4-BE49-F238E27FC236}">
                <a16:creationId xmlns:a16="http://schemas.microsoft.com/office/drawing/2014/main" id="{7FCB1402-3B50-1B11-B41B-B9D7A4BE90EF}"/>
              </a:ext>
            </a:extLst>
          </p:cNvPr>
          <p:cNvSpPr/>
          <p:nvPr/>
        </p:nvSpPr>
        <p:spPr>
          <a:xfrm>
            <a:off x="9156065" y="3721100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2" name="Oval 2061">
            <a:extLst>
              <a:ext uri="{FF2B5EF4-FFF2-40B4-BE49-F238E27FC236}">
                <a16:creationId xmlns:a16="http://schemas.microsoft.com/office/drawing/2014/main" id="{66867876-0AD1-FD9C-ADCF-240B3CD3A42C}"/>
              </a:ext>
            </a:extLst>
          </p:cNvPr>
          <p:cNvSpPr/>
          <p:nvPr/>
        </p:nvSpPr>
        <p:spPr>
          <a:xfrm>
            <a:off x="9115487" y="3828016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3" name="Oval 2062">
            <a:extLst>
              <a:ext uri="{FF2B5EF4-FFF2-40B4-BE49-F238E27FC236}">
                <a16:creationId xmlns:a16="http://schemas.microsoft.com/office/drawing/2014/main" id="{6F540D1E-D079-E0DA-4996-9CA329675FAA}"/>
              </a:ext>
            </a:extLst>
          </p:cNvPr>
          <p:cNvSpPr/>
          <p:nvPr/>
        </p:nvSpPr>
        <p:spPr>
          <a:xfrm>
            <a:off x="9058011" y="3849074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4" name="Oval 2063">
            <a:extLst>
              <a:ext uri="{FF2B5EF4-FFF2-40B4-BE49-F238E27FC236}">
                <a16:creationId xmlns:a16="http://schemas.microsoft.com/office/drawing/2014/main" id="{CE08B5CE-8E17-0613-2C43-A09675EDE44C}"/>
              </a:ext>
            </a:extLst>
          </p:cNvPr>
          <p:cNvSpPr/>
          <p:nvPr/>
        </p:nvSpPr>
        <p:spPr>
          <a:xfrm>
            <a:off x="8975486" y="3849074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5" name="Oval 2064">
            <a:extLst>
              <a:ext uri="{FF2B5EF4-FFF2-40B4-BE49-F238E27FC236}">
                <a16:creationId xmlns:a16="http://schemas.microsoft.com/office/drawing/2014/main" id="{0E31D2DE-B8C8-74DD-FC74-921E85748A80}"/>
              </a:ext>
            </a:extLst>
          </p:cNvPr>
          <p:cNvSpPr/>
          <p:nvPr/>
        </p:nvSpPr>
        <p:spPr>
          <a:xfrm>
            <a:off x="9197312" y="3787669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6" name="Oval 2065">
            <a:extLst>
              <a:ext uri="{FF2B5EF4-FFF2-40B4-BE49-F238E27FC236}">
                <a16:creationId xmlns:a16="http://schemas.microsoft.com/office/drawing/2014/main" id="{3F5D22B0-78E9-C6B7-1F0F-F54ACA6E6A6A}"/>
              </a:ext>
            </a:extLst>
          </p:cNvPr>
          <p:cNvSpPr/>
          <p:nvPr/>
        </p:nvSpPr>
        <p:spPr>
          <a:xfrm>
            <a:off x="9180071" y="3851109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7" name="Oval 2066">
            <a:extLst>
              <a:ext uri="{FF2B5EF4-FFF2-40B4-BE49-F238E27FC236}">
                <a16:creationId xmlns:a16="http://schemas.microsoft.com/office/drawing/2014/main" id="{B0D5FF72-566E-D65E-44CF-ED23F3D10100}"/>
              </a:ext>
            </a:extLst>
          </p:cNvPr>
          <p:cNvSpPr/>
          <p:nvPr/>
        </p:nvSpPr>
        <p:spPr>
          <a:xfrm>
            <a:off x="8407226" y="3787375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8" name="Oval 2067">
            <a:extLst>
              <a:ext uri="{FF2B5EF4-FFF2-40B4-BE49-F238E27FC236}">
                <a16:creationId xmlns:a16="http://schemas.microsoft.com/office/drawing/2014/main" id="{9714B1AC-1989-51F3-3785-F2B67D385487}"/>
              </a:ext>
            </a:extLst>
          </p:cNvPr>
          <p:cNvSpPr/>
          <p:nvPr/>
        </p:nvSpPr>
        <p:spPr>
          <a:xfrm>
            <a:off x="8382159" y="3858109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9" name="Oval 2068">
            <a:extLst>
              <a:ext uri="{FF2B5EF4-FFF2-40B4-BE49-F238E27FC236}">
                <a16:creationId xmlns:a16="http://schemas.microsoft.com/office/drawing/2014/main" id="{DDD9303A-1501-9A6D-9236-B0AA0C4D11CD}"/>
              </a:ext>
            </a:extLst>
          </p:cNvPr>
          <p:cNvSpPr/>
          <p:nvPr/>
        </p:nvSpPr>
        <p:spPr>
          <a:xfrm>
            <a:off x="8455897" y="3858109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0" name="Oval 2069">
            <a:extLst>
              <a:ext uri="{FF2B5EF4-FFF2-40B4-BE49-F238E27FC236}">
                <a16:creationId xmlns:a16="http://schemas.microsoft.com/office/drawing/2014/main" id="{1CC9FB35-7E27-81A2-B351-43CF0CCD8624}"/>
              </a:ext>
            </a:extLst>
          </p:cNvPr>
          <p:cNvSpPr/>
          <p:nvPr/>
        </p:nvSpPr>
        <p:spPr>
          <a:xfrm>
            <a:off x="8533211" y="3862008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1" name="Oval 2070">
            <a:extLst>
              <a:ext uri="{FF2B5EF4-FFF2-40B4-BE49-F238E27FC236}">
                <a16:creationId xmlns:a16="http://schemas.microsoft.com/office/drawing/2014/main" id="{AE39DA7E-179D-2D37-4707-98D4677CB800}"/>
              </a:ext>
            </a:extLst>
          </p:cNvPr>
          <p:cNvSpPr/>
          <p:nvPr/>
        </p:nvSpPr>
        <p:spPr>
          <a:xfrm>
            <a:off x="8714097" y="3851109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2" name="Oval 2071">
            <a:extLst>
              <a:ext uri="{FF2B5EF4-FFF2-40B4-BE49-F238E27FC236}">
                <a16:creationId xmlns:a16="http://schemas.microsoft.com/office/drawing/2014/main" id="{5FED4973-F79E-84E0-FB42-2BA3ACAC79A4}"/>
              </a:ext>
            </a:extLst>
          </p:cNvPr>
          <p:cNvSpPr/>
          <p:nvPr/>
        </p:nvSpPr>
        <p:spPr>
          <a:xfrm>
            <a:off x="8600000" y="3853097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3" name="Oval 2072">
            <a:extLst>
              <a:ext uri="{FF2B5EF4-FFF2-40B4-BE49-F238E27FC236}">
                <a16:creationId xmlns:a16="http://schemas.microsoft.com/office/drawing/2014/main" id="{090F9110-B16C-13C9-3C7E-63AF89407078}"/>
              </a:ext>
            </a:extLst>
          </p:cNvPr>
          <p:cNvSpPr/>
          <p:nvPr/>
        </p:nvSpPr>
        <p:spPr>
          <a:xfrm>
            <a:off x="8931551" y="3870250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4" name="Oval 2073">
            <a:extLst>
              <a:ext uri="{FF2B5EF4-FFF2-40B4-BE49-F238E27FC236}">
                <a16:creationId xmlns:a16="http://schemas.microsoft.com/office/drawing/2014/main" id="{2C940920-C0C3-857D-4C81-F5CFC9D7BE20}"/>
              </a:ext>
            </a:extLst>
          </p:cNvPr>
          <p:cNvSpPr/>
          <p:nvPr/>
        </p:nvSpPr>
        <p:spPr>
          <a:xfrm>
            <a:off x="8892542" y="3695593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5" name="Oval 2074">
            <a:extLst>
              <a:ext uri="{FF2B5EF4-FFF2-40B4-BE49-F238E27FC236}">
                <a16:creationId xmlns:a16="http://schemas.microsoft.com/office/drawing/2014/main" id="{EF66A1B7-AD4D-018E-3D60-7949A445EDED}"/>
              </a:ext>
            </a:extLst>
          </p:cNvPr>
          <p:cNvSpPr/>
          <p:nvPr/>
        </p:nvSpPr>
        <p:spPr>
          <a:xfrm>
            <a:off x="8727596" y="3751716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6" name="Oval 2075">
            <a:extLst>
              <a:ext uri="{FF2B5EF4-FFF2-40B4-BE49-F238E27FC236}">
                <a16:creationId xmlns:a16="http://schemas.microsoft.com/office/drawing/2014/main" id="{FBDF9C54-1C6E-F213-39E3-8D47B0C7B317}"/>
              </a:ext>
            </a:extLst>
          </p:cNvPr>
          <p:cNvSpPr/>
          <p:nvPr/>
        </p:nvSpPr>
        <p:spPr>
          <a:xfrm>
            <a:off x="8738548" y="3614104"/>
            <a:ext cx="157658" cy="142647"/>
          </a:xfrm>
          <a:prstGeom prst="ellipse">
            <a:avLst/>
          </a:prstGeom>
          <a:solidFill>
            <a:srgbClr val="3F6A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7" name="Oval 2076">
            <a:extLst>
              <a:ext uri="{FF2B5EF4-FFF2-40B4-BE49-F238E27FC236}">
                <a16:creationId xmlns:a16="http://schemas.microsoft.com/office/drawing/2014/main" id="{F632EDF4-C87F-F488-CAE2-776750920D02}"/>
              </a:ext>
            </a:extLst>
          </p:cNvPr>
          <p:cNvSpPr/>
          <p:nvPr/>
        </p:nvSpPr>
        <p:spPr>
          <a:xfrm>
            <a:off x="8750495" y="3704487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8" name="Oval 2077">
            <a:extLst>
              <a:ext uri="{FF2B5EF4-FFF2-40B4-BE49-F238E27FC236}">
                <a16:creationId xmlns:a16="http://schemas.microsoft.com/office/drawing/2014/main" id="{6097D512-6078-7DBF-30E2-6657943571E7}"/>
              </a:ext>
            </a:extLst>
          </p:cNvPr>
          <p:cNvSpPr/>
          <p:nvPr/>
        </p:nvSpPr>
        <p:spPr>
          <a:xfrm>
            <a:off x="8835256" y="3728733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9" name="Oval 2078">
            <a:extLst>
              <a:ext uri="{FF2B5EF4-FFF2-40B4-BE49-F238E27FC236}">
                <a16:creationId xmlns:a16="http://schemas.microsoft.com/office/drawing/2014/main" id="{F6357CEF-A3AB-9922-2DCB-A76F4599D98C}"/>
              </a:ext>
            </a:extLst>
          </p:cNvPr>
          <p:cNvSpPr/>
          <p:nvPr/>
        </p:nvSpPr>
        <p:spPr>
          <a:xfrm>
            <a:off x="8771613" y="3005930"/>
            <a:ext cx="157658" cy="142647"/>
          </a:xfrm>
          <a:prstGeom prst="ellipse">
            <a:avLst/>
          </a:prstGeom>
          <a:solidFill>
            <a:srgbClr val="3F6A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0" name="Oval 2079">
            <a:extLst>
              <a:ext uri="{FF2B5EF4-FFF2-40B4-BE49-F238E27FC236}">
                <a16:creationId xmlns:a16="http://schemas.microsoft.com/office/drawing/2014/main" id="{B26BE2C9-ADBD-6B43-5B68-629F3591FDC0}"/>
              </a:ext>
            </a:extLst>
          </p:cNvPr>
          <p:cNvSpPr/>
          <p:nvPr/>
        </p:nvSpPr>
        <p:spPr>
          <a:xfrm>
            <a:off x="8935006" y="3070017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1" name="Oval 2080">
            <a:extLst>
              <a:ext uri="{FF2B5EF4-FFF2-40B4-BE49-F238E27FC236}">
                <a16:creationId xmlns:a16="http://schemas.microsoft.com/office/drawing/2014/main" id="{FCA0EDE4-9AB5-AFB8-4731-A9E4916C3789}"/>
              </a:ext>
            </a:extLst>
          </p:cNvPr>
          <p:cNvSpPr/>
          <p:nvPr/>
        </p:nvSpPr>
        <p:spPr>
          <a:xfrm>
            <a:off x="8922688" y="2982558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2" name="Oval 2081">
            <a:extLst>
              <a:ext uri="{FF2B5EF4-FFF2-40B4-BE49-F238E27FC236}">
                <a16:creationId xmlns:a16="http://schemas.microsoft.com/office/drawing/2014/main" id="{9E206695-EA83-FDBE-5D28-EB26EF4B9277}"/>
              </a:ext>
            </a:extLst>
          </p:cNvPr>
          <p:cNvSpPr/>
          <p:nvPr/>
        </p:nvSpPr>
        <p:spPr>
          <a:xfrm>
            <a:off x="8838268" y="2922694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3" name="Oval 2082">
            <a:extLst>
              <a:ext uri="{FF2B5EF4-FFF2-40B4-BE49-F238E27FC236}">
                <a16:creationId xmlns:a16="http://schemas.microsoft.com/office/drawing/2014/main" id="{4DD24575-E6EE-8645-B3DA-776486FBBC86}"/>
              </a:ext>
            </a:extLst>
          </p:cNvPr>
          <p:cNvSpPr/>
          <p:nvPr/>
        </p:nvSpPr>
        <p:spPr>
          <a:xfrm>
            <a:off x="8733879" y="2945469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4" name="Oval 2083">
            <a:extLst>
              <a:ext uri="{FF2B5EF4-FFF2-40B4-BE49-F238E27FC236}">
                <a16:creationId xmlns:a16="http://schemas.microsoft.com/office/drawing/2014/main" id="{DB8886E6-0EF4-2ED3-D10F-FE4DA0721A19}"/>
              </a:ext>
            </a:extLst>
          </p:cNvPr>
          <p:cNvSpPr/>
          <p:nvPr/>
        </p:nvSpPr>
        <p:spPr>
          <a:xfrm>
            <a:off x="8681819" y="3028357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5" name="Oval 2084">
            <a:extLst>
              <a:ext uri="{FF2B5EF4-FFF2-40B4-BE49-F238E27FC236}">
                <a16:creationId xmlns:a16="http://schemas.microsoft.com/office/drawing/2014/main" id="{79F1BAC3-CD5A-143B-DF3A-4CDC0B04D87C}"/>
              </a:ext>
            </a:extLst>
          </p:cNvPr>
          <p:cNvSpPr/>
          <p:nvPr/>
        </p:nvSpPr>
        <p:spPr>
          <a:xfrm>
            <a:off x="8710335" y="3115190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6" name="Oval 2085">
            <a:extLst>
              <a:ext uri="{FF2B5EF4-FFF2-40B4-BE49-F238E27FC236}">
                <a16:creationId xmlns:a16="http://schemas.microsoft.com/office/drawing/2014/main" id="{447201CA-712D-3D9B-9555-09EA71B8B98C}"/>
              </a:ext>
            </a:extLst>
          </p:cNvPr>
          <p:cNvSpPr/>
          <p:nvPr/>
        </p:nvSpPr>
        <p:spPr>
          <a:xfrm>
            <a:off x="8790730" y="3160708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7" name="Oval 2086">
            <a:extLst>
              <a:ext uri="{FF2B5EF4-FFF2-40B4-BE49-F238E27FC236}">
                <a16:creationId xmlns:a16="http://schemas.microsoft.com/office/drawing/2014/main" id="{608342B1-D28F-38D4-BA6D-9AE56C5D05F9}"/>
              </a:ext>
            </a:extLst>
          </p:cNvPr>
          <p:cNvSpPr/>
          <p:nvPr/>
        </p:nvSpPr>
        <p:spPr>
          <a:xfrm>
            <a:off x="8888379" y="3142555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88" name="Straight Arrow Connector 2087">
            <a:extLst>
              <a:ext uri="{FF2B5EF4-FFF2-40B4-BE49-F238E27FC236}">
                <a16:creationId xmlns:a16="http://schemas.microsoft.com/office/drawing/2014/main" id="{20BCF518-2C7A-EFFE-0A70-EFCC498D4E5B}"/>
              </a:ext>
            </a:extLst>
          </p:cNvPr>
          <p:cNvCxnSpPr>
            <a:cxnSpLocks/>
          </p:cNvCxnSpPr>
          <p:nvPr/>
        </p:nvCxnSpPr>
        <p:spPr>
          <a:xfrm flipV="1">
            <a:off x="8833802" y="3275048"/>
            <a:ext cx="0" cy="237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89" name="Straight Arrow Connector 2088">
            <a:extLst>
              <a:ext uri="{FF2B5EF4-FFF2-40B4-BE49-F238E27FC236}">
                <a16:creationId xmlns:a16="http://schemas.microsoft.com/office/drawing/2014/main" id="{D08C7BBA-4871-4CA7-AB48-EE7BC36EF947}"/>
              </a:ext>
            </a:extLst>
          </p:cNvPr>
          <p:cNvCxnSpPr>
            <a:cxnSpLocks/>
          </p:cNvCxnSpPr>
          <p:nvPr/>
        </p:nvCxnSpPr>
        <p:spPr>
          <a:xfrm flipV="1">
            <a:off x="8835386" y="2647429"/>
            <a:ext cx="0" cy="237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90" name="Oval 2089">
            <a:extLst>
              <a:ext uri="{FF2B5EF4-FFF2-40B4-BE49-F238E27FC236}">
                <a16:creationId xmlns:a16="http://schemas.microsoft.com/office/drawing/2014/main" id="{D768A1E2-DFD4-E08E-B4C5-AA139631966F}"/>
              </a:ext>
            </a:extLst>
          </p:cNvPr>
          <p:cNvSpPr/>
          <p:nvPr/>
        </p:nvSpPr>
        <p:spPr>
          <a:xfrm>
            <a:off x="8771613" y="2447504"/>
            <a:ext cx="157658" cy="142647"/>
          </a:xfrm>
          <a:prstGeom prst="ellipse">
            <a:avLst/>
          </a:prstGeom>
          <a:solidFill>
            <a:srgbClr val="3F6A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+</a:t>
            </a:r>
            <a:endParaRPr lang="en-US" dirty="0"/>
          </a:p>
        </p:txBody>
      </p:sp>
      <p:sp>
        <p:nvSpPr>
          <p:cNvPr id="2091" name="Oval 2090">
            <a:extLst>
              <a:ext uri="{FF2B5EF4-FFF2-40B4-BE49-F238E27FC236}">
                <a16:creationId xmlns:a16="http://schemas.microsoft.com/office/drawing/2014/main" id="{96581684-B7D8-F122-914A-89622144DAC2}"/>
              </a:ext>
            </a:extLst>
          </p:cNvPr>
          <p:cNvSpPr/>
          <p:nvPr/>
        </p:nvSpPr>
        <p:spPr>
          <a:xfrm>
            <a:off x="8838268" y="2323957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-</a:t>
            </a:r>
            <a:endParaRPr lang="en-US" sz="1200" dirty="0"/>
          </a:p>
        </p:txBody>
      </p:sp>
      <p:sp>
        <p:nvSpPr>
          <p:cNvPr id="2092" name="Oval 2091">
            <a:extLst>
              <a:ext uri="{FF2B5EF4-FFF2-40B4-BE49-F238E27FC236}">
                <a16:creationId xmlns:a16="http://schemas.microsoft.com/office/drawing/2014/main" id="{2B82D6E3-CEAB-5A08-CF03-BB439314EA60}"/>
              </a:ext>
            </a:extLst>
          </p:cNvPr>
          <p:cNvSpPr/>
          <p:nvPr/>
        </p:nvSpPr>
        <p:spPr>
          <a:xfrm>
            <a:off x="8991629" y="2456624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-</a:t>
            </a:r>
            <a:endParaRPr lang="en-US" sz="1200" dirty="0"/>
          </a:p>
        </p:txBody>
      </p:sp>
      <p:sp>
        <p:nvSpPr>
          <p:cNvPr id="2093" name="Oval 2092">
            <a:extLst>
              <a:ext uri="{FF2B5EF4-FFF2-40B4-BE49-F238E27FC236}">
                <a16:creationId xmlns:a16="http://schemas.microsoft.com/office/drawing/2014/main" id="{1469FF8C-EB0E-F076-3DF2-4B583787F05E}"/>
              </a:ext>
            </a:extLst>
          </p:cNvPr>
          <p:cNvSpPr/>
          <p:nvPr/>
        </p:nvSpPr>
        <p:spPr>
          <a:xfrm>
            <a:off x="8648497" y="2367541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-</a:t>
            </a:r>
            <a:endParaRPr lang="en-US" sz="1200" dirty="0"/>
          </a:p>
        </p:txBody>
      </p:sp>
      <p:sp>
        <p:nvSpPr>
          <p:cNvPr id="2094" name="Oval 2093">
            <a:extLst>
              <a:ext uri="{FF2B5EF4-FFF2-40B4-BE49-F238E27FC236}">
                <a16:creationId xmlns:a16="http://schemas.microsoft.com/office/drawing/2014/main" id="{C926AC92-5FAB-FD0B-58B4-94D27EDD712D}"/>
              </a:ext>
            </a:extLst>
          </p:cNvPr>
          <p:cNvSpPr/>
          <p:nvPr/>
        </p:nvSpPr>
        <p:spPr>
          <a:xfrm>
            <a:off x="8622224" y="2537068"/>
            <a:ext cx="81503" cy="7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-</a:t>
            </a:r>
            <a:endParaRPr lang="en-US" sz="1200" dirty="0"/>
          </a:p>
        </p:txBody>
      </p:sp>
      <p:cxnSp>
        <p:nvCxnSpPr>
          <p:cNvPr id="2095" name="Straight Arrow Connector 2094">
            <a:extLst>
              <a:ext uri="{FF2B5EF4-FFF2-40B4-BE49-F238E27FC236}">
                <a16:creationId xmlns:a16="http://schemas.microsoft.com/office/drawing/2014/main" id="{230A9065-4B97-02DD-DBD2-3CC0CF3C5460}"/>
              </a:ext>
            </a:extLst>
          </p:cNvPr>
          <p:cNvCxnSpPr>
            <a:cxnSpLocks/>
          </p:cNvCxnSpPr>
          <p:nvPr/>
        </p:nvCxnSpPr>
        <p:spPr>
          <a:xfrm flipV="1">
            <a:off x="8835386" y="2033216"/>
            <a:ext cx="0" cy="237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96" name="Picture 2095">
            <a:extLst>
              <a:ext uri="{FF2B5EF4-FFF2-40B4-BE49-F238E27FC236}">
                <a16:creationId xmlns:a16="http://schemas.microsoft.com/office/drawing/2014/main" id="{D427E83D-08B5-4069-CF4D-F526886433D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7448" t="76679" r="72391" b="7392"/>
          <a:stretch/>
        </p:blipFill>
        <p:spPr>
          <a:xfrm>
            <a:off x="8987782" y="3413707"/>
            <a:ext cx="244557" cy="227194"/>
          </a:xfrm>
          <a:prstGeom prst="rect">
            <a:avLst/>
          </a:prstGeom>
        </p:spPr>
      </p:pic>
      <p:sp>
        <p:nvSpPr>
          <p:cNvPr id="2097" name="Cylinder 2096">
            <a:extLst>
              <a:ext uri="{FF2B5EF4-FFF2-40B4-BE49-F238E27FC236}">
                <a16:creationId xmlns:a16="http://schemas.microsoft.com/office/drawing/2014/main" id="{62C754A8-E1E8-1CE9-DC44-08445DFD2BFB}"/>
              </a:ext>
            </a:extLst>
          </p:cNvPr>
          <p:cNvSpPr/>
          <p:nvPr/>
        </p:nvSpPr>
        <p:spPr>
          <a:xfrm rot="13241011">
            <a:off x="9391229" y="2983019"/>
            <a:ext cx="136280" cy="376352"/>
          </a:xfrm>
          <a:prstGeom prst="can">
            <a:avLst>
              <a:gd name="adj" fmla="val 46123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98" name="Straight Connector 2097">
            <a:extLst>
              <a:ext uri="{FF2B5EF4-FFF2-40B4-BE49-F238E27FC236}">
                <a16:creationId xmlns:a16="http://schemas.microsoft.com/office/drawing/2014/main" id="{D4DB2B86-1BCC-9A03-6B9C-0939A63D9584}"/>
              </a:ext>
            </a:extLst>
          </p:cNvPr>
          <p:cNvCxnSpPr>
            <a:cxnSpLocks/>
          </p:cNvCxnSpPr>
          <p:nvPr/>
        </p:nvCxnSpPr>
        <p:spPr>
          <a:xfrm flipH="1">
            <a:off x="9158426" y="3111741"/>
            <a:ext cx="288369" cy="346481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099" name="Oval 2098">
            <a:extLst>
              <a:ext uri="{FF2B5EF4-FFF2-40B4-BE49-F238E27FC236}">
                <a16:creationId xmlns:a16="http://schemas.microsoft.com/office/drawing/2014/main" id="{2A3E53FB-4594-FD02-8A6B-824B37B78C70}"/>
              </a:ext>
            </a:extLst>
          </p:cNvPr>
          <p:cNvSpPr/>
          <p:nvPr/>
        </p:nvSpPr>
        <p:spPr>
          <a:xfrm>
            <a:off x="8353645" y="1825408"/>
            <a:ext cx="968456" cy="163676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0" name="TextBox 2099">
            <a:extLst>
              <a:ext uri="{FF2B5EF4-FFF2-40B4-BE49-F238E27FC236}">
                <a16:creationId xmlns:a16="http://schemas.microsoft.com/office/drawing/2014/main" id="{ED023288-8D72-C3C4-D77E-D5E60F3274E2}"/>
              </a:ext>
            </a:extLst>
          </p:cNvPr>
          <p:cNvSpPr txBox="1"/>
          <p:nvPr/>
        </p:nvSpPr>
        <p:spPr>
          <a:xfrm>
            <a:off x="8497552" y="1744749"/>
            <a:ext cx="688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MALDI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101" name="Rectangle 2100">
            <a:extLst>
              <a:ext uri="{FF2B5EF4-FFF2-40B4-BE49-F238E27FC236}">
                <a16:creationId xmlns:a16="http://schemas.microsoft.com/office/drawing/2014/main" id="{AC192BC2-E29E-B1B9-C930-036527B877CB}"/>
              </a:ext>
            </a:extLst>
          </p:cNvPr>
          <p:cNvSpPr/>
          <p:nvPr/>
        </p:nvSpPr>
        <p:spPr>
          <a:xfrm>
            <a:off x="3189802" y="1744750"/>
            <a:ext cx="6431880" cy="274930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2" name="Rectangle 2101">
            <a:extLst>
              <a:ext uri="{FF2B5EF4-FFF2-40B4-BE49-F238E27FC236}">
                <a16:creationId xmlns:a16="http://schemas.microsoft.com/office/drawing/2014/main" id="{5B13744D-46E7-27BC-048E-449AB4AB9265}"/>
              </a:ext>
            </a:extLst>
          </p:cNvPr>
          <p:cNvSpPr/>
          <p:nvPr/>
        </p:nvSpPr>
        <p:spPr>
          <a:xfrm>
            <a:off x="3088978" y="3368743"/>
            <a:ext cx="180397" cy="24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03" name="Group 2102">
            <a:extLst>
              <a:ext uri="{FF2B5EF4-FFF2-40B4-BE49-F238E27FC236}">
                <a16:creationId xmlns:a16="http://schemas.microsoft.com/office/drawing/2014/main" id="{8EE81689-989D-C14B-9C63-791140F6B3F0}"/>
              </a:ext>
            </a:extLst>
          </p:cNvPr>
          <p:cNvGrpSpPr/>
          <p:nvPr/>
        </p:nvGrpSpPr>
        <p:grpSpPr>
          <a:xfrm>
            <a:off x="2293996" y="3392402"/>
            <a:ext cx="1018692" cy="194730"/>
            <a:chOff x="1267339" y="2950613"/>
            <a:chExt cx="1018692" cy="194730"/>
          </a:xfrm>
        </p:grpSpPr>
        <p:cxnSp>
          <p:nvCxnSpPr>
            <p:cNvPr id="2104" name="Straight Connector 2103">
              <a:extLst>
                <a:ext uri="{FF2B5EF4-FFF2-40B4-BE49-F238E27FC236}">
                  <a16:creationId xmlns:a16="http://schemas.microsoft.com/office/drawing/2014/main" id="{03D6926D-F529-2B15-9200-777F35B2712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67339" y="3042359"/>
              <a:ext cx="1018692" cy="7223"/>
            </a:xfrm>
            <a:prstGeom prst="line">
              <a:avLst/>
            </a:prstGeom>
            <a:ln>
              <a:prstDash val="sysDot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05" name="Straight Connector 2104">
              <a:extLst>
                <a:ext uri="{FF2B5EF4-FFF2-40B4-BE49-F238E27FC236}">
                  <a16:creationId xmlns:a16="http://schemas.microsoft.com/office/drawing/2014/main" id="{89843F55-5AD7-F997-F4DC-45549E1022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68927" y="2950613"/>
              <a:ext cx="0" cy="19473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06" name="Rectangle 2105">
            <a:extLst>
              <a:ext uri="{FF2B5EF4-FFF2-40B4-BE49-F238E27FC236}">
                <a16:creationId xmlns:a16="http://schemas.microsoft.com/office/drawing/2014/main" id="{00CFD6B5-2D72-EE0B-0D14-BD2D51445507}"/>
              </a:ext>
            </a:extLst>
          </p:cNvPr>
          <p:cNvSpPr/>
          <p:nvPr/>
        </p:nvSpPr>
        <p:spPr>
          <a:xfrm>
            <a:off x="4668319" y="4659352"/>
            <a:ext cx="180397" cy="24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07" name="Picture 2106">
            <a:extLst>
              <a:ext uri="{FF2B5EF4-FFF2-40B4-BE49-F238E27FC236}">
                <a16:creationId xmlns:a16="http://schemas.microsoft.com/office/drawing/2014/main" id="{9994B608-2B97-A5C6-E867-A186B02F2C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0613" y="2357211"/>
            <a:ext cx="2334935" cy="1855540"/>
          </a:xfrm>
          <a:prstGeom prst="rect">
            <a:avLst/>
          </a:prstGeom>
        </p:spPr>
      </p:pic>
      <p:sp>
        <p:nvSpPr>
          <p:cNvPr id="2108" name="Rectangle 2107">
            <a:extLst>
              <a:ext uri="{FF2B5EF4-FFF2-40B4-BE49-F238E27FC236}">
                <a16:creationId xmlns:a16="http://schemas.microsoft.com/office/drawing/2014/main" id="{58287AF4-A463-38F0-214D-213870BABCA7}"/>
              </a:ext>
            </a:extLst>
          </p:cNvPr>
          <p:cNvSpPr/>
          <p:nvPr/>
        </p:nvSpPr>
        <p:spPr>
          <a:xfrm>
            <a:off x="6856765" y="4659352"/>
            <a:ext cx="180397" cy="24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9" name="Rectangle 2108">
            <a:extLst>
              <a:ext uri="{FF2B5EF4-FFF2-40B4-BE49-F238E27FC236}">
                <a16:creationId xmlns:a16="http://schemas.microsoft.com/office/drawing/2014/main" id="{F8EF9AA8-5ECD-035A-0085-06435B560CB6}"/>
              </a:ext>
            </a:extLst>
          </p:cNvPr>
          <p:cNvSpPr/>
          <p:nvPr/>
        </p:nvSpPr>
        <p:spPr>
          <a:xfrm rot="16200000">
            <a:off x="9531983" y="3368743"/>
            <a:ext cx="180397" cy="24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0" name="Rectangle 2109">
            <a:extLst>
              <a:ext uri="{FF2B5EF4-FFF2-40B4-BE49-F238E27FC236}">
                <a16:creationId xmlns:a16="http://schemas.microsoft.com/office/drawing/2014/main" id="{3FC74537-F645-2929-2263-D8CCD0F0E7DF}"/>
              </a:ext>
            </a:extLst>
          </p:cNvPr>
          <p:cNvSpPr/>
          <p:nvPr/>
        </p:nvSpPr>
        <p:spPr>
          <a:xfrm rot="16200000">
            <a:off x="9392382" y="3368743"/>
            <a:ext cx="180397" cy="24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1" name="TextBox 2110">
            <a:extLst>
              <a:ext uri="{FF2B5EF4-FFF2-40B4-BE49-F238E27FC236}">
                <a16:creationId xmlns:a16="http://schemas.microsoft.com/office/drawing/2014/main" id="{D7486C02-AB55-A734-2F8B-98951AC2400A}"/>
              </a:ext>
            </a:extLst>
          </p:cNvPr>
          <p:cNvSpPr txBox="1"/>
          <p:nvPr/>
        </p:nvSpPr>
        <p:spPr>
          <a:xfrm>
            <a:off x="184376" y="3050250"/>
            <a:ext cx="23276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/>
              <a:t>Average </a:t>
            </a:r>
            <a:r>
              <a:rPr lang="en-GB" sz="1400" dirty="0"/>
              <a:t>molecular weight </a:t>
            </a:r>
          </a:p>
          <a:p>
            <a:pPr algn="ctr"/>
            <a:r>
              <a:rPr lang="en-GB" sz="1400" dirty="0"/>
              <a:t>&amp; </a:t>
            </a:r>
          </a:p>
          <a:p>
            <a:pPr algn="ctr"/>
            <a:r>
              <a:rPr lang="en-GB" sz="1400" b="1" dirty="0"/>
              <a:t>Average</a:t>
            </a:r>
            <a:r>
              <a:rPr lang="en-GB" sz="1400" b="1" i="1" dirty="0"/>
              <a:t> </a:t>
            </a:r>
            <a:r>
              <a:rPr lang="en-GB" sz="1400" i="1" dirty="0"/>
              <a:t>Ð</a:t>
            </a:r>
          </a:p>
          <a:p>
            <a:pPr algn="ctr"/>
            <a:endParaRPr lang="en-GB" sz="1400" i="1" dirty="0"/>
          </a:p>
        </p:txBody>
      </p:sp>
      <p:sp>
        <p:nvSpPr>
          <p:cNvPr id="2112" name="TextBox 2111">
            <a:extLst>
              <a:ext uri="{FF2B5EF4-FFF2-40B4-BE49-F238E27FC236}">
                <a16:creationId xmlns:a16="http://schemas.microsoft.com/office/drawing/2014/main" id="{CE14D241-D262-B1D3-958D-CE11E86FB1A9}"/>
              </a:ext>
            </a:extLst>
          </p:cNvPr>
          <p:cNvSpPr txBox="1"/>
          <p:nvPr/>
        </p:nvSpPr>
        <p:spPr>
          <a:xfrm>
            <a:off x="3410856" y="5400515"/>
            <a:ext cx="26953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Low </a:t>
            </a:r>
            <a:r>
              <a:rPr lang="en-GB" sz="1400" dirty="0"/>
              <a:t>molecular weights</a:t>
            </a:r>
          </a:p>
          <a:p>
            <a:pPr algn="ctr"/>
            <a:r>
              <a:rPr lang="en-GB" sz="1400" dirty="0"/>
              <a:t>&amp; </a:t>
            </a:r>
          </a:p>
          <a:p>
            <a:pPr algn="ctr"/>
            <a:r>
              <a:rPr lang="en-GB" sz="1400" b="1" dirty="0"/>
              <a:t>Average </a:t>
            </a:r>
            <a:r>
              <a:rPr lang="en-GB" sz="1400" dirty="0"/>
              <a:t>functionalization</a:t>
            </a:r>
          </a:p>
        </p:txBody>
      </p:sp>
      <p:sp>
        <p:nvSpPr>
          <p:cNvPr id="2113" name="TextBox 2112">
            <a:extLst>
              <a:ext uri="{FF2B5EF4-FFF2-40B4-BE49-F238E27FC236}">
                <a16:creationId xmlns:a16="http://schemas.microsoft.com/office/drawing/2014/main" id="{9900A745-1461-2453-8AF4-237CD2AE31BE}"/>
              </a:ext>
            </a:extLst>
          </p:cNvPr>
          <p:cNvSpPr txBox="1"/>
          <p:nvPr/>
        </p:nvSpPr>
        <p:spPr>
          <a:xfrm>
            <a:off x="5642985" y="5400515"/>
            <a:ext cx="2695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Qualitative </a:t>
            </a:r>
            <a:r>
              <a:rPr lang="en-GB" sz="1400" dirty="0"/>
              <a:t>functionality </a:t>
            </a:r>
          </a:p>
        </p:txBody>
      </p:sp>
      <p:sp>
        <p:nvSpPr>
          <p:cNvPr id="2114" name="TextBox 2113">
            <a:extLst>
              <a:ext uri="{FF2B5EF4-FFF2-40B4-BE49-F238E27FC236}">
                <a16:creationId xmlns:a16="http://schemas.microsoft.com/office/drawing/2014/main" id="{A42D7990-E3AB-51EB-1F32-698A44F4951A}"/>
              </a:ext>
            </a:extLst>
          </p:cNvPr>
          <p:cNvSpPr txBox="1"/>
          <p:nvPr/>
        </p:nvSpPr>
        <p:spPr>
          <a:xfrm>
            <a:off x="9923193" y="3048711"/>
            <a:ext cx="26953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Low </a:t>
            </a:r>
            <a:r>
              <a:rPr lang="en-GB" sz="1400" dirty="0"/>
              <a:t>molecular weights</a:t>
            </a:r>
          </a:p>
          <a:p>
            <a:pPr algn="ctr"/>
            <a:r>
              <a:rPr lang="en-GB" sz="1400" dirty="0"/>
              <a:t>&amp; </a:t>
            </a:r>
          </a:p>
          <a:p>
            <a:pPr algn="ctr"/>
            <a:r>
              <a:rPr lang="en-GB" sz="1400" b="1" dirty="0"/>
              <a:t>Linear</a:t>
            </a:r>
            <a:r>
              <a:rPr lang="en-GB" sz="1400" dirty="0"/>
              <a:t> polymers</a:t>
            </a:r>
          </a:p>
        </p:txBody>
      </p:sp>
      <p:sp>
        <p:nvSpPr>
          <p:cNvPr id="2115" name="TextBox 2114">
            <a:extLst>
              <a:ext uri="{FF2B5EF4-FFF2-40B4-BE49-F238E27FC236}">
                <a16:creationId xmlns:a16="http://schemas.microsoft.com/office/drawing/2014/main" id="{F0E3EE9B-ABD5-6BA9-4B12-F9A5757F48AA}"/>
              </a:ext>
            </a:extLst>
          </p:cNvPr>
          <p:cNvSpPr txBox="1"/>
          <p:nvPr/>
        </p:nvSpPr>
        <p:spPr>
          <a:xfrm>
            <a:off x="4494000" y="1544372"/>
            <a:ext cx="3823483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Established polymer characterization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6" name="Rectangle 2115">
            <a:extLst>
              <a:ext uri="{FF2B5EF4-FFF2-40B4-BE49-F238E27FC236}">
                <a16:creationId xmlns:a16="http://schemas.microsoft.com/office/drawing/2014/main" id="{BE9A6690-BADE-C8F1-6346-57D08F759E81}"/>
              </a:ext>
            </a:extLst>
          </p:cNvPr>
          <p:cNvSpPr/>
          <p:nvPr/>
        </p:nvSpPr>
        <p:spPr>
          <a:xfrm>
            <a:off x="4632700" y="4398806"/>
            <a:ext cx="207282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7" name="Rectangle 2116">
            <a:extLst>
              <a:ext uri="{FF2B5EF4-FFF2-40B4-BE49-F238E27FC236}">
                <a16:creationId xmlns:a16="http://schemas.microsoft.com/office/drawing/2014/main" id="{3516E0B2-1F0E-040E-944C-8B2680264CD9}"/>
              </a:ext>
            </a:extLst>
          </p:cNvPr>
          <p:cNvSpPr/>
          <p:nvPr/>
        </p:nvSpPr>
        <p:spPr>
          <a:xfrm>
            <a:off x="6821146" y="4398806"/>
            <a:ext cx="207282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8" name="Rectangle 2117">
            <a:extLst>
              <a:ext uri="{FF2B5EF4-FFF2-40B4-BE49-F238E27FC236}">
                <a16:creationId xmlns:a16="http://schemas.microsoft.com/office/drawing/2014/main" id="{75F1B954-449C-96F1-17FB-B8BC9613E65D}"/>
              </a:ext>
            </a:extLst>
          </p:cNvPr>
          <p:cNvSpPr/>
          <p:nvPr/>
        </p:nvSpPr>
        <p:spPr>
          <a:xfrm>
            <a:off x="9518532" y="3368743"/>
            <a:ext cx="207282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19" name="Picture 2118">
            <a:extLst>
              <a:ext uri="{FF2B5EF4-FFF2-40B4-BE49-F238E27FC236}">
                <a16:creationId xmlns:a16="http://schemas.microsoft.com/office/drawing/2014/main" id="{5B3CC51A-3111-BA3C-C294-79E01DF399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4169364" y="4729897"/>
            <a:ext cx="1133954" cy="207282"/>
          </a:xfrm>
          <a:prstGeom prst="rect">
            <a:avLst/>
          </a:prstGeom>
        </p:spPr>
      </p:pic>
      <p:pic>
        <p:nvPicPr>
          <p:cNvPr id="2120" name="Picture 2119">
            <a:extLst>
              <a:ext uri="{FF2B5EF4-FFF2-40B4-BE49-F238E27FC236}">
                <a16:creationId xmlns:a16="http://schemas.microsoft.com/office/drawing/2014/main" id="{F85819EF-EA88-7497-0037-70C469EC02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6357810" y="4729897"/>
            <a:ext cx="1133954" cy="207282"/>
          </a:xfrm>
          <a:prstGeom prst="rect">
            <a:avLst/>
          </a:prstGeom>
        </p:spPr>
      </p:pic>
      <p:pic>
        <p:nvPicPr>
          <p:cNvPr id="2121" name="Picture 2120">
            <a:extLst>
              <a:ext uri="{FF2B5EF4-FFF2-40B4-BE49-F238E27FC236}">
                <a16:creationId xmlns:a16="http://schemas.microsoft.com/office/drawing/2014/main" id="{08D1A42B-757A-CE8A-653E-61E96EA211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9340898" y="3386111"/>
            <a:ext cx="1133954" cy="207282"/>
          </a:xfrm>
          <a:prstGeom prst="rect">
            <a:avLst/>
          </a:prstGeom>
        </p:spPr>
      </p:pic>
      <p:sp>
        <p:nvSpPr>
          <p:cNvPr id="2123" name="Rectangle 2122">
            <a:extLst>
              <a:ext uri="{FF2B5EF4-FFF2-40B4-BE49-F238E27FC236}">
                <a16:creationId xmlns:a16="http://schemas.microsoft.com/office/drawing/2014/main" id="{955ECD6D-3F88-A2BF-CC39-BFC0E94C8E0B}"/>
              </a:ext>
            </a:extLst>
          </p:cNvPr>
          <p:cNvSpPr/>
          <p:nvPr/>
        </p:nvSpPr>
        <p:spPr>
          <a:xfrm>
            <a:off x="0" y="6601968"/>
            <a:ext cx="12192000" cy="256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85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0BAE5D-76CB-018F-2192-9697C9144E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50AF6789-AA1D-FB4D-63FA-64CD5FEB15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68551" y="2404260"/>
            <a:ext cx="2059535" cy="20494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D9CB83B-249E-BF2B-0935-FD548E250038}"/>
              </a:ext>
            </a:extLst>
          </p:cNvPr>
          <p:cNvSpPr txBox="1"/>
          <p:nvPr/>
        </p:nvSpPr>
        <p:spPr>
          <a:xfrm>
            <a:off x="0" y="0"/>
            <a:ext cx="2933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The resolution gap</a:t>
            </a:r>
            <a:endParaRPr lang="en-US" sz="24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68BE6B-41A8-B495-2747-E0AED4958C7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516" r="57694" b="65070"/>
          <a:stretch>
            <a:fillRect/>
          </a:stretch>
        </p:blipFill>
        <p:spPr>
          <a:xfrm>
            <a:off x="1353311" y="2400623"/>
            <a:ext cx="1783081" cy="1438613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7F67F846-2C9D-7EAA-8518-190B6DB254AD}"/>
              </a:ext>
            </a:extLst>
          </p:cNvPr>
          <p:cNvSpPr/>
          <p:nvPr/>
        </p:nvSpPr>
        <p:spPr>
          <a:xfrm>
            <a:off x="2249424" y="3071050"/>
            <a:ext cx="585216" cy="551307"/>
          </a:xfrm>
          <a:prstGeom prst="ellipse">
            <a:avLst/>
          </a:prstGeom>
          <a:solidFill>
            <a:schemeClr val="tx2">
              <a:lumMod val="50000"/>
              <a:lumOff val="50000"/>
              <a:alpha val="26000"/>
            </a:schemeClr>
          </a:solidFill>
          <a:ln w="19050">
            <a:solidFill>
              <a:srgbClr val="0070C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B3823D4-D59B-F29F-B22E-6EC57E315441}"/>
              </a:ext>
            </a:extLst>
          </p:cNvPr>
          <p:cNvCxnSpPr>
            <a:cxnSpLocks/>
          </p:cNvCxnSpPr>
          <p:nvPr/>
        </p:nvCxnSpPr>
        <p:spPr>
          <a:xfrm>
            <a:off x="2834640" y="3367462"/>
            <a:ext cx="1080000" cy="0"/>
          </a:xfrm>
          <a:prstGeom prst="line">
            <a:avLst/>
          </a:prstGeom>
          <a:ln w="19050">
            <a:solidFill>
              <a:srgbClr val="0070C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34E6ABA1-60A6-76B4-DF46-46D819B34869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7302" y="2570199"/>
            <a:ext cx="2637457" cy="1438613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A75048B-BCD9-F54D-4F08-7243326C5292}"/>
              </a:ext>
            </a:extLst>
          </p:cNvPr>
          <p:cNvCxnSpPr>
            <a:cxnSpLocks/>
          </p:cNvCxnSpPr>
          <p:nvPr/>
        </p:nvCxnSpPr>
        <p:spPr>
          <a:xfrm>
            <a:off x="6219444" y="3358318"/>
            <a:ext cx="1080000" cy="0"/>
          </a:xfrm>
          <a:prstGeom prst="line">
            <a:avLst/>
          </a:prstGeom>
          <a:ln w="19050">
            <a:solidFill>
              <a:srgbClr val="0070C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C72C5BD-7AA3-2CA5-5E20-9F775C0FD8E5}"/>
              </a:ext>
            </a:extLst>
          </p:cNvPr>
          <p:cNvCxnSpPr>
            <a:cxnSpLocks/>
          </p:cNvCxnSpPr>
          <p:nvPr/>
        </p:nvCxnSpPr>
        <p:spPr>
          <a:xfrm>
            <a:off x="8376955" y="3282008"/>
            <a:ext cx="1080000" cy="0"/>
          </a:xfrm>
          <a:prstGeom prst="line">
            <a:avLst/>
          </a:prstGeom>
          <a:ln w="19050">
            <a:solidFill>
              <a:srgbClr val="0070C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8237DF24-1658-E931-2DED-1B7A232FC84B}"/>
              </a:ext>
            </a:extLst>
          </p:cNvPr>
          <p:cNvSpPr/>
          <p:nvPr/>
        </p:nvSpPr>
        <p:spPr>
          <a:xfrm>
            <a:off x="5634228" y="3071050"/>
            <a:ext cx="585216" cy="551307"/>
          </a:xfrm>
          <a:prstGeom prst="ellipse">
            <a:avLst/>
          </a:prstGeom>
          <a:solidFill>
            <a:schemeClr val="tx2">
              <a:lumMod val="50000"/>
              <a:lumOff val="50000"/>
              <a:alpha val="26000"/>
            </a:schemeClr>
          </a:solidFill>
          <a:ln w="19050">
            <a:solidFill>
              <a:srgbClr val="0070C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51BEDB9A-FD17-F2F0-D871-DE06EAC1F51E}"/>
              </a:ext>
            </a:extLst>
          </p:cNvPr>
          <p:cNvSpPr/>
          <p:nvPr/>
        </p:nvSpPr>
        <p:spPr>
          <a:xfrm>
            <a:off x="8084347" y="3140985"/>
            <a:ext cx="292608" cy="290484"/>
          </a:xfrm>
          <a:prstGeom prst="ellipse">
            <a:avLst/>
          </a:prstGeom>
          <a:solidFill>
            <a:schemeClr val="tx2">
              <a:lumMod val="50000"/>
              <a:lumOff val="50000"/>
              <a:alpha val="26000"/>
            </a:schemeClr>
          </a:solidFill>
          <a:ln w="19050">
            <a:solidFill>
              <a:srgbClr val="0070C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267" name="Picture 7266">
            <a:extLst>
              <a:ext uri="{FF2B5EF4-FFF2-40B4-BE49-F238E27FC236}">
                <a16:creationId xmlns:a16="http://schemas.microsoft.com/office/drawing/2014/main" id="{078B9238-F973-D8C5-CB46-74C00308E2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61858" y="2866287"/>
            <a:ext cx="1215066" cy="114252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D62A319-4B54-20F4-9EE7-0EDFE5732512}"/>
              </a:ext>
            </a:extLst>
          </p:cNvPr>
          <p:cNvSpPr/>
          <p:nvPr/>
        </p:nvSpPr>
        <p:spPr>
          <a:xfrm>
            <a:off x="0" y="6601968"/>
            <a:ext cx="12192000" cy="256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1361D5F-0A3A-B40D-5AD4-D49146C557AF}"/>
              </a:ext>
            </a:extLst>
          </p:cNvPr>
          <p:cNvSpPr txBox="1"/>
          <p:nvPr/>
        </p:nvSpPr>
        <p:spPr>
          <a:xfrm>
            <a:off x="3178114" y="1492791"/>
            <a:ext cx="5327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Precise Synthesis/Sequence Defined Polymers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5DA70CD-E7BD-3D3C-EAC9-A7D1D5E0126C}"/>
              </a:ext>
            </a:extLst>
          </p:cNvPr>
          <p:cNvCxnSpPr>
            <a:cxnSpLocks/>
          </p:cNvCxnSpPr>
          <p:nvPr/>
        </p:nvCxnSpPr>
        <p:spPr>
          <a:xfrm flipH="1">
            <a:off x="2244849" y="1880016"/>
            <a:ext cx="1" cy="544596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4398D6B-1686-FE44-9D7B-2928C66D9E2E}"/>
              </a:ext>
            </a:extLst>
          </p:cNvPr>
          <p:cNvCxnSpPr/>
          <p:nvPr/>
        </p:nvCxnSpPr>
        <p:spPr>
          <a:xfrm>
            <a:off x="2244851" y="1892595"/>
            <a:ext cx="735634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AFA102F-0BEC-61D1-17A9-E31A515B86A6}"/>
              </a:ext>
            </a:extLst>
          </p:cNvPr>
          <p:cNvCxnSpPr>
            <a:cxnSpLocks/>
          </p:cNvCxnSpPr>
          <p:nvPr/>
        </p:nvCxnSpPr>
        <p:spPr>
          <a:xfrm>
            <a:off x="9601200" y="1892595"/>
            <a:ext cx="0" cy="973692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70B6B61-ACBD-6554-03D7-357CBD59AFD2}"/>
              </a:ext>
            </a:extLst>
          </p:cNvPr>
          <p:cNvCxnSpPr>
            <a:cxnSpLocks/>
          </p:cNvCxnSpPr>
          <p:nvPr/>
        </p:nvCxnSpPr>
        <p:spPr>
          <a:xfrm flipH="1" flipV="1">
            <a:off x="9612682" y="4125095"/>
            <a:ext cx="1" cy="544596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26A1628-9EB4-FF6A-805E-647BDB150612}"/>
              </a:ext>
            </a:extLst>
          </p:cNvPr>
          <p:cNvCxnSpPr/>
          <p:nvPr/>
        </p:nvCxnSpPr>
        <p:spPr>
          <a:xfrm>
            <a:off x="2244851" y="4669691"/>
            <a:ext cx="735634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73D3FC3-6DE6-604F-6E65-6E4F00A6A87F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2244852" y="3839236"/>
            <a:ext cx="10630" cy="83045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5C5BD8DC-ED8C-2F14-98A1-B15F5C0C1492}"/>
              </a:ext>
            </a:extLst>
          </p:cNvPr>
          <p:cNvSpPr txBox="1"/>
          <p:nvPr/>
        </p:nvSpPr>
        <p:spPr>
          <a:xfrm>
            <a:off x="4144183" y="4713378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Atomic Level Polymer Imaging (?)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575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1F6756-2354-50FF-0137-AE5B12529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6D7AC8-0F7D-DD1B-B4EF-D621FCBFF9C4}"/>
              </a:ext>
            </a:extLst>
          </p:cNvPr>
          <p:cNvSpPr txBox="1"/>
          <p:nvPr/>
        </p:nvSpPr>
        <p:spPr>
          <a:xfrm>
            <a:off x="0" y="0"/>
            <a:ext cx="8169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Common synthetic polymers: towards the atomic level</a:t>
            </a:r>
            <a:endParaRPr lang="en-US" sz="2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498936-210A-4468-B1CA-7F7A9B63F922}"/>
              </a:ext>
            </a:extLst>
          </p:cNvPr>
          <p:cNvSpPr txBox="1"/>
          <p:nvPr/>
        </p:nvSpPr>
        <p:spPr>
          <a:xfrm>
            <a:off x="0" y="923544"/>
            <a:ext cx="5325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Step 1</a:t>
            </a:r>
            <a:r>
              <a:rPr lang="en-GB" sz="2000" dirty="0"/>
              <a:t>: Overcoming the polymer composition</a:t>
            </a:r>
            <a:endParaRPr lang="en-US" sz="2000" i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323B8FD-A5D8-11CA-E50F-11621A633196}"/>
              </a:ext>
            </a:extLst>
          </p:cNvPr>
          <p:cNvSpPr/>
          <p:nvPr/>
        </p:nvSpPr>
        <p:spPr>
          <a:xfrm>
            <a:off x="0" y="6601968"/>
            <a:ext cx="12192000" cy="256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007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636</Words>
  <Application>Microsoft Office PowerPoint</Application>
  <PresentationFormat>Widescreen</PresentationFormat>
  <Paragraphs>158</Paragraphs>
  <Slides>18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Aptos</vt:lpstr>
      <vt:lpstr>Arial</vt:lpstr>
      <vt:lpstr>Office Theme</vt:lpstr>
      <vt:lpstr>CS ChemDraw Drawing</vt:lpstr>
      <vt:lpstr>Graph</vt:lpstr>
      <vt:lpstr>Accessing conventional synthetic polymers at the atomic level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Liarou, Evelina</dc:creator>
  <cp:lastModifiedBy>Liarou, Evelina</cp:lastModifiedBy>
  <cp:revision>2</cp:revision>
  <dcterms:created xsi:type="dcterms:W3CDTF">2026-04-21T11:26:41Z</dcterms:created>
  <dcterms:modified xsi:type="dcterms:W3CDTF">2026-04-22T07:54:00Z</dcterms:modified>
</cp:coreProperties>
</file>