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mpg" ContentType="video/mpeg"/>
  <Default Extension="png" ContentType="image/png"/>
  <Default Extension="rels" ContentType="application/vnd.openxmlformats-package.relationships+xml"/>
  <Default Extension="svg" ContentType="image/svg+xml"/>
  <Default Extension="tiff" ContentType="image/tiff"/>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81" r:id="rId1"/>
  </p:sldMasterIdLst>
  <p:notesMasterIdLst>
    <p:notesMasterId r:id="rId17"/>
  </p:notesMasterIdLst>
  <p:sldIdLst>
    <p:sldId id="1630" r:id="rId2"/>
    <p:sldId id="1633" r:id="rId3"/>
    <p:sldId id="1635" r:id="rId4"/>
    <p:sldId id="1608" r:id="rId5"/>
    <p:sldId id="1585" r:id="rId6"/>
    <p:sldId id="1685" r:id="rId7"/>
    <p:sldId id="303" r:id="rId8"/>
    <p:sldId id="1640" r:id="rId9"/>
    <p:sldId id="1681" r:id="rId10"/>
    <p:sldId id="1467" r:id="rId11"/>
    <p:sldId id="1676" r:id="rId12"/>
    <p:sldId id="1675" r:id="rId13"/>
    <p:sldId id="1677" r:id="rId14"/>
    <p:sldId id="1678" r:id="rId15"/>
    <p:sldId id="1679" r:id="rId16"/>
  </p:sldIdLst>
  <p:sldSz cx="12192000" cy="6858000"/>
  <p:notesSz cx="6858000" cy="9144000"/>
  <p:defaultTextStyle>
    <a:defPPr>
      <a:defRPr lang="en-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32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86"/>
    <p:restoredTop sz="91204"/>
  </p:normalViewPr>
  <p:slideViewPr>
    <p:cSldViewPr snapToGrid="0">
      <p:cViewPr varScale="1">
        <p:scale>
          <a:sx n="95" d="100"/>
          <a:sy n="95" d="100"/>
        </p:scale>
        <p:origin x="192"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C9201F-043B-7E4D-8EDC-395773FC2D1C}" type="doc">
      <dgm:prSet loTypeId="urn:microsoft.com/office/officeart/2005/8/layout/hList1" loCatId="" qsTypeId="urn:microsoft.com/office/officeart/2005/8/quickstyle/simple1" qsCatId="simple" csTypeId="urn:microsoft.com/office/officeart/2005/8/colors/colorful1" csCatId="colorful" phldr="1"/>
      <dgm:spPr/>
      <dgm:t>
        <a:bodyPr/>
        <a:lstStyle/>
        <a:p>
          <a:endParaRPr lang="en-US"/>
        </a:p>
      </dgm:t>
    </dgm:pt>
    <dgm:pt modelId="{842375C0-4C55-114C-886A-1165D7E8DF56}">
      <dgm:prSet phldrT="[Text]" custT="1"/>
      <dgm:spPr/>
      <dgm:t>
        <a:bodyPr/>
        <a:lstStyle/>
        <a:p>
          <a:pPr>
            <a:buNone/>
          </a:pPr>
          <a:r>
            <a:rPr lang="en-CN" altLang="en-CN" sz="1200" b="1" i="1">
              <a:latin typeface="Arial" panose="020B0604020202020204" pitchFamily="34" charset="0"/>
              <a:ea typeface="source-sans-pro"/>
              <a:cs typeface="Arial" panose="020B0604020202020204" pitchFamily="34" charset="0"/>
            </a:rPr>
            <a:t>Electron Microscopy Research Technology Platform</a:t>
          </a:r>
          <a:endParaRPr lang="en-US" sz="1200" dirty="0">
            <a:latin typeface="Arial" panose="020B0604020202020204" pitchFamily="34" charset="0"/>
            <a:cs typeface="Arial" panose="020B0604020202020204" pitchFamily="34" charset="0"/>
          </a:endParaRPr>
        </a:p>
      </dgm:t>
    </dgm:pt>
    <dgm:pt modelId="{49B1A607-B92E-B241-B17E-9176A2003C60}" type="parTrans" cxnId="{977003AE-6FBB-274E-AC21-9167327C4075}">
      <dgm:prSet/>
      <dgm:spPr/>
      <dgm:t>
        <a:bodyPr/>
        <a:lstStyle/>
        <a:p>
          <a:endParaRPr lang="en-US" sz="1200">
            <a:latin typeface="Arial" panose="020B0604020202020204" pitchFamily="34" charset="0"/>
            <a:cs typeface="Arial" panose="020B0604020202020204" pitchFamily="34" charset="0"/>
          </a:endParaRPr>
        </a:p>
      </dgm:t>
    </dgm:pt>
    <dgm:pt modelId="{DBE0BC37-82C3-BB4D-B6EA-BB4A38F11B3A}" type="sibTrans" cxnId="{977003AE-6FBB-274E-AC21-9167327C4075}">
      <dgm:prSet/>
      <dgm:spPr/>
      <dgm:t>
        <a:bodyPr/>
        <a:lstStyle/>
        <a:p>
          <a:endParaRPr lang="en-US" sz="1200">
            <a:latin typeface="Arial" panose="020B0604020202020204" pitchFamily="34" charset="0"/>
            <a:cs typeface="Arial" panose="020B0604020202020204" pitchFamily="34" charset="0"/>
          </a:endParaRPr>
        </a:p>
      </dgm:t>
    </dgm:pt>
    <dgm:pt modelId="{212A7FB2-9B05-404F-85D7-A379589473E9}">
      <dgm:prSet phldrT="[Text]" custT="1"/>
      <dgm:spPr/>
      <dgm:t>
        <a:bodyPr/>
        <a:lstStyle/>
        <a:p>
          <a:pPr>
            <a:buNone/>
          </a:pPr>
          <a:r>
            <a:rPr lang="en-US" altLang="zh-CN" sz="1200" dirty="0">
              <a:solidFill>
                <a:srgbClr val="000000"/>
              </a:solidFill>
              <a:latin typeface="Arial" panose="020B0604020202020204" pitchFamily="34" charset="0"/>
              <a:ea typeface="source-sans-pro"/>
              <a:cs typeface="Arial" panose="020B0604020202020204" pitchFamily="34" charset="0"/>
            </a:rPr>
            <a:t>Peng</a:t>
          </a:r>
          <a:r>
            <a:rPr lang="zh-CN" altLang="en-US" sz="1200" dirty="0">
              <a:solidFill>
                <a:srgbClr val="000000"/>
              </a:solidFill>
              <a:latin typeface="Arial" panose="020B0604020202020204" pitchFamily="34" charset="0"/>
              <a:ea typeface="source-sans-pro"/>
              <a:cs typeface="Arial" panose="020B0604020202020204" pitchFamily="34" charset="0"/>
            </a:rPr>
            <a:t> </a:t>
          </a:r>
          <a:r>
            <a:rPr lang="en-US" altLang="zh-CN" sz="1200" dirty="0">
              <a:solidFill>
                <a:srgbClr val="000000"/>
              </a:solidFill>
              <a:latin typeface="Arial" panose="020B0604020202020204" pitchFamily="34" charset="0"/>
              <a:ea typeface="source-sans-pro"/>
              <a:cs typeface="Arial" panose="020B0604020202020204" pitchFamily="34" charset="0"/>
            </a:rPr>
            <a:t>Wang,</a:t>
          </a:r>
          <a:r>
            <a:rPr lang="zh-CN" altLang="en-US" sz="1200" dirty="0">
              <a:solidFill>
                <a:srgbClr val="000000"/>
              </a:solidFill>
              <a:latin typeface="Arial" panose="020B0604020202020204" pitchFamily="34" charset="0"/>
              <a:ea typeface="source-sans-pro"/>
              <a:cs typeface="Arial" panose="020B0604020202020204" pitchFamily="34" charset="0"/>
            </a:rPr>
            <a:t> </a:t>
          </a:r>
          <a:r>
            <a:rPr lang="en-CN" altLang="en-CN" sz="1200" dirty="0">
              <a:solidFill>
                <a:srgbClr val="000000"/>
              </a:solidFill>
              <a:latin typeface="Arial" panose="020B0604020202020204" pitchFamily="34" charset="0"/>
              <a:ea typeface="source-sans-pro"/>
              <a:cs typeface="Arial" panose="020B0604020202020204" pitchFamily="34" charset="0"/>
            </a:rPr>
            <a:t>Steve York</a:t>
          </a:r>
          <a:endParaRPr lang="en-US" sz="1200" dirty="0">
            <a:latin typeface="Arial" panose="020B0604020202020204" pitchFamily="34" charset="0"/>
            <a:cs typeface="Arial" panose="020B0604020202020204" pitchFamily="34" charset="0"/>
          </a:endParaRPr>
        </a:p>
      </dgm:t>
    </dgm:pt>
    <dgm:pt modelId="{BB0DCC75-EC23-694B-8491-3FD4D054D121}" type="parTrans" cxnId="{B7FCD34D-EF2F-D440-989D-99A9BFF48902}">
      <dgm:prSet/>
      <dgm:spPr/>
      <dgm:t>
        <a:bodyPr/>
        <a:lstStyle/>
        <a:p>
          <a:endParaRPr lang="en-US" sz="1200">
            <a:latin typeface="Arial" panose="020B0604020202020204" pitchFamily="34" charset="0"/>
            <a:cs typeface="Arial" panose="020B0604020202020204" pitchFamily="34" charset="0"/>
          </a:endParaRPr>
        </a:p>
      </dgm:t>
    </dgm:pt>
    <dgm:pt modelId="{D10CE498-4CFE-E54E-989A-B27AA186AE08}" type="sibTrans" cxnId="{B7FCD34D-EF2F-D440-989D-99A9BFF48902}">
      <dgm:prSet/>
      <dgm:spPr/>
      <dgm:t>
        <a:bodyPr/>
        <a:lstStyle/>
        <a:p>
          <a:endParaRPr lang="en-US" sz="1200">
            <a:latin typeface="Arial" panose="020B0604020202020204" pitchFamily="34" charset="0"/>
            <a:cs typeface="Arial" panose="020B0604020202020204" pitchFamily="34" charset="0"/>
          </a:endParaRPr>
        </a:p>
      </dgm:t>
    </dgm:pt>
    <dgm:pt modelId="{DC8BBFAC-67F3-E14C-94F8-7F6CF1254B7A}">
      <dgm:prSet phldrT="[Text]" custT="1"/>
      <dgm:spPr/>
      <dgm:t>
        <a:bodyPr/>
        <a:lstStyle/>
        <a:p>
          <a:pPr>
            <a:buNone/>
          </a:pPr>
          <a:r>
            <a:rPr lang="en-CN" altLang="en-CN" sz="1200" b="1" i="1" dirty="0">
              <a:latin typeface="Arial" panose="020B0604020202020204" pitchFamily="34" charset="0"/>
              <a:ea typeface="source-sans-pro"/>
              <a:cs typeface="Arial" panose="020B0604020202020204" pitchFamily="34" charset="0"/>
            </a:rPr>
            <a:t>Advanced Bioimaging Research Technology Platform</a:t>
          </a:r>
          <a:endParaRPr lang="en-US" sz="1200" dirty="0">
            <a:latin typeface="Arial" panose="020B0604020202020204" pitchFamily="34" charset="0"/>
            <a:cs typeface="Arial" panose="020B0604020202020204" pitchFamily="34" charset="0"/>
          </a:endParaRPr>
        </a:p>
      </dgm:t>
    </dgm:pt>
    <dgm:pt modelId="{8BD02C98-40D6-3149-8C8F-9100E68B8E02}" type="parTrans" cxnId="{42848D28-D4AF-534E-9AAF-E03882282670}">
      <dgm:prSet/>
      <dgm:spPr/>
      <dgm:t>
        <a:bodyPr/>
        <a:lstStyle/>
        <a:p>
          <a:endParaRPr lang="en-US" sz="1200">
            <a:latin typeface="Arial" panose="020B0604020202020204" pitchFamily="34" charset="0"/>
            <a:cs typeface="Arial" panose="020B0604020202020204" pitchFamily="34" charset="0"/>
          </a:endParaRPr>
        </a:p>
      </dgm:t>
    </dgm:pt>
    <dgm:pt modelId="{3833C92D-7B8E-8747-853D-014F2CEFEFAE}" type="sibTrans" cxnId="{42848D28-D4AF-534E-9AAF-E03882282670}">
      <dgm:prSet/>
      <dgm:spPr/>
      <dgm:t>
        <a:bodyPr/>
        <a:lstStyle/>
        <a:p>
          <a:endParaRPr lang="en-US" sz="1200">
            <a:latin typeface="Arial" panose="020B0604020202020204" pitchFamily="34" charset="0"/>
            <a:cs typeface="Arial" panose="020B0604020202020204" pitchFamily="34" charset="0"/>
          </a:endParaRPr>
        </a:p>
      </dgm:t>
    </dgm:pt>
    <dgm:pt modelId="{3E9E82A1-9A2C-E344-8973-87C541ED270B}">
      <dgm:prSet phldrT="[Text]" custT="1"/>
      <dgm:spPr/>
      <dgm:t>
        <a:bodyPr/>
        <a:lstStyle/>
        <a:p>
          <a:pPr>
            <a:buNone/>
          </a:pPr>
          <a:r>
            <a:rPr lang="en-US" altLang="zh-CN" sz="1200" dirty="0">
              <a:solidFill>
                <a:srgbClr val="000000"/>
              </a:solidFill>
              <a:latin typeface="Arial" panose="020B0604020202020204" pitchFamily="34" charset="0"/>
              <a:ea typeface="source-sans-pro"/>
              <a:cs typeface="Arial" panose="020B0604020202020204" pitchFamily="34" charset="0"/>
            </a:rPr>
            <a:t>Corinne</a:t>
          </a:r>
          <a:r>
            <a:rPr lang="zh-CN" altLang="en-US" sz="1200" dirty="0">
              <a:solidFill>
                <a:srgbClr val="000000"/>
              </a:solidFill>
              <a:latin typeface="Arial" panose="020B0604020202020204" pitchFamily="34" charset="0"/>
              <a:ea typeface="source-sans-pro"/>
              <a:cs typeface="Arial" panose="020B0604020202020204" pitchFamily="34" charset="0"/>
            </a:rPr>
            <a:t> </a:t>
          </a:r>
          <a:r>
            <a:rPr lang="en-US" altLang="zh-CN" sz="1200" dirty="0">
              <a:solidFill>
                <a:srgbClr val="000000"/>
              </a:solidFill>
              <a:latin typeface="Arial" panose="020B0604020202020204" pitchFamily="34" charset="0"/>
              <a:ea typeface="source-sans-pro"/>
              <a:cs typeface="Arial" panose="020B0604020202020204" pitchFamily="34" charset="0"/>
            </a:rPr>
            <a:t>Smith,</a:t>
          </a:r>
          <a:r>
            <a:rPr lang="zh-CN" altLang="en-US" sz="1200" dirty="0">
              <a:solidFill>
                <a:srgbClr val="000000"/>
              </a:solidFill>
              <a:latin typeface="Arial" panose="020B0604020202020204" pitchFamily="34" charset="0"/>
              <a:ea typeface="source-sans-pro"/>
              <a:cs typeface="Arial" panose="020B0604020202020204" pitchFamily="34" charset="0"/>
            </a:rPr>
            <a:t> </a:t>
          </a:r>
          <a:r>
            <a:rPr lang="en-CN" altLang="en-CN" sz="1200" dirty="0">
              <a:solidFill>
                <a:srgbClr val="000000"/>
              </a:solidFill>
              <a:latin typeface="Arial" panose="020B0604020202020204" pitchFamily="34" charset="0"/>
              <a:ea typeface="source-sans-pro"/>
              <a:cs typeface="Arial" panose="020B0604020202020204" pitchFamily="34" charset="0"/>
            </a:rPr>
            <a:t>Saskia Bakker</a:t>
          </a:r>
          <a:endParaRPr lang="en-US" sz="1200" dirty="0">
            <a:latin typeface="Arial" panose="020B0604020202020204" pitchFamily="34" charset="0"/>
            <a:cs typeface="Arial" panose="020B0604020202020204" pitchFamily="34" charset="0"/>
          </a:endParaRPr>
        </a:p>
      </dgm:t>
    </dgm:pt>
    <dgm:pt modelId="{8763BF3D-F90F-8946-A251-592A82D24368}" type="parTrans" cxnId="{2054B6D3-6368-8A4B-A9D0-2DDEE8D9BFAF}">
      <dgm:prSet/>
      <dgm:spPr/>
      <dgm:t>
        <a:bodyPr/>
        <a:lstStyle/>
        <a:p>
          <a:endParaRPr lang="en-US" sz="1200">
            <a:latin typeface="Arial" panose="020B0604020202020204" pitchFamily="34" charset="0"/>
            <a:cs typeface="Arial" panose="020B0604020202020204" pitchFamily="34" charset="0"/>
          </a:endParaRPr>
        </a:p>
      </dgm:t>
    </dgm:pt>
    <dgm:pt modelId="{46B9DFC7-B015-064A-8D57-346E5757EBC7}" type="sibTrans" cxnId="{2054B6D3-6368-8A4B-A9D0-2DDEE8D9BFAF}">
      <dgm:prSet/>
      <dgm:spPr/>
      <dgm:t>
        <a:bodyPr/>
        <a:lstStyle/>
        <a:p>
          <a:endParaRPr lang="en-US" sz="1200">
            <a:latin typeface="Arial" panose="020B0604020202020204" pitchFamily="34" charset="0"/>
            <a:cs typeface="Arial" panose="020B0604020202020204" pitchFamily="34" charset="0"/>
          </a:endParaRPr>
        </a:p>
      </dgm:t>
    </dgm:pt>
    <dgm:pt modelId="{6E828C1C-47D4-B249-8FE1-4A59B5B5DE24}">
      <dgm:prSet phldrT="[Text]" custT="1"/>
      <dgm:spPr/>
      <dgm:t>
        <a:bodyPr/>
        <a:lstStyle/>
        <a:p>
          <a:pPr>
            <a:buNone/>
          </a:pPr>
          <a:r>
            <a:rPr lang="en-CN" altLang="en-CN" sz="1200" b="1" i="1">
              <a:latin typeface="Arial" panose="020B0604020202020204" pitchFamily="34" charset="0"/>
              <a:ea typeface="source-sans-pro"/>
              <a:cs typeface="Arial" panose="020B0604020202020204" pitchFamily="34" charset="0"/>
            </a:rPr>
            <a:t>WMG Electron Microscopy Suite</a:t>
          </a:r>
          <a:endParaRPr lang="en-US" sz="1200" dirty="0">
            <a:latin typeface="Arial" panose="020B0604020202020204" pitchFamily="34" charset="0"/>
            <a:cs typeface="Arial" panose="020B0604020202020204" pitchFamily="34" charset="0"/>
          </a:endParaRPr>
        </a:p>
      </dgm:t>
    </dgm:pt>
    <dgm:pt modelId="{8D442156-DF39-4E4C-AEBA-A7C3633B6B1B}" type="parTrans" cxnId="{B1A82505-D4FB-EB4C-8862-47B06E413BF2}">
      <dgm:prSet/>
      <dgm:spPr/>
      <dgm:t>
        <a:bodyPr/>
        <a:lstStyle/>
        <a:p>
          <a:endParaRPr lang="en-US" sz="1200">
            <a:latin typeface="Arial" panose="020B0604020202020204" pitchFamily="34" charset="0"/>
            <a:cs typeface="Arial" panose="020B0604020202020204" pitchFamily="34" charset="0"/>
          </a:endParaRPr>
        </a:p>
      </dgm:t>
    </dgm:pt>
    <dgm:pt modelId="{1FE73DA8-2CB7-CB4F-83E1-5480EF15FA03}" type="sibTrans" cxnId="{B1A82505-D4FB-EB4C-8862-47B06E413BF2}">
      <dgm:prSet/>
      <dgm:spPr/>
      <dgm:t>
        <a:bodyPr/>
        <a:lstStyle/>
        <a:p>
          <a:endParaRPr lang="en-US" sz="1200">
            <a:latin typeface="Arial" panose="020B0604020202020204" pitchFamily="34" charset="0"/>
            <a:cs typeface="Arial" panose="020B0604020202020204" pitchFamily="34" charset="0"/>
          </a:endParaRPr>
        </a:p>
      </dgm:t>
    </dgm:pt>
    <dgm:pt modelId="{DC4C7F4A-2932-8A4E-8B8D-0D7728A2FF4E}">
      <dgm:prSet phldrT="[Text]" custT="1"/>
      <dgm:spPr/>
      <dgm:t>
        <a:bodyPr/>
        <a:lstStyle/>
        <a:p>
          <a:pPr>
            <a:buNone/>
          </a:pPr>
          <a:r>
            <a:rPr lang="en-CN" altLang="en-CN" sz="1200" kern="1200" dirty="0">
              <a:solidFill>
                <a:srgbClr val="000000"/>
              </a:solidFill>
              <a:latin typeface="Arial" panose="020B0604020202020204" pitchFamily="34" charset="0"/>
              <a:ea typeface="source-sans-pro"/>
              <a:cs typeface="Arial" panose="020B0604020202020204" pitchFamily="34" charset="0"/>
            </a:rPr>
            <a:t>Geoff West</a:t>
          </a:r>
          <a:endParaRPr lang="en-US" sz="1200" kern="1200" dirty="0">
            <a:latin typeface="Arial" panose="020B0604020202020204" pitchFamily="34" charset="0"/>
            <a:cs typeface="Arial" panose="020B0604020202020204" pitchFamily="34" charset="0"/>
          </a:endParaRPr>
        </a:p>
      </dgm:t>
    </dgm:pt>
    <dgm:pt modelId="{04AA4139-3DBA-4149-AD55-81CFD53DE19F}" type="parTrans" cxnId="{2166449B-C50E-1E4B-B155-EC3356135075}">
      <dgm:prSet/>
      <dgm:spPr/>
      <dgm:t>
        <a:bodyPr/>
        <a:lstStyle/>
        <a:p>
          <a:endParaRPr lang="en-US" sz="1200">
            <a:latin typeface="Arial" panose="020B0604020202020204" pitchFamily="34" charset="0"/>
            <a:cs typeface="Arial" panose="020B0604020202020204" pitchFamily="34" charset="0"/>
          </a:endParaRPr>
        </a:p>
      </dgm:t>
    </dgm:pt>
    <dgm:pt modelId="{DC3EBFDA-BF29-284C-90C1-463936910842}" type="sibTrans" cxnId="{2166449B-C50E-1E4B-B155-EC3356135075}">
      <dgm:prSet/>
      <dgm:spPr/>
      <dgm:t>
        <a:bodyPr/>
        <a:lstStyle/>
        <a:p>
          <a:endParaRPr lang="en-US" sz="1200">
            <a:latin typeface="Arial" panose="020B0604020202020204" pitchFamily="34" charset="0"/>
            <a:cs typeface="Arial" panose="020B0604020202020204" pitchFamily="34" charset="0"/>
          </a:endParaRPr>
        </a:p>
      </dgm:t>
    </dgm:pt>
    <dgm:pt modelId="{A0937E75-7B32-C84C-8D4A-C40839E268C1}">
      <dgm:prSet custT="1"/>
      <dgm:spPr/>
      <dgm:t>
        <a:bodyPr/>
        <a:lstStyle/>
        <a:p>
          <a:r>
            <a:rPr lang="en-CN" altLang="en-CN" sz="1200" b="1" i="1" dirty="0">
              <a:latin typeface="Arial" panose="020B0604020202020204" pitchFamily="34" charset="0"/>
              <a:ea typeface="source-sans-pro"/>
              <a:cs typeface="Arial" panose="020B0604020202020204" pitchFamily="34" charset="0"/>
            </a:rPr>
            <a:t>National Electron Diffraction Facility (Warwick)</a:t>
          </a:r>
          <a:endParaRPr lang="en-CN" altLang="en-CN" sz="1200" dirty="0">
            <a:latin typeface="Arial" panose="020B0604020202020204" pitchFamily="34" charset="0"/>
            <a:cs typeface="Arial" panose="020B0604020202020204" pitchFamily="34" charset="0"/>
          </a:endParaRPr>
        </a:p>
      </dgm:t>
    </dgm:pt>
    <dgm:pt modelId="{84D3F6B0-2C77-A842-90C3-70E485306702}" type="parTrans" cxnId="{15D5F905-52EB-A14B-840F-6C9D387F4952}">
      <dgm:prSet/>
      <dgm:spPr/>
      <dgm:t>
        <a:bodyPr/>
        <a:lstStyle/>
        <a:p>
          <a:endParaRPr lang="en-US" sz="1200">
            <a:latin typeface="Arial" panose="020B0604020202020204" pitchFamily="34" charset="0"/>
            <a:cs typeface="Arial" panose="020B0604020202020204" pitchFamily="34" charset="0"/>
          </a:endParaRPr>
        </a:p>
      </dgm:t>
    </dgm:pt>
    <dgm:pt modelId="{8053B349-9502-324D-A804-5DBF7F7C6756}" type="sibTrans" cxnId="{15D5F905-52EB-A14B-840F-6C9D387F4952}">
      <dgm:prSet/>
      <dgm:spPr/>
      <dgm:t>
        <a:bodyPr/>
        <a:lstStyle/>
        <a:p>
          <a:endParaRPr lang="en-US" sz="1200">
            <a:latin typeface="Arial" panose="020B0604020202020204" pitchFamily="34" charset="0"/>
            <a:cs typeface="Arial" panose="020B0604020202020204" pitchFamily="34" charset="0"/>
          </a:endParaRPr>
        </a:p>
      </dgm:t>
    </dgm:pt>
    <dgm:pt modelId="{0DC51FC8-0E9E-9244-A3A9-221A50E2F017}">
      <dgm:prSet custT="1"/>
      <dgm:spPr/>
      <dgm:t>
        <a:bodyPr/>
        <a:lstStyle/>
        <a:p>
          <a:pPr>
            <a:buNone/>
          </a:pPr>
          <a:r>
            <a:rPr lang="en-CN" altLang="en-CN" sz="1200" dirty="0">
              <a:solidFill>
                <a:srgbClr val="000000"/>
              </a:solidFill>
              <a:latin typeface="Arial" panose="020B0604020202020204" pitchFamily="34" charset="0"/>
              <a:ea typeface="source-sans-pro"/>
              <a:cs typeface="Arial" panose="020B0604020202020204" pitchFamily="34" charset="0"/>
            </a:rPr>
            <a:t>David Walker</a:t>
          </a:r>
          <a:r>
            <a:rPr lang="en-US" altLang="zh-CN" sz="1200" dirty="0">
              <a:solidFill>
                <a:srgbClr val="000000"/>
              </a:solidFill>
              <a:latin typeface="Arial" panose="020B0604020202020204" pitchFamily="34" charset="0"/>
              <a:ea typeface="source-sans-pro"/>
              <a:cs typeface="Arial" panose="020B0604020202020204" pitchFamily="34" charset="0"/>
            </a:rPr>
            <a:t>,</a:t>
          </a:r>
          <a:r>
            <a:rPr lang="zh-CN" altLang="en-US" sz="1200" dirty="0">
              <a:solidFill>
                <a:srgbClr val="000000"/>
              </a:solidFill>
              <a:latin typeface="Arial" panose="020B0604020202020204" pitchFamily="34" charset="0"/>
              <a:ea typeface="source-sans-pro"/>
              <a:cs typeface="Arial" panose="020B0604020202020204" pitchFamily="34" charset="0"/>
            </a:rPr>
            <a:t> </a:t>
          </a:r>
          <a:r>
            <a:rPr lang="en-US" sz="1200" b="0" i="0" u="none" dirty="0">
              <a:latin typeface="Arial" panose="020B0604020202020204" pitchFamily="34" charset="0"/>
              <a:cs typeface="Arial" panose="020B0604020202020204" pitchFamily="34" charset="0"/>
            </a:rPr>
            <a:t>Jere Tidey</a:t>
          </a:r>
          <a:endParaRPr lang="en-US" sz="1200" dirty="0">
            <a:latin typeface="Arial" panose="020B0604020202020204" pitchFamily="34" charset="0"/>
            <a:cs typeface="Arial" panose="020B0604020202020204" pitchFamily="34" charset="0"/>
          </a:endParaRPr>
        </a:p>
      </dgm:t>
    </dgm:pt>
    <dgm:pt modelId="{7537A11E-DFE4-C740-954D-AB5EAF3A1D41}" type="parTrans" cxnId="{02712169-BDEC-6A42-AE66-D14D2FA6EA69}">
      <dgm:prSet/>
      <dgm:spPr/>
      <dgm:t>
        <a:bodyPr/>
        <a:lstStyle/>
        <a:p>
          <a:endParaRPr lang="en-US" sz="1200">
            <a:latin typeface="Arial" panose="020B0604020202020204" pitchFamily="34" charset="0"/>
            <a:cs typeface="Arial" panose="020B0604020202020204" pitchFamily="34" charset="0"/>
          </a:endParaRPr>
        </a:p>
      </dgm:t>
    </dgm:pt>
    <dgm:pt modelId="{FFDC7AF0-990E-1045-A080-96A2D0BA4FC2}" type="sibTrans" cxnId="{02712169-BDEC-6A42-AE66-D14D2FA6EA69}">
      <dgm:prSet/>
      <dgm:spPr/>
      <dgm:t>
        <a:bodyPr/>
        <a:lstStyle/>
        <a:p>
          <a:endParaRPr lang="en-US" sz="1200">
            <a:latin typeface="Arial" panose="020B0604020202020204" pitchFamily="34" charset="0"/>
            <a:cs typeface="Arial" panose="020B0604020202020204" pitchFamily="34" charset="0"/>
          </a:endParaRPr>
        </a:p>
      </dgm:t>
    </dgm:pt>
    <dgm:pt modelId="{01A42973-C974-464E-A827-D2878D317CA6}">
      <dgm:prSet phldrT="[Text]" custT="1"/>
      <dgm:spPr/>
      <dgm:t>
        <a:bodyPr/>
        <a:lstStyle/>
        <a:p>
          <a:r>
            <a:rPr lang="en-US" altLang="zh-CN" sz="1200" dirty="0">
              <a:latin typeface="Arial" panose="020B0604020202020204" pitchFamily="34" charset="0"/>
              <a:cs typeface="Arial" panose="020B0604020202020204" pitchFamily="34" charset="0"/>
            </a:rPr>
            <a:t>Aberration</a:t>
          </a:r>
          <a:r>
            <a:rPr lang="zh-CN" altLang="en-US" sz="1200" dirty="0">
              <a:latin typeface="Arial" panose="020B0604020202020204" pitchFamily="34" charset="0"/>
              <a:cs typeface="Arial" panose="020B0604020202020204" pitchFamily="34" charset="0"/>
            </a:rPr>
            <a:t> </a:t>
          </a:r>
          <a:r>
            <a:rPr lang="en-US" altLang="zh-CN" sz="1200" dirty="0">
              <a:latin typeface="Arial" panose="020B0604020202020204" pitchFamily="34" charset="0"/>
              <a:cs typeface="Arial" panose="020B0604020202020204" pitchFamily="34" charset="0"/>
            </a:rPr>
            <a:t>Corrected</a:t>
          </a:r>
          <a:r>
            <a:rPr lang="zh-CN" altLang="en-US" sz="1200" dirty="0">
              <a:latin typeface="Arial" panose="020B0604020202020204" pitchFamily="34" charset="0"/>
              <a:cs typeface="Arial" panose="020B0604020202020204" pitchFamily="34" charset="0"/>
            </a:rPr>
            <a:t> </a:t>
          </a:r>
          <a:r>
            <a:rPr lang="en-US" altLang="zh-CN" sz="1200" dirty="0">
              <a:latin typeface="Arial" panose="020B0604020202020204" pitchFamily="34" charset="0"/>
              <a:cs typeface="Arial" panose="020B0604020202020204" pitchFamily="34" charset="0"/>
            </a:rPr>
            <a:t>S/TEM</a:t>
          </a:r>
          <a:endParaRPr lang="en-US" sz="1200" dirty="0">
            <a:latin typeface="Arial" panose="020B0604020202020204" pitchFamily="34" charset="0"/>
            <a:cs typeface="Arial" panose="020B0604020202020204" pitchFamily="34" charset="0"/>
          </a:endParaRPr>
        </a:p>
      </dgm:t>
    </dgm:pt>
    <dgm:pt modelId="{F9D3EFD8-2BFA-7A49-B717-966DF12383CC}" type="sibTrans" cxnId="{A2582970-8CAF-8143-ACB4-2762125F95D2}">
      <dgm:prSet/>
      <dgm:spPr/>
      <dgm:t>
        <a:bodyPr/>
        <a:lstStyle/>
        <a:p>
          <a:endParaRPr lang="en-US" sz="1200">
            <a:latin typeface="Arial" panose="020B0604020202020204" pitchFamily="34" charset="0"/>
            <a:cs typeface="Arial" panose="020B0604020202020204" pitchFamily="34" charset="0"/>
          </a:endParaRPr>
        </a:p>
      </dgm:t>
    </dgm:pt>
    <dgm:pt modelId="{4011E556-28B5-2745-A246-D19CF0BC8A8E}" type="parTrans" cxnId="{A2582970-8CAF-8143-ACB4-2762125F95D2}">
      <dgm:prSet/>
      <dgm:spPr/>
      <dgm:t>
        <a:bodyPr/>
        <a:lstStyle/>
        <a:p>
          <a:endParaRPr lang="en-US" sz="1200">
            <a:latin typeface="Arial" panose="020B0604020202020204" pitchFamily="34" charset="0"/>
            <a:cs typeface="Arial" panose="020B0604020202020204" pitchFamily="34" charset="0"/>
          </a:endParaRPr>
        </a:p>
      </dgm:t>
    </dgm:pt>
    <dgm:pt modelId="{A74579F7-7BC0-8C4D-8C95-973E2ACD167B}">
      <dgm:prSet custT="1"/>
      <dgm:spPr/>
      <dgm:t>
        <a:bodyPr/>
        <a:lstStyle/>
        <a:p>
          <a:pPr>
            <a:buFont typeface="Arial" panose="020B0604020202020204" pitchFamily="34" charset="0"/>
            <a:buChar char="•"/>
          </a:pPr>
          <a:r>
            <a:rPr lang="en-US" altLang="zh-CN" sz="1200" b="0" i="0" u="none" dirty="0">
              <a:latin typeface="Arial" panose="020B0604020202020204" pitchFamily="34" charset="0"/>
              <a:cs typeface="Arial" panose="020B0604020202020204" pitchFamily="34" charset="0"/>
            </a:rPr>
            <a:t>E</a:t>
          </a:r>
          <a:r>
            <a:rPr lang="en-US" sz="1200" b="0" i="0" u="none" dirty="0">
              <a:latin typeface="Arial" panose="020B0604020202020204" pitchFamily="34" charset="0"/>
              <a:cs typeface="Arial" panose="020B0604020202020204" pitchFamily="34" charset="0"/>
            </a:rPr>
            <a:t>lectron diffract</a:t>
          </a:r>
          <a:r>
            <a:rPr lang="en-US" altLang="zh-CN" sz="1200" b="0" i="0" u="none" dirty="0">
              <a:latin typeface="Arial" panose="020B0604020202020204" pitchFamily="34" charset="0"/>
              <a:cs typeface="Arial" panose="020B0604020202020204" pitchFamily="34" charset="0"/>
            </a:rPr>
            <a:t>ometer</a:t>
          </a:r>
          <a:endParaRPr lang="en-US" sz="1200" dirty="0">
            <a:latin typeface="Arial" panose="020B0604020202020204" pitchFamily="34" charset="0"/>
            <a:cs typeface="Arial" panose="020B0604020202020204" pitchFamily="34" charset="0"/>
          </a:endParaRPr>
        </a:p>
      </dgm:t>
    </dgm:pt>
    <dgm:pt modelId="{6F673256-C222-C44B-B33A-A6CA7F09EF8C}" type="parTrans" cxnId="{BCA45037-211F-4548-AB35-3F260A67DE76}">
      <dgm:prSet/>
      <dgm:spPr/>
      <dgm:t>
        <a:bodyPr/>
        <a:lstStyle/>
        <a:p>
          <a:endParaRPr lang="en-US" sz="1200">
            <a:latin typeface="Arial" panose="020B0604020202020204" pitchFamily="34" charset="0"/>
            <a:cs typeface="Arial" panose="020B0604020202020204" pitchFamily="34" charset="0"/>
          </a:endParaRPr>
        </a:p>
      </dgm:t>
    </dgm:pt>
    <dgm:pt modelId="{15F2A648-D209-8041-AD1F-E713DB2C930A}" type="sibTrans" cxnId="{BCA45037-211F-4548-AB35-3F260A67DE76}">
      <dgm:prSet/>
      <dgm:spPr/>
      <dgm:t>
        <a:bodyPr/>
        <a:lstStyle/>
        <a:p>
          <a:endParaRPr lang="en-US" sz="1200">
            <a:latin typeface="Arial" panose="020B0604020202020204" pitchFamily="34" charset="0"/>
            <a:cs typeface="Arial" panose="020B0604020202020204" pitchFamily="34" charset="0"/>
          </a:endParaRPr>
        </a:p>
      </dgm:t>
    </dgm:pt>
    <dgm:pt modelId="{24ABAF6C-EFA1-3C40-A73D-73C3A281C8DD}">
      <dgm:prSet phldrT="[Text]" custT="1"/>
      <dgm:spPr/>
      <dgm:t>
        <a:bodyPr/>
        <a:lstStyle/>
        <a:p>
          <a:pPr>
            <a:buFont typeface="Arial" panose="020B0604020202020204" pitchFamily="34" charset="0"/>
            <a:buChar char="•"/>
          </a:pPr>
          <a:r>
            <a:rPr lang="en-US" altLang="zh-CN" sz="1200" kern="1200" dirty="0">
              <a:latin typeface="Arial" panose="020B0604020202020204" pitchFamily="34" charset="0"/>
              <a:cs typeface="Arial" panose="020B0604020202020204" pitchFamily="34" charset="0"/>
            </a:rPr>
            <a:t>S/TEM</a:t>
          </a:r>
          <a:endParaRPr lang="en-US" sz="1200" kern="1200" dirty="0">
            <a:latin typeface="Arial" panose="020B0604020202020204" pitchFamily="34" charset="0"/>
            <a:cs typeface="Arial" panose="020B0604020202020204" pitchFamily="34" charset="0"/>
          </a:endParaRPr>
        </a:p>
      </dgm:t>
    </dgm:pt>
    <dgm:pt modelId="{2CE650E5-8A0E-DC46-90CE-164938295524}" type="parTrans" cxnId="{AB4EC27B-5EC7-264F-B811-2B003027829D}">
      <dgm:prSet/>
      <dgm:spPr/>
      <dgm:t>
        <a:bodyPr/>
        <a:lstStyle/>
        <a:p>
          <a:endParaRPr lang="en-US" sz="1200">
            <a:latin typeface="Arial" panose="020B0604020202020204" pitchFamily="34" charset="0"/>
            <a:cs typeface="Arial" panose="020B0604020202020204" pitchFamily="34" charset="0"/>
          </a:endParaRPr>
        </a:p>
      </dgm:t>
    </dgm:pt>
    <dgm:pt modelId="{F38FEA34-99DE-F64D-97AC-ACC5C687D434}" type="sibTrans" cxnId="{AB4EC27B-5EC7-264F-B811-2B003027829D}">
      <dgm:prSet/>
      <dgm:spPr/>
      <dgm:t>
        <a:bodyPr/>
        <a:lstStyle/>
        <a:p>
          <a:endParaRPr lang="en-US" sz="1200">
            <a:latin typeface="Arial" panose="020B0604020202020204" pitchFamily="34" charset="0"/>
            <a:cs typeface="Arial" panose="020B0604020202020204" pitchFamily="34" charset="0"/>
          </a:endParaRPr>
        </a:p>
      </dgm:t>
    </dgm:pt>
    <dgm:pt modelId="{CFC00D5F-FC2E-D24C-8371-DD14994F26E3}">
      <dgm:prSet phldrT="[Text]" custT="1"/>
      <dgm:spPr/>
      <dgm:t>
        <a:bodyPr/>
        <a:lstStyle/>
        <a:p>
          <a:r>
            <a:rPr lang="en-US" altLang="zh-CN" sz="1200" dirty="0">
              <a:latin typeface="Arial" panose="020B0604020202020204" pitchFamily="34" charset="0"/>
              <a:cs typeface="Arial" panose="020B0604020202020204" pitchFamily="34" charset="0"/>
            </a:rPr>
            <a:t>EELS</a:t>
          </a:r>
          <a:r>
            <a:rPr lang="zh-CN" altLang="en-US" sz="1200" dirty="0">
              <a:latin typeface="Arial" panose="020B0604020202020204" pitchFamily="34" charset="0"/>
              <a:cs typeface="Arial" panose="020B0604020202020204" pitchFamily="34" charset="0"/>
            </a:rPr>
            <a:t> </a:t>
          </a:r>
          <a:r>
            <a:rPr lang="en-US" altLang="zh-CN" sz="1200" dirty="0">
              <a:latin typeface="Arial" panose="020B0604020202020204" pitchFamily="34" charset="0"/>
              <a:cs typeface="Arial" panose="020B0604020202020204" pitchFamily="34" charset="0"/>
            </a:rPr>
            <a:t>Spectroscopy</a:t>
          </a:r>
          <a:endParaRPr lang="en-US" sz="1200" dirty="0">
            <a:latin typeface="Arial" panose="020B0604020202020204" pitchFamily="34" charset="0"/>
            <a:cs typeface="Arial" panose="020B0604020202020204" pitchFamily="34" charset="0"/>
          </a:endParaRPr>
        </a:p>
      </dgm:t>
    </dgm:pt>
    <dgm:pt modelId="{D256FD46-37E9-9349-BC87-7F43B3A35A70}" type="parTrans" cxnId="{94EE57B9-7EEB-2949-B2D9-64787E0457CB}">
      <dgm:prSet/>
      <dgm:spPr/>
      <dgm:t>
        <a:bodyPr/>
        <a:lstStyle/>
        <a:p>
          <a:endParaRPr lang="en-US"/>
        </a:p>
      </dgm:t>
    </dgm:pt>
    <dgm:pt modelId="{441CD602-33CD-DF45-A77A-7534117741FE}" type="sibTrans" cxnId="{94EE57B9-7EEB-2949-B2D9-64787E0457CB}">
      <dgm:prSet/>
      <dgm:spPr/>
      <dgm:t>
        <a:bodyPr/>
        <a:lstStyle/>
        <a:p>
          <a:endParaRPr lang="en-US"/>
        </a:p>
      </dgm:t>
    </dgm:pt>
    <dgm:pt modelId="{326C6460-C830-5B42-8FFD-75EA4FB7D285}">
      <dgm:prSet phldrT="[Text]" custT="1"/>
      <dgm:spPr/>
      <dgm:t>
        <a:bodyPr/>
        <a:lstStyle/>
        <a:p>
          <a:r>
            <a:rPr lang="en-US" altLang="zh-CN" sz="1200" dirty="0">
              <a:latin typeface="Arial" panose="020B0604020202020204" pitchFamily="34" charset="0"/>
              <a:cs typeface="Arial" panose="020B0604020202020204" pitchFamily="34" charset="0"/>
            </a:rPr>
            <a:t>SEM</a:t>
          </a:r>
          <a:r>
            <a:rPr lang="zh-CN" altLang="en-US" sz="1200" dirty="0">
              <a:latin typeface="Arial" panose="020B0604020202020204" pitchFamily="34" charset="0"/>
              <a:cs typeface="Arial" panose="020B0604020202020204" pitchFamily="34" charset="0"/>
            </a:rPr>
            <a:t> </a:t>
          </a:r>
          <a:r>
            <a:rPr lang="en-US" altLang="zh-CN" sz="1200" dirty="0">
              <a:latin typeface="Arial" panose="020B0604020202020204" pitchFamily="34" charset="0"/>
              <a:cs typeface="Arial" panose="020B0604020202020204" pitchFamily="34" charset="0"/>
            </a:rPr>
            <a:t>and</a:t>
          </a:r>
          <a:r>
            <a:rPr lang="zh-CN" altLang="en-US" sz="1200" dirty="0">
              <a:latin typeface="Arial" panose="020B0604020202020204" pitchFamily="34" charset="0"/>
              <a:cs typeface="Arial" panose="020B0604020202020204" pitchFamily="34" charset="0"/>
            </a:rPr>
            <a:t> </a:t>
          </a:r>
          <a:r>
            <a:rPr lang="en-US" altLang="zh-CN" sz="1200" dirty="0">
              <a:latin typeface="Arial" panose="020B0604020202020204" pitchFamily="34" charset="0"/>
              <a:cs typeface="Arial" panose="020B0604020202020204" pitchFamily="34" charset="0"/>
            </a:rPr>
            <a:t>FIB</a:t>
          </a:r>
          <a:endParaRPr lang="en-US" sz="1200" dirty="0">
            <a:latin typeface="Arial" panose="020B0604020202020204" pitchFamily="34" charset="0"/>
            <a:cs typeface="Arial" panose="020B0604020202020204" pitchFamily="34" charset="0"/>
          </a:endParaRPr>
        </a:p>
      </dgm:t>
    </dgm:pt>
    <dgm:pt modelId="{8FC64F55-AD09-CB47-91F8-1425F6EB37AD}" type="parTrans" cxnId="{A547220F-8A65-2F49-BD25-3488A6775023}">
      <dgm:prSet/>
      <dgm:spPr/>
      <dgm:t>
        <a:bodyPr/>
        <a:lstStyle/>
        <a:p>
          <a:endParaRPr lang="en-US"/>
        </a:p>
      </dgm:t>
    </dgm:pt>
    <dgm:pt modelId="{4CB121D8-D929-A346-8BC2-9DA783D0F154}" type="sibTrans" cxnId="{A547220F-8A65-2F49-BD25-3488A6775023}">
      <dgm:prSet/>
      <dgm:spPr/>
      <dgm:t>
        <a:bodyPr/>
        <a:lstStyle/>
        <a:p>
          <a:endParaRPr lang="en-US"/>
        </a:p>
      </dgm:t>
    </dgm:pt>
    <dgm:pt modelId="{45DAB8C9-5621-A44E-BD65-5B7B49701234}">
      <dgm:prSet phldrT="[Text]" custT="1"/>
      <dgm:spPr/>
      <dgm:t>
        <a:bodyPr/>
        <a:lstStyle/>
        <a:p>
          <a:pPr>
            <a:buFont typeface="Arial" panose="020B0604020202020204" pitchFamily="34" charset="0"/>
            <a:buChar char="•"/>
          </a:pPr>
          <a:r>
            <a:rPr lang="en-US" altLang="zh-CN" sz="1200" b="0" i="0" u="none" dirty="0">
              <a:latin typeface="Arial" panose="020B0604020202020204" pitchFamily="34" charset="0"/>
              <a:cs typeface="Arial" panose="020B0604020202020204" pitchFamily="34" charset="0"/>
            </a:rPr>
            <a:t>Cryo-SEM,</a:t>
          </a:r>
          <a:r>
            <a:rPr lang="zh-CN" altLang="en-US" sz="1200" b="0" i="0" u="none" dirty="0">
              <a:latin typeface="Arial" panose="020B0604020202020204" pitchFamily="34" charset="0"/>
              <a:cs typeface="Arial" panose="020B0604020202020204" pitchFamily="34" charset="0"/>
            </a:rPr>
            <a:t> </a:t>
          </a:r>
          <a:r>
            <a:rPr lang="en-US" sz="1200" b="0" i="0" u="none" dirty="0">
              <a:latin typeface="Arial" panose="020B0604020202020204" pitchFamily="34" charset="0"/>
              <a:cs typeface="Arial" panose="020B0604020202020204" pitchFamily="34" charset="0"/>
            </a:rPr>
            <a:t>volume electron microscopy </a:t>
          </a:r>
          <a:endParaRPr lang="en-US" sz="1200" dirty="0">
            <a:latin typeface="Arial" panose="020B0604020202020204" pitchFamily="34" charset="0"/>
            <a:cs typeface="Arial" panose="020B0604020202020204" pitchFamily="34" charset="0"/>
          </a:endParaRPr>
        </a:p>
      </dgm:t>
    </dgm:pt>
    <dgm:pt modelId="{F5A0E2C0-34C9-1A4B-921A-647CE869317C}" type="parTrans" cxnId="{F0A15990-5B5E-3F41-A905-B9871F952895}">
      <dgm:prSet/>
      <dgm:spPr/>
      <dgm:t>
        <a:bodyPr/>
        <a:lstStyle/>
        <a:p>
          <a:endParaRPr lang="en-US"/>
        </a:p>
      </dgm:t>
    </dgm:pt>
    <dgm:pt modelId="{18C425A3-B0C8-D044-AE27-C6431F21B9AA}" type="sibTrans" cxnId="{F0A15990-5B5E-3F41-A905-B9871F952895}">
      <dgm:prSet/>
      <dgm:spPr/>
      <dgm:t>
        <a:bodyPr/>
        <a:lstStyle/>
        <a:p>
          <a:endParaRPr lang="en-US"/>
        </a:p>
      </dgm:t>
    </dgm:pt>
    <dgm:pt modelId="{051A858D-3CD3-0944-B075-BD7A2DD2C989}">
      <dgm:prSet phldrT="[Text]" custT="1"/>
      <dgm:spPr/>
      <dgm:t>
        <a:bodyPr/>
        <a:lstStyle/>
        <a:p>
          <a:pPr>
            <a:buFont typeface="Arial" panose="020B0604020202020204" pitchFamily="34" charset="0"/>
            <a:buChar char="•"/>
          </a:pPr>
          <a:r>
            <a:rPr lang="en-US" altLang="zh-CN" sz="1200" b="0" i="0" u="none" dirty="0">
              <a:latin typeface="Arial" panose="020B0604020202020204" pitchFamily="34" charset="0"/>
              <a:cs typeface="Arial" panose="020B0604020202020204" pitchFamily="34" charset="0"/>
            </a:rPr>
            <a:t>Cryo-</a:t>
          </a:r>
          <a:r>
            <a:rPr lang="en-US" altLang="zh-CN" sz="1200" b="0" i="0" u="none" dirty="0" err="1">
              <a:latin typeface="Arial" panose="020B0604020202020204" pitchFamily="34" charset="0"/>
              <a:cs typeface="Arial" panose="020B0604020202020204" pitchFamily="34" charset="0"/>
            </a:rPr>
            <a:t>EM,</a:t>
          </a:r>
          <a:r>
            <a:rPr lang="en-US" sz="1200" b="0" i="0" u="none" dirty="0" err="1">
              <a:latin typeface="Arial" panose="020B0604020202020204" pitchFamily="34" charset="0"/>
              <a:cs typeface="Arial" panose="020B0604020202020204" pitchFamily="34" charset="0"/>
            </a:rPr>
            <a:t>single</a:t>
          </a:r>
          <a:r>
            <a:rPr lang="en-US" sz="1200" b="0" i="0" u="none" dirty="0">
              <a:latin typeface="Arial" panose="020B0604020202020204" pitchFamily="34" charset="0"/>
              <a:cs typeface="Arial" panose="020B0604020202020204" pitchFamily="34" charset="0"/>
            </a:rPr>
            <a:t>-particle samples and tomography</a:t>
          </a:r>
          <a:endParaRPr lang="en-US" sz="1200" dirty="0">
            <a:latin typeface="Arial" panose="020B0604020202020204" pitchFamily="34" charset="0"/>
            <a:cs typeface="Arial" panose="020B0604020202020204" pitchFamily="34" charset="0"/>
          </a:endParaRPr>
        </a:p>
      </dgm:t>
    </dgm:pt>
    <dgm:pt modelId="{EFF4BA31-AC98-4F40-BCFA-992CC4317E01}" type="parTrans" cxnId="{A78904D0-B2ED-4C4C-B1DD-7AD5F88A0F00}">
      <dgm:prSet/>
      <dgm:spPr/>
      <dgm:t>
        <a:bodyPr/>
        <a:lstStyle/>
        <a:p>
          <a:endParaRPr lang="en-US"/>
        </a:p>
      </dgm:t>
    </dgm:pt>
    <dgm:pt modelId="{D1DFDA7A-B500-5347-986B-3335E5B03B81}" type="sibTrans" cxnId="{A78904D0-B2ED-4C4C-B1DD-7AD5F88A0F00}">
      <dgm:prSet/>
      <dgm:spPr/>
      <dgm:t>
        <a:bodyPr/>
        <a:lstStyle/>
        <a:p>
          <a:endParaRPr lang="en-US"/>
        </a:p>
      </dgm:t>
    </dgm:pt>
    <dgm:pt modelId="{FB21CC54-4730-8F4D-8DCA-71742F337D1D}">
      <dgm:prSet phldrT="[Text]" custT="1"/>
      <dgm:spPr/>
      <dgm:t>
        <a:bodyPr/>
        <a:lstStyle/>
        <a:p>
          <a:pPr>
            <a:buFont typeface="Arial" panose="020B0604020202020204" pitchFamily="34" charset="0"/>
            <a:buChar char="•"/>
          </a:pPr>
          <a:r>
            <a:rPr lang="en-US" altLang="zh-CN" sz="1200" kern="1200" dirty="0" err="1">
              <a:latin typeface="Arial" panose="020B0604020202020204" pitchFamily="34" charset="0"/>
              <a:cs typeface="Arial" panose="020B0604020202020204" pitchFamily="34" charset="0"/>
            </a:rPr>
            <a:t>pFIB</a:t>
          </a:r>
          <a:endParaRPr lang="en-US" sz="1200" kern="1200" dirty="0">
            <a:latin typeface="Arial" panose="020B0604020202020204" pitchFamily="34" charset="0"/>
            <a:cs typeface="Arial" panose="020B0604020202020204" pitchFamily="34" charset="0"/>
          </a:endParaRPr>
        </a:p>
      </dgm:t>
    </dgm:pt>
    <dgm:pt modelId="{B4BDDBAF-CC34-CF45-B053-3B54FA3C4CD5}" type="parTrans" cxnId="{04C3F062-5E72-5840-9193-828D0F53270C}">
      <dgm:prSet/>
      <dgm:spPr/>
      <dgm:t>
        <a:bodyPr/>
        <a:lstStyle/>
        <a:p>
          <a:endParaRPr lang="en-US"/>
        </a:p>
      </dgm:t>
    </dgm:pt>
    <dgm:pt modelId="{9DA47939-DA65-A142-AFCB-92581E9998E8}" type="sibTrans" cxnId="{04C3F062-5E72-5840-9193-828D0F53270C}">
      <dgm:prSet/>
      <dgm:spPr/>
      <dgm:t>
        <a:bodyPr/>
        <a:lstStyle/>
        <a:p>
          <a:endParaRPr lang="en-US"/>
        </a:p>
      </dgm:t>
    </dgm:pt>
    <dgm:pt modelId="{DAA7471A-AA6D-664A-84EA-65F25D76BF93}">
      <dgm:prSet phldrT="[Text]" custT="1"/>
      <dgm:spPr/>
      <dgm:t>
        <a:bodyPr/>
        <a:lstStyle/>
        <a:p>
          <a:pPr>
            <a:buFont typeface="Arial" panose="020B0604020202020204" pitchFamily="34" charset="0"/>
            <a:buChar char="•"/>
          </a:pPr>
          <a:r>
            <a:rPr lang="en-US" altLang="zh-CN" sz="1200" kern="1200" dirty="0">
              <a:latin typeface="Arial" panose="020B0604020202020204" pitchFamily="34" charset="0"/>
              <a:cs typeface="Arial" panose="020B0604020202020204" pitchFamily="34" charset="0"/>
            </a:rPr>
            <a:t>SEM</a:t>
          </a:r>
          <a:endParaRPr lang="en-US" sz="1200" kern="1200" dirty="0">
            <a:latin typeface="Arial" panose="020B0604020202020204" pitchFamily="34" charset="0"/>
            <a:cs typeface="Arial" panose="020B0604020202020204" pitchFamily="34" charset="0"/>
          </a:endParaRPr>
        </a:p>
      </dgm:t>
    </dgm:pt>
    <dgm:pt modelId="{12C70B85-31BF-A94F-B194-F3EDD01D3D5D}" type="parTrans" cxnId="{BCFD1969-CE7F-B140-B580-EE4C63674580}">
      <dgm:prSet/>
      <dgm:spPr/>
      <dgm:t>
        <a:bodyPr/>
        <a:lstStyle/>
        <a:p>
          <a:endParaRPr lang="en-US"/>
        </a:p>
      </dgm:t>
    </dgm:pt>
    <dgm:pt modelId="{5866F647-CBA6-1D4D-B4DD-E2AFC5D07DF0}" type="sibTrans" cxnId="{BCFD1969-CE7F-B140-B580-EE4C63674580}">
      <dgm:prSet/>
      <dgm:spPr/>
      <dgm:t>
        <a:bodyPr/>
        <a:lstStyle/>
        <a:p>
          <a:endParaRPr lang="en-US"/>
        </a:p>
      </dgm:t>
    </dgm:pt>
    <dgm:pt modelId="{78BBE4FB-3511-0846-AB48-7988CD969F31}">
      <dgm:prSet custT="1"/>
      <dgm:spPr/>
      <dgm:t>
        <a:bodyPr/>
        <a:lstStyle/>
        <a:p>
          <a:r>
            <a:rPr lang="en-US" sz="1200" b="0" i="0" u="none" dirty="0">
              <a:latin typeface="Arial" panose="020B0604020202020204" pitchFamily="34" charset="0"/>
              <a:cs typeface="Arial" panose="020B0604020202020204" pitchFamily="34" charset="0"/>
            </a:rPr>
            <a:t>3D microcrystal </a:t>
          </a:r>
          <a:r>
            <a:rPr lang="en-US" altLang="zh-CN" sz="1200" b="0" i="0" u="none" dirty="0">
              <a:latin typeface="Arial" panose="020B0604020202020204" pitchFamily="34" charset="0"/>
              <a:cs typeface="Arial" panose="020B0604020202020204" pitchFamily="34" charset="0"/>
            </a:rPr>
            <a:t>ED</a:t>
          </a:r>
          <a:endParaRPr lang="en-US" sz="1200" dirty="0">
            <a:latin typeface="Arial" panose="020B0604020202020204" pitchFamily="34" charset="0"/>
            <a:cs typeface="Arial" panose="020B0604020202020204" pitchFamily="34" charset="0"/>
          </a:endParaRPr>
        </a:p>
      </dgm:t>
    </dgm:pt>
    <dgm:pt modelId="{A639D39C-0C6C-1C45-9006-3198F6F61200}" type="parTrans" cxnId="{46FFB9E3-3747-DC44-A0C0-EB3A9C3A052A}">
      <dgm:prSet/>
      <dgm:spPr/>
      <dgm:t>
        <a:bodyPr/>
        <a:lstStyle/>
        <a:p>
          <a:endParaRPr lang="en-US"/>
        </a:p>
      </dgm:t>
    </dgm:pt>
    <dgm:pt modelId="{AF3C2538-3108-784A-BD4A-DF4814C65C77}" type="sibTrans" cxnId="{46FFB9E3-3747-DC44-A0C0-EB3A9C3A052A}">
      <dgm:prSet/>
      <dgm:spPr/>
      <dgm:t>
        <a:bodyPr/>
        <a:lstStyle/>
        <a:p>
          <a:endParaRPr lang="en-US"/>
        </a:p>
      </dgm:t>
    </dgm:pt>
    <dgm:pt modelId="{117F72B3-825D-B340-A8FF-F1E7F4DD06A4}" type="pres">
      <dgm:prSet presAssocID="{BAC9201F-043B-7E4D-8EDC-395773FC2D1C}" presName="Name0" presStyleCnt="0">
        <dgm:presLayoutVars>
          <dgm:dir/>
          <dgm:animLvl val="lvl"/>
          <dgm:resizeHandles val="exact"/>
        </dgm:presLayoutVars>
      </dgm:prSet>
      <dgm:spPr/>
    </dgm:pt>
    <dgm:pt modelId="{73F847C7-501A-B341-9C67-611C10DDDC3B}" type="pres">
      <dgm:prSet presAssocID="{842375C0-4C55-114C-886A-1165D7E8DF56}" presName="composite" presStyleCnt="0"/>
      <dgm:spPr/>
    </dgm:pt>
    <dgm:pt modelId="{FFAEF9C6-A533-2644-963B-BDD280F0EED0}" type="pres">
      <dgm:prSet presAssocID="{842375C0-4C55-114C-886A-1165D7E8DF56}" presName="parTx" presStyleLbl="alignNode1" presStyleIdx="0" presStyleCnt="4">
        <dgm:presLayoutVars>
          <dgm:chMax val="0"/>
          <dgm:chPref val="0"/>
          <dgm:bulletEnabled val="1"/>
        </dgm:presLayoutVars>
      </dgm:prSet>
      <dgm:spPr/>
    </dgm:pt>
    <dgm:pt modelId="{EBCD1537-6F11-C147-8A83-D093DCDBB55B}" type="pres">
      <dgm:prSet presAssocID="{842375C0-4C55-114C-886A-1165D7E8DF56}" presName="desTx" presStyleLbl="alignAccFollowNode1" presStyleIdx="0" presStyleCnt="4">
        <dgm:presLayoutVars>
          <dgm:bulletEnabled val="1"/>
        </dgm:presLayoutVars>
      </dgm:prSet>
      <dgm:spPr/>
    </dgm:pt>
    <dgm:pt modelId="{F3550021-F9D2-264A-913E-7625224C93EB}" type="pres">
      <dgm:prSet presAssocID="{DBE0BC37-82C3-BB4D-B6EA-BB4A38F11B3A}" presName="space" presStyleCnt="0"/>
      <dgm:spPr/>
    </dgm:pt>
    <dgm:pt modelId="{94073375-0CA7-CF4E-994F-64AB6FD4BF01}" type="pres">
      <dgm:prSet presAssocID="{DC8BBFAC-67F3-E14C-94F8-7F6CF1254B7A}" presName="composite" presStyleCnt="0"/>
      <dgm:spPr/>
    </dgm:pt>
    <dgm:pt modelId="{2EAD137E-819C-4241-B9EE-DEDF9FBC87AE}" type="pres">
      <dgm:prSet presAssocID="{DC8BBFAC-67F3-E14C-94F8-7F6CF1254B7A}" presName="parTx" presStyleLbl="alignNode1" presStyleIdx="1" presStyleCnt="4">
        <dgm:presLayoutVars>
          <dgm:chMax val="0"/>
          <dgm:chPref val="0"/>
          <dgm:bulletEnabled val="1"/>
        </dgm:presLayoutVars>
      </dgm:prSet>
      <dgm:spPr/>
    </dgm:pt>
    <dgm:pt modelId="{27E7060A-458A-5043-A789-E61C8D70A2F7}" type="pres">
      <dgm:prSet presAssocID="{DC8BBFAC-67F3-E14C-94F8-7F6CF1254B7A}" presName="desTx" presStyleLbl="alignAccFollowNode1" presStyleIdx="1" presStyleCnt="4">
        <dgm:presLayoutVars>
          <dgm:bulletEnabled val="1"/>
        </dgm:presLayoutVars>
      </dgm:prSet>
      <dgm:spPr/>
    </dgm:pt>
    <dgm:pt modelId="{69E029CD-5EF7-FA4C-B800-60548B730D9D}" type="pres">
      <dgm:prSet presAssocID="{3833C92D-7B8E-8747-853D-014F2CEFEFAE}" presName="space" presStyleCnt="0"/>
      <dgm:spPr/>
    </dgm:pt>
    <dgm:pt modelId="{0F77C9E4-E791-454C-BE49-C9B2D7A7B6A4}" type="pres">
      <dgm:prSet presAssocID="{6E828C1C-47D4-B249-8FE1-4A59B5B5DE24}" presName="composite" presStyleCnt="0"/>
      <dgm:spPr/>
    </dgm:pt>
    <dgm:pt modelId="{9B3D0D27-4723-984B-8AFB-FE0F61894E38}" type="pres">
      <dgm:prSet presAssocID="{6E828C1C-47D4-B249-8FE1-4A59B5B5DE24}" presName="parTx" presStyleLbl="alignNode1" presStyleIdx="2" presStyleCnt="4">
        <dgm:presLayoutVars>
          <dgm:chMax val="0"/>
          <dgm:chPref val="0"/>
          <dgm:bulletEnabled val="1"/>
        </dgm:presLayoutVars>
      </dgm:prSet>
      <dgm:spPr/>
    </dgm:pt>
    <dgm:pt modelId="{481FC4B7-F7A8-F447-8BCC-1DBC9247D0C5}" type="pres">
      <dgm:prSet presAssocID="{6E828C1C-47D4-B249-8FE1-4A59B5B5DE24}" presName="desTx" presStyleLbl="alignAccFollowNode1" presStyleIdx="2" presStyleCnt="4">
        <dgm:presLayoutVars>
          <dgm:bulletEnabled val="1"/>
        </dgm:presLayoutVars>
      </dgm:prSet>
      <dgm:spPr/>
    </dgm:pt>
    <dgm:pt modelId="{1A9E4788-29B5-3942-95C9-BA39AF2CBE04}" type="pres">
      <dgm:prSet presAssocID="{1FE73DA8-2CB7-CB4F-83E1-5480EF15FA03}" presName="space" presStyleCnt="0"/>
      <dgm:spPr/>
    </dgm:pt>
    <dgm:pt modelId="{4683C9B4-C9C7-C94F-B8BC-9C32A0828FEF}" type="pres">
      <dgm:prSet presAssocID="{A0937E75-7B32-C84C-8D4A-C40839E268C1}" presName="composite" presStyleCnt="0"/>
      <dgm:spPr/>
    </dgm:pt>
    <dgm:pt modelId="{AD9EC7C8-B7CD-B54E-BC37-CF2B15BF5F13}" type="pres">
      <dgm:prSet presAssocID="{A0937E75-7B32-C84C-8D4A-C40839E268C1}" presName="parTx" presStyleLbl="alignNode1" presStyleIdx="3" presStyleCnt="4">
        <dgm:presLayoutVars>
          <dgm:chMax val="0"/>
          <dgm:chPref val="0"/>
          <dgm:bulletEnabled val="1"/>
        </dgm:presLayoutVars>
      </dgm:prSet>
      <dgm:spPr/>
    </dgm:pt>
    <dgm:pt modelId="{0289B0C2-0FC9-514B-B66E-B8E7EBB63C1E}" type="pres">
      <dgm:prSet presAssocID="{A0937E75-7B32-C84C-8D4A-C40839E268C1}" presName="desTx" presStyleLbl="alignAccFollowNode1" presStyleIdx="3" presStyleCnt="4">
        <dgm:presLayoutVars>
          <dgm:bulletEnabled val="1"/>
        </dgm:presLayoutVars>
      </dgm:prSet>
      <dgm:spPr/>
    </dgm:pt>
  </dgm:ptLst>
  <dgm:cxnLst>
    <dgm:cxn modelId="{B1A82505-D4FB-EB4C-8862-47B06E413BF2}" srcId="{BAC9201F-043B-7E4D-8EDC-395773FC2D1C}" destId="{6E828C1C-47D4-B249-8FE1-4A59B5B5DE24}" srcOrd="2" destOrd="0" parTransId="{8D442156-DF39-4E4C-AEBA-A7C3633B6B1B}" sibTransId="{1FE73DA8-2CB7-CB4F-83E1-5480EF15FA03}"/>
    <dgm:cxn modelId="{15D5F905-52EB-A14B-840F-6C9D387F4952}" srcId="{BAC9201F-043B-7E4D-8EDC-395773FC2D1C}" destId="{A0937E75-7B32-C84C-8D4A-C40839E268C1}" srcOrd="3" destOrd="0" parTransId="{84D3F6B0-2C77-A842-90C3-70E485306702}" sibTransId="{8053B349-9502-324D-A804-5DBF7F7C6756}"/>
    <dgm:cxn modelId="{A547220F-8A65-2F49-BD25-3488A6775023}" srcId="{842375C0-4C55-114C-886A-1165D7E8DF56}" destId="{326C6460-C830-5B42-8FFD-75EA4FB7D285}" srcOrd="3" destOrd="0" parTransId="{8FC64F55-AD09-CB47-91F8-1425F6EB37AD}" sibTransId="{4CB121D8-D929-A346-8BC2-9DA783D0F154}"/>
    <dgm:cxn modelId="{42848D28-D4AF-534E-9AAF-E03882282670}" srcId="{BAC9201F-043B-7E4D-8EDC-395773FC2D1C}" destId="{DC8BBFAC-67F3-E14C-94F8-7F6CF1254B7A}" srcOrd="1" destOrd="0" parTransId="{8BD02C98-40D6-3149-8C8F-9100E68B8E02}" sibTransId="{3833C92D-7B8E-8747-853D-014F2CEFEFAE}"/>
    <dgm:cxn modelId="{BCA45037-211F-4548-AB35-3F260A67DE76}" srcId="{A0937E75-7B32-C84C-8D4A-C40839E268C1}" destId="{A74579F7-7BC0-8C4D-8C95-973E2ACD167B}" srcOrd="1" destOrd="0" parTransId="{6F673256-C222-C44B-B33A-A6CA7F09EF8C}" sibTransId="{15F2A648-D209-8041-AD1F-E713DB2C930A}"/>
    <dgm:cxn modelId="{FCB7E543-5491-0B43-8DC2-19673B1A1E70}" type="presOf" srcId="{A0937E75-7B32-C84C-8D4A-C40839E268C1}" destId="{AD9EC7C8-B7CD-B54E-BC37-CF2B15BF5F13}" srcOrd="0" destOrd="0" presId="urn:microsoft.com/office/officeart/2005/8/layout/hList1"/>
    <dgm:cxn modelId="{712D7149-EADA-834A-83E9-800FD2783F82}" type="presOf" srcId="{DAA7471A-AA6D-664A-84EA-65F25D76BF93}" destId="{481FC4B7-F7A8-F447-8BCC-1DBC9247D0C5}" srcOrd="0" destOrd="3" presId="urn:microsoft.com/office/officeart/2005/8/layout/hList1"/>
    <dgm:cxn modelId="{80A70A4A-C6BF-6144-BEE1-E20EC53882B0}" type="presOf" srcId="{01A42973-C974-464E-A827-D2878D317CA6}" destId="{EBCD1537-6F11-C147-8A83-D093DCDBB55B}" srcOrd="0" destOrd="1" presId="urn:microsoft.com/office/officeart/2005/8/layout/hList1"/>
    <dgm:cxn modelId="{B7FCD34D-EF2F-D440-989D-99A9BFF48902}" srcId="{842375C0-4C55-114C-886A-1165D7E8DF56}" destId="{212A7FB2-9B05-404F-85D7-A379589473E9}" srcOrd="0" destOrd="0" parTransId="{BB0DCC75-EC23-694B-8491-3FD4D054D121}" sibTransId="{D10CE498-4CFE-E54E-989A-B27AA186AE08}"/>
    <dgm:cxn modelId="{87E40750-3223-0542-B8F9-6EF023917E4E}" type="presOf" srcId="{78BBE4FB-3511-0846-AB48-7988CD969F31}" destId="{0289B0C2-0FC9-514B-B66E-B8E7EBB63C1E}" srcOrd="0" destOrd="2" presId="urn:microsoft.com/office/officeart/2005/8/layout/hList1"/>
    <dgm:cxn modelId="{8B6ECE50-26AE-8C42-997A-C802EC4C6F49}" type="presOf" srcId="{DC8BBFAC-67F3-E14C-94F8-7F6CF1254B7A}" destId="{2EAD137E-819C-4241-B9EE-DEDF9FBC87AE}" srcOrd="0" destOrd="0" presId="urn:microsoft.com/office/officeart/2005/8/layout/hList1"/>
    <dgm:cxn modelId="{1B165451-F947-CA48-911A-4E53F5F3D8F4}" type="presOf" srcId="{DC4C7F4A-2932-8A4E-8B8D-0D7728A2FF4E}" destId="{481FC4B7-F7A8-F447-8BCC-1DBC9247D0C5}" srcOrd="0" destOrd="0" presId="urn:microsoft.com/office/officeart/2005/8/layout/hList1"/>
    <dgm:cxn modelId="{3E4BF25E-C4F5-4C4D-A145-FA2D0B3FAD97}" type="presOf" srcId="{FB21CC54-4730-8F4D-8DCA-71742F337D1D}" destId="{481FC4B7-F7A8-F447-8BCC-1DBC9247D0C5}" srcOrd="0" destOrd="2" presId="urn:microsoft.com/office/officeart/2005/8/layout/hList1"/>
    <dgm:cxn modelId="{04C3F062-5E72-5840-9193-828D0F53270C}" srcId="{6E828C1C-47D4-B249-8FE1-4A59B5B5DE24}" destId="{FB21CC54-4730-8F4D-8DCA-71742F337D1D}" srcOrd="2" destOrd="0" parTransId="{B4BDDBAF-CC34-CF45-B053-3B54FA3C4CD5}" sibTransId="{9DA47939-DA65-A142-AFCB-92581E9998E8}"/>
    <dgm:cxn modelId="{BCFD1969-CE7F-B140-B580-EE4C63674580}" srcId="{6E828C1C-47D4-B249-8FE1-4A59B5B5DE24}" destId="{DAA7471A-AA6D-664A-84EA-65F25D76BF93}" srcOrd="3" destOrd="0" parTransId="{12C70B85-31BF-A94F-B194-F3EDD01D3D5D}" sibTransId="{5866F647-CBA6-1D4D-B4DD-E2AFC5D07DF0}"/>
    <dgm:cxn modelId="{02712169-BDEC-6A42-AE66-D14D2FA6EA69}" srcId="{A0937E75-7B32-C84C-8D4A-C40839E268C1}" destId="{0DC51FC8-0E9E-9244-A3A9-221A50E2F017}" srcOrd="0" destOrd="0" parTransId="{7537A11E-DFE4-C740-954D-AB5EAF3A1D41}" sibTransId="{FFDC7AF0-990E-1045-A080-96A2D0BA4FC2}"/>
    <dgm:cxn modelId="{A2582970-8CAF-8143-ACB4-2762125F95D2}" srcId="{842375C0-4C55-114C-886A-1165D7E8DF56}" destId="{01A42973-C974-464E-A827-D2878D317CA6}" srcOrd="1" destOrd="0" parTransId="{4011E556-28B5-2745-A246-D19CF0BC8A8E}" sibTransId="{F9D3EFD8-2BFA-7A49-B717-966DF12383CC}"/>
    <dgm:cxn modelId="{AB4EC27B-5EC7-264F-B811-2B003027829D}" srcId="{6E828C1C-47D4-B249-8FE1-4A59B5B5DE24}" destId="{24ABAF6C-EFA1-3C40-A73D-73C3A281C8DD}" srcOrd="1" destOrd="0" parTransId="{2CE650E5-8A0E-DC46-90CE-164938295524}" sibTransId="{F38FEA34-99DE-F64D-97AC-ACC5C687D434}"/>
    <dgm:cxn modelId="{58BEB77E-9A48-BB4E-B790-11ECB7847D48}" type="presOf" srcId="{CFC00D5F-FC2E-D24C-8371-DD14994F26E3}" destId="{EBCD1537-6F11-C147-8A83-D093DCDBB55B}" srcOrd="0" destOrd="2" presId="urn:microsoft.com/office/officeart/2005/8/layout/hList1"/>
    <dgm:cxn modelId="{F0A15990-5B5E-3F41-A905-B9871F952895}" srcId="{DC8BBFAC-67F3-E14C-94F8-7F6CF1254B7A}" destId="{45DAB8C9-5621-A44E-BD65-5B7B49701234}" srcOrd="2" destOrd="0" parTransId="{F5A0E2C0-34C9-1A4B-921A-647CE869317C}" sibTransId="{18C425A3-B0C8-D044-AE27-C6431F21B9AA}"/>
    <dgm:cxn modelId="{14453E92-EA2B-6B4D-B6BB-D3F3BF20F089}" type="presOf" srcId="{BAC9201F-043B-7E4D-8EDC-395773FC2D1C}" destId="{117F72B3-825D-B340-A8FF-F1E7F4DD06A4}" srcOrd="0" destOrd="0" presId="urn:microsoft.com/office/officeart/2005/8/layout/hList1"/>
    <dgm:cxn modelId="{2166449B-C50E-1E4B-B155-EC3356135075}" srcId="{6E828C1C-47D4-B249-8FE1-4A59B5B5DE24}" destId="{DC4C7F4A-2932-8A4E-8B8D-0D7728A2FF4E}" srcOrd="0" destOrd="0" parTransId="{04AA4139-3DBA-4149-AD55-81CFD53DE19F}" sibTransId="{DC3EBFDA-BF29-284C-90C1-463936910842}"/>
    <dgm:cxn modelId="{90C36BA3-66FE-CE40-9261-05205B59CFCE}" type="presOf" srcId="{051A858D-3CD3-0944-B075-BD7A2DD2C989}" destId="{27E7060A-458A-5043-A789-E61C8D70A2F7}" srcOrd="0" destOrd="1" presId="urn:microsoft.com/office/officeart/2005/8/layout/hList1"/>
    <dgm:cxn modelId="{977003AE-6FBB-274E-AC21-9167327C4075}" srcId="{BAC9201F-043B-7E4D-8EDC-395773FC2D1C}" destId="{842375C0-4C55-114C-886A-1165D7E8DF56}" srcOrd="0" destOrd="0" parTransId="{49B1A607-B92E-B241-B17E-9176A2003C60}" sibTransId="{DBE0BC37-82C3-BB4D-B6EA-BB4A38F11B3A}"/>
    <dgm:cxn modelId="{94EE57B9-7EEB-2949-B2D9-64787E0457CB}" srcId="{842375C0-4C55-114C-886A-1165D7E8DF56}" destId="{CFC00D5F-FC2E-D24C-8371-DD14994F26E3}" srcOrd="2" destOrd="0" parTransId="{D256FD46-37E9-9349-BC87-7F43B3A35A70}" sibTransId="{441CD602-33CD-DF45-A77A-7534117741FE}"/>
    <dgm:cxn modelId="{01DAABBC-40D3-3F49-934A-C91FE6A4EA25}" type="presOf" srcId="{24ABAF6C-EFA1-3C40-A73D-73C3A281C8DD}" destId="{481FC4B7-F7A8-F447-8BCC-1DBC9247D0C5}" srcOrd="0" destOrd="1" presId="urn:microsoft.com/office/officeart/2005/8/layout/hList1"/>
    <dgm:cxn modelId="{B43F7FC3-FA78-0A44-A46C-6D9A97DF54D3}" type="presOf" srcId="{212A7FB2-9B05-404F-85D7-A379589473E9}" destId="{EBCD1537-6F11-C147-8A83-D093DCDBB55B}" srcOrd="0" destOrd="0" presId="urn:microsoft.com/office/officeart/2005/8/layout/hList1"/>
    <dgm:cxn modelId="{A26406C4-4A1E-5B42-85EE-8D9F96BA9D18}" type="presOf" srcId="{326C6460-C830-5B42-8FFD-75EA4FB7D285}" destId="{EBCD1537-6F11-C147-8A83-D093DCDBB55B}" srcOrd="0" destOrd="3" presId="urn:microsoft.com/office/officeart/2005/8/layout/hList1"/>
    <dgm:cxn modelId="{109D3BCA-FCA3-7240-AE5C-CB914E3EFEAA}" type="presOf" srcId="{A74579F7-7BC0-8C4D-8C95-973E2ACD167B}" destId="{0289B0C2-0FC9-514B-B66E-B8E7EBB63C1E}" srcOrd="0" destOrd="1" presId="urn:microsoft.com/office/officeart/2005/8/layout/hList1"/>
    <dgm:cxn modelId="{A78904D0-B2ED-4C4C-B1DD-7AD5F88A0F00}" srcId="{DC8BBFAC-67F3-E14C-94F8-7F6CF1254B7A}" destId="{051A858D-3CD3-0944-B075-BD7A2DD2C989}" srcOrd="1" destOrd="0" parTransId="{EFF4BA31-AC98-4F40-BCFA-992CC4317E01}" sibTransId="{D1DFDA7A-B500-5347-986B-3335E5B03B81}"/>
    <dgm:cxn modelId="{2054B6D3-6368-8A4B-A9D0-2DDEE8D9BFAF}" srcId="{DC8BBFAC-67F3-E14C-94F8-7F6CF1254B7A}" destId="{3E9E82A1-9A2C-E344-8973-87C541ED270B}" srcOrd="0" destOrd="0" parTransId="{8763BF3D-F90F-8946-A251-592A82D24368}" sibTransId="{46B9DFC7-B015-064A-8D57-346E5757EBC7}"/>
    <dgm:cxn modelId="{83972CDF-24D9-CE42-9BAD-E1BB84CFAB78}" type="presOf" srcId="{0DC51FC8-0E9E-9244-A3A9-221A50E2F017}" destId="{0289B0C2-0FC9-514B-B66E-B8E7EBB63C1E}" srcOrd="0" destOrd="0" presId="urn:microsoft.com/office/officeart/2005/8/layout/hList1"/>
    <dgm:cxn modelId="{A99251DF-8BC7-B04C-A9E3-7DFDCA0412C3}" type="presOf" srcId="{45DAB8C9-5621-A44E-BD65-5B7B49701234}" destId="{27E7060A-458A-5043-A789-E61C8D70A2F7}" srcOrd="0" destOrd="2" presId="urn:microsoft.com/office/officeart/2005/8/layout/hList1"/>
    <dgm:cxn modelId="{0BEDD2E1-782F-C840-A0F2-1D3835E89D4E}" type="presOf" srcId="{842375C0-4C55-114C-886A-1165D7E8DF56}" destId="{FFAEF9C6-A533-2644-963B-BDD280F0EED0}" srcOrd="0" destOrd="0" presId="urn:microsoft.com/office/officeart/2005/8/layout/hList1"/>
    <dgm:cxn modelId="{46FFB9E3-3747-DC44-A0C0-EB3A9C3A052A}" srcId="{A0937E75-7B32-C84C-8D4A-C40839E268C1}" destId="{78BBE4FB-3511-0846-AB48-7988CD969F31}" srcOrd="2" destOrd="0" parTransId="{A639D39C-0C6C-1C45-9006-3198F6F61200}" sibTransId="{AF3C2538-3108-784A-BD4A-DF4814C65C77}"/>
    <dgm:cxn modelId="{07F230E4-F837-904A-BEEB-9754EE2CACB0}" type="presOf" srcId="{6E828C1C-47D4-B249-8FE1-4A59B5B5DE24}" destId="{9B3D0D27-4723-984B-8AFB-FE0F61894E38}" srcOrd="0" destOrd="0" presId="urn:microsoft.com/office/officeart/2005/8/layout/hList1"/>
    <dgm:cxn modelId="{752FB4EF-326B-494E-BA80-552FF7F24BE2}" type="presOf" srcId="{3E9E82A1-9A2C-E344-8973-87C541ED270B}" destId="{27E7060A-458A-5043-A789-E61C8D70A2F7}" srcOrd="0" destOrd="0" presId="urn:microsoft.com/office/officeart/2005/8/layout/hList1"/>
    <dgm:cxn modelId="{CF2C3931-8440-FA44-85CA-23F8C3E460F0}" type="presParOf" srcId="{117F72B3-825D-B340-A8FF-F1E7F4DD06A4}" destId="{73F847C7-501A-B341-9C67-611C10DDDC3B}" srcOrd="0" destOrd="0" presId="urn:microsoft.com/office/officeart/2005/8/layout/hList1"/>
    <dgm:cxn modelId="{C9B98BD1-830A-D947-91F8-B6EDAAB03855}" type="presParOf" srcId="{73F847C7-501A-B341-9C67-611C10DDDC3B}" destId="{FFAEF9C6-A533-2644-963B-BDD280F0EED0}" srcOrd="0" destOrd="0" presId="urn:microsoft.com/office/officeart/2005/8/layout/hList1"/>
    <dgm:cxn modelId="{F10CCCD2-236B-4A46-81C0-901172CCE76B}" type="presParOf" srcId="{73F847C7-501A-B341-9C67-611C10DDDC3B}" destId="{EBCD1537-6F11-C147-8A83-D093DCDBB55B}" srcOrd="1" destOrd="0" presId="urn:microsoft.com/office/officeart/2005/8/layout/hList1"/>
    <dgm:cxn modelId="{EDB8C28B-F41E-7D40-8479-AE453C21C9FF}" type="presParOf" srcId="{117F72B3-825D-B340-A8FF-F1E7F4DD06A4}" destId="{F3550021-F9D2-264A-913E-7625224C93EB}" srcOrd="1" destOrd="0" presId="urn:microsoft.com/office/officeart/2005/8/layout/hList1"/>
    <dgm:cxn modelId="{C19A7BC7-F300-DB46-901C-955CBB07A422}" type="presParOf" srcId="{117F72B3-825D-B340-A8FF-F1E7F4DD06A4}" destId="{94073375-0CA7-CF4E-994F-64AB6FD4BF01}" srcOrd="2" destOrd="0" presId="urn:microsoft.com/office/officeart/2005/8/layout/hList1"/>
    <dgm:cxn modelId="{3849E218-4689-1240-87B7-848EA07C555C}" type="presParOf" srcId="{94073375-0CA7-CF4E-994F-64AB6FD4BF01}" destId="{2EAD137E-819C-4241-B9EE-DEDF9FBC87AE}" srcOrd="0" destOrd="0" presId="urn:microsoft.com/office/officeart/2005/8/layout/hList1"/>
    <dgm:cxn modelId="{B3F62085-941B-D04D-BFAE-FF4A32F405DE}" type="presParOf" srcId="{94073375-0CA7-CF4E-994F-64AB6FD4BF01}" destId="{27E7060A-458A-5043-A789-E61C8D70A2F7}" srcOrd="1" destOrd="0" presId="urn:microsoft.com/office/officeart/2005/8/layout/hList1"/>
    <dgm:cxn modelId="{805636F4-3D02-FD47-8CE3-1918A6881837}" type="presParOf" srcId="{117F72B3-825D-B340-A8FF-F1E7F4DD06A4}" destId="{69E029CD-5EF7-FA4C-B800-60548B730D9D}" srcOrd="3" destOrd="0" presId="urn:microsoft.com/office/officeart/2005/8/layout/hList1"/>
    <dgm:cxn modelId="{E3ADC8BC-C528-994E-818A-5088E2BA4AC8}" type="presParOf" srcId="{117F72B3-825D-B340-A8FF-F1E7F4DD06A4}" destId="{0F77C9E4-E791-454C-BE49-C9B2D7A7B6A4}" srcOrd="4" destOrd="0" presId="urn:microsoft.com/office/officeart/2005/8/layout/hList1"/>
    <dgm:cxn modelId="{CA0A71AD-BF01-7D44-983F-1FBB19B8DA9B}" type="presParOf" srcId="{0F77C9E4-E791-454C-BE49-C9B2D7A7B6A4}" destId="{9B3D0D27-4723-984B-8AFB-FE0F61894E38}" srcOrd="0" destOrd="0" presId="urn:microsoft.com/office/officeart/2005/8/layout/hList1"/>
    <dgm:cxn modelId="{0EE3655A-FEAC-F645-9173-C2DC5394AA01}" type="presParOf" srcId="{0F77C9E4-E791-454C-BE49-C9B2D7A7B6A4}" destId="{481FC4B7-F7A8-F447-8BCC-1DBC9247D0C5}" srcOrd="1" destOrd="0" presId="urn:microsoft.com/office/officeart/2005/8/layout/hList1"/>
    <dgm:cxn modelId="{9750F425-394B-744F-8CCF-B266ADD468E1}" type="presParOf" srcId="{117F72B3-825D-B340-A8FF-F1E7F4DD06A4}" destId="{1A9E4788-29B5-3942-95C9-BA39AF2CBE04}" srcOrd="5" destOrd="0" presId="urn:microsoft.com/office/officeart/2005/8/layout/hList1"/>
    <dgm:cxn modelId="{3758E432-7A4D-3240-AA0E-9652B6608523}" type="presParOf" srcId="{117F72B3-825D-B340-A8FF-F1E7F4DD06A4}" destId="{4683C9B4-C9C7-C94F-B8BC-9C32A0828FEF}" srcOrd="6" destOrd="0" presId="urn:microsoft.com/office/officeart/2005/8/layout/hList1"/>
    <dgm:cxn modelId="{CCDC9CB5-5529-EB44-A49B-A5A5E8C3DF68}" type="presParOf" srcId="{4683C9B4-C9C7-C94F-B8BC-9C32A0828FEF}" destId="{AD9EC7C8-B7CD-B54E-BC37-CF2B15BF5F13}" srcOrd="0" destOrd="0" presId="urn:microsoft.com/office/officeart/2005/8/layout/hList1"/>
    <dgm:cxn modelId="{114713B8-5167-4E45-A05B-6668BBB11596}" type="presParOf" srcId="{4683C9B4-C9C7-C94F-B8BC-9C32A0828FEF}" destId="{0289B0C2-0FC9-514B-B66E-B8E7EBB63C1E}" srcOrd="1" destOrd="0" presId="urn:microsoft.com/office/officeart/2005/8/layout/hList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9130AC-A81B-4C9B-9380-C038A342CA7E}" type="doc">
      <dgm:prSet loTypeId="urn:microsoft.com/office/officeart/2005/8/layout/radial3" loCatId="cycle" qsTypeId="urn:microsoft.com/office/officeart/2005/8/quickstyle/simple3" qsCatId="simple" csTypeId="urn:microsoft.com/office/officeart/2005/8/colors/colorful1" csCatId="colorful" phldr="1"/>
      <dgm:spPr/>
      <dgm:t>
        <a:bodyPr/>
        <a:lstStyle/>
        <a:p>
          <a:endParaRPr lang="zh-CN" altLang="en-US"/>
        </a:p>
      </dgm:t>
    </dgm:pt>
    <dgm:pt modelId="{88E52F28-79C7-46C2-A2A3-F4CA9BF2E33E}">
      <dgm:prSet phldrT="[文本]" custT="1"/>
      <dgm:spPr/>
      <dgm:t>
        <a:bodyPr/>
        <a:lstStyle/>
        <a:p>
          <a:r>
            <a:rPr lang="en-US" altLang="zh-CN" sz="1200" dirty="0"/>
            <a:t>AC-STEM</a:t>
          </a:r>
          <a:endParaRPr lang="zh-CN" altLang="en-US" sz="1200" dirty="0"/>
        </a:p>
      </dgm:t>
    </dgm:pt>
    <dgm:pt modelId="{A627FFC1-B90D-43CE-9323-636F0A229CA5}" type="parTrans" cxnId="{D27B6901-73B8-4DAE-8D00-34FD3FA948FC}">
      <dgm:prSet/>
      <dgm:spPr/>
      <dgm:t>
        <a:bodyPr/>
        <a:lstStyle/>
        <a:p>
          <a:endParaRPr lang="zh-CN" altLang="en-US"/>
        </a:p>
      </dgm:t>
    </dgm:pt>
    <dgm:pt modelId="{017C68F7-0233-471E-8693-D4D80265DC26}" type="sibTrans" cxnId="{D27B6901-73B8-4DAE-8D00-34FD3FA948FC}">
      <dgm:prSet/>
      <dgm:spPr/>
      <dgm:t>
        <a:bodyPr/>
        <a:lstStyle/>
        <a:p>
          <a:endParaRPr lang="zh-CN" altLang="en-US"/>
        </a:p>
      </dgm:t>
    </dgm:pt>
    <dgm:pt modelId="{8EE19B75-2E27-4BF7-9B32-DC825F636536}">
      <dgm:prSet phldrT="[文本]" custT="1"/>
      <dgm:spPr/>
      <dgm:t>
        <a:bodyPr/>
        <a:lstStyle/>
        <a:p>
          <a:r>
            <a:rPr lang="en-US" altLang="zh-CN" sz="1200" i="1" dirty="0">
              <a:latin typeface="Arial" panose="020B0604020202020204" pitchFamily="34" charset="0"/>
              <a:cs typeface="Arial" panose="020B0604020202020204" pitchFamily="34" charset="0"/>
            </a:rPr>
            <a:t>Spectroscopy</a:t>
          </a:r>
        </a:p>
      </dgm:t>
    </dgm:pt>
    <dgm:pt modelId="{FA10FF92-450D-44D8-9D45-F203FDFFB7E2}" type="parTrans" cxnId="{1CFB1622-643F-4791-BC25-1B5426749379}">
      <dgm:prSet/>
      <dgm:spPr/>
      <dgm:t>
        <a:bodyPr/>
        <a:lstStyle/>
        <a:p>
          <a:endParaRPr lang="zh-CN" altLang="en-US"/>
        </a:p>
      </dgm:t>
    </dgm:pt>
    <dgm:pt modelId="{4A209FF3-67FE-4666-B99D-A1F8609F2C22}" type="sibTrans" cxnId="{1CFB1622-643F-4791-BC25-1B5426749379}">
      <dgm:prSet/>
      <dgm:spPr/>
      <dgm:t>
        <a:bodyPr/>
        <a:lstStyle/>
        <a:p>
          <a:endParaRPr lang="zh-CN" altLang="en-US"/>
        </a:p>
      </dgm:t>
    </dgm:pt>
    <dgm:pt modelId="{0A93541F-02F1-4B30-AC5E-7A5F77E8459E}">
      <dgm:prSet phldrT="[文本]" custT="1"/>
      <dgm:spPr/>
      <dgm:t>
        <a:bodyPr/>
        <a:lstStyle/>
        <a:p>
          <a:r>
            <a:rPr lang="en-GB" sz="1200" dirty="0">
              <a:latin typeface="Arial" panose="020B0604020202020204" pitchFamily="34" charset="0"/>
              <a:cs typeface="Arial" panose="020B0604020202020204" pitchFamily="34" charset="0"/>
            </a:rPr>
            <a:t>Diffraction</a:t>
          </a:r>
          <a:r>
            <a:rPr lang="zh-CN" altLang="en-US" sz="1200" dirty="0">
              <a:latin typeface="Arial" panose="020B0604020202020204" pitchFamily="34" charset="0"/>
              <a:cs typeface="Arial" panose="020B0604020202020204" pitchFamily="34" charset="0"/>
            </a:rPr>
            <a:t> </a:t>
          </a:r>
          <a:r>
            <a:rPr lang="en-US" altLang="zh-CN" sz="1200" dirty="0">
              <a:latin typeface="Arial" panose="020B0604020202020204" pitchFamily="34" charset="0"/>
              <a:cs typeface="Arial" panose="020B0604020202020204" pitchFamily="34" charset="0"/>
            </a:rPr>
            <a:t>and</a:t>
          </a:r>
          <a:r>
            <a:rPr lang="zh-CN" altLang="en-US" sz="1200" dirty="0">
              <a:latin typeface="Arial" panose="020B0604020202020204" pitchFamily="34" charset="0"/>
              <a:cs typeface="Arial" panose="020B0604020202020204" pitchFamily="34" charset="0"/>
            </a:rPr>
            <a:t> </a:t>
          </a:r>
          <a:r>
            <a:rPr lang="en-US" altLang="zh-CN" sz="1200" dirty="0">
              <a:latin typeface="Arial" panose="020B0604020202020204" pitchFamily="34" charset="0"/>
              <a:cs typeface="Arial" panose="020B0604020202020204" pitchFamily="34" charset="0"/>
            </a:rPr>
            <a:t>Crystallography</a:t>
          </a:r>
          <a:endParaRPr lang="zh-CN" altLang="en-US" sz="1200" dirty="0">
            <a:latin typeface="Arial" panose="020B0604020202020204" pitchFamily="34" charset="0"/>
            <a:cs typeface="Arial" panose="020B0604020202020204" pitchFamily="34" charset="0"/>
          </a:endParaRPr>
        </a:p>
      </dgm:t>
    </dgm:pt>
    <dgm:pt modelId="{7052923F-71B1-4EE3-84A6-016AA46B0A03}" type="parTrans" cxnId="{1BB633D8-E2B9-460B-89BD-D2D9FE817CB9}">
      <dgm:prSet/>
      <dgm:spPr/>
      <dgm:t>
        <a:bodyPr/>
        <a:lstStyle/>
        <a:p>
          <a:endParaRPr lang="zh-CN" altLang="en-US"/>
        </a:p>
      </dgm:t>
    </dgm:pt>
    <dgm:pt modelId="{A7CE450A-8BCC-4739-89D9-DC97CC8B2463}" type="sibTrans" cxnId="{1BB633D8-E2B9-460B-89BD-D2D9FE817CB9}">
      <dgm:prSet/>
      <dgm:spPr/>
      <dgm:t>
        <a:bodyPr/>
        <a:lstStyle/>
        <a:p>
          <a:endParaRPr lang="zh-CN" altLang="en-US"/>
        </a:p>
      </dgm:t>
    </dgm:pt>
    <dgm:pt modelId="{FBC55F76-67C4-4B3F-9E53-B702EB1F1D17}">
      <dgm:prSet phldrT="[文本]" custT="1"/>
      <dgm:spPr/>
      <dgm:t>
        <a:bodyPr/>
        <a:lstStyle/>
        <a:p>
          <a:r>
            <a:rPr lang="en-GB" sz="1200" dirty="0">
              <a:latin typeface="Arial" panose="020B0604020202020204" pitchFamily="34" charset="0"/>
              <a:cs typeface="Arial" panose="020B0604020202020204" pitchFamily="34" charset="0"/>
            </a:rPr>
            <a:t>High Resolution</a:t>
          </a:r>
          <a:r>
            <a:rPr lang="zh-CN"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STEM</a:t>
          </a:r>
          <a:r>
            <a:rPr lang="en-GB" sz="1200" dirty="0">
              <a:latin typeface="Arial" panose="020B0604020202020204" pitchFamily="34" charset="0"/>
              <a:cs typeface="Arial" panose="020B0604020202020204" pitchFamily="34" charset="0"/>
            </a:rPr>
            <a:t> Imaging </a:t>
          </a:r>
          <a:endParaRPr lang="zh-CN" altLang="en-US" sz="1200" dirty="0">
            <a:latin typeface="Arial" panose="020B0604020202020204" pitchFamily="34" charset="0"/>
            <a:cs typeface="Arial" panose="020B0604020202020204" pitchFamily="34" charset="0"/>
          </a:endParaRPr>
        </a:p>
      </dgm:t>
    </dgm:pt>
    <dgm:pt modelId="{709CD4D9-DDD1-4D1E-AC87-8C5F41637C5D}" type="parTrans" cxnId="{3E38E059-8C6E-47E6-8F3A-633FB4088465}">
      <dgm:prSet/>
      <dgm:spPr/>
      <dgm:t>
        <a:bodyPr/>
        <a:lstStyle/>
        <a:p>
          <a:endParaRPr lang="zh-CN" altLang="en-US"/>
        </a:p>
      </dgm:t>
    </dgm:pt>
    <dgm:pt modelId="{AFA475EB-21C1-40F3-AA05-CA33F0B5E197}" type="sibTrans" cxnId="{3E38E059-8C6E-47E6-8F3A-633FB4088465}">
      <dgm:prSet/>
      <dgm:spPr/>
      <dgm:t>
        <a:bodyPr/>
        <a:lstStyle/>
        <a:p>
          <a:endParaRPr lang="zh-CN" altLang="en-US"/>
        </a:p>
      </dgm:t>
    </dgm:pt>
    <dgm:pt modelId="{5C4AD179-29C3-45F1-B195-FE95DAB67D7E}">
      <dgm:prSet phldrT="[文本]" custT="1"/>
      <dgm:spPr/>
      <dgm:t>
        <a:bodyPr/>
        <a:lstStyle/>
        <a:p>
          <a:r>
            <a:rPr lang="en-GB" sz="1200" dirty="0">
              <a:latin typeface="Arial" panose="020B0604020202020204" pitchFamily="34" charset="0"/>
              <a:cs typeface="Arial" panose="020B0604020202020204" pitchFamily="34" charset="0"/>
            </a:rPr>
            <a:t>‘</a:t>
          </a:r>
          <a:r>
            <a:rPr lang="en-GB" sz="1200" i="1" dirty="0">
              <a:latin typeface="Arial" panose="020B0604020202020204" pitchFamily="34" charset="0"/>
              <a:cs typeface="Arial" panose="020B0604020202020204" pitchFamily="34" charset="0"/>
            </a:rPr>
            <a:t>In-operando</a:t>
          </a:r>
          <a:r>
            <a:rPr lang="en-GB" sz="1200" dirty="0">
              <a:latin typeface="Arial" panose="020B0604020202020204" pitchFamily="34" charset="0"/>
              <a:cs typeface="Arial" panose="020B0604020202020204" pitchFamily="34" charset="0"/>
            </a:rPr>
            <a:t>’ and ‘</a:t>
          </a:r>
          <a:r>
            <a:rPr lang="en-GB" sz="1200" i="1" dirty="0">
              <a:latin typeface="Arial" panose="020B0604020202020204" pitchFamily="34" charset="0"/>
              <a:cs typeface="Arial" panose="020B0604020202020204" pitchFamily="34" charset="0"/>
            </a:rPr>
            <a:t>In-situ</a:t>
          </a:r>
          <a:r>
            <a:rPr lang="en-GB" sz="1200" dirty="0">
              <a:latin typeface="Arial" panose="020B0604020202020204" pitchFamily="34" charset="0"/>
              <a:cs typeface="Arial" panose="020B0604020202020204" pitchFamily="34" charset="0"/>
            </a:rPr>
            <a:t>’ EM</a:t>
          </a:r>
          <a:endParaRPr lang="zh-CN" altLang="en-US" sz="1200" dirty="0">
            <a:latin typeface="Arial" panose="020B0604020202020204" pitchFamily="34" charset="0"/>
            <a:cs typeface="Arial" panose="020B0604020202020204" pitchFamily="34" charset="0"/>
          </a:endParaRPr>
        </a:p>
      </dgm:t>
    </dgm:pt>
    <dgm:pt modelId="{CD5FE1FB-3B32-4F1A-BEA3-103738BA2522}" type="parTrans" cxnId="{0C3A936D-1C90-4FBB-A3B7-FD1639F8879D}">
      <dgm:prSet/>
      <dgm:spPr/>
      <dgm:t>
        <a:bodyPr/>
        <a:lstStyle/>
        <a:p>
          <a:endParaRPr lang="zh-CN" altLang="en-US"/>
        </a:p>
      </dgm:t>
    </dgm:pt>
    <dgm:pt modelId="{971C7B57-1BA7-455F-BF13-4C4F69ECC799}" type="sibTrans" cxnId="{0C3A936D-1C90-4FBB-A3B7-FD1639F8879D}">
      <dgm:prSet/>
      <dgm:spPr/>
      <dgm:t>
        <a:bodyPr/>
        <a:lstStyle/>
        <a:p>
          <a:endParaRPr lang="zh-CN" altLang="en-US"/>
        </a:p>
      </dgm:t>
    </dgm:pt>
    <dgm:pt modelId="{95C58FD7-3BD2-4D7F-8D9E-0AAD02BD3069}" type="pres">
      <dgm:prSet presAssocID="{EF9130AC-A81B-4C9B-9380-C038A342CA7E}" presName="composite" presStyleCnt="0">
        <dgm:presLayoutVars>
          <dgm:chMax val="1"/>
          <dgm:dir/>
          <dgm:resizeHandles val="exact"/>
        </dgm:presLayoutVars>
      </dgm:prSet>
      <dgm:spPr/>
    </dgm:pt>
    <dgm:pt modelId="{119F4E9F-A3FA-4259-9EFF-D32CBFA49B00}" type="pres">
      <dgm:prSet presAssocID="{EF9130AC-A81B-4C9B-9380-C038A342CA7E}" presName="radial" presStyleCnt="0">
        <dgm:presLayoutVars>
          <dgm:animLvl val="ctr"/>
        </dgm:presLayoutVars>
      </dgm:prSet>
      <dgm:spPr/>
    </dgm:pt>
    <dgm:pt modelId="{5846744A-4A4C-43C7-A463-B896E270E727}" type="pres">
      <dgm:prSet presAssocID="{88E52F28-79C7-46C2-A2A3-F4CA9BF2E33E}" presName="centerShape" presStyleLbl="vennNode1" presStyleIdx="0" presStyleCnt="5" custScaleX="95719" custScaleY="95719"/>
      <dgm:spPr/>
    </dgm:pt>
    <dgm:pt modelId="{E7357E74-B666-4EF9-8A5F-CCBF6E4B1450}" type="pres">
      <dgm:prSet presAssocID="{8EE19B75-2E27-4BF7-9B32-DC825F636536}" presName="node" presStyleLbl="vennNode1" presStyleIdx="1" presStyleCnt="5" custScaleX="154789" custScaleY="154789" custRadScaleRad="93885" custRadScaleInc="148397">
        <dgm:presLayoutVars>
          <dgm:bulletEnabled val="1"/>
        </dgm:presLayoutVars>
      </dgm:prSet>
      <dgm:spPr/>
    </dgm:pt>
    <dgm:pt modelId="{DE183378-9300-46A4-8A27-25A53356A517}" type="pres">
      <dgm:prSet presAssocID="{0A93541F-02F1-4B30-AC5E-7A5F77E8459E}" presName="node" presStyleLbl="vennNode1" presStyleIdx="2" presStyleCnt="5" custScaleX="154789" custScaleY="154789" custRadScaleRad="88939" custRadScaleInc="-48247">
        <dgm:presLayoutVars>
          <dgm:bulletEnabled val="1"/>
        </dgm:presLayoutVars>
      </dgm:prSet>
      <dgm:spPr/>
    </dgm:pt>
    <dgm:pt modelId="{F00695A0-0263-4551-87DA-92D7E9F8F26F}" type="pres">
      <dgm:prSet presAssocID="{FBC55F76-67C4-4B3F-9E53-B702EB1F1D17}" presName="node" presStyleLbl="vennNode1" presStyleIdx="3" presStyleCnt="5" custScaleX="154789" custScaleY="154789" custRadScaleRad="89205" custRadScaleInc="148712">
        <dgm:presLayoutVars>
          <dgm:bulletEnabled val="1"/>
        </dgm:presLayoutVars>
      </dgm:prSet>
      <dgm:spPr/>
    </dgm:pt>
    <dgm:pt modelId="{B755941C-E2DD-473C-AD70-1DB272E3CD06}" type="pres">
      <dgm:prSet presAssocID="{5C4AD179-29C3-45F1-B195-FE95DAB67D7E}" presName="node" presStyleLbl="vennNode1" presStyleIdx="4" presStyleCnt="5" custScaleX="154789" custScaleY="154789" custRadScaleRad="92190" custRadScaleInc="-45917">
        <dgm:presLayoutVars>
          <dgm:bulletEnabled val="1"/>
        </dgm:presLayoutVars>
      </dgm:prSet>
      <dgm:spPr/>
    </dgm:pt>
  </dgm:ptLst>
  <dgm:cxnLst>
    <dgm:cxn modelId="{D27B6901-73B8-4DAE-8D00-34FD3FA948FC}" srcId="{EF9130AC-A81B-4C9B-9380-C038A342CA7E}" destId="{88E52F28-79C7-46C2-A2A3-F4CA9BF2E33E}" srcOrd="0" destOrd="0" parTransId="{A627FFC1-B90D-43CE-9323-636F0A229CA5}" sibTransId="{017C68F7-0233-471E-8693-D4D80265DC26}"/>
    <dgm:cxn modelId="{1D02C215-8ACB-5B4E-AC78-C10B9A7BA299}" type="presOf" srcId="{5C4AD179-29C3-45F1-B195-FE95DAB67D7E}" destId="{B755941C-E2DD-473C-AD70-1DB272E3CD06}" srcOrd="0" destOrd="0" presId="urn:microsoft.com/office/officeart/2005/8/layout/radial3"/>
    <dgm:cxn modelId="{1CFB1622-643F-4791-BC25-1B5426749379}" srcId="{88E52F28-79C7-46C2-A2A3-F4CA9BF2E33E}" destId="{8EE19B75-2E27-4BF7-9B32-DC825F636536}" srcOrd="0" destOrd="0" parTransId="{FA10FF92-450D-44D8-9D45-F203FDFFB7E2}" sibTransId="{4A209FF3-67FE-4666-B99D-A1F8609F2C22}"/>
    <dgm:cxn modelId="{1FB66C4C-EFCD-F64A-AEA5-2DC685189525}" type="presOf" srcId="{0A93541F-02F1-4B30-AC5E-7A5F77E8459E}" destId="{DE183378-9300-46A4-8A27-25A53356A517}" srcOrd="0" destOrd="0" presId="urn:microsoft.com/office/officeart/2005/8/layout/radial3"/>
    <dgm:cxn modelId="{3E38E059-8C6E-47E6-8F3A-633FB4088465}" srcId="{88E52F28-79C7-46C2-A2A3-F4CA9BF2E33E}" destId="{FBC55F76-67C4-4B3F-9E53-B702EB1F1D17}" srcOrd="2" destOrd="0" parTransId="{709CD4D9-DDD1-4D1E-AC87-8C5F41637C5D}" sibTransId="{AFA475EB-21C1-40F3-AA05-CA33F0B5E197}"/>
    <dgm:cxn modelId="{0C3A936D-1C90-4FBB-A3B7-FD1639F8879D}" srcId="{88E52F28-79C7-46C2-A2A3-F4CA9BF2E33E}" destId="{5C4AD179-29C3-45F1-B195-FE95DAB67D7E}" srcOrd="3" destOrd="0" parTransId="{CD5FE1FB-3B32-4F1A-BEA3-103738BA2522}" sibTransId="{971C7B57-1BA7-455F-BF13-4C4F69ECC799}"/>
    <dgm:cxn modelId="{A8CE029A-C326-824A-8A1D-A8E325B4A525}" type="presOf" srcId="{FBC55F76-67C4-4B3F-9E53-B702EB1F1D17}" destId="{F00695A0-0263-4551-87DA-92D7E9F8F26F}" srcOrd="0" destOrd="0" presId="urn:microsoft.com/office/officeart/2005/8/layout/radial3"/>
    <dgm:cxn modelId="{6A2A61C2-9CCC-844F-A113-23838A722126}" type="presOf" srcId="{EF9130AC-A81B-4C9B-9380-C038A342CA7E}" destId="{95C58FD7-3BD2-4D7F-8D9E-0AAD02BD3069}" srcOrd="0" destOrd="0" presId="urn:microsoft.com/office/officeart/2005/8/layout/radial3"/>
    <dgm:cxn modelId="{1BB633D8-E2B9-460B-89BD-D2D9FE817CB9}" srcId="{88E52F28-79C7-46C2-A2A3-F4CA9BF2E33E}" destId="{0A93541F-02F1-4B30-AC5E-7A5F77E8459E}" srcOrd="1" destOrd="0" parTransId="{7052923F-71B1-4EE3-84A6-016AA46B0A03}" sibTransId="{A7CE450A-8BCC-4739-89D9-DC97CC8B2463}"/>
    <dgm:cxn modelId="{F171A1DB-4354-604D-B847-36CFEE436DF7}" type="presOf" srcId="{88E52F28-79C7-46C2-A2A3-F4CA9BF2E33E}" destId="{5846744A-4A4C-43C7-A463-B896E270E727}" srcOrd="0" destOrd="0" presId="urn:microsoft.com/office/officeart/2005/8/layout/radial3"/>
    <dgm:cxn modelId="{8DC557F7-73E2-4346-BBA6-ECD21E9D6B0E}" type="presOf" srcId="{8EE19B75-2E27-4BF7-9B32-DC825F636536}" destId="{E7357E74-B666-4EF9-8A5F-CCBF6E4B1450}" srcOrd="0" destOrd="0" presId="urn:microsoft.com/office/officeart/2005/8/layout/radial3"/>
    <dgm:cxn modelId="{F152CA12-F843-9F48-9BB7-6CA9BEA0B4B6}" type="presParOf" srcId="{95C58FD7-3BD2-4D7F-8D9E-0AAD02BD3069}" destId="{119F4E9F-A3FA-4259-9EFF-D32CBFA49B00}" srcOrd="0" destOrd="0" presId="urn:microsoft.com/office/officeart/2005/8/layout/radial3"/>
    <dgm:cxn modelId="{7CF0402D-88CA-B647-A16D-51C1B559C752}" type="presParOf" srcId="{119F4E9F-A3FA-4259-9EFF-D32CBFA49B00}" destId="{5846744A-4A4C-43C7-A463-B896E270E727}" srcOrd="0" destOrd="0" presId="urn:microsoft.com/office/officeart/2005/8/layout/radial3"/>
    <dgm:cxn modelId="{0479503C-E565-D64A-B42A-8D44557AC915}" type="presParOf" srcId="{119F4E9F-A3FA-4259-9EFF-D32CBFA49B00}" destId="{E7357E74-B666-4EF9-8A5F-CCBF6E4B1450}" srcOrd="1" destOrd="0" presId="urn:microsoft.com/office/officeart/2005/8/layout/radial3"/>
    <dgm:cxn modelId="{8F8AB932-A26E-C840-AFD8-AA9F79EFA816}" type="presParOf" srcId="{119F4E9F-A3FA-4259-9EFF-D32CBFA49B00}" destId="{DE183378-9300-46A4-8A27-25A53356A517}" srcOrd="2" destOrd="0" presId="urn:microsoft.com/office/officeart/2005/8/layout/radial3"/>
    <dgm:cxn modelId="{9C38590C-5197-7345-8028-64062825C661}" type="presParOf" srcId="{119F4E9F-A3FA-4259-9EFF-D32CBFA49B00}" destId="{F00695A0-0263-4551-87DA-92D7E9F8F26F}" srcOrd="3" destOrd="0" presId="urn:microsoft.com/office/officeart/2005/8/layout/radial3"/>
    <dgm:cxn modelId="{B9FFD953-FBDC-4F40-B59A-F396A64825DC}" type="presParOf" srcId="{119F4E9F-A3FA-4259-9EFF-D32CBFA49B00}" destId="{B755941C-E2DD-473C-AD70-1DB272E3CD06}" srcOrd="4" destOrd="0" presId="urn:microsoft.com/office/officeart/2005/8/layout/radial3"/>
  </dgm:cxnLst>
  <dgm:bg>
    <a:effectLst>
      <a:glow rad="127000">
        <a:schemeClr val="accent1">
          <a:alpha val="0"/>
        </a:schemeClr>
      </a:glow>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76F606-ED30-4A4A-B7F3-D58B72D36247}" type="doc">
      <dgm:prSet loTypeId="urn:microsoft.com/office/officeart/2005/8/layout/chevron1" loCatId="" qsTypeId="urn:microsoft.com/office/officeart/2005/8/quickstyle/simple5" qsCatId="simple" csTypeId="urn:microsoft.com/office/officeart/2005/8/colors/colorful1" csCatId="colorful" phldr="1"/>
      <dgm:spPr/>
    </dgm:pt>
    <dgm:pt modelId="{2E906D21-BC3D-D84B-A0BC-794FEA1472DE}">
      <dgm:prSet phldrT="[Text]" custT="1"/>
      <dgm:spPr/>
      <dgm:t>
        <a:bodyPr/>
        <a:lstStyle/>
        <a:p>
          <a:pPr marL="0" marR="0" lvl="0" indent="0" defTabSz="914400" eaLnBrk="1" fontAlgn="auto" latinLnBrk="0" hangingPunct="1">
            <a:lnSpc>
              <a:spcPct val="100000"/>
            </a:lnSpc>
            <a:spcBef>
              <a:spcPts val="0"/>
            </a:spcBef>
            <a:spcAft>
              <a:spcPts val="0"/>
            </a:spcAft>
            <a:buClrTx/>
            <a:buSzTx/>
            <a:buFont typeface="Arial" charset="0"/>
            <a:buNone/>
            <a:tabLst/>
            <a:defRPr/>
          </a:pPr>
          <a:r>
            <a:rPr lang="en-US" altLang="zh-CN" sz="1400">
              <a:latin typeface="Cambria Math" charset="0"/>
              <a:cs typeface="Cambria Math" charset="0"/>
            </a:rPr>
            <a:t>2003-</a:t>
          </a:r>
          <a:r>
            <a:rPr lang="en-GB" altLang="zh-CN" sz="1400">
              <a:latin typeface="Cambria Math" charset="0"/>
              <a:cs typeface="Cambria Math" charset="0"/>
            </a:rPr>
            <a:t>200</a:t>
          </a:r>
          <a:r>
            <a:rPr lang="en-US" altLang="zh-CN" sz="1400">
              <a:latin typeface="Cambria Math" charset="0"/>
              <a:cs typeface="Cambria Math" charset="0"/>
            </a:rPr>
            <a:t>7</a:t>
          </a:r>
          <a:endParaRPr lang="en-GB" altLang="zh-CN" sz="1400">
            <a:latin typeface="Cambria Math" charset="0"/>
            <a:cs typeface="Cambria Math" charset="0"/>
          </a:endParaRPr>
        </a:p>
        <a:p>
          <a:pPr marL="0" marR="0" lvl="0" indent="0" defTabSz="914400" eaLnBrk="1" fontAlgn="auto" latinLnBrk="0" hangingPunct="1">
            <a:lnSpc>
              <a:spcPct val="100000"/>
            </a:lnSpc>
            <a:spcBef>
              <a:spcPts val="0"/>
            </a:spcBef>
            <a:spcAft>
              <a:spcPts val="0"/>
            </a:spcAft>
            <a:buClrTx/>
            <a:buSzTx/>
            <a:buFont typeface="Arial" charset="0"/>
            <a:buNone/>
            <a:tabLst/>
            <a:defRPr/>
          </a:pPr>
          <a:r>
            <a:rPr lang="en-US" altLang="zh-CN" sz="1400">
              <a:latin typeface="Cambria Math" charset="0"/>
              <a:cs typeface="Cambria Math" charset="0"/>
            </a:rPr>
            <a:t>SuperSTEM</a:t>
          </a:r>
          <a:endParaRPr lang="en-CN" sz="1400" dirty="0"/>
        </a:p>
      </dgm:t>
    </dgm:pt>
    <dgm:pt modelId="{E29A303F-E902-1E45-A224-B70764CEFB91}" type="parTrans" cxnId="{8E2E5103-5624-FD48-A223-04FC488652D8}">
      <dgm:prSet/>
      <dgm:spPr/>
      <dgm:t>
        <a:bodyPr/>
        <a:lstStyle/>
        <a:p>
          <a:endParaRPr lang="en-US" sz="1800">
            <a:solidFill>
              <a:schemeClr val="tx1"/>
            </a:solidFill>
          </a:endParaRPr>
        </a:p>
      </dgm:t>
    </dgm:pt>
    <dgm:pt modelId="{3EE0D15A-1F22-5F47-9EE8-D2C88D7A4548}" type="sibTrans" cxnId="{8E2E5103-5624-FD48-A223-04FC488652D8}">
      <dgm:prSet/>
      <dgm:spPr/>
      <dgm:t>
        <a:bodyPr/>
        <a:lstStyle/>
        <a:p>
          <a:endParaRPr lang="en-US" sz="1800">
            <a:solidFill>
              <a:schemeClr val="tx1"/>
            </a:solidFill>
          </a:endParaRPr>
        </a:p>
      </dgm:t>
    </dgm:pt>
    <dgm:pt modelId="{6EE69736-975B-E44D-9D09-3014368D18AB}">
      <dgm:prSet phldrT="[Text]" custT="1"/>
      <dgm:spPr/>
      <dgm:t>
        <a:bodyPr/>
        <a:lstStyle/>
        <a:p>
          <a:pPr>
            <a:buFont typeface="Arial" charset="0"/>
            <a:buNone/>
          </a:pPr>
          <a:r>
            <a:rPr lang="en-US" altLang="zh-CN" sz="1400">
              <a:latin typeface="Cambria Math" charset="0"/>
              <a:cs typeface="Cambria Math" charset="0"/>
            </a:rPr>
            <a:t>2007-2008</a:t>
          </a:r>
        </a:p>
        <a:p>
          <a:pPr>
            <a:buFont typeface="Arial" charset="0"/>
            <a:buNone/>
          </a:pPr>
          <a:r>
            <a:rPr lang="en-US" altLang="zh-CN" sz="1400">
              <a:latin typeface="Cambria Math" charset="0"/>
              <a:cs typeface="Cambria Math" charset="0"/>
            </a:rPr>
            <a:t>SuperSTEM</a:t>
          </a:r>
          <a:endParaRPr lang="en-US" sz="1400" dirty="0"/>
        </a:p>
      </dgm:t>
    </dgm:pt>
    <dgm:pt modelId="{BDCED7DE-E7E2-0F44-8B5B-711BBEC414FE}" type="parTrans" cxnId="{2E1E4BEA-6242-0E49-A1D2-4D28937DEA21}">
      <dgm:prSet/>
      <dgm:spPr/>
      <dgm:t>
        <a:bodyPr/>
        <a:lstStyle/>
        <a:p>
          <a:endParaRPr lang="en-US" sz="1800">
            <a:solidFill>
              <a:schemeClr val="tx1"/>
            </a:solidFill>
          </a:endParaRPr>
        </a:p>
      </dgm:t>
    </dgm:pt>
    <dgm:pt modelId="{B4E4BE35-8E50-C94A-8276-8743B5A30185}" type="sibTrans" cxnId="{2E1E4BEA-6242-0E49-A1D2-4D28937DEA21}">
      <dgm:prSet/>
      <dgm:spPr/>
      <dgm:t>
        <a:bodyPr/>
        <a:lstStyle/>
        <a:p>
          <a:endParaRPr lang="en-US" sz="1800">
            <a:solidFill>
              <a:schemeClr val="tx1"/>
            </a:solidFill>
          </a:endParaRPr>
        </a:p>
      </dgm:t>
    </dgm:pt>
    <dgm:pt modelId="{2D88B2D7-8858-2945-86BF-B36DD8296063}">
      <dgm:prSet phldrT="[Text]" custT="1"/>
      <dgm:spPr/>
      <dgm:t>
        <a:bodyPr/>
        <a:lstStyle/>
        <a:p>
          <a:pPr>
            <a:buFont typeface="Arial" charset="0"/>
            <a:buNone/>
          </a:pPr>
          <a:r>
            <a:rPr lang="en-GB" altLang="zh-CN" sz="1400">
              <a:latin typeface="Cambria Math" charset="0"/>
              <a:cs typeface="Cambria Math" charset="0"/>
            </a:rPr>
            <a:t>2008-</a:t>
          </a:r>
          <a:r>
            <a:rPr lang="en-US" altLang="zh-CN" sz="1400">
              <a:latin typeface="Cambria Math" charset="0"/>
              <a:cs typeface="Cambria Math" charset="0"/>
            </a:rPr>
            <a:t>2012 </a:t>
          </a:r>
          <a:endParaRPr lang="en-GB" altLang="zh-CN" sz="1400">
            <a:latin typeface="Cambria Math" charset="0"/>
            <a:cs typeface="Cambria Math" charset="0"/>
          </a:endParaRPr>
        </a:p>
        <a:p>
          <a:pPr>
            <a:buFont typeface="Arial" charset="0"/>
            <a:buNone/>
          </a:pPr>
          <a:r>
            <a:rPr lang="en-US" altLang="zh-CN" sz="1400">
              <a:latin typeface="Cambria Math" charset="0"/>
              <a:cs typeface="Cambria Math" charset="0"/>
            </a:rPr>
            <a:t>Oxford</a:t>
          </a:r>
          <a:endParaRPr lang="en-US" altLang="zh-CN" sz="1400" dirty="0">
            <a:latin typeface="Cambria Math" charset="0"/>
            <a:cs typeface="Cambria Math" charset="0"/>
          </a:endParaRPr>
        </a:p>
      </dgm:t>
    </dgm:pt>
    <dgm:pt modelId="{87B7F403-0461-E246-A791-92446AFD3FEF}" type="parTrans" cxnId="{D0017E33-6F4A-7941-9948-4A6CF0105BE2}">
      <dgm:prSet/>
      <dgm:spPr/>
      <dgm:t>
        <a:bodyPr/>
        <a:lstStyle/>
        <a:p>
          <a:endParaRPr lang="en-US" sz="1800">
            <a:solidFill>
              <a:schemeClr val="tx1"/>
            </a:solidFill>
          </a:endParaRPr>
        </a:p>
      </dgm:t>
    </dgm:pt>
    <dgm:pt modelId="{6E161905-8A39-D34B-AC32-CCFDB5BD9565}" type="sibTrans" cxnId="{D0017E33-6F4A-7941-9948-4A6CF0105BE2}">
      <dgm:prSet/>
      <dgm:spPr/>
      <dgm:t>
        <a:bodyPr/>
        <a:lstStyle/>
        <a:p>
          <a:endParaRPr lang="en-US" sz="1800">
            <a:solidFill>
              <a:schemeClr val="tx1"/>
            </a:solidFill>
          </a:endParaRPr>
        </a:p>
      </dgm:t>
    </dgm:pt>
    <dgm:pt modelId="{B30CDF66-AD09-5B40-B7AA-C81FE5DE951C}">
      <dgm:prSet custT="1"/>
      <dgm:spPr/>
      <dgm:t>
        <a:bodyPr/>
        <a:lstStyle/>
        <a:p>
          <a:r>
            <a:rPr lang="en-US" altLang="zh-CN" sz="1400">
              <a:latin typeface="Cambria Math" charset="0"/>
              <a:cs typeface="Cambria Math" charset="0"/>
            </a:rPr>
            <a:t>2012-2021</a:t>
          </a:r>
        </a:p>
        <a:p>
          <a:r>
            <a:rPr lang="en-US" altLang="zh-CN" sz="1400">
              <a:latin typeface="Cambria Math" charset="0"/>
              <a:cs typeface="Cambria Math" charset="0"/>
            </a:rPr>
            <a:t>Nanjing</a:t>
          </a:r>
          <a:endParaRPr lang="en-US" altLang="zh-CN" sz="1400" dirty="0">
            <a:latin typeface="Cambria Math" charset="0"/>
            <a:cs typeface="Cambria Math" charset="0"/>
          </a:endParaRPr>
        </a:p>
      </dgm:t>
    </dgm:pt>
    <dgm:pt modelId="{20DD5BC2-FA79-AA4C-913C-C09EC0E362F7}" type="parTrans" cxnId="{017BC2BA-2A34-8C42-B46C-C2598185AECC}">
      <dgm:prSet/>
      <dgm:spPr/>
      <dgm:t>
        <a:bodyPr/>
        <a:lstStyle/>
        <a:p>
          <a:endParaRPr lang="en-US" sz="1800">
            <a:solidFill>
              <a:schemeClr val="tx1"/>
            </a:solidFill>
          </a:endParaRPr>
        </a:p>
      </dgm:t>
    </dgm:pt>
    <dgm:pt modelId="{7536A68F-395E-A640-9C58-D0C8ECAC8F0A}" type="sibTrans" cxnId="{017BC2BA-2A34-8C42-B46C-C2598185AECC}">
      <dgm:prSet/>
      <dgm:spPr/>
      <dgm:t>
        <a:bodyPr/>
        <a:lstStyle/>
        <a:p>
          <a:endParaRPr lang="en-US" sz="1800">
            <a:solidFill>
              <a:schemeClr val="tx1"/>
            </a:solidFill>
          </a:endParaRPr>
        </a:p>
      </dgm:t>
    </dgm:pt>
    <dgm:pt modelId="{CF363A99-486B-4949-8A99-8125A4A15F3B}">
      <dgm:prSet custT="1"/>
      <dgm:spPr/>
      <dgm:t>
        <a:bodyPr/>
        <a:lstStyle/>
        <a:p>
          <a:r>
            <a:rPr lang="en-US" sz="1400" kern="1200">
              <a:latin typeface="Cambria Math" charset="0"/>
              <a:ea typeface="华文仿宋" panose="02010600040101010101" pitchFamily="2" charset="-122"/>
              <a:cs typeface="Cambria Math" charset="0"/>
            </a:rPr>
            <a:t>2021-Now Warwick</a:t>
          </a:r>
          <a:endParaRPr lang="en-US" sz="1400" kern="1200" dirty="0">
            <a:latin typeface="Cambria Math" charset="0"/>
            <a:ea typeface="华文仿宋" panose="02010600040101010101" pitchFamily="2" charset="-122"/>
            <a:cs typeface="Cambria Math" charset="0"/>
          </a:endParaRPr>
        </a:p>
      </dgm:t>
    </dgm:pt>
    <dgm:pt modelId="{0F162E43-AA1B-8E43-B5B4-051A680456AB}" type="parTrans" cxnId="{BD23D4E2-0567-034F-8689-B996280DEA0F}">
      <dgm:prSet/>
      <dgm:spPr/>
      <dgm:t>
        <a:bodyPr/>
        <a:lstStyle/>
        <a:p>
          <a:endParaRPr lang="en-US" sz="1400">
            <a:solidFill>
              <a:schemeClr val="tx1"/>
            </a:solidFill>
          </a:endParaRPr>
        </a:p>
      </dgm:t>
    </dgm:pt>
    <dgm:pt modelId="{6BFDF86E-6694-314A-AA6A-1FE2039B6161}" type="sibTrans" cxnId="{BD23D4E2-0567-034F-8689-B996280DEA0F}">
      <dgm:prSet/>
      <dgm:spPr/>
      <dgm:t>
        <a:bodyPr/>
        <a:lstStyle/>
        <a:p>
          <a:endParaRPr lang="en-US" sz="1400">
            <a:solidFill>
              <a:schemeClr val="tx1"/>
            </a:solidFill>
          </a:endParaRPr>
        </a:p>
      </dgm:t>
    </dgm:pt>
    <dgm:pt modelId="{7F747157-6AD1-6E43-AC81-59389B9EE95D}" type="pres">
      <dgm:prSet presAssocID="{0E76F606-ED30-4A4A-B7F3-D58B72D36247}" presName="Name0" presStyleCnt="0">
        <dgm:presLayoutVars>
          <dgm:dir/>
          <dgm:animLvl val="lvl"/>
          <dgm:resizeHandles val="exact"/>
        </dgm:presLayoutVars>
      </dgm:prSet>
      <dgm:spPr/>
    </dgm:pt>
    <dgm:pt modelId="{E65164D8-2618-1340-B26D-B48ABBD102CF}" type="pres">
      <dgm:prSet presAssocID="{2E906D21-BC3D-D84B-A0BC-794FEA1472DE}" presName="parTxOnly" presStyleLbl="node1" presStyleIdx="0" presStyleCnt="5">
        <dgm:presLayoutVars>
          <dgm:chMax val="0"/>
          <dgm:chPref val="0"/>
          <dgm:bulletEnabled val="1"/>
        </dgm:presLayoutVars>
      </dgm:prSet>
      <dgm:spPr/>
    </dgm:pt>
    <dgm:pt modelId="{E5FEF974-C638-B14A-A606-F158740F1EFA}" type="pres">
      <dgm:prSet presAssocID="{3EE0D15A-1F22-5F47-9EE8-D2C88D7A4548}" presName="parTxOnlySpace" presStyleCnt="0"/>
      <dgm:spPr/>
    </dgm:pt>
    <dgm:pt modelId="{B1483AB4-B8D5-C54E-B46B-7878F85F4D9F}" type="pres">
      <dgm:prSet presAssocID="{6EE69736-975B-E44D-9D09-3014368D18AB}" presName="parTxOnly" presStyleLbl="node1" presStyleIdx="1" presStyleCnt="5">
        <dgm:presLayoutVars>
          <dgm:chMax val="0"/>
          <dgm:chPref val="0"/>
          <dgm:bulletEnabled val="1"/>
        </dgm:presLayoutVars>
      </dgm:prSet>
      <dgm:spPr/>
    </dgm:pt>
    <dgm:pt modelId="{30EBD173-6DF9-3949-BDB1-A68007553A31}" type="pres">
      <dgm:prSet presAssocID="{B4E4BE35-8E50-C94A-8276-8743B5A30185}" presName="parTxOnlySpace" presStyleCnt="0"/>
      <dgm:spPr/>
    </dgm:pt>
    <dgm:pt modelId="{7E4DA28D-EF89-C34F-B057-F9BC1ECD5B82}" type="pres">
      <dgm:prSet presAssocID="{2D88B2D7-8858-2945-86BF-B36DD8296063}" presName="parTxOnly" presStyleLbl="node1" presStyleIdx="2" presStyleCnt="5">
        <dgm:presLayoutVars>
          <dgm:chMax val="0"/>
          <dgm:chPref val="0"/>
          <dgm:bulletEnabled val="1"/>
        </dgm:presLayoutVars>
      </dgm:prSet>
      <dgm:spPr/>
    </dgm:pt>
    <dgm:pt modelId="{827BB074-4BE7-1748-A067-775653F8EDF1}" type="pres">
      <dgm:prSet presAssocID="{6E161905-8A39-D34B-AC32-CCFDB5BD9565}" presName="parTxOnlySpace" presStyleCnt="0"/>
      <dgm:spPr/>
    </dgm:pt>
    <dgm:pt modelId="{A405243A-E74A-2D4B-BF76-05EE005E49E5}" type="pres">
      <dgm:prSet presAssocID="{B30CDF66-AD09-5B40-B7AA-C81FE5DE951C}" presName="parTxOnly" presStyleLbl="node1" presStyleIdx="3" presStyleCnt="5">
        <dgm:presLayoutVars>
          <dgm:chMax val="0"/>
          <dgm:chPref val="0"/>
          <dgm:bulletEnabled val="1"/>
        </dgm:presLayoutVars>
      </dgm:prSet>
      <dgm:spPr/>
    </dgm:pt>
    <dgm:pt modelId="{025CAE1F-A0FF-344E-8E7E-2ACA10207F7A}" type="pres">
      <dgm:prSet presAssocID="{7536A68F-395E-A640-9C58-D0C8ECAC8F0A}" presName="parTxOnlySpace" presStyleCnt="0"/>
      <dgm:spPr/>
    </dgm:pt>
    <dgm:pt modelId="{9B089FB2-F066-6F4C-840C-56BF908B0E0A}" type="pres">
      <dgm:prSet presAssocID="{CF363A99-486B-4949-8A99-8125A4A15F3B}" presName="parTxOnly" presStyleLbl="node1" presStyleIdx="4" presStyleCnt="5">
        <dgm:presLayoutVars>
          <dgm:chMax val="0"/>
          <dgm:chPref val="0"/>
          <dgm:bulletEnabled val="1"/>
        </dgm:presLayoutVars>
      </dgm:prSet>
      <dgm:spPr/>
    </dgm:pt>
  </dgm:ptLst>
  <dgm:cxnLst>
    <dgm:cxn modelId="{8E2E5103-5624-FD48-A223-04FC488652D8}" srcId="{0E76F606-ED30-4A4A-B7F3-D58B72D36247}" destId="{2E906D21-BC3D-D84B-A0BC-794FEA1472DE}" srcOrd="0" destOrd="0" parTransId="{E29A303F-E902-1E45-A224-B70764CEFB91}" sibTransId="{3EE0D15A-1F22-5F47-9EE8-D2C88D7A4548}"/>
    <dgm:cxn modelId="{7193710E-F583-2B42-9F1C-528CC10A9476}" type="presOf" srcId="{0E76F606-ED30-4A4A-B7F3-D58B72D36247}" destId="{7F747157-6AD1-6E43-AC81-59389B9EE95D}" srcOrd="0" destOrd="0" presId="urn:microsoft.com/office/officeart/2005/8/layout/chevron1"/>
    <dgm:cxn modelId="{AE7EEA32-E510-CA40-99EB-23631EAA3608}" type="presOf" srcId="{CF363A99-486B-4949-8A99-8125A4A15F3B}" destId="{9B089FB2-F066-6F4C-840C-56BF908B0E0A}" srcOrd="0" destOrd="0" presId="urn:microsoft.com/office/officeart/2005/8/layout/chevron1"/>
    <dgm:cxn modelId="{D0017E33-6F4A-7941-9948-4A6CF0105BE2}" srcId="{0E76F606-ED30-4A4A-B7F3-D58B72D36247}" destId="{2D88B2D7-8858-2945-86BF-B36DD8296063}" srcOrd="2" destOrd="0" parTransId="{87B7F403-0461-E246-A791-92446AFD3FEF}" sibTransId="{6E161905-8A39-D34B-AC32-CCFDB5BD9565}"/>
    <dgm:cxn modelId="{C773EF40-1559-3C46-9682-D8ECA92813A2}" type="presOf" srcId="{2D88B2D7-8858-2945-86BF-B36DD8296063}" destId="{7E4DA28D-EF89-C34F-B057-F9BC1ECD5B82}" srcOrd="0" destOrd="0" presId="urn:microsoft.com/office/officeart/2005/8/layout/chevron1"/>
    <dgm:cxn modelId="{6975066B-B500-004E-9D39-7A1B92C4B5C6}" type="presOf" srcId="{6EE69736-975B-E44D-9D09-3014368D18AB}" destId="{B1483AB4-B8D5-C54E-B46B-7878F85F4D9F}" srcOrd="0" destOrd="0" presId="urn:microsoft.com/office/officeart/2005/8/layout/chevron1"/>
    <dgm:cxn modelId="{1740D76B-2166-3E43-A3DC-49D71ED665B3}" type="presOf" srcId="{B30CDF66-AD09-5B40-B7AA-C81FE5DE951C}" destId="{A405243A-E74A-2D4B-BF76-05EE005E49E5}" srcOrd="0" destOrd="0" presId="urn:microsoft.com/office/officeart/2005/8/layout/chevron1"/>
    <dgm:cxn modelId="{F83B1AB7-3EE1-BF43-9C36-9A49F93F76CD}" type="presOf" srcId="{2E906D21-BC3D-D84B-A0BC-794FEA1472DE}" destId="{E65164D8-2618-1340-B26D-B48ABBD102CF}" srcOrd="0" destOrd="0" presId="urn:microsoft.com/office/officeart/2005/8/layout/chevron1"/>
    <dgm:cxn modelId="{017BC2BA-2A34-8C42-B46C-C2598185AECC}" srcId="{0E76F606-ED30-4A4A-B7F3-D58B72D36247}" destId="{B30CDF66-AD09-5B40-B7AA-C81FE5DE951C}" srcOrd="3" destOrd="0" parTransId="{20DD5BC2-FA79-AA4C-913C-C09EC0E362F7}" sibTransId="{7536A68F-395E-A640-9C58-D0C8ECAC8F0A}"/>
    <dgm:cxn modelId="{BD23D4E2-0567-034F-8689-B996280DEA0F}" srcId="{0E76F606-ED30-4A4A-B7F3-D58B72D36247}" destId="{CF363A99-486B-4949-8A99-8125A4A15F3B}" srcOrd="4" destOrd="0" parTransId="{0F162E43-AA1B-8E43-B5B4-051A680456AB}" sibTransId="{6BFDF86E-6694-314A-AA6A-1FE2039B6161}"/>
    <dgm:cxn modelId="{2E1E4BEA-6242-0E49-A1D2-4D28937DEA21}" srcId="{0E76F606-ED30-4A4A-B7F3-D58B72D36247}" destId="{6EE69736-975B-E44D-9D09-3014368D18AB}" srcOrd="1" destOrd="0" parTransId="{BDCED7DE-E7E2-0F44-8B5B-711BBEC414FE}" sibTransId="{B4E4BE35-8E50-C94A-8276-8743B5A30185}"/>
    <dgm:cxn modelId="{C6BDA0AF-5219-7B46-8BE1-E3EDEF332439}" type="presParOf" srcId="{7F747157-6AD1-6E43-AC81-59389B9EE95D}" destId="{E65164D8-2618-1340-B26D-B48ABBD102CF}" srcOrd="0" destOrd="0" presId="urn:microsoft.com/office/officeart/2005/8/layout/chevron1"/>
    <dgm:cxn modelId="{96875893-7CE6-7242-A3CB-F0B4ECB30868}" type="presParOf" srcId="{7F747157-6AD1-6E43-AC81-59389B9EE95D}" destId="{E5FEF974-C638-B14A-A606-F158740F1EFA}" srcOrd="1" destOrd="0" presId="urn:microsoft.com/office/officeart/2005/8/layout/chevron1"/>
    <dgm:cxn modelId="{CEF830E0-6AD1-F241-8B34-5BB158C689F6}" type="presParOf" srcId="{7F747157-6AD1-6E43-AC81-59389B9EE95D}" destId="{B1483AB4-B8D5-C54E-B46B-7878F85F4D9F}" srcOrd="2" destOrd="0" presId="urn:microsoft.com/office/officeart/2005/8/layout/chevron1"/>
    <dgm:cxn modelId="{02849643-9780-7C43-A86B-FF52941CC993}" type="presParOf" srcId="{7F747157-6AD1-6E43-AC81-59389B9EE95D}" destId="{30EBD173-6DF9-3949-BDB1-A68007553A31}" srcOrd="3" destOrd="0" presId="urn:microsoft.com/office/officeart/2005/8/layout/chevron1"/>
    <dgm:cxn modelId="{C163CEB4-E0A3-1446-A71B-971682CD3736}" type="presParOf" srcId="{7F747157-6AD1-6E43-AC81-59389B9EE95D}" destId="{7E4DA28D-EF89-C34F-B057-F9BC1ECD5B82}" srcOrd="4" destOrd="0" presId="urn:microsoft.com/office/officeart/2005/8/layout/chevron1"/>
    <dgm:cxn modelId="{FC1E7D4A-5FD1-EA43-BDA0-86A6DF7ECAD3}" type="presParOf" srcId="{7F747157-6AD1-6E43-AC81-59389B9EE95D}" destId="{827BB074-4BE7-1748-A067-775653F8EDF1}" srcOrd="5" destOrd="0" presId="urn:microsoft.com/office/officeart/2005/8/layout/chevron1"/>
    <dgm:cxn modelId="{1E829FAD-DE62-4D40-9ECA-324A894DD4CE}" type="presParOf" srcId="{7F747157-6AD1-6E43-AC81-59389B9EE95D}" destId="{A405243A-E74A-2D4B-BF76-05EE005E49E5}" srcOrd="6" destOrd="0" presId="urn:microsoft.com/office/officeart/2005/8/layout/chevron1"/>
    <dgm:cxn modelId="{A00EABB9-898C-2B44-B31D-9270B4940939}" type="presParOf" srcId="{7F747157-6AD1-6E43-AC81-59389B9EE95D}" destId="{025CAE1F-A0FF-344E-8E7E-2ACA10207F7A}" srcOrd="7" destOrd="0" presId="urn:microsoft.com/office/officeart/2005/8/layout/chevron1"/>
    <dgm:cxn modelId="{5FFEBF42-F062-FD40-98F8-3625042F675E}" type="presParOf" srcId="{7F747157-6AD1-6E43-AC81-59389B9EE95D}" destId="{9B089FB2-F066-6F4C-840C-56BF908B0E0A}" srcOrd="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9130AC-A81B-4C9B-9380-C038A342CA7E}" type="doc">
      <dgm:prSet loTypeId="urn:microsoft.com/office/officeart/2005/8/layout/radial3" loCatId="cycle" qsTypeId="urn:microsoft.com/office/officeart/2005/8/quickstyle/simple3" qsCatId="simple" csTypeId="urn:microsoft.com/office/officeart/2005/8/colors/colorful1" csCatId="colorful" phldr="1"/>
      <dgm:spPr/>
      <dgm:t>
        <a:bodyPr/>
        <a:lstStyle/>
        <a:p>
          <a:endParaRPr lang="zh-CN" altLang="en-US"/>
        </a:p>
      </dgm:t>
    </dgm:pt>
    <dgm:pt modelId="{88E52F28-79C7-46C2-A2A3-F4CA9BF2E33E}">
      <dgm:prSet phldrT="[文本]" custT="1"/>
      <dgm:spPr/>
      <dgm:t>
        <a:bodyPr/>
        <a:lstStyle/>
        <a:p>
          <a:r>
            <a:rPr lang="en-US" altLang="zh-CN" sz="1400" dirty="0"/>
            <a:t>Aberration</a:t>
          </a:r>
          <a:r>
            <a:rPr lang="zh-CN" altLang="en-US" sz="1400" dirty="0"/>
            <a:t> </a:t>
          </a:r>
          <a:r>
            <a:rPr lang="en-US" altLang="zh-CN" sz="1400" dirty="0"/>
            <a:t>Corrected</a:t>
          </a:r>
          <a:r>
            <a:rPr lang="zh-CN" altLang="en-US" sz="1400" dirty="0"/>
            <a:t> </a:t>
          </a:r>
          <a:r>
            <a:rPr lang="en-US" altLang="zh-CN" sz="1400" dirty="0"/>
            <a:t>STEM</a:t>
          </a:r>
          <a:endParaRPr lang="zh-CN" altLang="en-US" sz="1400" dirty="0"/>
        </a:p>
      </dgm:t>
    </dgm:pt>
    <dgm:pt modelId="{A627FFC1-B90D-43CE-9323-636F0A229CA5}" type="parTrans" cxnId="{D27B6901-73B8-4DAE-8D00-34FD3FA948FC}">
      <dgm:prSet/>
      <dgm:spPr/>
      <dgm:t>
        <a:bodyPr/>
        <a:lstStyle/>
        <a:p>
          <a:endParaRPr lang="zh-CN" altLang="en-US"/>
        </a:p>
      </dgm:t>
    </dgm:pt>
    <dgm:pt modelId="{017C68F7-0233-471E-8693-D4D80265DC26}" type="sibTrans" cxnId="{D27B6901-73B8-4DAE-8D00-34FD3FA948FC}">
      <dgm:prSet/>
      <dgm:spPr/>
      <dgm:t>
        <a:bodyPr/>
        <a:lstStyle/>
        <a:p>
          <a:endParaRPr lang="zh-CN" altLang="en-US"/>
        </a:p>
      </dgm:t>
    </dgm:pt>
    <dgm:pt modelId="{8EE19B75-2E27-4BF7-9B32-DC825F636536}">
      <dgm:prSet phldrT="[文本]"/>
      <dgm:spPr/>
      <dgm:t>
        <a:bodyPr/>
        <a:lstStyle/>
        <a:p>
          <a:r>
            <a:rPr lang="en-CN" altLang="zh-CN" i="1" dirty="0"/>
            <a:t>In</a:t>
          </a:r>
          <a:r>
            <a:rPr lang="zh-CN" altLang="en-US" i="1" dirty="0"/>
            <a:t> </a:t>
          </a:r>
          <a:r>
            <a:rPr lang="en-US" altLang="zh-CN" i="1" dirty="0"/>
            <a:t>situ</a:t>
          </a:r>
        </a:p>
        <a:p>
          <a:r>
            <a:rPr lang="en-US" altLang="zh-CN" dirty="0"/>
            <a:t>TEM</a:t>
          </a:r>
          <a:endParaRPr lang="zh-CN" altLang="en-US" dirty="0"/>
        </a:p>
      </dgm:t>
    </dgm:pt>
    <dgm:pt modelId="{FA10FF92-450D-44D8-9D45-F203FDFFB7E2}" type="parTrans" cxnId="{1CFB1622-643F-4791-BC25-1B5426749379}">
      <dgm:prSet/>
      <dgm:spPr/>
      <dgm:t>
        <a:bodyPr/>
        <a:lstStyle/>
        <a:p>
          <a:endParaRPr lang="zh-CN" altLang="en-US"/>
        </a:p>
      </dgm:t>
    </dgm:pt>
    <dgm:pt modelId="{4A209FF3-67FE-4666-B99D-A1F8609F2C22}" type="sibTrans" cxnId="{1CFB1622-643F-4791-BC25-1B5426749379}">
      <dgm:prSet/>
      <dgm:spPr/>
      <dgm:t>
        <a:bodyPr/>
        <a:lstStyle/>
        <a:p>
          <a:endParaRPr lang="zh-CN" altLang="en-US"/>
        </a:p>
      </dgm:t>
    </dgm:pt>
    <dgm:pt modelId="{0A93541F-02F1-4B30-AC5E-7A5F77E8459E}">
      <dgm:prSet phldrT="[文本]"/>
      <dgm:spPr/>
      <dgm:t>
        <a:bodyPr/>
        <a:lstStyle/>
        <a:p>
          <a:r>
            <a:rPr lang="en-US" altLang="zh-CN" dirty="0"/>
            <a:t>2D</a:t>
          </a:r>
          <a:r>
            <a:rPr lang="zh-CN" altLang="en-US" dirty="0"/>
            <a:t> </a:t>
          </a:r>
          <a:r>
            <a:rPr lang="en-US" altLang="zh-CN" dirty="0"/>
            <a:t>Imaging</a:t>
          </a:r>
          <a:r>
            <a:rPr lang="zh-CN" altLang="en-US" dirty="0"/>
            <a:t> </a:t>
          </a:r>
          <a:r>
            <a:rPr lang="en-US" altLang="zh-CN" dirty="0"/>
            <a:t>&amp;</a:t>
          </a:r>
          <a:r>
            <a:rPr lang="zh-CN" altLang="en-US" dirty="0"/>
            <a:t> </a:t>
          </a:r>
          <a:r>
            <a:rPr lang="en-US" altLang="zh-CN" dirty="0"/>
            <a:t>EELS </a:t>
          </a:r>
          <a:endParaRPr lang="zh-CN" altLang="en-US" dirty="0"/>
        </a:p>
      </dgm:t>
    </dgm:pt>
    <dgm:pt modelId="{7052923F-71B1-4EE3-84A6-016AA46B0A03}" type="parTrans" cxnId="{1BB633D8-E2B9-460B-89BD-D2D9FE817CB9}">
      <dgm:prSet/>
      <dgm:spPr/>
      <dgm:t>
        <a:bodyPr/>
        <a:lstStyle/>
        <a:p>
          <a:endParaRPr lang="zh-CN" altLang="en-US"/>
        </a:p>
      </dgm:t>
    </dgm:pt>
    <dgm:pt modelId="{A7CE450A-8BCC-4739-89D9-DC97CC8B2463}" type="sibTrans" cxnId="{1BB633D8-E2B9-460B-89BD-D2D9FE817CB9}">
      <dgm:prSet/>
      <dgm:spPr/>
      <dgm:t>
        <a:bodyPr/>
        <a:lstStyle/>
        <a:p>
          <a:endParaRPr lang="zh-CN" altLang="en-US"/>
        </a:p>
      </dgm:t>
    </dgm:pt>
    <dgm:pt modelId="{FBC55F76-67C4-4B3F-9E53-B702EB1F1D17}">
      <dgm:prSet phldrT="[文本]"/>
      <dgm:spPr/>
      <dgm:t>
        <a:bodyPr/>
        <a:lstStyle/>
        <a:p>
          <a:r>
            <a:rPr lang="en-US" altLang="zh-CN" dirty="0"/>
            <a:t>4D-STEM</a:t>
          </a:r>
          <a:endParaRPr lang="zh-CN" altLang="en-US" dirty="0"/>
        </a:p>
      </dgm:t>
    </dgm:pt>
    <dgm:pt modelId="{709CD4D9-DDD1-4D1E-AC87-8C5F41637C5D}" type="parTrans" cxnId="{3E38E059-8C6E-47E6-8F3A-633FB4088465}">
      <dgm:prSet/>
      <dgm:spPr/>
      <dgm:t>
        <a:bodyPr/>
        <a:lstStyle/>
        <a:p>
          <a:endParaRPr lang="zh-CN" altLang="en-US"/>
        </a:p>
      </dgm:t>
    </dgm:pt>
    <dgm:pt modelId="{AFA475EB-21C1-40F3-AA05-CA33F0B5E197}" type="sibTrans" cxnId="{3E38E059-8C6E-47E6-8F3A-633FB4088465}">
      <dgm:prSet/>
      <dgm:spPr/>
      <dgm:t>
        <a:bodyPr/>
        <a:lstStyle/>
        <a:p>
          <a:endParaRPr lang="zh-CN" altLang="en-US"/>
        </a:p>
      </dgm:t>
    </dgm:pt>
    <dgm:pt modelId="{5C4AD179-29C3-45F1-B195-FE95DAB67D7E}">
      <dgm:prSet phldrT="[文本]"/>
      <dgm:spPr/>
      <dgm:t>
        <a:bodyPr/>
        <a:lstStyle/>
        <a:p>
          <a:r>
            <a:rPr lang="en-US" altLang="zh-CN" dirty="0"/>
            <a:t>3D</a:t>
          </a:r>
          <a:r>
            <a:rPr lang="zh-CN" altLang="en-US" dirty="0"/>
            <a:t> </a:t>
          </a:r>
          <a:r>
            <a:rPr lang="en-US" altLang="zh-CN" dirty="0"/>
            <a:t>Imaging</a:t>
          </a:r>
          <a:endParaRPr lang="zh-CN" altLang="en-US" dirty="0"/>
        </a:p>
      </dgm:t>
    </dgm:pt>
    <dgm:pt modelId="{CD5FE1FB-3B32-4F1A-BEA3-103738BA2522}" type="parTrans" cxnId="{0C3A936D-1C90-4FBB-A3B7-FD1639F8879D}">
      <dgm:prSet/>
      <dgm:spPr/>
      <dgm:t>
        <a:bodyPr/>
        <a:lstStyle/>
        <a:p>
          <a:endParaRPr lang="zh-CN" altLang="en-US"/>
        </a:p>
      </dgm:t>
    </dgm:pt>
    <dgm:pt modelId="{971C7B57-1BA7-455F-BF13-4C4F69ECC799}" type="sibTrans" cxnId="{0C3A936D-1C90-4FBB-A3B7-FD1639F8879D}">
      <dgm:prSet/>
      <dgm:spPr/>
      <dgm:t>
        <a:bodyPr/>
        <a:lstStyle/>
        <a:p>
          <a:endParaRPr lang="zh-CN" altLang="en-US"/>
        </a:p>
      </dgm:t>
    </dgm:pt>
    <dgm:pt modelId="{95C58FD7-3BD2-4D7F-8D9E-0AAD02BD3069}" type="pres">
      <dgm:prSet presAssocID="{EF9130AC-A81B-4C9B-9380-C038A342CA7E}" presName="composite" presStyleCnt="0">
        <dgm:presLayoutVars>
          <dgm:chMax val="1"/>
          <dgm:dir/>
          <dgm:resizeHandles val="exact"/>
        </dgm:presLayoutVars>
      </dgm:prSet>
      <dgm:spPr/>
    </dgm:pt>
    <dgm:pt modelId="{119F4E9F-A3FA-4259-9EFF-D32CBFA49B00}" type="pres">
      <dgm:prSet presAssocID="{EF9130AC-A81B-4C9B-9380-C038A342CA7E}" presName="radial" presStyleCnt="0">
        <dgm:presLayoutVars>
          <dgm:animLvl val="ctr"/>
        </dgm:presLayoutVars>
      </dgm:prSet>
      <dgm:spPr/>
    </dgm:pt>
    <dgm:pt modelId="{5846744A-4A4C-43C7-A463-B896E270E727}" type="pres">
      <dgm:prSet presAssocID="{88E52F28-79C7-46C2-A2A3-F4CA9BF2E33E}" presName="centerShape" presStyleLbl="vennNode1" presStyleIdx="0" presStyleCnt="5" custScaleX="95719" custScaleY="95719"/>
      <dgm:spPr/>
    </dgm:pt>
    <dgm:pt modelId="{E7357E74-B666-4EF9-8A5F-CCBF6E4B1450}" type="pres">
      <dgm:prSet presAssocID="{8EE19B75-2E27-4BF7-9B32-DC825F636536}" presName="node" presStyleLbl="vennNode1" presStyleIdx="1" presStyleCnt="5" custScaleX="112704" custScaleY="112704" custRadScaleRad="93885" custRadScaleInc="148397">
        <dgm:presLayoutVars>
          <dgm:bulletEnabled val="1"/>
        </dgm:presLayoutVars>
      </dgm:prSet>
      <dgm:spPr/>
    </dgm:pt>
    <dgm:pt modelId="{DE183378-9300-46A4-8A27-25A53356A517}" type="pres">
      <dgm:prSet presAssocID="{0A93541F-02F1-4B30-AC5E-7A5F77E8459E}" presName="node" presStyleLbl="vennNode1" presStyleIdx="2" presStyleCnt="5" custScaleX="112704" custScaleY="112704" custRadScaleRad="88939" custRadScaleInc="-48247">
        <dgm:presLayoutVars>
          <dgm:bulletEnabled val="1"/>
        </dgm:presLayoutVars>
      </dgm:prSet>
      <dgm:spPr/>
    </dgm:pt>
    <dgm:pt modelId="{F00695A0-0263-4551-87DA-92D7E9F8F26F}" type="pres">
      <dgm:prSet presAssocID="{FBC55F76-67C4-4B3F-9E53-B702EB1F1D17}" presName="node" presStyleLbl="vennNode1" presStyleIdx="3" presStyleCnt="5" custScaleX="112704" custScaleY="112704" custRadScaleRad="89205" custRadScaleInc="148712">
        <dgm:presLayoutVars>
          <dgm:bulletEnabled val="1"/>
        </dgm:presLayoutVars>
      </dgm:prSet>
      <dgm:spPr/>
    </dgm:pt>
    <dgm:pt modelId="{B755941C-E2DD-473C-AD70-1DB272E3CD06}" type="pres">
      <dgm:prSet presAssocID="{5C4AD179-29C3-45F1-B195-FE95DAB67D7E}" presName="node" presStyleLbl="vennNode1" presStyleIdx="4" presStyleCnt="5" custScaleX="112704" custScaleY="112704" custRadScaleRad="92190" custRadScaleInc="-45917">
        <dgm:presLayoutVars>
          <dgm:bulletEnabled val="1"/>
        </dgm:presLayoutVars>
      </dgm:prSet>
      <dgm:spPr/>
    </dgm:pt>
  </dgm:ptLst>
  <dgm:cxnLst>
    <dgm:cxn modelId="{D27B6901-73B8-4DAE-8D00-34FD3FA948FC}" srcId="{EF9130AC-A81B-4C9B-9380-C038A342CA7E}" destId="{88E52F28-79C7-46C2-A2A3-F4CA9BF2E33E}" srcOrd="0" destOrd="0" parTransId="{A627FFC1-B90D-43CE-9323-636F0A229CA5}" sibTransId="{017C68F7-0233-471E-8693-D4D80265DC26}"/>
    <dgm:cxn modelId="{1D02C215-8ACB-5B4E-AC78-C10B9A7BA299}" type="presOf" srcId="{5C4AD179-29C3-45F1-B195-FE95DAB67D7E}" destId="{B755941C-E2DD-473C-AD70-1DB272E3CD06}" srcOrd="0" destOrd="0" presId="urn:microsoft.com/office/officeart/2005/8/layout/radial3"/>
    <dgm:cxn modelId="{1CFB1622-643F-4791-BC25-1B5426749379}" srcId="{88E52F28-79C7-46C2-A2A3-F4CA9BF2E33E}" destId="{8EE19B75-2E27-4BF7-9B32-DC825F636536}" srcOrd="0" destOrd="0" parTransId="{FA10FF92-450D-44D8-9D45-F203FDFFB7E2}" sibTransId="{4A209FF3-67FE-4666-B99D-A1F8609F2C22}"/>
    <dgm:cxn modelId="{1FB66C4C-EFCD-F64A-AEA5-2DC685189525}" type="presOf" srcId="{0A93541F-02F1-4B30-AC5E-7A5F77E8459E}" destId="{DE183378-9300-46A4-8A27-25A53356A517}" srcOrd="0" destOrd="0" presId="urn:microsoft.com/office/officeart/2005/8/layout/radial3"/>
    <dgm:cxn modelId="{3E38E059-8C6E-47E6-8F3A-633FB4088465}" srcId="{88E52F28-79C7-46C2-A2A3-F4CA9BF2E33E}" destId="{FBC55F76-67C4-4B3F-9E53-B702EB1F1D17}" srcOrd="2" destOrd="0" parTransId="{709CD4D9-DDD1-4D1E-AC87-8C5F41637C5D}" sibTransId="{AFA475EB-21C1-40F3-AA05-CA33F0B5E197}"/>
    <dgm:cxn modelId="{0C3A936D-1C90-4FBB-A3B7-FD1639F8879D}" srcId="{88E52F28-79C7-46C2-A2A3-F4CA9BF2E33E}" destId="{5C4AD179-29C3-45F1-B195-FE95DAB67D7E}" srcOrd="3" destOrd="0" parTransId="{CD5FE1FB-3B32-4F1A-BEA3-103738BA2522}" sibTransId="{971C7B57-1BA7-455F-BF13-4C4F69ECC799}"/>
    <dgm:cxn modelId="{A8CE029A-C326-824A-8A1D-A8E325B4A525}" type="presOf" srcId="{FBC55F76-67C4-4B3F-9E53-B702EB1F1D17}" destId="{F00695A0-0263-4551-87DA-92D7E9F8F26F}" srcOrd="0" destOrd="0" presId="urn:microsoft.com/office/officeart/2005/8/layout/radial3"/>
    <dgm:cxn modelId="{6A2A61C2-9CCC-844F-A113-23838A722126}" type="presOf" srcId="{EF9130AC-A81B-4C9B-9380-C038A342CA7E}" destId="{95C58FD7-3BD2-4D7F-8D9E-0AAD02BD3069}" srcOrd="0" destOrd="0" presId="urn:microsoft.com/office/officeart/2005/8/layout/radial3"/>
    <dgm:cxn modelId="{1BB633D8-E2B9-460B-89BD-D2D9FE817CB9}" srcId="{88E52F28-79C7-46C2-A2A3-F4CA9BF2E33E}" destId="{0A93541F-02F1-4B30-AC5E-7A5F77E8459E}" srcOrd="1" destOrd="0" parTransId="{7052923F-71B1-4EE3-84A6-016AA46B0A03}" sibTransId="{A7CE450A-8BCC-4739-89D9-DC97CC8B2463}"/>
    <dgm:cxn modelId="{F171A1DB-4354-604D-B847-36CFEE436DF7}" type="presOf" srcId="{88E52F28-79C7-46C2-A2A3-F4CA9BF2E33E}" destId="{5846744A-4A4C-43C7-A463-B896E270E727}" srcOrd="0" destOrd="0" presId="urn:microsoft.com/office/officeart/2005/8/layout/radial3"/>
    <dgm:cxn modelId="{8DC557F7-73E2-4346-BBA6-ECD21E9D6B0E}" type="presOf" srcId="{8EE19B75-2E27-4BF7-9B32-DC825F636536}" destId="{E7357E74-B666-4EF9-8A5F-CCBF6E4B1450}" srcOrd="0" destOrd="0" presId="urn:microsoft.com/office/officeart/2005/8/layout/radial3"/>
    <dgm:cxn modelId="{F152CA12-F843-9F48-9BB7-6CA9BEA0B4B6}" type="presParOf" srcId="{95C58FD7-3BD2-4D7F-8D9E-0AAD02BD3069}" destId="{119F4E9F-A3FA-4259-9EFF-D32CBFA49B00}" srcOrd="0" destOrd="0" presId="urn:microsoft.com/office/officeart/2005/8/layout/radial3"/>
    <dgm:cxn modelId="{7CF0402D-88CA-B647-A16D-51C1B559C752}" type="presParOf" srcId="{119F4E9F-A3FA-4259-9EFF-D32CBFA49B00}" destId="{5846744A-4A4C-43C7-A463-B896E270E727}" srcOrd="0" destOrd="0" presId="urn:microsoft.com/office/officeart/2005/8/layout/radial3"/>
    <dgm:cxn modelId="{0479503C-E565-D64A-B42A-8D44557AC915}" type="presParOf" srcId="{119F4E9F-A3FA-4259-9EFF-D32CBFA49B00}" destId="{E7357E74-B666-4EF9-8A5F-CCBF6E4B1450}" srcOrd="1" destOrd="0" presId="urn:microsoft.com/office/officeart/2005/8/layout/radial3"/>
    <dgm:cxn modelId="{8F8AB932-A26E-C840-AFD8-AA9F79EFA816}" type="presParOf" srcId="{119F4E9F-A3FA-4259-9EFF-D32CBFA49B00}" destId="{DE183378-9300-46A4-8A27-25A53356A517}" srcOrd="2" destOrd="0" presId="urn:microsoft.com/office/officeart/2005/8/layout/radial3"/>
    <dgm:cxn modelId="{9C38590C-5197-7345-8028-64062825C661}" type="presParOf" srcId="{119F4E9F-A3FA-4259-9EFF-D32CBFA49B00}" destId="{F00695A0-0263-4551-87DA-92D7E9F8F26F}" srcOrd="3" destOrd="0" presId="urn:microsoft.com/office/officeart/2005/8/layout/radial3"/>
    <dgm:cxn modelId="{B9FFD953-FBDC-4F40-B59A-F396A64825DC}" type="presParOf" srcId="{119F4E9F-A3FA-4259-9EFF-D32CBFA49B00}" destId="{B755941C-E2DD-473C-AD70-1DB272E3CD06}" srcOrd="4" destOrd="0" presId="urn:microsoft.com/office/officeart/2005/8/layout/radial3"/>
  </dgm:cxnLst>
  <dgm:bg>
    <a:effectLst>
      <a:glow rad="127000">
        <a:schemeClr val="accent1">
          <a:alpha val="0"/>
        </a:schemeClr>
      </a:glow>
    </a:effect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1C649D-B299-5F4E-8DB6-94E0E48D1B2C}" type="doc">
      <dgm:prSet loTypeId="urn:microsoft.com/office/officeart/2005/8/layout/cycle6" loCatId="" qsTypeId="urn:microsoft.com/office/officeart/2005/8/quickstyle/3D1" qsCatId="3D" csTypeId="urn:microsoft.com/office/officeart/2005/8/colors/colorful1" csCatId="colorful" phldr="1"/>
      <dgm:spPr/>
      <dgm:t>
        <a:bodyPr/>
        <a:lstStyle/>
        <a:p>
          <a:endParaRPr lang="zh-CN" altLang="en-US"/>
        </a:p>
      </dgm:t>
    </dgm:pt>
    <dgm:pt modelId="{C444BFBF-B74B-F040-AAB9-B2C37F67634F}">
      <dgm:prSet phldrT="[文本]" custT="1"/>
      <dgm:spPr/>
      <dgm:t>
        <a:bodyPr/>
        <a:lstStyle/>
        <a:p>
          <a:r>
            <a:rPr lang="en-US" altLang="zh-CN" sz="1200" dirty="0"/>
            <a:t>Ptychography</a:t>
          </a:r>
          <a:endParaRPr lang="zh-CN" altLang="en-US" sz="1200" dirty="0"/>
        </a:p>
      </dgm:t>
    </dgm:pt>
    <dgm:pt modelId="{DA8D2564-142C-0844-8D63-05F6BECF77B6}" type="parTrans" cxnId="{235638D1-B7D6-8A4E-BB57-51BD06D38258}">
      <dgm:prSet/>
      <dgm:spPr/>
      <dgm:t>
        <a:bodyPr/>
        <a:lstStyle/>
        <a:p>
          <a:endParaRPr lang="zh-CN" altLang="en-US" sz="1050"/>
        </a:p>
      </dgm:t>
    </dgm:pt>
    <dgm:pt modelId="{33D1FA1D-0414-0240-A217-112AA8BD6FF8}" type="sibTrans" cxnId="{235638D1-B7D6-8A4E-BB57-51BD06D38258}">
      <dgm:prSet/>
      <dgm:spPr/>
      <dgm:t>
        <a:bodyPr/>
        <a:lstStyle/>
        <a:p>
          <a:endParaRPr lang="zh-CN" altLang="en-US" sz="1050"/>
        </a:p>
      </dgm:t>
    </dgm:pt>
    <dgm:pt modelId="{F5FC292F-65B5-CE43-A4F3-BB1621E34957}">
      <dgm:prSet phldrT="[文本]" custT="1"/>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altLang="zh-CN" sz="1200" dirty="0"/>
            <a:t>DPC</a:t>
          </a:r>
          <a:r>
            <a:rPr lang="zh-CN" altLang="en-US" sz="1200" dirty="0"/>
            <a:t> </a:t>
          </a:r>
          <a:r>
            <a:rPr lang="en-US" altLang="zh-CN" sz="1200" dirty="0"/>
            <a:t>Imaging</a:t>
          </a:r>
          <a:endParaRPr lang="zh-CN" altLang="en-US" sz="1200" dirty="0"/>
        </a:p>
      </dgm:t>
    </dgm:pt>
    <dgm:pt modelId="{499AF78B-7669-804E-935D-F13C2F0E904C}" type="parTrans" cxnId="{38FE2146-91A2-D34F-AAC8-82996816B207}">
      <dgm:prSet/>
      <dgm:spPr/>
      <dgm:t>
        <a:bodyPr/>
        <a:lstStyle/>
        <a:p>
          <a:endParaRPr lang="zh-CN" altLang="en-US" sz="1050"/>
        </a:p>
      </dgm:t>
    </dgm:pt>
    <dgm:pt modelId="{A32C671A-F962-A04E-853E-4D7D5E778185}" type="sibTrans" cxnId="{38FE2146-91A2-D34F-AAC8-82996816B207}">
      <dgm:prSet/>
      <dgm:spPr/>
      <dgm:t>
        <a:bodyPr/>
        <a:lstStyle/>
        <a:p>
          <a:endParaRPr lang="zh-CN" altLang="en-US" sz="1050"/>
        </a:p>
      </dgm:t>
    </dgm:pt>
    <dgm:pt modelId="{46E3F662-0629-3B48-909E-737D7C67F07C}">
      <dgm:prSet phldrT="[文本]" custT="1"/>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altLang="zh-CN" sz="1200" dirty="0"/>
            <a:t>Strain</a:t>
          </a:r>
          <a:r>
            <a:rPr lang="zh-CN" altLang="en-US" sz="1200" dirty="0"/>
            <a:t> </a:t>
          </a:r>
          <a:r>
            <a:rPr lang="en-US" altLang="zh-CN" sz="1200" dirty="0"/>
            <a:t>Mapping</a:t>
          </a:r>
          <a:endParaRPr lang="zh-CN" altLang="en-US" sz="1200" dirty="0"/>
        </a:p>
      </dgm:t>
    </dgm:pt>
    <dgm:pt modelId="{4A40BF0B-D3D5-3B4D-8597-690FBF2D774C}" type="parTrans" cxnId="{630AA06C-61DB-3D49-9E21-5B48F72FBDB4}">
      <dgm:prSet/>
      <dgm:spPr/>
      <dgm:t>
        <a:bodyPr/>
        <a:lstStyle/>
        <a:p>
          <a:endParaRPr lang="zh-CN" altLang="en-US" sz="1050"/>
        </a:p>
      </dgm:t>
    </dgm:pt>
    <dgm:pt modelId="{1F8CFABD-44D6-DB4B-BAA1-1DF5188ACA03}" type="sibTrans" cxnId="{630AA06C-61DB-3D49-9E21-5B48F72FBDB4}">
      <dgm:prSet/>
      <dgm:spPr/>
      <dgm:t>
        <a:bodyPr/>
        <a:lstStyle/>
        <a:p>
          <a:endParaRPr lang="zh-CN" altLang="en-US" sz="1050"/>
        </a:p>
      </dgm:t>
    </dgm:pt>
    <dgm:pt modelId="{8420F4C8-CB4F-7E4E-AB23-57E0FBE26CEE}">
      <dgm:prSet phldrT="[文本]" custT="1"/>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altLang="zh-CN" sz="1200" dirty="0"/>
            <a:t>Visual</a:t>
          </a:r>
          <a:r>
            <a:rPr lang="zh-CN" altLang="en-US" sz="1200" dirty="0"/>
            <a:t> </a:t>
          </a:r>
          <a:r>
            <a:rPr lang="en-US" altLang="zh-CN" sz="1200" dirty="0"/>
            <a:t>Imaging</a:t>
          </a:r>
          <a:endParaRPr lang="zh-CN" altLang="en-US" sz="1200" dirty="0"/>
        </a:p>
      </dgm:t>
    </dgm:pt>
    <dgm:pt modelId="{8AD7ACAF-3A22-B344-ADE1-DEAF709537A9}" type="parTrans" cxnId="{78F817F9-B804-7E4D-BCEE-F6C8C2A4794F}">
      <dgm:prSet/>
      <dgm:spPr/>
      <dgm:t>
        <a:bodyPr/>
        <a:lstStyle/>
        <a:p>
          <a:endParaRPr lang="zh-CN" altLang="en-US" sz="1050"/>
        </a:p>
      </dgm:t>
    </dgm:pt>
    <dgm:pt modelId="{F7D60BE7-CA27-0F4F-B025-62E5B7A1F24B}" type="sibTrans" cxnId="{78F817F9-B804-7E4D-BCEE-F6C8C2A4794F}">
      <dgm:prSet/>
      <dgm:spPr/>
      <dgm:t>
        <a:bodyPr/>
        <a:lstStyle/>
        <a:p>
          <a:endParaRPr lang="zh-CN" altLang="en-US" sz="1050"/>
        </a:p>
      </dgm:t>
    </dgm:pt>
    <dgm:pt modelId="{1EE42CD3-71A3-6645-BA84-577B54E33445}">
      <dgm:prSet phldrT="[文本]" custT="1"/>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altLang="zh-CN" sz="1200" dirty="0"/>
            <a:t>PACBED</a:t>
          </a:r>
          <a:endParaRPr lang="zh-CN" altLang="en-US" sz="1200" dirty="0"/>
        </a:p>
      </dgm:t>
    </dgm:pt>
    <dgm:pt modelId="{19F97CA1-8D38-9748-81BE-93DD70B29B18}" type="parTrans" cxnId="{B782396B-F23E-2641-9A3B-8C3723CB5BCC}">
      <dgm:prSet/>
      <dgm:spPr/>
      <dgm:t>
        <a:bodyPr/>
        <a:lstStyle/>
        <a:p>
          <a:endParaRPr lang="zh-CN" altLang="en-US" sz="1050"/>
        </a:p>
      </dgm:t>
    </dgm:pt>
    <dgm:pt modelId="{D17CB4B6-3601-534C-8EC7-8C0D3226543E}" type="sibTrans" cxnId="{B782396B-F23E-2641-9A3B-8C3723CB5BCC}">
      <dgm:prSet/>
      <dgm:spPr/>
      <dgm:t>
        <a:bodyPr/>
        <a:lstStyle/>
        <a:p>
          <a:endParaRPr lang="zh-CN" altLang="en-US" sz="1050"/>
        </a:p>
      </dgm:t>
    </dgm:pt>
    <dgm:pt modelId="{49088A30-B41E-D24A-A5B5-C95104A77840}">
      <dgm:prSet phldrT="[文本]" custT="1"/>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altLang="zh-CN" sz="1200" dirty="0"/>
            <a:t>Local</a:t>
          </a:r>
          <a:r>
            <a:rPr lang="zh-CN" altLang="en-US" sz="1200" dirty="0"/>
            <a:t> </a:t>
          </a:r>
          <a:r>
            <a:rPr lang="en-US" altLang="zh-CN" sz="1200" dirty="0"/>
            <a:t>Symmetry</a:t>
          </a:r>
          <a:r>
            <a:rPr lang="zh-CN" altLang="en-US" sz="1200" dirty="0"/>
            <a:t> </a:t>
          </a:r>
          <a:r>
            <a:rPr lang="en-US" altLang="zh-CN" sz="1200" dirty="0"/>
            <a:t>Mapping</a:t>
          </a:r>
          <a:endParaRPr lang="zh-CN" altLang="en-US" sz="1200" dirty="0"/>
        </a:p>
      </dgm:t>
    </dgm:pt>
    <dgm:pt modelId="{EACE9781-B3A9-B149-A7C7-665252F81F67}" type="parTrans" cxnId="{34787533-D4FB-F743-9E82-586A8D91974F}">
      <dgm:prSet/>
      <dgm:spPr/>
      <dgm:t>
        <a:bodyPr/>
        <a:lstStyle/>
        <a:p>
          <a:endParaRPr lang="zh-CN" altLang="en-US" sz="1200"/>
        </a:p>
      </dgm:t>
    </dgm:pt>
    <dgm:pt modelId="{565A4D3E-A821-1D4E-8D9C-527BF1534D2E}" type="sibTrans" cxnId="{34787533-D4FB-F743-9E82-586A8D91974F}">
      <dgm:prSet/>
      <dgm:spPr/>
      <dgm:t>
        <a:bodyPr/>
        <a:lstStyle/>
        <a:p>
          <a:endParaRPr lang="zh-CN" altLang="en-US" sz="1200"/>
        </a:p>
      </dgm:t>
    </dgm:pt>
    <dgm:pt modelId="{A698A0FA-4716-1F45-94A7-0F72D770D759}">
      <dgm:prSet phldrT="[文本]" custT="1"/>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altLang="zh-CN" sz="1200" dirty="0"/>
            <a:t>Orientation</a:t>
          </a:r>
          <a:r>
            <a:rPr lang="zh-CN" altLang="en-US" sz="1200" dirty="0"/>
            <a:t> </a:t>
          </a:r>
          <a:r>
            <a:rPr lang="en-US" altLang="zh-CN" sz="1200" dirty="0"/>
            <a:t>Mapping</a:t>
          </a:r>
          <a:endParaRPr lang="zh-CN" altLang="en-US" sz="1200" dirty="0"/>
        </a:p>
      </dgm:t>
    </dgm:pt>
    <dgm:pt modelId="{A403B60E-DC9B-BB4B-91FB-4C0818CEBE52}" type="parTrans" cxnId="{753CF716-DD07-F140-A8C2-7F00784E8028}">
      <dgm:prSet/>
      <dgm:spPr/>
      <dgm:t>
        <a:bodyPr/>
        <a:lstStyle/>
        <a:p>
          <a:endParaRPr lang="en-US" sz="2000"/>
        </a:p>
      </dgm:t>
    </dgm:pt>
    <dgm:pt modelId="{E3104EA7-8253-CE45-ACA8-F699D01BBB0E}" type="sibTrans" cxnId="{753CF716-DD07-F140-A8C2-7F00784E8028}">
      <dgm:prSet/>
      <dgm:spPr/>
      <dgm:t>
        <a:bodyPr/>
        <a:lstStyle/>
        <a:p>
          <a:endParaRPr lang="en-US" sz="2000"/>
        </a:p>
      </dgm:t>
    </dgm:pt>
    <dgm:pt modelId="{4227EC3C-DC07-7A4F-A32C-273814CDBB8A}">
      <dgm:prSet phldrT="[文本]" custT="1"/>
      <dgm:spPr/>
      <dgm:t>
        <a:bodyPr/>
        <a:lstStyle/>
        <a:p>
          <a:r>
            <a:rPr lang="en-US" altLang="zh-CN" sz="1200"/>
            <a:t>AI</a:t>
          </a:r>
          <a:endParaRPr lang="zh-CN" altLang="en-US" sz="1200" dirty="0"/>
        </a:p>
      </dgm:t>
    </dgm:pt>
    <dgm:pt modelId="{2C75F80D-AD14-AE4E-8271-90D59285A9CD}" type="parTrans" cxnId="{3FF14136-2E26-F149-A16E-18CF8304D24E}">
      <dgm:prSet/>
      <dgm:spPr/>
      <dgm:t>
        <a:bodyPr/>
        <a:lstStyle/>
        <a:p>
          <a:endParaRPr lang="en-US" sz="1600"/>
        </a:p>
      </dgm:t>
    </dgm:pt>
    <dgm:pt modelId="{4FE841BA-1358-4F43-B0E1-7A83AB8E0AC5}" type="sibTrans" cxnId="{3FF14136-2E26-F149-A16E-18CF8304D24E}">
      <dgm:prSet/>
      <dgm:spPr/>
      <dgm:t>
        <a:bodyPr/>
        <a:lstStyle/>
        <a:p>
          <a:endParaRPr lang="en-US" sz="1600"/>
        </a:p>
      </dgm:t>
    </dgm:pt>
    <dgm:pt modelId="{E6CA4C69-C4E1-2949-A901-FD123570E083}" type="pres">
      <dgm:prSet presAssocID="{111C649D-B299-5F4E-8DB6-94E0E48D1B2C}" presName="cycle" presStyleCnt="0">
        <dgm:presLayoutVars>
          <dgm:dir/>
          <dgm:resizeHandles val="exact"/>
        </dgm:presLayoutVars>
      </dgm:prSet>
      <dgm:spPr/>
    </dgm:pt>
    <dgm:pt modelId="{12892EF5-F52F-6745-A5DF-5FCBC5340C7D}" type="pres">
      <dgm:prSet presAssocID="{4227EC3C-DC07-7A4F-A32C-273814CDBB8A}" presName="node" presStyleLbl="node1" presStyleIdx="0" presStyleCnt="8" custScaleX="141237" custScaleY="141237">
        <dgm:presLayoutVars>
          <dgm:bulletEnabled val="1"/>
        </dgm:presLayoutVars>
      </dgm:prSet>
      <dgm:spPr/>
    </dgm:pt>
    <dgm:pt modelId="{C0986D2E-EB37-8A47-9395-4010EED94F2E}" type="pres">
      <dgm:prSet presAssocID="{4227EC3C-DC07-7A4F-A32C-273814CDBB8A}" presName="spNode" presStyleCnt="0"/>
      <dgm:spPr/>
    </dgm:pt>
    <dgm:pt modelId="{CD6031D6-E506-9A40-BAF6-D6D10F56DAC7}" type="pres">
      <dgm:prSet presAssocID="{4FE841BA-1358-4F43-B0E1-7A83AB8E0AC5}" presName="sibTrans" presStyleLbl="sibTrans1D1" presStyleIdx="0" presStyleCnt="8"/>
      <dgm:spPr/>
    </dgm:pt>
    <dgm:pt modelId="{89BF9FC1-E9C4-1443-AFAF-0BBA07D67ED0}" type="pres">
      <dgm:prSet presAssocID="{C444BFBF-B74B-F040-AAB9-B2C37F67634F}" presName="node" presStyleLbl="node1" presStyleIdx="1" presStyleCnt="8" custScaleX="165945" custScaleY="141237">
        <dgm:presLayoutVars>
          <dgm:bulletEnabled val="1"/>
        </dgm:presLayoutVars>
      </dgm:prSet>
      <dgm:spPr/>
    </dgm:pt>
    <dgm:pt modelId="{238681AB-9630-8D4F-8029-CAFDEA0B4F00}" type="pres">
      <dgm:prSet presAssocID="{C444BFBF-B74B-F040-AAB9-B2C37F67634F}" presName="spNode" presStyleCnt="0"/>
      <dgm:spPr/>
    </dgm:pt>
    <dgm:pt modelId="{F2C70340-DBC0-4845-AA11-B49C9E2D34FB}" type="pres">
      <dgm:prSet presAssocID="{33D1FA1D-0414-0240-A217-112AA8BD6FF8}" presName="sibTrans" presStyleLbl="sibTrans1D1" presStyleIdx="1" presStyleCnt="8"/>
      <dgm:spPr/>
    </dgm:pt>
    <dgm:pt modelId="{A6022614-C0D3-FC40-B6A9-81DC5830939A}" type="pres">
      <dgm:prSet presAssocID="{F5FC292F-65B5-CE43-A4F3-BB1621E34957}" presName="node" presStyleLbl="node1" presStyleIdx="2" presStyleCnt="8" custScaleX="165397" custScaleY="141237">
        <dgm:presLayoutVars>
          <dgm:bulletEnabled val="1"/>
        </dgm:presLayoutVars>
      </dgm:prSet>
      <dgm:spPr/>
    </dgm:pt>
    <dgm:pt modelId="{DB9D3E6F-5652-FD44-A5AB-8C6AE0910FF4}" type="pres">
      <dgm:prSet presAssocID="{F5FC292F-65B5-CE43-A4F3-BB1621E34957}" presName="spNode" presStyleCnt="0"/>
      <dgm:spPr/>
    </dgm:pt>
    <dgm:pt modelId="{AEFD4825-6C14-1C4C-B365-35E8B1095EE0}" type="pres">
      <dgm:prSet presAssocID="{A32C671A-F962-A04E-853E-4D7D5E778185}" presName="sibTrans" presStyleLbl="sibTrans1D1" presStyleIdx="2" presStyleCnt="8"/>
      <dgm:spPr/>
    </dgm:pt>
    <dgm:pt modelId="{569D7CF8-2875-F641-B26A-C08C52F45035}" type="pres">
      <dgm:prSet presAssocID="{1EE42CD3-71A3-6645-BA84-577B54E33445}" presName="node" presStyleLbl="node1" presStyleIdx="3" presStyleCnt="8" custScaleX="141237" custScaleY="141237">
        <dgm:presLayoutVars>
          <dgm:bulletEnabled val="1"/>
        </dgm:presLayoutVars>
      </dgm:prSet>
      <dgm:spPr/>
    </dgm:pt>
    <dgm:pt modelId="{CCEAE62C-A2C4-C344-A159-E69F11171473}" type="pres">
      <dgm:prSet presAssocID="{1EE42CD3-71A3-6645-BA84-577B54E33445}" presName="spNode" presStyleCnt="0"/>
      <dgm:spPr/>
    </dgm:pt>
    <dgm:pt modelId="{F9511BEA-DE93-894D-9C4B-4CB9BA955115}" type="pres">
      <dgm:prSet presAssocID="{D17CB4B6-3601-534C-8EC7-8C0D3226543E}" presName="sibTrans" presStyleLbl="sibTrans1D1" presStyleIdx="3" presStyleCnt="8"/>
      <dgm:spPr/>
    </dgm:pt>
    <dgm:pt modelId="{87B542FA-2DDC-A449-941C-877F6259795A}" type="pres">
      <dgm:prSet presAssocID="{49088A30-B41E-D24A-A5B5-C95104A77840}" presName="node" presStyleLbl="node1" presStyleIdx="4" presStyleCnt="8" custScaleX="141237" custScaleY="141237">
        <dgm:presLayoutVars>
          <dgm:bulletEnabled val="1"/>
        </dgm:presLayoutVars>
      </dgm:prSet>
      <dgm:spPr/>
    </dgm:pt>
    <dgm:pt modelId="{40BEE457-5363-D245-AA9D-45AA669D2B4E}" type="pres">
      <dgm:prSet presAssocID="{49088A30-B41E-D24A-A5B5-C95104A77840}" presName="spNode" presStyleCnt="0"/>
      <dgm:spPr/>
    </dgm:pt>
    <dgm:pt modelId="{41102851-6A0C-CA43-8494-6945606B9540}" type="pres">
      <dgm:prSet presAssocID="{565A4D3E-A821-1D4E-8D9C-527BF1534D2E}" presName="sibTrans" presStyleLbl="sibTrans1D1" presStyleIdx="4" presStyleCnt="8"/>
      <dgm:spPr/>
    </dgm:pt>
    <dgm:pt modelId="{990FB057-D21A-9A4B-AD53-FAA21FC343C1}" type="pres">
      <dgm:prSet presAssocID="{46E3F662-0629-3B48-909E-737D7C67F07C}" presName="node" presStyleLbl="node1" presStyleIdx="5" presStyleCnt="8" custScaleX="141237" custScaleY="141237">
        <dgm:presLayoutVars>
          <dgm:bulletEnabled val="1"/>
        </dgm:presLayoutVars>
      </dgm:prSet>
      <dgm:spPr/>
    </dgm:pt>
    <dgm:pt modelId="{B166FB9A-D5FA-F04A-B8AE-94443D337BBD}" type="pres">
      <dgm:prSet presAssocID="{46E3F662-0629-3B48-909E-737D7C67F07C}" presName="spNode" presStyleCnt="0"/>
      <dgm:spPr/>
    </dgm:pt>
    <dgm:pt modelId="{3760F53E-643D-6640-B995-DA0C9FEFC596}" type="pres">
      <dgm:prSet presAssocID="{1F8CFABD-44D6-DB4B-BAA1-1DF5188ACA03}" presName="sibTrans" presStyleLbl="sibTrans1D1" presStyleIdx="5" presStyleCnt="8"/>
      <dgm:spPr/>
    </dgm:pt>
    <dgm:pt modelId="{EC1DAA40-4A87-DA47-9265-509A949F493E}" type="pres">
      <dgm:prSet presAssocID="{A698A0FA-4716-1F45-94A7-0F72D770D759}" presName="node" presStyleLbl="node1" presStyleIdx="6" presStyleCnt="8" custScaleX="141237" custScaleY="141237">
        <dgm:presLayoutVars>
          <dgm:bulletEnabled val="1"/>
        </dgm:presLayoutVars>
      </dgm:prSet>
      <dgm:spPr/>
    </dgm:pt>
    <dgm:pt modelId="{89BC0E0A-0FCD-4341-9C25-EFDE7BF7DAA1}" type="pres">
      <dgm:prSet presAssocID="{A698A0FA-4716-1F45-94A7-0F72D770D759}" presName="spNode" presStyleCnt="0"/>
      <dgm:spPr/>
    </dgm:pt>
    <dgm:pt modelId="{81FA4501-C29E-464A-AA39-40EBF1B36F5C}" type="pres">
      <dgm:prSet presAssocID="{E3104EA7-8253-CE45-ACA8-F699D01BBB0E}" presName="sibTrans" presStyleLbl="sibTrans1D1" presStyleIdx="6" presStyleCnt="8"/>
      <dgm:spPr/>
    </dgm:pt>
    <dgm:pt modelId="{90B905BC-0C1E-AB4C-A8B2-05BF88C21AFF}" type="pres">
      <dgm:prSet presAssocID="{8420F4C8-CB4F-7E4E-AB23-57E0FBE26CEE}" presName="node" presStyleLbl="node1" presStyleIdx="7" presStyleCnt="8" custScaleX="141237" custScaleY="141237">
        <dgm:presLayoutVars>
          <dgm:bulletEnabled val="1"/>
        </dgm:presLayoutVars>
      </dgm:prSet>
      <dgm:spPr/>
    </dgm:pt>
    <dgm:pt modelId="{9EEBF7E5-34C2-BB43-8081-04754251B1E0}" type="pres">
      <dgm:prSet presAssocID="{8420F4C8-CB4F-7E4E-AB23-57E0FBE26CEE}" presName="spNode" presStyleCnt="0"/>
      <dgm:spPr/>
    </dgm:pt>
    <dgm:pt modelId="{A9033E11-F313-F449-86ED-E94014814260}" type="pres">
      <dgm:prSet presAssocID="{F7D60BE7-CA27-0F4F-B025-62E5B7A1F24B}" presName="sibTrans" presStyleLbl="sibTrans1D1" presStyleIdx="7" presStyleCnt="8"/>
      <dgm:spPr/>
    </dgm:pt>
  </dgm:ptLst>
  <dgm:cxnLst>
    <dgm:cxn modelId="{45F2EB0A-5E08-DC49-8BCB-B352085A4BBB}" type="presOf" srcId="{F7D60BE7-CA27-0F4F-B025-62E5B7A1F24B}" destId="{A9033E11-F313-F449-86ED-E94014814260}" srcOrd="0" destOrd="0" presId="urn:microsoft.com/office/officeart/2005/8/layout/cycle6"/>
    <dgm:cxn modelId="{5BEAA616-AD8C-BE47-922B-6AB4F20860A9}" type="presOf" srcId="{F5FC292F-65B5-CE43-A4F3-BB1621E34957}" destId="{A6022614-C0D3-FC40-B6A9-81DC5830939A}" srcOrd="0" destOrd="0" presId="urn:microsoft.com/office/officeart/2005/8/layout/cycle6"/>
    <dgm:cxn modelId="{753CF716-DD07-F140-A8C2-7F00784E8028}" srcId="{111C649D-B299-5F4E-8DB6-94E0E48D1B2C}" destId="{A698A0FA-4716-1F45-94A7-0F72D770D759}" srcOrd="6" destOrd="0" parTransId="{A403B60E-DC9B-BB4B-91FB-4C0818CEBE52}" sibTransId="{E3104EA7-8253-CE45-ACA8-F699D01BBB0E}"/>
    <dgm:cxn modelId="{00A7AD21-70D1-C041-AB4C-3A6392115D8E}" type="presOf" srcId="{4227EC3C-DC07-7A4F-A32C-273814CDBB8A}" destId="{12892EF5-F52F-6745-A5DF-5FCBC5340C7D}" srcOrd="0" destOrd="0" presId="urn:microsoft.com/office/officeart/2005/8/layout/cycle6"/>
    <dgm:cxn modelId="{61CEF522-A309-E84C-B1FF-126347195C8A}" type="presOf" srcId="{4FE841BA-1358-4F43-B0E1-7A83AB8E0AC5}" destId="{CD6031D6-E506-9A40-BAF6-D6D10F56DAC7}" srcOrd="0" destOrd="0" presId="urn:microsoft.com/office/officeart/2005/8/layout/cycle6"/>
    <dgm:cxn modelId="{BD0C1924-99B2-594B-A2B2-C313CC4B0313}" type="presOf" srcId="{A32C671A-F962-A04E-853E-4D7D5E778185}" destId="{AEFD4825-6C14-1C4C-B365-35E8B1095EE0}" srcOrd="0" destOrd="0" presId="urn:microsoft.com/office/officeart/2005/8/layout/cycle6"/>
    <dgm:cxn modelId="{BD5AE326-025D-2548-8FD1-1706E7F0C1DC}" type="presOf" srcId="{565A4D3E-A821-1D4E-8D9C-527BF1534D2E}" destId="{41102851-6A0C-CA43-8494-6945606B9540}" srcOrd="0" destOrd="0" presId="urn:microsoft.com/office/officeart/2005/8/layout/cycle6"/>
    <dgm:cxn modelId="{34787533-D4FB-F743-9E82-586A8D91974F}" srcId="{111C649D-B299-5F4E-8DB6-94E0E48D1B2C}" destId="{49088A30-B41E-D24A-A5B5-C95104A77840}" srcOrd="4" destOrd="0" parTransId="{EACE9781-B3A9-B149-A7C7-665252F81F67}" sibTransId="{565A4D3E-A821-1D4E-8D9C-527BF1534D2E}"/>
    <dgm:cxn modelId="{3FF14136-2E26-F149-A16E-18CF8304D24E}" srcId="{111C649D-B299-5F4E-8DB6-94E0E48D1B2C}" destId="{4227EC3C-DC07-7A4F-A32C-273814CDBB8A}" srcOrd="0" destOrd="0" parTransId="{2C75F80D-AD14-AE4E-8271-90D59285A9CD}" sibTransId="{4FE841BA-1358-4F43-B0E1-7A83AB8E0AC5}"/>
    <dgm:cxn modelId="{38FE2146-91A2-D34F-AAC8-82996816B207}" srcId="{111C649D-B299-5F4E-8DB6-94E0E48D1B2C}" destId="{F5FC292F-65B5-CE43-A4F3-BB1621E34957}" srcOrd="2" destOrd="0" parTransId="{499AF78B-7669-804E-935D-F13C2F0E904C}" sibTransId="{A32C671A-F962-A04E-853E-4D7D5E778185}"/>
    <dgm:cxn modelId="{C1878357-7F81-B040-B7C4-D4963F3E7C91}" type="presOf" srcId="{46E3F662-0629-3B48-909E-737D7C67F07C}" destId="{990FB057-D21A-9A4B-AD53-FAA21FC343C1}" srcOrd="0" destOrd="0" presId="urn:microsoft.com/office/officeart/2005/8/layout/cycle6"/>
    <dgm:cxn modelId="{9375C159-A46D-414B-8578-9CE991689B83}" type="presOf" srcId="{33D1FA1D-0414-0240-A217-112AA8BD6FF8}" destId="{F2C70340-DBC0-4845-AA11-B49C9E2D34FB}" srcOrd="0" destOrd="0" presId="urn:microsoft.com/office/officeart/2005/8/layout/cycle6"/>
    <dgm:cxn modelId="{B782396B-F23E-2641-9A3B-8C3723CB5BCC}" srcId="{111C649D-B299-5F4E-8DB6-94E0E48D1B2C}" destId="{1EE42CD3-71A3-6645-BA84-577B54E33445}" srcOrd="3" destOrd="0" parTransId="{19F97CA1-8D38-9748-81BE-93DD70B29B18}" sibTransId="{D17CB4B6-3601-534C-8EC7-8C0D3226543E}"/>
    <dgm:cxn modelId="{630AA06C-61DB-3D49-9E21-5B48F72FBDB4}" srcId="{111C649D-B299-5F4E-8DB6-94E0E48D1B2C}" destId="{46E3F662-0629-3B48-909E-737D7C67F07C}" srcOrd="5" destOrd="0" parTransId="{4A40BF0B-D3D5-3B4D-8597-690FBF2D774C}" sibTransId="{1F8CFABD-44D6-DB4B-BAA1-1DF5188ACA03}"/>
    <dgm:cxn modelId="{A7EE9D7B-6023-D04F-85F5-4AD05AF92218}" type="presOf" srcId="{D17CB4B6-3601-534C-8EC7-8C0D3226543E}" destId="{F9511BEA-DE93-894D-9C4B-4CB9BA955115}" srcOrd="0" destOrd="0" presId="urn:microsoft.com/office/officeart/2005/8/layout/cycle6"/>
    <dgm:cxn modelId="{1C3C868A-D8A9-3343-B694-F41DB4D8EC2D}" type="presOf" srcId="{8420F4C8-CB4F-7E4E-AB23-57E0FBE26CEE}" destId="{90B905BC-0C1E-AB4C-A8B2-05BF88C21AFF}" srcOrd="0" destOrd="0" presId="urn:microsoft.com/office/officeart/2005/8/layout/cycle6"/>
    <dgm:cxn modelId="{B4AA50BB-A69E-154F-B0A6-8DDD8A6EFA39}" type="presOf" srcId="{1EE42CD3-71A3-6645-BA84-577B54E33445}" destId="{569D7CF8-2875-F641-B26A-C08C52F45035}" srcOrd="0" destOrd="0" presId="urn:microsoft.com/office/officeart/2005/8/layout/cycle6"/>
    <dgm:cxn modelId="{CFC8E9BB-FF92-C64E-9805-0AA467AD6844}" type="presOf" srcId="{A698A0FA-4716-1F45-94A7-0F72D770D759}" destId="{EC1DAA40-4A87-DA47-9265-509A949F493E}" srcOrd="0" destOrd="0" presId="urn:microsoft.com/office/officeart/2005/8/layout/cycle6"/>
    <dgm:cxn modelId="{F8B741C3-EDA8-3E4B-954E-E4CD1383F034}" type="presOf" srcId="{E3104EA7-8253-CE45-ACA8-F699D01BBB0E}" destId="{81FA4501-C29E-464A-AA39-40EBF1B36F5C}" srcOrd="0" destOrd="0" presId="urn:microsoft.com/office/officeart/2005/8/layout/cycle6"/>
    <dgm:cxn modelId="{47BCE8C8-8DEF-0A4A-92A2-56622B9D220A}" type="presOf" srcId="{C444BFBF-B74B-F040-AAB9-B2C37F67634F}" destId="{89BF9FC1-E9C4-1443-AFAF-0BBA07D67ED0}" srcOrd="0" destOrd="0" presId="urn:microsoft.com/office/officeart/2005/8/layout/cycle6"/>
    <dgm:cxn modelId="{235638D1-B7D6-8A4E-BB57-51BD06D38258}" srcId="{111C649D-B299-5F4E-8DB6-94E0E48D1B2C}" destId="{C444BFBF-B74B-F040-AAB9-B2C37F67634F}" srcOrd="1" destOrd="0" parTransId="{DA8D2564-142C-0844-8D63-05F6BECF77B6}" sibTransId="{33D1FA1D-0414-0240-A217-112AA8BD6FF8}"/>
    <dgm:cxn modelId="{EC5529DA-DD2A-A847-89E0-82B4FE891CFB}" type="presOf" srcId="{1F8CFABD-44D6-DB4B-BAA1-1DF5188ACA03}" destId="{3760F53E-643D-6640-B995-DA0C9FEFC596}" srcOrd="0" destOrd="0" presId="urn:microsoft.com/office/officeart/2005/8/layout/cycle6"/>
    <dgm:cxn modelId="{E8E5D8E1-FB87-4544-8602-BB7144E53698}" type="presOf" srcId="{49088A30-B41E-D24A-A5B5-C95104A77840}" destId="{87B542FA-2DDC-A449-941C-877F6259795A}" srcOrd="0" destOrd="0" presId="urn:microsoft.com/office/officeart/2005/8/layout/cycle6"/>
    <dgm:cxn modelId="{FD64EAF4-4D2D-2D4E-B68E-6EA85B3F64A4}" type="presOf" srcId="{111C649D-B299-5F4E-8DB6-94E0E48D1B2C}" destId="{E6CA4C69-C4E1-2949-A901-FD123570E083}" srcOrd="0" destOrd="0" presId="urn:microsoft.com/office/officeart/2005/8/layout/cycle6"/>
    <dgm:cxn modelId="{78F817F9-B804-7E4D-BCEE-F6C8C2A4794F}" srcId="{111C649D-B299-5F4E-8DB6-94E0E48D1B2C}" destId="{8420F4C8-CB4F-7E4E-AB23-57E0FBE26CEE}" srcOrd="7" destOrd="0" parTransId="{8AD7ACAF-3A22-B344-ADE1-DEAF709537A9}" sibTransId="{F7D60BE7-CA27-0F4F-B025-62E5B7A1F24B}"/>
    <dgm:cxn modelId="{1BEF616D-27F2-8943-BB6F-59C18E0D21E7}" type="presParOf" srcId="{E6CA4C69-C4E1-2949-A901-FD123570E083}" destId="{12892EF5-F52F-6745-A5DF-5FCBC5340C7D}" srcOrd="0" destOrd="0" presId="urn:microsoft.com/office/officeart/2005/8/layout/cycle6"/>
    <dgm:cxn modelId="{6F71749E-202F-C149-B981-78C3D129319C}" type="presParOf" srcId="{E6CA4C69-C4E1-2949-A901-FD123570E083}" destId="{C0986D2E-EB37-8A47-9395-4010EED94F2E}" srcOrd="1" destOrd="0" presId="urn:microsoft.com/office/officeart/2005/8/layout/cycle6"/>
    <dgm:cxn modelId="{1ECA5C70-D592-4947-A1EF-4E1905A7E114}" type="presParOf" srcId="{E6CA4C69-C4E1-2949-A901-FD123570E083}" destId="{CD6031D6-E506-9A40-BAF6-D6D10F56DAC7}" srcOrd="2" destOrd="0" presId="urn:microsoft.com/office/officeart/2005/8/layout/cycle6"/>
    <dgm:cxn modelId="{2C7D4240-CD25-0748-B01A-884C91662AB5}" type="presParOf" srcId="{E6CA4C69-C4E1-2949-A901-FD123570E083}" destId="{89BF9FC1-E9C4-1443-AFAF-0BBA07D67ED0}" srcOrd="3" destOrd="0" presId="urn:microsoft.com/office/officeart/2005/8/layout/cycle6"/>
    <dgm:cxn modelId="{74E29213-84F5-0348-8E5F-1893902A6A15}" type="presParOf" srcId="{E6CA4C69-C4E1-2949-A901-FD123570E083}" destId="{238681AB-9630-8D4F-8029-CAFDEA0B4F00}" srcOrd="4" destOrd="0" presId="urn:microsoft.com/office/officeart/2005/8/layout/cycle6"/>
    <dgm:cxn modelId="{414A5D20-C3B8-664D-B3DF-16A9D4D2BBD2}" type="presParOf" srcId="{E6CA4C69-C4E1-2949-A901-FD123570E083}" destId="{F2C70340-DBC0-4845-AA11-B49C9E2D34FB}" srcOrd="5" destOrd="0" presId="urn:microsoft.com/office/officeart/2005/8/layout/cycle6"/>
    <dgm:cxn modelId="{C13BA23C-3159-B04C-B9F5-BC9AA17173EC}" type="presParOf" srcId="{E6CA4C69-C4E1-2949-A901-FD123570E083}" destId="{A6022614-C0D3-FC40-B6A9-81DC5830939A}" srcOrd="6" destOrd="0" presId="urn:microsoft.com/office/officeart/2005/8/layout/cycle6"/>
    <dgm:cxn modelId="{7C9D7B74-1995-B648-92F9-308EFB4B2648}" type="presParOf" srcId="{E6CA4C69-C4E1-2949-A901-FD123570E083}" destId="{DB9D3E6F-5652-FD44-A5AB-8C6AE0910FF4}" srcOrd="7" destOrd="0" presId="urn:microsoft.com/office/officeart/2005/8/layout/cycle6"/>
    <dgm:cxn modelId="{6EAEC477-8FAA-914B-AA33-EA957670F8B9}" type="presParOf" srcId="{E6CA4C69-C4E1-2949-A901-FD123570E083}" destId="{AEFD4825-6C14-1C4C-B365-35E8B1095EE0}" srcOrd="8" destOrd="0" presId="urn:microsoft.com/office/officeart/2005/8/layout/cycle6"/>
    <dgm:cxn modelId="{1A27AA96-1A2D-754B-822D-0986239BF838}" type="presParOf" srcId="{E6CA4C69-C4E1-2949-A901-FD123570E083}" destId="{569D7CF8-2875-F641-B26A-C08C52F45035}" srcOrd="9" destOrd="0" presId="urn:microsoft.com/office/officeart/2005/8/layout/cycle6"/>
    <dgm:cxn modelId="{BC970D2F-4B1B-694C-B4ED-E85EDE24A0F1}" type="presParOf" srcId="{E6CA4C69-C4E1-2949-A901-FD123570E083}" destId="{CCEAE62C-A2C4-C344-A159-E69F11171473}" srcOrd="10" destOrd="0" presId="urn:microsoft.com/office/officeart/2005/8/layout/cycle6"/>
    <dgm:cxn modelId="{70699279-EE5E-7444-BD94-26209657D0E3}" type="presParOf" srcId="{E6CA4C69-C4E1-2949-A901-FD123570E083}" destId="{F9511BEA-DE93-894D-9C4B-4CB9BA955115}" srcOrd="11" destOrd="0" presId="urn:microsoft.com/office/officeart/2005/8/layout/cycle6"/>
    <dgm:cxn modelId="{965A727E-36D0-FD4D-92B0-4EF1F0E3C09C}" type="presParOf" srcId="{E6CA4C69-C4E1-2949-A901-FD123570E083}" destId="{87B542FA-2DDC-A449-941C-877F6259795A}" srcOrd="12" destOrd="0" presId="urn:microsoft.com/office/officeart/2005/8/layout/cycle6"/>
    <dgm:cxn modelId="{A65C5E8B-359C-7041-8EDB-161105EFC3D6}" type="presParOf" srcId="{E6CA4C69-C4E1-2949-A901-FD123570E083}" destId="{40BEE457-5363-D245-AA9D-45AA669D2B4E}" srcOrd="13" destOrd="0" presId="urn:microsoft.com/office/officeart/2005/8/layout/cycle6"/>
    <dgm:cxn modelId="{A8D3EEB8-5A39-3749-9A1C-23AC2109B8F9}" type="presParOf" srcId="{E6CA4C69-C4E1-2949-A901-FD123570E083}" destId="{41102851-6A0C-CA43-8494-6945606B9540}" srcOrd="14" destOrd="0" presId="urn:microsoft.com/office/officeart/2005/8/layout/cycle6"/>
    <dgm:cxn modelId="{7FFBE4C2-BDEA-3E47-9902-25C40AAA5F7A}" type="presParOf" srcId="{E6CA4C69-C4E1-2949-A901-FD123570E083}" destId="{990FB057-D21A-9A4B-AD53-FAA21FC343C1}" srcOrd="15" destOrd="0" presId="urn:microsoft.com/office/officeart/2005/8/layout/cycle6"/>
    <dgm:cxn modelId="{6680BE5C-17F1-FA49-A385-840268410BB3}" type="presParOf" srcId="{E6CA4C69-C4E1-2949-A901-FD123570E083}" destId="{B166FB9A-D5FA-F04A-B8AE-94443D337BBD}" srcOrd="16" destOrd="0" presId="urn:microsoft.com/office/officeart/2005/8/layout/cycle6"/>
    <dgm:cxn modelId="{EF06F936-6E08-9740-8D30-86F9DAE62B25}" type="presParOf" srcId="{E6CA4C69-C4E1-2949-A901-FD123570E083}" destId="{3760F53E-643D-6640-B995-DA0C9FEFC596}" srcOrd="17" destOrd="0" presId="urn:microsoft.com/office/officeart/2005/8/layout/cycle6"/>
    <dgm:cxn modelId="{94AC836F-4260-4043-9C5D-57F2D7BA808D}" type="presParOf" srcId="{E6CA4C69-C4E1-2949-A901-FD123570E083}" destId="{EC1DAA40-4A87-DA47-9265-509A949F493E}" srcOrd="18" destOrd="0" presId="urn:microsoft.com/office/officeart/2005/8/layout/cycle6"/>
    <dgm:cxn modelId="{91C3C1E8-0B06-F048-BEF9-B2787493FF88}" type="presParOf" srcId="{E6CA4C69-C4E1-2949-A901-FD123570E083}" destId="{89BC0E0A-0FCD-4341-9C25-EFDE7BF7DAA1}" srcOrd="19" destOrd="0" presId="urn:microsoft.com/office/officeart/2005/8/layout/cycle6"/>
    <dgm:cxn modelId="{F4C86ECD-CA0E-4E44-B7EA-AF5ED1A3AD38}" type="presParOf" srcId="{E6CA4C69-C4E1-2949-A901-FD123570E083}" destId="{81FA4501-C29E-464A-AA39-40EBF1B36F5C}" srcOrd="20" destOrd="0" presId="urn:microsoft.com/office/officeart/2005/8/layout/cycle6"/>
    <dgm:cxn modelId="{F4938B55-763F-4641-9195-D59FB78F28A8}" type="presParOf" srcId="{E6CA4C69-C4E1-2949-A901-FD123570E083}" destId="{90B905BC-0C1E-AB4C-A8B2-05BF88C21AFF}" srcOrd="21" destOrd="0" presId="urn:microsoft.com/office/officeart/2005/8/layout/cycle6"/>
    <dgm:cxn modelId="{E1322871-29A2-7A45-A94D-09E01833DE1D}" type="presParOf" srcId="{E6CA4C69-C4E1-2949-A901-FD123570E083}" destId="{9EEBF7E5-34C2-BB43-8081-04754251B1E0}" srcOrd="22" destOrd="0" presId="urn:microsoft.com/office/officeart/2005/8/layout/cycle6"/>
    <dgm:cxn modelId="{669DCE17-3AF5-2B46-8E59-B11F9DCD954A}" type="presParOf" srcId="{E6CA4C69-C4E1-2949-A901-FD123570E083}" destId="{A9033E11-F313-F449-86ED-E94014814260}" srcOrd="23" destOrd="0" presId="urn:microsoft.com/office/officeart/2005/8/layout/cycle6"/>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EF9C6-A533-2644-963B-BDD280F0EED0}">
      <dsp:nvSpPr>
        <dsp:cNvPr id="0" name=""/>
        <dsp:cNvSpPr/>
      </dsp:nvSpPr>
      <dsp:spPr>
        <a:xfrm>
          <a:off x="4057" y="10619"/>
          <a:ext cx="2439753" cy="8064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en-CN" altLang="en-CN" sz="1200" b="1" i="1" kern="1200">
              <a:latin typeface="Arial" panose="020B0604020202020204" pitchFamily="34" charset="0"/>
              <a:ea typeface="source-sans-pro"/>
              <a:cs typeface="Arial" panose="020B0604020202020204" pitchFamily="34" charset="0"/>
            </a:rPr>
            <a:t>Electron Microscopy Research Technology Platform</a:t>
          </a:r>
          <a:endParaRPr lang="en-US" sz="1200" kern="1200" dirty="0">
            <a:latin typeface="Arial" panose="020B0604020202020204" pitchFamily="34" charset="0"/>
            <a:cs typeface="Arial" panose="020B0604020202020204" pitchFamily="34" charset="0"/>
          </a:endParaRPr>
        </a:p>
      </dsp:txBody>
      <dsp:txXfrm>
        <a:off x="4057" y="10619"/>
        <a:ext cx="2439753" cy="806400"/>
      </dsp:txXfrm>
    </dsp:sp>
    <dsp:sp modelId="{EBCD1537-6F11-C147-8A83-D093DCDBB55B}">
      <dsp:nvSpPr>
        <dsp:cNvPr id="0" name=""/>
        <dsp:cNvSpPr/>
      </dsp:nvSpPr>
      <dsp:spPr>
        <a:xfrm>
          <a:off x="4057" y="817020"/>
          <a:ext cx="2439753" cy="122975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None/>
          </a:pPr>
          <a:r>
            <a:rPr lang="en-US" altLang="zh-CN" sz="1200" kern="1200" dirty="0">
              <a:solidFill>
                <a:srgbClr val="000000"/>
              </a:solidFill>
              <a:latin typeface="Arial" panose="020B0604020202020204" pitchFamily="34" charset="0"/>
              <a:ea typeface="source-sans-pro"/>
              <a:cs typeface="Arial" panose="020B0604020202020204" pitchFamily="34" charset="0"/>
            </a:rPr>
            <a:t>Peng</a:t>
          </a:r>
          <a:r>
            <a:rPr lang="zh-CN" altLang="en-US" sz="1200" kern="1200" dirty="0">
              <a:solidFill>
                <a:srgbClr val="000000"/>
              </a:solidFill>
              <a:latin typeface="Arial" panose="020B0604020202020204" pitchFamily="34" charset="0"/>
              <a:ea typeface="source-sans-pro"/>
              <a:cs typeface="Arial" panose="020B0604020202020204" pitchFamily="34" charset="0"/>
            </a:rPr>
            <a:t> </a:t>
          </a:r>
          <a:r>
            <a:rPr lang="en-US" altLang="zh-CN" sz="1200" kern="1200" dirty="0">
              <a:solidFill>
                <a:srgbClr val="000000"/>
              </a:solidFill>
              <a:latin typeface="Arial" panose="020B0604020202020204" pitchFamily="34" charset="0"/>
              <a:ea typeface="source-sans-pro"/>
              <a:cs typeface="Arial" panose="020B0604020202020204" pitchFamily="34" charset="0"/>
            </a:rPr>
            <a:t>Wang,</a:t>
          </a:r>
          <a:r>
            <a:rPr lang="zh-CN" altLang="en-US" sz="1200" kern="1200" dirty="0">
              <a:solidFill>
                <a:srgbClr val="000000"/>
              </a:solidFill>
              <a:latin typeface="Arial" panose="020B0604020202020204" pitchFamily="34" charset="0"/>
              <a:ea typeface="source-sans-pro"/>
              <a:cs typeface="Arial" panose="020B0604020202020204" pitchFamily="34" charset="0"/>
            </a:rPr>
            <a:t> </a:t>
          </a:r>
          <a:r>
            <a:rPr lang="en-CN" altLang="en-CN" sz="1200" kern="1200" dirty="0">
              <a:solidFill>
                <a:srgbClr val="000000"/>
              </a:solidFill>
              <a:latin typeface="Arial" panose="020B0604020202020204" pitchFamily="34" charset="0"/>
              <a:ea typeface="source-sans-pro"/>
              <a:cs typeface="Arial" panose="020B0604020202020204" pitchFamily="34" charset="0"/>
            </a:rPr>
            <a:t>Steve York</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altLang="zh-CN" sz="1200" kern="1200" dirty="0">
              <a:latin typeface="Arial" panose="020B0604020202020204" pitchFamily="34" charset="0"/>
              <a:cs typeface="Arial" panose="020B0604020202020204" pitchFamily="34" charset="0"/>
            </a:rPr>
            <a:t>Aberration</a:t>
          </a:r>
          <a:r>
            <a:rPr lang="zh-CN" altLang="en-US" sz="1200" kern="1200" dirty="0">
              <a:latin typeface="Arial" panose="020B0604020202020204" pitchFamily="34" charset="0"/>
              <a:cs typeface="Arial" panose="020B0604020202020204" pitchFamily="34" charset="0"/>
            </a:rPr>
            <a:t> </a:t>
          </a:r>
          <a:r>
            <a:rPr lang="en-US" altLang="zh-CN" sz="1200" kern="1200" dirty="0">
              <a:latin typeface="Arial" panose="020B0604020202020204" pitchFamily="34" charset="0"/>
              <a:cs typeface="Arial" panose="020B0604020202020204" pitchFamily="34" charset="0"/>
            </a:rPr>
            <a:t>Corrected</a:t>
          </a:r>
          <a:r>
            <a:rPr lang="zh-CN" altLang="en-US" sz="1200" kern="1200" dirty="0">
              <a:latin typeface="Arial" panose="020B0604020202020204" pitchFamily="34" charset="0"/>
              <a:cs typeface="Arial" panose="020B0604020202020204" pitchFamily="34" charset="0"/>
            </a:rPr>
            <a:t> </a:t>
          </a:r>
          <a:r>
            <a:rPr lang="en-US" altLang="zh-CN" sz="1200" kern="1200" dirty="0">
              <a:latin typeface="Arial" panose="020B0604020202020204" pitchFamily="34" charset="0"/>
              <a:cs typeface="Arial" panose="020B0604020202020204" pitchFamily="34" charset="0"/>
            </a:rPr>
            <a:t>S/TEM</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altLang="zh-CN" sz="1200" kern="1200" dirty="0">
              <a:latin typeface="Arial" panose="020B0604020202020204" pitchFamily="34" charset="0"/>
              <a:cs typeface="Arial" panose="020B0604020202020204" pitchFamily="34" charset="0"/>
            </a:rPr>
            <a:t>EELS</a:t>
          </a:r>
          <a:r>
            <a:rPr lang="zh-CN" altLang="en-US" sz="1200" kern="1200" dirty="0">
              <a:latin typeface="Arial" panose="020B0604020202020204" pitchFamily="34" charset="0"/>
              <a:cs typeface="Arial" panose="020B0604020202020204" pitchFamily="34" charset="0"/>
            </a:rPr>
            <a:t> </a:t>
          </a:r>
          <a:r>
            <a:rPr lang="en-US" altLang="zh-CN" sz="1200" kern="1200" dirty="0">
              <a:latin typeface="Arial" panose="020B0604020202020204" pitchFamily="34" charset="0"/>
              <a:cs typeface="Arial" panose="020B0604020202020204" pitchFamily="34" charset="0"/>
            </a:rPr>
            <a:t>Spectroscopy</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altLang="zh-CN" sz="1200" kern="1200" dirty="0">
              <a:latin typeface="Arial" panose="020B0604020202020204" pitchFamily="34" charset="0"/>
              <a:cs typeface="Arial" panose="020B0604020202020204" pitchFamily="34" charset="0"/>
            </a:rPr>
            <a:t>SEM</a:t>
          </a:r>
          <a:r>
            <a:rPr lang="zh-CN" altLang="en-US" sz="1200" kern="1200" dirty="0">
              <a:latin typeface="Arial" panose="020B0604020202020204" pitchFamily="34" charset="0"/>
              <a:cs typeface="Arial" panose="020B0604020202020204" pitchFamily="34" charset="0"/>
            </a:rPr>
            <a:t> </a:t>
          </a:r>
          <a:r>
            <a:rPr lang="en-US" altLang="zh-CN" sz="1200" kern="1200" dirty="0">
              <a:latin typeface="Arial" panose="020B0604020202020204" pitchFamily="34" charset="0"/>
              <a:cs typeface="Arial" panose="020B0604020202020204" pitchFamily="34" charset="0"/>
            </a:rPr>
            <a:t>and</a:t>
          </a:r>
          <a:r>
            <a:rPr lang="zh-CN" altLang="en-US" sz="1200" kern="1200" dirty="0">
              <a:latin typeface="Arial" panose="020B0604020202020204" pitchFamily="34" charset="0"/>
              <a:cs typeface="Arial" panose="020B0604020202020204" pitchFamily="34" charset="0"/>
            </a:rPr>
            <a:t> </a:t>
          </a:r>
          <a:r>
            <a:rPr lang="en-US" altLang="zh-CN" sz="1200" kern="1200" dirty="0">
              <a:latin typeface="Arial" panose="020B0604020202020204" pitchFamily="34" charset="0"/>
              <a:cs typeface="Arial" panose="020B0604020202020204" pitchFamily="34" charset="0"/>
            </a:rPr>
            <a:t>FIB</a:t>
          </a:r>
          <a:endParaRPr lang="en-US" sz="1200" kern="1200" dirty="0">
            <a:latin typeface="Arial" panose="020B0604020202020204" pitchFamily="34" charset="0"/>
            <a:cs typeface="Arial" panose="020B0604020202020204" pitchFamily="34" charset="0"/>
          </a:endParaRPr>
        </a:p>
      </dsp:txBody>
      <dsp:txXfrm>
        <a:off x="4057" y="817020"/>
        <a:ext cx="2439753" cy="1229759"/>
      </dsp:txXfrm>
    </dsp:sp>
    <dsp:sp modelId="{2EAD137E-819C-4241-B9EE-DEDF9FBC87AE}">
      <dsp:nvSpPr>
        <dsp:cNvPr id="0" name=""/>
        <dsp:cNvSpPr/>
      </dsp:nvSpPr>
      <dsp:spPr>
        <a:xfrm>
          <a:off x="2785376" y="10619"/>
          <a:ext cx="2439753" cy="80640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en-CN" altLang="en-CN" sz="1200" b="1" i="1" kern="1200" dirty="0">
              <a:latin typeface="Arial" panose="020B0604020202020204" pitchFamily="34" charset="0"/>
              <a:ea typeface="source-sans-pro"/>
              <a:cs typeface="Arial" panose="020B0604020202020204" pitchFamily="34" charset="0"/>
            </a:rPr>
            <a:t>Advanced Bioimaging Research Technology Platform</a:t>
          </a:r>
          <a:endParaRPr lang="en-US" sz="1200" kern="1200" dirty="0">
            <a:latin typeface="Arial" panose="020B0604020202020204" pitchFamily="34" charset="0"/>
            <a:cs typeface="Arial" panose="020B0604020202020204" pitchFamily="34" charset="0"/>
          </a:endParaRPr>
        </a:p>
      </dsp:txBody>
      <dsp:txXfrm>
        <a:off x="2785376" y="10619"/>
        <a:ext cx="2439753" cy="806400"/>
      </dsp:txXfrm>
    </dsp:sp>
    <dsp:sp modelId="{27E7060A-458A-5043-A789-E61C8D70A2F7}">
      <dsp:nvSpPr>
        <dsp:cNvPr id="0" name=""/>
        <dsp:cNvSpPr/>
      </dsp:nvSpPr>
      <dsp:spPr>
        <a:xfrm>
          <a:off x="2785376" y="817020"/>
          <a:ext cx="2439753" cy="1229759"/>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None/>
          </a:pPr>
          <a:r>
            <a:rPr lang="en-US" altLang="zh-CN" sz="1200" kern="1200" dirty="0">
              <a:solidFill>
                <a:srgbClr val="000000"/>
              </a:solidFill>
              <a:latin typeface="Arial" panose="020B0604020202020204" pitchFamily="34" charset="0"/>
              <a:ea typeface="source-sans-pro"/>
              <a:cs typeface="Arial" panose="020B0604020202020204" pitchFamily="34" charset="0"/>
            </a:rPr>
            <a:t>Corinne</a:t>
          </a:r>
          <a:r>
            <a:rPr lang="zh-CN" altLang="en-US" sz="1200" kern="1200" dirty="0">
              <a:solidFill>
                <a:srgbClr val="000000"/>
              </a:solidFill>
              <a:latin typeface="Arial" panose="020B0604020202020204" pitchFamily="34" charset="0"/>
              <a:ea typeface="source-sans-pro"/>
              <a:cs typeface="Arial" panose="020B0604020202020204" pitchFamily="34" charset="0"/>
            </a:rPr>
            <a:t> </a:t>
          </a:r>
          <a:r>
            <a:rPr lang="en-US" altLang="zh-CN" sz="1200" kern="1200" dirty="0">
              <a:solidFill>
                <a:srgbClr val="000000"/>
              </a:solidFill>
              <a:latin typeface="Arial" panose="020B0604020202020204" pitchFamily="34" charset="0"/>
              <a:ea typeface="source-sans-pro"/>
              <a:cs typeface="Arial" panose="020B0604020202020204" pitchFamily="34" charset="0"/>
            </a:rPr>
            <a:t>Smith,</a:t>
          </a:r>
          <a:r>
            <a:rPr lang="zh-CN" altLang="en-US" sz="1200" kern="1200" dirty="0">
              <a:solidFill>
                <a:srgbClr val="000000"/>
              </a:solidFill>
              <a:latin typeface="Arial" panose="020B0604020202020204" pitchFamily="34" charset="0"/>
              <a:ea typeface="source-sans-pro"/>
              <a:cs typeface="Arial" panose="020B0604020202020204" pitchFamily="34" charset="0"/>
            </a:rPr>
            <a:t> </a:t>
          </a:r>
          <a:r>
            <a:rPr lang="en-CN" altLang="en-CN" sz="1200" kern="1200" dirty="0">
              <a:solidFill>
                <a:srgbClr val="000000"/>
              </a:solidFill>
              <a:latin typeface="Arial" panose="020B0604020202020204" pitchFamily="34" charset="0"/>
              <a:ea typeface="source-sans-pro"/>
              <a:cs typeface="Arial" panose="020B0604020202020204" pitchFamily="34" charset="0"/>
            </a:rPr>
            <a:t>Saskia Bakker</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Font typeface="Arial" panose="020B0604020202020204" pitchFamily="34" charset="0"/>
            <a:buChar char="•"/>
          </a:pPr>
          <a:r>
            <a:rPr lang="en-US" altLang="zh-CN" sz="1200" b="0" i="0" u="none" kern="1200" dirty="0">
              <a:latin typeface="Arial" panose="020B0604020202020204" pitchFamily="34" charset="0"/>
              <a:cs typeface="Arial" panose="020B0604020202020204" pitchFamily="34" charset="0"/>
            </a:rPr>
            <a:t>Cryo-</a:t>
          </a:r>
          <a:r>
            <a:rPr lang="en-US" altLang="zh-CN" sz="1200" b="0" i="0" u="none" kern="1200" dirty="0" err="1">
              <a:latin typeface="Arial" panose="020B0604020202020204" pitchFamily="34" charset="0"/>
              <a:cs typeface="Arial" panose="020B0604020202020204" pitchFamily="34" charset="0"/>
            </a:rPr>
            <a:t>EM,</a:t>
          </a:r>
          <a:r>
            <a:rPr lang="en-US" sz="1200" b="0" i="0" u="none" kern="1200" dirty="0" err="1">
              <a:latin typeface="Arial" panose="020B0604020202020204" pitchFamily="34" charset="0"/>
              <a:cs typeface="Arial" panose="020B0604020202020204" pitchFamily="34" charset="0"/>
            </a:rPr>
            <a:t>single</a:t>
          </a:r>
          <a:r>
            <a:rPr lang="en-US" sz="1200" b="0" i="0" u="none" kern="1200" dirty="0">
              <a:latin typeface="Arial" panose="020B0604020202020204" pitchFamily="34" charset="0"/>
              <a:cs typeface="Arial" panose="020B0604020202020204" pitchFamily="34" charset="0"/>
            </a:rPr>
            <a:t>-particle samples and tomography</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Font typeface="Arial" panose="020B0604020202020204" pitchFamily="34" charset="0"/>
            <a:buChar char="•"/>
          </a:pPr>
          <a:r>
            <a:rPr lang="en-US" altLang="zh-CN" sz="1200" b="0" i="0" u="none" kern="1200" dirty="0">
              <a:latin typeface="Arial" panose="020B0604020202020204" pitchFamily="34" charset="0"/>
              <a:cs typeface="Arial" panose="020B0604020202020204" pitchFamily="34" charset="0"/>
            </a:rPr>
            <a:t>Cryo-SEM,</a:t>
          </a:r>
          <a:r>
            <a:rPr lang="zh-CN" altLang="en-US" sz="1200" b="0" i="0" u="none" kern="1200" dirty="0">
              <a:latin typeface="Arial" panose="020B0604020202020204" pitchFamily="34" charset="0"/>
              <a:cs typeface="Arial" panose="020B0604020202020204" pitchFamily="34" charset="0"/>
            </a:rPr>
            <a:t> </a:t>
          </a:r>
          <a:r>
            <a:rPr lang="en-US" sz="1200" b="0" i="0" u="none" kern="1200" dirty="0">
              <a:latin typeface="Arial" panose="020B0604020202020204" pitchFamily="34" charset="0"/>
              <a:cs typeface="Arial" panose="020B0604020202020204" pitchFamily="34" charset="0"/>
            </a:rPr>
            <a:t>volume electron microscopy </a:t>
          </a:r>
          <a:endParaRPr lang="en-US" sz="1200" kern="1200" dirty="0">
            <a:latin typeface="Arial" panose="020B0604020202020204" pitchFamily="34" charset="0"/>
            <a:cs typeface="Arial" panose="020B0604020202020204" pitchFamily="34" charset="0"/>
          </a:endParaRPr>
        </a:p>
      </dsp:txBody>
      <dsp:txXfrm>
        <a:off x="2785376" y="817020"/>
        <a:ext cx="2439753" cy="1229759"/>
      </dsp:txXfrm>
    </dsp:sp>
    <dsp:sp modelId="{9B3D0D27-4723-984B-8AFB-FE0F61894E38}">
      <dsp:nvSpPr>
        <dsp:cNvPr id="0" name=""/>
        <dsp:cNvSpPr/>
      </dsp:nvSpPr>
      <dsp:spPr>
        <a:xfrm>
          <a:off x="5566695" y="10619"/>
          <a:ext cx="2439753" cy="80640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en-CN" altLang="en-CN" sz="1200" b="1" i="1" kern="1200">
              <a:latin typeface="Arial" panose="020B0604020202020204" pitchFamily="34" charset="0"/>
              <a:ea typeface="source-sans-pro"/>
              <a:cs typeface="Arial" panose="020B0604020202020204" pitchFamily="34" charset="0"/>
            </a:rPr>
            <a:t>WMG Electron Microscopy Suite</a:t>
          </a:r>
          <a:endParaRPr lang="en-US" sz="1200" kern="1200" dirty="0">
            <a:latin typeface="Arial" panose="020B0604020202020204" pitchFamily="34" charset="0"/>
            <a:cs typeface="Arial" panose="020B0604020202020204" pitchFamily="34" charset="0"/>
          </a:endParaRPr>
        </a:p>
      </dsp:txBody>
      <dsp:txXfrm>
        <a:off x="5566695" y="10619"/>
        <a:ext cx="2439753" cy="806400"/>
      </dsp:txXfrm>
    </dsp:sp>
    <dsp:sp modelId="{481FC4B7-F7A8-F447-8BCC-1DBC9247D0C5}">
      <dsp:nvSpPr>
        <dsp:cNvPr id="0" name=""/>
        <dsp:cNvSpPr/>
      </dsp:nvSpPr>
      <dsp:spPr>
        <a:xfrm>
          <a:off x="5566695" y="817020"/>
          <a:ext cx="2439753" cy="1229759"/>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None/>
          </a:pPr>
          <a:r>
            <a:rPr lang="en-CN" altLang="en-CN" sz="1200" kern="1200" dirty="0">
              <a:solidFill>
                <a:srgbClr val="000000"/>
              </a:solidFill>
              <a:latin typeface="Arial" panose="020B0604020202020204" pitchFamily="34" charset="0"/>
              <a:ea typeface="source-sans-pro"/>
              <a:cs typeface="Arial" panose="020B0604020202020204" pitchFamily="34" charset="0"/>
            </a:rPr>
            <a:t>Geoff West</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Font typeface="Arial" panose="020B0604020202020204" pitchFamily="34" charset="0"/>
            <a:buChar char="•"/>
          </a:pPr>
          <a:r>
            <a:rPr lang="en-US" altLang="zh-CN" sz="1200" kern="1200" dirty="0">
              <a:latin typeface="Arial" panose="020B0604020202020204" pitchFamily="34" charset="0"/>
              <a:cs typeface="Arial" panose="020B0604020202020204" pitchFamily="34" charset="0"/>
            </a:rPr>
            <a:t>S/TEM</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Font typeface="Arial" panose="020B0604020202020204" pitchFamily="34" charset="0"/>
            <a:buChar char="•"/>
          </a:pPr>
          <a:r>
            <a:rPr lang="en-US" altLang="zh-CN" sz="1200" kern="1200" dirty="0" err="1">
              <a:latin typeface="Arial" panose="020B0604020202020204" pitchFamily="34" charset="0"/>
              <a:cs typeface="Arial" panose="020B0604020202020204" pitchFamily="34" charset="0"/>
            </a:rPr>
            <a:t>pFIB</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Font typeface="Arial" panose="020B0604020202020204" pitchFamily="34" charset="0"/>
            <a:buChar char="•"/>
          </a:pPr>
          <a:r>
            <a:rPr lang="en-US" altLang="zh-CN" sz="1200" kern="1200" dirty="0">
              <a:latin typeface="Arial" panose="020B0604020202020204" pitchFamily="34" charset="0"/>
              <a:cs typeface="Arial" panose="020B0604020202020204" pitchFamily="34" charset="0"/>
            </a:rPr>
            <a:t>SEM</a:t>
          </a:r>
          <a:endParaRPr lang="en-US" sz="1200" kern="1200" dirty="0">
            <a:latin typeface="Arial" panose="020B0604020202020204" pitchFamily="34" charset="0"/>
            <a:cs typeface="Arial" panose="020B0604020202020204" pitchFamily="34" charset="0"/>
          </a:endParaRPr>
        </a:p>
      </dsp:txBody>
      <dsp:txXfrm>
        <a:off x="5566695" y="817020"/>
        <a:ext cx="2439753" cy="1229759"/>
      </dsp:txXfrm>
    </dsp:sp>
    <dsp:sp modelId="{AD9EC7C8-B7CD-B54E-BC37-CF2B15BF5F13}">
      <dsp:nvSpPr>
        <dsp:cNvPr id="0" name=""/>
        <dsp:cNvSpPr/>
      </dsp:nvSpPr>
      <dsp:spPr>
        <a:xfrm>
          <a:off x="8348014" y="10619"/>
          <a:ext cx="2439753" cy="806400"/>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en-CN" altLang="en-CN" sz="1200" b="1" i="1" kern="1200" dirty="0">
              <a:latin typeface="Arial" panose="020B0604020202020204" pitchFamily="34" charset="0"/>
              <a:ea typeface="source-sans-pro"/>
              <a:cs typeface="Arial" panose="020B0604020202020204" pitchFamily="34" charset="0"/>
            </a:rPr>
            <a:t>National Electron Diffraction Facility (Warwick)</a:t>
          </a:r>
          <a:endParaRPr lang="en-CN" altLang="en-CN" sz="1200" kern="1200" dirty="0">
            <a:latin typeface="Arial" panose="020B0604020202020204" pitchFamily="34" charset="0"/>
            <a:cs typeface="Arial" panose="020B0604020202020204" pitchFamily="34" charset="0"/>
          </a:endParaRPr>
        </a:p>
      </dsp:txBody>
      <dsp:txXfrm>
        <a:off x="8348014" y="10619"/>
        <a:ext cx="2439753" cy="806400"/>
      </dsp:txXfrm>
    </dsp:sp>
    <dsp:sp modelId="{0289B0C2-0FC9-514B-B66E-B8E7EBB63C1E}">
      <dsp:nvSpPr>
        <dsp:cNvPr id="0" name=""/>
        <dsp:cNvSpPr/>
      </dsp:nvSpPr>
      <dsp:spPr>
        <a:xfrm>
          <a:off x="8348014" y="817020"/>
          <a:ext cx="2439753" cy="1229759"/>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None/>
          </a:pPr>
          <a:r>
            <a:rPr lang="en-CN" altLang="en-CN" sz="1200" kern="1200" dirty="0">
              <a:solidFill>
                <a:srgbClr val="000000"/>
              </a:solidFill>
              <a:latin typeface="Arial" panose="020B0604020202020204" pitchFamily="34" charset="0"/>
              <a:ea typeface="source-sans-pro"/>
              <a:cs typeface="Arial" panose="020B0604020202020204" pitchFamily="34" charset="0"/>
            </a:rPr>
            <a:t>David Walker</a:t>
          </a:r>
          <a:r>
            <a:rPr lang="en-US" altLang="zh-CN" sz="1200" kern="1200" dirty="0">
              <a:solidFill>
                <a:srgbClr val="000000"/>
              </a:solidFill>
              <a:latin typeface="Arial" panose="020B0604020202020204" pitchFamily="34" charset="0"/>
              <a:ea typeface="source-sans-pro"/>
              <a:cs typeface="Arial" panose="020B0604020202020204" pitchFamily="34" charset="0"/>
            </a:rPr>
            <a:t>,</a:t>
          </a:r>
          <a:r>
            <a:rPr lang="zh-CN" altLang="en-US" sz="1200" kern="1200" dirty="0">
              <a:solidFill>
                <a:srgbClr val="000000"/>
              </a:solidFill>
              <a:latin typeface="Arial" panose="020B0604020202020204" pitchFamily="34" charset="0"/>
              <a:ea typeface="source-sans-pro"/>
              <a:cs typeface="Arial" panose="020B0604020202020204" pitchFamily="34" charset="0"/>
            </a:rPr>
            <a:t> </a:t>
          </a:r>
          <a:r>
            <a:rPr lang="en-US" sz="1200" b="0" i="0" u="none" kern="1200" dirty="0">
              <a:latin typeface="Arial" panose="020B0604020202020204" pitchFamily="34" charset="0"/>
              <a:cs typeface="Arial" panose="020B0604020202020204" pitchFamily="34" charset="0"/>
            </a:rPr>
            <a:t>Jere Tidey</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Font typeface="Arial" panose="020B0604020202020204" pitchFamily="34" charset="0"/>
            <a:buChar char="•"/>
          </a:pPr>
          <a:r>
            <a:rPr lang="en-US" altLang="zh-CN" sz="1200" b="0" i="0" u="none" kern="1200" dirty="0">
              <a:latin typeface="Arial" panose="020B0604020202020204" pitchFamily="34" charset="0"/>
              <a:cs typeface="Arial" panose="020B0604020202020204" pitchFamily="34" charset="0"/>
            </a:rPr>
            <a:t>E</a:t>
          </a:r>
          <a:r>
            <a:rPr lang="en-US" sz="1200" b="0" i="0" u="none" kern="1200" dirty="0">
              <a:latin typeface="Arial" panose="020B0604020202020204" pitchFamily="34" charset="0"/>
              <a:cs typeface="Arial" panose="020B0604020202020204" pitchFamily="34" charset="0"/>
            </a:rPr>
            <a:t>lectron diffract</a:t>
          </a:r>
          <a:r>
            <a:rPr lang="en-US" altLang="zh-CN" sz="1200" b="0" i="0" u="none" kern="1200" dirty="0">
              <a:latin typeface="Arial" panose="020B0604020202020204" pitchFamily="34" charset="0"/>
              <a:cs typeface="Arial" panose="020B0604020202020204" pitchFamily="34" charset="0"/>
            </a:rPr>
            <a:t>ometer</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u="none" kern="1200" dirty="0">
              <a:latin typeface="Arial" panose="020B0604020202020204" pitchFamily="34" charset="0"/>
              <a:cs typeface="Arial" panose="020B0604020202020204" pitchFamily="34" charset="0"/>
            </a:rPr>
            <a:t>3D microcrystal </a:t>
          </a:r>
          <a:r>
            <a:rPr lang="en-US" altLang="zh-CN" sz="1200" b="0" i="0" u="none" kern="1200" dirty="0">
              <a:latin typeface="Arial" panose="020B0604020202020204" pitchFamily="34" charset="0"/>
              <a:cs typeface="Arial" panose="020B0604020202020204" pitchFamily="34" charset="0"/>
            </a:rPr>
            <a:t>ED</a:t>
          </a:r>
          <a:endParaRPr lang="en-US" sz="1200" kern="1200" dirty="0">
            <a:latin typeface="Arial" panose="020B0604020202020204" pitchFamily="34" charset="0"/>
            <a:cs typeface="Arial" panose="020B0604020202020204" pitchFamily="34" charset="0"/>
          </a:endParaRPr>
        </a:p>
      </dsp:txBody>
      <dsp:txXfrm>
        <a:off x="8348014" y="817020"/>
        <a:ext cx="2439753" cy="12297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46744A-4A4C-43C7-A463-B896E270E727}">
      <dsp:nvSpPr>
        <dsp:cNvPr id="0" name=""/>
        <dsp:cNvSpPr/>
      </dsp:nvSpPr>
      <dsp:spPr>
        <a:xfrm>
          <a:off x="1967966" y="918380"/>
          <a:ext cx="2079083" cy="2079083"/>
        </a:xfrm>
        <a:prstGeom prst="ellipse">
          <a:avLst/>
        </a:prstGeom>
        <a:gradFill rotWithShape="0">
          <a:gsLst>
            <a:gs pos="0">
              <a:schemeClr val="accent2">
                <a:alpha val="50000"/>
                <a:hueOff val="0"/>
                <a:satOff val="0"/>
                <a:lumOff val="0"/>
                <a:alphaOff val="0"/>
                <a:lumMod val="110000"/>
                <a:satMod val="105000"/>
                <a:tint val="67000"/>
              </a:schemeClr>
            </a:gs>
            <a:gs pos="50000">
              <a:schemeClr val="accent2">
                <a:alpha val="50000"/>
                <a:hueOff val="0"/>
                <a:satOff val="0"/>
                <a:lumOff val="0"/>
                <a:alphaOff val="0"/>
                <a:lumMod val="105000"/>
                <a:satMod val="103000"/>
                <a:tint val="73000"/>
              </a:schemeClr>
            </a:gs>
            <a:gs pos="100000">
              <a:schemeClr val="accent2">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altLang="zh-CN" sz="1200" kern="1200" dirty="0"/>
            <a:t>AC-STEM</a:t>
          </a:r>
          <a:endParaRPr lang="zh-CN" altLang="en-US" sz="1200" kern="1200" dirty="0"/>
        </a:p>
      </dsp:txBody>
      <dsp:txXfrm>
        <a:off x="2272441" y="1222855"/>
        <a:ext cx="1470133" cy="1470133"/>
      </dsp:txXfrm>
    </dsp:sp>
    <dsp:sp modelId="{E7357E74-B666-4EF9-8A5F-CCBF6E4B1450}">
      <dsp:nvSpPr>
        <dsp:cNvPr id="0" name=""/>
        <dsp:cNvSpPr/>
      </dsp:nvSpPr>
      <dsp:spPr>
        <a:xfrm>
          <a:off x="3129373" y="2032502"/>
          <a:ext cx="1681062" cy="1681062"/>
        </a:xfrm>
        <a:prstGeom prst="ellipse">
          <a:avLst/>
        </a:prstGeom>
        <a:gradFill rotWithShape="0">
          <a:gsLst>
            <a:gs pos="0">
              <a:schemeClr val="accent3">
                <a:alpha val="50000"/>
                <a:hueOff val="0"/>
                <a:satOff val="0"/>
                <a:lumOff val="0"/>
                <a:alphaOff val="0"/>
                <a:lumMod val="110000"/>
                <a:satMod val="105000"/>
                <a:tint val="67000"/>
              </a:schemeClr>
            </a:gs>
            <a:gs pos="50000">
              <a:schemeClr val="accent3">
                <a:alpha val="50000"/>
                <a:hueOff val="0"/>
                <a:satOff val="0"/>
                <a:lumOff val="0"/>
                <a:alphaOff val="0"/>
                <a:lumMod val="105000"/>
                <a:satMod val="103000"/>
                <a:tint val="73000"/>
              </a:schemeClr>
            </a:gs>
            <a:gs pos="100000">
              <a:schemeClr val="accent3">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altLang="zh-CN" sz="1200" i="1" kern="1200" dirty="0">
              <a:latin typeface="Arial" panose="020B0604020202020204" pitchFamily="34" charset="0"/>
              <a:cs typeface="Arial" panose="020B0604020202020204" pitchFamily="34" charset="0"/>
            </a:rPr>
            <a:t>Spectroscopy</a:t>
          </a:r>
        </a:p>
      </dsp:txBody>
      <dsp:txXfrm>
        <a:off x="3375559" y="2278688"/>
        <a:ext cx="1188690" cy="1188690"/>
      </dsp:txXfrm>
    </dsp:sp>
    <dsp:sp modelId="{DE183378-9300-46A4-8A27-25A53356A517}">
      <dsp:nvSpPr>
        <dsp:cNvPr id="0" name=""/>
        <dsp:cNvSpPr/>
      </dsp:nvSpPr>
      <dsp:spPr>
        <a:xfrm>
          <a:off x="3080712" y="252639"/>
          <a:ext cx="1681062" cy="1681062"/>
        </a:xfrm>
        <a:prstGeom prst="ellipse">
          <a:avLst/>
        </a:prstGeom>
        <a:gradFill rotWithShape="0">
          <a:gsLst>
            <a:gs pos="0">
              <a:schemeClr val="accent4">
                <a:alpha val="50000"/>
                <a:hueOff val="0"/>
                <a:satOff val="0"/>
                <a:lumOff val="0"/>
                <a:alphaOff val="0"/>
                <a:lumMod val="110000"/>
                <a:satMod val="105000"/>
                <a:tint val="67000"/>
              </a:schemeClr>
            </a:gs>
            <a:gs pos="50000">
              <a:schemeClr val="accent4">
                <a:alpha val="50000"/>
                <a:hueOff val="0"/>
                <a:satOff val="0"/>
                <a:lumOff val="0"/>
                <a:alphaOff val="0"/>
                <a:lumMod val="105000"/>
                <a:satMod val="103000"/>
                <a:tint val="73000"/>
              </a:schemeClr>
            </a:gs>
            <a:gs pos="100000">
              <a:schemeClr val="accent4">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Diffraction</a:t>
          </a:r>
          <a:r>
            <a:rPr lang="zh-CN" altLang="en-US" sz="1200" kern="1200" dirty="0">
              <a:latin typeface="Arial" panose="020B0604020202020204" pitchFamily="34" charset="0"/>
              <a:cs typeface="Arial" panose="020B0604020202020204" pitchFamily="34" charset="0"/>
            </a:rPr>
            <a:t> </a:t>
          </a:r>
          <a:r>
            <a:rPr lang="en-US" altLang="zh-CN" sz="1200" kern="1200" dirty="0">
              <a:latin typeface="Arial" panose="020B0604020202020204" pitchFamily="34" charset="0"/>
              <a:cs typeface="Arial" panose="020B0604020202020204" pitchFamily="34" charset="0"/>
            </a:rPr>
            <a:t>and</a:t>
          </a:r>
          <a:r>
            <a:rPr lang="zh-CN" altLang="en-US" sz="1200" kern="1200" dirty="0">
              <a:latin typeface="Arial" panose="020B0604020202020204" pitchFamily="34" charset="0"/>
              <a:cs typeface="Arial" panose="020B0604020202020204" pitchFamily="34" charset="0"/>
            </a:rPr>
            <a:t> </a:t>
          </a:r>
          <a:r>
            <a:rPr lang="en-US" altLang="zh-CN" sz="1200" kern="1200" dirty="0">
              <a:latin typeface="Arial" panose="020B0604020202020204" pitchFamily="34" charset="0"/>
              <a:cs typeface="Arial" panose="020B0604020202020204" pitchFamily="34" charset="0"/>
            </a:rPr>
            <a:t>Crystallography</a:t>
          </a:r>
          <a:endParaRPr lang="zh-CN" altLang="en-US" sz="1200" kern="1200" dirty="0">
            <a:latin typeface="Arial" panose="020B0604020202020204" pitchFamily="34" charset="0"/>
            <a:cs typeface="Arial" panose="020B0604020202020204" pitchFamily="34" charset="0"/>
          </a:endParaRPr>
        </a:p>
      </dsp:txBody>
      <dsp:txXfrm>
        <a:off x="3326898" y="498825"/>
        <a:ext cx="1188690" cy="1188690"/>
      </dsp:txXfrm>
    </dsp:sp>
    <dsp:sp modelId="{F00695A0-0263-4551-87DA-92D7E9F8F26F}">
      <dsp:nvSpPr>
        <dsp:cNvPr id="0" name=""/>
        <dsp:cNvSpPr/>
      </dsp:nvSpPr>
      <dsp:spPr>
        <a:xfrm>
          <a:off x="1256867" y="243382"/>
          <a:ext cx="1681062" cy="1681062"/>
        </a:xfrm>
        <a:prstGeom prst="ellipse">
          <a:avLst/>
        </a:prstGeom>
        <a:gradFill rotWithShape="0">
          <a:gsLst>
            <a:gs pos="0">
              <a:schemeClr val="accent5">
                <a:alpha val="50000"/>
                <a:hueOff val="0"/>
                <a:satOff val="0"/>
                <a:lumOff val="0"/>
                <a:alphaOff val="0"/>
                <a:lumMod val="110000"/>
                <a:satMod val="105000"/>
                <a:tint val="67000"/>
              </a:schemeClr>
            </a:gs>
            <a:gs pos="50000">
              <a:schemeClr val="accent5">
                <a:alpha val="50000"/>
                <a:hueOff val="0"/>
                <a:satOff val="0"/>
                <a:lumOff val="0"/>
                <a:alphaOff val="0"/>
                <a:lumMod val="105000"/>
                <a:satMod val="103000"/>
                <a:tint val="73000"/>
              </a:schemeClr>
            </a:gs>
            <a:gs pos="100000">
              <a:schemeClr val="accent5">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High Resolution</a:t>
          </a:r>
          <a:r>
            <a:rPr lang="zh-CN" sz="1200" kern="1200" dirty="0">
              <a:latin typeface="Arial" panose="020B0604020202020204" pitchFamily="34" charset="0"/>
              <a:cs typeface="Arial" panose="020B0604020202020204" pitchFamily="34" charset="0"/>
            </a:rPr>
            <a:t> </a:t>
          </a:r>
          <a:r>
            <a:rPr lang="en-US" sz="1200" kern="1200" dirty="0">
              <a:latin typeface="Arial" panose="020B0604020202020204" pitchFamily="34" charset="0"/>
              <a:cs typeface="Arial" panose="020B0604020202020204" pitchFamily="34" charset="0"/>
            </a:rPr>
            <a:t>STEM</a:t>
          </a:r>
          <a:r>
            <a:rPr lang="en-GB" sz="1200" kern="1200" dirty="0">
              <a:latin typeface="Arial" panose="020B0604020202020204" pitchFamily="34" charset="0"/>
              <a:cs typeface="Arial" panose="020B0604020202020204" pitchFamily="34" charset="0"/>
            </a:rPr>
            <a:t> Imaging </a:t>
          </a:r>
          <a:endParaRPr lang="zh-CN" altLang="en-US" sz="1200" kern="1200" dirty="0">
            <a:latin typeface="Arial" panose="020B0604020202020204" pitchFamily="34" charset="0"/>
            <a:cs typeface="Arial" panose="020B0604020202020204" pitchFamily="34" charset="0"/>
          </a:endParaRPr>
        </a:p>
      </dsp:txBody>
      <dsp:txXfrm>
        <a:off x="1503053" y="489568"/>
        <a:ext cx="1188690" cy="1188690"/>
      </dsp:txXfrm>
    </dsp:sp>
    <dsp:sp modelId="{B755941C-E2DD-473C-AD70-1DB272E3CD06}">
      <dsp:nvSpPr>
        <dsp:cNvPr id="0" name=""/>
        <dsp:cNvSpPr/>
      </dsp:nvSpPr>
      <dsp:spPr>
        <a:xfrm>
          <a:off x="1187675" y="1978494"/>
          <a:ext cx="1681062" cy="1681062"/>
        </a:xfrm>
        <a:prstGeom prst="ellipse">
          <a:avLst/>
        </a:prstGeom>
        <a:gradFill rotWithShape="0">
          <a:gsLst>
            <a:gs pos="0">
              <a:schemeClr val="accent6">
                <a:alpha val="50000"/>
                <a:hueOff val="0"/>
                <a:satOff val="0"/>
                <a:lumOff val="0"/>
                <a:alphaOff val="0"/>
                <a:lumMod val="110000"/>
                <a:satMod val="105000"/>
                <a:tint val="67000"/>
              </a:schemeClr>
            </a:gs>
            <a:gs pos="50000">
              <a:schemeClr val="accent6">
                <a:alpha val="50000"/>
                <a:hueOff val="0"/>
                <a:satOff val="0"/>
                <a:lumOff val="0"/>
                <a:alphaOff val="0"/>
                <a:lumMod val="105000"/>
                <a:satMod val="103000"/>
                <a:tint val="73000"/>
              </a:schemeClr>
            </a:gs>
            <a:gs pos="100000">
              <a:schemeClr val="accent6">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a:t>
          </a:r>
          <a:r>
            <a:rPr lang="en-GB" sz="1200" i="1" kern="1200" dirty="0">
              <a:latin typeface="Arial" panose="020B0604020202020204" pitchFamily="34" charset="0"/>
              <a:cs typeface="Arial" panose="020B0604020202020204" pitchFamily="34" charset="0"/>
            </a:rPr>
            <a:t>In-operando</a:t>
          </a:r>
          <a:r>
            <a:rPr lang="en-GB" sz="1200" kern="1200" dirty="0">
              <a:latin typeface="Arial" panose="020B0604020202020204" pitchFamily="34" charset="0"/>
              <a:cs typeface="Arial" panose="020B0604020202020204" pitchFamily="34" charset="0"/>
            </a:rPr>
            <a:t>’ and ‘</a:t>
          </a:r>
          <a:r>
            <a:rPr lang="en-GB" sz="1200" i="1" kern="1200" dirty="0">
              <a:latin typeface="Arial" panose="020B0604020202020204" pitchFamily="34" charset="0"/>
              <a:cs typeface="Arial" panose="020B0604020202020204" pitchFamily="34" charset="0"/>
            </a:rPr>
            <a:t>In-situ</a:t>
          </a:r>
          <a:r>
            <a:rPr lang="en-GB" sz="1200" kern="1200" dirty="0">
              <a:latin typeface="Arial" panose="020B0604020202020204" pitchFamily="34" charset="0"/>
              <a:cs typeface="Arial" panose="020B0604020202020204" pitchFamily="34" charset="0"/>
            </a:rPr>
            <a:t>’ EM</a:t>
          </a:r>
          <a:endParaRPr lang="zh-CN" altLang="en-US" sz="1200" kern="1200" dirty="0">
            <a:latin typeface="Arial" panose="020B0604020202020204" pitchFamily="34" charset="0"/>
            <a:cs typeface="Arial" panose="020B0604020202020204" pitchFamily="34" charset="0"/>
          </a:endParaRPr>
        </a:p>
      </dsp:txBody>
      <dsp:txXfrm>
        <a:off x="1433861" y="2224680"/>
        <a:ext cx="1188690" cy="11886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164D8-2618-1340-B26D-B48ABBD102CF}">
      <dsp:nvSpPr>
        <dsp:cNvPr id="0" name=""/>
        <dsp:cNvSpPr/>
      </dsp:nvSpPr>
      <dsp:spPr>
        <a:xfrm>
          <a:off x="2596" y="303204"/>
          <a:ext cx="2310867" cy="924347"/>
        </a:xfrm>
        <a:prstGeom prst="chevron">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6007" tIns="18669" rIns="18669" bIns="18669"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 typeface="Arial" charset="0"/>
            <a:buNone/>
            <a:tabLst/>
            <a:defRPr/>
          </a:pPr>
          <a:r>
            <a:rPr lang="en-US" altLang="zh-CN" sz="1400" kern="1200">
              <a:latin typeface="Cambria Math" charset="0"/>
              <a:cs typeface="Cambria Math" charset="0"/>
            </a:rPr>
            <a:t>2003-</a:t>
          </a:r>
          <a:r>
            <a:rPr lang="en-GB" altLang="zh-CN" sz="1400" kern="1200">
              <a:latin typeface="Cambria Math" charset="0"/>
              <a:cs typeface="Cambria Math" charset="0"/>
            </a:rPr>
            <a:t>200</a:t>
          </a:r>
          <a:r>
            <a:rPr lang="en-US" altLang="zh-CN" sz="1400" kern="1200">
              <a:latin typeface="Cambria Math" charset="0"/>
              <a:cs typeface="Cambria Math" charset="0"/>
            </a:rPr>
            <a:t>7</a:t>
          </a:r>
          <a:endParaRPr lang="en-GB" altLang="zh-CN" sz="1400" kern="1200">
            <a:latin typeface="Cambria Math" charset="0"/>
            <a:cs typeface="Cambria Math" charset="0"/>
          </a:endParaRPr>
        </a:p>
        <a:p>
          <a:pPr marL="0" marR="0" lvl="0" indent="0" algn="ctr" defTabSz="914400" eaLnBrk="1" fontAlgn="auto" latinLnBrk="0" hangingPunct="1">
            <a:lnSpc>
              <a:spcPct val="100000"/>
            </a:lnSpc>
            <a:spcBef>
              <a:spcPts val="0"/>
            </a:spcBef>
            <a:spcAft>
              <a:spcPts val="0"/>
            </a:spcAft>
            <a:buClrTx/>
            <a:buSzTx/>
            <a:buFont typeface="Arial" charset="0"/>
            <a:buNone/>
            <a:tabLst/>
            <a:defRPr/>
          </a:pPr>
          <a:r>
            <a:rPr lang="en-US" altLang="zh-CN" sz="1400" kern="1200">
              <a:latin typeface="Cambria Math" charset="0"/>
              <a:cs typeface="Cambria Math" charset="0"/>
            </a:rPr>
            <a:t>SuperSTEM</a:t>
          </a:r>
          <a:endParaRPr lang="en-CN" sz="1400" kern="1200" dirty="0"/>
        </a:p>
      </dsp:txBody>
      <dsp:txXfrm>
        <a:off x="464770" y="303204"/>
        <a:ext cx="1386520" cy="924347"/>
      </dsp:txXfrm>
    </dsp:sp>
    <dsp:sp modelId="{B1483AB4-B8D5-C54E-B46B-7878F85F4D9F}">
      <dsp:nvSpPr>
        <dsp:cNvPr id="0" name=""/>
        <dsp:cNvSpPr/>
      </dsp:nvSpPr>
      <dsp:spPr>
        <a:xfrm>
          <a:off x="2082377" y="303204"/>
          <a:ext cx="2310867" cy="924347"/>
        </a:xfrm>
        <a:prstGeom prst="chevr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Font typeface="Arial" charset="0"/>
            <a:buNone/>
          </a:pPr>
          <a:r>
            <a:rPr lang="en-US" altLang="zh-CN" sz="1400" kern="1200">
              <a:latin typeface="Cambria Math" charset="0"/>
              <a:cs typeface="Cambria Math" charset="0"/>
            </a:rPr>
            <a:t>2007-2008</a:t>
          </a:r>
        </a:p>
        <a:p>
          <a:pPr marL="0" lvl="0" indent="0" algn="ctr" defTabSz="622300">
            <a:lnSpc>
              <a:spcPct val="90000"/>
            </a:lnSpc>
            <a:spcBef>
              <a:spcPct val="0"/>
            </a:spcBef>
            <a:spcAft>
              <a:spcPct val="35000"/>
            </a:spcAft>
            <a:buFont typeface="Arial" charset="0"/>
            <a:buNone/>
          </a:pPr>
          <a:r>
            <a:rPr lang="en-US" altLang="zh-CN" sz="1400" kern="1200">
              <a:latin typeface="Cambria Math" charset="0"/>
              <a:cs typeface="Cambria Math" charset="0"/>
            </a:rPr>
            <a:t>SuperSTEM</a:t>
          </a:r>
          <a:endParaRPr lang="en-US" sz="1400" kern="1200" dirty="0"/>
        </a:p>
      </dsp:txBody>
      <dsp:txXfrm>
        <a:off x="2544551" y="303204"/>
        <a:ext cx="1386520" cy="924347"/>
      </dsp:txXfrm>
    </dsp:sp>
    <dsp:sp modelId="{7E4DA28D-EF89-C34F-B057-F9BC1ECD5B82}">
      <dsp:nvSpPr>
        <dsp:cNvPr id="0" name=""/>
        <dsp:cNvSpPr/>
      </dsp:nvSpPr>
      <dsp:spPr>
        <a:xfrm>
          <a:off x="4162158" y="303204"/>
          <a:ext cx="2310867" cy="924347"/>
        </a:xfrm>
        <a:prstGeom prst="chevron">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Font typeface="Arial" charset="0"/>
            <a:buNone/>
          </a:pPr>
          <a:r>
            <a:rPr lang="en-GB" altLang="zh-CN" sz="1400" kern="1200">
              <a:latin typeface="Cambria Math" charset="0"/>
              <a:cs typeface="Cambria Math" charset="0"/>
            </a:rPr>
            <a:t>2008-</a:t>
          </a:r>
          <a:r>
            <a:rPr lang="en-US" altLang="zh-CN" sz="1400" kern="1200">
              <a:latin typeface="Cambria Math" charset="0"/>
              <a:cs typeface="Cambria Math" charset="0"/>
            </a:rPr>
            <a:t>2012 </a:t>
          </a:r>
          <a:endParaRPr lang="en-GB" altLang="zh-CN" sz="1400" kern="1200">
            <a:latin typeface="Cambria Math" charset="0"/>
            <a:cs typeface="Cambria Math" charset="0"/>
          </a:endParaRPr>
        </a:p>
        <a:p>
          <a:pPr marL="0" lvl="0" indent="0" algn="ctr" defTabSz="622300">
            <a:lnSpc>
              <a:spcPct val="90000"/>
            </a:lnSpc>
            <a:spcBef>
              <a:spcPct val="0"/>
            </a:spcBef>
            <a:spcAft>
              <a:spcPct val="35000"/>
            </a:spcAft>
            <a:buFont typeface="Arial" charset="0"/>
            <a:buNone/>
          </a:pPr>
          <a:r>
            <a:rPr lang="en-US" altLang="zh-CN" sz="1400" kern="1200">
              <a:latin typeface="Cambria Math" charset="0"/>
              <a:cs typeface="Cambria Math" charset="0"/>
            </a:rPr>
            <a:t>Oxford</a:t>
          </a:r>
          <a:endParaRPr lang="en-US" altLang="zh-CN" sz="1400" kern="1200" dirty="0">
            <a:latin typeface="Cambria Math" charset="0"/>
            <a:cs typeface="Cambria Math" charset="0"/>
          </a:endParaRPr>
        </a:p>
      </dsp:txBody>
      <dsp:txXfrm>
        <a:off x="4624332" y="303204"/>
        <a:ext cx="1386520" cy="924347"/>
      </dsp:txXfrm>
    </dsp:sp>
    <dsp:sp modelId="{A405243A-E74A-2D4B-BF76-05EE005E49E5}">
      <dsp:nvSpPr>
        <dsp:cNvPr id="0" name=""/>
        <dsp:cNvSpPr/>
      </dsp:nvSpPr>
      <dsp:spPr>
        <a:xfrm>
          <a:off x="6241939" y="303204"/>
          <a:ext cx="2310867" cy="924347"/>
        </a:xfrm>
        <a:prstGeom prst="chevron">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US" altLang="zh-CN" sz="1400" kern="1200">
              <a:latin typeface="Cambria Math" charset="0"/>
              <a:cs typeface="Cambria Math" charset="0"/>
            </a:rPr>
            <a:t>2012-2021</a:t>
          </a:r>
        </a:p>
        <a:p>
          <a:pPr marL="0" lvl="0" indent="0" algn="ctr" defTabSz="622300">
            <a:lnSpc>
              <a:spcPct val="90000"/>
            </a:lnSpc>
            <a:spcBef>
              <a:spcPct val="0"/>
            </a:spcBef>
            <a:spcAft>
              <a:spcPct val="35000"/>
            </a:spcAft>
            <a:buNone/>
          </a:pPr>
          <a:r>
            <a:rPr lang="en-US" altLang="zh-CN" sz="1400" kern="1200">
              <a:latin typeface="Cambria Math" charset="0"/>
              <a:cs typeface="Cambria Math" charset="0"/>
            </a:rPr>
            <a:t>Nanjing</a:t>
          </a:r>
          <a:endParaRPr lang="en-US" altLang="zh-CN" sz="1400" kern="1200" dirty="0">
            <a:latin typeface="Cambria Math" charset="0"/>
            <a:cs typeface="Cambria Math" charset="0"/>
          </a:endParaRPr>
        </a:p>
      </dsp:txBody>
      <dsp:txXfrm>
        <a:off x="6704113" y="303204"/>
        <a:ext cx="1386520" cy="924347"/>
      </dsp:txXfrm>
    </dsp:sp>
    <dsp:sp modelId="{9B089FB2-F066-6F4C-840C-56BF908B0E0A}">
      <dsp:nvSpPr>
        <dsp:cNvPr id="0" name=""/>
        <dsp:cNvSpPr/>
      </dsp:nvSpPr>
      <dsp:spPr>
        <a:xfrm>
          <a:off x="8321720" y="303204"/>
          <a:ext cx="2310867" cy="924347"/>
        </a:xfrm>
        <a:prstGeom prst="chevron">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US" sz="1400" kern="1200">
              <a:latin typeface="Cambria Math" charset="0"/>
              <a:ea typeface="华文仿宋" panose="02010600040101010101" pitchFamily="2" charset="-122"/>
              <a:cs typeface="Cambria Math" charset="0"/>
            </a:rPr>
            <a:t>2021-Now Warwick</a:t>
          </a:r>
          <a:endParaRPr lang="en-US" sz="1400" kern="1200" dirty="0">
            <a:latin typeface="Cambria Math" charset="0"/>
            <a:ea typeface="华文仿宋" panose="02010600040101010101" pitchFamily="2" charset="-122"/>
            <a:cs typeface="Cambria Math" charset="0"/>
          </a:endParaRPr>
        </a:p>
      </dsp:txBody>
      <dsp:txXfrm>
        <a:off x="8783894" y="303204"/>
        <a:ext cx="1386520" cy="9243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46744A-4A4C-43C7-A463-B896E270E727}">
      <dsp:nvSpPr>
        <dsp:cNvPr id="0" name=""/>
        <dsp:cNvSpPr/>
      </dsp:nvSpPr>
      <dsp:spPr>
        <a:xfrm>
          <a:off x="1895101" y="916598"/>
          <a:ext cx="2075050" cy="2075050"/>
        </a:xfrm>
        <a:prstGeom prst="ellipse">
          <a:avLst/>
        </a:prstGeom>
        <a:gradFill rotWithShape="0">
          <a:gsLst>
            <a:gs pos="0">
              <a:schemeClr val="accent2">
                <a:alpha val="50000"/>
                <a:hueOff val="0"/>
                <a:satOff val="0"/>
                <a:lumOff val="0"/>
                <a:alphaOff val="0"/>
                <a:lumMod val="110000"/>
                <a:satMod val="105000"/>
                <a:tint val="67000"/>
              </a:schemeClr>
            </a:gs>
            <a:gs pos="50000">
              <a:schemeClr val="accent2">
                <a:alpha val="50000"/>
                <a:hueOff val="0"/>
                <a:satOff val="0"/>
                <a:lumOff val="0"/>
                <a:alphaOff val="0"/>
                <a:lumMod val="105000"/>
                <a:satMod val="103000"/>
                <a:tint val="73000"/>
              </a:schemeClr>
            </a:gs>
            <a:gs pos="100000">
              <a:schemeClr val="accent2">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altLang="zh-CN" sz="1400" kern="1200" dirty="0"/>
            <a:t>Aberration</a:t>
          </a:r>
          <a:r>
            <a:rPr lang="zh-CN" altLang="en-US" sz="1400" kern="1200" dirty="0"/>
            <a:t> </a:t>
          </a:r>
          <a:r>
            <a:rPr lang="en-US" altLang="zh-CN" sz="1400" kern="1200" dirty="0"/>
            <a:t>Corrected</a:t>
          </a:r>
          <a:r>
            <a:rPr lang="zh-CN" altLang="en-US" sz="1400" kern="1200" dirty="0"/>
            <a:t> </a:t>
          </a:r>
          <a:r>
            <a:rPr lang="en-US" altLang="zh-CN" sz="1400" kern="1200" dirty="0"/>
            <a:t>STEM</a:t>
          </a:r>
          <a:endParaRPr lang="zh-CN" altLang="en-US" sz="1400" kern="1200" dirty="0"/>
        </a:p>
      </dsp:txBody>
      <dsp:txXfrm>
        <a:off x="2198985" y="1220482"/>
        <a:ext cx="1467282" cy="1467282"/>
      </dsp:txXfrm>
    </dsp:sp>
    <dsp:sp modelId="{E7357E74-B666-4EF9-8A5F-CCBF6E4B1450}">
      <dsp:nvSpPr>
        <dsp:cNvPr id="0" name=""/>
        <dsp:cNvSpPr/>
      </dsp:nvSpPr>
      <dsp:spPr>
        <a:xfrm>
          <a:off x="3282340" y="2256644"/>
          <a:ext cx="1221630" cy="1221630"/>
        </a:xfrm>
        <a:prstGeom prst="ellipse">
          <a:avLst/>
        </a:prstGeom>
        <a:gradFill rotWithShape="0">
          <a:gsLst>
            <a:gs pos="0">
              <a:schemeClr val="accent3">
                <a:alpha val="50000"/>
                <a:hueOff val="0"/>
                <a:satOff val="0"/>
                <a:lumOff val="0"/>
                <a:alphaOff val="0"/>
                <a:lumMod val="110000"/>
                <a:satMod val="105000"/>
                <a:tint val="67000"/>
              </a:schemeClr>
            </a:gs>
            <a:gs pos="50000">
              <a:schemeClr val="accent3">
                <a:alpha val="50000"/>
                <a:hueOff val="0"/>
                <a:satOff val="0"/>
                <a:lumOff val="0"/>
                <a:alphaOff val="0"/>
                <a:lumMod val="105000"/>
                <a:satMod val="103000"/>
                <a:tint val="73000"/>
              </a:schemeClr>
            </a:gs>
            <a:gs pos="100000">
              <a:schemeClr val="accent3">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CN" altLang="zh-CN" sz="1800" i="1" kern="1200" dirty="0"/>
            <a:t>In</a:t>
          </a:r>
          <a:r>
            <a:rPr lang="zh-CN" altLang="en-US" sz="1800" i="1" kern="1200" dirty="0"/>
            <a:t> </a:t>
          </a:r>
          <a:r>
            <a:rPr lang="en-US" altLang="zh-CN" sz="1800" i="1" kern="1200" dirty="0"/>
            <a:t>situ</a:t>
          </a:r>
        </a:p>
        <a:p>
          <a:pPr marL="0" lvl="0" indent="0" algn="ctr" defTabSz="800100">
            <a:lnSpc>
              <a:spcPct val="90000"/>
            </a:lnSpc>
            <a:spcBef>
              <a:spcPct val="0"/>
            </a:spcBef>
            <a:spcAft>
              <a:spcPct val="35000"/>
            </a:spcAft>
            <a:buNone/>
          </a:pPr>
          <a:r>
            <a:rPr lang="en-US" altLang="zh-CN" sz="1800" kern="1200" dirty="0"/>
            <a:t>TEM</a:t>
          </a:r>
          <a:endParaRPr lang="zh-CN" altLang="en-US" sz="1800" kern="1200" dirty="0"/>
        </a:p>
      </dsp:txBody>
      <dsp:txXfrm>
        <a:off x="3461244" y="2435548"/>
        <a:ext cx="863822" cy="863822"/>
      </dsp:txXfrm>
    </dsp:sp>
    <dsp:sp modelId="{DE183378-9300-46A4-8A27-25A53356A517}">
      <dsp:nvSpPr>
        <dsp:cNvPr id="0" name=""/>
        <dsp:cNvSpPr/>
      </dsp:nvSpPr>
      <dsp:spPr>
        <a:xfrm>
          <a:off x="3233774" y="480235"/>
          <a:ext cx="1221630" cy="1221630"/>
        </a:xfrm>
        <a:prstGeom prst="ellipse">
          <a:avLst/>
        </a:prstGeom>
        <a:gradFill rotWithShape="0">
          <a:gsLst>
            <a:gs pos="0">
              <a:schemeClr val="accent4">
                <a:alpha val="50000"/>
                <a:hueOff val="0"/>
                <a:satOff val="0"/>
                <a:lumOff val="0"/>
                <a:alphaOff val="0"/>
                <a:lumMod val="110000"/>
                <a:satMod val="105000"/>
                <a:tint val="67000"/>
              </a:schemeClr>
            </a:gs>
            <a:gs pos="50000">
              <a:schemeClr val="accent4">
                <a:alpha val="50000"/>
                <a:hueOff val="0"/>
                <a:satOff val="0"/>
                <a:lumOff val="0"/>
                <a:alphaOff val="0"/>
                <a:lumMod val="105000"/>
                <a:satMod val="103000"/>
                <a:tint val="73000"/>
              </a:schemeClr>
            </a:gs>
            <a:gs pos="100000">
              <a:schemeClr val="accent4">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altLang="zh-CN" sz="1800" kern="1200" dirty="0"/>
            <a:t>2D</a:t>
          </a:r>
          <a:r>
            <a:rPr lang="zh-CN" altLang="en-US" sz="1800" kern="1200" dirty="0"/>
            <a:t> </a:t>
          </a:r>
          <a:r>
            <a:rPr lang="en-US" altLang="zh-CN" sz="1800" kern="1200" dirty="0"/>
            <a:t>Imaging</a:t>
          </a:r>
          <a:r>
            <a:rPr lang="zh-CN" altLang="en-US" sz="1800" kern="1200" dirty="0"/>
            <a:t> </a:t>
          </a:r>
          <a:r>
            <a:rPr lang="en-US" altLang="zh-CN" sz="1800" kern="1200" dirty="0"/>
            <a:t>&amp;</a:t>
          </a:r>
          <a:r>
            <a:rPr lang="zh-CN" altLang="en-US" sz="1800" kern="1200" dirty="0"/>
            <a:t> </a:t>
          </a:r>
          <a:r>
            <a:rPr lang="en-US" altLang="zh-CN" sz="1800" kern="1200" dirty="0"/>
            <a:t>EELS </a:t>
          </a:r>
          <a:endParaRPr lang="zh-CN" altLang="en-US" sz="1800" kern="1200" dirty="0"/>
        </a:p>
      </dsp:txBody>
      <dsp:txXfrm>
        <a:off x="3412678" y="659139"/>
        <a:ext cx="863822" cy="863822"/>
      </dsp:txXfrm>
    </dsp:sp>
    <dsp:sp modelId="{F00695A0-0263-4551-87DA-92D7E9F8F26F}">
      <dsp:nvSpPr>
        <dsp:cNvPr id="0" name=""/>
        <dsp:cNvSpPr/>
      </dsp:nvSpPr>
      <dsp:spPr>
        <a:xfrm>
          <a:off x="1413467" y="470995"/>
          <a:ext cx="1221630" cy="1221630"/>
        </a:xfrm>
        <a:prstGeom prst="ellipse">
          <a:avLst/>
        </a:prstGeom>
        <a:gradFill rotWithShape="0">
          <a:gsLst>
            <a:gs pos="0">
              <a:schemeClr val="accent5">
                <a:alpha val="50000"/>
                <a:hueOff val="0"/>
                <a:satOff val="0"/>
                <a:lumOff val="0"/>
                <a:alphaOff val="0"/>
                <a:lumMod val="110000"/>
                <a:satMod val="105000"/>
                <a:tint val="67000"/>
              </a:schemeClr>
            </a:gs>
            <a:gs pos="50000">
              <a:schemeClr val="accent5">
                <a:alpha val="50000"/>
                <a:hueOff val="0"/>
                <a:satOff val="0"/>
                <a:lumOff val="0"/>
                <a:alphaOff val="0"/>
                <a:lumMod val="105000"/>
                <a:satMod val="103000"/>
                <a:tint val="73000"/>
              </a:schemeClr>
            </a:gs>
            <a:gs pos="100000">
              <a:schemeClr val="accent5">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altLang="zh-CN" sz="1800" kern="1200" dirty="0"/>
            <a:t>4D-STEM</a:t>
          </a:r>
          <a:endParaRPr lang="zh-CN" altLang="en-US" sz="1800" kern="1200" dirty="0"/>
        </a:p>
      </dsp:txBody>
      <dsp:txXfrm>
        <a:off x="1592371" y="649899"/>
        <a:ext cx="863822" cy="863822"/>
      </dsp:txXfrm>
    </dsp:sp>
    <dsp:sp modelId="{B755941C-E2DD-473C-AD70-1DB272E3CD06}">
      <dsp:nvSpPr>
        <dsp:cNvPr id="0" name=""/>
        <dsp:cNvSpPr/>
      </dsp:nvSpPr>
      <dsp:spPr>
        <a:xfrm>
          <a:off x="1344410" y="2202741"/>
          <a:ext cx="1221630" cy="1221630"/>
        </a:xfrm>
        <a:prstGeom prst="ellipse">
          <a:avLst/>
        </a:prstGeom>
        <a:gradFill rotWithShape="0">
          <a:gsLst>
            <a:gs pos="0">
              <a:schemeClr val="accent6">
                <a:alpha val="50000"/>
                <a:hueOff val="0"/>
                <a:satOff val="0"/>
                <a:lumOff val="0"/>
                <a:alphaOff val="0"/>
                <a:lumMod val="110000"/>
                <a:satMod val="105000"/>
                <a:tint val="67000"/>
              </a:schemeClr>
            </a:gs>
            <a:gs pos="50000">
              <a:schemeClr val="accent6">
                <a:alpha val="50000"/>
                <a:hueOff val="0"/>
                <a:satOff val="0"/>
                <a:lumOff val="0"/>
                <a:alphaOff val="0"/>
                <a:lumMod val="105000"/>
                <a:satMod val="103000"/>
                <a:tint val="73000"/>
              </a:schemeClr>
            </a:gs>
            <a:gs pos="100000">
              <a:schemeClr val="accent6">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altLang="zh-CN" sz="1800" kern="1200" dirty="0"/>
            <a:t>3D</a:t>
          </a:r>
          <a:r>
            <a:rPr lang="zh-CN" altLang="en-US" sz="1800" kern="1200" dirty="0"/>
            <a:t> </a:t>
          </a:r>
          <a:r>
            <a:rPr lang="en-US" altLang="zh-CN" sz="1800" kern="1200" dirty="0"/>
            <a:t>Imaging</a:t>
          </a:r>
          <a:endParaRPr lang="zh-CN" altLang="en-US" sz="1800" kern="1200" dirty="0"/>
        </a:p>
      </dsp:txBody>
      <dsp:txXfrm>
        <a:off x="1523314" y="2381645"/>
        <a:ext cx="863822" cy="8638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892EF5-F52F-6745-A5DF-5FCBC5340C7D}">
      <dsp:nvSpPr>
        <dsp:cNvPr id="0" name=""/>
        <dsp:cNvSpPr/>
      </dsp:nvSpPr>
      <dsp:spPr>
        <a:xfrm>
          <a:off x="3094378" y="-116739"/>
          <a:ext cx="1262958" cy="82092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altLang="zh-CN" sz="1200" kern="1200"/>
            <a:t>AI</a:t>
          </a:r>
          <a:endParaRPr lang="zh-CN" altLang="en-US" sz="1200" kern="1200" dirty="0"/>
        </a:p>
      </dsp:txBody>
      <dsp:txXfrm>
        <a:off x="3134452" y="-76665"/>
        <a:ext cx="1182810" cy="740774"/>
      </dsp:txXfrm>
    </dsp:sp>
    <dsp:sp modelId="{CD6031D6-E506-9A40-BAF6-D6D10F56DAC7}">
      <dsp:nvSpPr>
        <dsp:cNvPr id="0" name=""/>
        <dsp:cNvSpPr/>
      </dsp:nvSpPr>
      <dsp:spPr>
        <a:xfrm>
          <a:off x="1710406" y="293721"/>
          <a:ext cx="4030902" cy="4030902"/>
        </a:xfrm>
        <a:custGeom>
          <a:avLst/>
          <a:gdLst/>
          <a:ahLst/>
          <a:cxnLst/>
          <a:rect l="0" t="0" r="0" b="0"/>
          <a:pathLst>
            <a:path>
              <a:moveTo>
                <a:pt x="2648976" y="102158"/>
              </a:moveTo>
              <a:arcTo wR="2015451" hR="2015451" stAng="17299238" swAng="360417"/>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89BF9FC1-E9C4-1443-AFAF-0BBA07D67ED0}">
      <dsp:nvSpPr>
        <dsp:cNvPr id="0" name=""/>
        <dsp:cNvSpPr/>
      </dsp:nvSpPr>
      <dsp:spPr>
        <a:xfrm>
          <a:off x="4409047" y="473572"/>
          <a:ext cx="1483900" cy="820922"/>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altLang="zh-CN" sz="1200" kern="1200" dirty="0"/>
            <a:t>Ptychography</a:t>
          </a:r>
          <a:endParaRPr lang="zh-CN" altLang="en-US" sz="1200" kern="1200" dirty="0"/>
        </a:p>
      </dsp:txBody>
      <dsp:txXfrm>
        <a:off x="4449121" y="513646"/>
        <a:ext cx="1403752" cy="740774"/>
      </dsp:txXfrm>
    </dsp:sp>
    <dsp:sp modelId="{F2C70340-DBC0-4845-AA11-B49C9E2D34FB}">
      <dsp:nvSpPr>
        <dsp:cNvPr id="0" name=""/>
        <dsp:cNvSpPr/>
      </dsp:nvSpPr>
      <dsp:spPr>
        <a:xfrm>
          <a:off x="1710406" y="293721"/>
          <a:ext cx="4030902" cy="4030902"/>
        </a:xfrm>
        <a:custGeom>
          <a:avLst/>
          <a:gdLst/>
          <a:ahLst/>
          <a:cxnLst/>
          <a:rect l="0" t="0" r="0" b="0"/>
          <a:pathLst>
            <a:path>
              <a:moveTo>
                <a:pt x="3760100" y="1006370"/>
              </a:moveTo>
              <a:arcTo wR="2015451" hR="2015451" stAng="19797330" swAng="1086577"/>
            </a:path>
          </a:pathLst>
        </a:custGeom>
        <a:noFill/>
        <a:ln w="12700" cap="flat" cmpd="sng" algn="ctr">
          <a:solidFill>
            <a:schemeClr val="accent3">
              <a:hueOff val="0"/>
              <a:satOff val="0"/>
              <a:lumOff val="0"/>
              <a:alphaOff val="0"/>
            </a:schemeClr>
          </a:solidFill>
          <a:prstDash val="solid"/>
          <a:miter lim="800000"/>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A6022614-C0D3-FC40-B6A9-81DC5830939A}">
      <dsp:nvSpPr>
        <dsp:cNvPr id="0" name=""/>
        <dsp:cNvSpPr/>
      </dsp:nvSpPr>
      <dsp:spPr>
        <a:xfrm>
          <a:off x="5001809" y="1898711"/>
          <a:ext cx="1478999" cy="820922"/>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altLang="zh-CN" sz="1200" kern="1200" dirty="0"/>
            <a:t>DPC</a:t>
          </a:r>
          <a:r>
            <a:rPr lang="zh-CN" altLang="en-US" sz="1200" kern="1200" dirty="0"/>
            <a:t> </a:t>
          </a:r>
          <a:r>
            <a:rPr lang="en-US" altLang="zh-CN" sz="1200" kern="1200" dirty="0"/>
            <a:t>Imaging</a:t>
          </a:r>
          <a:endParaRPr lang="zh-CN" altLang="en-US" sz="1200" kern="1200" dirty="0"/>
        </a:p>
      </dsp:txBody>
      <dsp:txXfrm>
        <a:off x="5041883" y="1938785"/>
        <a:ext cx="1398851" cy="740774"/>
      </dsp:txXfrm>
    </dsp:sp>
    <dsp:sp modelId="{AEFD4825-6C14-1C4C-B365-35E8B1095EE0}">
      <dsp:nvSpPr>
        <dsp:cNvPr id="0" name=""/>
        <dsp:cNvSpPr/>
      </dsp:nvSpPr>
      <dsp:spPr>
        <a:xfrm>
          <a:off x="1710406" y="293721"/>
          <a:ext cx="4030902" cy="4030902"/>
        </a:xfrm>
        <a:custGeom>
          <a:avLst/>
          <a:gdLst/>
          <a:ahLst/>
          <a:cxnLst/>
          <a:rect l="0" t="0" r="0" b="0"/>
          <a:pathLst>
            <a:path>
              <a:moveTo>
                <a:pt x="3987335" y="2432246"/>
              </a:moveTo>
              <a:arcTo wR="2015451" hR="2015451" stAng="716093" swAng="1086577"/>
            </a:path>
          </a:pathLst>
        </a:custGeom>
        <a:noFill/>
        <a:ln w="12700" cap="flat" cmpd="sng" algn="ctr">
          <a:solidFill>
            <a:schemeClr val="accent4">
              <a:hueOff val="0"/>
              <a:satOff val="0"/>
              <a:lumOff val="0"/>
              <a:alphaOff val="0"/>
            </a:schemeClr>
          </a:solidFill>
          <a:prstDash val="solid"/>
          <a:miter lim="800000"/>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569D7CF8-2875-F641-B26A-C08C52F45035}">
      <dsp:nvSpPr>
        <dsp:cNvPr id="0" name=""/>
        <dsp:cNvSpPr/>
      </dsp:nvSpPr>
      <dsp:spPr>
        <a:xfrm>
          <a:off x="4519518" y="3323850"/>
          <a:ext cx="1262958" cy="82092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altLang="zh-CN" sz="1200" kern="1200" dirty="0"/>
            <a:t>PACBED</a:t>
          </a:r>
          <a:endParaRPr lang="zh-CN" altLang="en-US" sz="1200" kern="1200" dirty="0"/>
        </a:p>
      </dsp:txBody>
      <dsp:txXfrm>
        <a:off x="4559592" y="3363924"/>
        <a:ext cx="1182810" cy="740774"/>
      </dsp:txXfrm>
    </dsp:sp>
    <dsp:sp modelId="{F9511BEA-DE93-894D-9C4B-4CB9BA955115}">
      <dsp:nvSpPr>
        <dsp:cNvPr id="0" name=""/>
        <dsp:cNvSpPr/>
      </dsp:nvSpPr>
      <dsp:spPr>
        <a:xfrm>
          <a:off x="1710406" y="293721"/>
          <a:ext cx="4030902" cy="4030902"/>
        </a:xfrm>
        <a:custGeom>
          <a:avLst/>
          <a:gdLst/>
          <a:ahLst/>
          <a:cxnLst/>
          <a:rect l="0" t="0" r="0" b="0"/>
          <a:pathLst>
            <a:path>
              <a:moveTo>
                <a:pt x="2845722" y="3851941"/>
              </a:moveTo>
              <a:arcTo wR="2015451" hR="2015451" stAng="3940346" swAng="360417"/>
            </a:path>
          </a:pathLst>
        </a:custGeom>
        <a:noFill/>
        <a:ln w="12700" cap="flat" cmpd="sng" algn="ctr">
          <a:solidFill>
            <a:schemeClr val="accent5">
              <a:hueOff val="0"/>
              <a:satOff val="0"/>
              <a:lumOff val="0"/>
              <a:alphaOff val="0"/>
            </a:schemeClr>
          </a:solidFill>
          <a:prstDash val="solid"/>
          <a:miter lim="800000"/>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87B542FA-2DDC-A449-941C-877F6259795A}">
      <dsp:nvSpPr>
        <dsp:cNvPr id="0" name=""/>
        <dsp:cNvSpPr/>
      </dsp:nvSpPr>
      <dsp:spPr>
        <a:xfrm>
          <a:off x="3094378" y="3914162"/>
          <a:ext cx="1262958" cy="820922"/>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altLang="zh-CN" sz="1200" kern="1200" dirty="0"/>
            <a:t>Local</a:t>
          </a:r>
          <a:r>
            <a:rPr lang="zh-CN" altLang="en-US" sz="1200" kern="1200" dirty="0"/>
            <a:t> </a:t>
          </a:r>
          <a:r>
            <a:rPr lang="en-US" altLang="zh-CN" sz="1200" kern="1200" dirty="0"/>
            <a:t>Symmetry</a:t>
          </a:r>
          <a:r>
            <a:rPr lang="zh-CN" altLang="en-US" sz="1200" kern="1200" dirty="0"/>
            <a:t> </a:t>
          </a:r>
          <a:r>
            <a:rPr lang="en-US" altLang="zh-CN" sz="1200" kern="1200" dirty="0"/>
            <a:t>Mapping</a:t>
          </a:r>
          <a:endParaRPr lang="zh-CN" altLang="en-US" sz="1200" kern="1200" dirty="0"/>
        </a:p>
      </dsp:txBody>
      <dsp:txXfrm>
        <a:off x="3134452" y="3954236"/>
        <a:ext cx="1182810" cy="740774"/>
      </dsp:txXfrm>
    </dsp:sp>
    <dsp:sp modelId="{41102851-6A0C-CA43-8494-6945606B9540}">
      <dsp:nvSpPr>
        <dsp:cNvPr id="0" name=""/>
        <dsp:cNvSpPr/>
      </dsp:nvSpPr>
      <dsp:spPr>
        <a:xfrm>
          <a:off x="1710406" y="293721"/>
          <a:ext cx="4030902" cy="4030902"/>
        </a:xfrm>
        <a:custGeom>
          <a:avLst/>
          <a:gdLst/>
          <a:ahLst/>
          <a:cxnLst/>
          <a:rect l="0" t="0" r="0" b="0"/>
          <a:pathLst>
            <a:path>
              <a:moveTo>
                <a:pt x="1381926" y="3928744"/>
              </a:moveTo>
              <a:arcTo wR="2015451" hR="2015451" stAng="6499238" swAng="360417"/>
            </a:path>
          </a:pathLst>
        </a:custGeom>
        <a:noFill/>
        <a:ln w="12700" cap="flat" cmpd="sng" algn="ctr">
          <a:solidFill>
            <a:schemeClr val="accent6">
              <a:hueOff val="0"/>
              <a:satOff val="0"/>
              <a:lumOff val="0"/>
              <a:alphaOff val="0"/>
            </a:schemeClr>
          </a:solidFill>
          <a:prstDash val="solid"/>
          <a:miter lim="800000"/>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990FB057-D21A-9A4B-AD53-FAA21FC343C1}">
      <dsp:nvSpPr>
        <dsp:cNvPr id="0" name=""/>
        <dsp:cNvSpPr/>
      </dsp:nvSpPr>
      <dsp:spPr>
        <a:xfrm>
          <a:off x="1669239" y="3323850"/>
          <a:ext cx="1262958" cy="82092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altLang="zh-CN" sz="1200" kern="1200" dirty="0"/>
            <a:t>Strain</a:t>
          </a:r>
          <a:r>
            <a:rPr lang="zh-CN" altLang="en-US" sz="1200" kern="1200" dirty="0"/>
            <a:t> </a:t>
          </a:r>
          <a:r>
            <a:rPr lang="en-US" altLang="zh-CN" sz="1200" kern="1200" dirty="0"/>
            <a:t>Mapping</a:t>
          </a:r>
          <a:endParaRPr lang="zh-CN" altLang="en-US" sz="1200" kern="1200" dirty="0"/>
        </a:p>
      </dsp:txBody>
      <dsp:txXfrm>
        <a:off x="1709313" y="3363924"/>
        <a:ext cx="1182810" cy="740774"/>
      </dsp:txXfrm>
    </dsp:sp>
    <dsp:sp modelId="{3760F53E-643D-6640-B995-DA0C9FEFC596}">
      <dsp:nvSpPr>
        <dsp:cNvPr id="0" name=""/>
        <dsp:cNvSpPr/>
      </dsp:nvSpPr>
      <dsp:spPr>
        <a:xfrm>
          <a:off x="1710406" y="293721"/>
          <a:ext cx="4030902" cy="4030902"/>
        </a:xfrm>
        <a:custGeom>
          <a:avLst/>
          <a:gdLst/>
          <a:ahLst/>
          <a:cxnLst/>
          <a:rect l="0" t="0" r="0" b="0"/>
          <a:pathLst>
            <a:path>
              <a:moveTo>
                <a:pt x="270802" y="3024532"/>
              </a:moveTo>
              <a:arcTo wR="2015451" hR="2015451" stAng="8997330" swAng="1086577"/>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EC1DAA40-4A87-DA47-9265-509A949F493E}">
      <dsp:nvSpPr>
        <dsp:cNvPr id="0" name=""/>
        <dsp:cNvSpPr/>
      </dsp:nvSpPr>
      <dsp:spPr>
        <a:xfrm>
          <a:off x="1078927" y="1898711"/>
          <a:ext cx="1262958" cy="820922"/>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altLang="zh-CN" sz="1200" kern="1200" dirty="0"/>
            <a:t>Orientation</a:t>
          </a:r>
          <a:r>
            <a:rPr lang="zh-CN" altLang="en-US" sz="1200" kern="1200" dirty="0"/>
            <a:t> </a:t>
          </a:r>
          <a:r>
            <a:rPr lang="en-US" altLang="zh-CN" sz="1200" kern="1200" dirty="0"/>
            <a:t>Mapping</a:t>
          </a:r>
          <a:endParaRPr lang="zh-CN" altLang="en-US" sz="1200" kern="1200" dirty="0"/>
        </a:p>
      </dsp:txBody>
      <dsp:txXfrm>
        <a:off x="1119001" y="1938785"/>
        <a:ext cx="1182810" cy="740774"/>
      </dsp:txXfrm>
    </dsp:sp>
    <dsp:sp modelId="{81FA4501-C29E-464A-AA39-40EBF1B36F5C}">
      <dsp:nvSpPr>
        <dsp:cNvPr id="0" name=""/>
        <dsp:cNvSpPr/>
      </dsp:nvSpPr>
      <dsp:spPr>
        <a:xfrm>
          <a:off x="1710406" y="293721"/>
          <a:ext cx="4030902" cy="4030902"/>
        </a:xfrm>
        <a:custGeom>
          <a:avLst/>
          <a:gdLst/>
          <a:ahLst/>
          <a:cxnLst/>
          <a:rect l="0" t="0" r="0" b="0"/>
          <a:pathLst>
            <a:path>
              <a:moveTo>
                <a:pt x="43567" y="1598656"/>
              </a:moveTo>
              <a:arcTo wR="2015451" hR="2015451" stAng="11516093" swAng="1086577"/>
            </a:path>
          </a:pathLst>
        </a:custGeom>
        <a:noFill/>
        <a:ln w="12700" cap="flat" cmpd="sng" algn="ctr">
          <a:solidFill>
            <a:schemeClr val="accent3">
              <a:hueOff val="0"/>
              <a:satOff val="0"/>
              <a:lumOff val="0"/>
              <a:alphaOff val="0"/>
            </a:schemeClr>
          </a:solidFill>
          <a:prstDash val="solid"/>
          <a:miter lim="800000"/>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90B905BC-0C1E-AB4C-A8B2-05BF88C21AFF}">
      <dsp:nvSpPr>
        <dsp:cNvPr id="0" name=""/>
        <dsp:cNvSpPr/>
      </dsp:nvSpPr>
      <dsp:spPr>
        <a:xfrm>
          <a:off x="1669239" y="473572"/>
          <a:ext cx="1262958" cy="820922"/>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altLang="zh-CN" sz="1200" kern="1200" dirty="0"/>
            <a:t>Visual</a:t>
          </a:r>
          <a:r>
            <a:rPr lang="zh-CN" altLang="en-US" sz="1200" kern="1200" dirty="0"/>
            <a:t> </a:t>
          </a:r>
          <a:r>
            <a:rPr lang="en-US" altLang="zh-CN" sz="1200" kern="1200" dirty="0"/>
            <a:t>Imaging</a:t>
          </a:r>
          <a:endParaRPr lang="zh-CN" altLang="en-US" sz="1200" kern="1200" dirty="0"/>
        </a:p>
      </dsp:txBody>
      <dsp:txXfrm>
        <a:off x="1709313" y="513646"/>
        <a:ext cx="1182810" cy="740774"/>
      </dsp:txXfrm>
    </dsp:sp>
    <dsp:sp modelId="{A9033E11-F313-F449-86ED-E94014814260}">
      <dsp:nvSpPr>
        <dsp:cNvPr id="0" name=""/>
        <dsp:cNvSpPr/>
      </dsp:nvSpPr>
      <dsp:spPr>
        <a:xfrm>
          <a:off x="1710406" y="293721"/>
          <a:ext cx="4030902" cy="4030902"/>
        </a:xfrm>
        <a:custGeom>
          <a:avLst/>
          <a:gdLst/>
          <a:ahLst/>
          <a:cxnLst/>
          <a:rect l="0" t="0" r="0" b="0"/>
          <a:pathLst>
            <a:path>
              <a:moveTo>
                <a:pt x="1185180" y="178961"/>
              </a:moveTo>
              <a:arcTo wR="2015451" hR="2015451" stAng="14740346" swAng="360417"/>
            </a:path>
          </a:pathLst>
        </a:custGeom>
        <a:noFill/>
        <a:ln w="12700" cap="flat" cmpd="sng" algn="ctr">
          <a:solidFill>
            <a:schemeClr val="accent4">
              <a:hueOff val="0"/>
              <a:satOff val="0"/>
              <a:lumOff val="0"/>
              <a:alphaOff val="0"/>
            </a:schemeClr>
          </a:solidFill>
          <a:prstDash val="solid"/>
          <a:miter lim="800000"/>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C03231-ABAC-EC42-8E98-1BD5DAC66239}" type="datetimeFigureOut">
              <a:rPr lang="en-CN" smtClean="0"/>
              <a:t>2026/4/19</a:t>
            </a:fld>
            <a:endParaRPr lang="en-C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086BB8-7E7A-2A45-A8E9-01CD83088D7A}" type="slidenum">
              <a:rPr lang="en-CN" smtClean="0"/>
              <a:t>‹#›</a:t>
            </a:fld>
            <a:endParaRPr lang="en-CN"/>
          </a:p>
        </p:txBody>
      </p:sp>
    </p:spTree>
    <p:extLst>
      <p:ext uri="{BB962C8B-B14F-4D97-AF65-F5344CB8AC3E}">
        <p14:creationId xmlns:p14="http://schemas.microsoft.com/office/powerpoint/2010/main" val="2046914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N" dirty="0"/>
          </a:p>
        </p:txBody>
      </p:sp>
      <p:sp>
        <p:nvSpPr>
          <p:cNvPr id="4" name="Slide Number Placeholder 3"/>
          <p:cNvSpPr>
            <a:spLocks noGrp="1"/>
          </p:cNvSpPr>
          <p:nvPr>
            <p:ph type="sldNum" sz="quarter" idx="5"/>
          </p:nvPr>
        </p:nvSpPr>
        <p:spPr/>
        <p:txBody>
          <a:bodyPr/>
          <a:lstStyle/>
          <a:p>
            <a:fld id="{0A086BB8-7E7A-2A45-A8E9-01CD83088D7A}" type="slidenum">
              <a:rPr lang="en-CN" smtClean="0"/>
              <a:t>3</a:t>
            </a:fld>
            <a:endParaRPr lang="en-CN"/>
          </a:p>
        </p:txBody>
      </p:sp>
    </p:spTree>
    <p:extLst>
      <p:ext uri="{BB962C8B-B14F-4D97-AF65-F5344CB8AC3E}">
        <p14:creationId xmlns:p14="http://schemas.microsoft.com/office/powerpoint/2010/main" val="814561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Over the last decade the EM-RTP has grown into one of the UK’s largest, most active and successful centres for electron microscopy, with an investment of over £10 million in state-of-the-art instrumentation, supporting research on grants and commercial funding that exceeds £30 million. </a:t>
            </a:r>
            <a:endParaRPr lang="en-CN" dirty="0"/>
          </a:p>
        </p:txBody>
      </p:sp>
      <p:sp>
        <p:nvSpPr>
          <p:cNvPr id="4" name="Slide Number Placeholder 3"/>
          <p:cNvSpPr>
            <a:spLocks noGrp="1"/>
          </p:cNvSpPr>
          <p:nvPr>
            <p:ph type="sldNum" sz="quarter" idx="5"/>
          </p:nvPr>
        </p:nvSpPr>
        <p:spPr/>
        <p:txBody>
          <a:bodyPr/>
          <a:lstStyle/>
          <a:p>
            <a:fld id="{4C4A9FAF-AC90-4E62-BAB1-79E9F44088BE}" type="slidenum">
              <a:rPr lang="en-GB" smtClean="0"/>
              <a:pPr/>
              <a:t>4</a:t>
            </a:fld>
            <a:endParaRPr lang="en-GB"/>
          </a:p>
        </p:txBody>
      </p:sp>
    </p:spTree>
    <p:extLst>
      <p:ext uri="{BB962C8B-B14F-4D97-AF65-F5344CB8AC3E}">
        <p14:creationId xmlns:p14="http://schemas.microsoft.com/office/powerpoint/2010/main" val="613502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a result, Warwick hosts a critical mass of expertise in this field, currently comprising 5 world-leading academics working in electron microscopy, a user community of over 200 researchers across over 40 research groups at Warwick, and over 50 external academic and industrial partners. </a:t>
            </a:r>
            <a:endParaRPr lang="en-CN" dirty="0"/>
          </a:p>
        </p:txBody>
      </p:sp>
      <p:sp>
        <p:nvSpPr>
          <p:cNvPr id="4" name="Slide Number Placeholder 3"/>
          <p:cNvSpPr>
            <a:spLocks noGrp="1"/>
          </p:cNvSpPr>
          <p:nvPr>
            <p:ph type="sldNum" sz="quarter" idx="5"/>
          </p:nvPr>
        </p:nvSpPr>
        <p:spPr/>
        <p:txBody>
          <a:bodyPr/>
          <a:lstStyle/>
          <a:p>
            <a:fld id="{0A086BB8-7E7A-2A45-A8E9-01CD83088D7A}" type="slidenum">
              <a:rPr lang="en-CN" smtClean="0"/>
              <a:t>5</a:t>
            </a:fld>
            <a:endParaRPr lang="en-CN"/>
          </a:p>
        </p:txBody>
      </p:sp>
    </p:spTree>
    <p:extLst>
      <p:ext uri="{BB962C8B-B14F-4D97-AF65-F5344CB8AC3E}">
        <p14:creationId xmlns:p14="http://schemas.microsoft.com/office/powerpoint/2010/main" val="22898723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C6FAD-A241-94F4-EC20-FE14F405B8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26A483-957B-5205-FAC0-25359B6D4C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5E0944-7754-5609-87D7-BEE93FC07734}"/>
              </a:ext>
            </a:extLst>
          </p:cNvPr>
          <p:cNvSpPr>
            <a:spLocks noGrp="1"/>
          </p:cNvSpPr>
          <p:nvPr>
            <p:ph type="body" idx="1"/>
          </p:nvPr>
        </p:nvSpPr>
        <p:spPr/>
        <p:txBody>
          <a:bodyPr/>
          <a:lstStyle/>
          <a:p>
            <a:r>
              <a:rPr lang="en-US" altLang="zh-CN" dirty="0"/>
              <a:t>Basing</a:t>
            </a:r>
            <a:r>
              <a:rPr lang="zh-CN" altLang="en-US" dirty="0"/>
              <a:t> </a:t>
            </a:r>
            <a:r>
              <a:rPr lang="en-US" altLang="zh-CN" dirty="0"/>
              <a:t>upon</a:t>
            </a:r>
            <a:r>
              <a:rPr lang="zh-CN" altLang="en-US" dirty="0"/>
              <a:t> </a:t>
            </a:r>
            <a:r>
              <a:rPr lang="en-US" altLang="zh-CN" dirty="0"/>
              <a:t>Aberration</a:t>
            </a:r>
            <a:r>
              <a:rPr lang="zh-CN" altLang="en-US" dirty="0"/>
              <a:t> </a:t>
            </a:r>
            <a:r>
              <a:rPr lang="en-US" altLang="zh-CN" dirty="0"/>
              <a:t>corrected</a:t>
            </a:r>
            <a:r>
              <a:rPr lang="zh-CN" altLang="en-US" dirty="0"/>
              <a:t> </a:t>
            </a:r>
            <a:r>
              <a:rPr lang="en-US" altLang="zh-CN" dirty="0"/>
              <a:t>STEM,</a:t>
            </a:r>
            <a:r>
              <a:rPr lang="zh-CN" altLang="en-US" dirty="0"/>
              <a:t> </a:t>
            </a:r>
            <a:r>
              <a:rPr lang="en-US" altLang="zh-CN" dirty="0"/>
              <a:t>I</a:t>
            </a:r>
            <a:r>
              <a:rPr lang="zh-CN" altLang="en-US" dirty="0"/>
              <a:t> </a:t>
            </a:r>
            <a:r>
              <a:rPr lang="en-US" altLang="zh-CN" dirty="0"/>
              <a:t>have</a:t>
            </a:r>
            <a:r>
              <a:rPr lang="zh-CN" altLang="en-US" dirty="0"/>
              <a:t> </a:t>
            </a:r>
            <a:r>
              <a:rPr lang="en-US" altLang="zh-CN" dirty="0"/>
              <a:t>research</a:t>
            </a:r>
            <a:r>
              <a:rPr lang="zh-CN" altLang="en-US" dirty="0"/>
              <a:t> </a:t>
            </a:r>
            <a:r>
              <a:rPr lang="en-US" altLang="zh-CN" dirty="0"/>
              <a:t>area.</a:t>
            </a:r>
            <a:r>
              <a:rPr lang="zh-CN" altLang="en-US" dirty="0"/>
              <a:t> </a:t>
            </a:r>
            <a:endParaRPr lang="en-US" altLang="zh-CN" dirty="0"/>
          </a:p>
          <a:p>
            <a:r>
              <a:rPr lang="en-US" altLang="zh-CN" dirty="0"/>
              <a:t>Using</a:t>
            </a:r>
            <a:r>
              <a:rPr lang="zh-CN" altLang="en-US" dirty="0"/>
              <a:t> </a:t>
            </a:r>
            <a:r>
              <a:rPr lang="en-US" altLang="zh-CN" dirty="0"/>
              <a:t>conventional</a:t>
            </a:r>
            <a:r>
              <a:rPr lang="zh-CN" altLang="en-US" dirty="0"/>
              <a:t> </a:t>
            </a:r>
            <a:r>
              <a:rPr lang="en-US" altLang="zh-CN" dirty="0"/>
              <a:t>2D</a:t>
            </a:r>
            <a:r>
              <a:rPr lang="zh-CN" altLang="en-US" dirty="0"/>
              <a:t> </a:t>
            </a:r>
            <a:r>
              <a:rPr lang="en-US" altLang="zh-CN" dirty="0"/>
              <a:t>imaging</a:t>
            </a:r>
            <a:r>
              <a:rPr lang="zh-CN" altLang="en-US" dirty="0"/>
              <a:t> </a:t>
            </a:r>
            <a:r>
              <a:rPr lang="en-US" altLang="zh-CN" dirty="0"/>
              <a:t>and</a:t>
            </a:r>
            <a:r>
              <a:rPr lang="zh-CN" altLang="en-US" dirty="0"/>
              <a:t> </a:t>
            </a:r>
            <a:r>
              <a:rPr lang="en-US" altLang="zh-CN" dirty="0"/>
              <a:t>EELS,</a:t>
            </a:r>
            <a:r>
              <a:rPr lang="zh-CN" altLang="en-US" dirty="0"/>
              <a:t> </a:t>
            </a:r>
            <a:r>
              <a:rPr lang="en-US" altLang="zh-CN" dirty="0"/>
              <a:t>we</a:t>
            </a:r>
            <a:r>
              <a:rPr lang="zh-CN" altLang="en-US" dirty="0"/>
              <a:t> </a:t>
            </a:r>
            <a:r>
              <a:rPr lang="en-US" altLang="zh-CN" dirty="0"/>
              <a:t>are</a:t>
            </a:r>
            <a:r>
              <a:rPr lang="zh-CN" altLang="en-US" dirty="0"/>
              <a:t> </a:t>
            </a:r>
            <a:r>
              <a:rPr lang="en-US" altLang="zh-CN" dirty="0"/>
              <a:t>looking</a:t>
            </a:r>
            <a:r>
              <a:rPr lang="zh-CN" altLang="en-US" dirty="0"/>
              <a:t> </a:t>
            </a:r>
            <a:r>
              <a:rPr lang="en-US" altLang="zh-CN" dirty="0"/>
              <a:t>the</a:t>
            </a:r>
            <a:r>
              <a:rPr lang="zh-CN" altLang="en-US" dirty="0"/>
              <a:t> </a:t>
            </a:r>
            <a:r>
              <a:rPr lang="en-US" altLang="zh-CN" dirty="0"/>
              <a:t>free</a:t>
            </a:r>
            <a:r>
              <a:rPr lang="zh-CN" altLang="en-US" dirty="0"/>
              <a:t> </a:t>
            </a:r>
            <a:r>
              <a:rPr lang="en-US" altLang="zh-CN" dirty="0"/>
              <a:t>standing</a:t>
            </a:r>
            <a:r>
              <a:rPr lang="zh-CN" altLang="en-US" dirty="0"/>
              <a:t> </a:t>
            </a:r>
            <a:r>
              <a:rPr lang="en-US" altLang="zh-CN" dirty="0"/>
              <a:t>2D</a:t>
            </a:r>
            <a:r>
              <a:rPr lang="zh-CN" altLang="en-US" dirty="0"/>
              <a:t> </a:t>
            </a:r>
            <a:r>
              <a:rPr lang="en-US" altLang="zh-CN" dirty="0"/>
              <a:t>oxide</a:t>
            </a:r>
            <a:r>
              <a:rPr lang="zh-CN" altLang="en-US" dirty="0"/>
              <a:t> </a:t>
            </a:r>
            <a:r>
              <a:rPr lang="en-US" altLang="zh-CN" dirty="0"/>
              <a:t>thin</a:t>
            </a:r>
            <a:r>
              <a:rPr lang="zh-CN" altLang="en-US" dirty="0"/>
              <a:t> </a:t>
            </a:r>
            <a:r>
              <a:rPr lang="en-US" altLang="zh-CN" dirty="0"/>
              <a:t>film</a:t>
            </a:r>
            <a:r>
              <a:rPr lang="zh-CN" altLang="en-US" dirty="0"/>
              <a:t> </a:t>
            </a:r>
            <a:r>
              <a:rPr lang="en-US" altLang="zh-CN" dirty="0"/>
              <a:t>and</a:t>
            </a:r>
            <a:r>
              <a:rPr lang="zh-CN" altLang="en-US" dirty="0"/>
              <a:t> </a:t>
            </a:r>
            <a:r>
              <a:rPr lang="en-US" altLang="zh-CN" dirty="0"/>
              <a:t>their</a:t>
            </a:r>
            <a:r>
              <a:rPr lang="zh-CN" altLang="en-US" dirty="0"/>
              <a:t> </a:t>
            </a:r>
            <a:r>
              <a:rPr lang="en-US" altLang="zh-CN" dirty="0"/>
              <a:t>ferrielectric</a:t>
            </a:r>
            <a:r>
              <a:rPr lang="zh-CN" altLang="en-US" dirty="0"/>
              <a:t> </a:t>
            </a:r>
            <a:r>
              <a:rPr lang="en-US" altLang="zh-CN" dirty="0"/>
              <a:t>properties</a:t>
            </a:r>
            <a:r>
              <a:rPr lang="zh-CN" altLang="en-US" dirty="0"/>
              <a:t> </a:t>
            </a:r>
            <a:r>
              <a:rPr lang="en-US" altLang="zh-CN" dirty="0"/>
              <a:t>at</a:t>
            </a:r>
            <a:r>
              <a:rPr lang="zh-CN" altLang="en-US" dirty="0"/>
              <a:t> </a:t>
            </a:r>
            <a:r>
              <a:rPr lang="en-US" altLang="zh-CN" dirty="0"/>
              <a:t>atomic</a:t>
            </a:r>
            <a:r>
              <a:rPr lang="zh-CN" altLang="en-US" dirty="0"/>
              <a:t> </a:t>
            </a:r>
            <a:r>
              <a:rPr lang="en-US" altLang="zh-CN" dirty="0"/>
              <a:t>level.</a:t>
            </a:r>
            <a:r>
              <a:rPr lang="zh-CN" altLang="en-US" dirty="0"/>
              <a:t> </a:t>
            </a:r>
            <a:endParaRPr lang="en-US" altLang="zh-CN" dirty="0"/>
          </a:p>
          <a:p>
            <a:r>
              <a:rPr lang="en-US" altLang="zh-CN" dirty="0"/>
              <a:t>Using</a:t>
            </a:r>
            <a:r>
              <a:rPr lang="zh-CN" altLang="en-US" dirty="0"/>
              <a:t> </a:t>
            </a:r>
            <a:r>
              <a:rPr lang="en-US" altLang="zh-CN" dirty="0"/>
              <a:t>home-made</a:t>
            </a:r>
            <a:r>
              <a:rPr lang="zh-CN" altLang="en-US" dirty="0"/>
              <a:t> </a:t>
            </a:r>
            <a:r>
              <a:rPr lang="en-US" altLang="zh-CN" dirty="0"/>
              <a:t>in</a:t>
            </a:r>
            <a:r>
              <a:rPr lang="zh-CN" altLang="en-US" dirty="0"/>
              <a:t> </a:t>
            </a:r>
            <a:r>
              <a:rPr lang="en-US" altLang="zh-CN" dirty="0"/>
              <a:t>situ</a:t>
            </a:r>
            <a:r>
              <a:rPr lang="zh-CN" altLang="en-US" dirty="0"/>
              <a:t> </a:t>
            </a:r>
            <a:r>
              <a:rPr lang="en-US" altLang="zh-CN" dirty="0"/>
              <a:t>platform</a:t>
            </a:r>
            <a:r>
              <a:rPr lang="zh-CN" altLang="en-US" dirty="0"/>
              <a:t> </a:t>
            </a:r>
            <a:r>
              <a:rPr lang="en-US" altLang="zh-CN" dirty="0"/>
              <a:t>and</a:t>
            </a:r>
            <a:r>
              <a:rPr lang="zh-CN" altLang="en-US" dirty="0"/>
              <a:t> </a:t>
            </a:r>
            <a:r>
              <a:rPr lang="en-US" altLang="zh-CN" dirty="0"/>
              <a:t>FIB</a:t>
            </a:r>
            <a:r>
              <a:rPr lang="zh-CN" altLang="en-US" dirty="0"/>
              <a:t> </a:t>
            </a:r>
            <a:r>
              <a:rPr lang="en-US" altLang="zh-CN" dirty="0"/>
              <a:t>fabrication</a:t>
            </a:r>
            <a:r>
              <a:rPr lang="zh-CN" altLang="en-US" dirty="0"/>
              <a:t> </a:t>
            </a:r>
            <a:r>
              <a:rPr lang="en-US" altLang="zh-CN" dirty="0"/>
              <a:t>we</a:t>
            </a:r>
            <a:r>
              <a:rPr lang="zh-CN" altLang="en-US" dirty="0"/>
              <a:t> </a:t>
            </a:r>
            <a:r>
              <a:rPr lang="en-US" altLang="zh-CN" dirty="0"/>
              <a:t>are</a:t>
            </a:r>
            <a:r>
              <a:rPr lang="zh-CN" altLang="en-US" dirty="0"/>
              <a:t> </a:t>
            </a:r>
            <a:r>
              <a:rPr lang="en-US" altLang="zh-CN" dirty="0"/>
              <a:t>looking</a:t>
            </a:r>
            <a:r>
              <a:rPr lang="zh-CN" altLang="en-US" dirty="0"/>
              <a:t> </a:t>
            </a:r>
            <a:r>
              <a:rPr lang="en-US" altLang="zh-CN" dirty="0"/>
              <a:t>at</a:t>
            </a:r>
            <a:r>
              <a:rPr lang="zh-CN" altLang="en-US" dirty="0"/>
              <a:t>  </a:t>
            </a:r>
            <a:r>
              <a:rPr lang="en-US" altLang="zh-CN" dirty="0"/>
              <a:t>Nano-device’s</a:t>
            </a:r>
            <a:r>
              <a:rPr lang="zh-CN" altLang="en-US" dirty="0"/>
              <a:t> </a:t>
            </a:r>
            <a:r>
              <a:rPr lang="en-US" altLang="zh-CN" dirty="0"/>
              <a:t>switching</a:t>
            </a:r>
            <a:r>
              <a:rPr lang="zh-CN" altLang="en-US" dirty="0"/>
              <a:t> </a:t>
            </a:r>
            <a:r>
              <a:rPr lang="en-US" altLang="zh-CN" dirty="0"/>
              <a:t>dynamics.</a:t>
            </a:r>
            <a:r>
              <a:rPr lang="zh-CN" altLang="en-US" dirty="0"/>
              <a:t> </a:t>
            </a:r>
            <a:endParaRPr lang="en-US" altLang="zh-CN" dirty="0"/>
          </a:p>
          <a:p>
            <a:r>
              <a:rPr lang="en-US" altLang="zh-CN" dirty="0"/>
              <a:t>We</a:t>
            </a:r>
            <a:r>
              <a:rPr lang="zh-CN" altLang="en-US" dirty="0"/>
              <a:t> </a:t>
            </a:r>
            <a:r>
              <a:rPr lang="en-US" altLang="zh-CN" dirty="0"/>
              <a:t>are</a:t>
            </a:r>
            <a:r>
              <a:rPr lang="zh-CN" altLang="en-US" dirty="0"/>
              <a:t> </a:t>
            </a:r>
            <a:r>
              <a:rPr lang="en-US" altLang="zh-CN" dirty="0" err="1"/>
              <a:t>aslo</a:t>
            </a:r>
            <a:r>
              <a:rPr lang="zh-CN" altLang="en-US" dirty="0"/>
              <a:t> </a:t>
            </a:r>
            <a:r>
              <a:rPr lang="en-US" altLang="zh-CN" dirty="0"/>
              <a:t>working</a:t>
            </a:r>
            <a:r>
              <a:rPr lang="zh-CN" altLang="en-US" dirty="0"/>
              <a:t> </a:t>
            </a:r>
            <a:r>
              <a:rPr lang="en-US" altLang="zh-CN" dirty="0"/>
              <a:t>on</a:t>
            </a:r>
            <a:r>
              <a:rPr lang="zh-CN" altLang="en-US" dirty="0"/>
              <a:t> </a:t>
            </a:r>
            <a:r>
              <a:rPr lang="en-US" altLang="zh-CN" dirty="0"/>
              <a:t>technique</a:t>
            </a:r>
            <a:r>
              <a:rPr lang="zh-CN" altLang="en-US" dirty="0"/>
              <a:t> </a:t>
            </a:r>
            <a:r>
              <a:rPr lang="en-US" altLang="zh-CN" dirty="0"/>
              <a:t>development,</a:t>
            </a:r>
            <a:r>
              <a:rPr lang="zh-CN" altLang="en-US" dirty="0"/>
              <a:t> </a:t>
            </a:r>
            <a:r>
              <a:rPr lang="en-US" altLang="zh-CN" dirty="0"/>
              <a:t>such</a:t>
            </a:r>
            <a:r>
              <a:rPr lang="zh-CN" altLang="en-US" dirty="0"/>
              <a:t> </a:t>
            </a:r>
            <a:r>
              <a:rPr lang="en-US" altLang="zh-CN" dirty="0"/>
              <a:t>as</a:t>
            </a:r>
            <a:r>
              <a:rPr lang="zh-CN" altLang="en-US" dirty="0"/>
              <a:t> </a:t>
            </a:r>
            <a:r>
              <a:rPr lang="en-US" altLang="zh-CN" dirty="0"/>
              <a:t>3D</a:t>
            </a:r>
            <a:r>
              <a:rPr lang="zh-CN" altLang="en-US" dirty="0"/>
              <a:t> </a:t>
            </a:r>
            <a:r>
              <a:rPr lang="en-US" altLang="zh-CN" dirty="0"/>
              <a:t>and</a:t>
            </a:r>
            <a:r>
              <a:rPr lang="zh-CN" altLang="en-US" dirty="0"/>
              <a:t> </a:t>
            </a:r>
            <a:r>
              <a:rPr lang="en-US" altLang="zh-CN" dirty="0"/>
              <a:t>4D</a:t>
            </a:r>
            <a:r>
              <a:rPr lang="zh-CN" altLang="en-US" dirty="0"/>
              <a:t> </a:t>
            </a:r>
            <a:r>
              <a:rPr lang="en-US" altLang="zh-CN" dirty="0"/>
              <a:t>STEM</a:t>
            </a:r>
          </a:p>
          <a:p>
            <a:r>
              <a:rPr lang="en-US" altLang="zh-CN" dirty="0"/>
              <a:t>As</a:t>
            </a:r>
            <a:r>
              <a:rPr lang="zh-CN" altLang="en-US" dirty="0"/>
              <a:t> </a:t>
            </a:r>
            <a:r>
              <a:rPr lang="en-US" altLang="zh-CN" dirty="0"/>
              <a:t>4D</a:t>
            </a:r>
            <a:r>
              <a:rPr lang="zh-CN" altLang="en-US" dirty="0"/>
              <a:t> </a:t>
            </a:r>
            <a:r>
              <a:rPr lang="en-US" altLang="zh-CN" dirty="0"/>
              <a:t>STEM</a:t>
            </a:r>
            <a:r>
              <a:rPr lang="zh-CN" altLang="en-US" dirty="0"/>
              <a:t> </a:t>
            </a:r>
            <a:r>
              <a:rPr lang="en-US" altLang="zh-CN" dirty="0"/>
              <a:t>is</a:t>
            </a:r>
            <a:r>
              <a:rPr lang="zh-CN" altLang="en-US" dirty="0"/>
              <a:t> </a:t>
            </a:r>
            <a:r>
              <a:rPr lang="en-US" altLang="zh-CN" dirty="0"/>
              <a:t>an</a:t>
            </a:r>
            <a:r>
              <a:rPr lang="zh-CN" altLang="en-US" dirty="0"/>
              <a:t> </a:t>
            </a:r>
            <a:r>
              <a:rPr lang="en-US" altLang="zh-CN" dirty="0"/>
              <a:t>emergent</a:t>
            </a:r>
            <a:r>
              <a:rPr lang="zh-CN" altLang="en-US" dirty="0"/>
              <a:t> </a:t>
            </a:r>
            <a:r>
              <a:rPr lang="en-US" altLang="zh-CN" dirty="0"/>
              <a:t>and</a:t>
            </a:r>
            <a:r>
              <a:rPr lang="zh-CN" altLang="en-US" dirty="0"/>
              <a:t> </a:t>
            </a:r>
            <a:r>
              <a:rPr lang="en-US" altLang="zh-CN" dirty="0"/>
              <a:t>frontier</a:t>
            </a:r>
            <a:r>
              <a:rPr lang="zh-CN" altLang="en-US" dirty="0"/>
              <a:t> </a:t>
            </a:r>
            <a:r>
              <a:rPr lang="en-US" altLang="zh-CN" dirty="0"/>
              <a:t>characterization,</a:t>
            </a:r>
            <a:r>
              <a:rPr lang="zh-CN" altLang="en-US" dirty="0"/>
              <a:t> </a:t>
            </a:r>
            <a:r>
              <a:rPr lang="en-US" altLang="zh-CN" dirty="0"/>
              <a:t>which</a:t>
            </a:r>
            <a:r>
              <a:rPr lang="zh-CN" altLang="en-US" dirty="0"/>
              <a:t> </a:t>
            </a:r>
            <a:r>
              <a:rPr lang="en-US" altLang="zh-CN" dirty="0"/>
              <a:t>more</a:t>
            </a:r>
            <a:r>
              <a:rPr lang="zh-CN" altLang="en-US" dirty="0"/>
              <a:t> </a:t>
            </a:r>
            <a:r>
              <a:rPr lang="en-US" altLang="zh-CN" dirty="0"/>
              <a:t>interested</a:t>
            </a:r>
            <a:r>
              <a:rPr lang="zh-CN" altLang="en-US" dirty="0"/>
              <a:t> </a:t>
            </a:r>
            <a:r>
              <a:rPr lang="en-US" altLang="zh-CN" dirty="0"/>
              <a:t>to</a:t>
            </a:r>
            <a:r>
              <a:rPr lang="zh-CN" altLang="en-US" dirty="0"/>
              <a:t> </a:t>
            </a:r>
            <a:r>
              <a:rPr lang="en-US" altLang="zh-CN" dirty="0"/>
              <a:t>Warwick’s,</a:t>
            </a:r>
            <a:r>
              <a:rPr lang="zh-CN" altLang="en-US" dirty="0"/>
              <a:t> </a:t>
            </a:r>
            <a:r>
              <a:rPr lang="en-US" altLang="zh-CN" dirty="0"/>
              <a:t>as</a:t>
            </a:r>
            <a:r>
              <a:rPr lang="zh-CN" altLang="en-US" dirty="0"/>
              <a:t> </a:t>
            </a:r>
            <a:r>
              <a:rPr lang="en-US" altLang="zh-CN" dirty="0"/>
              <a:t>new</a:t>
            </a:r>
            <a:r>
              <a:rPr lang="zh-CN" altLang="en-US" dirty="0"/>
              <a:t> </a:t>
            </a:r>
            <a:r>
              <a:rPr lang="en-US" altLang="zh-CN" dirty="0" err="1"/>
              <a:t>utrastfast</a:t>
            </a:r>
            <a:r>
              <a:rPr lang="zh-CN" altLang="en-US" dirty="0"/>
              <a:t> </a:t>
            </a:r>
            <a:r>
              <a:rPr lang="en-US" altLang="zh-CN" dirty="0"/>
              <a:t>is</a:t>
            </a:r>
            <a:r>
              <a:rPr lang="zh-CN" altLang="en-US" dirty="0"/>
              <a:t> </a:t>
            </a:r>
            <a:r>
              <a:rPr lang="en-US" altLang="zh-CN" dirty="0"/>
              <a:t>coming,</a:t>
            </a:r>
            <a:r>
              <a:rPr lang="zh-CN" altLang="en-US" dirty="0"/>
              <a:t> </a:t>
            </a:r>
            <a:r>
              <a:rPr lang="en-US" altLang="zh-CN" dirty="0"/>
              <a:t>I</a:t>
            </a:r>
            <a:r>
              <a:rPr lang="zh-CN" altLang="en-US" dirty="0"/>
              <a:t> </a:t>
            </a:r>
            <a:r>
              <a:rPr lang="en-US" altLang="zh-CN" dirty="0" err="1"/>
              <a:t>wil</a:t>
            </a:r>
            <a:r>
              <a:rPr lang="zh-CN" altLang="en-US" dirty="0"/>
              <a:t> </a:t>
            </a:r>
            <a:r>
              <a:rPr lang="en-US" altLang="zh-CN" dirty="0"/>
              <a:t>present</a:t>
            </a:r>
            <a:r>
              <a:rPr lang="zh-CN" altLang="en-US" dirty="0"/>
              <a:t> </a:t>
            </a:r>
            <a:r>
              <a:rPr lang="en-US" altLang="zh-CN" dirty="0"/>
              <a:t>it</a:t>
            </a:r>
            <a:r>
              <a:rPr lang="zh-CN" altLang="en-US" dirty="0"/>
              <a:t> </a:t>
            </a:r>
            <a:r>
              <a:rPr lang="en-US" altLang="zh-CN" dirty="0"/>
              <a:t>to</a:t>
            </a:r>
            <a:r>
              <a:rPr lang="zh-CN" altLang="en-US" dirty="0"/>
              <a:t> </a:t>
            </a:r>
            <a:r>
              <a:rPr lang="en-US" altLang="zh-CN" dirty="0"/>
              <a:t>today.</a:t>
            </a:r>
            <a:r>
              <a:rPr lang="zh-CN" altLang="en-US" dirty="0"/>
              <a:t> </a:t>
            </a:r>
            <a:endParaRPr lang="en-CN" dirty="0"/>
          </a:p>
        </p:txBody>
      </p:sp>
      <p:sp>
        <p:nvSpPr>
          <p:cNvPr id="4" name="Slide Number Placeholder 3">
            <a:extLst>
              <a:ext uri="{FF2B5EF4-FFF2-40B4-BE49-F238E27FC236}">
                <a16:creationId xmlns:a16="http://schemas.microsoft.com/office/drawing/2014/main" id="{246709D9-AE87-D843-3554-17B93187F121}"/>
              </a:ext>
            </a:extLst>
          </p:cNvPr>
          <p:cNvSpPr>
            <a:spLocks noGrp="1"/>
          </p:cNvSpPr>
          <p:nvPr>
            <p:ph type="sldNum" sz="quarter" idx="5"/>
          </p:nvPr>
        </p:nvSpPr>
        <p:spPr/>
        <p:txBody>
          <a:bodyPr/>
          <a:lstStyle/>
          <a:p>
            <a:fld id="{4C4A9FAF-AC90-4E62-BAB1-79E9F44088BE}" type="slidenum">
              <a:rPr lang="en-GB" smtClean="0"/>
              <a:pPr/>
              <a:t>6</a:t>
            </a:fld>
            <a:endParaRPr lang="en-GB"/>
          </a:p>
        </p:txBody>
      </p:sp>
    </p:spTree>
    <p:extLst>
      <p:ext uri="{BB962C8B-B14F-4D97-AF65-F5344CB8AC3E}">
        <p14:creationId xmlns:p14="http://schemas.microsoft.com/office/powerpoint/2010/main" val="3011552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Before diving deeper, let me share my journey. From PhD work at Liverpool to leading the Nanjing EM facility, I’ve seen firsthand how TEM evolves. At Warwick, we’re pushing boundaries with sub-</a:t>
            </a:r>
            <a:r>
              <a:rPr lang="en-US" sz="1800" kern="100" dirty="0" err="1">
                <a:effectLst/>
                <a:latin typeface="Aptos" panose="020B0004020202020204" pitchFamily="34" charset="0"/>
                <a:ea typeface="DengXian" panose="02010600030101010101" pitchFamily="2" charset="-122"/>
                <a:cs typeface="Times New Roman" panose="02020603050405020304" pitchFamily="18" charset="0"/>
              </a:rPr>
              <a:t>ångström</a:t>
            </a: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 resolution—imaging atoms as small as 0.1 nanometers. This course will draw from these experiences to prepare you for cutting-edge research.</a:t>
            </a:r>
            <a:endParaRPr lang="en-CN"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EA131FC-D5C5-A140-940E-876FC2286B4B}" type="slidenum">
              <a:rPr kumimoji="1" lang="zh-CN" altLang="en-US" smtClean="0"/>
              <a:pPr/>
              <a:t>7</a:t>
            </a:fld>
            <a:endParaRPr kumimoji="1" lang="zh-CN" altLang="en-US"/>
          </a:p>
        </p:txBody>
      </p:sp>
    </p:spTree>
    <p:extLst>
      <p:ext uri="{BB962C8B-B14F-4D97-AF65-F5344CB8AC3E}">
        <p14:creationId xmlns:p14="http://schemas.microsoft.com/office/powerpoint/2010/main" val="4188272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19C7D1-F651-BCFA-A460-B6A5CE5CDD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534A96-C471-0968-8DE7-2158D63511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A29240-1BB4-5AF9-7CA9-DBDD4402FC2B}"/>
              </a:ext>
            </a:extLst>
          </p:cNvPr>
          <p:cNvSpPr>
            <a:spLocks noGrp="1"/>
          </p:cNvSpPr>
          <p:nvPr>
            <p:ph type="body" idx="1"/>
          </p:nvPr>
        </p:nvSpPr>
        <p:spPr/>
        <p:txBody>
          <a:bodyPr/>
          <a:lstStyle/>
          <a:p>
            <a:r>
              <a:rPr lang="en-US" altLang="zh-CN" dirty="0"/>
              <a:t>My research has</a:t>
            </a:r>
            <a:r>
              <a:rPr lang="zh-CN" altLang="en-US" dirty="0"/>
              <a:t> </a:t>
            </a:r>
            <a:r>
              <a:rPr lang="en-US" altLang="zh-CN" dirty="0"/>
              <a:t>been</a:t>
            </a:r>
            <a:r>
              <a:rPr lang="zh-CN" altLang="en-US" dirty="0"/>
              <a:t> </a:t>
            </a:r>
            <a:r>
              <a:rPr lang="en-US" altLang="zh-CN" dirty="0"/>
              <a:t>carried</a:t>
            </a:r>
            <a:r>
              <a:rPr lang="zh-CN" altLang="en-US" dirty="0"/>
              <a:t> </a:t>
            </a:r>
            <a:r>
              <a:rPr lang="en-US" altLang="zh-CN" dirty="0"/>
              <a:t>out</a:t>
            </a:r>
            <a:r>
              <a:rPr lang="zh-CN" altLang="en-US" dirty="0"/>
              <a:t> </a:t>
            </a:r>
            <a:r>
              <a:rPr lang="en-US" altLang="zh-CN" dirty="0"/>
              <a:t>in</a:t>
            </a:r>
            <a:r>
              <a:rPr lang="zh-CN" altLang="en-US" dirty="0"/>
              <a:t> </a:t>
            </a:r>
            <a:r>
              <a:rPr lang="en-US" altLang="zh-CN" dirty="0"/>
              <a:t>key</a:t>
            </a:r>
            <a:r>
              <a:rPr lang="zh-CN" altLang="en-US" dirty="0"/>
              <a:t> </a:t>
            </a:r>
            <a:r>
              <a:rPr lang="en-US" altLang="zh-CN" dirty="0"/>
              <a:t>electron</a:t>
            </a:r>
            <a:r>
              <a:rPr lang="zh-CN" altLang="en-US" dirty="0"/>
              <a:t> </a:t>
            </a:r>
            <a:r>
              <a:rPr lang="en-US" altLang="zh-CN" dirty="0"/>
              <a:t>microscopy</a:t>
            </a:r>
            <a:r>
              <a:rPr lang="zh-CN" altLang="en-US" dirty="0"/>
              <a:t> </a:t>
            </a:r>
            <a:r>
              <a:rPr lang="en-US" altLang="zh-CN" dirty="0"/>
              <a:t>groups</a:t>
            </a:r>
            <a:r>
              <a:rPr lang="zh-CN" altLang="en-US" dirty="0"/>
              <a:t> </a:t>
            </a:r>
            <a:r>
              <a:rPr lang="en-US" altLang="zh-CN" dirty="0"/>
              <a:t>or</a:t>
            </a:r>
            <a:r>
              <a:rPr lang="zh-CN" altLang="en-US" dirty="0"/>
              <a:t> </a:t>
            </a:r>
            <a:r>
              <a:rPr lang="en-US" altLang="zh-CN" dirty="0"/>
              <a:t>facilities</a:t>
            </a:r>
            <a:r>
              <a:rPr lang="zh-CN" altLang="en-US" dirty="0"/>
              <a:t> </a:t>
            </a:r>
            <a:r>
              <a:rPr lang="en-US" altLang="zh-CN" dirty="0"/>
              <a:t>working</a:t>
            </a:r>
            <a:r>
              <a:rPr lang="zh-CN" altLang="en-US" dirty="0"/>
              <a:t> </a:t>
            </a:r>
            <a:r>
              <a:rPr lang="en-US" altLang="zh-CN" dirty="0"/>
              <a:t>with</a:t>
            </a:r>
            <a:r>
              <a:rPr lang="zh-CN" altLang="en-US" dirty="0"/>
              <a:t> </a:t>
            </a:r>
            <a:r>
              <a:rPr lang="en-US" altLang="zh-CN" dirty="0"/>
              <a:t>state-of-the-art</a:t>
            </a:r>
            <a:r>
              <a:rPr lang="zh-CN" altLang="en-US" dirty="0"/>
              <a:t> </a:t>
            </a:r>
            <a:r>
              <a:rPr lang="en-US" altLang="zh-CN" dirty="0"/>
              <a:t>microscopes.</a:t>
            </a:r>
            <a:r>
              <a:rPr lang="zh-CN" altLang="en-US" dirty="0"/>
              <a:t> </a:t>
            </a:r>
            <a:endParaRPr lang="en-CN" dirty="0"/>
          </a:p>
        </p:txBody>
      </p:sp>
      <p:sp>
        <p:nvSpPr>
          <p:cNvPr id="4" name="Slide Number Placeholder 3">
            <a:extLst>
              <a:ext uri="{FF2B5EF4-FFF2-40B4-BE49-F238E27FC236}">
                <a16:creationId xmlns:a16="http://schemas.microsoft.com/office/drawing/2014/main" id="{C891BDFB-4DC0-674A-F8F2-3AAA6D7C23D1}"/>
              </a:ext>
            </a:extLst>
          </p:cNvPr>
          <p:cNvSpPr>
            <a:spLocks noGrp="1"/>
          </p:cNvSpPr>
          <p:nvPr>
            <p:ph type="sldNum" sz="quarter" idx="5"/>
          </p:nvPr>
        </p:nvSpPr>
        <p:spPr/>
        <p:txBody>
          <a:bodyPr/>
          <a:lstStyle/>
          <a:p>
            <a:fld id="{2EA131FC-D5C5-A140-940E-876FC2286B4B}" type="slidenum">
              <a:rPr kumimoji="1" lang="zh-CN" altLang="en-US" smtClean="0"/>
              <a:pPr/>
              <a:t>8</a:t>
            </a:fld>
            <a:endParaRPr kumimoji="1" lang="zh-CN" altLang="en-US"/>
          </a:p>
        </p:txBody>
      </p:sp>
    </p:spTree>
    <p:extLst>
      <p:ext uri="{BB962C8B-B14F-4D97-AF65-F5344CB8AC3E}">
        <p14:creationId xmlns:p14="http://schemas.microsoft.com/office/powerpoint/2010/main" val="4076982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dirty="0"/>
              <a:t>Basing</a:t>
            </a:r>
            <a:r>
              <a:rPr lang="zh-CN" altLang="en-US" dirty="0"/>
              <a:t> </a:t>
            </a:r>
            <a:r>
              <a:rPr lang="en-US" altLang="zh-CN" dirty="0"/>
              <a:t>upon</a:t>
            </a:r>
            <a:r>
              <a:rPr lang="zh-CN" altLang="en-US" dirty="0"/>
              <a:t> </a:t>
            </a:r>
            <a:r>
              <a:rPr lang="en-US" altLang="zh-CN" dirty="0"/>
              <a:t>Aberration</a:t>
            </a:r>
            <a:r>
              <a:rPr lang="zh-CN" altLang="en-US" dirty="0"/>
              <a:t> </a:t>
            </a:r>
            <a:r>
              <a:rPr lang="en-US" altLang="zh-CN" dirty="0"/>
              <a:t>corrected</a:t>
            </a:r>
            <a:r>
              <a:rPr lang="zh-CN" altLang="en-US" dirty="0"/>
              <a:t> </a:t>
            </a:r>
            <a:r>
              <a:rPr lang="en-US" altLang="zh-CN" dirty="0"/>
              <a:t>STEM,</a:t>
            </a:r>
            <a:r>
              <a:rPr lang="zh-CN" altLang="en-US" dirty="0"/>
              <a:t> </a:t>
            </a:r>
            <a:r>
              <a:rPr lang="en-US" altLang="zh-CN" dirty="0"/>
              <a:t>I</a:t>
            </a:r>
            <a:r>
              <a:rPr lang="zh-CN" altLang="en-US" dirty="0"/>
              <a:t> </a:t>
            </a:r>
            <a:r>
              <a:rPr lang="en-US" altLang="zh-CN" dirty="0"/>
              <a:t>have</a:t>
            </a:r>
            <a:r>
              <a:rPr lang="zh-CN" altLang="en-US" dirty="0"/>
              <a:t> </a:t>
            </a:r>
            <a:r>
              <a:rPr lang="en-US" altLang="zh-CN" dirty="0"/>
              <a:t>research</a:t>
            </a:r>
            <a:r>
              <a:rPr lang="zh-CN" altLang="en-US" dirty="0"/>
              <a:t> </a:t>
            </a:r>
            <a:r>
              <a:rPr lang="en-US" altLang="zh-CN" dirty="0"/>
              <a:t>area.</a:t>
            </a:r>
            <a:r>
              <a:rPr lang="zh-CN" altLang="en-US" dirty="0"/>
              <a:t> </a:t>
            </a:r>
            <a:endParaRPr lang="en-US" altLang="zh-CN" dirty="0"/>
          </a:p>
          <a:p>
            <a:r>
              <a:rPr lang="en-US" altLang="zh-CN" dirty="0"/>
              <a:t>Using</a:t>
            </a:r>
            <a:r>
              <a:rPr lang="zh-CN" altLang="en-US" dirty="0"/>
              <a:t> </a:t>
            </a:r>
            <a:r>
              <a:rPr lang="en-US" altLang="zh-CN" dirty="0"/>
              <a:t>conventional</a:t>
            </a:r>
            <a:r>
              <a:rPr lang="zh-CN" altLang="en-US" dirty="0"/>
              <a:t> </a:t>
            </a:r>
            <a:r>
              <a:rPr lang="en-US" altLang="zh-CN" dirty="0"/>
              <a:t>2D</a:t>
            </a:r>
            <a:r>
              <a:rPr lang="zh-CN" altLang="en-US" dirty="0"/>
              <a:t> </a:t>
            </a:r>
            <a:r>
              <a:rPr lang="en-US" altLang="zh-CN" dirty="0"/>
              <a:t>imaging</a:t>
            </a:r>
            <a:r>
              <a:rPr lang="zh-CN" altLang="en-US" dirty="0"/>
              <a:t> </a:t>
            </a:r>
            <a:r>
              <a:rPr lang="en-US" altLang="zh-CN" dirty="0"/>
              <a:t>and</a:t>
            </a:r>
            <a:r>
              <a:rPr lang="zh-CN" altLang="en-US" dirty="0"/>
              <a:t> </a:t>
            </a:r>
            <a:r>
              <a:rPr lang="en-US" altLang="zh-CN" dirty="0"/>
              <a:t>EELS,</a:t>
            </a:r>
            <a:r>
              <a:rPr lang="zh-CN" altLang="en-US" dirty="0"/>
              <a:t> </a:t>
            </a:r>
            <a:r>
              <a:rPr lang="en-US" altLang="zh-CN" dirty="0"/>
              <a:t>we</a:t>
            </a:r>
            <a:r>
              <a:rPr lang="zh-CN" altLang="en-US" dirty="0"/>
              <a:t> </a:t>
            </a:r>
            <a:r>
              <a:rPr lang="en-US" altLang="zh-CN" dirty="0"/>
              <a:t>are</a:t>
            </a:r>
            <a:r>
              <a:rPr lang="zh-CN" altLang="en-US" dirty="0"/>
              <a:t> </a:t>
            </a:r>
            <a:r>
              <a:rPr lang="en-US" altLang="zh-CN" dirty="0"/>
              <a:t>looking</a:t>
            </a:r>
            <a:r>
              <a:rPr lang="zh-CN" altLang="en-US" dirty="0"/>
              <a:t> </a:t>
            </a:r>
            <a:r>
              <a:rPr lang="en-US" altLang="zh-CN" dirty="0"/>
              <a:t>the</a:t>
            </a:r>
            <a:r>
              <a:rPr lang="zh-CN" altLang="en-US" dirty="0"/>
              <a:t> </a:t>
            </a:r>
            <a:r>
              <a:rPr lang="en-US" altLang="zh-CN" dirty="0"/>
              <a:t>free</a:t>
            </a:r>
            <a:r>
              <a:rPr lang="zh-CN" altLang="en-US" dirty="0"/>
              <a:t> </a:t>
            </a:r>
            <a:r>
              <a:rPr lang="en-US" altLang="zh-CN" dirty="0"/>
              <a:t>standing</a:t>
            </a:r>
            <a:r>
              <a:rPr lang="zh-CN" altLang="en-US" dirty="0"/>
              <a:t> </a:t>
            </a:r>
            <a:r>
              <a:rPr lang="en-US" altLang="zh-CN" dirty="0"/>
              <a:t>2D</a:t>
            </a:r>
            <a:r>
              <a:rPr lang="zh-CN" altLang="en-US" dirty="0"/>
              <a:t> </a:t>
            </a:r>
            <a:r>
              <a:rPr lang="en-US" altLang="zh-CN" dirty="0"/>
              <a:t>oxide</a:t>
            </a:r>
            <a:r>
              <a:rPr lang="zh-CN" altLang="en-US" dirty="0"/>
              <a:t> </a:t>
            </a:r>
            <a:r>
              <a:rPr lang="en-US" altLang="zh-CN" dirty="0"/>
              <a:t>thin</a:t>
            </a:r>
            <a:r>
              <a:rPr lang="zh-CN" altLang="en-US" dirty="0"/>
              <a:t> </a:t>
            </a:r>
            <a:r>
              <a:rPr lang="en-US" altLang="zh-CN" dirty="0"/>
              <a:t>film</a:t>
            </a:r>
            <a:r>
              <a:rPr lang="zh-CN" altLang="en-US" dirty="0"/>
              <a:t> </a:t>
            </a:r>
            <a:r>
              <a:rPr lang="en-US" altLang="zh-CN" dirty="0"/>
              <a:t>and</a:t>
            </a:r>
            <a:r>
              <a:rPr lang="zh-CN" altLang="en-US" dirty="0"/>
              <a:t> </a:t>
            </a:r>
            <a:r>
              <a:rPr lang="en-US" altLang="zh-CN" dirty="0"/>
              <a:t>their</a:t>
            </a:r>
            <a:r>
              <a:rPr lang="zh-CN" altLang="en-US" dirty="0"/>
              <a:t> </a:t>
            </a:r>
            <a:r>
              <a:rPr lang="en-US" altLang="zh-CN" dirty="0"/>
              <a:t>ferrielectric</a:t>
            </a:r>
            <a:r>
              <a:rPr lang="zh-CN" altLang="en-US" dirty="0"/>
              <a:t> </a:t>
            </a:r>
            <a:r>
              <a:rPr lang="en-US" altLang="zh-CN" dirty="0"/>
              <a:t>properties</a:t>
            </a:r>
            <a:r>
              <a:rPr lang="zh-CN" altLang="en-US" dirty="0"/>
              <a:t> </a:t>
            </a:r>
            <a:r>
              <a:rPr lang="en-US" altLang="zh-CN" dirty="0"/>
              <a:t>at</a:t>
            </a:r>
            <a:r>
              <a:rPr lang="zh-CN" altLang="en-US" dirty="0"/>
              <a:t> </a:t>
            </a:r>
            <a:r>
              <a:rPr lang="en-US" altLang="zh-CN" dirty="0"/>
              <a:t>atomic</a:t>
            </a:r>
            <a:r>
              <a:rPr lang="zh-CN" altLang="en-US" dirty="0"/>
              <a:t> </a:t>
            </a:r>
            <a:r>
              <a:rPr lang="en-US" altLang="zh-CN" dirty="0"/>
              <a:t>level.</a:t>
            </a:r>
            <a:r>
              <a:rPr lang="zh-CN" altLang="en-US" dirty="0"/>
              <a:t> </a:t>
            </a:r>
            <a:endParaRPr lang="en-US" altLang="zh-CN" dirty="0"/>
          </a:p>
          <a:p>
            <a:r>
              <a:rPr lang="en-US" altLang="zh-CN" dirty="0"/>
              <a:t>Using</a:t>
            </a:r>
            <a:r>
              <a:rPr lang="zh-CN" altLang="en-US" dirty="0"/>
              <a:t> </a:t>
            </a:r>
            <a:r>
              <a:rPr lang="en-US" altLang="zh-CN" dirty="0"/>
              <a:t>home-made</a:t>
            </a:r>
            <a:r>
              <a:rPr lang="zh-CN" altLang="en-US" dirty="0"/>
              <a:t> </a:t>
            </a:r>
            <a:r>
              <a:rPr lang="en-US" altLang="zh-CN" dirty="0"/>
              <a:t>in</a:t>
            </a:r>
            <a:r>
              <a:rPr lang="zh-CN" altLang="en-US" dirty="0"/>
              <a:t> </a:t>
            </a:r>
            <a:r>
              <a:rPr lang="en-US" altLang="zh-CN" dirty="0"/>
              <a:t>situ</a:t>
            </a:r>
            <a:r>
              <a:rPr lang="zh-CN" altLang="en-US" dirty="0"/>
              <a:t> </a:t>
            </a:r>
            <a:r>
              <a:rPr lang="en-US" altLang="zh-CN" dirty="0"/>
              <a:t>platform</a:t>
            </a:r>
            <a:r>
              <a:rPr lang="zh-CN" altLang="en-US" dirty="0"/>
              <a:t> </a:t>
            </a:r>
            <a:r>
              <a:rPr lang="en-US" altLang="zh-CN" dirty="0"/>
              <a:t>and</a:t>
            </a:r>
            <a:r>
              <a:rPr lang="zh-CN" altLang="en-US" dirty="0"/>
              <a:t> </a:t>
            </a:r>
            <a:r>
              <a:rPr lang="en-US" altLang="zh-CN" dirty="0"/>
              <a:t>FIB</a:t>
            </a:r>
            <a:r>
              <a:rPr lang="zh-CN" altLang="en-US" dirty="0"/>
              <a:t> </a:t>
            </a:r>
            <a:r>
              <a:rPr lang="en-US" altLang="zh-CN" dirty="0"/>
              <a:t>fabrication</a:t>
            </a:r>
            <a:r>
              <a:rPr lang="zh-CN" altLang="en-US" dirty="0"/>
              <a:t> </a:t>
            </a:r>
            <a:r>
              <a:rPr lang="en-US" altLang="zh-CN" dirty="0"/>
              <a:t>we</a:t>
            </a:r>
            <a:r>
              <a:rPr lang="zh-CN" altLang="en-US" dirty="0"/>
              <a:t> </a:t>
            </a:r>
            <a:r>
              <a:rPr lang="en-US" altLang="zh-CN" dirty="0"/>
              <a:t>are</a:t>
            </a:r>
            <a:r>
              <a:rPr lang="zh-CN" altLang="en-US" dirty="0"/>
              <a:t> </a:t>
            </a:r>
            <a:r>
              <a:rPr lang="en-US" altLang="zh-CN" dirty="0"/>
              <a:t>looking</a:t>
            </a:r>
            <a:r>
              <a:rPr lang="zh-CN" altLang="en-US" dirty="0"/>
              <a:t> </a:t>
            </a:r>
            <a:r>
              <a:rPr lang="en-US" altLang="zh-CN" dirty="0"/>
              <a:t>at</a:t>
            </a:r>
            <a:r>
              <a:rPr lang="zh-CN" altLang="en-US" dirty="0"/>
              <a:t>  </a:t>
            </a:r>
            <a:r>
              <a:rPr lang="en-US" altLang="zh-CN" dirty="0"/>
              <a:t>Nano-device’s</a:t>
            </a:r>
            <a:r>
              <a:rPr lang="zh-CN" altLang="en-US" dirty="0"/>
              <a:t> </a:t>
            </a:r>
            <a:r>
              <a:rPr lang="en-US" altLang="zh-CN" dirty="0"/>
              <a:t>switching</a:t>
            </a:r>
            <a:r>
              <a:rPr lang="zh-CN" altLang="en-US" dirty="0"/>
              <a:t> </a:t>
            </a:r>
            <a:r>
              <a:rPr lang="en-US" altLang="zh-CN" dirty="0"/>
              <a:t>dynamics.</a:t>
            </a:r>
            <a:r>
              <a:rPr lang="zh-CN" altLang="en-US" dirty="0"/>
              <a:t> </a:t>
            </a:r>
            <a:endParaRPr lang="en-US" altLang="zh-CN" dirty="0"/>
          </a:p>
          <a:p>
            <a:r>
              <a:rPr lang="en-US" altLang="zh-CN" dirty="0"/>
              <a:t>We</a:t>
            </a:r>
            <a:r>
              <a:rPr lang="zh-CN" altLang="en-US" dirty="0"/>
              <a:t> </a:t>
            </a:r>
            <a:r>
              <a:rPr lang="en-US" altLang="zh-CN" dirty="0"/>
              <a:t>are</a:t>
            </a:r>
            <a:r>
              <a:rPr lang="zh-CN" altLang="en-US" dirty="0"/>
              <a:t> </a:t>
            </a:r>
            <a:r>
              <a:rPr lang="en-US" altLang="zh-CN" dirty="0" err="1"/>
              <a:t>aslo</a:t>
            </a:r>
            <a:r>
              <a:rPr lang="zh-CN" altLang="en-US" dirty="0"/>
              <a:t> </a:t>
            </a:r>
            <a:r>
              <a:rPr lang="en-US" altLang="zh-CN" dirty="0"/>
              <a:t>working</a:t>
            </a:r>
            <a:r>
              <a:rPr lang="zh-CN" altLang="en-US" dirty="0"/>
              <a:t> </a:t>
            </a:r>
            <a:r>
              <a:rPr lang="en-US" altLang="zh-CN" dirty="0"/>
              <a:t>on</a:t>
            </a:r>
            <a:r>
              <a:rPr lang="zh-CN" altLang="en-US" dirty="0"/>
              <a:t> </a:t>
            </a:r>
            <a:r>
              <a:rPr lang="en-US" altLang="zh-CN" dirty="0"/>
              <a:t>technique</a:t>
            </a:r>
            <a:r>
              <a:rPr lang="zh-CN" altLang="en-US" dirty="0"/>
              <a:t> </a:t>
            </a:r>
            <a:r>
              <a:rPr lang="en-US" altLang="zh-CN" dirty="0"/>
              <a:t>development,</a:t>
            </a:r>
            <a:r>
              <a:rPr lang="zh-CN" altLang="en-US" dirty="0"/>
              <a:t> </a:t>
            </a:r>
            <a:r>
              <a:rPr lang="en-US" altLang="zh-CN" dirty="0"/>
              <a:t>such</a:t>
            </a:r>
            <a:r>
              <a:rPr lang="zh-CN" altLang="en-US" dirty="0"/>
              <a:t> </a:t>
            </a:r>
            <a:r>
              <a:rPr lang="en-US" altLang="zh-CN" dirty="0"/>
              <a:t>as</a:t>
            </a:r>
            <a:r>
              <a:rPr lang="zh-CN" altLang="en-US" dirty="0"/>
              <a:t> </a:t>
            </a:r>
            <a:r>
              <a:rPr lang="en-US" altLang="zh-CN" dirty="0"/>
              <a:t>3D</a:t>
            </a:r>
            <a:r>
              <a:rPr lang="zh-CN" altLang="en-US" dirty="0"/>
              <a:t> </a:t>
            </a:r>
            <a:r>
              <a:rPr lang="en-US" altLang="zh-CN" dirty="0"/>
              <a:t>and</a:t>
            </a:r>
            <a:r>
              <a:rPr lang="zh-CN" altLang="en-US" dirty="0"/>
              <a:t> </a:t>
            </a:r>
            <a:r>
              <a:rPr lang="en-US" altLang="zh-CN" dirty="0"/>
              <a:t>4D</a:t>
            </a:r>
            <a:r>
              <a:rPr lang="zh-CN" altLang="en-US" dirty="0"/>
              <a:t> </a:t>
            </a:r>
            <a:r>
              <a:rPr lang="en-US" altLang="zh-CN" dirty="0"/>
              <a:t>STEM</a:t>
            </a:r>
          </a:p>
          <a:p>
            <a:r>
              <a:rPr lang="en-US" altLang="zh-CN" dirty="0"/>
              <a:t>As</a:t>
            </a:r>
            <a:r>
              <a:rPr lang="zh-CN" altLang="en-US" dirty="0"/>
              <a:t> </a:t>
            </a:r>
            <a:r>
              <a:rPr lang="en-US" altLang="zh-CN" dirty="0"/>
              <a:t>4D</a:t>
            </a:r>
            <a:r>
              <a:rPr lang="zh-CN" altLang="en-US" dirty="0"/>
              <a:t> </a:t>
            </a:r>
            <a:r>
              <a:rPr lang="en-US" altLang="zh-CN" dirty="0"/>
              <a:t>STEM</a:t>
            </a:r>
            <a:r>
              <a:rPr lang="zh-CN" altLang="en-US" dirty="0"/>
              <a:t> </a:t>
            </a:r>
            <a:r>
              <a:rPr lang="en-US" altLang="zh-CN" dirty="0"/>
              <a:t>is</a:t>
            </a:r>
            <a:r>
              <a:rPr lang="zh-CN" altLang="en-US" dirty="0"/>
              <a:t> </a:t>
            </a:r>
            <a:r>
              <a:rPr lang="en-US" altLang="zh-CN" dirty="0"/>
              <a:t>an</a:t>
            </a:r>
            <a:r>
              <a:rPr lang="zh-CN" altLang="en-US" dirty="0"/>
              <a:t> </a:t>
            </a:r>
            <a:r>
              <a:rPr lang="en-US" altLang="zh-CN" dirty="0"/>
              <a:t>emergent</a:t>
            </a:r>
            <a:r>
              <a:rPr lang="zh-CN" altLang="en-US" dirty="0"/>
              <a:t> </a:t>
            </a:r>
            <a:r>
              <a:rPr lang="en-US" altLang="zh-CN" dirty="0"/>
              <a:t>and</a:t>
            </a:r>
            <a:r>
              <a:rPr lang="zh-CN" altLang="en-US" dirty="0"/>
              <a:t> </a:t>
            </a:r>
            <a:r>
              <a:rPr lang="en-US" altLang="zh-CN" dirty="0"/>
              <a:t>frontier</a:t>
            </a:r>
            <a:r>
              <a:rPr lang="zh-CN" altLang="en-US" dirty="0"/>
              <a:t> </a:t>
            </a:r>
            <a:r>
              <a:rPr lang="en-US" altLang="zh-CN" dirty="0"/>
              <a:t>characterization,</a:t>
            </a:r>
            <a:r>
              <a:rPr lang="zh-CN" altLang="en-US" dirty="0"/>
              <a:t> </a:t>
            </a:r>
            <a:r>
              <a:rPr lang="en-US" altLang="zh-CN" dirty="0"/>
              <a:t>which</a:t>
            </a:r>
            <a:r>
              <a:rPr lang="zh-CN" altLang="en-US" dirty="0"/>
              <a:t> </a:t>
            </a:r>
            <a:r>
              <a:rPr lang="en-US" altLang="zh-CN" dirty="0"/>
              <a:t>more</a:t>
            </a:r>
            <a:r>
              <a:rPr lang="zh-CN" altLang="en-US" dirty="0"/>
              <a:t> </a:t>
            </a:r>
            <a:r>
              <a:rPr lang="en-US" altLang="zh-CN" dirty="0"/>
              <a:t>interested</a:t>
            </a:r>
            <a:r>
              <a:rPr lang="zh-CN" altLang="en-US" dirty="0"/>
              <a:t> </a:t>
            </a:r>
            <a:r>
              <a:rPr lang="en-US" altLang="zh-CN" dirty="0"/>
              <a:t>to</a:t>
            </a:r>
            <a:r>
              <a:rPr lang="zh-CN" altLang="en-US" dirty="0"/>
              <a:t> </a:t>
            </a:r>
            <a:r>
              <a:rPr lang="en-US" altLang="zh-CN" dirty="0"/>
              <a:t>Warwick’s,</a:t>
            </a:r>
            <a:r>
              <a:rPr lang="zh-CN" altLang="en-US" dirty="0"/>
              <a:t> </a:t>
            </a:r>
            <a:r>
              <a:rPr lang="en-US" altLang="zh-CN" dirty="0"/>
              <a:t>as</a:t>
            </a:r>
            <a:r>
              <a:rPr lang="zh-CN" altLang="en-US" dirty="0"/>
              <a:t> </a:t>
            </a:r>
            <a:r>
              <a:rPr lang="en-US" altLang="zh-CN" dirty="0"/>
              <a:t>new</a:t>
            </a:r>
            <a:r>
              <a:rPr lang="zh-CN" altLang="en-US" dirty="0"/>
              <a:t> </a:t>
            </a:r>
            <a:r>
              <a:rPr lang="en-US" altLang="zh-CN" dirty="0" err="1"/>
              <a:t>utrastfast</a:t>
            </a:r>
            <a:r>
              <a:rPr lang="zh-CN" altLang="en-US" dirty="0"/>
              <a:t> </a:t>
            </a:r>
            <a:r>
              <a:rPr lang="en-US" altLang="zh-CN" dirty="0"/>
              <a:t>is</a:t>
            </a:r>
            <a:r>
              <a:rPr lang="zh-CN" altLang="en-US" dirty="0"/>
              <a:t> </a:t>
            </a:r>
            <a:r>
              <a:rPr lang="en-US" altLang="zh-CN" dirty="0"/>
              <a:t>coming,</a:t>
            </a:r>
            <a:r>
              <a:rPr lang="zh-CN" altLang="en-US" dirty="0"/>
              <a:t> </a:t>
            </a:r>
            <a:r>
              <a:rPr lang="en-US" altLang="zh-CN" dirty="0"/>
              <a:t>I</a:t>
            </a:r>
            <a:r>
              <a:rPr lang="zh-CN" altLang="en-US" dirty="0"/>
              <a:t> </a:t>
            </a:r>
            <a:r>
              <a:rPr lang="en-US" altLang="zh-CN" dirty="0"/>
              <a:t>am</a:t>
            </a:r>
            <a:r>
              <a:rPr lang="zh-CN" altLang="en-US" dirty="0"/>
              <a:t> </a:t>
            </a:r>
            <a:r>
              <a:rPr lang="en-US" altLang="zh-CN" dirty="0"/>
              <a:t>working</a:t>
            </a:r>
            <a:r>
              <a:rPr lang="zh-CN" altLang="en-US" dirty="0"/>
              <a:t> </a:t>
            </a:r>
            <a:r>
              <a:rPr lang="en-US" altLang="zh-CN" dirty="0"/>
              <a:t>on</a:t>
            </a:r>
            <a:r>
              <a:rPr lang="zh-CN" altLang="en-US" dirty="0"/>
              <a:t> </a:t>
            </a:r>
            <a:r>
              <a:rPr lang="en-US" altLang="zh-CN" dirty="0"/>
              <a:t>nowadays.</a:t>
            </a:r>
            <a:r>
              <a:rPr lang="zh-CN" altLang="en-US" dirty="0"/>
              <a:t> </a:t>
            </a:r>
            <a:endParaRPr lang="en-US" altLang="zh-CN" dirty="0"/>
          </a:p>
          <a:p>
            <a:r>
              <a:rPr lang="en-US" sz="1800" dirty="0">
                <a:effectLst/>
                <a:latin typeface="Aptos" panose="020B0004020202020204" pitchFamily="34" charset="0"/>
                <a:ea typeface="DengXian" panose="02010600030101010101" pitchFamily="2" charset="-122"/>
                <a:cs typeface="Times New Roman" panose="02020603050405020304" pitchFamily="18" charset="0"/>
              </a:rPr>
              <a:t>For instance, our work on graphene (*Nature Communications*, 2019) revealed how atomic defects influence conductivity. Such insights are only possible with advanced TEM techniques."</a:t>
            </a:r>
            <a:r>
              <a:rPr lang="en-CN" dirty="0">
                <a:effectLst/>
              </a:rPr>
              <a:t> </a:t>
            </a:r>
            <a:endParaRPr lang="en-CN" dirty="0"/>
          </a:p>
        </p:txBody>
      </p:sp>
      <p:sp>
        <p:nvSpPr>
          <p:cNvPr id="4" name="Slide Number Placeholder 3"/>
          <p:cNvSpPr>
            <a:spLocks noGrp="1"/>
          </p:cNvSpPr>
          <p:nvPr>
            <p:ph type="sldNum" sz="quarter" idx="5"/>
          </p:nvPr>
        </p:nvSpPr>
        <p:spPr/>
        <p:txBody>
          <a:bodyPr/>
          <a:lstStyle/>
          <a:p>
            <a:fld id="{4C4A9FAF-AC90-4E62-BAB1-79E9F44088BE}" type="slidenum">
              <a:rPr lang="en-GB" smtClean="0"/>
              <a:pPr/>
              <a:t>9</a:t>
            </a:fld>
            <a:endParaRPr lang="en-GB"/>
          </a:p>
        </p:txBody>
      </p:sp>
    </p:spTree>
    <p:extLst>
      <p:ext uri="{BB962C8B-B14F-4D97-AF65-F5344CB8AC3E}">
        <p14:creationId xmlns:p14="http://schemas.microsoft.com/office/powerpoint/2010/main" val="37863895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N" dirty="0"/>
              <a:t>What should we do in the future. We propose to use a 2D ultrafast pixelatted detectro to replace all the current detector. At each scanning position, we can acquire a two image of the DP. After we scan 2D array of the positions, a 4D dataset si formed. Then we will use computer algorithm to reconstruct the image. </a:t>
            </a:r>
          </a:p>
        </p:txBody>
      </p:sp>
      <p:sp>
        <p:nvSpPr>
          <p:cNvPr id="4" name="Slide Number Placeholder 3"/>
          <p:cNvSpPr>
            <a:spLocks noGrp="1"/>
          </p:cNvSpPr>
          <p:nvPr>
            <p:ph type="sldNum" sz="quarter" idx="5"/>
          </p:nvPr>
        </p:nvSpPr>
        <p:spPr/>
        <p:txBody>
          <a:bodyPr/>
          <a:lstStyle/>
          <a:p>
            <a:fld id="{4C4A9FAF-AC90-4E62-BAB1-79E9F44088BE}" type="slidenum">
              <a:rPr lang="en-GB" smtClean="0"/>
              <a:pPr/>
              <a:t>10</a:t>
            </a:fld>
            <a:endParaRPr lang="en-GB"/>
          </a:p>
        </p:txBody>
      </p:sp>
    </p:spTree>
    <p:extLst>
      <p:ext uri="{BB962C8B-B14F-4D97-AF65-F5344CB8AC3E}">
        <p14:creationId xmlns:p14="http://schemas.microsoft.com/office/powerpoint/2010/main" val="42688579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N" dirty="0"/>
          </a:p>
        </p:txBody>
      </p:sp>
      <p:sp>
        <p:nvSpPr>
          <p:cNvPr id="4" name="Slide Number Placeholder 3"/>
          <p:cNvSpPr>
            <a:spLocks noGrp="1"/>
          </p:cNvSpPr>
          <p:nvPr>
            <p:ph type="sldNum" sz="quarter" idx="5"/>
          </p:nvPr>
        </p:nvSpPr>
        <p:spPr/>
        <p:txBody>
          <a:bodyPr/>
          <a:lstStyle/>
          <a:p>
            <a:fld id="{0A086BB8-7E7A-2A45-A8E9-01CD83088D7A}" type="slidenum">
              <a:rPr lang="en-CN" smtClean="0"/>
              <a:t>13</a:t>
            </a:fld>
            <a:endParaRPr lang="en-CN"/>
          </a:p>
        </p:txBody>
      </p:sp>
    </p:spTree>
    <p:extLst>
      <p:ext uri="{BB962C8B-B14F-4D97-AF65-F5344CB8AC3E}">
        <p14:creationId xmlns:p14="http://schemas.microsoft.com/office/powerpoint/2010/main" val="38620075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N" dirty="0"/>
          </a:p>
        </p:txBody>
      </p:sp>
      <p:sp>
        <p:nvSpPr>
          <p:cNvPr id="4" name="Slide Number Placeholder 3"/>
          <p:cNvSpPr>
            <a:spLocks noGrp="1"/>
          </p:cNvSpPr>
          <p:nvPr>
            <p:ph type="sldNum" sz="quarter" idx="5"/>
          </p:nvPr>
        </p:nvSpPr>
        <p:spPr/>
        <p:txBody>
          <a:bodyPr/>
          <a:lstStyle/>
          <a:p>
            <a:fld id="{0A086BB8-7E7A-2A45-A8E9-01CD83088D7A}" type="slidenum">
              <a:rPr lang="en-CN" smtClean="0"/>
              <a:t>14</a:t>
            </a:fld>
            <a:endParaRPr lang="en-CN"/>
          </a:p>
        </p:txBody>
      </p:sp>
    </p:spTree>
    <p:extLst>
      <p:ext uri="{BB962C8B-B14F-4D97-AF65-F5344CB8AC3E}">
        <p14:creationId xmlns:p14="http://schemas.microsoft.com/office/powerpoint/2010/main" val="1134892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0A3F6-8895-B44D-6930-6075C86D0F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CN"/>
          </a:p>
        </p:txBody>
      </p:sp>
      <p:sp>
        <p:nvSpPr>
          <p:cNvPr id="3" name="Subtitle 2">
            <a:extLst>
              <a:ext uri="{FF2B5EF4-FFF2-40B4-BE49-F238E27FC236}">
                <a16:creationId xmlns:a16="http://schemas.microsoft.com/office/drawing/2014/main" id="{E8EAA8CE-7510-4BFE-E5E3-84C08BF143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CN"/>
          </a:p>
        </p:txBody>
      </p:sp>
      <p:sp>
        <p:nvSpPr>
          <p:cNvPr id="4" name="Date Placeholder 3">
            <a:extLst>
              <a:ext uri="{FF2B5EF4-FFF2-40B4-BE49-F238E27FC236}">
                <a16:creationId xmlns:a16="http://schemas.microsoft.com/office/drawing/2014/main" id="{4E891902-D00D-3C77-46EA-189B353EA51C}"/>
              </a:ext>
            </a:extLst>
          </p:cNvPr>
          <p:cNvSpPr>
            <a:spLocks noGrp="1"/>
          </p:cNvSpPr>
          <p:nvPr>
            <p:ph type="dt" sz="half" idx="10"/>
          </p:nvPr>
        </p:nvSpPr>
        <p:spPr/>
        <p:txBody>
          <a:bodyPr/>
          <a:lstStyle/>
          <a:p>
            <a:fld id="{891ECBA5-DE92-574D-B825-578B12520ECD}" type="datetimeFigureOut">
              <a:rPr lang="en-CN" smtClean="0"/>
              <a:t>2026/4/19</a:t>
            </a:fld>
            <a:endParaRPr lang="en-CN"/>
          </a:p>
        </p:txBody>
      </p:sp>
      <p:sp>
        <p:nvSpPr>
          <p:cNvPr id="5" name="Footer Placeholder 4">
            <a:extLst>
              <a:ext uri="{FF2B5EF4-FFF2-40B4-BE49-F238E27FC236}">
                <a16:creationId xmlns:a16="http://schemas.microsoft.com/office/drawing/2014/main" id="{E4F6A7DB-93DF-E2A8-9B0C-A5E566AC1FD4}"/>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29E9939E-1E7B-6A86-06CD-AD5C4105AAFB}"/>
              </a:ext>
            </a:extLst>
          </p:cNvPr>
          <p:cNvSpPr>
            <a:spLocks noGrp="1"/>
          </p:cNvSpPr>
          <p:nvPr>
            <p:ph type="sldNum" sz="quarter" idx="12"/>
          </p:nvPr>
        </p:nvSpPr>
        <p:spPr/>
        <p:txBody>
          <a:bodyPr/>
          <a:lstStyle/>
          <a:p>
            <a:fld id="{3E357B30-0389-BB43-9634-42053C0B72A6}" type="slidenum">
              <a:rPr lang="en-CN" smtClean="0"/>
              <a:t>‹#›</a:t>
            </a:fld>
            <a:endParaRPr lang="en-CN"/>
          </a:p>
        </p:txBody>
      </p:sp>
    </p:spTree>
    <p:extLst>
      <p:ext uri="{BB962C8B-B14F-4D97-AF65-F5344CB8AC3E}">
        <p14:creationId xmlns:p14="http://schemas.microsoft.com/office/powerpoint/2010/main" val="489934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DAFB8-57B9-3DD2-9F73-3CEAA28C4BCB}"/>
              </a:ext>
            </a:extLst>
          </p:cNvPr>
          <p:cNvSpPr>
            <a:spLocks noGrp="1"/>
          </p:cNvSpPr>
          <p:nvPr>
            <p:ph type="title"/>
          </p:nvPr>
        </p:nvSpPr>
        <p:spPr/>
        <p:txBody>
          <a:bodyPr/>
          <a:lstStyle/>
          <a:p>
            <a:r>
              <a:rPr lang="en-US"/>
              <a:t>Click to edit Master title style</a:t>
            </a:r>
            <a:endParaRPr lang="en-CN"/>
          </a:p>
        </p:txBody>
      </p:sp>
      <p:sp>
        <p:nvSpPr>
          <p:cNvPr id="3" name="Content Placeholder 2">
            <a:extLst>
              <a:ext uri="{FF2B5EF4-FFF2-40B4-BE49-F238E27FC236}">
                <a16:creationId xmlns:a16="http://schemas.microsoft.com/office/drawing/2014/main" id="{CDFB222B-AF9F-5E76-0D82-BB8DA248A9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4" name="Date Placeholder 3">
            <a:extLst>
              <a:ext uri="{FF2B5EF4-FFF2-40B4-BE49-F238E27FC236}">
                <a16:creationId xmlns:a16="http://schemas.microsoft.com/office/drawing/2014/main" id="{492BBA84-CBA6-D6AB-5C00-417EE1AFFE1C}"/>
              </a:ext>
            </a:extLst>
          </p:cNvPr>
          <p:cNvSpPr>
            <a:spLocks noGrp="1"/>
          </p:cNvSpPr>
          <p:nvPr>
            <p:ph type="dt" sz="half" idx="10"/>
          </p:nvPr>
        </p:nvSpPr>
        <p:spPr/>
        <p:txBody>
          <a:bodyPr/>
          <a:lstStyle/>
          <a:p>
            <a:fld id="{891ECBA5-DE92-574D-B825-578B12520ECD}" type="datetimeFigureOut">
              <a:rPr lang="en-CN" smtClean="0"/>
              <a:t>2026/4/19</a:t>
            </a:fld>
            <a:endParaRPr lang="en-CN"/>
          </a:p>
        </p:txBody>
      </p:sp>
      <p:sp>
        <p:nvSpPr>
          <p:cNvPr id="5" name="Footer Placeholder 4">
            <a:extLst>
              <a:ext uri="{FF2B5EF4-FFF2-40B4-BE49-F238E27FC236}">
                <a16:creationId xmlns:a16="http://schemas.microsoft.com/office/drawing/2014/main" id="{806D1DFC-7EAA-9E8D-C87B-0A8B3CD059C7}"/>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91548E96-605D-F33A-DD69-6D940C401EF4}"/>
              </a:ext>
            </a:extLst>
          </p:cNvPr>
          <p:cNvSpPr>
            <a:spLocks noGrp="1"/>
          </p:cNvSpPr>
          <p:nvPr>
            <p:ph type="sldNum" sz="quarter" idx="12"/>
          </p:nvPr>
        </p:nvSpPr>
        <p:spPr/>
        <p:txBody>
          <a:bodyPr/>
          <a:lstStyle/>
          <a:p>
            <a:fld id="{3E357B30-0389-BB43-9634-42053C0B72A6}" type="slidenum">
              <a:rPr lang="en-CN" smtClean="0"/>
              <a:t>‹#›</a:t>
            </a:fld>
            <a:endParaRPr lang="en-CN"/>
          </a:p>
        </p:txBody>
      </p:sp>
    </p:spTree>
    <p:extLst>
      <p:ext uri="{BB962C8B-B14F-4D97-AF65-F5344CB8AC3E}">
        <p14:creationId xmlns:p14="http://schemas.microsoft.com/office/powerpoint/2010/main" val="3831656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9D36-0825-7800-973F-DCA004908B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CN"/>
          </a:p>
        </p:txBody>
      </p:sp>
      <p:sp>
        <p:nvSpPr>
          <p:cNvPr id="3" name="Text Placeholder 2">
            <a:extLst>
              <a:ext uri="{FF2B5EF4-FFF2-40B4-BE49-F238E27FC236}">
                <a16:creationId xmlns:a16="http://schemas.microsoft.com/office/drawing/2014/main" id="{7AFBDA3E-A643-FD5B-B9CA-F15CE5470A6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49CF3A-2AEF-AF43-13A3-EC299BD0CF89}"/>
              </a:ext>
            </a:extLst>
          </p:cNvPr>
          <p:cNvSpPr>
            <a:spLocks noGrp="1"/>
          </p:cNvSpPr>
          <p:nvPr>
            <p:ph type="dt" sz="half" idx="10"/>
          </p:nvPr>
        </p:nvSpPr>
        <p:spPr/>
        <p:txBody>
          <a:bodyPr/>
          <a:lstStyle/>
          <a:p>
            <a:fld id="{891ECBA5-DE92-574D-B825-578B12520ECD}" type="datetimeFigureOut">
              <a:rPr lang="en-CN" smtClean="0"/>
              <a:t>2026/4/19</a:t>
            </a:fld>
            <a:endParaRPr lang="en-CN"/>
          </a:p>
        </p:txBody>
      </p:sp>
      <p:sp>
        <p:nvSpPr>
          <p:cNvPr id="5" name="Footer Placeholder 4">
            <a:extLst>
              <a:ext uri="{FF2B5EF4-FFF2-40B4-BE49-F238E27FC236}">
                <a16:creationId xmlns:a16="http://schemas.microsoft.com/office/drawing/2014/main" id="{79D65975-F55D-B30B-5009-B5EC65D50F6E}"/>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F0C2F777-04E1-B7CC-2F6B-ABB9C77DBC4A}"/>
              </a:ext>
            </a:extLst>
          </p:cNvPr>
          <p:cNvSpPr>
            <a:spLocks noGrp="1"/>
          </p:cNvSpPr>
          <p:nvPr>
            <p:ph type="sldNum" sz="quarter" idx="12"/>
          </p:nvPr>
        </p:nvSpPr>
        <p:spPr/>
        <p:txBody>
          <a:bodyPr/>
          <a:lstStyle/>
          <a:p>
            <a:fld id="{3E357B30-0389-BB43-9634-42053C0B72A6}" type="slidenum">
              <a:rPr lang="en-CN" smtClean="0"/>
              <a:t>‹#›</a:t>
            </a:fld>
            <a:endParaRPr lang="en-CN"/>
          </a:p>
        </p:txBody>
      </p:sp>
    </p:spTree>
    <p:extLst>
      <p:ext uri="{BB962C8B-B14F-4D97-AF65-F5344CB8AC3E}">
        <p14:creationId xmlns:p14="http://schemas.microsoft.com/office/powerpoint/2010/main" val="1490266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238E4-8A32-210B-06E2-AE61964E78CC}"/>
              </a:ext>
            </a:extLst>
          </p:cNvPr>
          <p:cNvSpPr>
            <a:spLocks noGrp="1"/>
          </p:cNvSpPr>
          <p:nvPr>
            <p:ph type="title"/>
          </p:nvPr>
        </p:nvSpPr>
        <p:spPr/>
        <p:txBody>
          <a:bodyPr/>
          <a:lstStyle/>
          <a:p>
            <a:r>
              <a:rPr lang="en-US"/>
              <a:t>Click to edit Master title style</a:t>
            </a:r>
            <a:endParaRPr lang="en-CN"/>
          </a:p>
        </p:txBody>
      </p:sp>
      <p:sp>
        <p:nvSpPr>
          <p:cNvPr id="3" name="Content Placeholder 2">
            <a:extLst>
              <a:ext uri="{FF2B5EF4-FFF2-40B4-BE49-F238E27FC236}">
                <a16:creationId xmlns:a16="http://schemas.microsoft.com/office/drawing/2014/main" id="{1D074757-11C6-C850-55A8-2CB542079B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4" name="Content Placeholder 3">
            <a:extLst>
              <a:ext uri="{FF2B5EF4-FFF2-40B4-BE49-F238E27FC236}">
                <a16:creationId xmlns:a16="http://schemas.microsoft.com/office/drawing/2014/main" id="{F1B49592-40C0-5397-C2A7-96F66B74E1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5" name="Date Placeholder 4">
            <a:extLst>
              <a:ext uri="{FF2B5EF4-FFF2-40B4-BE49-F238E27FC236}">
                <a16:creationId xmlns:a16="http://schemas.microsoft.com/office/drawing/2014/main" id="{B2FCA47C-32AD-7D6E-EC7B-EE58847CC0CE}"/>
              </a:ext>
            </a:extLst>
          </p:cNvPr>
          <p:cNvSpPr>
            <a:spLocks noGrp="1"/>
          </p:cNvSpPr>
          <p:nvPr>
            <p:ph type="dt" sz="half" idx="10"/>
          </p:nvPr>
        </p:nvSpPr>
        <p:spPr/>
        <p:txBody>
          <a:bodyPr/>
          <a:lstStyle/>
          <a:p>
            <a:fld id="{891ECBA5-DE92-574D-B825-578B12520ECD}" type="datetimeFigureOut">
              <a:rPr lang="en-CN" smtClean="0"/>
              <a:t>2026/4/19</a:t>
            </a:fld>
            <a:endParaRPr lang="en-CN"/>
          </a:p>
        </p:txBody>
      </p:sp>
      <p:sp>
        <p:nvSpPr>
          <p:cNvPr id="6" name="Footer Placeholder 5">
            <a:extLst>
              <a:ext uri="{FF2B5EF4-FFF2-40B4-BE49-F238E27FC236}">
                <a16:creationId xmlns:a16="http://schemas.microsoft.com/office/drawing/2014/main" id="{647F334D-5783-4953-C9A2-F676FD3B9AD0}"/>
              </a:ext>
            </a:extLst>
          </p:cNvPr>
          <p:cNvSpPr>
            <a:spLocks noGrp="1"/>
          </p:cNvSpPr>
          <p:nvPr>
            <p:ph type="ftr" sz="quarter" idx="11"/>
          </p:nvPr>
        </p:nvSpPr>
        <p:spPr/>
        <p:txBody>
          <a:bodyPr/>
          <a:lstStyle/>
          <a:p>
            <a:endParaRPr lang="en-CN"/>
          </a:p>
        </p:txBody>
      </p:sp>
      <p:sp>
        <p:nvSpPr>
          <p:cNvPr id="7" name="Slide Number Placeholder 6">
            <a:extLst>
              <a:ext uri="{FF2B5EF4-FFF2-40B4-BE49-F238E27FC236}">
                <a16:creationId xmlns:a16="http://schemas.microsoft.com/office/drawing/2014/main" id="{B3121FE7-67CB-E7D3-746C-CF3EEC07B7E8}"/>
              </a:ext>
            </a:extLst>
          </p:cNvPr>
          <p:cNvSpPr>
            <a:spLocks noGrp="1"/>
          </p:cNvSpPr>
          <p:nvPr>
            <p:ph type="sldNum" sz="quarter" idx="12"/>
          </p:nvPr>
        </p:nvSpPr>
        <p:spPr/>
        <p:txBody>
          <a:bodyPr/>
          <a:lstStyle/>
          <a:p>
            <a:fld id="{3E357B30-0389-BB43-9634-42053C0B72A6}" type="slidenum">
              <a:rPr lang="en-CN" smtClean="0"/>
              <a:t>‹#›</a:t>
            </a:fld>
            <a:endParaRPr lang="en-CN"/>
          </a:p>
        </p:txBody>
      </p:sp>
    </p:spTree>
    <p:extLst>
      <p:ext uri="{BB962C8B-B14F-4D97-AF65-F5344CB8AC3E}">
        <p14:creationId xmlns:p14="http://schemas.microsoft.com/office/powerpoint/2010/main" val="1581301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38A2F-2BB8-EDE2-E283-E0A9D8DC9FE0}"/>
              </a:ext>
            </a:extLst>
          </p:cNvPr>
          <p:cNvSpPr>
            <a:spLocks noGrp="1"/>
          </p:cNvSpPr>
          <p:nvPr>
            <p:ph type="title"/>
          </p:nvPr>
        </p:nvSpPr>
        <p:spPr>
          <a:xfrm>
            <a:off x="839788" y="365125"/>
            <a:ext cx="10515600" cy="1325563"/>
          </a:xfrm>
        </p:spPr>
        <p:txBody>
          <a:bodyPr/>
          <a:lstStyle/>
          <a:p>
            <a:r>
              <a:rPr lang="en-US"/>
              <a:t>Click to edit Master title style</a:t>
            </a:r>
            <a:endParaRPr lang="en-CN"/>
          </a:p>
        </p:txBody>
      </p:sp>
      <p:sp>
        <p:nvSpPr>
          <p:cNvPr id="3" name="Text Placeholder 2">
            <a:extLst>
              <a:ext uri="{FF2B5EF4-FFF2-40B4-BE49-F238E27FC236}">
                <a16:creationId xmlns:a16="http://schemas.microsoft.com/office/drawing/2014/main" id="{C55345C6-4C2A-5B70-F2CA-583004C1BB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99FFF0-1362-BC51-268B-B8CBC1ADC28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5" name="Text Placeholder 4">
            <a:extLst>
              <a:ext uri="{FF2B5EF4-FFF2-40B4-BE49-F238E27FC236}">
                <a16:creationId xmlns:a16="http://schemas.microsoft.com/office/drawing/2014/main" id="{295BFFEA-CA63-8AD6-A205-0EF12F758E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633964-3074-EED6-1B49-35AD1606BA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7" name="Date Placeholder 6">
            <a:extLst>
              <a:ext uri="{FF2B5EF4-FFF2-40B4-BE49-F238E27FC236}">
                <a16:creationId xmlns:a16="http://schemas.microsoft.com/office/drawing/2014/main" id="{2A31EED6-FC7C-C710-9530-87084442E328}"/>
              </a:ext>
            </a:extLst>
          </p:cNvPr>
          <p:cNvSpPr>
            <a:spLocks noGrp="1"/>
          </p:cNvSpPr>
          <p:nvPr>
            <p:ph type="dt" sz="half" idx="10"/>
          </p:nvPr>
        </p:nvSpPr>
        <p:spPr/>
        <p:txBody>
          <a:bodyPr/>
          <a:lstStyle/>
          <a:p>
            <a:fld id="{891ECBA5-DE92-574D-B825-578B12520ECD}" type="datetimeFigureOut">
              <a:rPr lang="en-CN" smtClean="0"/>
              <a:t>2026/4/19</a:t>
            </a:fld>
            <a:endParaRPr lang="en-CN"/>
          </a:p>
        </p:txBody>
      </p:sp>
      <p:sp>
        <p:nvSpPr>
          <p:cNvPr id="8" name="Footer Placeholder 7">
            <a:extLst>
              <a:ext uri="{FF2B5EF4-FFF2-40B4-BE49-F238E27FC236}">
                <a16:creationId xmlns:a16="http://schemas.microsoft.com/office/drawing/2014/main" id="{916E40C7-86E1-8097-DF50-BB210A84F128}"/>
              </a:ext>
            </a:extLst>
          </p:cNvPr>
          <p:cNvSpPr>
            <a:spLocks noGrp="1"/>
          </p:cNvSpPr>
          <p:nvPr>
            <p:ph type="ftr" sz="quarter" idx="11"/>
          </p:nvPr>
        </p:nvSpPr>
        <p:spPr/>
        <p:txBody>
          <a:bodyPr/>
          <a:lstStyle/>
          <a:p>
            <a:endParaRPr lang="en-CN"/>
          </a:p>
        </p:txBody>
      </p:sp>
      <p:sp>
        <p:nvSpPr>
          <p:cNvPr id="9" name="Slide Number Placeholder 8">
            <a:extLst>
              <a:ext uri="{FF2B5EF4-FFF2-40B4-BE49-F238E27FC236}">
                <a16:creationId xmlns:a16="http://schemas.microsoft.com/office/drawing/2014/main" id="{2D0468D8-5192-B3EB-D0DF-7C54EAFC1B49}"/>
              </a:ext>
            </a:extLst>
          </p:cNvPr>
          <p:cNvSpPr>
            <a:spLocks noGrp="1"/>
          </p:cNvSpPr>
          <p:nvPr>
            <p:ph type="sldNum" sz="quarter" idx="12"/>
          </p:nvPr>
        </p:nvSpPr>
        <p:spPr/>
        <p:txBody>
          <a:bodyPr/>
          <a:lstStyle/>
          <a:p>
            <a:fld id="{3E357B30-0389-BB43-9634-42053C0B72A6}" type="slidenum">
              <a:rPr lang="en-CN" smtClean="0"/>
              <a:t>‹#›</a:t>
            </a:fld>
            <a:endParaRPr lang="en-CN"/>
          </a:p>
        </p:txBody>
      </p:sp>
    </p:spTree>
    <p:extLst>
      <p:ext uri="{BB962C8B-B14F-4D97-AF65-F5344CB8AC3E}">
        <p14:creationId xmlns:p14="http://schemas.microsoft.com/office/powerpoint/2010/main" val="223762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F7907-AF79-90D0-350D-D61F1585BD63}"/>
              </a:ext>
            </a:extLst>
          </p:cNvPr>
          <p:cNvSpPr>
            <a:spLocks noGrp="1"/>
          </p:cNvSpPr>
          <p:nvPr>
            <p:ph type="title"/>
          </p:nvPr>
        </p:nvSpPr>
        <p:spPr/>
        <p:txBody>
          <a:bodyPr/>
          <a:lstStyle/>
          <a:p>
            <a:r>
              <a:rPr lang="en-US"/>
              <a:t>Click to edit Master title style</a:t>
            </a:r>
            <a:endParaRPr lang="en-CN"/>
          </a:p>
        </p:txBody>
      </p:sp>
      <p:sp>
        <p:nvSpPr>
          <p:cNvPr id="3" name="Date Placeholder 2">
            <a:extLst>
              <a:ext uri="{FF2B5EF4-FFF2-40B4-BE49-F238E27FC236}">
                <a16:creationId xmlns:a16="http://schemas.microsoft.com/office/drawing/2014/main" id="{F37B1D8D-9C44-5819-788B-8C5466A06536}"/>
              </a:ext>
            </a:extLst>
          </p:cNvPr>
          <p:cNvSpPr>
            <a:spLocks noGrp="1"/>
          </p:cNvSpPr>
          <p:nvPr>
            <p:ph type="dt" sz="half" idx="10"/>
          </p:nvPr>
        </p:nvSpPr>
        <p:spPr/>
        <p:txBody>
          <a:bodyPr/>
          <a:lstStyle/>
          <a:p>
            <a:fld id="{891ECBA5-DE92-574D-B825-578B12520ECD}" type="datetimeFigureOut">
              <a:rPr lang="en-CN" smtClean="0"/>
              <a:t>2026/4/19</a:t>
            </a:fld>
            <a:endParaRPr lang="en-CN"/>
          </a:p>
        </p:txBody>
      </p:sp>
      <p:sp>
        <p:nvSpPr>
          <p:cNvPr id="4" name="Footer Placeholder 3">
            <a:extLst>
              <a:ext uri="{FF2B5EF4-FFF2-40B4-BE49-F238E27FC236}">
                <a16:creationId xmlns:a16="http://schemas.microsoft.com/office/drawing/2014/main" id="{6CFB2C6C-9163-20D4-AC3F-31AE6231354D}"/>
              </a:ext>
            </a:extLst>
          </p:cNvPr>
          <p:cNvSpPr>
            <a:spLocks noGrp="1"/>
          </p:cNvSpPr>
          <p:nvPr>
            <p:ph type="ftr" sz="quarter" idx="11"/>
          </p:nvPr>
        </p:nvSpPr>
        <p:spPr/>
        <p:txBody>
          <a:bodyPr/>
          <a:lstStyle/>
          <a:p>
            <a:endParaRPr lang="en-CN"/>
          </a:p>
        </p:txBody>
      </p:sp>
      <p:sp>
        <p:nvSpPr>
          <p:cNvPr id="5" name="Slide Number Placeholder 4">
            <a:extLst>
              <a:ext uri="{FF2B5EF4-FFF2-40B4-BE49-F238E27FC236}">
                <a16:creationId xmlns:a16="http://schemas.microsoft.com/office/drawing/2014/main" id="{94302B5B-4060-4F10-A159-527AA05918B7}"/>
              </a:ext>
            </a:extLst>
          </p:cNvPr>
          <p:cNvSpPr>
            <a:spLocks noGrp="1"/>
          </p:cNvSpPr>
          <p:nvPr>
            <p:ph type="sldNum" sz="quarter" idx="12"/>
          </p:nvPr>
        </p:nvSpPr>
        <p:spPr/>
        <p:txBody>
          <a:bodyPr/>
          <a:lstStyle/>
          <a:p>
            <a:fld id="{3E357B30-0389-BB43-9634-42053C0B72A6}" type="slidenum">
              <a:rPr lang="en-CN" smtClean="0"/>
              <a:t>‹#›</a:t>
            </a:fld>
            <a:endParaRPr lang="en-CN"/>
          </a:p>
        </p:txBody>
      </p:sp>
    </p:spTree>
    <p:extLst>
      <p:ext uri="{BB962C8B-B14F-4D97-AF65-F5344CB8AC3E}">
        <p14:creationId xmlns:p14="http://schemas.microsoft.com/office/powerpoint/2010/main" val="2895040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2D6B4A-FB2E-CDDC-9428-EC73C21DEA85}"/>
              </a:ext>
            </a:extLst>
          </p:cNvPr>
          <p:cNvSpPr>
            <a:spLocks noGrp="1"/>
          </p:cNvSpPr>
          <p:nvPr>
            <p:ph type="dt" sz="half" idx="10"/>
          </p:nvPr>
        </p:nvSpPr>
        <p:spPr/>
        <p:txBody>
          <a:bodyPr/>
          <a:lstStyle/>
          <a:p>
            <a:fld id="{891ECBA5-DE92-574D-B825-578B12520ECD}" type="datetimeFigureOut">
              <a:rPr lang="en-CN" smtClean="0"/>
              <a:t>2026/4/19</a:t>
            </a:fld>
            <a:endParaRPr lang="en-CN"/>
          </a:p>
        </p:txBody>
      </p:sp>
      <p:sp>
        <p:nvSpPr>
          <p:cNvPr id="3" name="Footer Placeholder 2">
            <a:extLst>
              <a:ext uri="{FF2B5EF4-FFF2-40B4-BE49-F238E27FC236}">
                <a16:creationId xmlns:a16="http://schemas.microsoft.com/office/drawing/2014/main" id="{716FC74E-01B6-EB50-1C33-83126C118387}"/>
              </a:ext>
            </a:extLst>
          </p:cNvPr>
          <p:cNvSpPr>
            <a:spLocks noGrp="1"/>
          </p:cNvSpPr>
          <p:nvPr>
            <p:ph type="ftr" sz="quarter" idx="11"/>
          </p:nvPr>
        </p:nvSpPr>
        <p:spPr/>
        <p:txBody>
          <a:bodyPr/>
          <a:lstStyle/>
          <a:p>
            <a:endParaRPr lang="en-CN"/>
          </a:p>
        </p:txBody>
      </p:sp>
      <p:sp>
        <p:nvSpPr>
          <p:cNvPr id="4" name="Slide Number Placeholder 3">
            <a:extLst>
              <a:ext uri="{FF2B5EF4-FFF2-40B4-BE49-F238E27FC236}">
                <a16:creationId xmlns:a16="http://schemas.microsoft.com/office/drawing/2014/main" id="{14081200-87BD-AF22-32D8-3FEB5FBE8275}"/>
              </a:ext>
            </a:extLst>
          </p:cNvPr>
          <p:cNvSpPr>
            <a:spLocks noGrp="1"/>
          </p:cNvSpPr>
          <p:nvPr>
            <p:ph type="sldNum" sz="quarter" idx="12"/>
          </p:nvPr>
        </p:nvSpPr>
        <p:spPr/>
        <p:txBody>
          <a:bodyPr/>
          <a:lstStyle/>
          <a:p>
            <a:fld id="{3E357B30-0389-BB43-9634-42053C0B72A6}" type="slidenum">
              <a:rPr lang="en-CN" smtClean="0"/>
              <a:t>‹#›</a:t>
            </a:fld>
            <a:endParaRPr lang="en-CN"/>
          </a:p>
        </p:txBody>
      </p:sp>
    </p:spTree>
    <p:extLst>
      <p:ext uri="{BB962C8B-B14F-4D97-AF65-F5344CB8AC3E}">
        <p14:creationId xmlns:p14="http://schemas.microsoft.com/office/powerpoint/2010/main" val="2161533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E7F5C-9D7F-D60B-EC75-FA60C9CA5F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CN"/>
          </a:p>
        </p:txBody>
      </p:sp>
      <p:sp>
        <p:nvSpPr>
          <p:cNvPr id="3" name="Content Placeholder 2">
            <a:extLst>
              <a:ext uri="{FF2B5EF4-FFF2-40B4-BE49-F238E27FC236}">
                <a16:creationId xmlns:a16="http://schemas.microsoft.com/office/drawing/2014/main" id="{488622C4-294E-508E-875E-22B4F38012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4" name="Text Placeholder 3">
            <a:extLst>
              <a:ext uri="{FF2B5EF4-FFF2-40B4-BE49-F238E27FC236}">
                <a16:creationId xmlns:a16="http://schemas.microsoft.com/office/drawing/2014/main" id="{5C832F5A-EA56-BC6E-F8DB-D26871882D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C64848-7579-6AE0-27B6-FED6BB949C62}"/>
              </a:ext>
            </a:extLst>
          </p:cNvPr>
          <p:cNvSpPr>
            <a:spLocks noGrp="1"/>
          </p:cNvSpPr>
          <p:nvPr>
            <p:ph type="dt" sz="half" idx="10"/>
          </p:nvPr>
        </p:nvSpPr>
        <p:spPr/>
        <p:txBody>
          <a:bodyPr/>
          <a:lstStyle/>
          <a:p>
            <a:fld id="{891ECBA5-DE92-574D-B825-578B12520ECD}" type="datetimeFigureOut">
              <a:rPr lang="en-CN" smtClean="0"/>
              <a:t>2026/4/19</a:t>
            </a:fld>
            <a:endParaRPr lang="en-CN"/>
          </a:p>
        </p:txBody>
      </p:sp>
      <p:sp>
        <p:nvSpPr>
          <p:cNvPr id="6" name="Footer Placeholder 5">
            <a:extLst>
              <a:ext uri="{FF2B5EF4-FFF2-40B4-BE49-F238E27FC236}">
                <a16:creationId xmlns:a16="http://schemas.microsoft.com/office/drawing/2014/main" id="{DBC94518-B5AF-847C-5C40-786F7A6065BF}"/>
              </a:ext>
            </a:extLst>
          </p:cNvPr>
          <p:cNvSpPr>
            <a:spLocks noGrp="1"/>
          </p:cNvSpPr>
          <p:nvPr>
            <p:ph type="ftr" sz="quarter" idx="11"/>
          </p:nvPr>
        </p:nvSpPr>
        <p:spPr/>
        <p:txBody>
          <a:bodyPr/>
          <a:lstStyle/>
          <a:p>
            <a:endParaRPr lang="en-CN"/>
          </a:p>
        </p:txBody>
      </p:sp>
      <p:sp>
        <p:nvSpPr>
          <p:cNvPr id="7" name="Slide Number Placeholder 6">
            <a:extLst>
              <a:ext uri="{FF2B5EF4-FFF2-40B4-BE49-F238E27FC236}">
                <a16:creationId xmlns:a16="http://schemas.microsoft.com/office/drawing/2014/main" id="{ADBD2DA3-A73E-D985-E784-9FC97F5717DF}"/>
              </a:ext>
            </a:extLst>
          </p:cNvPr>
          <p:cNvSpPr>
            <a:spLocks noGrp="1"/>
          </p:cNvSpPr>
          <p:nvPr>
            <p:ph type="sldNum" sz="quarter" idx="12"/>
          </p:nvPr>
        </p:nvSpPr>
        <p:spPr/>
        <p:txBody>
          <a:bodyPr/>
          <a:lstStyle/>
          <a:p>
            <a:fld id="{3E357B30-0389-BB43-9634-42053C0B72A6}" type="slidenum">
              <a:rPr lang="en-CN" smtClean="0"/>
              <a:t>‹#›</a:t>
            </a:fld>
            <a:endParaRPr lang="en-CN"/>
          </a:p>
        </p:txBody>
      </p:sp>
    </p:spTree>
    <p:extLst>
      <p:ext uri="{BB962C8B-B14F-4D97-AF65-F5344CB8AC3E}">
        <p14:creationId xmlns:p14="http://schemas.microsoft.com/office/powerpoint/2010/main" val="2180643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D8B19-7FB4-1ED2-2FAC-85CAA1CD90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CN"/>
          </a:p>
        </p:txBody>
      </p:sp>
      <p:sp>
        <p:nvSpPr>
          <p:cNvPr id="3" name="Picture Placeholder 2">
            <a:extLst>
              <a:ext uri="{FF2B5EF4-FFF2-40B4-BE49-F238E27FC236}">
                <a16:creationId xmlns:a16="http://schemas.microsoft.com/office/drawing/2014/main" id="{4082819D-355E-863F-24BE-4C7D7F16C8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CN"/>
          </a:p>
        </p:txBody>
      </p:sp>
      <p:sp>
        <p:nvSpPr>
          <p:cNvPr id="4" name="Text Placeholder 3">
            <a:extLst>
              <a:ext uri="{FF2B5EF4-FFF2-40B4-BE49-F238E27FC236}">
                <a16:creationId xmlns:a16="http://schemas.microsoft.com/office/drawing/2014/main" id="{732E234C-96BD-DEF4-648C-71605AE7A3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81ADF3-D56A-47C2-C456-2239F8AC2839}"/>
              </a:ext>
            </a:extLst>
          </p:cNvPr>
          <p:cNvSpPr>
            <a:spLocks noGrp="1"/>
          </p:cNvSpPr>
          <p:nvPr>
            <p:ph type="dt" sz="half" idx="10"/>
          </p:nvPr>
        </p:nvSpPr>
        <p:spPr/>
        <p:txBody>
          <a:bodyPr/>
          <a:lstStyle/>
          <a:p>
            <a:fld id="{891ECBA5-DE92-574D-B825-578B12520ECD}" type="datetimeFigureOut">
              <a:rPr lang="en-CN" smtClean="0"/>
              <a:t>2026/4/19</a:t>
            </a:fld>
            <a:endParaRPr lang="en-CN"/>
          </a:p>
        </p:txBody>
      </p:sp>
      <p:sp>
        <p:nvSpPr>
          <p:cNvPr id="6" name="Footer Placeholder 5">
            <a:extLst>
              <a:ext uri="{FF2B5EF4-FFF2-40B4-BE49-F238E27FC236}">
                <a16:creationId xmlns:a16="http://schemas.microsoft.com/office/drawing/2014/main" id="{9C6DF6DD-9365-A940-E0A2-01EF7F363B2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0514E52-7724-8D1F-DB5B-B88C93DC623B}"/>
              </a:ext>
            </a:extLst>
          </p:cNvPr>
          <p:cNvSpPr>
            <a:spLocks noGrp="1"/>
          </p:cNvSpPr>
          <p:nvPr>
            <p:ph type="sldNum" sz="quarter" idx="12"/>
          </p:nvPr>
        </p:nvSpPr>
        <p:spPr/>
        <p:txBody>
          <a:bodyPr/>
          <a:lstStyle/>
          <a:p>
            <a:fld id="{3E357B30-0389-BB43-9634-42053C0B72A6}" type="slidenum">
              <a:rPr lang="en-CN" smtClean="0"/>
              <a:t>‹#›</a:t>
            </a:fld>
            <a:endParaRPr lang="en-CN"/>
          </a:p>
        </p:txBody>
      </p:sp>
    </p:spTree>
    <p:extLst>
      <p:ext uri="{BB962C8B-B14F-4D97-AF65-F5344CB8AC3E}">
        <p14:creationId xmlns:p14="http://schemas.microsoft.com/office/powerpoint/2010/main" val="2654250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DA64-D1AE-6228-F368-D53F6803AC69}"/>
              </a:ext>
            </a:extLst>
          </p:cNvPr>
          <p:cNvSpPr>
            <a:spLocks noGrp="1"/>
          </p:cNvSpPr>
          <p:nvPr>
            <p:ph type="title"/>
          </p:nvPr>
        </p:nvSpPr>
        <p:spPr/>
        <p:txBody>
          <a:bodyPr/>
          <a:lstStyle/>
          <a:p>
            <a:r>
              <a:rPr lang="en-US"/>
              <a:t>Click to edit Master title style</a:t>
            </a:r>
            <a:endParaRPr lang="en-CN"/>
          </a:p>
        </p:txBody>
      </p:sp>
      <p:sp>
        <p:nvSpPr>
          <p:cNvPr id="3" name="Vertical Text Placeholder 2">
            <a:extLst>
              <a:ext uri="{FF2B5EF4-FFF2-40B4-BE49-F238E27FC236}">
                <a16:creationId xmlns:a16="http://schemas.microsoft.com/office/drawing/2014/main" id="{C5CA7DA5-12F4-EAB1-4CF7-EC62D3CF1E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4" name="Date Placeholder 3">
            <a:extLst>
              <a:ext uri="{FF2B5EF4-FFF2-40B4-BE49-F238E27FC236}">
                <a16:creationId xmlns:a16="http://schemas.microsoft.com/office/drawing/2014/main" id="{C49C7D30-7E7D-FBE1-68D6-0E7FE28C0945}"/>
              </a:ext>
            </a:extLst>
          </p:cNvPr>
          <p:cNvSpPr>
            <a:spLocks noGrp="1"/>
          </p:cNvSpPr>
          <p:nvPr>
            <p:ph type="dt" sz="half" idx="10"/>
          </p:nvPr>
        </p:nvSpPr>
        <p:spPr/>
        <p:txBody>
          <a:bodyPr/>
          <a:lstStyle/>
          <a:p>
            <a:fld id="{891ECBA5-DE92-574D-B825-578B12520ECD}" type="datetimeFigureOut">
              <a:rPr lang="en-CN" smtClean="0"/>
              <a:t>2026/4/19</a:t>
            </a:fld>
            <a:endParaRPr lang="en-CN"/>
          </a:p>
        </p:txBody>
      </p:sp>
      <p:sp>
        <p:nvSpPr>
          <p:cNvPr id="5" name="Footer Placeholder 4">
            <a:extLst>
              <a:ext uri="{FF2B5EF4-FFF2-40B4-BE49-F238E27FC236}">
                <a16:creationId xmlns:a16="http://schemas.microsoft.com/office/drawing/2014/main" id="{0643FBA2-376C-5A9F-33EE-B885208773B4}"/>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4E9CDD2B-6068-E462-F3B2-1AD274EF45CA}"/>
              </a:ext>
            </a:extLst>
          </p:cNvPr>
          <p:cNvSpPr>
            <a:spLocks noGrp="1"/>
          </p:cNvSpPr>
          <p:nvPr>
            <p:ph type="sldNum" sz="quarter" idx="12"/>
          </p:nvPr>
        </p:nvSpPr>
        <p:spPr/>
        <p:txBody>
          <a:bodyPr/>
          <a:lstStyle/>
          <a:p>
            <a:fld id="{3E357B30-0389-BB43-9634-42053C0B72A6}" type="slidenum">
              <a:rPr lang="en-CN" smtClean="0"/>
              <a:t>‹#›</a:t>
            </a:fld>
            <a:endParaRPr lang="en-CN"/>
          </a:p>
        </p:txBody>
      </p:sp>
    </p:spTree>
    <p:extLst>
      <p:ext uri="{BB962C8B-B14F-4D97-AF65-F5344CB8AC3E}">
        <p14:creationId xmlns:p14="http://schemas.microsoft.com/office/powerpoint/2010/main" val="2461943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2FC896-36A3-3079-66D7-31E5B20D44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CN"/>
          </a:p>
        </p:txBody>
      </p:sp>
      <p:sp>
        <p:nvSpPr>
          <p:cNvPr id="3" name="Vertical Text Placeholder 2">
            <a:extLst>
              <a:ext uri="{FF2B5EF4-FFF2-40B4-BE49-F238E27FC236}">
                <a16:creationId xmlns:a16="http://schemas.microsoft.com/office/drawing/2014/main" id="{6693BF8A-8E4D-039E-141C-9A532E8895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4" name="Date Placeholder 3">
            <a:extLst>
              <a:ext uri="{FF2B5EF4-FFF2-40B4-BE49-F238E27FC236}">
                <a16:creationId xmlns:a16="http://schemas.microsoft.com/office/drawing/2014/main" id="{16469AB9-6532-3E45-EF53-826B18C55E1D}"/>
              </a:ext>
            </a:extLst>
          </p:cNvPr>
          <p:cNvSpPr>
            <a:spLocks noGrp="1"/>
          </p:cNvSpPr>
          <p:nvPr>
            <p:ph type="dt" sz="half" idx="10"/>
          </p:nvPr>
        </p:nvSpPr>
        <p:spPr/>
        <p:txBody>
          <a:bodyPr/>
          <a:lstStyle/>
          <a:p>
            <a:fld id="{891ECBA5-DE92-574D-B825-578B12520ECD}" type="datetimeFigureOut">
              <a:rPr lang="en-CN" smtClean="0"/>
              <a:t>2026/4/19</a:t>
            </a:fld>
            <a:endParaRPr lang="en-CN"/>
          </a:p>
        </p:txBody>
      </p:sp>
      <p:sp>
        <p:nvSpPr>
          <p:cNvPr id="5" name="Footer Placeholder 4">
            <a:extLst>
              <a:ext uri="{FF2B5EF4-FFF2-40B4-BE49-F238E27FC236}">
                <a16:creationId xmlns:a16="http://schemas.microsoft.com/office/drawing/2014/main" id="{7C987594-E335-4C47-4089-5B8C2A6FC6CB}"/>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BB68E12C-5F9D-B2A2-BEBD-BC521E397F78}"/>
              </a:ext>
            </a:extLst>
          </p:cNvPr>
          <p:cNvSpPr>
            <a:spLocks noGrp="1"/>
          </p:cNvSpPr>
          <p:nvPr>
            <p:ph type="sldNum" sz="quarter" idx="12"/>
          </p:nvPr>
        </p:nvSpPr>
        <p:spPr/>
        <p:txBody>
          <a:bodyPr/>
          <a:lstStyle/>
          <a:p>
            <a:fld id="{3E357B30-0389-BB43-9634-42053C0B72A6}" type="slidenum">
              <a:rPr lang="en-CN" smtClean="0"/>
              <a:t>‹#›</a:t>
            </a:fld>
            <a:endParaRPr lang="en-CN"/>
          </a:p>
        </p:txBody>
      </p:sp>
    </p:spTree>
    <p:extLst>
      <p:ext uri="{BB962C8B-B14F-4D97-AF65-F5344CB8AC3E}">
        <p14:creationId xmlns:p14="http://schemas.microsoft.com/office/powerpoint/2010/main" val="16383337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9990F-30AF-B240-BD10-F95BA32E9DA4}"/>
              </a:ext>
            </a:extLst>
          </p:cNvPr>
          <p:cNvSpPr>
            <a:spLocks noGrp="1"/>
          </p:cNvSpPr>
          <p:nvPr>
            <p:ph type="title"/>
          </p:nvPr>
        </p:nvSpPr>
        <p:spPr/>
        <p:txBody>
          <a:bodyPr/>
          <a:lstStyle/>
          <a:p>
            <a:r>
              <a:rPr lang="en-US"/>
              <a:t>Click to edit Master title style</a:t>
            </a:r>
            <a:endParaRPr lang="en-CN"/>
          </a:p>
        </p:txBody>
      </p:sp>
    </p:spTree>
    <p:extLst>
      <p:ext uri="{BB962C8B-B14F-4D97-AF65-F5344CB8AC3E}">
        <p14:creationId xmlns:p14="http://schemas.microsoft.com/office/powerpoint/2010/main" val="1107362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C15298-DA86-13E1-9724-CD0ADF8439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CN"/>
          </a:p>
        </p:txBody>
      </p:sp>
      <p:sp>
        <p:nvSpPr>
          <p:cNvPr id="3" name="Text Placeholder 2">
            <a:extLst>
              <a:ext uri="{FF2B5EF4-FFF2-40B4-BE49-F238E27FC236}">
                <a16:creationId xmlns:a16="http://schemas.microsoft.com/office/drawing/2014/main" id="{1CD571F0-70DD-C3D2-9358-0A3BF7BD2F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4" name="Date Placeholder 3">
            <a:extLst>
              <a:ext uri="{FF2B5EF4-FFF2-40B4-BE49-F238E27FC236}">
                <a16:creationId xmlns:a16="http://schemas.microsoft.com/office/drawing/2014/main" id="{178C8E07-9B34-59CE-23AB-A954648659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91ECBA5-DE92-574D-B825-578B12520ECD}" type="datetimeFigureOut">
              <a:rPr lang="en-CN" smtClean="0"/>
              <a:t>2026/4/19</a:t>
            </a:fld>
            <a:endParaRPr lang="en-CN"/>
          </a:p>
        </p:txBody>
      </p:sp>
      <p:sp>
        <p:nvSpPr>
          <p:cNvPr id="5" name="Footer Placeholder 4">
            <a:extLst>
              <a:ext uri="{FF2B5EF4-FFF2-40B4-BE49-F238E27FC236}">
                <a16:creationId xmlns:a16="http://schemas.microsoft.com/office/drawing/2014/main" id="{B0892F38-C7A0-AC6F-C938-37E912D3E8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CN"/>
          </a:p>
        </p:txBody>
      </p:sp>
      <p:sp>
        <p:nvSpPr>
          <p:cNvPr id="6" name="Slide Number Placeholder 5">
            <a:extLst>
              <a:ext uri="{FF2B5EF4-FFF2-40B4-BE49-F238E27FC236}">
                <a16:creationId xmlns:a16="http://schemas.microsoft.com/office/drawing/2014/main" id="{9648A74D-ED3E-92BF-9577-BB2EB237DD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E357B30-0389-BB43-9634-42053C0B72A6}" type="slidenum">
              <a:rPr lang="en-CN" smtClean="0"/>
              <a:t>‹#›</a:t>
            </a:fld>
            <a:endParaRPr lang="en-CN"/>
          </a:p>
        </p:txBody>
      </p:sp>
    </p:spTree>
    <p:extLst>
      <p:ext uri="{BB962C8B-B14F-4D97-AF65-F5344CB8AC3E}">
        <p14:creationId xmlns:p14="http://schemas.microsoft.com/office/powerpoint/2010/main" val="3594171583"/>
      </p:ext>
    </p:extLst>
  </p:cSld>
  <p:clrMap bg1="lt1" tx1="dk1" bg2="lt2" tx2="dk2" accent1="accent1" accent2="accent2" accent3="accent3" accent4="accent4" accent5="accent5" accent6="accent6" hlink="hlink" folHlink="folHlink"/>
  <p:sldLayoutIdLst>
    <p:sldLayoutId id="2147484082" r:id="rId1"/>
    <p:sldLayoutId id="2147484083" r:id="rId2"/>
    <p:sldLayoutId id="2147484084" r:id="rId3"/>
    <p:sldLayoutId id="2147484085" r:id="rId4"/>
    <p:sldLayoutId id="2147484086" r:id="rId5"/>
    <p:sldLayoutId id="2147484087" r:id="rId6"/>
    <p:sldLayoutId id="2147484088" r:id="rId7"/>
    <p:sldLayoutId id="2147484089" r:id="rId8"/>
    <p:sldLayoutId id="2147484090" r:id="rId9"/>
    <p:sldLayoutId id="2147484091" r:id="rId10"/>
    <p:sldLayoutId id="2147484092" r:id="rId11"/>
    <p:sldLayoutId id="214748409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mailto:wmgbusiness@warwick.ac.uk" TargetMode="External"/><Relationship Id="rId13" Type="http://schemas.openxmlformats.org/officeDocument/2006/relationships/diagramData" Target="../diagrams/data1.xml"/><Relationship Id="rId18" Type="http://schemas.openxmlformats.org/officeDocument/2006/relationships/image" Target="../media/image3.png"/><Relationship Id="rId3" Type="http://schemas.openxmlformats.org/officeDocument/2006/relationships/hyperlink" Target="mailto:s.j.york@warwick.ac.uk" TargetMode="External"/><Relationship Id="rId21" Type="http://schemas.openxmlformats.org/officeDocument/2006/relationships/image" Target="../media/image6.jpeg"/><Relationship Id="rId7" Type="http://schemas.openxmlformats.org/officeDocument/2006/relationships/hyperlink" Target="mailto:g.west@warwick.ac.uk" TargetMode="External"/><Relationship Id="rId12" Type="http://schemas.openxmlformats.org/officeDocument/2006/relationships/hyperlink" Target="https://warwick.ac.uk/research/rtp/xrd/electrondiffraction/" TargetMode="External"/><Relationship Id="rId17" Type="http://schemas.microsoft.com/office/2007/relationships/diagramDrawing" Target="../diagrams/drawing1.xml"/><Relationship Id="rId2" Type="http://schemas.openxmlformats.org/officeDocument/2006/relationships/notesSlide" Target="../notesSlides/notesSlide1.xml"/><Relationship Id="rId16" Type="http://schemas.openxmlformats.org/officeDocument/2006/relationships/diagramColors" Target="../diagrams/colors1.xml"/><Relationship Id="rId20"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hyperlink" Target="https://warwick.ac.uk/research/rtp/bioimaging/whatwecando/" TargetMode="External"/><Relationship Id="rId11" Type="http://schemas.openxmlformats.org/officeDocument/2006/relationships/hyperlink" Target="mailto:info@ncs.ac.uk" TargetMode="External"/><Relationship Id="rId5" Type="http://schemas.openxmlformats.org/officeDocument/2006/relationships/hyperlink" Target="mailto:s.bakker@warwick.ac.uk" TargetMode="External"/><Relationship Id="rId15" Type="http://schemas.openxmlformats.org/officeDocument/2006/relationships/diagramQuickStyle" Target="../diagrams/quickStyle1.xml"/><Relationship Id="rId10" Type="http://schemas.openxmlformats.org/officeDocument/2006/relationships/hyperlink" Target="mailto:d.walker.2@warwick.ac.uk" TargetMode="External"/><Relationship Id="rId19" Type="http://schemas.openxmlformats.org/officeDocument/2006/relationships/image" Target="../media/image4.jpeg"/><Relationship Id="rId4" Type="http://schemas.openxmlformats.org/officeDocument/2006/relationships/hyperlink" Target="https://warwick.ac.uk/research/rtp/em/" TargetMode="External"/><Relationship Id="rId9" Type="http://schemas.openxmlformats.org/officeDocument/2006/relationships/hyperlink" Target="https://warwick.ac.uk/fac/sci/wmg/research/research-areas/steels/facilities-and-equipment/" TargetMode="External"/><Relationship Id="rId1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emf"/><Relationship Id="rId7" Type="http://schemas.openxmlformats.org/officeDocument/2006/relationships/image" Target="../media/image11.emf"/><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10.emf"/><Relationship Id="rId5" Type="http://schemas.openxmlformats.org/officeDocument/2006/relationships/image" Target="../media/image9.jpeg"/><Relationship Id="rId10" Type="http://schemas.openxmlformats.org/officeDocument/2006/relationships/image" Target="../media/image14.jpg"/><Relationship Id="rId4" Type="http://schemas.openxmlformats.org/officeDocument/2006/relationships/image" Target="../media/image8.png"/><Relationship Id="rId9" Type="http://schemas.openxmlformats.org/officeDocument/2006/relationships/image" Target="../media/image13.jpeg"/></Relationships>
</file>

<file path=ppt/slides/_rels/slide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jpeg"/><Relationship Id="rId7"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 Id="rId9" Type="http://schemas.openxmlformats.org/officeDocument/2006/relationships/image" Target="../media/image21.pn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emf"/><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26.emf"/><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11" Type="http://schemas.openxmlformats.org/officeDocument/2006/relationships/image" Target="../media/image25.emf"/><Relationship Id="rId5" Type="http://schemas.openxmlformats.org/officeDocument/2006/relationships/diagramQuickStyle" Target="../diagrams/quickStyle2.xml"/><Relationship Id="rId10" Type="http://schemas.openxmlformats.org/officeDocument/2006/relationships/image" Target="../media/image24.svg"/><Relationship Id="rId4" Type="http://schemas.openxmlformats.org/officeDocument/2006/relationships/diagramLayout" Target="../diagrams/layout2.xml"/><Relationship Id="rId9" Type="http://schemas.openxmlformats.org/officeDocument/2006/relationships/image" Target="../media/image2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3.xml"/><Relationship Id="rId7" Type="http://schemas.microsoft.com/office/2007/relationships/diagramDrawing" Target="../diagrams/drawing3.xml"/><Relationship Id="rId12"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3.xml"/><Relationship Id="rId11" Type="http://schemas.openxmlformats.org/officeDocument/2006/relationships/image" Target="../media/image31.png"/><Relationship Id="rId5" Type="http://schemas.openxmlformats.org/officeDocument/2006/relationships/diagramQuickStyle" Target="../diagrams/quickStyle3.xml"/><Relationship Id="rId10" Type="http://schemas.openxmlformats.org/officeDocument/2006/relationships/image" Target="../media/image30.jpeg"/><Relationship Id="rId4" Type="http://schemas.openxmlformats.org/officeDocument/2006/relationships/diagramLayout" Target="../diagrams/layout3.xml"/><Relationship Id="rId9" Type="http://schemas.openxmlformats.org/officeDocument/2006/relationships/image" Target="../media/image29.jpeg"/></Relationships>
</file>

<file path=ppt/slides/_rels/slide9.xml.rels><?xml version="1.0" encoding="UTF-8" standalone="yes"?>
<Relationships xmlns="http://schemas.openxmlformats.org/package/2006/relationships"><Relationship Id="rId8" Type="http://schemas.openxmlformats.org/officeDocument/2006/relationships/notesSlide" Target="../notesSlides/notesSlide7.xml"/><Relationship Id="rId13" Type="http://schemas.microsoft.com/office/2007/relationships/diagramDrawing" Target="../diagrams/drawing4.xml"/><Relationship Id="rId18" Type="http://schemas.openxmlformats.org/officeDocument/2006/relationships/image" Target="../media/image37.png"/><Relationship Id="rId26" Type="http://schemas.openxmlformats.org/officeDocument/2006/relationships/image" Target="../media/image45.png"/><Relationship Id="rId3" Type="http://schemas.microsoft.com/office/2007/relationships/media" Target="../media/media2.mp4"/><Relationship Id="rId21" Type="http://schemas.openxmlformats.org/officeDocument/2006/relationships/image" Target="../media/image40.png"/><Relationship Id="rId7" Type="http://schemas.openxmlformats.org/officeDocument/2006/relationships/slideLayout" Target="../slideLayouts/slideLayout6.xml"/><Relationship Id="rId12" Type="http://schemas.openxmlformats.org/officeDocument/2006/relationships/diagramColors" Target="../diagrams/colors4.xml"/><Relationship Id="rId17" Type="http://schemas.openxmlformats.org/officeDocument/2006/relationships/image" Target="../media/image36.png"/><Relationship Id="rId25" Type="http://schemas.openxmlformats.org/officeDocument/2006/relationships/image" Target="../media/image44.emf"/><Relationship Id="rId2" Type="http://schemas.openxmlformats.org/officeDocument/2006/relationships/video" Target="../media/media1.mp4"/><Relationship Id="rId16" Type="http://schemas.openxmlformats.org/officeDocument/2006/relationships/image" Target="../media/image35.png"/><Relationship Id="rId20" Type="http://schemas.openxmlformats.org/officeDocument/2006/relationships/image" Target="../media/image39.tiff"/><Relationship Id="rId1" Type="http://schemas.microsoft.com/office/2007/relationships/media" Target="../media/media1.mp4"/><Relationship Id="rId6" Type="http://schemas.openxmlformats.org/officeDocument/2006/relationships/video" Target="../media/media3.mpg"/><Relationship Id="rId11" Type="http://schemas.openxmlformats.org/officeDocument/2006/relationships/diagramQuickStyle" Target="../diagrams/quickStyle4.xml"/><Relationship Id="rId24" Type="http://schemas.openxmlformats.org/officeDocument/2006/relationships/image" Target="../media/image43.png"/><Relationship Id="rId5" Type="http://schemas.microsoft.com/office/2007/relationships/media" Target="../media/media3.mpg"/><Relationship Id="rId15" Type="http://schemas.openxmlformats.org/officeDocument/2006/relationships/image" Target="../media/image34.png"/><Relationship Id="rId23" Type="http://schemas.openxmlformats.org/officeDocument/2006/relationships/image" Target="../media/image42.jpeg"/><Relationship Id="rId10" Type="http://schemas.openxmlformats.org/officeDocument/2006/relationships/diagramLayout" Target="../diagrams/layout4.xml"/><Relationship Id="rId19" Type="http://schemas.openxmlformats.org/officeDocument/2006/relationships/image" Target="../media/image38.png"/><Relationship Id="rId4" Type="http://schemas.openxmlformats.org/officeDocument/2006/relationships/video" Target="../media/media2.mp4"/><Relationship Id="rId9" Type="http://schemas.openxmlformats.org/officeDocument/2006/relationships/diagramData" Target="../diagrams/data4.xml"/><Relationship Id="rId14" Type="http://schemas.openxmlformats.org/officeDocument/2006/relationships/image" Target="../media/image33.tiff"/><Relationship Id="rId22" Type="http://schemas.openxmlformats.org/officeDocument/2006/relationships/image" Target="../media/image41.emf"/></Relationships>
</file>

<file path=ppt/slides/_rels/slide10.xml.rels><?xml version="1.0" encoding="UTF-8" standalone="yes"?>
<Relationships xmlns="http://schemas.openxmlformats.org/package/2006/relationships"><Relationship Id="rId3" Type="http://schemas.openxmlformats.org/officeDocument/2006/relationships/image" Target="../media/image46.tiff"/><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49.jpeg"/><Relationship Id="rId5" Type="http://schemas.openxmlformats.org/officeDocument/2006/relationships/image" Target="../media/image48.png"/><Relationship Id="rId4" Type="http://schemas.openxmlformats.org/officeDocument/2006/relationships/image" Target="../media/image47.png"/></Relationships>
</file>

<file path=ppt/slides/_rels/slide11.xml.rels><?xml version="1.0" encoding="UTF-8" standalone="yes"?>
<Relationships xmlns="http://schemas.openxmlformats.org/package/2006/relationships"><Relationship Id="rId8" Type="http://schemas.openxmlformats.org/officeDocument/2006/relationships/image" Target="../media/image56.emf"/><Relationship Id="rId13" Type="http://schemas.openxmlformats.org/officeDocument/2006/relationships/image" Target="../media/image61.wmf"/><Relationship Id="rId3" Type="http://schemas.openxmlformats.org/officeDocument/2006/relationships/image" Target="../media/image51.emf"/><Relationship Id="rId7" Type="http://schemas.openxmlformats.org/officeDocument/2006/relationships/image" Target="../media/image55.emf"/><Relationship Id="rId12" Type="http://schemas.openxmlformats.org/officeDocument/2006/relationships/image" Target="../media/image60.png"/><Relationship Id="rId2" Type="http://schemas.openxmlformats.org/officeDocument/2006/relationships/image" Target="../media/image50.png"/><Relationship Id="rId1" Type="http://schemas.openxmlformats.org/officeDocument/2006/relationships/slideLayout" Target="../slideLayouts/slideLayout6.xml"/><Relationship Id="rId6" Type="http://schemas.openxmlformats.org/officeDocument/2006/relationships/image" Target="../media/image54.emf"/><Relationship Id="rId11" Type="http://schemas.openxmlformats.org/officeDocument/2006/relationships/image" Target="../media/image59.jpeg"/><Relationship Id="rId5" Type="http://schemas.openxmlformats.org/officeDocument/2006/relationships/image" Target="../media/image53.png"/><Relationship Id="rId10" Type="http://schemas.openxmlformats.org/officeDocument/2006/relationships/image" Target="../media/image58.emf"/><Relationship Id="rId4" Type="http://schemas.openxmlformats.org/officeDocument/2006/relationships/image" Target="../media/image52.emf"/><Relationship Id="rId9" Type="http://schemas.openxmlformats.org/officeDocument/2006/relationships/image" Target="../media/image57.png"/></Relationships>
</file>

<file path=ppt/slides/_rels/slide12.xml.rels><?xml version="1.0" encoding="UTF-8" standalone="yes"?>
<Relationships xmlns="http://schemas.openxmlformats.org/package/2006/relationships"><Relationship Id="rId3" Type="http://schemas.openxmlformats.org/officeDocument/2006/relationships/image" Target="../media/image63.png"/><Relationship Id="rId7" Type="http://schemas.openxmlformats.org/officeDocument/2006/relationships/image" Target="../media/image13.jpeg"/><Relationship Id="rId2" Type="http://schemas.openxmlformats.org/officeDocument/2006/relationships/image" Target="../media/image62.emf"/><Relationship Id="rId1" Type="http://schemas.openxmlformats.org/officeDocument/2006/relationships/slideLayout" Target="../slideLayouts/slideLayout6.xml"/><Relationship Id="rId6" Type="http://schemas.openxmlformats.org/officeDocument/2006/relationships/image" Target="../media/image66.jpeg"/><Relationship Id="rId5" Type="http://schemas.openxmlformats.org/officeDocument/2006/relationships/image" Target="../media/image65.png"/><Relationship Id="rId4" Type="http://schemas.openxmlformats.org/officeDocument/2006/relationships/image" Target="../media/image64.tiff"/></Relationships>
</file>

<file path=ppt/slides/_rels/slide13.xml.rels><?xml version="1.0" encoding="UTF-8" standalone="yes"?>
<Relationships xmlns="http://schemas.openxmlformats.org/package/2006/relationships"><Relationship Id="rId8" Type="http://schemas.openxmlformats.org/officeDocument/2006/relationships/image" Target="../media/image71.png"/><Relationship Id="rId3" Type="http://schemas.openxmlformats.org/officeDocument/2006/relationships/image" Target="../media/image13.jpeg"/><Relationship Id="rId7" Type="http://schemas.openxmlformats.org/officeDocument/2006/relationships/image" Target="../media/image70.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69.jpeg"/><Relationship Id="rId5" Type="http://schemas.openxmlformats.org/officeDocument/2006/relationships/image" Target="../media/image68.gif"/><Relationship Id="rId4" Type="http://schemas.openxmlformats.org/officeDocument/2006/relationships/image" Target="../media/image67.gif"/><Relationship Id="rId9" Type="http://schemas.openxmlformats.org/officeDocument/2006/relationships/image" Target="../media/image72.png"/></Relationships>
</file>

<file path=ppt/slides/_rels/slide14.xml.rels><?xml version="1.0" encoding="UTF-8" standalone="yes"?>
<Relationships xmlns="http://schemas.openxmlformats.org/package/2006/relationships"><Relationship Id="rId8" Type="http://schemas.openxmlformats.org/officeDocument/2006/relationships/image" Target="../media/image73.png"/><Relationship Id="rId13" Type="http://schemas.openxmlformats.org/officeDocument/2006/relationships/image" Target="../media/image78.png"/><Relationship Id="rId3" Type="http://schemas.openxmlformats.org/officeDocument/2006/relationships/diagramData" Target="../diagrams/data5.xml"/><Relationship Id="rId7" Type="http://schemas.microsoft.com/office/2007/relationships/diagramDrawing" Target="../diagrams/drawing5.xml"/><Relationship Id="rId12" Type="http://schemas.openxmlformats.org/officeDocument/2006/relationships/image" Target="../media/image77.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5.xml"/><Relationship Id="rId11" Type="http://schemas.openxmlformats.org/officeDocument/2006/relationships/image" Target="../media/image76.png"/><Relationship Id="rId5" Type="http://schemas.openxmlformats.org/officeDocument/2006/relationships/diagramQuickStyle" Target="../diagrams/quickStyle5.xml"/><Relationship Id="rId15" Type="http://schemas.openxmlformats.org/officeDocument/2006/relationships/image" Target="../media/image80.png"/><Relationship Id="rId10" Type="http://schemas.openxmlformats.org/officeDocument/2006/relationships/image" Target="../media/image75.png"/><Relationship Id="rId4" Type="http://schemas.openxmlformats.org/officeDocument/2006/relationships/diagramLayout" Target="../diagrams/layout5.xml"/><Relationship Id="rId9" Type="http://schemas.openxmlformats.org/officeDocument/2006/relationships/image" Target="../media/image74.emf"/><Relationship Id="rId14" Type="http://schemas.openxmlformats.org/officeDocument/2006/relationships/image" Target="../media/image79.png"/></Relationships>
</file>

<file path=ppt/slides/_rels/slide15.xml.rels><?xml version="1.0" encoding="UTF-8" standalone="yes"?>
<Relationships xmlns="http://schemas.openxmlformats.org/package/2006/relationships"><Relationship Id="rId3" Type="http://schemas.openxmlformats.org/officeDocument/2006/relationships/hyperlink" Target="mailto:c.gerard@warwick.ac.uk" TargetMode="External"/><Relationship Id="rId2" Type="http://schemas.openxmlformats.org/officeDocument/2006/relationships/image" Target="../media/image81.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E29BF-79C9-EA6C-0823-918CF4F0A2B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7F1C94D-C4E7-F9F5-2E32-99D28014DEAC}"/>
              </a:ext>
            </a:extLst>
          </p:cNvPr>
          <p:cNvSpPr>
            <a:spLocks noGrp="1"/>
          </p:cNvSpPr>
          <p:nvPr>
            <p:ph type="ctrTitle"/>
          </p:nvPr>
        </p:nvSpPr>
        <p:spPr>
          <a:xfrm>
            <a:off x="-1" y="0"/>
            <a:ext cx="12191981" cy="4411599"/>
          </a:xfrm>
        </p:spPr>
        <p:txBody>
          <a:bodyPr anchor="b">
            <a:normAutofit/>
          </a:bodyPr>
          <a:lstStyle/>
          <a:p>
            <a:pPr>
              <a:lnSpc>
                <a:spcPct val="150000"/>
              </a:lnSpc>
            </a:pPr>
            <a:r>
              <a:rPr lang="en-GB" sz="6600" b="1">
                <a:latin typeface="+mn-lt"/>
              </a:rPr>
              <a:t>W</a:t>
            </a:r>
            <a:r>
              <a:rPr lang="en-US" altLang="zh-CN" sz="6600" b="1">
                <a:latin typeface="+mn-lt"/>
              </a:rPr>
              <a:t>arwick</a:t>
            </a:r>
            <a:r>
              <a:rPr lang="zh-CN" altLang="en-US" sz="6600" b="1">
                <a:latin typeface="+mn-lt"/>
              </a:rPr>
              <a:t> </a:t>
            </a:r>
            <a:r>
              <a:rPr lang="en-US" altLang="zh-CN" sz="6600" b="1">
                <a:latin typeface="+mn-lt"/>
              </a:rPr>
              <a:t>EM</a:t>
            </a:r>
            <a:r>
              <a:rPr lang="zh-CN" altLang="en-US" sz="6600" b="1">
                <a:latin typeface="+mn-lt"/>
              </a:rPr>
              <a:t> </a:t>
            </a:r>
            <a:r>
              <a:rPr lang="en-US" altLang="zh-CN" sz="6600" b="1">
                <a:latin typeface="+mn-lt"/>
              </a:rPr>
              <a:t>Facilities</a:t>
            </a:r>
            <a:r>
              <a:rPr lang="zh-CN" altLang="en-US" sz="6600" b="1">
                <a:latin typeface="+mn-lt"/>
              </a:rPr>
              <a:t> </a:t>
            </a:r>
            <a:br>
              <a:rPr lang="en-US" altLang="zh-CN" sz="6600" b="1">
                <a:latin typeface="+mn-lt"/>
              </a:rPr>
            </a:br>
            <a:endParaRPr lang="en-CN" sz="6600" dirty="0">
              <a:latin typeface="+mn-lt"/>
            </a:endParaRPr>
          </a:p>
        </p:txBody>
      </p:sp>
      <p:sp>
        <p:nvSpPr>
          <p:cNvPr id="5" name="Subtitle 4">
            <a:extLst>
              <a:ext uri="{FF2B5EF4-FFF2-40B4-BE49-F238E27FC236}">
                <a16:creationId xmlns:a16="http://schemas.microsoft.com/office/drawing/2014/main" id="{876A4401-54E4-DE63-BD90-59E19AA88E23}"/>
              </a:ext>
            </a:extLst>
          </p:cNvPr>
          <p:cNvSpPr>
            <a:spLocks noGrp="1"/>
          </p:cNvSpPr>
          <p:nvPr>
            <p:ph type="subTitle" idx="1"/>
          </p:nvPr>
        </p:nvSpPr>
        <p:spPr>
          <a:xfrm>
            <a:off x="1256264" y="3703044"/>
            <a:ext cx="9679449" cy="2597946"/>
          </a:xfrm>
        </p:spPr>
        <p:txBody>
          <a:bodyPr anchor="ctr">
            <a:noAutofit/>
          </a:bodyPr>
          <a:lstStyle/>
          <a:p>
            <a:pPr>
              <a:lnSpc>
                <a:spcPct val="100000"/>
              </a:lnSpc>
              <a:spcBef>
                <a:spcPts val="400"/>
              </a:spcBef>
            </a:pPr>
            <a:r>
              <a:rPr lang="en-US" altLang="zh-CN" sz="2800" b="1"/>
              <a:t>Peng</a:t>
            </a:r>
            <a:r>
              <a:rPr lang="zh-CN" altLang="en-US" sz="2800" b="1"/>
              <a:t> </a:t>
            </a:r>
            <a:r>
              <a:rPr lang="en-US" altLang="zh-CN" sz="2800" b="1"/>
              <a:t>Wang</a:t>
            </a:r>
          </a:p>
          <a:p>
            <a:pPr>
              <a:lnSpc>
                <a:spcPct val="100000"/>
              </a:lnSpc>
              <a:spcBef>
                <a:spcPts val="400"/>
              </a:spcBef>
            </a:pPr>
            <a:endParaRPr lang="en-US" altLang="zh-CN" sz="2800" b="1"/>
          </a:p>
          <a:p>
            <a:pPr>
              <a:lnSpc>
                <a:spcPct val="100000"/>
              </a:lnSpc>
              <a:spcBef>
                <a:spcPts val="400"/>
              </a:spcBef>
            </a:pPr>
            <a:r>
              <a:rPr lang="en-US" altLang="zh-CN" sz="2800"/>
              <a:t>Electron Microscopy Research Technical Platform (EM-RTP)</a:t>
            </a:r>
          </a:p>
          <a:p>
            <a:pPr>
              <a:lnSpc>
                <a:spcPct val="100000"/>
              </a:lnSpc>
              <a:spcBef>
                <a:spcPts val="400"/>
              </a:spcBef>
            </a:pPr>
            <a:r>
              <a:rPr lang="en-US" altLang="zh-CN" sz="2800"/>
              <a:t>Department of Physics</a:t>
            </a:r>
          </a:p>
          <a:p>
            <a:pPr>
              <a:lnSpc>
                <a:spcPct val="100000"/>
              </a:lnSpc>
              <a:spcBef>
                <a:spcPts val="400"/>
              </a:spcBef>
            </a:pPr>
            <a:r>
              <a:rPr lang="en-US" altLang="zh-CN" sz="2800"/>
              <a:t>University</a:t>
            </a:r>
            <a:r>
              <a:rPr lang="zh-CN" altLang="en-US" sz="2800"/>
              <a:t> </a:t>
            </a:r>
            <a:r>
              <a:rPr lang="en-US" altLang="zh-CN" sz="2800"/>
              <a:t>of</a:t>
            </a:r>
            <a:r>
              <a:rPr lang="zh-CN" altLang="en-US" sz="2800"/>
              <a:t> </a:t>
            </a:r>
            <a:r>
              <a:rPr lang="en-US" altLang="zh-CN" sz="2800"/>
              <a:t>Warwick</a:t>
            </a:r>
            <a:endParaRPr lang="en-CN" sz="2800" dirty="0"/>
          </a:p>
        </p:txBody>
      </p:sp>
      <p:pic>
        <p:nvPicPr>
          <p:cNvPr id="2" name="Picture 4" descr="University at University of Warwick 5082">
            <a:extLst>
              <a:ext uri="{FF2B5EF4-FFF2-40B4-BE49-F238E27FC236}">
                <a16:creationId xmlns:a16="http://schemas.microsoft.com/office/drawing/2014/main" id="{9B407317-0319-5DDA-2CD1-80799EC6E8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753506"/>
            <a:ext cx="2726454" cy="1104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39554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532F2E-0F6D-CDE4-19E3-C60A70F28A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6B80B0-4FC4-A9AD-7072-3E971CAE844D}"/>
              </a:ext>
            </a:extLst>
          </p:cNvPr>
          <p:cNvSpPr>
            <a:spLocks noGrp="1"/>
          </p:cNvSpPr>
          <p:nvPr>
            <p:ph type="title"/>
          </p:nvPr>
        </p:nvSpPr>
        <p:spPr/>
        <p:txBody>
          <a:bodyPr>
            <a:normAutofit/>
          </a:bodyPr>
          <a:lstStyle/>
          <a:p>
            <a:r>
              <a:rPr lang="en-US" altLang="zh-CN" dirty="0"/>
              <a:t>Warwick</a:t>
            </a:r>
            <a:r>
              <a:rPr lang="zh-CN" altLang="en-US" dirty="0"/>
              <a:t> </a:t>
            </a:r>
            <a:r>
              <a:rPr lang="en-US" altLang="zh-CN" dirty="0"/>
              <a:t>Research Technology Platforms</a:t>
            </a:r>
            <a:br>
              <a:rPr lang="en-US" altLang="zh-CN" dirty="0"/>
            </a:br>
            <a:endParaRPr lang="en-CN" dirty="0"/>
          </a:p>
        </p:txBody>
      </p:sp>
      <p:pic>
        <p:nvPicPr>
          <p:cNvPr id="6" name="Picture 5">
            <a:extLst>
              <a:ext uri="{FF2B5EF4-FFF2-40B4-BE49-F238E27FC236}">
                <a16:creationId xmlns:a16="http://schemas.microsoft.com/office/drawing/2014/main" id="{4DB9F367-0E28-85E2-1D0A-419DD6265BD9}"/>
              </a:ext>
            </a:extLst>
          </p:cNvPr>
          <p:cNvPicPr>
            <a:picLocks noChangeAspect="1"/>
          </p:cNvPicPr>
          <p:nvPr/>
        </p:nvPicPr>
        <p:blipFill>
          <a:blip r:embed="rId2"/>
          <a:srcRect l="33115" t="75156" r="33927" b="1"/>
          <a:stretch>
            <a:fillRect/>
          </a:stretch>
        </p:blipFill>
        <p:spPr>
          <a:xfrm>
            <a:off x="251613" y="3804919"/>
            <a:ext cx="1942744" cy="1895034"/>
          </a:xfrm>
          <a:prstGeom prst="rect">
            <a:avLst/>
          </a:prstGeom>
        </p:spPr>
      </p:pic>
      <p:pic>
        <p:nvPicPr>
          <p:cNvPr id="7" name="Picture 6">
            <a:extLst>
              <a:ext uri="{FF2B5EF4-FFF2-40B4-BE49-F238E27FC236}">
                <a16:creationId xmlns:a16="http://schemas.microsoft.com/office/drawing/2014/main" id="{81A03EBA-7134-DE0F-71EE-92DCB11C1EA4}"/>
              </a:ext>
            </a:extLst>
          </p:cNvPr>
          <p:cNvPicPr>
            <a:picLocks noChangeAspect="1"/>
          </p:cNvPicPr>
          <p:nvPr/>
        </p:nvPicPr>
        <p:blipFill>
          <a:blip r:embed="rId2"/>
          <a:srcRect l="67042" t="50849" b="25280"/>
          <a:stretch>
            <a:fillRect/>
          </a:stretch>
        </p:blipFill>
        <p:spPr>
          <a:xfrm>
            <a:off x="4189791" y="1930303"/>
            <a:ext cx="1942744" cy="1820892"/>
          </a:xfrm>
          <a:prstGeom prst="rect">
            <a:avLst/>
          </a:prstGeom>
        </p:spPr>
      </p:pic>
      <p:pic>
        <p:nvPicPr>
          <p:cNvPr id="8" name="Picture 7">
            <a:extLst>
              <a:ext uri="{FF2B5EF4-FFF2-40B4-BE49-F238E27FC236}">
                <a16:creationId xmlns:a16="http://schemas.microsoft.com/office/drawing/2014/main" id="{7E416905-903B-BB29-58A9-C54B766982CC}"/>
              </a:ext>
            </a:extLst>
          </p:cNvPr>
          <p:cNvPicPr>
            <a:picLocks noChangeAspect="1"/>
          </p:cNvPicPr>
          <p:nvPr/>
        </p:nvPicPr>
        <p:blipFill>
          <a:blip r:embed="rId2"/>
          <a:srcRect t="1" r="67042" b="74859"/>
          <a:stretch>
            <a:fillRect/>
          </a:stretch>
        </p:blipFill>
        <p:spPr>
          <a:xfrm>
            <a:off x="2238537" y="3836670"/>
            <a:ext cx="1942744" cy="1861916"/>
          </a:xfrm>
          <a:prstGeom prst="rect">
            <a:avLst/>
          </a:prstGeom>
        </p:spPr>
      </p:pic>
      <p:pic>
        <p:nvPicPr>
          <p:cNvPr id="9" name="Picture 8">
            <a:extLst>
              <a:ext uri="{FF2B5EF4-FFF2-40B4-BE49-F238E27FC236}">
                <a16:creationId xmlns:a16="http://schemas.microsoft.com/office/drawing/2014/main" id="{F684880B-7D54-4826-8392-222BB2107C5B}"/>
              </a:ext>
            </a:extLst>
          </p:cNvPr>
          <p:cNvPicPr>
            <a:picLocks noChangeAspect="1"/>
          </p:cNvPicPr>
          <p:nvPr/>
        </p:nvPicPr>
        <p:blipFill>
          <a:blip r:embed="rId2"/>
          <a:srcRect t="75156" r="67042" b="1"/>
          <a:stretch>
            <a:fillRect/>
          </a:stretch>
        </p:blipFill>
        <p:spPr>
          <a:xfrm>
            <a:off x="276743" y="1884486"/>
            <a:ext cx="1942744" cy="1895034"/>
          </a:xfrm>
          <a:prstGeom prst="rect">
            <a:avLst/>
          </a:prstGeom>
        </p:spPr>
      </p:pic>
      <p:pic>
        <p:nvPicPr>
          <p:cNvPr id="3" name="Picture 2">
            <a:extLst>
              <a:ext uri="{FF2B5EF4-FFF2-40B4-BE49-F238E27FC236}">
                <a16:creationId xmlns:a16="http://schemas.microsoft.com/office/drawing/2014/main" id="{238862DD-EBF5-C9AC-0A62-63FC0C3D5992}"/>
              </a:ext>
            </a:extLst>
          </p:cNvPr>
          <p:cNvPicPr>
            <a:picLocks noChangeAspect="1"/>
          </p:cNvPicPr>
          <p:nvPr/>
        </p:nvPicPr>
        <p:blipFill>
          <a:blip r:embed="rId2"/>
          <a:srcRect l="66750" b="75050"/>
          <a:stretch>
            <a:fillRect/>
          </a:stretch>
        </p:blipFill>
        <p:spPr>
          <a:xfrm>
            <a:off x="10005679" y="1933033"/>
            <a:ext cx="1959957" cy="1847852"/>
          </a:xfrm>
          <a:prstGeom prst="rect">
            <a:avLst/>
          </a:prstGeom>
        </p:spPr>
      </p:pic>
      <p:pic>
        <p:nvPicPr>
          <p:cNvPr id="10" name="Picture 9">
            <a:extLst>
              <a:ext uri="{FF2B5EF4-FFF2-40B4-BE49-F238E27FC236}">
                <a16:creationId xmlns:a16="http://schemas.microsoft.com/office/drawing/2014/main" id="{2A5B6264-50A7-C508-2988-D61EEA704B14}"/>
              </a:ext>
            </a:extLst>
          </p:cNvPr>
          <p:cNvPicPr>
            <a:picLocks noChangeAspect="1"/>
          </p:cNvPicPr>
          <p:nvPr/>
        </p:nvPicPr>
        <p:blipFill>
          <a:blip r:embed="rId2"/>
          <a:srcRect l="33109" t="50849" r="34035" b="25260"/>
          <a:stretch>
            <a:fillRect/>
          </a:stretch>
        </p:blipFill>
        <p:spPr>
          <a:xfrm>
            <a:off x="9976123" y="3825335"/>
            <a:ext cx="1936750" cy="1822451"/>
          </a:xfrm>
          <a:prstGeom prst="rect">
            <a:avLst/>
          </a:prstGeom>
        </p:spPr>
      </p:pic>
      <p:pic>
        <p:nvPicPr>
          <p:cNvPr id="11" name="Picture 10">
            <a:extLst>
              <a:ext uri="{FF2B5EF4-FFF2-40B4-BE49-F238E27FC236}">
                <a16:creationId xmlns:a16="http://schemas.microsoft.com/office/drawing/2014/main" id="{499768AA-EE20-24C3-0702-2BB1EF9B06FD}"/>
              </a:ext>
            </a:extLst>
          </p:cNvPr>
          <p:cNvPicPr>
            <a:picLocks noChangeAspect="1"/>
          </p:cNvPicPr>
          <p:nvPr/>
        </p:nvPicPr>
        <p:blipFill>
          <a:blip r:embed="rId2"/>
          <a:srcRect l="33463" t="25379" r="34112" b="49377"/>
          <a:stretch>
            <a:fillRect/>
          </a:stretch>
        </p:blipFill>
        <p:spPr>
          <a:xfrm>
            <a:off x="6160096" y="1947986"/>
            <a:ext cx="1843444" cy="1803208"/>
          </a:xfrm>
          <a:prstGeom prst="rect">
            <a:avLst/>
          </a:prstGeom>
        </p:spPr>
      </p:pic>
      <p:pic>
        <p:nvPicPr>
          <p:cNvPr id="12" name="Picture 11">
            <a:extLst>
              <a:ext uri="{FF2B5EF4-FFF2-40B4-BE49-F238E27FC236}">
                <a16:creationId xmlns:a16="http://schemas.microsoft.com/office/drawing/2014/main" id="{22FF18B5-24CC-44F8-0DDE-3BF79DF62C46}"/>
              </a:ext>
            </a:extLst>
          </p:cNvPr>
          <p:cNvPicPr>
            <a:picLocks noChangeAspect="1"/>
          </p:cNvPicPr>
          <p:nvPr/>
        </p:nvPicPr>
        <p:blipFill>
          <a:blip r:embed="rId2"/>
          <a:srcRect l="33248" r="34004" b="74964"/>
          <a:stretch>
            <a:fillRect/>
          </a:stretch>
        </p:blipFill>
        <p:spPr>
          <a:xfrm>
            <a:off x="6132535" y="3825335"/>
            <a:ext cx="1930400" cy="1854202"/>
          </a:xfrm>
          <a:prstGeom prst="rect">
            <a:avLst/>
          </a:prstGeom>
        </p:spPr>
      </p:pic>
      <p:pic>
        <p:nvPicPr>
          <p:cNvPr id="13" name="Picture 12">
            <a:extLst>
              <a:ext uri="{FF2B5EF4-FFF2-40B4-BE49-F238E27FC236}">
                <a16:creationId xmlns:a16="http://schemas.microsoft.com/office/drawing/2014/main" id="{92C5EC68-E5D6-8636-2C8D-F797F96F29DC}"/>
              </a:ext>
            </a:extLst>
          </p:cNvPr>
          <p:cNvPicPr>
            <a:picLocks noChangeAspect="1"/>
          </p:cNvPicPr>
          <p:nvPr/>
        </p:nvPicPr>
        <p:blipFill>
          <a:blip r:embed="rId2"/>
          <a:srcRect l="66427" t="25636" b="49377"/>
          <a:stretch>
            <a:fillRect/>
          </a:stretch>
        </p:blipFill>
        <p:spPr>
          <a:xfrm>
            <a:off x="8026672" y="3849370"/>
            <a:ext cx="1979007" cy="1850583"/>
          </a:xfrm>
          <a:prstGeom prst="rect">
            <a:avLst/>
          </a:prstGeom>
        </p:spPr>
      </p:pic>
      <p:pic>
        <p:nvPicPr>
          <p:cNvPr id="14" name="Picture 13">
            <a:extLst>
              <a:ext uri="{FF2B5EF4-FFF2-40B4-BE49-F238E27FC236}">
                <a16:creationId xmlns:a16="http://schemas.microsoft.com/office/drawing/2014/main" id="{E72D5D54-316A-88C2-9B56-0B49A698B8E2}"/>
              </a:ext>
            </a:extLst>
          </p:cNvPr>
          <p:cNvPicPr>
            <a:picLocks noChangeAspect="1"/>
          </p:cNvPicPr>
          <p:nvPr/>
        </p:nvPicPr>
        <p:blipFill>
          <a:blip r:embed="rId2"/>
          <a:srcRect t="50849" r="67430" b="24891"/>
          <a:stretch>
            <a:fillRect/>
          </a:stretch>
        </p:blipFill>
        <p:spPr>
          <a:xfrm>
            <a:off x="8056230" y="1930302"/>
            <a:ext cx="1919893" cy="1850583"/>
          </a:xfrm>
          <a:prstGeom prst="rect">
            <a:avLst/>
          </a:prstGeom>
        </p:spPr>
      </p:pic>
      <p:pic>
        <p:nvPicPr>
          <p:cNvPr id="15" name="Picture 14">
            <a:extLst>
              <a:ext uri="{FF2B5EF4-FFF2-40B4-BE49-F238E27FC236}">
                <a16:creationId xmlns:a16="http://schemas.microsoft.com/office/drawing/2014/main" id="{DDD15330-17CA-F7CD-18EB-1EE7B9FBA394}"/>
              </a:ext>
            </a:extLst>
          </p:cNvPr>
          <p:cNvPicPr>
            <a:picLocks noChangeAspect="1"/>
          </p:cNvPicPr>
          <p:nvPr/>
        </p:nvPicPr>
        <p:blipFill>
          <a:blip r:embed="rId2"/>
          <a:srcRect t="25587" r="67042" b="49377"/>
          <a:stretch>
            <a:fillRect/>
          </a:stretch>
        </p:blipFill>
        <p:spPr>
          <a:xfrm>
            <a:off x="2194357" y="1922489"/>
            <a:ext cx="1942744" cy="1854202"/>
          </a:xfrm>
          <a:prstGeom prst="rect">
            <a:avLst/>
          </a:prstGeom>
        </p:spPr>
      </p:pic>
      <p:pic>
        <p:nvPicPr>
          <p:cNvPr id="16" name="Picture 15">
            <a:extLst>
              <a:ext uri="{FF2B5EF4-FFF2-40B4-BE49-F238E27FC236}">
                <a16:creationId xmlns:a16="http://schemas.microsoft.com/office/drawing/2014/main" id="{6244C125-145F-B105-253F-5042D15A7A7B}"/>
              </a:ext>
            </a:extLst>
          </p:cNvPr>
          <p:cNvPicPr>
            <a:picLocks noChangeAspect="1"/>
          </p:cNvPicPr>
          <p:nvPr/>
        </p:nvPicPr>
        <p:blipFill>
          <a:blip r:embed="rId2"/>
          <a:srcRect l="67042" t="75156" b="1"/>
          <a:stretch>
            <a:fillRect/>
          </a:stretch>
        </p:blipFill>
        <p:spPr>
          <a:xfrm>
            <a:off x="4189791" y="3820111"/>
            <a:ext cx="1942744" cy="1895034"/>
          </a:xfrm>
          <a:prstGeom prst="rect">
            <a:avLst/>
          </a:prstGeom>
        </p:spPr>
      </p:pic>
    </p:spTree>
    <p:extLst>
      <p:ext uri="{BB962C8B-B14F-4D97-AF65-F5344CB8AC3E}">
        <p14:creationId xmlns:p14="http://schemas.microsoft.com/office/powerpoint/2010/main" val="518541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EC790-E154-263A-B31D-68B3002CADD9}"/>
              </a:ext>
            </a:extLst>
          </p:cNvPr>
          <p:cNvSpPr>
            <a:spLocks noGrp="1"/>
          </p:cNvSpPr>
          <p:nvPr>
            <p:ph type="title"/>
          </p:nvPr>
        </p:nvSpPr>
        <p:spPr>
          <a:xfrm>
            <a:off x="838200" y="0"/>
            <a:ext cx="10515600" cy="1325563"/>
          </a:xfrm>
        </p:spPr>
        <p:txBody>
          <a:bodyPr>
            <a:normAutofit/>
          </a:bodyPr>
          <a:lstStyle/>
          <a:p>
            <a:r>
              <a:rPr lang="en-CN" dirty="0"/>
              <a:t>Warwic</a:t>
            </a:r>
            <a:r>
              <a:rPr lang="en-US" altLang="zh-CN" dirty="0"/>
              <a:t>k</a:t>
            </a:r>
            <a:r>
              <a:rPr lang="zh-CN" altLang="en-US" dirty="0"/>
              <a:t> </a:t>
            </a:r>
            <a:r>
              <a:rPr lang="en-US" altLang="zh-CN" dirty="0"/>
              <a:t>Electron</a:t>
            </a:r>
            <a:r>
              <a:rPr lang="zh-CN" altLang="en-US" dirty="0"/>
              <a:t> </a:t>
            </a:r>
            <a:r>
              <a:rPr lang="en-US" altLang="zh-CN" dirty="0"/>
              <a:t>Microscopy</a:t>
            </a:r>
            <a:r>
              <a:rPr lang="zh-CN" altLang="en-US" dirty="0"/>
              <a:t> </a:t>
            </a:r>
            <a:r>
              <a:rPr lang="en-US" altLang="zh-CN" dirty="0"/>
              <a:t>Facilities</a:t>
            </a:r>
            <a:endParaRPr lang="en-CN" dirty="0"/>
          </a:p>
        </p:txBody>
      </p:sp>
      <p:sp>
        <p:nvSpPr>
          <p:cNvPr id="10" name="Content Placeholder 9">
            <a:extLst>
              <a:ext uri="{FF2B5EF4-FFF2-40B4-BE49-F238E27FC236}">
                <a16:creationId xmlns:a16="http://schemas.microsoft.com/office/drawing/2014/main" id="{98BB97B1-B98B-1E0E-2435-F48F3B1FE598}"/>
              </a:ext>
            </a:extLst>
          </p:cNvPr>
          <p:cNvSpPr>
            <a:spLocks noGrp="1"/>
          </p:cNvSpPr>
          <p:nvPr>
            <p:ph idx="1"/>
          </p:nvPr>
        </p:nvSpPr>
        <p:spPr>
          <a:xfrm>
            <a:off x="12401550" y="1253331"/>
            <a:ext cx="10515600" cy="4351338"/>
          </a:xfrm>
        </p:spPr>
        <p:txBody>
          <a:bodyPr>
            <a:normAutofit fontScale="55000" lnSpcReduction="20000"/>
          </a:bodyPr>
          <a:lstStyle/>
          <a:p>
            <a:pPr marL="0" lvl="0" indent="0" eaLnBrk="0" fontAlgn="base" hangingPunct="0">
              <a:lnSpc>
                <a:spcPct val="100000"/>
              </a:lnSpc>
              <a:spcBef>
                <a:spcPct val="0"/>
              </a:spcBef>
              <a:spcAft>
                <a:spcPct val="0"/>
              </a:spcAft>
              <a:buNone/>
            </a:pPr>
            <a:r>
              <a:rPr lang="en-CN" altLang="en-CN" b="1" i="1" dirty="0">
                <a:solidFill>
                  <a:srgbClr val="000000"/>
                </a:solidFill>
                <a:latin typeface="Arial" panose="020B0604020202020204" pitchFamily="34" charset="0"/>
                <a:ea typeface="source-sans-pro"/>
              </a:rPr>
              <a:t>Electron Microscopy Research Technology Platform</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Key Contact: Steve York</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Email: </a:t>
            </a:r>
            <a:r>
              <a:rPr lang="en-CN" altLang="en-CN" u="sng" dirty="0">
                <a:solidFill>
                  <a:srgbClr val="000000"/>
                </a:solidFill>
                <a:latin typeface="Arial" panose="020B0604020202020204" pitchFamily="34" charset="0"/>
                <a:ea typeface="source-sans-pro"/>
                <a:hlinkClick r:id="rId3"/>
              </a:rPr>
              <a:t>s.j.york@warwick.ac.uk</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Telephone: +44 (0)2476 523391</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Website: </a:t>
            </a:r>
            <a:r>
              <a:rPr lang="en-CN" altLang="en-CN" u="sng" dirty="0">
                <a:solidFill>
                  <a:srgbClr val="000000"/>
                </a:solidFill>
                <a:latin typeface="Arial" panose="020B0604020202020204" pitchFamily="34" charset="0"/>
                <a:ea typeface="source-sans-pro"/>
                <a:hlinkClick r:id="rId4"/>
              </a:rPr>
              <a:t>https://warwick.ac.uk/research/rtp/em/</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b="1" i="1" dirty="0">
                <a:solidFill>
                  <a:srgbClr val="000000"/>
                </a:solidFill>
                <a:latin typeface="Arial" panose="020B0604020202020204" pitchFamily="34" charset="0"/>
                <a:ea typeface="source-sans-pro"/>
              </a:rPr>
              <a:t>Advanced Bioimaging Research Technology Platform</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Key Contact: Dr Saskia Bakker</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Email: </a:t>
            </a:r>
            <a:r>
              <a:rPr lang="en-CN" altLang="en-CN" u="sng" dirty="0">
                <a:solidFill>
                  <a:srgbClr val="000000"/>
                </a:solidFill>
                <a:latin typeface="Arial" panose="020B0604020202020204" pitchFamily="34" charset="0"/>
                <a:ea typeface="source-sans-pro"/>
                <a:hlinkClick r:id="rId5"/>
              </a:rPr>
              <a:t>s.bakker@warwick.ac.uk</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Telephone: +44 (0)2476 574095</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Website: </a:t>
            </a:r>
            <a:r>
              <a:rPr lang="en-CN" altLang="en-CN" u="sng" dirty="0">
                <a:solidFill>
                  <a:srgbClr val="000000"/>
                </a:solidFill>
                <a:latin typeface="Arial" panose="020B0604020202020204" pitchFamily="34" charset="0"/>
                <a:ea typeface="source-sans-pro"/>
                <a:hlinkClick r:id="rId6"/>
              </a:rPr>
              <a:t>https://warwick.ac.uk/research/rtp/bioimaging/whatwecando/</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b="1" i="1" dirty="0">
                <a:solidFill>
                  <a:srgbClr val="000000"/>
                </a:solidFill>
                <a:latin typeface="Arial" panose="020B0604020202020204" pitchFamily="34" charset="0"/>
                <a:ea typeface="source-sans-pro"/>
              </a:rPr>
              <a:t>WMG Electron Microscopy Suite</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Key Contact: Geoff West</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Email: </a:t>
            </a:r>
            <a:r>
              <a:rPr lang="en-CN" altLang="en-CN" u="sng" dirty="0">
                <a:solidFill>
                  <a:srgbClr val="000000"/>
                </a:solidFill>
                <a:latin typeface="Arial" panose="020B0604020202020204" pitchFamily="34" charset="0"/>
                <a:ea typeface="source-sans-pro"/>
                <a:hlinkClick r:id="rId7"/>
              </a:rPr>
              <a:t>g.west@warwick.ac.uk</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Facility Email: </a:t>
            </a:r>
            <a:r>
              <a:rPr lang="en-CN" altLang="en-CN" u="sng" dirty="0">
                <a:solidFill>
                  <a:srgbClr val="000000"/>
                </a:solidFill>
                <a:latin typeface="Arial" panose="020B0604020202020204" pitchFamily="34" charset="0"/>
                <a:ea typeface="source-sans-pro"/>
                <a:hlinkClick r:id="rId8"/>
              </a:rPr>
              <a:t>wmgbusiness@warwick.ac.uk</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Telephone: +44 (0)2476 573501</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Website: </a:t>
            </a:r>
            <a:r>
              <a:rPr lang="en-CN" altLang="en-CN" u="sng" dirty="0">
                <a:solidFill>
                  <a:srgbClr val="000000"/>
                </a:solidFill>
                <a:latin typeface="Arial" panose="020B0604020202020204" pitchFamily="34" charset="0"/>
                <a:ea typeface="source-sans-pro"/>
                <a:hlinkClick r:id="rId9"/>
              </a:rPr>
              <a:t>https://warwick.ac.uk/fac/sci/wmg/research/research-areas/steels/facilities-and-equipment/</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b="1" i="1" dirty="0">
                <a:solidFill>
                  <a:srgbClr val="000000"/>
                </a:solidFill>
                <a:latin typeface="Arial" panose="020B0604020202020204" pitchFamily="34" charset="0"/>
                <a:ea typeface="source-sans-pro"/>
              </a:rPr>
              <a:t>National Electron Diffraction Facility (Warwick)</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Key Contact: David Walker</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Email: </a:t>
            </a:r>
            <a:r>
              <a:rPr lang="en-CN" altLang="en-CN" u="sng" dirty="0">
                <a:solidFill>
                  <a:srgbClr val="000000"/>
                </a:solidFill>
                <a:latin typeface="Arial" panose="020B0604020202020204" pitchFamily="34" charset="0"/>
                <a:ea typeface="source-sans-pro"/>
                <a:hlinkClick r:id="rId10"/>
              </a:rPr>
              <a:t>d.walker.2@warwick.ac.uk</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Facility Email: </a:t>
            </a:r>
            <a:r>
              <a:rPr lang="en-CN" altLang="en-CN" u="sng" dirty="0">
                <a:solidFill>
                  <a:srgbClr val="000000"/>
                </a:solidFill>
                <a:latin typeface="Arial" panose="020B0604020202020204" pitchFamily="34" charset="0"/>
                <a:ea typeface="source-sans-pro"/>
                <a:hlinkClick r:id="rId11"/>
              </a:rPr>
              <a:t>info@ncs.ac.uk</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Telephone: +44 (0)24 76151299</a:t>
            </a:r>
            <a:endParaRPr lang="en-CN" altLang="en-CN"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CN" altLang="en-CN" dirty="0">
                <a:solidFill>
                  <a:srgbClr val="000000"/>
                </a:solidFill>
                <a:latin typeface="Arial" panose="020B0604020202020204" pitchFamily="34" charset="0"/>
                <a:ea typeface="source-sans-pro"/>
              </a:rPr>
              <a:t>Website: </a:t>
            </a:r>
            <a:r>
              <a:rPr lang="en-CN" altLang="en-CN" u="sng" dirty="0">
                <a:solidFill>
                  <a:srgbClr val="000000"/>
                </a:solidFill>
                <a:latin typeface="Arial" panose="020B0604020202020204" pitchFamily="34" charset="0"/>
                <a:ea typeface="source-sans-pro"/>
                <a:hlinkClick r:id="rId12"/>
              </a:rPr>
              <a:t>https://warwick.ac.uk/research/rtp/xrd/electrondiffraction/</a:t>
            </a:r>
            <a:endParaRPr lang="en-CN" altLang="en-CN" sz="4000" dirty="0">
              <a:latin typeface="Arial" panose="020B0604020202020204" pitchFamily="34" charset="0"/>
            </a:endParaRPr>
          </a:p>
          <a:p>
            <a:endParaRPr lang="en-CN" dirty="0"/>
          </a:p>
        </p:txBody>
      </p:sp>
      <p:graphicFrame>
        <p:nvGraphicFramePr>
          <p:cNvPr id="11" name="Diagram 10">
            <a:extLst>
              <a:ext uri="{FF2B5EF4-FFF2-40B4-BE49-F238E27FC236}">
                <a16:creationId xmlns:a16="http://schemas.microsoft.com/office/drawing/2014/main" id="{B6822DAC-A1D1-CA2E-3984-1F8D5822C3EC}"/>
              </a:ext>
            </a:extLst>
          </p:cNvPr>
          <p:cNvGraphicFramePr/>
          <p:nvPr>
            <p:extLst>
              <p:ext uri="{D42A27DB-BD31-4B8C-83A1-F6EECF244321}">
                <p14:modId xmlns:p14="http://schemas.microsoft.com/office/powerpoint/2010/main" val="4239581568"/>
              </p:ext>
            </p:extLst>
          </p:nvPr>
        </p:nvGraphicFramePr>
        <p:xfrm>
          <a:off x="838200" y="1253331"/>
          <a:ext cx="10791825" cy="205740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2052" name="Picture 4" descr="Talos TEM">
            <a:extLst>
              <a:ext uri="{FF2B5EF4-FFF2-40B4-BE49-F238E27FC236}">
                <a16:creationId xmlns:a16="http://schemas.microsoft.com/office/drawing/2014/main" id="{45B2EF60-6546-559B-096F-BB30E9548B5E}"/>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6380164" y="3310731"/>
            <a:ext cx="2483814" cy="331073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Rigaku Oxford Diffraction Synergy-ED for structural solution from nanocrystals. ">
            <a:extLst>
              <a:ext uri="{FF2B5EF4-FFF2-40B4-BE49-F238E27FC236}">
                <a16:creationId xmlns:a16="http://schemas.microsoft.com/office/drawing/2014/main" id="{57467AEA-6A6D-8872-113B-1412D71BC752}"/>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9151939" y="3310732"/>
            <a:ext cx="2493010" cy="331073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A large electron microscope">
            <a:extLst>
              <a:ext uri="{FF2B5EF4-FFF2-40B4-BE49-F238E27FC236}">
                <a16:creationId xmlns:a16="http://schemas.microsoft.com/office/drawing/2014/main" id="{8D424179-B947-CB08-81B4-BDBF62B1B1DD}"/>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l="27660" r="-1350" b="34428"/>
          <a:stretch>
            <a:fillRect/>
          </a:stretch>
        </p:blipFill>
        <p:spPr bwMode="auto">
          <a:xfrm>
            <a:off x="3598728" y="3300414"/>
            <a:ext cx="2483814" cy="331073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JEOL ARM200f TEM">
            <a:extLst>
              <a:ext uri="{FF2B5EF4-FFF2-40B4-BE49-F238E27FC236}">
                <a16:creationId xmlns:a16="http://schemas.microsoft.com/office/drawing/2014/main" id="{A8F265DC-8E72-41A0-B764-1572634606CB}"/>
              </a:ext>
            </a:extLst>
          </p:cNvPr>
          <p:cNvPicPr>
            <a:picLocks noChangeAspect="1" noChangeArrowheads="1"/>
          </p:cNvPicPr>
          <p:nvPr/>
        </p:nvPicPr>
        <p:blipFill rotWithShape="1">
          <a:blip r:embed="rId21">
            <a:extLst>
              <a:ext uri="{28A0092B-C50C-407E-A947-70E740481C1C}">
                <a14:useLocalDpi xmlns:a14="http://schemas.microsoft.com/office/drawing/2010/main" val="0"/>
              </a:ext>
            </a:extLst>
          </a:blip>
          <a:srcRect l="2092" r="53184" b="6898"/>
          <a:stretch>
            <a:fillRect/>
          </a:stretch>
        </p:blipFill>
        <p:spPr bwMode="auto">
          <a:xfrm>
            <a:off x="832681" y="3290097"/>
            <a:ext cx="2468425" cy="3321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202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202E3-6890-C8FC-D657-B29DCE02CE3D}"/>
              </a:ext>
            </a:extLst>
          </p:cNvPr>
          <p:cNvSpPr>
            <a:spLocks noGrp="1"/>
          </p:cNvSpPr>
          <p:nvPr>
            <p:ph type="title"/>
          </p:nvPr>
        </p:nvSpPr>
        <p:spPr/>
        <p:txBody>
          <a:bodyPr>
            <a:normAutofit/>
          </a:bodyPr>
          <a:lstStyle/>
          <a:p>
            <a:r>
              <a:rPr lang="en-CN" dirty="0"/>
              <a:t>Warwick EM Research Technique Platform (RTP)</a:t>
            </a:r>
          </a:p>
        </p:txBody>
      </p:sp>
      <p:pic>
        <p:nvPicPr>
          <p:cNvPr id="3" name="Picture 2">
            <a:extLst>
              <a:ext uri="{FF2B5EF4-FFF2-40B4-BE49-F238E27FC236}">
                <a16:creationId xmlns:a16="http://schemas.microsoft.com/office/drawing/2014/main" id="{D6496925-34FA-24DE-9541-046B5224887E}"/>
              </a:ext>
            </a:extLst>
          </p:cNvPr>
          <p:cNvPicPr>
            <a:picLocks noChangeAspect="1"/>
          </p:cNvPicPr>
          <p:nvPr/>
        </p:nvPicPr>
        <p:blipFill>
          <a:blip r:embed="rId3"/>
          <a:srcRect b="26752"/>
          <a:stretch/>
        </p:blipFill>
        <p:spPr>
          <a:xfrm>
            <a:off x="308917" y="1062658"/>
            <a:ext cx="5787083" cy="5487047"/>
          </a:xfrm>
          <a:prstGeom prst="rect">
            <a:avLst/>
          </a:prstGeom>
        </p:spPr>
      </p:pic>
      <p:grpSp>
        <p:nvGrpSpPr>
          <p:cNvPr id="27" name="Group 26">
            <a:extLst>
              <a:ext uri="{FF2B5EF4-FFF2-40B4-BE49-F238E27FC236}">
                <a16:creationId xmlns:a16="http://schemas.microsoft.com/office/drawing/2014/main" id="{E5D7A074-5017-D3BD-D12C-F6C90E6FB8E0}"/>
              </a:ext>
            </a:extLst>
          </p:cNvPr>
          <p:cNvGrpSpPr/>
          <p:nvPr/>
        </p:nvGrpSpPr>
        <p:grpSpPr>
          <a:xfrm>
            <a:off x="6286399" y="2603158"/>
            <a:ext cx="5696180" cy="3977705"/>
            <a:chOff x="4559125" y="1656367"/>
            <a:chExt cx="4657954" cy="3252701"/>
          </a:xfrm>
        </p:grpSpPr>
        <p:grpSp>
          <p:nvGrpSpPr>
            <p:cNvPr id="11" name="Group 10">
              <a:extLst>
                <a:ext uri="{FF2B5EF4-FFF2-40B4-BE49-F238E27FC236}">
                  <a16:creationId xmlns:a16="http://schemas.microsoft.com/office/drawing/2014/main" id="{D0D46F31-86D7-1B1D-8A60-5A045F5411F2}"/>
                </a:ext>
              </a:extLst>
            </p:cNvPr>
            <p:cNvGrpSpPr/>
            <p:nvPr/>
          </p:nvGrpSpPr>
          <p:grpSpPr>
            <a:xfrm>
              <a:off x="4559125" y="1658342"/>
              <a:ext cx="2301769" cy="1629921"/>
              <a:chOff x="4408659" y="850160"/>
              <a:chExt cx="2540213" cy="1798766"/>
            </a:xfrm>
          </p:grpSpPr>
          <p:pic>
            <p:nvPicPr>
              <p:cNvPr id="12" name="图片 5">
                <a:extLst>
                  <a:ext uri="{FF2B5EF4-FFF2-40B4-BE49-F238E27FC236}">
                    <a16:creationId xmlns:a16="http://schemas.microsoft.com/office/drawing/2014/main" id="{C1C3597E-5604-4CEA-4863-544A3869F0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4506763" y="1472111"/>
                <a:ext cx="2034201" cy="1176815"/>
              </a:xfrm>
              <a:prstGeom prst="rect">
                <a:avLst/>
              </a:prstGeom>
            </p:spPr>
          </p:pic>
          <p:sp>
            <p:nvSpPr>
              <p:cNvPr id="13" name="文本框 6">
                <a:extLst>
                  <a:ext uri="{FF2B5EF4-FFF2-40B4-BE49-F238E27FC236}">
                    <a16:creationId xmlns:a16="http://schemas.microsoft.com/office/drawing/2014/main" id="{6E494141-CA25-3AF0-8ABB-37BE73F637EE}"/>
                  </a:ext>
                </a:extLst>
              </p:cNvPr>
              <p:cNvSpPr txBox="1"/>
              <p:nvPr/>
            </p:nvSpPr>
            <p:spPr>
              <a:xfrm>
                <a:off x="4408659" y="850160"/>
                <a:ext cx="2540213" cy="527726"/>
              </a:xfrm>
              <a:prstGeom prst="rect">
                <a:avLst/>
              </a:prstGeom>
              <a:noFill/>
            </p:spPr>
            <p:txBody>
              <a:bodyPr wrap="square" rtlCol="0">
                <a:spAutoFit/>
              </a:bodyPr>
              <a:lstStyle/>
              <a:p>
                <a:pPr algn="ctr" defTabSz="914377">
                  <a:defRPr/>
                </a:pPr>
                <a:r>
                  <a:rPr lang="en-US" altLang="zh-CN" sz="1600" dirty="0"/>
                  <a:t>DENS</a:t>
                </a:r>
                <a:r>
                  <a:rPr lang="zh-CN" altLang="en-US" sz="1600" dirty="0"/>
                  <a:t> </a:t>
                </a:r>
                <a:endParaRPr lang="en-US" altLang="zh-CN" sz="1600" dirty="0"/>
              </a:p>
              <a:p>
                <a:pPr algn="ctr" defTabSz="914377">
                  <a:defRPr/>
                </a:pPr>
                <a:r>
                  <a:rPr lang="en-US" altLang="zh-CN" sz="1600" dirty="0"/>
                  <a:t>Double-tilt Heating</a:t>
                </a:r>
                <a:r>
                  <a:rPr lang="zh-CN" altLang="en-US" sz="1600" dirty="0"/>
                  <a:t> </a:t>
                </a:r>
                <a:r>
                  <a:rPr lang="en-US" altLang="zh-CN" sz="1600" dirty="0"/>
                  <a:t>Holder</a:t>
                </a:r>
                <a:endParaRPr lang="zh-CN" altLang="en-US" sz="1600" dirty="0"/>
              </a:p>
            </p:txBody>
          </p:sp>
        </p:grpSp>
        <p:pic>
          <p:nvPicPr>
            <p:cNvPr id="14" name="Picture 2" descr="Elsa Cryo-Transfer Holder | Gatan, Inc.">
              <a:extLst>
                <a:ext uri="{FF2B5EF4-FFF2-40B4-BE49-F238E27FC236}">
                  <a16:creationId xmlns:a16="http://schemas.microsoft.com/office/drawing/2014/main" id="{BC12EEF7-3322-835F-808A-3F9D32C60C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9494" y="3842718"/>
              <a:ext cx="1789249" cy="106635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09D005EC-1262-2FA7-3818-4C585E496BA8}"/>
                </a:ext>
              </a:extLst>
            </p:cNvPr>
            <p:cNvSpPr txBox="1"/>
            <p:nvPr/>
          </p:nvSpPr>
          <p:spPr>
            <a:xfrm>
              <a:off x="4855265" y="3381053"/>
              <a:ext cx="1517783" cy="478190"/>
            </a:xfrm>
            <a:prstGeom prst="rect">
              <a:avLst/>
            </a:prstGeom>
            <a:noFill/>
          </p:spPr>
          <p:txBody>
            <a:bodyPr wrap="none" rtlCol="0">
              <a:spAutoFit/>
            </a:bodyPr>
            <a:lstStyle/>
            <a:p>
              <a:pPr algn="ctr"/>
              <a:r>
                <a:rPr lang="en-US" altLang="zh-CN" sz="1600" dirty="0" err="1"/>
                <a:t>Gatan</a:t>
              </a:r>
              <a:r>
                <a:rPr lang="zh-CN" altLang="en-US" sz="1600" dirty="0"/>
                <a:t> </a:t>
              </a:r>
              <a:endParaRPr lang="en-US" altLang="zh-CN" sz="1600" dirty="0"/>
            </a:p>
            <a:p>
              <a:pPr algn="ctr"/>
              <a:r>
                <a:rPr lang="en-US" altLang="zh-CN" sz="1600" dirty="0"/>
                <a:t>N</a:t>
              </a:r>
              <a:r>
                <a:rPr lang="en-US" altLang="zh-CN" sz="1600" baseline="-25000" dirty="0"/>
                <a:t>2</a:t>
              </a:r>
              <a:r>
                <a:rPr lang="zh-CN" altLang="en-US" sz="1600" dirty="0"/>
                <a:t> </a:t>
              </a:r>
              <a:r>
                <a:rPr lang="en-US" altLang="zh-CN" sz="1600" dirty="0"/>
                <a:t>Cryo-EM</a:t>
              </a:r>
              <a:r>
                <a:rPr lang="zh-CN" altLang="en-US" sz="1600" dirty="0"/>
                <a:t> </a:t>
              </a:r>
              <a:r>
                <a:rPr lang="en-US" altLang="zh-CN" sz="1600" dirty="0"/>
                <a:t>Holder</a:t>
              </a:r>
              <a:endParaRPr lang="en-CN" sz="1600" dirty="0"/>
            </a:p>
          </p:txBody>
        </p:sp>
        <p:grpSp>
          <p:nvGrpSpPr>
            <p:cNvPr id="16" name="Group 15">
              <a:extLst>
                <a:ext uri="{FF2B5EF4-FFF2-40B4-BE49-F238E27FC236}">
                  <a16:creationId xmlns:a16="http://schemas.microsoft.com/office/drawing/2014/main" id="{F0825FF1-4CED-F167-7065-52FD437DCB01}"/>
                </a:ext>
              </a:extLst>
            </p:cNvPr>
            <p:cNvGrpSpPr/>
            <p:nvPr/>
          </p:nvGrpSpPr>
          <p:grpSpPr>
            <a:xfrm>
              <a:off x="6720253" y="1656367"/>
              <a:ext cx="2392197" cy="1638371"/>
              <a:chOff x="6752424" y="2597961"/>
              <a:chExt cx="2651063" cy="1815664"/>
            </a:xfrm>
          </p:grpSpPr>
          <p:sp>
            <p:nvSpPr>
              <p:cNvPr id="17" name="文本框 6">
                <a:extLst>
                  <a:ext uri="{FF2B5EF4-FFF2-40B4-BE49-F238E27FC236}">
                    <a16:creationId xmlns:a16="http://schemas.microsoft.com/office/drawing/2014/main" id="{4A3AD393-2CC0-044B-0BCB-51063462F6D6}"/>
                  </a:ext>
                </a:extLst>
              </p:cNvPr>
              <p:cNvSpPr txBox="1"/>
              <p:nvPr/>
            </p:nvSpPr>
            <p:spPr>
              <a:xfrm>
                <a:off x="6752424" y="2597961"/>
                <a:ext cx="2651063" cy="529936"/>
              </a:xfrm>
              <a:prstGeom prst="rect">
                <a:avLst/>
              </a:prstGeom>
              <a:noFill/>
            </p:spPr>
            <p:txBody>
              <a:bodyPr wrap="square" rtlCol="0">
                <a:spAutoFit/>
              </a:bodyPr>
              <a:lstStyle/>
              <a:p>
                <a:pPr algn="ctr" defTabSz="914377">
                  <a:defRPr/>
                </a:pPr>
                <a:r>
                  <a:rPr lang="en-US" altLang="zh-CN" sz="1600" dirty="0"/>
                  <a:t>Nova</a:t>
                </a:r>
                <a:r>
                  <a:rPr lang="zh-CN" altLang="en-US" sz="1600" dirty="0"/>
                  <a:t> </a:t>
                </a:r>
                <a:endParaRPr lang="en-US" altLang="zh-CN" sz="1600" dirty="0"/>
              </a:p>
              <a:p>
                <a:pPr algn="ctr" defTabSz="914377">
                  <a:defRPr/>
                </a:pPr>
                <a:r>
                  <a:rPr lang="en-US" altLang="zh-CN" sz="1600" dirty="0"/>
                  <a:t>Electrochemistry</a:t>
                </a:r>
                <a:r>
                  <a:rPr lang="zh-CN" altLang="en-US" sz="1600" dirty="0"/>
                  <a:t> </a:t>
                </a:r>
                <a:r>
                  <a:rPr lang="en-US" altLang="zh-CN" sz="1600" dirty="0"/>
                  <a:t>Holder</a:t>
                </a:r>
                <a:endParaRPr lang="zh-CN" altLang="en-US" sz="1600" dirty="0"/>
              </a:p>
            </p:txBody>
          </p:sp>
          <p:grpSp>
            <p:nvGrpSpPr>
              <p:cNvPr id="18" name="Group 17">
                <a:extLst>
                  <a:ext uri="{FF2B5EF4-FFF2-40B4-BE49-F238E27FC236}">
                    <a16:creationId xmlns:a16="http://schemas.microsoft.com/office/drawing/2014/main" id="{C0AFE6C1-C26C-E0CE-ED03-C016E9D33E22}"/>
                  </a:ext>
                </a:extLst>
              </p:cNvPr>
              <p:cNvGrpSpPr/>
              <p:nvPr/>
            </p:nvGrpSpPr>
            <p:grpSpPr>
              <a:xfrm>
                <a:off x="6949710" y="3125003"/>
                <a:ext cx="2047740" cy="1288622"/>
                <a:chOff x="6949710" y="3125003"/>
                <a:chExt cx="2047740" cy="1288622"/>
              </a:xfrm>
            </p:grpSpPr>
            <p:pic>
              <p:nvPicPr>
                <p:cNvPr id="19" name="Picture 18">
                  <a:extLst>
                    <a:ext uri="{FF2B5EF4-FFF2-40B4-BE49-F238E27FC236}">
                      <a16:creationId xmlns:a16="http://schemas.microsoft.com/office/drawing/2014/main" id="{A1978BB6-808B-ECF6-96DD-723B4B12CE0D}"/>
                    </a:ext>
                  </a:extLst>
                </p:cNvPr>
                <p:cNvPicPr>
                  <a:picLocks noChangeAspect="1"/>
                </p:cNvPicPr>
                <p:nvPr/>
              </p:nvPicPr>
              <p:blipFill>
                <a:blip r:embed="rId6"/>
                <a:stretch>
                  <a:fillRect/>
                </a:stretch>
              </p:blipFill>
              <p:spPr>
                <a:xfrm>
                  <a:off x="6949710" y="3125003"/>
                  <a:ext cx="1271305" cy="511623"/>
                </a:xfrm>
                <a:prstGeom prst="rect">
                  <a:avLst/>
                </a:prstGeom>
              </p:spPr>
            </p:pic>
            <p:pic>
              <p:nvPicPr>
                <p:cNvPr id="20" name="Picture 19">
                  <a:extLst>
                    <a:ext uri="{FF2B5EF4-FFF2-40B4-BE49-F238E27FC236}">
                      <a16:creationId xmlns:a16="http://schemas.microsoft.com/office/drawing/2014/main" id="{884D333A-B071-40F1-5455-3C126C863123}"/>
                    </a:ext>
                  </a:extLst>
                </p:cNvPr>
                <p:cNvPicPr>
                  <a:picLocks noChangeAspect="1"/>
                </p:cNvPicPr>
                <p:nvPr/>
              </p:nvPicPr>
              <p:blipFill>
                <a:blip r:embed="rId7"/>
                <a:stretch>
                  <a:fillRect/>
                </a:stretch>
              </p:blipFill>
              <p:spPr>
                <a:xfrm>
                  <a:off x="7147074" y="3315195"/>
                  <a:ext cx="1850376" cy="1098430"/>
                </a:xfrm>
                <a:prstGeom prst="rect">
                  <a:avLst/>
                </a:prstGeom>
              </p:spPr>
            </p:pic>
          </p:grpSp>
        </p:grpSp>
        <p:pic>
          <p:nvPicPr>
            <p:cNvPr id="1028" name="Picture 4" descr="Poseidon AX System Components | Protochips">
              <a:extLst>
                <a:ext uri="{FF2B5EF4-FFF2-40B4-BE49-F238E27FC236}">
                  <a16:creationId xmlns:a16="http://schemas.microsoft.com/office/drawing/2014/main" id="{B9F3F696-026F-E29B-305E-55A2FCCAE40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16590" y="3817238"/>
              <a:ext cx="1789249" cy="1066350"/>
            </a:xfrm>
            <a:prstGeom prst="rect">
              <a:avLst/>
            </a:prstGeom>
            <a:noFill/>
            <a:extLst>
              <a:ext uri="{909E8E84-426E-40DD-AFC4-6F175D3DCCD1}">
                <a14:hiddenFill xmlns:a14="http://schemas.microsoft.com/office/drawing/2010/main">
                  <a:solidFill>
                    <a:srgbClr val="FFFFFF"/>
                  </a:solidFill>
                </a14:hiddenFill>
              </a:ext>
            </a:extLst>
          </p:spPr>
        </p:pic>
        <p:sp>
          <p:nvSpPr>
            <p:cNvPr id="26" name="文本框 6">
              <a:extLst>
                <a:ext uri="{FF2B5EF4-FFF2-40B4-BE49-F238E27FC236}">
                  <a16:creationId xmlns:a16="http://schemas.microsoft.com/office/drawing/2014/main" id="{1F747681-0A0F-A651-98F2-2C9280973E1B}"/>
                </a:ext>
              </a:extLst>
            </p:cNvPr>
            <p:cNvSpPr txBox="1"/>
            <p:nvPr/>
          </p:nvSpPr>
          <p:spPr>
            <a:xfrm>
              <a:off x="6824882" y="3288262"/>
              <a:ext cx="2392197" cy="478190"/>
            </a:xfrm>
            <a:prstGeom prst="rect">
              <a:avLst/>
            </a:prstGeom>
            <a:noFill/>
          </p:spPr>
          <p:txBody>
            <a:bodyPr wrap="square" rtlCol="0">
              <a:spAutoFit/>
            </a:bodyPr>
            <a:lstStyle/>
            <a:p>
              <a:pPr algn="ctr" defTabSz="914377">
                <a:defRPr/>
              </a:pPr>
              <a:r>
                <a:rPr lang="en-US" altLang="zh-CN" sz="1600" dirty="0"/>
                <a:t>Protochip</a:t>
              </a:r>
              <a:r>
                <a:rPr lang="zh-CN" altLang="en-US" sz="1600" dirty="0"/>
                <a:t> </a:t>
              </a:r>
              <a:endParaRPr lang="en-US" altLang="zh-CN" sz="1600" dirty="0"/>
            </a:p>
            <a:p>
              <a:pPr algn="ctr" defTabSz="914377">
                <a:defRPr/>
              </a:pPr>
              <a:r>
                <a:rPr lang="en-US" altLang="zh-CN" sz="1600" dirty="0"/>
                <a:t>Liquid</a:t>
              </a:r>
              <a:r>
                <a:rPr lang="zh-CN" altLang="en-US" sz="1600" dirty="0"/>
                <a:t> </a:t>
              </a:r>
              <a:r>
                <a:rPr lang="en-US" altLang="zh-CN" sz="1600" dirty="0"/>
                <a:t>Holder</a:t>
              </a:r>
              <a:endParaRPr lang="zh-CN" altLang="en-US" sz="1600" dirty="0"/>
            </a:p>
          </p:txBody>
        </p:sp>
      </p:grpSp>
      <p:pic>
        <p:nvPicPr>
          <p:cNvPr id="29" name="Picture 28">
            <a:extLst>
              <a:ext uri="{FF2B5EF4-FFF2-40B4-BE49-F238E27FC236}">
                <a16:creationId xmlns:a16="http://schemas.microsoft.com/office/drawing/2014/main" id="{BBFF94E9-5576-0DEF-4823-EAC69D6EEE81}"/>
              </a:ext>
            </a:extLst>
          </p:cNvPr>
          <p:cNvPicPr>
            <a:picLocks noChangeAspect="1"/>
          </p:cNvPicPr>
          <p:nvPr/>
        </p:nvPicPr>
        <p:blipFill>
          <a:blip r:embed="rId9"/>
          <a:stretch>
            <a:fillRect/>
          </a:stretch>
        </p:blipFill>
        <p:spPr>
          <a:xfrm>
            <a:off x="6791590" y="1077224"/>
            <a:ext cx="1541741" cy="1453871"/>
          </a:xfrm>
          <a:prstGeom prst="rect">
            <a:avLst/>
          </a:prstGeom>
        </p:spPr>
      </p:pic>
      <p:sp>
        <p:nvSpPr>
          <p:cNvPr id="31" name="TextBox 30">
            <a:extLst>
              <a:ext uri="{FF2B5EF4-FFF2-40B4-BE49-F238E27FC236}">
                <a16:creationId xmlns:a16="http://schemas.microsoft.com/office/drawing/2014/main" id="{D0340FF5-88E5-AE37-70B8-D10D74C33D4B}"/>
              </a:ext>
            </a:extLst>
          </p:cNvPr>
          <p:cNvSpPr txBox="1"/>
          <p:nvPr/>
        </p:nvSpPr>
        <p:spPr>
          <a:xfrm>
            <a:off x="8333331" y="1420520"/>
            <a:ext cx="2814819" cy="830997"/>
          </a:xfrm>
          <a:prstGeom prst="rect">
            <a:avLst/>
          </a:prstGeom>
          <a:noFill/>
        </p:spPr>
        <p:txBody>
          <a:bodyPr wrap="square">
            <a:spAutoFit/>
          </a:bodyPr>
          <a:lstStyle/>
          <a:p>
            <a:r>
              <a:rPr lang="en-US" altLang="zh-CN" sz="2400" dirty="0">
                <a:solidFill>
                  <a:srgbClr val="FF0000"/>
                </a:solidFill>
                <a:latin typeface="Open Sans"/>
              </a:rPr>
              <a:t>4D-STEM</a:t>
            </a:r>
            <a:r>
              <a:rPr lang="zh-CN" altLang="en-US" sz="2400" dirty="0">
                <a:solidFill>
                  <a:srgbClr val="FF0000"/>
                </a:solidFill>
                <a:latin typeface="Open Sans"/>
              </a:rPr>
              <a:t> </a:t>
            </a:r>
            <a:r>
              <a:rPr lang="en-US" altLang="zh-CN" sz="2400" dirty="0">
                <a:solidFill>
                  <a:srgbClr val="FF0000"/>
                </a:solidFill>
                <a:latin typeface="Open Sans"/>
              </a:rPr>
              <a:t>Detector</a:t>
            </a:r>
          </a:p>
          <a:p>
            <a:r>
              <a:rPr lang="en-US" sz="2400" dirty="0">
                <a:solidFill>
                  <a:srgbClr val="FF0000"/>
                </a:solidFill>
                <a:latin typeface="Open Sans"/>
              </a:rPr>
              <a:t>Merlin (</a:t>
            </a:r>
            <a:r>
              <a:rPr lang="en-US" sz="2400" dirty="0" err="1">
                <a:solidFill>
                  <a:srgbClr val="FF0000"/>
                </a:solidFill>
                <a:latin typeface="Open Sans"/>
              </a:rPr>
              <a:t>MediPix</a:t>
            </a:r>
            <a:r>
              <a:rPr lang="en-US" sz="2400" dirty="0">
                <a:solidFill>
                  <a:srgbClr val="FF0000"/>
                </a:solidFill>
                <a:latin typeface="Open Sans"/>
              </a:rPr>
              <a:t>) </a:t>
            </a:r>
            <a:endParaRPr lang="en-CN" sz="2400" dirty="0"/>
          </a:p>
        </p:txBody>
      </p:sp>
      <p:pic>
        <p:nvPicPr>
          <p:cNvPr id="5" name="Picture 4">
            <a:extLst>
              <a:ext uri="{FF2B5EF4-FFF2-40B4-BE49-F238E27FC236}">
                <a16:creationId xmlns:a16="http://schemas.microsoft.com/office/drawing/2014/main" id="{C979D760-1E57-24EF-AD33-FC6CC1F07971}"/>
              </a:ext>
            </a:extLst>
          </p:cNvPr>
          <p:cNvPicPr>
            <a:picLocks noChangeAspect="1"/>
          </p:cNvPicPr>
          <p:nvPr/>
        </p:nvPicPr>
        <p:blipFill>
          <a:blip r:embed="rId10"/>
          <a:srcRect l="18178" r="13947" b="705"/>
          <a:stretch>
            <a:fillRect/>
          </a:stretch>
        </p:blipFill>
        <p:spPr>
          <a:xfrm>
            <a:off x="308917" y="4183627"/>
            <a:ext cx="1853991" cy="1808161"/>
          </a:xfrm>
          <a:prstGeom prst="rect">
            <a:avLst/>
          </a:prstGeom>
        </p:spPr>
      </p:pic>
    </p:spTree>
    <p:extLst>
      <p:ext uri="{BB962C8B-B14F-4D97-AF65-F5344CB8AC3E}">
        <p14:creationId xmlns:p14="http://schemas.microsoft.com/office/powerpoint/2010/main" val="2218353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9070D-8CEB-A943-2A19-2F8DC9F0CEEB}"/>
              </a:ext>
            </a:extLst>
          </p:cNvPr>
          <p:cNvSpPr>
            <a:spLocks noGrp="1"/>
          </p:cNvSpPr>
          <p:nvPr>
            <p:ph type="title"/>
          </p:nvPr>
        </p:nvSpPr>
        <p:spPr/>
        <p:txBody>
          <a:bodyPr/>
          <a:lstStyle/>
          <a:p>
            <a:pPr algn="ctr"/>
            <a:r>
              <a:rPr lang="en-US" altLang="zh-CN" dirty="0"/>
              <a:t>Warwick</a:t>
            </a:r>
            <a:r>
              <a:rPr lang="zh-CN" altLang="en-US" dirty="0"/>
              <a:t> </a:t>
            </a:r>
            <a:r>
              <a:rPr lang="en-US" altLang="zh-CN" dirty="0"/>
              <a:t>Microscopy</a:t>
            </a:r>
            <a:r>
              <a:rPr lang="zh-CN" altLang="en-US" dirty="0"/>
              <a:t> </a:t>
            </a:r>
            <a:r>
              <a:rPr lang="en-US" altLang="zh-CN" dirty="0"/>
              <a:t>Group</a:t>
            </a:r>
            <a:endParaRPr lang="en-CN" dirty="0"/>
          </a:p>
        </p:txBody>
      </p:sp>
      <p:pic>
        <p:nvPicPr>
          <p:cNvPr id="6148" name="Picture 4" descr="Alex Robertson">
            <a:extLst>
              <a:ext uri="{FF2B5EF4-FFF2-40B4-BE49-F238E27FC236}">
                <a16:creationId xmlns:a16="http://schemas.microsoft.com/office/drawing/2014/main" id="{B8C35F45-CA1B-DED6-5BCF-43F78766C6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816" y="4445497"/>
            <a:ext cx="1800000" cy="180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erson in a suit&#10;&#10;AI-generated content may be incorrect.">
            <a:extLst>
              <a:ext uri="{FF2B5EF4-FFF2-40B4-BE49-F238E27FC236}">
                <a16:creationId xmlns:a16="http://schemas.microsoft.com/office/drawing/2014/main" id="{D233245E-934F-125B-CA40-5950A534BD4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3827" r="40040" b="30807"/>
          <a:stretch>
            <a:fillRect/>
          </a:stretch>
        </p:blipFill>
        <p:spPr bwMode="auto">
          <a:xfrm>
            <a:off x="494817" y="2204863"/>
            <a:ext cx="1800000" cy="1800000"/>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8E438B60-360A-3821-B705-7E5505B6A3E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501842" y="2237811"/>
            <a:ext cx="1700439" cy="1800000"/>
          </a:xfrm>
          <a:prstGeom prst="rect">
            <a:avLst/>
          </a:prstGeom>
        </p:spPr>
      </p:pic>
      <p:pic>
        <p:nvPicPr>
          <p:cNvPr id="6" name="Picture 5" descr="Ana M Sanchez">
            <a:extLst>
              <a:ext uri="{FF2B5EF4-FFF2-40B4-BE49-F238E27FC236}">
                <a16:creationId xmlns:a16="http://schemas.microsoft.com/office/drawing/2014/main" id="{D1F0DEEB-86BD-D415-C86F-C104C881C37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344847" y="2222221"/>
            <a:ext cx="1800000" cy="1800000"/>
          </a:xfrm>
          <a:prstGeom prst="rect">
            <a:avLst/>
          </a:prstGeom>
          <a:noFill/>
          <a:ln>
            <a:noFill/>
          </a:ln>
        </p:spPr>
      </p:pic>
      <p:pic>
        <p:nvPicPr>
          <p:cNvPr id="6150" name="Picture 6">
            <a:extLst>
              <a:ext uri="{FF2B5EF4-FFF2-40B4-BE49-F238E27FC236}">
                <a16:creationId xmlns:a16="http://schemas.microsoft.com/office/drawing/2014/main" id="{A03D9210-A47E-9B5B-72C6-8CECC12E2D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04203" y="4462856"/>
            <a:ext cx="1452959" cy="1800000"/>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a:extLst>
              <a:ext uri="{FF2B5EF4-FFF2-40B4-BE49-F238E27FC236}">
                <a16:creationId xmlns:a16="http://schemas.microsoft.com/office/drawing/2014/main" id="{3590D9C1-3C9F-70B5-86B3-A0D6B9A6C7E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85407" y="4441275"/>
            <a:ext cx="1435955" cy="1800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E5E227B-B36F-91E6-09C9-B89479947C30}"/>
              </a:ext>
            </a:extLst>
          </p:cNvPr>
          <p:cNvSpPr txBox="1"/>
          <p:nvPr/>
        </p:nvSpPr>
        <p:spPr>
          <a:xfrm>
            <a:off x="2761116" y="1418754"/>
            <a:ext cx="1487395" cy="400110"/>
          </a:xfrm>
          <a:prstGeom prst="rect">
            <a:avLst/>
          </a:prstGeom>
          <a:noFill/>
        </p:spPr>
        <p:txBody>
          <a:bodyPr wrap="none" rtlCol="0">
            <a:spAutoFit/>
          </a:bodyPr>
          <a:lstStyle/>
          <a:p>
            <a:r>
              <a:rPr lang="en-CN" sz="2000" b="1" dirty="0"/>
              <a:t>Academics</a:t>
            </a:r>
          </a:p>
        </p:txBody>
      </p:sp>
      <p:sp>
        <p:nvSpPr>
          <p:cNvPr id="10" name="TextBox 9">
            <a:extLst>
              <a:ext uri="{FF2B5EF4-FFF2-40B4-BE49-F238E27FC236}">
                <a16:creationId xmlns:a16="http://schemas.microsoft.com/office/drawing/2014/main" id="{2A9D5D7E-B34D-C292-989A-F3E5B8082EE8}"/>
              </a:ext>
            </a:extLst>
          </p:cNvPr>
          <p:cNvSpPr txBox="1"/>
          <p:nvPr/>
        </p:nvSpPr>
        <p:spPr>
          <a:xfrm>
            <a:off x="845555" y="1892764"/>
            <a:ext cx="1451162" cy="369332"/>
          </a:xfrm>
          <a:prstGeom prst="rect">
            <a:avLst/>
          </a:prstGeom>
          <a:noFill/>
        </p:spPr>
        <p:txBody>
          <a:bodyPr wrap="square" rtlCol="0">
            <a:spAutoFit/>
          </a:bodyPr>
          <a:lstStyle/>
          <a:p>
            <a:r>
              <a:rPr lang="en-US" altLang="zh-CN" dirty="0"/>
              <a:t>Peng</a:t>
            </a:r>
            <a:r>
              <a:rPr lang="zh-CN" altLang="en-US" dirty="0"/>
              <a:t> </a:t>
            </a:r>
            <a:r>
              <a:rPr lang="en-US" altLang="zh-CN" dirty="0"/>
              <a:t>Wang</a:t>
            </a:r>
            <a:endParaRPr lang="en-CN" dirty="0"/>
          </a:p>
        </p:txBody>
      </p:sp>
      <p:sp>
        <p:nvSpPr>
          <p:cNvPr id="11" name="TextBox 10">
            <a:extLst>
              <a:ext uri="{FF2B5EF4-FFF2-40B4-BE49-F238E27FC236}">
                <a16:creationId xmlns:a16="http://schemas.microsoft.com/office/drawing/2014/main" id="{FA54E1FE-0E70-9059-6583-98E8EDA8D021}"/>
              </a:ext>
            </a:extLst>
          </p:cNvPr>
          <p:cNvSpPr txBox="1"/>
          <p:nvPr/>
        </p:nvSpPr>
        <p:spPr>
          <a:xfrm>
            <a:off x="2358919" y="1907754"/>
            <a:ext cx="2222350" cy="369332"/>
          </a:xfrm>
          <a:prstGeom prst="rect">
            <a:avLst/>
          </a:prstGeom>
          <a:noFill/>
        </p:spPr>
        <p:txBody>
          <a:bodyPr wrap="square" rtlCol="0">
            <a:spAutoFit/>
          </a:bodyPr>
          <a:lstStyle/>
          <a:p>
            <a:r>
              <a:rPr lang="en-US" altLang="zh-CN" dirty="0"/>
              <a:t>Richard</a:t>
            </a:r>
            <a:r>
              <a:rPr lang="zh-CN" altLang="en-US" dirty="0"/>
              <a:t> </a:t>
            </a:r>
            <a:r>
              <a:rPr lang="en-US" altLang="zh-CN" dirty="0"/>
              <a:t>Beanland</a:t>
            </a:r>
            <a:endParaRPr lang="en-CN" dirty="0"/>
          </a:p>
        </p:txBody>
      </p:sp>
      <p:sp>
        <p:nvSpPr>
          <p:cNvPr id="12" name="TextBox 11">
            <a:extLst>
              <a:ext uri="{FF2B5EF4-FFF2-40B4-BE49-F238E27FC236}">
                <a16:creationId xmlns:a16="http://schemas.microsoft.com/office/drawing/2014/main" id="{0CCE2D7F-224F-8B13-484D-AC3658563615}"/>
              </a:ext>
            </a:extLst>
          </p:cNvPr>
          <p:cNvSpPr txBox="1"/>
          <p:nvPr/>
        </p:nvSpPr>
        <p:spPr>
          <a:xfrm>
            <a:off x="4485407" y="1910086"/>
            <a:ext cx="1722100" cy="369332"/>
          </a:xfrm>
          <a:prstGeom prst="rect">
            <a:avLst/>
          </a:prstGeom>
          <a:noFill/>
        </p:spPr>
        <p:txBody>
          <a:bodyPr wrap="square" rtlCol="0">
            <a:spAutoFit/>
          </a:bodyPr>
          <a:lstStyle/>
          <a:p>
            <a:r>
              <a:rPr lang="en-US" altLang="zh-CN" dirty="0"/>
              <a:t>Ana</a:t>
            </a:r>
            <a:r>
              <a:rPr lang="zh-CN" altLang="en-US" dirty="0"/>
              <a:t> </a:t>
            </a:r>
            <a:r>
              <a:rPr lang="en-US" altLang="zh-CN" dirty="0"/>
              <a:t>Sanchez</a:t>
            </a:r>
            <a:r>
              <a:rPr lang="zh-CN" altLang="en-US" dirty="0"/>
              <a:t> </a:t>
            </a:r>
            <a:endParaRPr lang="en-CN" dirty="0"/>
          </a:p>
        </p:txBody>
      </p:sp>
      <p:sp>
        <p:nvSpPr>
          <p:cNvPr id="13" name="TextBox 12">
            <a:extLst>
              <a:ext uri="{FF2B5EF4-FFF2-40B4-BE49-F238E27FC236}">
                <a16:creationId xmlns:a16="http://schemas.microsoft.com/office/drawing/2014/main" id="{1015CA02-219B-DC6B-1470-3D160622E57C}"/>
              </a:ext>
            </a:extLst>
          </p:cNvPr>
          <p:cNvSpPr txBox="1"/>
          <p:nvPr/>
        </p:nvSpPr>
        <p:spPr>
          <a:xfrm>
            <a:off x="534492" y="4097762"/>
            <a:ext cx="1722100" cy="369332"/>
          </a:xfrm>
          <a:prstGeom prst="rect">
            <a:avLst/>
          </a:prstGeom>
          <a:noFill/>
        </p:spPr>
        <p:txBody>
          <a:bodyPr wrap="square" rtlCol="0">
            <a:spAutoFit/>
          </a:bodyPr>
          <a:lstStyle/>
          <a:p>
            <a:r>
              <a:rPr lang="en-US" dirty="0"/>
              <a:t>Ale</a:t>
            </a:r>
            <a:r>
              <a:rPr lang="en-US" altLang="zh-CN" dirty="0"/>
              <a:t>x</a:t>
            </a:r>
            <a:r>
              <a:rPr lang="zh-CN" altLang="en-US" dirty="0"/>
              <a:t> </a:t>
            </a:r>
            <a:r>
              <a:rPr lang="en-US" altLang="zh-CN" dirty="0"/>
              <a:t>Robertson</a:t>
            </a:r>
            <a:endParaRPr lang="en-CN" dirty="0"/>
          </a:p>
        </p:txBody>
      </p:sp>
      <p:sp>
        <p:nvSpPr>
          <p:cNvPr id="14" name="TextBox 13">
            <a:extLst>
              <a:ext uri="{FF2B5EF4-FFF2-40B4-BE49-F238E27FC236}">
                <a16:creationId xmlns:a16="http://schemas.microsoft.com/office/drawing/2014/main" id="{EFC41338-059F-7610-F2A4-D295FAAFE28A}"/>
              </a:ext>
            </a:extLst>
          </p:cNvPr>
          <p:cNvSpPr txBox="1"/>
          <p:nvPr/>
        </p:nvSpPr>
        <p:spPr>
          <a:xfrm>
            <a:off x="2318794" y="4112752"/>
            <a:ext cx="1722100" cy="369332"/>
          </a:xfrm>
          <a:prstGeom prst="rect">
            <a:avLst/>
          </a:prstGeom>
          <a:noFill/>
        </p:spPr>
        <p:txBody>
          <a:bodyPr wrap="square" rtlCol="0">
            <a:spAutoFit/>
          </a:bodyPr>
          <a:lstStyle/>
          <a:p>
            <a:pPr algn="ctr"/>
            <a:r>
              <a:rPr lang="en-US" altLang="zh-CN" dirty="0"/>
              <a:t>Jeremy</a:t>
            </a:r>
            <a:r>
              <a:rPr lang="zh-CN" altLang="en-US" dirty="0"/>
              <a:t> </a:t>
            </a:r>
            <a:r>
              <a:rPr lang="en-US" altLang="zh-CN" dirty="0"/>
              <a:t>Sloan</a:t>
            </a:r>
            <a:endParaRPr lang="en-CN" dirty="0"/>
          </a:p>
        </p:txBody>
      </p:sp>
      <p:sp>
        <p:nvSpPr>
          <p:cNvPr id="15" name="TextBox 14">
            <a:extLst>
              <a:ext uri="{FF2B5EF4-FFF2-40B4-BE49-F238E27FC236}">
                <a16:creationId xmlns:a16="http://schemas.microsoft.com/office/drawing/2014/main" id="{A1F8BC05-70F9-1D99-D124-3B13478F9E9B}"/>
              </a:ext>
            </a:extLst>
          </p:cNvPr>
          <p:cNvSpPr txBox="1"/>
          <p:nvPr/>
        </p:nvSpPr>
        <p:spPr>
          <a:xfrm>
            <a:off x="4595182" y="4115084"/>
            <a:ext cx="1722100" cy="369332"/>
          </a:xfrm>
          <a:prstGeom prst="rect">
            <a:avLst/>
          </a:prstGeom>
          <a:noFill/>
        </p:spPr>
        <p:txBody>
          <a:bodyPr wrap="square" rtlCol="0">
            <a:spAutoFit/>
          </a:bodyPr>
          <a:lstStyle/>
          <a:p>
            <a:r>
              <a:rPr lang="en-US" altLang="zh-CN" dirty="0"/>
              <a:t>Neil</a:t>
            </a:r>
            <a:r>
              <a:rPr lang="zh-CN" altLang="en-US" dirty="0"/>
              <a:t> </a:t>
            </a:r>
            <a:r>
              <a:rPr lang="en-US" altLang="zh-CN" dirty="0"/>
              <a:t>Wilson</a:t>
            </a:r>
            <a:endParaRPr lang="en-CN" dirty="0"/>
          </a:p>
        </p:txBody>
      </p:sp>
      <p:grpSp>
        <p:nvGrpSpPr>
          <p:cNvPr id="3" name="Group 2">
            <a:extLst>
              <a:ext uri="{FF2B5EF4-FFF2-40B4-BE49-F238E27FC236}">
                <a16:creationId xmlns:a16="http://schemas.microsoft.com/office/drawing/2014/main" id="{F2EE094C-470F-9929-C9EF-4B905F3B1785}"/>
              </a:ext>
            </a:extLst>
          </p:cNvPr>
          <p:cNvGrpSpPr/>
          <p:nvPr/>
        </p:nvGrpSpPr>
        <p:grpSpPr>
          <a:xfrm>
            <a:off x="6551605" y="1405490"/>
            <a:ext cx="4717026" cy="4879901"/>
            <a:chOff x="6551605" y="1405490"/>
            <a:chExt cx="4717026" cy="4879901"/>
          </a:xfrm>
        </p:grpSpPr>
        <p:pic>
          <p:nvPicPr>
            <p:cNvPr id="7" name="Picture 6">
              <a:extLst>
                <a:ext uri="{FF2B5EF4-FFF2-40B4-BE49-F238E27FC236}">
                  <a16:creationId xmlns:a16="http://schemas.microsoft.com/office/drawing/2014/main" id="{F3E1C184-D892-7B9A-3D0C-DD316CF63C2B}"/>
                </a:ext>
              </a:extLst>
            </p:cNvPr>
            <p:cNvPicPr>
              <a:picLocks noChangeAspect="1"/>
            </p:cNvPicPr>
            <p:nvPr/>
          </p:nvPicPr>
          <p:blipFill>
            <a:blip r:embed="rId9"/>
            <a:stretch>
              <a:fillRect/>
            </a:stretch>
          </p:blipFill>
          <p:spPr>
            <a:xfrm>
              <a:off x="6551605" y="3007076"/>
              <a:ext cx="4717026" cy="3278315"/>
            </a:xfrm>
            <a:prstGeom prst="rect">
              <a:avLst/>
            </a:prstGeom>
          </p:spPr>
        </p:pic>
        <p:sp>
          <p:nvSpPr>
            <p:cNvPr id="9" name="TextBox 8">
              <a:extLst>
                <a:ext uri="{FF2B5EF4-FFF2-40B4-BE49-F238E27FC236}">
                  <a16:creationId xmlns:a16="http://schemas.microsoft.com/office/drawing/2014/main" id="{B9E603D9-E8EC-BA42-8C7C-347AB12EB966}"/>
                </a:ext>
              </a:extLst>
            </p:cNvPr>
            <p:cNvSpPr txBox="1"/>
            <p:nvPr/>
          </p:nvSpPr>
          <p:spPr>
            <a:xfrm>
              <a:off x="7954055" y="1405490"/>
              <a:ext cx="1912127" cy="400110"/>
            </a:xfrm>
            <a:prstGeom prst="rect">
              <a:avLst/>
            </a:prstGeom>
            <a:noFill/>
          </p:spPr>
          <p:txBody>
            <a:bodyPr wrap="none" rtlCol="0">
              <a:spAutoFit/>
            </a:bodyPr>
            <a:lstStyle/>
            <a:p>
              <a:r>
                <a:rPr lang="en-CN" sz="2000" b="1" dirty="0"/>
                <a:t>Technical Staff</a:t>
              </a:r>
            </a:p>
          </p:txBody>
        </p:sp>
        <p:sp>
          <p:nvSpPr>
            <p:cNvPr id="16" name="TextBox 15">
              <a:extLst>
                <a:ext uri="{FF2B5EF4-FFF2-40B4-BE49-F238E27FC236}">
                  <a16:creationId xmlns:a16="http://schemas.microsoft.com/office/drawing/2014/main" id="{34BB3C2E-FDBC-2704-D724-90A5E38300A5}"/>
                </a:ext>
              </a:extLst>
            </p:cNvPr>
            <p:cNvSpPr txBox="1"/>
            <p:nvPr/>
          </p:nvSpPr>
          <p:spPr>
            <a:xfrm>
              <a:off x="6551605" y="2092420"/>
              <a:ext cx="4506683" cy="830997"/>
            </a:xfrm>
            <a:prstGeom prst="rect">
              <a:avLst/>
            </a:prstGeom>
            <a:noFill/>
          </p:spPr>
          <p:txBody>
            <a:bodyPr wrap="none" rtlCol="0">
              <a:spAutoFit/>
            </a:bodyPr>
            <a:lstStyle/>
            <a:p>
              <a:r>
                <a:rPr lang="en-US" altLang="zh-CN" sz="1600" dirty="0"/>
                <a:t>Peng</a:t>
              </a:r>
              <a:r>
                <a:rPr lang="zh-CN" altLang="en-US" sz="1600" dirty="0"/>
                <a:t> </a:t>
              </a:r>
              <a:r>
                <a:rPr lang="en-US" altLang="zh-CN" sz="1600" dirty="0"/>
                <a:t>Wang</a:t>
              </a:r>
              <a:r>
                <a:rPr lang="zh-CN" altLang="en-US" sz="1600" dirty="0"/>
                <a:t> </a:t>
              </a:r>
              <a:r>
                <a:rPr lang="en-US" altLang="zh-CN" sz="1600" dirty="0"/>
                <a:t>(Academic</a:t>
              </a:r>
              <a:r>
                <a:rPr lang="zh-CN" altLang="en-US" sz="1600" dirty="0"/>
                <a:t> </a:t>
              </a:r>
              <a:r>
                <a:rPr lang="en-US" altLang="zh-CN" sz="1600" dirty="0"/>
                <a:t>Director</a:t>
              </a:r>
              <a:r>
                <a:rPr lang="zh-CN" altLang="en-US" sz="1600" dirty="0"/>
                <a:t> </a:t>
              </a:r>
              <a:r>
                <a:rPr lang="en-US" altLang="zh-CN" sz="1600" dirty="0"/>
                <a:t>)</a:t>
              </a:r>
            </a:p>
            <a:p>
              <a:r>
                <a:rPr lang="en-US" altLang="zh-CN" sz="1600" dirty="0"/>
                <a:t>Steve</a:t>
              </a:r>
              <a:r>
                <a:rPr lang="zh-CN" altLang="en-US" sz="1600" dirty="0"/>
                <a:t> </a:t>
              </a:r>
              <a:r>
                <a:rPr lang="en-US" altLang="zh-CN" sz="1600" dirty="0"/>
                <a:t>York</a:t>
              </a:r>
              <a:r>
                <a:rPr lang="zh-CN" altLang="en-US" sz="1600" dirty="0"/>
                <a:t> </a:t>
              </a:r>
              <a:r>
                <a:rPr lang="en-US" altLang="zh-CN" sz="1600" dirty="0"/>
                <a:t>(Facility</a:t>
              </a:r>
              <a:r>
                <a:rPr lang="zh-CN" altLang="en-US" sz="1600" dirty="0"/>
                <a:t> </a:t>
              </a:r>
              <a:r>
                <a:rPr lang="en-US" altLang="zh-CN" sz="1600" dirty="0"/>
                <a:t>Manager)</a:t>
              </a:r>
            </a:p>
            <a:p>
              <a:r>
                <a:rPr lang="en-US" altLang="zh-CN" sz="1600" dirty="0"/>
                <a:t>Steve</a:t>
              </a:r>
              <a:r>
                <a:rPr lang="zh-CN" altLang="en-US" sz="1600" dirty="0"/>
                <a:t> </a:t>
              </a:r>
              <a:r>
                <a:rPr lang="en-US" altLang="zh-CN" sz="1600" dirty="0"/>
                <a:t>Hindmarsh,</a:t>
              </a:r>
              <a:r>
                <a:rPr lang="zh-CN" altLang="en-US" sz="1600" dirty="0"/>
                <a:t> </a:t>
              </a:r>
              <a:r>
                <a:rPr lang="en-US" altLang="zh-CN" sz="1600" dirty="0" err="1"/>
                <a:t>Yisong</a:t>
              </a:r>
              <a:r>
                <a:rPr lang="zh-CN" altLang="en-US" sz="1600" dirty="0"/>
                <a:t> </a:t>
              </a:r>
              <a:r>
                <a:rPr lang="en-US" altLang="zh-CN" sz="1600" dirty="0"/>
                <a:t>Han,</a:t>
              </a:r>
              <a:r>
                <a:rPr lang="zh-CN" altLang="en-US" sz="1600" dirty="0"/>
                <a:t> </a:t>
              </a:r>
              <a:r>
                <a:rPr lang="en-US" altLang="zh-CN" sz="1600" dirty="0"/>
                <a:t>Andrew</a:t>
              </a:r>
              <a:r>
                <a:rPr lang="zh-CN" altLang="en-US" sz="1600" dirty="0"/>
                <a:t> </a:t>
              </a:r>
              <a:r>
                <a:rPr lang="en-US" altLang="zh-CN" sz="1600" dirty="0"/>
                <a:t>Unsworth</a:t>
              </a:r>
              <a:r>
                <a:rPr lang="zh-CN" altLang="en-US" sz="1600" dirty="0"/>
                <a:t> </a:t>
              </a:r>
              <a:endParaRPr lang="en-CN" sz="1600" dirty="0"/>
            </a:p>
          </p:txBody>
        </p:sp>
      </p:grpSp>
    </p:spTree>
    <p:extLst>
      <p:ext uri="{BB962C8B-B14F-4D97-AF65-F5344CB8AC3E}">
        <p14:creationId xmlns:p14="http://schemas.microsoft.com/office/powerpoint/2010/main" val="4134610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C3970-B187-2A04-7CFA-220DB92BDAC9}"/>
            </a:ext>
          </a:extLst>
        </p:cNvPr>
        <p:cNvGrpSpPr/>
        <p:nvPr/>
      </p:nvGrpSpPr>
      <p:grpSpPr>
        <a:xfrm>
          <a:off x="0" y="0"/>
          <a:ext cx="0" cy="0"/>
          <a:chOff x="0" y="0"/>
          <a:chExt cx="0" cy="0"/>
        </a:xfrm>
      </p:grpSpPr>
      <p:sp>
        <p:nvSpPr>
          <p:cNvPr id="4" name="标题 3">
            <a:extLst>
              <a:ext uri="{FF2B5EF4-FFF2-40B4-BE49-F238E27FC236}">
                <a16:creationId xmlns:a16="http://schemas.microsoft.com/office/drawing/2014/main" id="{95A52FBF-EA6D-DC25-DEE5-1ADFC64D8E1D}"/>
              </a:ext>
            </a:extLst>
          </p:cNvPr>
          <p:cNvSpPr>
            <a:spLocks noGrp="1"/>
          </p:cNvSpPr>
          <p:nvPr>
            <p:ph type="title"/>
          </p:nvPr>
        </p:nvSpPr>
        <p:spPr>
          <a:xfrm>
            <a:off x="2063552" y="44624"/>
            <a:ext cx="8229600" cy="764704"/>
          </a:xfrm>
        </p:spPr>
        <p:txBody>
          <a:bodyPr>
            <a:normAutofit/>
          </a:bodyPr>
          <a:lstStyle/>
          <a:p>
            <a:r>
              <a:rPr lang="en-US" altLang="zh-CN" dirty="0"/>
              <a:t>Research</a:t>
            </a:r>
            <a:r>
              <a:rPr lang="zh-CN" altLang="en-US" dirty="0"/>
              <a:t> </a:t>
            </a:r>
            <a:r>
              <a:rPr lang="en-US" altLang="zh-CN" dirty="0"/>
              <a:t>Interests</a:t>
            </a:r>
            <a:r>
              <a:rPr lang="zh-CN" altLang="en-US" dirty="0"/>
              <a:t> </a:t>
            </a:r>
            <a:r>
              <a:rPr lang="en-US" altLang="zh-CN" dirty="0"/>
              <a:t>of</a:t>
            </a:r>
            <a:r>
              <a:rPr lang="zh-CN" altLang="en-US" dirty="0"/>
              <a:t> </a:t>
            </a:r>
            <a:r>
              <a:rPr lang="en-US" altLang="zh-CN" dirty="0"/>
              <a:t>the</a:t>
            </a:r>
            <a:r>
              <a:rPr lang="zh-CN" altLang="en-US" dirty="0"/>
              <a:t> </a:t>
            </a:r>
            <a:r>
              <a:rPr lang="en-US" altLang="zh-CN" dirty="0"/>
              <a:t>EM</a:t>
            </a:r>
            <a:r>
              <a:rPr lang="zh-CN" altLang="en-US" dirty="0"/>
              <a:t> </a:t>
            </a:r>
            <a:r>
              <a:rPr lang="en-US" altLang="zh-CN" dirty="0"/>
              <a:t>Group</a:t>
            </a:r>
            <a:endParaRPr lang="zh-CN" altLang="en-US" dirty="0"/>
          </a:p>
        </p:txBody>
      </p:sp>
      <p:graphicFrame>
        <p:nvGraphicFramePr>
          <p:cNvPr id="5" name="图示 4">
            <a:extLst>
              <a:ext uri="{FF2B5EF4-FFF2-40B4-BE49-F238E27FC236}">
                <a16:creationId xmlns:a16="http://schemas.microsoft.com/office/drawing/2014/main" id="{B8A64A8A-3453-FFE2-80CA-3F6F96E201DA}"/>
              </a:ext>
            </a:extLst>
          </p:cNvPr>
          <p:cNvGraphicFramePr/>
          <p:nvPr/>
        </p:nvGraphicFramePr>
        <p:xfrm>
          <a:off x="2865039" y="1960192"/>
          <a:ext cx="6015016" cy="39158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4" name="Group 13">
            <a:extLst>
              <a:ext uri="{FF2B5EF4-FFF2-40B4-BE49-F238E27FC236}">
                <a16:creationId xmlns:a16="http://schemas.microsoft.com/office/drawing/2014/main" id="{3979A71B-4137-E4DC-518B-88C4B44412D6}"/>
              </a:ext>
            </a:extLst>
          </p:cNvPr>
          <p:cNvGrpSpPr/>
          <p:nvPr/>
        </p:nvGrpSpPr>
        <p:grpSpPr>
          <a:xfrm>
            <a:off x="7555498" y="3765201"/>
            <a:ext cx="4511143" cy="2883423"/>
            <a:chOff x="7555498" y="3765201"/>
            <a:chExt cx="4511143" cy="2883423"/>
          </a:xfrm>
        </p:grpSpPr>
        <p:pic>
          <p:nvPicPr>
            <p:cNvPr id="37" name="图片 8">
              <a:extLst>
                <a:ext uri="{FF2B5EF4-FFF2-40B4-BE49-F238E27FC236}">
                  <a16:creationId xmlns:a16="http://schemas.microsoft.com/office/drawing/2014/main" id="{B0A8BE02-8140-A740-39B2-038CFB121CB1}"/>
                </a:ext>
              </a:extLst>
            </p:cNvPr>
            <p:cNvPicPr>
              <a:picLocks noChangeAspect="1"/>
            </p:cNvPicPr>
            <p:nvPr/>
          </p:nvPicPr>
          <p:blipFill>
            <a:blip r:embed="rId8"/>
            <a:srcRect t="217" b="217"/>
            <a:stretch/>
          </p:blipFill>
          <p:spPr bwMode="auto">
            <a:xfrm>
              <a:off x="7696103" y="4403717"/>
              <a:ext cx="4370538" cy="1986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 name="圆角矩形 50">
              <a:extLst>
                <a:ext uri="{FF2B5EF4-FFF2-40B4-BE49-F238E27FC236}">
                  <a16:creationId xmlns:a16="http://schemas.microsoft.com/office/drawing/2014/main" id="{389F1B10-2635-6F43-2D89-0657003739CF}"/>
                </a:ext>
              </a:extLst>
            </p:cNvPr>
            <p:cNvSpPr/>
            <p:nvPr/>
          </p:nvSpPr>
          <p:spPr>
            <a:xfrm>
              <a:off x="7555498" y="4133540"/>
              <a:ext cx="4505710" cy="2515084"/>
            </a:xfrm>
            <a:prstGeom prst="roundRect">
              <a:avLst/>
            </a:prstGeom>
            <a:noFill/>
            <a:ln>
              <a:solidFill>
                <a:srgbClr val="00B05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500"/>
            </a:p>
          </p:txBody>
        </p:sp>
        <p:sp>
          <p:nvSpPr>
            <p:cNvPr id="32" name="Rectangle 31">
              <a:extLst>
                <a:ext uri="{FF2B5EF4-FFF2-40B4-BE49-F238E27FC236}">
                  <a16:creationId xmlns:a16="http://schemas.microsoft.com/office/drawing/2014/main" id="{5A687C03-DBCF-CAD5-BBBE-4D41477BED54}"/>
                </a:ext>
              </a:extLst>
            </p:cNvPr>
            <p:cNvSpPr/>
            <p:nvPr/>
          </p:nvSpPr>
          <p:spPr>
            <a:xfrm>
              <a:off x="8336028" y="3765201"/>
              <a:ext cx="2892587" cy="307777"/>
            </a:xfrm>
            <a:prstGeom prst="rect">
              <a:avLst/>
            </a:prstGeom>
          </p:spPr>
          <p:txBody>
            <a:bodyPr wrap="none">
              <a:spAutoFit/>
            </a:bodyPr>
            <a:lstStyle/>
            <a:p>
              <a:pPr algn="ctr"/>
              <a:r>
                <a:rPr lang="en-US" altLang="zh-CN" sz="1400" dirty="0">
                  <a:solidFill>
                    <a:srgbClr val="008040"/>
                  </a:solidFill>
                </a:rPr>
                <a:t>Electron</a:t>
              </a:r>
              <a:r>
                <a:rPr lang="zh-CN" altLang="en-US" sz="1400" dirty="0">
                  <a:solidFill>
                    <a:srgbClr val="008040"/>
                  </a:solidFill>
                </a:rPr>
                <a:t> </a:t>
              </a:r>
              <a:r>
                <a:rPr lang="en-US" altLang="zh-CN" sz="1400" dirty="0">
                  <a:solidFill>
                    <a:srgbClr val="008040"/>
                  </a:solidFill>
                </a:rPr>
                <a:t>Energy</a:t>
              </a:r>
              <a:r>
                <a:rPr lang="zh-CN" altLang="en-US" sz="1400" dirty="0">
                  <a:solidFill>
                    <a:srgbClr val="008040"/>
                  </a:solidFill>
                </a:rPr>
                <a:t> </a:t>
              </a:r>
              <a:r>
                <a:rPr lang="en-US" altLang="zh-CN" sz="1400" dirty="0">
                  <a:solidFill>
                    <a:srgbClr val="008040"/>
                  </a:solidFill>
                </a:rPr>
                <a:t>Loss</a:t>
              </a:r>
              <a:r>
                <a:rPr lang="zh-CN" altLang="en-US" sz="1400" dirty="0">
                  <a:solidFill>
                    <a:srgbClr val="008040"/>
                  </a:solidFill>
                </a:rPr>
                <a:t> </a:t>
              </a:r>
              <a:r>
                <a:rPr lang="en-US" altLang="zh-CN" sz="1400" dirty="0">
                  <a:solidFill>
                    <a:srgbClr val="008040"/>
                  </a:solidFill>
                </a:rPr>
                <a:t>Spectroscopy</a:t>
              </a:r>
              <a:endParaRPr lang="zh-CN" altLang="en-US" sz="1400" dirty="0">
                <a:solidFill>
                  <a:srgbClr val="008040"/>
                </a:solidFill>
              </a:endParaRPr>
            </a:p>
          </p:txBody>
        </p:sp>
      </p:grpSp>
      <p:grpSp>
        <p:nvGrpSpPr>
          <p:cNvPr id="15" name="Group 14">
            <a:extLst>
              <a:ext uri="{FF2B5EF4-FFF2-40B4-BE49-F238E27FC236}">
                <a16:creationId xmlns:a16="http://schemas.microsoft.com/office/drawing/2014/main" id="{6523FB0E-8B9F-238B-398D-D47E070CD9D4}"/>
              </a:ext>
            </a:extLst>
          </p:cNvPr>
          <p:cNvGrpSpPr/>
          <p:nvPr/>
        </p:nvGrpSpPr>
        <p:grpSpPr>
          <a:xfrm>
            <a:off x="7555499" y="676825"/>
            <a:ext cx="4505710" cy="3030828"/>
            <a:chOff x="7555499" y="676825"/>
            <a:chExt cx="4505710" cy="3030828"/>
          </a:xfrm>
        </p:grpSpPr>
        <p:grpSp>
          <p:nvGrpSpPr>
            <p:cNvPr id="79" name="Group 78">
              <a:extLst>
                <a:ext uri="{FF2B5EF4-FFF2-40B4-BE49-F238E27FC236}">
                  <a16:creationId xmlns:a16="http://schemas.microsoft.com/office/drawing/2014/main" id="{3B8A0390-B887-A761-98CE-A3CE8466016C}"/>
                </a:ext>
              </a:extLst>
            </p:cNvPr>
            <p:cNvGrpSpPr/>
            <p:nvPr/>
          </p:nvGrpSpPr>
          <p:grpSpPr>
            <a:xfrm>
              <a:off x="7555499" y="676825"/>
              <a:ext cx="4505710" cy="3030828"/>
              <a:chOff x="5585207" y="595763"/>
              <a:chExt cx="3379282" cy="2273121"/>
            </a:xfrm>
          </p:grpSpPr>
          <p:sp>
            <p:nvSpPr>
              <p:cNvPr id="42" name="圆角矩形 41">
                <a:extLst>
                  <a:ext uri="{FF2B5EF4-FFF2-40B4-BE49-F238E27FC236}">
                    <a16:creationId xmlns:a16="http://schemas.microsoft.com/office/drawing/2014/main" id="{9614A8F8-3967-F1DD-C092-7A48B8CEBA82}"/>
                  </a:ext>
                </a:extLst>
              </p:cNvPr>
              <p:cNvSpPr/>
              <p:nvPr/>
            </p:nvSpPr>
            <p:spPr>
              <a:xfrm>
                <a:off x="5585207" y="818266"/>
                <a:ext cx="3379282" cy="2050618"/>
              </a:xfrm>
              <a:prstGeom prst="roundRect">
                <a:avLst/>
              </a:prstGeom>
              <a:no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500"/>
              </a:p>
            </p:txBody>
          </p:sp>
          <p:sp>
            <p:nvSpPr>
              <p:cNvPr id="43" name="TextBox 42">
                <a:extLst>
                  <a:ext uri="{FF2B5EF4-FFF2-40B4-BE49-F238E27FC236}">
                    <a16:creationId xmlns:a16="http://schemas.microsoft.com/office/drawing/2014/main" id="{6A5D27EB-26B5-7ABF-DCDB-4B7939AFF28E}"/>
                  </a:ext>
                </a:extLst>
              </p:cNvPr>
              <p:cNvSpPr txBox="1"/>
              <p:nvPr/>
            </p:nvSpPr>
            <p:spPr>
              <a:xfrm>
                <a:off x="5821865" y="595763"/>
                <a:ext cx="2793873" cy="242374"/>
              </a:xfrm>
              <a:prstGeom prst="rect">
                <a:avLst/>
              </a:prstGeom>
              <a:noFill/>
              <a:ln>
                <a:noFill/>
              </a:ln>
            </p:spPr>
            <p:style>
              <a:lnRef idx="2">
                <a:schemeClr val="accent2"/>
              </a:lnRef>
              <a:fillRef idx="1">
                <a:schemeClr val="lt1"/>
              </a:fillRef>
              <a:effectRef idx="0">
                <a:schemeClr val="accent2"/>
              </a:effectRef>
              <a:fontRef idx="minor">
                <a:schemeClr val="dk1"/>
              </a:fontRef>
            </p:style>
            <p:txBody>
              <a:bodyPr wrap="square" rtlCol="0">
                <a:spAutoFit/>
              </a:bodyPr>
              <a:lstStyle/>
              <a:p>
                <a:pPr lvl="0" algn="ctr"/>
                <a:r>
                  <a:rPr lang="en-GB" sz="1500" dirty="0">
                    <a:cs typeface="Arial" panose="020B0604020202020204" pitchFamily="34" charset="0"/>
                  </a:rPr>
                  <a:t>Crystallography</a:t>
                </a:r>
                <a:r>
                  <a:rPr lang="zh-CN" altLang="en-US" sz="1500" dirty="0">
                    <a:cs typeface="Arial" panose="020B0604020202020204" pitchFamily="34" charset="0"/>
                  </a:rPr>
                  <a:t> </a:t>
                </a:r>
                <a:r>
                  <a:rPr lang="en-US" altLang="zh-CN" sz="1500" dirty="0">
                    <a:cs typeface="Arial" panose="020B0604020202020204" pitchFamily="34" charset="0"/>
                  </a:rPr>
                  <a:t>and</a:t>
                </a:r>
                <a:r>
                  <a:rPr lang="zh-CN" altLang="en-US" sz="1500" dirty="0">
                    <a:cs typeface="Arial" panose="020B0604020202020204" pitchFamily="34" charset="0"/>
                  </a:rPr>
                  <a:t> </a:t>
                </a:r>
                <a:r>
                  <a:rPr lang="en-US" altLang="zh-CN" sz="1500" dirty="0">
                    <a:cs typeface="Arial" panose="020B0604020202020204" pitchFamily="34" charset="0"/>
                  </a:rPr>
                  <a:t>Diffractive</a:t>
                </a:r>
                <a:r>
                  <a:rPr lang="zh-CN" altLang="en-US" sz="1500" dirty="0">
                    <a:cs typeface="Arial" panose="020B0604020202020204" pitchFamily="34" charset="0"/>
                  </a:rPr>
                  <a:t> </a:t>
                </a:r>
                <a:r>
                  <a:rPr lang="en-US" altLang="zh-CN" sz="1500" dirty="0">
                    <a:cs typeface="Arial" panose="020B0604020202020204" pitchFamily="34" charset="0"/>
                  </a:rPr>
                  <a:t>Imaging</a:t>
                </a:r>
                <a:endParaRPr lang="en-US" sz="1500" dirty="0"/>
              </a:p>
            </p:txBody>
          </p:sp>
        </p:grpSp>
        <p:grpSp>
          <p:nvGrpSpPr>
            <p:cNvPr id="9" name="Group 8">
              <a:extLst>
                <a:ext uri="{FF2B5EF4-FFF2-40B4-BE49-F238E27FC236}">
                  <a16:creationId xmlns:a16="http://schemas.microsoft.com/office/drawing/2014/main" id="{B388DD49-B637-1BC4-5F74-EA267D4B2966}"/>
                </a:ext>
              </a:extLst>
            </p:cNvPr>
            <p:cNvGrpSpPr/>
            <p:nvPr/>
          </p:nvGrpSpPr>
          <p:grpSpPr>
            <a:xfrm>
              <a:off x="7785501" y="1268028"/>
              <a:ext cx="4210555" cy="1952196"/>
              <a:chOff x="-1902901" y="-1831592"/>
              <a:chExt cx="4574036" cy="2120721"/>
            </a:xfrm>
          </p:grpSpPr>
          <p:sp>
            <p:nvSpPr>
              <p:cNvPr id="10" name="矩形 36">
                <a:extLst>
                  <a:ext uri="{FF2B5EF4-FFF2-40B4-BE49-F238E27FC236}">
                    <a16:creationId xmlns:a16="http://schemas.microsoft.com/office/drawing/2014/main" id="{9BADD429-3C38-9F99-47F1-B02DA5C57997}"/>
                  </a:ext>
                </a:extLst>
              </p:cNvPr>
              <p:cNvSpPr/>
              <p:nvPr/>
            </p:nvSpPr>
            <p:spPr>
              <a:xfrm>
                <a:off x="-1728648" y="262106"/>
                <a:ext cx="172948" cy="2702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500"/>
              </a:p>
            </p:txBody>
          </p:sp>
          <p:pic>
            <p:nvPicPr>
              <p:cNvPr id="11" name="图片 39">
                <a:extLst>
                  <a:ext uri="{FF2B5EF4-FFF2-40B4-BE49-F238E27FC236}">
                    <a16:creationId xmlns:a16="http://schemas.microsoft.com/office/drawing/2014/main" id="{8CDB0818-FEBF-2A52-3731-036ADF628589}"/>
                  </a:ext>
                </a:extLst>
              </p:cNvPr>
              <p:cNvPicPr>
                <a:picLocks noChangeAspect="1"/>
              </p:cNvPicPr>
              <p:nvPr/>
            </p:nvPicPr>
            <p:blipFill>
              <a:blip r:embed="rId9"/>
              <a:srcRect/>
              <a:stretch/>
            </p:blipFill>
            <p:spPr>
              <a:xfrm>
                <a:off x="-1902901" y="-1735587"/>
                <a:ext cx="2248348" cy="1967305"/>
              </a:xfrm>
              <a:prstGeom prst="rect">
                <a:avLst/>
              </a:prstGeom>
            </p:spPr>
          </p:pic>
          <p:sp>
            <p:nvSpPr>
              <p:cNvPr id="12" name="矩形 59">
                <a:extLst>
                  <a:ext uri="{FF2B5EF4-FFF2-40B4-BE49-F238E27FC236}">
                    <a16:creationId xmlns:a16="http://schemas.microsoft.com/office/drawing/2014/main" id="{4CED16F5-693A-8679-FE5D-F8AFC5916575}"/>
                  </a:ext>
                </a:extLst>
              </p:cNvPr>
              <p:cNvSpPr/>
              <p:nvPr/>
            </p:nvSpPr>
            <p:spPr>
              <a:xfrm>
                <a:off x="-1749134" y="136672"/>
                <a:ext cx="270231" cy="2702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500"/>
              </a:p>
            </p:txBody>
          </p:sp>
          <p:pic>
            <p:nvPicPr>
              <p:cNvPr id="16" name="图片 14">
                <a:extLst>
                  <a:ext uri="{FF2B5EF4-FFF2-40B4-BE49-F238E27FC236}">
                    <a16:creationId xmlns:a16="http://schemas.microsoft.com/office/drawing/2014/main" id="{2ACF9854-F8B9-89CE-FD3B-8023A1274393}"/>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416224" y="-1831592"/>
                <a:ext cx="2254911" cy="2107209"/>
              </a:xfrm>
              <a:prstGeom prst="rect">
                <a:avLst/>
              </a:prstGeom>
            </p:spPr>
          </p:pic>
        </p:grpSp>
      </p:grpSp>
      <p:grpSp>
        <p:nvGrpSpPr>
          <p:cNvPr id="82" name="Group 81">
            <a:extLst>
              <a:ext uri="{FF2B5EF4-FFF2-40B4-BE49-F238E27FC236}">
                <a16:creationId xmlns:a16="http://schemas.microsoft.com/office/drawing/2014/main" id="{7C08F5BA-0318-3A38-4A20-B5980A0F50C9}"/>
              </a:ext>
            </a:extLst>
          </p:cNvPr>
          <p:cNvGrpSpPr/>
          <p:nvPr/>
        </p:nvGrpSpPr>
        <p:grpSpPr>
          <a:xfrm>
            <a:off x="239348" y="618733"/>
            <a:ext cx="4264078" cy="3362946"/>
            <a:chOff x="179511" y="464050"/>
            <a:chExt cx="3198058" cy="2522209"/>
          </a:xfrm>
        </p:grpSpPr>
        <p:grpSp>
          <p:nvGrpSpPr>
            <p:cNvPr id="13" name="组 12">
              <a:extLst>
                <a:ext uri="{FF2B5EF4-FFF2-40B4-BE49-F238E27FC236}">
                  <a16:creationId xmlns:a16="http://schemas.microsoft.com/office/drawing/2014/main" id="{5FF175CF-2500-012C-4D30-75A8FB91DA6C}"/>
                </a:ext>
              </a:extLst>
            </p:cNvPr>
            <p:cNvGrpSpPr/>
            <p:nvPr/>
          </p:nvGrpSpPr>
          <p:grpSpPr>
            <a:xfrm>
              <a:off x="179511" y="464050"/>
              <a:ext cx="3198058" cy="2467740"/>
              <a:chOff x="533766" y="738996"/>
              <a:chExt cx="3987036" cy="3290321"/>
            </a:xfrm>
          </p:grpSpPr>
          <p:sp>
            <p:nvSpPr>
              <p:cNvPr id="46" name="圆角矩形 45">
                <a:extLst>
                  <a:ext uri="{FF2B5EF4-FFF2-40B4-BE49-F238E27FC236}">
                    <a16:creationId xmlns:a16="http://schemas.microsoft.com/office/drawing/2014/main" id="{B5C4FF7C-B0B4-02FE-8789-95C25FC9CE1B}"/>
                  </a:ext>
                </a:extLst>
              </p:cNvPr>
              <p:cNvSpPr/>
              <p:nvPr/>
            </p:nvSpPr>
            <p:spPr>
              <a:xfrm>
                <a:off x="533766" y="1087981"/>
                <a:ext cx="3816424" cy="2941336"/>
              </a:xfrm>
              <a:prstGeom prst="roundRect">
                <a:avLst/>
              </a:prstGeom>
              <a:noFill/>
              <a:ln>
                <a:solidFill>
                  <a:schemeClr val="tx2">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500"/>
              </a:p>
            </p:txBody>
          </p:sp>
          <p:sp>
            <p:nvSpPr>
              <p:cNvPr id="47" name="TextBox 46">
                <a:extLst>
                  <a:ext uri="{FF2B5EF4-FFF2-40B4-BE49-F238E27FC236}">
                    <a16:creationId xmlns:a16="http://schemas.microsoft.com/office/drawing/2014/main" id="{A172CC28-33D2-A3EE-D2BC-A7A9501EA05F}"/>
                  </a:ext>
                </a:extLst>
              </p:cNvPr>
              <p:cNvSpPr txBox="1"/>
              <p:nvPr/>
            </p:nvSpPr>
            <p:spPr>
              <a:xfrm>
                <a:off x="704378" y="738996"/>
                <a:ext cx="3816424" cy="323165"/>
              </a:xfrm>
              <a:prstGeom prst="rect">
                <a:avLst/>
              </a:prstGeom>
              <a:noFill/>
              <a:ln w="28575">
                <a:noFill/>
              </a:ln>
            </p:spPr>
            <p:txBody>
              <a:bodyPr wrap="square" rtlCol="0">
                <a:spAutoFit/>
              </a:bodyPr>
              <a:lstStyle/>
              <a:p>
                <a:pPr lvl="0" algn="ctr"/>
                <a:r>
                  <a:rPr lang="en-US" altLang="zh-CN" sz="1500" dirty="0">
                    <a:cs typeface="Arial" panose="020B0604020202020204" pitchFamily="34" charset="0"/>
                  </a:rPr>
                  <a:t>Functional</a:t>
                </a:r>
                <a:r>
                  <a:rPr lang="zh-CN" altLang="en-US" sz="1500" dirty="0">
                    <a:cs typeface="Arial" panose="020B0604020202020204" pitchFamily="34" charset="0"/>
                  </a:rPr>
                  <a:t> </a:t>
                </a:r>
                <a:r>
                  <a:rPr lang="en-US" altLang="zh-CN" sz="1500" dirty="0">
                    <a:cs typeface="Arial" panose="020B0604020202020204" pitchFamily="34" charset="0"/>
                  </a:rPr>
                  <a:t>Materials</a:t>
                </a:r>
                <a:endParaRPr lang="zh-CN" altLang="en-US" sz="1500" dirty="0">
                  <a:cs typeface="Arial" panose="020B0604020202020204" pitchFamily="34" charset="0"/>
                </a:endParaRPr>
              </a:p>
            </p:txBody>
          </p:sp>
        </p:grpSp>
        <p:sp>
          <p:nvSpPr>
            <p:cNvPr id="6" name="TextBox 5">
              <a:extLst>
                <a:ext uri="{FF2B5EF4-FFF2-40B4-BE49-F238E27FC236}">
                  <a16:creationId xmlns:a16="http://schemas.microsoft.com/office/drawing/2014/main" id="{1FF3B4F1-3ECA-FA08-E426-F05A9FCE94E9}"/>
                </a:ext>
              </a:extLst>
            </p:cNvPr>
            <p:cNvSpPr txBox="1"/>
            <p:nvPr/>
          </p:nvSpPr>
          <p:spPr>
            <a:xfrm>
              <a:off x="205329" y="1681471"/>
              <a:ext cx="820710" cy="415498"/>
            </a:xfrm>
            <a:prstGeom prst="rect">
              <a:avLst/>
            </a:prstGeom>
            <a:noFill/>
          </p:spPr>
          <p:txBody>
            <a:bodyPr wrap="square" rtlCol="0">
              <a:spAutoFit/>
            </a:bodyPr>
            <a:lstStyle/>
            <a:p>
              <a:pPr algn="ctr"/>
              <a:r>
                <a:rPr lang="en-US" altLang="zh-CN" sz="1500" dirty="0"/>
                <a:t>Pixelated</a:t>
              </a:r>
              <a:r>
                <a:rPr lang="zh-CN" altLang="en-US" sz="1500" dirty="0"/>
                <a:t> </a:t>
              </a:r>
              <a:r>
                <a:rPr lang="en-US" altLang="zh-CN" sz="1500" dirty="0"/>
                <a:t>Detector</a:t>
              </a:r>
              <a:endParaRPr lang="en-CN" sz="1500" dirty="0"/>
            </a:p>
          </p:txBody>
        </p:sp>
        <p:pic>
          <p:nvPicPr>
            <p:cNvPr id="2" name="Picture 1">
              <a:extLst>
                <a:ext uri="{FF2B5EF4-FFF2-40B4-BE49-F238E27FC236}">
                  <a16:creationId xmlns:a16="http://schemas.microsoft.com/office/drawing/2014/main" id="{1BF934C1-2093-F7D5-6D06-33A35D4F9B5C}"/>
                </a:ext>
              </a:extLst>
            </p:cNvPr>
            <p:cNvPicPr>
              <a:picLocks noChangeAspect="1"/>
            </p:cNvPicPr>
            <p:nvPr/>
          </p:nvPicPr>
          <p:blipFill>
            <a:blip r:embed="rId11"/>
            <a:srcRect/>
            <a:stretch/>
          </p:blipFill>
          <p:spPr>
            <a:xfrm>
              <a:off x="282421" y="773011"/>
              <a:ext cx="2692165" cy="2213248"/>
            </a:xfrm>
            <a:prstGeom prst="rect">
              <a:avLst/>
            </a:prstGeom>
          </p:spPr>
        </p:pic>
      </p:grpSp>
      <p:grpSp>
        <p:nvGrpSpPr>
          <p:cNvPr id="8" name="Group 7">
            <a:extLst>
              <a:ext uri="{FF2B5EF4-FFF2-40B4-BE49-F238E27FC236}">
                <a16:creationId xmlns:a16="http://schemas.microsoft.com/office/drawing/2014/main" id="{E1205114-A6EF-8DC6-FE44-6A386D6C6130}"/>
              </a:ext>
            </a:extLst>
          </p:cNvPr>
          <p:cNvGrpSpPr/>
          <p:nvPr/>
        </p:nvGrpSpPr>
        <p:grpSpPr>
          <a:xfrm>
            <a:off x="233956" y="3909053"/>
            <a:ext cx="4035664" cy="2914413"/>
            <a:chOff x="233956" y="3909053"/>
            <a:chExt cx="4035664" cy="2914413"/>
          </a:xfrm>
        </p:grpSpPr>
        <p:grpSp>
          <p:nvGrpSpPr>
            <p:cNvPr id="7" name="Group 6">
              <a:extLst>
                <a:ext uri="{FF2B5EF4-FFF2-40B4-BE49-F238E27FC236}">
                  <a16:creationId xmlns:a16="http://schemas.microsoft.com/office/drawing/2014/main" id="{985FAE15-3310-9894-07B4-10C216C377AA}"/>
                </a:ext>
              </a:extLst>
            </p:cNvPr>
            <p:cNvGrpSpPr/>
            <p:nvPr/>
          </p:nvGrpSpPr>
          <p:grpSpPr>
            <a:xfrm>
              <a:off x="239350" y="3909053"/>
              <a:ext cx="4023763" cy="2914413"/>
              <a:chOff x="179512" y="2931790"/>
              <a:chExt cx="3017822" cy="2185810"/>
            </a:xfrm>
          </p:grpSpPr>
          <p:sp>
            <p:nvSpPr>
              <p:cNvPr id="51" name="圆角矩形 50">
                <a:extLst>
                  <a:ext uri="{FF2B5EF4-FFF2-40B4-BE49-F238E27FC236}">
                    <a16:creationId xmlns:a16="http://schemas.microsoft.com/office/drawing/2014/main" id="{E41548D6-0660-0620-4CAC-A1C845F3C6E8}"/>
                  </a:ext>
                </a:extLst>
              </p:cNvPr>
              <p:cNvSpPr/>
              <p:nvPr/>
            </p:nvSpPr>
            <p:spPr>
              <a:xfrm>
                <a:off x="179512" y="3188299"/>
                <a:ext cx="3017822" cy="1929301"/>
              </a:xfrm>
              <a:prstGeom prst="roundRect">
                <a:avLst/>
              </a:prstGeom>
              <a:noFill/>
              <a:ln>
                <a:solidFill>
                  <a:srgbClr val="FFC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500"/>
              </a:p>
            </p:txBody>
          </p:sp>
          <p:sp>
            <p:nvSpPr>
              <p:cNvPr id="41" name="TextBox 40">
                <a:extLst>
                  <a:ext uri="{FF2B5EF4-FFF2-40B4-BE49-F238E27FC236}">
                    <a16:creationId xmlns:a16="http://schemas.microsoft.com/office/drawing/2014/main" id="{A38E0F75-AAE9-7E88-6535-C92543437E4A}"/>
                  </a:ext>
                </a:extLst>
              </p:cNvPr>
              <p:cNvSpPr txBox="1"/>
              <p:nvPr/>
            </p:nvSpPr>
            <p:spPr>
              <a:xfrm>
                <a:off x="632439" y="2931790"/>
                <a:ext cx="2092862" cy="242374"/>
              </a:xfrm>
              <a:prstGeom prst="rect">
                <a:avLst/>
              </a:prstGeom>
              <a:noFill/>
              <a:ln w="28575">
                <a:noFill/>
              </a:ln>
            </p:spPr>
            <p:txBody>
              <a:bodyPr wrap="square" rtlCol="0">
                <a:spAutoFit/>
              </a:bodyPr>
              <a:lstStyle/>
              <a:p>
                <a:pPr algn="ctr"/>
                <a:r>
                  <a:rPr lang="en-US" altLang="zh-CN" sz="1500" dirty="0">
                    <a:solidFill>
                      <a:schemeClr val="accent6">
                        <a:lumMod val="75000"/>
                      </a:schemeClr>
                    </a:solidFill>
                  </a:rPr>
                  <a:t>Geen</a:t>
                </a:r>
                <a:r>
                  <a:rPr lang="zh-CN" altLang="en-US" sz="1500" dirty="0">
                    <a:solidFill>
                      <a:schemeClr val="accent6">
                        <a:lumMod val="75000"/>
                      </a:schemeClr>
                    </a:solidFill>
                  </a:rPr>
                  <a:t> </a:t>
                </a:r>
                <a:r>
                  <a:rPr lang="en-US" altLang="zh-CN" sz="1500" dirty="0">
                    <a:solidFill>
                      <a:schemeClr val="accent6">
                        <a:lumMod val="75000"/>
                      </a:schemeClr>
                    </a:solidFill>
                  </a:rPr>
                  <a:t>and</a:t>
                </a:r>
                <a:r>
                  <a:rPr lang="zh-CN" altLang="en-US" sz="1500" dirty="0">
                    <a:solidFill>
                      <a:schemeClr val="accent6">
                        <a:lumMod val="75000"/>
                      </a:schemeClr>
                    </a:solidFill>
                  </a:rPr>
                  <a:t> </a:t>
                </a:r>
                <a:r>
                  <a:rPr lang="en-US" altLang="zh-CN" sz="1500" dirty="0">
                    <a:solidFill>
                      <a:schemeClr val="accent6">
                        <a:lumMod val="75000"/>
                      </a:schemeClr>
                    </a:solidFill>
                  </a:rPr>
                  <a:t>Energy</a:t>
                </a:r>
                <a:r>
                  <a:rPr lang="zh-CN" altLang="en-US" sz="1500" dirty="0">
                    <a:solidFill>
                      <a:schemeClr val="accent6">
                        <a:lumMod val="75000"/>
                      </a:schemeClr>
                    </a:solidFill>
                  </a:rPr>
                  <a:t> </a:t>
                </a:r>
                <a:r>
                  <a:rPr lang="en-US" altLang="zh-CN" sz="1500" dirty="0">
                    <a:solidFill>
                      <a:schemeClr val="accent6">
                        <a:lumMod val="75000"/>
                      </a:schemeClr>
                    </a:solidFill>
                  </a:rPr>
                  <a:t>Materials</a:t>
                </a:r>
                <a:endParaRPr lang="zh-CN" altLang="en-US" sz="1500" dirty="0">
                  <a:solidFill>
                    <a:schemeClr val="accent6">
                      <a:lumMod val="75000"/>
                    </a:schemeClr>
                  </a:solidFill>
                </a:endParaRPr>
              </a:p>
            </p:txBody>
          </p:sp>
        </p:grpSp>
        <p:pic>
          <p:nvPicPr>
            <p:cNvPr id="35" name="Picture 34">
              <a:extLst>
                <a:ext uri="{FF2B5EF4-FFF2-40B4-BE49-F238E27FC236}">
                  <a16:creationId xmlns:a16="http://schemas.microsoft.com/office/drawing/2014/main" id="{A4BC1ADB-3B0E-9913-1CAF-38E3C91E368D}"/>
                </a:ext>
              </a:extLst>
            </p:cNvPr>
            <p:cNvPicPr>
              <a:picLocks noChangeAspect="1"/>
            </p:cNvPicPr>
            <p:nvPr/>
          </p:nvPicPr>
          <p:blipFill>
            <a:blip r:embed="rId12"/>
            <a:srcRect b="11146"/>
            <a:stretch>
              <a:fillRect/>
            </a:stretch>
          </p:blipFill>
          <p:spPr>
            <a:xfrm>
              <a:off x="233956" y="4473307"/>
              <a:ext cx="2124049" cy="1835550"/>
            </a:xfrm>
            <a:prstGeom prst="rect">
              <a:avLst/>
            </a:prstGeom>
          </p:spPr>
        </p:pic>
        <p:pic>
          <p:nvPicPr>
            <p:cNvPr id="36" name="Picture 35">
              <a:extLst>
                <a:ext uri="{FF2B5EF4-FFF2-40B4-BE49-F238E27FC236}">
                  <a16:creationId xmlns:a16="http://schemas.microsoft.com/office/drawing/2014/main" id="{7E653606-EE3D-8DB0-38E5-1334A15801AC}"/>
                </a:ext>
              </a:extLst>
            </p:cNvPr>
            <p:cNvPicPr>
              <a:picLocks noChangeAspect="1"/>
            </p:cNvPicPr>
            <p:nvPr/>
          </p:nvPicPr>
          <p:blipFill>
            <a:blip r:embed="rId13"/>
            <a:srcRect b="24121"/>
            <a:stretch>
              <a:fillRect/>
            </a:stretch>
          </p:blipFill>
          <p:spPr>
            <a:xfrm>
              <a:off x="2157681" y="4495982"/>
              <a:ext cx="2111939" cy="1816196"/>
            </a:xfrm>
            <a:prstGeom prst="rect">
              <a:avLst/>
            </a:prstGeom>
          </p:spPr>
        </p:pic>
      </p:grpSp>
    </p:spTree>
    <p:extLst>
      <p:ext uri="{BB962C8B-B14F-4D97-AF65-F5344CB8AC3E}">
        <p14:creationId xmlns:p14="http://schemas.microsoft.com/office/powerpoint/2010/main" val="2381339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82"/>
                                        </p:tgtEl>
                                        <p:attrNameLst>
                                          <p:attrName>style.visibility</p:attrName>
                                        </p:attrNameLst>
                                      </p:cBhvr>
                                      <p:to>
                                        <p:strVal val="visible"/>
                                      </p:to>
                                    </p:set>
                                    <p:animEffect transition="in" filter="wipe(right)">
                                      <p:cBhvr>
                                        <p:cTn id="7" dur="500"/>
                                        <p:tgtEl>
                                          <p:spTgt spid="8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left)">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right)">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wipe(left)">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zh-CN" dirty="0"/>
              <a:t>About Myself</a:t>
            </a:r>
            <a:endParaRPr lang="zh-CN" altLang="en-US" dirty="0"/>
          </a:p>
        </p:txBody>
      </p:sp>
      <p:sp>
        <p:nvSpPr>
          <p:cNvPr id="3" name="Content Placeholder 2"/>
          <p:cNvSpPr>
            <a:spLocks noGrp="1"/>
          </p:cNvSpPr>
          <p:nvPr>
            <p:ph idx="1"/>
          </p:nvPr>
        </p:nvSpPr>
        <p:spPr>
          <a:xfrm>
            <a:off x="577747" y="1700808"/>
            <a:ext cx="11329259" cy="4495800"/>
          </a:xfrm>
        </p:spPr>
        <p:txBody>
          <a:bodyPr>
            <a:normAutofit fontScale="77500" lnSpcReduction="20000"/>
          </a:bodyPr>
          <a:lstStyle/>
          <a:p>
            <a:pPr fontAlgn="base">
              <a:lnSpc>
                <a:spcPct val="150000"/>
              </a:lnSpc>
            </a:pPr>
            <a:r>
              <a:rPr lang="en-US" altLang="zh-CN" dirty="0">
                <a:latin typeface="Arial" panose="020B0604020202020204" pitchFamily="34" charset="0"/>
                <a:cs typeface="Arial" panose="020B0604020202020204" pitchFamily="34" charset="0"/>
              </a:rPr>
              <a:t>2003-2006 PhD,</a:t>
            </a:r>
            <a:r>
              <a:rPr lang="zh-CN" altLang="en-US" dirty="0">
                <a:latin typeface="Arial" panose="020B0604020202020204" pitchFamily="34" charset="0"/>
                <a:cs typeface="Arial" panose="020B0604020202020204" pitchFamily="34" charset="0"/>
              </a:rPr>
              <a:t> </a:t>
            </a:r>
            <a:r>
              <a:rPr lang="en-GB" altLang="zh-CN" dirty="0" err="1">
                <a:latin typeface="Arial" panose="020B0604020202020204" pitchFamily="34" charset="0"/>
                <a:cs typeface="Arial" panose="020B0604020202020204" pitchFamily="34" charset="0"/>
              </a:rPr>
              <a:t>SuperSTEM</a:t>
            </a:r>
            <a:r>
              <a:rPr lang="en-GB" altLang="zh-CN" dirty="0">
                <a:latin typeface="Arial" panose="020B0604020202020204" pitchFamily="34" charset="0"/>
                <a:cs typeface="Arial" panose="020B0604020202020204" pitchFamily="34" charset="0"/>
              </a:rPr>
              <a:t> Electron Microscopy National Lab </a:t>
            </a:r>
            <a:r>
              <a:rPr lang="en-US" altLang="zh-CN" dirty="0">
                <a:latin typeface="Arial" panose="020B0604020202020204" pitchFamily="34" charset="0"/>
                <a:cs typeface="Arial" panose="020B0604020202020204" pitchFamily="34" charset="0"/>
              </a:rPr>
              <a:t>&amp;University of Liverpool, UK</a:t>
            </a:r>
          </a:p>
          <a:p>
            <a:pPr fontAlgn="base">
              <a:lnSpc>
                <a:spcPct val="150000"/>
              </a:lnSpc>
            </a:pPr>
            <a:r>
              <a:rPr lang="en-GB" altLang="zh-CN" dirty="0">
                <a:latin typeface="Arial" panose="020B0604020202020204" pitchFamily="34" charset="0"/>
                <a:cs typeface="Arial" panose="020B0604020202020204" pitchFamily="34" charset="0"/>
              </a:rPr>
              <a:t>2006-2007</a:t>
            </a:r>
            <a:r>
              <a:rPr lang="en-US" altLang="zh-CN" dirty="0">
                <a:latin typeface="Arial" panose="020B0604020202020204" pitchFamily="34" charset="0"/>
                <a:cs typeface="Arial" panose="020B0604020202020204" pitchFamily="34" charset="0"/>
              </a:rPr>
              <a:t> </a:t>
            </a:r>
            <a:r>
              <a:rPr lang="en-GB" altLang="zh-CN" dirty="0">
                <a:latin typeface="Arial" panose="020B0604020202020204" pitchFamily="34" charset="0"/>
                <a:cs typeface="Arial" panose="020B0604020202020204" pitchFamily="34" charset="0"/>
              </a:rPr>
              <a:t>Research Associate,</a:t>
            </a:r>
            <a:r>
              <a:rPr lang="en-US" altLang="zh-CN" dirty="0">
                <a:latin typeface="Arial" panose="020B0604020202020204" pitchFamily="34" charset="0"/>
                <a:cs typeface="Arial" panose="020B0604020202020204" pitchFamily="34" charset="0"/>
              </a:rPr>
              <a:t> </a:t>
            </a:r>
            <a:r>
              <a:rPr lang="en-GB" altLang="zh-CN" dirty="0" err="1">
                <a:latin typeface="Arial" panose="020B0604020202020204" pitchFamily="34" charset="0"/>
                <a:cs typeface="Arial" panose="020B0604020202020204" pitchFamily="34" charset="0"/>
              </a:rPr>
              <a:t>SuperSTEM</a:t>
            </a:r>
            <a:r>
              <a:rPr lang="en-GB" altLang="zh-CN" dirty="0">
                <a:latin typeface="Arial" panose="020B0604020202020204" pitchFamily="34" charset="0"/>
                <a:cs typeface="Arial" panose="020B0604020202020204" pitchFamily="34" charset="0"/>
              </a:rPr>
              <a:t> Electron Microscopy National Lab</a:t>
            </a:r>
            <a:endParaRPr lang="en-US" altLang="zh-CN" dirty="0">
              <a:latin typeface="Arial" panose="020B0604020202020204" pitchFamily="34" charset="0"/>
              <a:cs typeface="Arial" panose="020B0604020202020204" pitchFamily="34" charset="0"/>
            </a:endParaRPr>
          </a:p>
          <a:p>
            <a:pPr fontAlgn="base">
              <a:lnSpc>
                <a:spcPct val="150000"/>
              </a:lnSpc>
            </a:pPr>
            <a:r>
              <a:rPr lang="en-GB" altLang="zh-CN" dirty="0">
                <a:latin typeface="Arial" panose="020B0604020202020204" pitchFamily="34" charset="0"/>
                <a:cs typeface="Arial" panose="020B0604020202020204" pitchFamily="34" charset="0"/>
              </a:rPr>
              <a:t>2008-</a:t>
            </a:r>
            <a:r>
              <a:rPr lang="en-US" altLang="zh-CN" dirty="0">
                <a:latin typeface="Arial" panose="020B0604020202020204" pitchFamily="34" charset="0"/>
                <a:cs typeface="Arial" panose="020B0604020202020204" pitchFamily="34" charset="0"/>
              </a:rPr>
              <a:t>2012 </a:t>
            </a:r>
            <a:r>
              <a:rPr lang="en-GB" altLang="zh-CN" dirty="0">
                <a:latin typeface="Arial" panose="020B0604020202020204" pitchFamily="34" charset="0"/>
                <a:cs typeface="Arial" panose="020B0604020202020204" pitchFamily="34" charset="0"/>
              </a:rPr>
              <a:t>Research </a:t>
            </a:r>
            <a:r>
              <a:rPr lang="en-US" altLang="zh-CN" dirty="0">
                <a:latin typeface="Arial" panose="020B0604020202020204" pitchFamily="34" charset="0"/>
                <a:cs typeface="Arial" panose="020B0604020202020204" pitchFamily="34" charset="0"/>
              </a:rPr>
              <a:t>Fellow, University of Oxford, Electron Microscopy Group.</a:t>
            </a:r>
          </a:p>
          <a:p>
            <a:pPr fontAlgn="base">
              <a:lnSpc>
                <a:spcPct val="150000"/>
              </a:lnSpc>
            </a:pPr>
            <a:r>
              <a:rPr lang="en-US" altLang="zh-CN" dirty="0">
                <a:latin typeface="Arial" panose="020B0604020202020204" pitchFamily="34" charset="0"/>
                <a:cs typeface="Arial" panose="020B0604020202020204" pitchFamily="34" charset="0"/>
              </a:rPr>
              <a:t>2012-2021, Professor, Nanjing University, China</a:t>
            </a:r>
          </a:p>
          <a:p>
            <a:pPr lvl="1" fontAlgn="base">
              <a:lnSpc>
                <a:spcPct val="150000"/>
              </a:lnSpc>
            </a:pPr>
            <a:r>
              <a:rPr lang="en-US" altLang="zh-CN" dirty="0">
                <a:latin typeface="Arial" panose="020B0604020202020204" pitchFamily="34" charset="0"/>
                <a:cs typeface="Arial" panose="020B0604020202020204" pitchFamily="34" charset="0"/>
              </a:rPr>
              <a:t>Developed a sub-angstrom EM facility</a:t>
            </a:r>
          </a:p>
          <a:p>
            <a:pPr fontAlgn="base">
              <a:lnSpc>
                <a:spcPct val="150000"/>
              </a:lnSpc>
            </a:pPr>
            <a:r>
              <a:rPr lang="en-US" altLang="zh-CN" dirty="0">
                <a:latin typeface="Arial" panose="020B0604020202020204" pitchFamily="34" charset="0"/>
                <a:cs typeface="Arial" panose="020B0604020202020204" pitchFamily="34" charset="0"/>
              </a:rPr>
              <a:t>2021-now, Associate Professor, University of Warwick, UK</a:t>
            </a:r>
          </a:p>
          <a:p>
            <a:pPr fontAlgn="base">
              <a:lnSpc>
                <a:spcPct val="150000"/>
              </a:lnSpc>
            </a:pPr>
            <a:r>
              <a:rPr lang="en-US" altLang="zh-CN" dirty="0">
                <a:latin typeface="Arial" panose="020B0604020202020204" pitchFamily="34" charset="0"/>
                <a:cs typeface="Arial" panose="020B0604020202020204" pitchFamily="34" charset="0"/>
              </a:rPr>
              <a:t>2025-now,</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Director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of</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EM-RTP</a:t>
            </a:r>
          </a:p>
          <a:p>
            <a:pPr fontAlgn="base">
              <a:lnSpc>
                <a:spcPct val="150000"/>
              </a:lnSpc>
            </a:pPr>
            <a:endParaRPr lang="en-GB" altLang="zh-CN" dirty="0">
              <a:latin typeface="Arial" panose="020B0604020202020204" pitchFamily="34" charset="0"/>
              <a:cs typeface="Arial" panose="020B0604020202020204" pitchFamily="34" charset="0"/>
            </a:endParaRPr>
          </a:p>
          <a:p>
            <a:pPr>
              <a:lnSpc>
                <a:spcPct val="150000"/>
              </a:lnSpc>
            </a:pPr>
            <a:endParaRPr lang="zh-CN" altLang="en-US" dirty="0">
              <a:latin typeface="Arial" panose="020B0604020202020204" pitchFamily="34" charset="0"/>
              <a:cs typeface="Arial" panose="020B0604020202020204" pitchFamily="34" charset="0"/>
            </a:endParaRPr>
          </a:p>
        </p:txBody>
      </p:sp>
      <p:sp>
        <p:nvSpPr>
          <p:cNvPr id="4" name="矩形 3"/>
          <p:cNvSpPr/>
          <p:nvPr/>
        </p:nvSpPr>
        <p:spPr>
          <a:xfrm>
            <a:off x="577747" y="6375401"/>
            <a:ext cx="2551083" cy="400110"/>
          </a:xfrm>
          <a:prstGeom prst="rect">
            <a:avLst/>
          </a:prstGeom>
        </p:spPr>
        <p:txBody>
          <a:bodyPr wrap="none">
            <a:spAutoFit/>
          </a:bodyPr>
          <a:lstStyle/>
          <a:p>
            <a:r>
              <a:rPr lang="en-US" altLang="zh-CN" sz="2000" dirty="0"/>
              <a:t>https://</a:t>
            </a:r>
            <a:r>
              <a:rPr lang="en-US" altLang="zh-CN" sz="2000" dirty="0" err="1"/>
              <a:t>pengwang.org</a:t>
            </a:r>
            <a:endParaRPr lang="zh-CN" alt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3EA3C2-3C17-A44C-7F65-DF109B0455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A959C8-457F-CAE1-98A5-4EF017C021B1}"/>
              </a:ext>
            </a:extLst>
          </p:cNvPr>
          <p:cNvSpPr>
            <a:spLocks noGrp="1"/>
          </p:cNvSpPr>
          <p:nvPr>
            <p:ph type="title"/>
          </p:nvPr>
        </p:nvSpPr>
        <p:spPr>
          <a:xfrm>
            <a:off x="816568" y="0"/>
            <a:ext cx="10515600" cy="1325563"/>
          </a:xfrm>
        </p:spPr>
        <p:txBody>
          <a:bodyPr/>
          <a:lstStyle/>
          <a:p>
            <a:pPr algn="ctr"/>
            <a:r>
              <a:rPr lang="en-US" altLang="zh-CN" dirty="0"/>
              <a:t>My</a:t>
            </a:r>
            <a:r>
              <a:rPr lang="zh-CN" altLang="en-US" dirty="0"/>
              <a:t> </a:t>
            </a:r>
            <a:r>
              <a:rPr lang="en-US" altLang="zh-CN" dirty="0"/>
              <a:t>Research</a:t>
            </a:r>
            <a:r>
              <a:rPr lang="zh-CN" altLang="en-US" dirty="0"/>
              <a:t> </a:t>
            </a:r>
            <a:r>
              <a:rPr lang="en-US" altLang="zh-CN" dirty="0"/>
              <a:t>Background</a:t>
            </a:r>
            <a:endParaRPr lang="en-CN" dirty="0"/>
          </a:p>
        </p:txBody>
      </p:sp>
      <p:grpSp>
        <p:nvGrpSpPr>
          <p:cNvPr id="10" name="Group 9">
            <a:extLst>
              <a:ext uri="{FF2B5EF4-FFF2-40B4-BE49-F238E27FC236}">
                <a16:creationId xmlns:a16="http://schemas.microsoft.com/office/drawing/2014/main" id="{4AB23A08-0949-503E-3837-6A953989F915}"/>
              </a:ext>
            </a:extLst>
          </p:cNvPr>
          <p:cNvGrpSpPr/>
          <p:nvPr/>
        </p:nvGrpSpPr>
        <p:grpSpPr>
          <a:xfrm>
            <a:off x="399920" y="904616"/>
            <a:ext cx="11392161" cy="5905379"/>
            <a:chOff x="902914" y="1217414"/>
            <a:chExt cx="7316663" cy="3792754"/>
          </a:xfrm>
        </p:grpSpPr>
        <p:graphicFrame>
          <p:nvGraphicFramePr>
            <p:cNvPr id="17" name="Diagram 16">
              <a:extLst>
                <a:ext uri="{FF2B5EF4-FFF2-40B4-BE49-F238E27FC236}">
                  <a16:creationId xmlns:a16="http://schemas.microsoft.com/office/drawing/2014/main" id="{234DFBAC-EC60-D69C-7CD5-D74A5FFB3CF2}"/>
                </a:ext>
              </a:extLst>
            </p:cNvPr>
            <p:cNvGraphicFramePr/>
            <p:nvPr/>
          </p:nvGraphicFramePr>
          <p:xfrm>
            <a:off x="1170508" y="1250392"/>
            <a:ext cx="6830492" cy="9831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Rectangle 19">
              <a:extLst>
                <a:ext uri="{FF2B5EF4-FFF2-40B4-BE49-F238E27FC236}">
                  <a16:creationId xmlns:a16="http://schemas.microsoft.com/office/drawing/2014/main" id="{6DC5EEBF-FAB0-6C12-1392-63D1C4F33C1F}"/>
                </a:ext>
              </a:extLst>
            </p:cNvPr>
            <p:cNvSpPr/>
            <p:nvPr/>
          </p:nvSpPr>
          <p:spPr>
            <a:xfrm>
              <a:off x="1451653" y="1217414"/>
              <a:ext cx="2111108" cy="197671"/>
            </a:xfrm>
            <a:prstGeom prst="rect">
              <a:avLst/>
            </a:prstGeom>
          </p:spPr>
          <p:txBody>
            <a:bodyPr wrap="square">
              <a:spAutoFit/>
            </a:bodyPr>
            <a:lstStyle/>
            <a:p>
              <a:pPr>
                <a:buFont typeface="Arial" charset="0"/>
                <a:buNone/>
              </a:pPr>
              <a:r>
                <a:rPr lang="en-US" altLang="zh-CN" sz="1400" b="1" dirty="0"/>
                <a:t>UK National </a:t>
              </a:r>
              <a:r>
                <a:rPr lang="en-US" altLang="zh-CN" sz="1400" b="1" dirty="0" err="1"/>
                <a:t>SuperSTEM</a:t>
              </a:r>
              <a:r>
                <a:rPr lang="en-US" altLang="zh-CN" sz="1400" b="1" dirty="0"/>
                <a:t> Laboratory</a:t>
              </a:r>
              <a:endParaRPr lang="en-US" sz="1400" b="1" dirty="0"/>
            </a:p>
          </p:txBody>
        </p:sp>
        <p:sp>
          <p:nvSpPr>
            <p:cNvPr id="23" name="Rectangle 22">
              <a:extLst>
                <a:ext uri="{FF2B5EF4-FFF2-40B4-BE49-F238E27FC236}">
                  <a16:creationId xmlns:a16="http://schemas.microsoft.com/office/drawing/2014/main" id="{D2656C47-A60D-4597-689D-767EAA43774A}"/>
                </a:ext>
              </a:extLst>
            </p:cNvPr>
            <p:cNvSpPr/>
            <p:nvPr/>
          </p:nvSpPr>
          <p:spPr>
            <a:xfrm>
              <a:off x="3877158" y="1225058"/>
              <a:ext cx="1135071" cy="197671"/>
            </a:xfrm>
            <a:prstGeom prst="rect">
              <a:avLst/>
            </a:prstGeom>
          </p:spPr>
          <p:txBody>
            <a:bodyPr wrap="square">
              <a:spAutoFit/>
            </a:bodyPr>
            <a:lstStyle/>
            <a:p>
              <a:pPr>
                <a:buFont typeface="Arial" charset="0"/>
                <a:buNone/>
              </a:pPr>
              <a:r>
                <a:rPr lang="en-US" sz="1400" b="1" dirty="0"/>
                <a:t>Oxford EM Centre</a:t>
              </a:r>
            </a:p>
          </p:txBody>
        </p:sp>
        <p:sp>
          <p:nvSpPr>
            <p:cNvPr id="24" name="Rectangle 23">
              <a:extLst>
                <a:ext uri="{FF2B5EF4-FFF2-40B4-BE49-F238E27FC236}">
                  <a16:creationId xmlns:a16="http://schemas.microsoft.com/office/drawing/2014/main" id="{E88BDB34-28EE-4DFA-0C9A-86F443E771BA}"/>
                </a:ext>
              </a:extLst>
            </p:cNvPr>
            <p:cNvSpPr/>
            <p:nvPr/>
          </p:nvSpPr>
          <p:spPr>
            <a:xfrm>
              <a:off x="5230807" y="1217414"/>
              <a:ext cx="1184123" cy="197671"/>
            </a:xfrm>
            <a:prstGeom prst="rect">
              <a:avLst/>
            </a:prstGeom>
          </p:spPr>
          <p:txBody>
            <a:bodyPr wrap="square">
              <a:spAutoFit/>
            </a:bodyPr>
            <a:lstStyle/>
            <a:p>
              <a:pPr>
                <a:buFont typeface="Arial" charset="0"/>
                <a:buNone/>
              </a:pPr>
              <a:r>
                <a:rPr lang="en-US" sz="1400" b="1" dirty="0"/>
                <a:t>Nanjing EM Centre</a:t>
              </a:r>
            </a:p>
          </p:txBody>
        </p:sp>
        <p:grpSp>
          <p:nvGrpSpPr>
            <p:cNvPr id="26" name="Group 25">
              <a:extLst>
                <a:ext uri="{FF2B5EF4-FFF2-40B4-BE49-F238E27FC236}">
                  <a16:creationId xmlns:a16="http://schemas.microsoft.com/office/drawing/2014/main" id="{A939DAA7-FF0F-60B7-6B64-0C1C5F92DE00}"/>
                </a:ext>
              </a:extLst>
            </p:cNvPr>
            <p:cNvGrpSpPr/>
            <p:nvPr/>
          </p:nvGrpSpPr>
          <p:grpSpPr>
            <a:xfrm>
              <a:off x="902914" y="2118262"/>
              <a:ext cx="2056959" cy="2863028"/>
              <a:chOff x="-76831" y="2852935"/>
              <a:chExt cx="2866216" cy="3989411"/>
            </a:xfrm>
          </p:grpSpPr>
          <p:pic>
            <p:nvPicPr>
              <p:cNvPr id="6" name="Picture 8" descr="Picture 005">
                <a:extLst>
                  <a:ext uri="{FF2B5EF4-FFF2-40B4-BE49-F238E27FC236}">
                    <a16:creationId xmlns:a16="http://schemas.microsoft.com/office/drawing/2014/main" id="{2881AFA6-4951-C084-DDBC-4A6D941812CC}"/>
                  </a:ext>
                </a:extLst>
              </p:cNvPr>
              <p:cNvPicPr>
                <a:picLocks noChangeAspect="1" noChangeArrowheads="1"/>
              </p:cNvPicPr>
              <p:nvPr/>
            </p:nvPicPr>
            <p:blipFill>
              <a:blip r:embed="rId8" cstate="print"/>
              <a:srcRect l="15787" t="9303" r="26784" b="7828"/>
              <a:stretch>
                <a:fillRect/>
              </a:stretch>
            </p:blipFill>
            <p:spPr bwMode="auto">
              <a:xfrm>
                <a:off x="380743" y="3134346"/>
                <a:ext cx="1728973" cy="3708000"/>
              </a:xfrm>
              <a:prstGeom prst="rect">
                <a:avLst/>
              </a:prstGeom>
              <a:noFill/>
              <a:ln w="9525">
                <a:noFill/>
                <a:miter lim="800000"/>
                <a:headEnd/>
                <a:tailEnd/>
              </a:ln>
            </p:spPr>
          </p:pic>
          <p:sp>
            <p:nvSpPr>
              <p:cNvPr id="12" name="矩形 3">
                <a:extLst>
                  <a:ext uri="{FF2B5EF4-FFF2-40B4-BE49-F238E27FC236}">
                    <a16:creationId xmlns:a16="http://schemas.microsoft.com/office/drawing/2014/main" id="{F9041E2B-166E-F19A-24DA-1D8B34C18647}"/>
                  </a:ext>
                </a:extLst>
              </p:cNvPr>
              <p:cNvSpPr>
                <a:spLocks noChangeArrowheads="1"/>
              </p:cNvSpPr>
              <p:nvPr/>
            </p:nvSpPr>
            <p:spPr bwMode="auto">
              <a:xfrm>
                <a:off x="-76831" y="2852935"/>
                <a:ext cx="2866216" cy="275439"/>
              </a:xfrm>
              <a:prstGeom prst="rect">
                <a:avLst/>
              </a:prstGeom>
              <a:noFill/>
              <a:ln w="9525">
                <a:noFill/>
                <a:miter lim="800000"/>
                <a:headEnd/>
                <a:tailEnd/>
              </a:ln>
            </p:spPr>
            <p:txBody>
              <a:bodyPr wrap="square">
                <a:spAutoFit/>
              </a:bodyPr>
              <a:lstStyle/>
              <a:p>
                <a:pPr algn="ctr"/>
                <a:r>
                  <a:rPr lang="en-US" altLang="zh-CN" sz="1400" dirty="0"/>
                  <a:t>3</a:t>
                </a:r>
                <a:r>
                  <a:rPr lang="en-US" altLang="zh-CN" sz="1400" baseline="30000" dirty="0"/>
                  <a:t>rd</a:t>
                </a:r>
                <a:r>
                  <a:rPr lang="zh-CN" altLang="en-US" sz="1400" dirty="0"/>
                  <a:t> </a:t>
                </a:r>
                <a:r>
                  <a:rPr lang="en-US" altLang="zh-CN" sz="1400" dirty="0"/>
                  <a:t>order</a:t>
                </a:r>
                <a:r>
                  <a:rPr lang="zh-CN" altLang="en-US" sz="1400" dirty="0"/>
                  <a:t> </a:t>
                </a:r>
                <a:r>
                  <a:rPr lang="en-US" altLang="zh-CN" sz="1400" dirty="0"/>
                  <a:t>corrected</a:t>
                </a:r>
                <a:r>
                  <a:rPr lang="zh-CN" altLang="en-US" sz="1400" dirty="0"/>
                  <a:t> </a:t>
                </a:r>
                <a:r>
                  <a:rPr lang="en-US" altLang="zh-CN" sz="1400" dirty="0"/>
                  <a:t>VG-STEM</a:t>
                </a:r>
                <a:endParaRPr lang="en-GB" sz="1400" dirty="0"/>
              </a:p>
            </p:txBody>
          </p:sp>
        </p:grpSp>
        <p:grpSp>
          <p:nvGrpSpPr>
            <p:cNvPr id="27" name="Group 26">
              <a:extLst>
                <a:ext uri="{FF2B5EF4-FFF2-40B4-BE49-F238E27FC236}">
                  <a16:creationId xmlns:a16="http://schemas.microsoft.com/office/drawing/2014/main" id="{02F5C431-C76C-A6D4-9ED1-8CB50A130183}"/>
                </a:ext>
              </a:extLst>
            </p:cNvPr>
            <p:cNvGrpSpPr/>
            <p:nvPr/>
          </p:nvGrpSpPr>
          <p:grpSpPr>
            <a:xfrm>
              <a:off x="2450865" y="2118264"/>
              <a:ext cx="1450114" cy="2863027"/>
              <a:chOff x="2363754" y="2852936"/>
              <a:chExt cx="2020623" cy="3989409"/>
            </a:xfrm>
          </p:grpSpPr>
          <p:pic>
            <p:nvPicPr>
              <p:cNvPr id="7" name="Picture 9" descr="SuperSTEM2-c">
                <a:extLst>
                  <a:ext uri="{FF2B5EF4-FFF2-40B4-BE49-F238E27FC236}">
                    <a16:creationId xmlns:a16="http://schemas.microsoft.com/office/drawing/2014/main" id="{43CD5BDF-5B33-92D3-AD87-5A304511FB3A}"/>
                  </a:ext>
                </a:extLst>
              </p:cNvPr>
              <p:cNvPicPr>
                <a:picLocks noChangeAspect="1" noChangeArrowheads="1"/>
              </p:cNvPicPr>
              <p:nvPr/>
            </p:nvPicPr>
            <p:blipFill>
              <a:blip r:embed="rId9" cstate="print"/>
              <a:srcRect t="166" r="15829"/>
              <a:stretch>
                <a:fillRect/>
              </a:stretch>
            </p:blipFill>
            <p:spPr bwMode="auto">
              <a:xfrm>
                <a:off x="2555776" y="3134345"/>
                <a:ext cx="1744312" cy="3708000"/>
              </a:xfrm>
              <a:prstGeom prst="rect">
                <a:avLst/>
              </a:prstGeom>
              <a:noFill/>
              <a:ln w="9525">
                <a:noFill/>
                <a:miter lim="800000"/>
                <a:headEnd/>
                <a:tailEnd/>
              </a:ln>
            </p:spPr>
          </p:pic>
          <p:sp>
            <p:nvSpPr>
              <p:cNvPr id="13" name="矩形 4">
                <a:extLst>
                  <a:ext uri="{FF2B5EF4-FFF2-40B4-BE49-F238E27FC236}">
                    <a16:creationId xmlns:a16="http://schemas.microsoft.com/office/drawing/2014/main" id="{2AED507D-C1EC-5DD3-5155-2CA6A697BE6C}"/>
                  </a:ext>
                </a:extLst>
              </p:cNvPr>
              <p:cNvSpPr>
                <a:spLocks noChangeArrowheads="1"/>
              </p:cNvSpPr>
              <p:nvPr/>
            </p:nvSpPr>
            <p:spPr bwMode="auto">
              <a:xfrm>
                <a:off x="2363754" y="2852936"/>
                <a:ext cx="2020623" cy="275439"/>
              </a:xfrm>
              <a:prstGeom prst="rect">
                <a:avLst/>
              </a:prstGeom>
              <a:noFill/>
              <a:ln w="9525">
                <a:noFill/>
                <a:miter lim="800000"/>
                <a:headEnd/>
                <a:tailEnd/>
              </a:ln>
            </p:spPr>
            <p:txBody>
              <a:bodyPr wrap="square">
                <a:spAutoFit/>
              </a:bodyPr>
              <a:lstStyle/>
              <a:p>
                <a:pPr algn="ctr"/>
                <a:r>
                  <a:rPr lang="en-US" altLang="zh-CN" sz="1400" dirty="0"/>
                  <a:t>5</a:t>
                </a:r>
                <a:r>
                  <a:rPr lang="en-US" altLang="zh-CN" sz="1400" baseline="30000" dirty="0"/>
                  <a:t>th</a:t>
                </a:r>
                <a:r>
                  <a:rPr lang="zh-CN" altLang="en-US" sz="1400" dirty="0"/>
                  <a:t> </a:t>
                </a:r>
                <a:r>
                  <a:rPr lang="en-US" altLang="zh-CN" sz="1400" dirty="0"/>
                  <a:t>order</a:t>
                </a:r>
                <a:r>
                  <a:rPr lang="zh-CN" altLang="en-US" sz="1400" dirty="0"/>
                  <a:t> </a:t>
                </a:r>
                <a:r>
                  <a:rPr lang="en-US" altLang="zh-CN" sz="1400" dirty="0"/>
                  <a:t>NION</a:t>
                </a:r>
                <a:endParaRPr lang="en-GB" sz="1400" dirty="0"/>
              </a:p>
            </p:txBody>
          </p:sp>
        </p:grpSp>
        <p:grpSp>
          <p:nvGrpSpPr>
            <p:cNvPr id="28" name="Group 27">
              <a:extLst>
                <a:ext uri="{FF2B5EF4-FFF2-40B4-BE49-F238E27FC236}">
                  <a16:creationId xmlns:a16="http://schemas.microsoft.com/office/drawing/2014/main" id="{7B97BBDE-ED4C-A13D-0139-2C65C805FEA8}"/>
                </a:ext>
              </a:extLst>
            </p:cNvPr>
            <p:cNvGrpSpPr/>
            <p:nvPr/>
          </p:nvGrpSpPr>
          <p:grpSpPr>
            <a:xfrm>
              <a:off x="3668138" y="2118263"/>
              <a:ext cx="1616485" cy="2867781"/>
              <a:chOff x="4261956" y="2852935"/>
              <a:chExt cx="2252448" cy="3996033"/>
            </a:xfrm>
          </p:grpSpPr>
          <p:pic>
            <p:nvPicPr>
              <p:cNvPr id="5" name="Picture 11" descr="OJ.jpg">
                <a:extLst>
                  <a:ext uri="{FF2B5EF4-FFF2-40B4-BE49-F238E27FC236}">
                    <a16:creationId xmlns:a16="http://schemas.microsoft.com/office/drawing/2014/main" id="{5A4BCBEA-C2C3-00E1-BB2D-C7848921E3A2}"/>
                  </a:ext>
                </a:extLst>
              </p:cNvPr>
              <p:cNvPicPr>
                <a:picLocks noChangeAspect="1"/>
              </p:cNvPicPr>
              <p:nvPr/>
            </p:nvPicPr>
            <p:blipFill>
              <a:blip r:embed="rId10" cstate="print"/>
              <a:srcRect l="2615" t="2219" r="15053" b="3046"/>
              <a:stretch>
                <a:fillRect/>
              </a:stretch>
            </p:blipFill>
            <p:spPr bwMode="auto">
              <a:xfrm>
                <a:off x="4648531" y="3140968"/>
                <a:ext cx="1732545" cy="3708000"/>
              </a:xfrm>
              <a:prstGeom prst="rect">
                <a:avLst/>
              </a:prstGeom>
              <a:noFill/>
              <a:ln w="9525">
                <a:noFill/>
                <a:miter lim="800000"/>
                <a:headEnd/>
                <a:tailEnd/>
              </a:ln>
            </p:spPr>
          </p:pic>
          <p:sp>
            <p:nvSpPr>
              <p:cNvPr id="14" name="矩形 5">
                <a:extLst>
                  <a:ext uri="{FF2B5EF4-FFF2-40B4-BE49-F238E27FC236}">
                    <a16:creationId xmlns:a16="http://schemas.microsoft.com/office/drawing/2014/main" id="{44A717F2-271C-085B-5725-83261B8AB0C3}"/>
                  </a:ext>
                </a:extLst>
              </p:cNvPr>
              <p:cNvSpPr>
                <a:spLocks noChangeArrowheads="1"/>
              </p:cNvSpPr>
              <p:nvPr/>
            </p:nvSpPr>
            <p:spPr bwMode="auto">
              <a:xfrm>
                <a:off x="4261956" y="2852935"/>
                <a:ext cx="2252448" cy="275439"/>
              </a:xfrm>
              <a:prstGeom prst="rect">
                <a:avLst/>
              </a:prstGeom>
              <a:noFill/>
              <a:ln w="9525">
                <a:noFill/>
                <a:miter lim="800000"/>
                <a:headEnd/>
                <a:tailEnd/>
              </a:ln>
            </p:spPr>
            <p:txBody>
              <a:bodyPr wrap="square">
                <a:spAutoFit/>
              </a:bodyPr>
              <a:lstStyle/>
              <a:p>
                <a:pPr marL="136919" lvl="1" algn="ctr"/>
                <a:r>
                  <a:rPr lang="en-US" altLang="zh-CN" sz="1400" dirty="0"/>
                  <a:t>JEOL MCO 2200</a:t>
                </a:r>
                <a:endParaRPr lang="en-GB" altLang="zh-CN" sz="1400" dirty="0"/>
              </a:p>
            </p:txBody>
          </p:sp>
        </p:grpSp>
        <p:grpSp>
          <p:nvGrpSpPr>
            <p:cNvPr id="29" name="Group 28">
              <a:extLst>
                <a:ext uri="{FF2B5EF4-FFF2-40B4-BE49-F238E27FC236}">
                  <a16:creationId xmlns:a16="http://schemas.microsoft.com/office/drawing/2014/main" id="{AFA9D340-4ADE-B5F9-90A7-DFB4722B1455}"/>
                </a:ext>
              </a:extLst>
            </p:cNvPr>
            <p:cNvGrpSpPr/>
            <p:nvPr/>
          </p:nvGrpSpPr>
          <p:grpSpPr>
            <a:xfrm>
              <a:off x="5152589" y="2118262"/>
              <a:ext cx="1510743" cy="2881222"/>
              <a:chOff x="6338354" y="2834206"/>
              <a:chExt cx="2105106" cy="4014762"/>
            </a:xfrm>
          </p:grpSpPr>
          <p:pic>
            <p:nvPicPr>
              <p:cNvPr id="15" name="图片 4" descr="无标题.png">
                <a:extLst>
                  <a:ext uri="{FF2B5EF4-FFF2-40B4-BE49-F238E27FC236}">
                    <a16:creationId xmlns:a16="http://schemas.microsoft.com/office/drawing/2014/main" id="{25A9E555-C852-25A7-720D-8019A3129AFE}"/>
                  </a:ext>
                </a:extLst>
              </p:cNvPr>
              <p:cNvPicPr>
                <a:picLocks noChangeAspect="1"/>
              </p:cNvPicPr>
              <p:nvPr/>
            </p:nvPicPr>
            <p:blipFill>
              <a:blip r:embed="rId11">
                <a:extLst>
                  <a:ext uri="{28A0092B-C50C-407E-A947-70E740481C1C}">
                    <a14:useLocalDpi xmlns:a14="http://schemas.microsoft.com/office/drawing/2010/main"/>
                  </a:ext>
                </a:extLst>
              </a:blip>
              <a:srcRect/>
              <a:stretch>
                <a:fillRect/>
              </a:stretch>
            </p:blipFill>
            <p:spPr bwMode="auto">
              <a:xfrm>
                <a:off x="6619515" y="3140968"/>
                <a:ext cx="1732531" cy="370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5" name="矩形 5">
                <a:extLst>
                  <a:ext uri="{FF2B5EF4-FFF2-40B4-BE49-F238E27FC236}">
                    <a16:creationId xmlns:a16="http://schemas.microsoft.com/office/drawing/2014/main" id="{5EBEC09A-69E5-1BEE-1FE3-9B7E82DC0ACD}"/>
                  </a:ext>
                </a:extLst>
              </p:cNvPr>
              <p:cNvSpPr>
                <a:spLocks noChangeArrowheads="1"/>
              </p:cNvSpPr>
              <p:nvPr/>
            </p:nvSpPr>
            <p:spPr bwMode="auto">
              <a:xfrm>
                <a:off x="6338354" y="2834206"/>
                <a:ext cx="2105106" cy="275439"/>
              </a:xfrm>
              <a:prstGeom prst="rect">
                <a:avLst/>
              </a:prstGeom>
              <a:noFill/>
              <a:ln w="9525">
                <a:noFill/>
                <a:miter lim="800000"/>
                <a:headEnd/>
                <a:tailEnd/>
              </a:ln>
            </p:spPr>
            <p:txBody>
              <a:bodyPr wrap="square">
                <a:spAutoFit/>
              </a:bodyPr>
              <a:lstStyle/>
              <a:p>
                <a:pPr marL="136919" lvl="1" algn="ctr"/>
                <a:r>
                  <a:rPr lang="en-US" altLang="zh-CN" sz="1400" dirty="0"/>
                  <a:t>Titan3 Cubed 60-300</a:t>
                </a:r>
                <a:endParaRPr lang="en-GB" altLang="zh-CN" sz="1400" dirty="0"/>
              </a:p>
            </p:txBody>
          </p:sp>
        </p:grpSp>
        <p:sp>
          <p:nvSpPr>
            <p:cNvPr id="3" name="Rectangle 2">
              <a:extLst>
                <a:ext uri="{FF2B5EF4-FFF2-40B4-BE49-F238E27FC236}">
                  <a16:creationId xmlns:a16="http://schemas.microsoft.com/office/drawing/2014/main" id="{ACBFC3A9-8FE3-9519-20CD-B83B83CD888E}"/>
                </a:ext>
              </a:extLst>
            </p:cNvPr>
            <p:cNvSpPr/>
            <p:nvPr/>
          </p:nvSpPr>
          <p:spPr>
            <a:xfrm>
              <a:off x="6531127" y="1217414"/>
              <a:ext cx="1688450" cy="197671"/>
            </a:xfrm>
            <a:prstGeom prst="rect">
              <a:avLst/>
            </a:prstGeom>
          </p:spPr>
          <p:txBody>
            <a:bodyPr wrap="square">
              <a:spAutoFit/>
            </a:bodyPr>
            <a:lstStyle/>
            <a:p>
              <a:pPr>
                <a:buFont typeface="Arial" charset="0"/>
                <a:buNone/>
              </a:pPr>
              <a:r>
                <a:rPr lang="en-US" sz="1400" b="1" dirty="0"/>
                <a:t>Warwick EM RTP</a:t>
              </a:r>
            </a:p>
          </p:txBody>
        </p:sp>
        <p:grpSp>
          <p:nvGrpSpPr>
            <p:cNvPr id="9" name="Group 8">
              <a:extLst>
                <a:ext uri="{FF2B5EF4-FFF2-40B4-BE49-F238E27FC236}">
                  <a16:creationId xmlns:a16="http://schemas.microsoft.com/office/drawing/2014/main" id="{225C206E-205E-EA6C-F58E-C9F70DAC432C}"/>
                </a:ext>
              </a:extLst>
            </p:cNvPr>
            <p:cNvGrpSpPr/>
            <p:nvPr/>
          </p:nvGrpSpPr>
          <p:grpSpPr>
            <a:xfrm>
              <a:off x="6505487" y="2118262"/>
              <a:ext cx="1510743" cy="2891906"/>
              <a:chOff x="7149983" y="2824349"/>
              <a:chExt cx="2014324" cy="3855874"/>
            </a:xfrm>
          </p:grpSpPr>
          <p:pic>
            <p:nvPicPr>
              <p:cNvPr id="4" name="Picture 4">
                <a:extLst>
                  <a:ext uri="{FF2B5EF4-FFF2-40B4-BE49-F238E27FC236}">
                    <a16:creationId xmlns:a16="http://schemas.microsoft.com/office/drawing/2014/main" id="{5AFB0BC6-B9FD-231F-7FED-6135ADFE24C6}"/>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5643" t="762" r="45860" b="8351"/>
              <a:stretch/>
            </p:blipFill>
            <p:spPr bwMode="auto">
              <a:xfrm>
                <a:off x="7373853" y="3132126"/>
                <a:ext cx="1657091" cy="3548097"/>
              </a:xfrm>
              <a:prstGeom prst="rect">
                <a:avLst/>
              </a:prstGeom>
              <a:noFill/>
              <a:extLst>
                <a:ext uri="{909E8E84-426E-40DD-AFC4-6F175D3DCCD1}">
                  <a14:hiddenFill xmlns:a14="http://schemas.microsoft.com/office/drawing/2010/main">
                    <a:solidFill>
                      <a:srgbClr val="FFFFFF"/>
                    </a:solidFill>
                  </a14:hiddenFill>
                </a:ext>
              </a:extLst>
            </p:spPr>
          </p:pic>
          <p:sp>
            <p:nvSpPr>
              <p:cNvPr id="8" name="矩形 5">
                <a:extLst>
                  <a:ext uri="{FF2B5EF4-FFF2-40B4-BE49-F238E27FC236}">
                    <a16:creationId xmlns:a16="http://schemas.microsoft.com/office/drawing/2014/main" id="{FDC8FA9F-8D57-92C5-3A5B-2551F6F8E16F}"/>
                  </a:ext>
                </a:extLst>
              </p:cNvPr>
              <p:cNvSpPr>
                <a:spLocks noChangeArrowheads="1"/>
              </p:cNvSpPr>
              <p:nvPr/>
            </p:nvSpPr>
            <p:spPr bwMode="auto">
              <a:xfrm>
                <a:off x="7149983" y="2824349"/>
                <a:ext cx="2014324" cy="263561"/>
              </a:xfrm>
              <a:prstGeom prst="rect">
                <a:avLst/>
              </a:prstGeom>
              <a:noFill/>
              <a:ln w="9525">
                <a:noFill/>
                <a:miter lim="800000"/>
                <a:headEnd/>
                <a:tailEnd/>
              </a:ln>
            </p:spPr>
            <p:txBody>
              <a:bodyPr wrap="square">
                <a:spAutoFit/>
              </a:bodyPr>
              <a:lstStyle/>
              <a:p>
                <a:pPr marL="136919" lvl="1" algn="ctr"/>
                <a:r>
                  <a:rPr lang="en-US" altLang="zh-CN" sz="1400" dirty="0"/>
                  <a:t>ARM JEOL 200F</a:t>
                </a:r>
                <a:endParaRPr lang="en-GB" altLang="zh-CN" sz="1400" dirty="0"/>
              </a:p>
            </p:txBody>
          </p:sp>
        </p:grpSp>
      </p:grpSp>
    </p:spTree>
    <p:extLst>
      <p:ext uri="{BB962C8B-B14F-4D97-AF65-F5344CB8AC3E}">
        <p14:creationId xmlns:p14="http://schemas.microsoft.com/office/powerpoint/2010/main" val="3861819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图示 4"/>
          <p:cNvGraphicFramePr/>
          <p:nvPr/>
        </p:nvGraphicFramePr>
        <p:xfrm>
          <a:off x="3196642" y="2088665"/>
          <a:ext cx="5865253" cy="390824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pSp>
        <p:nvGrpSpPr>
          <p:cNvPr id="82" name="Group 81">
            <a:extLst>
              <a:ext uri="{FF2B5EF4-FFF2-40B4-BE49-F238E27FC236}">
                <a16:creationId xmlns:a16="http://schemas.microsoft.com/office/drawing/2014/main" id="{6E81D0ED-8A58-4F49-B24B-F200ED5E6F89}"/>
              </a:ext>
            </a:extLst>
          </p:cNvPr>
          <p:cNvGrpSpPr/>
          <p:nvPr/>
        </p:nvGrpSpPr>
        <p:grpSpPr>
          <a:xfrm>
            <a:off x="719404" y="951155"/>
            <a:ext cx="3728211" cy="3005434"/>
            <a:chOff x="179511" y="464050"/>
            <a:chExt cx="3061206" cy="2467740"/>
          </a:xfrm>
        </p:grpSpPr>
        <p:grpSp>
          <p:nvGrpSpPr>
            <p:cNvPr id="13" name="组 12"/>
            <p:cNvGrpSpPr/>
            <p:nvPr/>
          </p:nvGrpSpPr>
          <p:grpSpPr>
            <a:xfrm>
              <a:off x="179511" y="464050"/>
              <a:ext cx="3061206" cy="2467740"/>
              <a:chOff x="533766" y="738996"/>
              <a:chExt cx="3816424" cy="3290321"/>
            </a:xfrm>
          </p:grpSpPr>
          <p:sp>
            <p:nvSpPr>
              <p:cNvPr id="46" name="圆角矩形 45"/>
              <p:cNvSpPr/>
              <p:nvPr/>
            </p:nvSpPr>
            <p:spPr>
              <a:xfrm>
                <a:off x="533766" y="1087981"/>
                <a:ext cx="3816424" cy="2941336"/>
              </a:xfrm>
              <a:prstGeom prst="roundRect">
                <a:avLst/>
              </a:prstGeom>
              <a:noFill/>
              <a:ln>
                <a:solidFill>
                  <a:schemeClr val="tx2">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1"/>
              </a:p>
            </p:txBody>
          </p:sp>
          <p:sp>
            <p:nvSpPr>
              <p:cNvPr id="47" name="TextBox 46"/>
              <p:cNvSpPr txBox="1"/>
              <p:nvPr/>
            </p:nvSpPr>
            <p:spPr>
              <a:xfrm>
                <a:off x="1591984" y="738996"/>
                <a:ext cx="2113550" cy="336951"/>
              </a:xfrm>
              <a:prstGeom prst="rect">
                <a:avLst/>
              </a:prstGeom>
              <a:noFill/>
              <a:ln w="28575">
                <a:noFill/>
              </a:ln>
            </p:spPr>
            <p:txBody>
              <a:bodyPr wrap="square" rtlCol="0">
                <a:spAutoFit/>
              </a:bodyPr>
              <a:lstStyle/>
              <a:p>
                <a:r>
                  <a:rPr lang="en-US" altLang="zh-CN" sz="1400" b="1" dirty="0">
                    <a:solidFill>
                      <a:srgbClr val="0000FF"/>
                    </a:solidFill>
                  </a:rPr>
                  <a:t>Ptychographic</a:t>
                </a:r>
                <a:r>
                  <a:rPr lang="zh-CN" altLang="en-US" sz="1400" b="1" dirty="0">
                    <a:solidFill>
                      <a:srgbClr val="0000FF"/>
                    </a:solidFill>
                  </a:rPr>
                  <a:t> </a:t>
                </a:r>
                <a:r>
                  <a:rPr lang="en-US" altLang="zh-CN" sz="1400" b="1" dirty="0">
                    <a:solidFill>
                      <a:srgbClr val="0000FF"/>
                    </a:solidFill>
                  </a:rPr>
                  <a:t>Imaging</a:t>
                </a:r>
                <a:endParaRPr lang="zh-CN" altLang="en-US" sz="1400" b="1" dirty="0">
                  <a:solidFill>
                    <a:srgbClr val="0000FF"/>
                  </a:solidFill>
                </a:endParaRPr>
              </a:p>
            </p:txBody>
          </p:sp>
        </p:grpSp>
        <p:sp>
          <p:nvSpPr>
            <p:cNvPr id="6" name="TextBox 5">
              <a:extLst>
                <a:ext uri="{FF2B5EF4-FFF2-40B4-BE49-F238E27FC236}">
                  <a16:creationId xmlns:a16="http://schemas.microsoft.com/office/drawing/2014/main" id="{52E91CEE-3D5F-EE48-983E-7A30293D9484}"/>
                </a:ext>
              </a:extLst>
            </p:cNvPr>
            <p:cNvSpPr txBox="1"/>
            <p:nvPr/>
          </p:nvSpPr>
          <p:spPr>
            <a:xfrm>
              <a:off x="205328" y="1681471"/>
              <a:ext cx="820709" cy="328527"/>
            </a:xfrm>
            <a:prstGeom prst="rect">
              <a:avLst/>
            </a:prstGeom>
            <a:noFill/>
          </p:spPr>
          <p:txBody>
            <a:bodyPr wrap="square" rtlCol="0">
              <a:spAutoFit/>
            </a:bodyPr>
            <a:lstStyle/>
            <a:p>
              <a:r>
                <a:rPr lang="en-US" altLang="zh-CN" sz="1000" dirty="0"/>
                <a:t>Pixelated</a:t>
              </a:r>
              <a:r>
                <a:rPr lang="zh-CN" altLang="en-US" sz="1000" dirty="0"/>
                <a:t> </a:t>
              </a:r>
              <a:r>
                <a:rPr lang="en-US" altLang="zh-CN" sz="1000" dirty="0"/>
                <a:t>Detector</a:t>
              </a:r>
              <a:endParaRPr lang="en-CN" sz="1000" dirty="0"/>
            </a:p>
          </p:txBody>
        </p:sp>
        <p:sp>
          <p:nvSpPr>
            <p:cNvPr id="21" name="Rectangle 20">
              <a:extLst>
                <a:ext uri="{FF2B5EF4-FFF2-40B4-BE49-F238E27FC236}">
                  <a16:creationId xmlns:a16="http://schemas.microsoft.com/office/drawing/2014/main" id="{10A1AAA0-E7FC-F24D-982F-B09741E5EB35}"/>
                </a:ext>
              </a:extLst>
            </p:cNvPr>
            <p:cNvSpPr/>
            <p:nvPr/>
          </p:nvSpPr>
          <p:spPr>
            <a:xfrm>
              <a:off x="367768" y="2139702"/>
              <a:ext cx="2853194" cy="631782"/>
            </a:xfrm>
            <a:prstGeom prst="rect">
              <a:avLst/>
            </a:prstGeom>
          </p:spPr>
          <p:txBody>
            <a:bodyPr wrap="square">
              <a:spAutoFit/>
            </a:bodyPr>
            <a:lstStyle/>
            <a:p>
              <a:r>
                <a:rPr lang="en-US" sz="1100" dirty="0"/>
                <a:t>Nature Comm</a:t>
              </a:r>
              <a:r>
                <a:rPr lang="en-US" altLang="zh-CN" sz="1100" dirty="0"/>
                <a:t>.</a:t>
              </a:r>
              <a:r>
                <a:rPr lang="en-US" sz="1100" dirty="0"/>
                <a:t>, 11, 2773 (2020).</a:t>
              </a:r>
              <a:r>
                <a:rPr lang="en-CN" sz="1100" dirty="0"/>
                <a:t> </a:t>
              </a:r>
            </a:p>
            <a:p>
              <a:r>
                <a:rPr lang="en-US" sz="1100" dirty="0"/>
                <a:t>Adv</a:t>
              </a:r>
              <a:r>
                <a:rPr lang="en-US" altLang="zh-CN" sz="1100" dirty="0"/>
                <a:t>anced</a:t>
              </a:r>
              <a:r>
                <a:rPr lang="en-US" sz="1100" dirty="0"/>
                <a:t> Mater</a:t>
              </a:r>
              <a:r>
                <a:rPr lang="en-US" altLang="zh-CN" sz="1100" dirty="0"/>
                <a:t>.</a:t>
              </a:r>
              <a:r>
                <a:rPr lang="en-US" sz="1100" dirty="0"/>
                <a:t>, e1903747 (2019).</a:t>
              </a:r>
            </a:p>
            <a:p>
              <a:r>
                <a:rPr lang="en-US" sz="1100" dirty="0"/>
                <a:t>Phys. Rev. Lett., 121, 146101 (2018).</a:t>
              </a:r>
              <a:r>
                <a:rPr lang="en-CN" sz="1100" dirty="0"/>
                <a:t>  </a:t>
              </a:r>
            </a:p>
            <a:p>
              <a:r>
                <a:rPr lang="en-US" sz="1100" dirty="0"/>
                <a:t>Nat</a:t>
              </a:r>
              <a:r>
                <a:rPr lang="en-US" altLang="zh-CN" sz="1100" dirty="0"/>
                <a:t>ure</a:t>
              </a:r>
              <a:r>
                <a:rPr lang="en-US" sz="1100" dirty="0"/>
                <a:t> Comm., 8, 163 (2017).</a:t>
              </a:r>
              <a:r>
                <a:rPr lang="en-CN" sz="1100" dirty="0"/>
                <a:t> </a:t>
              </a:r>
            </a:p>
          </p:txBody>
        </p:sp>
        <p:grpSp>
          <p:nvGrpSpPr>
            <p:cNvPr id="78" name="Group 77">
              <a:extLst>
                <a:ext uri="{FF2B5EF4-FFF2-40B4-BE49-F238E27FC236}">
                  <a16:creationId xmlns:a16="http://schemas.microsoft.com/office/drawing/2014/main" id="{CB70BF7E-7C08-A749-A640-9829F3D76CD6}"/>
                </a:ext>
              </a:extLst>
            </p:cNvPr>
            <p:cNvGrpSpPr>
              <a:grpSpLocks noChangeAspect="1"/>
            </p:cNvGrpSpPr>
            <p:nvPr/>
          </p:nvGrpSpPr>
          <p:grpSpPr>
            <a:xfrm>
              <a:off x="251520" y="841808"/>
              <a:ext cx="2907621" cy="1332000"/>
              <a:chOff x="308708" y="841809"/>
              <a:chExt cx="2670727" cy="1223477"/>
            </a:xfrm>
          </p:grpSpPr>
          <p:pic>
            <p:nvPicPr>
              <p:cNvPr id="2" name="Picture 1">
                <a:extLst>
                  <a:ext uri="{FF2B5EF4-FFF2-40B4-BE49-F238E27FC236}">
                    <a16:creationId xmlns:a16="http://schemas.microsoft.com/office/drawing/2014/main" id="{1BF0F229-2FBC-E14A-9FE4-C3430539D92F}"/>
                  </a:ext>
                </a:extLst>
              </p:cNvPr>
              <p:cNvPicPr>
                <a:picLocks noChangeAspect="1"/>
              </p:cNvPicPr>
              <p:nvPr/>
            </p:nvPicPr>
            <p:blipFill>
              <a:blip r:embed="rId14"/>
              <a:stretch>
                <a:fillRect/>
              </a:stretch>
            </p:blipFill>
            <p:spPr>
              <a:xfrm>
                <a:off x="308708" y="852600"/>
                <a:ext cx="1079565" cy="1160795"/>
              </a:xfrm>
              <a:prstGeom prst="rect">
                <a:avLst/>
              </a:prstGeom>
            </p:spPr>
          </p:pic>
          <p:pic>
            <p:nvPicPr>
              <p:cNvPr id="59" name="图片 34" descr="figue1">
                <a:extLst>
                  <a:ext uri="{FF2B5EF4-FFF2-40B4-BE49-F238E27FC236}">
                    <a16:creationId xmlns:a16="http://schemas.microsoft.com/office/drawing/2014/main" id="{464E7EE8-3BA0-934D-9324-100E522C6AAA}"/>
                  </a:ext>
                </a:extLst>
              </p:cNvPr>
              <p:cNvPicPr/>
              <p:nvPr/>
            </p:nvPicPr>
            <p:blipFill rotWithShape="1">
              <a:blip r:embed="rId15"/>
              <a:srcRect r="17204" b="1061"/>
              <a:stretch/>
            </p:blipFill>
            <p:spPr>
              <a:xfrm>
                <a:off x="1413882" y="864916"/>
                <a:ext cx="893835" cy="1148479"/>
              </a:xfrm>
              <a:prstGeom prst="rect">
                <a:avLst/>
              </a:prstGeom>
            </p:spPr>
          </p:pic>
          <p:pic>
            <p:nvPicPr>
              <p:cNvPr id="60" name="图片 2">
                <a:extLst>
                  <a:ext uri="{FF2B5EF4-FFF2-40B4-BE49-F238E27FC236}">
                    <a16:creationId xmlns:a16="http://schemas.microsoft.com/office/drawing/2014/main" id="{56BAFED5-29A4-1C43-9EAE-03C7BE34DD8C}"/>
                  </a:ext>
                </a:extLst>
              </p:cNvPr>
              <p:cNvPicPr>
                <a:picLocks noChangeAspect="1"/>
              </p:cNvPicPr>
              <p:nvPr/>
            </p:nvPicPr>
            <p:blipFill>
              <a:blip r:embed="rId16">
                <a:extLst>
                  <a:ext uri="{28A0092B-C50C-407E-A947-70E740481C1C}">
                    <a14:useLocalDpi xmlns:a14="http://schemas.microsoft.com/office/drawing/2010/main"/>
                  </a:ext>
                </a:extLst>
              </a:blip>
              <a:srcRect/>
              <a:stretch>
                <a:fillRect/>
              </a:stretch>
            </p:blipFill>
            <p:spPr bwMode="auto">
              <a:xfrm>
                <a:off x="2327744" y="841809"/>
                <a:ext cx="651691" cy="12234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grpSp>
      <p:grpSp>
        <p:nvGrpSpPr>
          <p:cNvPr id="83" name="Group 82">
            <a:extLst>
              <a:ext uri="{FF2B5EF4-FFF2-40B4-BE49-F238E27FC236}">
                <a16:creationId xmlns:a16="http://schemas.microsoft.com/office/drawing/2014/main" id="{8DD4E4C2-609D-314A-8C99-046DD61FF6FD}"/>
              </a:ext>
            </a:extLst>
          </p:cNvPr>
          <p:cNvGrpSpPr/>
          <p:nvPr/>
        </p:nvGrpSpPr>
        <p:grpSpPr>
          <a:xfrm>
            <a:off x="719403" y="3989769"/>
            <a:ext cx="3803804" cy="2786490"/>
            <a:chOff x="179512" y="2931790"/>
            <a:chExt cx="3123276" cy="2287966"/>
          </a:xfrm>
        </p:grpSpPr>
        <p:sp>
          <p:nvSpPr>
            <p:cNvPr id="51" name="圆角矩形 50"/>
            <p:cNvSpPr/>
            <p:nvPr/>
          </p:nvSpPr>
          <p:spPr>
            <a:xfrm>
              <a:off x="179512" y="3188299"/>
              <a:ext cx="3017822" cy="1929301"/>
            </a:xfrm>
            <a:prstGeom prst="roundRect">
              <a:avLst/>
            </a:prstGeom>
            <a:noFill/>
            <a:ln>
              <a:solidFill>
                <a:srgbClr val="FFC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1"/>
            </a:p>
          </p:txBody>
        </p:sp>
        <p:sp>
          <p:nvSpPr>
            <p:cNvPr id="41" name="TextBox 40">
              <a:extLst>
                <a:ext uri="{FF2B5EF4-FFF2-40B4-BE49-F238E27FC236}">
                  <a16:creationId xmlns:a16="http://schemas.microsoft.com/office/drawing/2014/main" id="{6C4FCFAC-8B5A-D746-8008-8C99F11D0A35}"/>
                </a:ext>
              </a:extLst>
            </p:cNvPr>
            <p:cNvSpPr txBox="1"/>
            <p:nvPr/>
          </p:nvSpPr>
          <p:spPr>
            <a:xfrm>
              <a:off x="632439" y="2931790"/>
              <a:ext cx="2092863" cy="227442"/>
            </a:xfrm>
            <a:prstGeom prst="rect">
              <a:avLst/>
            </a:prstGeom>
            <a:noFill/>
            <a:ln w="28575">
              <a:noFill/>
            </a:ln>
          </p:spPr>
          <p:txBody>
            <a:bodyPr wrap="square" rtlCol="0">
              <a:spAutoFit/>
            </a:bodyPr>
            <a:lstStyle/>
            <a:p>
              <a:pPr algn="r"/>
              <a:r>
                <a:rPr lang="en-US" altLang="zh-CN" sz="1200" dirty="0">
                  <a:solidFill>
                    <a:schemeClr val="accent6">
                      <a:lumMod val="75000"/>
                    </a:schemeClr>
                  </a:solidFill>
                </a:rPr>
                <a:t>Three Dimensional Imaging</a:t>
              </a:r>
              <a:endParaRPr lang="zh-CN" altLang="en-US" sz="1200" dirty="0">
                <a:solidFill>
                  <a:schemeClr val="accent6">
                    <a:lumMod val="75000"/>
                  </a:schemeClr>
                </a:solidFill>
              </a:endParaRPr>
            </a:p>
          </p:txBody>
        </p:sp>
        <p:pic>
          <p:nvPicPr>
            <p:cNvPr id="15" name="286608_2_video_5431437_qqwvnp.mp4" descr="286608_2_video_5431437_qqwvnp.mp4">
              <a:hlinkClick r:id="" action="ppaction://media"/>
              <a:extLst>
                <a:ext uri="{FF2B5EF4-FFF2-40B4-BE49-F238E27FC236}">
                  <a16:creationId xmlns:a16="http://schemas.microsoft.com/office/drawing/2014/main" id="{7D2BA8A6-29C9-7A47-8B91-A268DA447999}"/>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17"/>
            <a:srcRect l="27951" t="15891" r="32675" b="16387"/>
            <a:stretch/>
          </p:blipFill>
          <p:spPr>
            <a:xfrm>
              <a:off x="373876" y="3531602"/>
              <a:ext cx="1173787" cy="1135591"/>
            </a:xfrm>
            <a:prstGeom prst="rect">
              <a:avLst/>
            </a:prstGeom>
          </p:spPr>
        </p:pic>
        <p:sp>
          <p:nvSpPr>
            <p:cNvPr id="57" name="矩形 6">
              <a:extLst>
                <a:ext uri="{FF2B5EF4-FFF2-40B4-BE49-F238E27FC236}">
                  <a16:creationId xmlns:a16="http://schemas.microsoft.com/office/drawing/2014/main" id="{AC9E39DF-B33E-4841-82B7-5A0AD76A5145}"/>
                </a:ext>
              </a:extLst>
            </p:cNvPr>
            <p:cNvSpPr/>
            <p:nvPr/>
          </p:nvSpPr>
          <p:spPr>
            <a:xfrm>
              <a:off x="341962" y="3242946"/>
              <a:ext cx="1532101" cy="227442"/>
            </a:xfrm>
            <a:prstGeom prst="rect">
              <a:avLst/>
            </a:prstGeom>
          </p:spPr>
          <p:txBody>
            <a:bodyPr wrap="square">
              <a:spAutoFit/>
            </a:bodyPr>
            <a:lstStyle/>
            <a:p>
              <a:r>
                <a:rPr lang="en-US" altLang="zh-CN" sz="1200" dirty="0"/>
                <a:t>Titled</a:t>
              </a:r>
              <a:r>
                <a:rPr lang="zh-CN" altLang="en-US" sz="1200" dirty="0"/>
                <a:t> </a:t>
              </a:r>
              <a:r>
                <a:rPr lang="en-US" altLang="zh-CN" sz="1200" dirty="0"/>
                <a:t>Tomography</a:t>
              </a:r>
              <a:endParaRPr lang="en-US" sz="900" dirty="0"/>
            </a:p>
          </p:txBody>
        </p:sp>
        <p:sp>
          <p:nvSpPr>
            <p:cNvPr id="58" name="Rectangle 57">
              <a:extLst>
                <a:ext uri="{FF2B5EF4-FFF2-40B4-BE49-F238E27FC236}">
                  <a16:creationId xmlns:a16="http://schemas.microsoft.com/office/drawing/2014/main" id="{F4FB3B8F-8B86-9548-9FCB-1CF8E8C3C143}"/>
                </a:ext>
              </a:extLst>
            </p:cNvPr>
            <p:cNvSpPr/>
            <p:nvPr/>
          </p:nvSpPr>
          <p:spPr>
            <a:xfrm>
              <a:off x="306880" y="4587974"/>
              <a:ext cx="2995908" cy="631782"/>
            </a:xfrm>
            <a:prstGeom prst="rect">
              <a:avLst/>
            </a:prstGeom>
          </p:spPr>
          <p:txBody>
            <a:bodyPr wrap="square">
              <a:spAutoFit/>
            </a:bodyPr>
            <a:lstStyle/>
            <a:p>
              <a:r>
                <a:rPr lang="en-US" sz="1100" dirty="0"/>
                <a:t>Nature Comm</a:t>
              </a:r>
              <a:r>
                <a:rPr lang="en-US" altLang="zh-CN" sz="1100" dirty="0"/>
                <a:t>.</a:t>
              </a:r>
              <a:r>
                <a:rPr lang="en-US" sz="1100" dirty="0"/>
                <a:t>, </a:t>
              </a:r>
              <a:r>
                <a:rPr lang="en-US" altLang="zh-CN" sz="1100" dirty="0"/>
                <a:t>12, 3011,</a:t>
              </a:r>
              <a:r>
                <a:rPr lang="zh-CN" altLang="en-US" sz="1100" dirty="0"/>
                <a:t> </a:t>
              </a:r>
              <a:r>
                <a:rPr lang="en-US" altLang="zh-CN" sz="1100" dirty="0"/>
                <a:t>(2021)</a:t>
              </a:r>
            </a:p>
            <a:p>
              <a:r>
                <a:rPr lang="en-US" sz="1100" dirty="0"/>
                <a:t>Phys. Rev. Lett., 104, 200801 (2010)</a:t>
              </a:r>
            </a:p>
            <a:p>
              <a:r>
                <a:rPr lang="en-US" sz="1100" dirty="0"/>
                <a:t>Nature Nanotechnology 3, 168 (2008)</a:t>
              </a:r>
            </a:p>
            <a:p>
              <a:r>
                <a:rPr lang="en-CN" sz="1100" dirty="0"/>
                <a:t> </a:t>
              </a:r>
            </a:p>
          </p:txBody>
        </p:sp>
        <p:sp>
          <p:nvSpPr>
            <p:cNvPr id="22" name="Rectangle 21">
              <a:extLst>
                <a:ext uri="{FF2B5EF4-FFF2-40B4-BE49-F238E27FC236}">
                  <a16:creationId xmlns:a16="http://schemas.microsoft.com/office/drawing/2014/main" id="{B2E7C6A8-E920-9F46-8ED7-9E4EC34389F6}"/>
                </a:ext>
              </a:extLst>
            </p:cNvPr>
            <p:cNvSpPr/>
            <p:nvPr/>
          </p:nvSpPr>
          <p:spPr>
            <a:xfrm>
              <a:off x="1851719" y="3251881"/>
              <a:ext cx="871913" cy="227442"/>
            </a:xfrm>
            <a:prstGeom prst="rect">
              <a:avLst/>
            </a:prstGeom>
          </p:spPr>
          <p:txBody>
            <a:bodyPr wrap="none">
              <a:spAutoFit/>
            </a:bodyPr>
            <a:lstStyle/>
            <a:p>
              <a:r>
                <a:rPr lang="en-US" sz="1200"/>
                <a:t>Confocal</a:t>
              </a:r>
              <a:r>
                <a:rPr lang="zh-CN" altLang="en-US" sz="1200"/>
                <a:t> </a:t>
              </a:r>
              <a:r>
                <a:rPr lang="en-US" altLang="zh-CN" sz="1200"/>
                <a:t>EM</a:t>
              </a:r>
              <a:r>
                <a:rPr lang="zh-CN" altLang="en-US" sz="1200" dirty="0"/>
                <a:t> </a:t>
              </a:r>
              <a:endParaRPr lang="en-CN" sz="1200" dirty="0"/>
            </a:p>
          </p:txBody>
        </p:sp>
        <p:pic>
          <p:nvPicPr>
            <p:cNvPr id="61" name="Movietry01.mpg" descr="Movietry01.mpg">
              <a:hlinkClick r:id="" action="ppaction://media"/>
              <a:extLst>
                <a:ext uri="{FF2B5EF4-FFF2-40B4-BE49-F238E27FC236}">
                  <a16:creationId xmlns:a16="http://schemas.microsoft.com/office/drawing/2014/main" id="{B6D130AB-9DCE-3045-9849-FF4F3AFEAF01}"/>
                </a:ext>
              </a:extLst>
            </p:cNvPr>
            <p:cNvPicPr>
              <a:picLocks noChangeAspect="1"/>
            </p:cNvPicPr>
            <p:nvPr>
              <a:videoFile r:link="rId6"/>
              <p:extLst>
                <p:ext uri="{DAA4B4D4-6D71-4841-9C94-3DE7FCFB9230}">
                  <p14:media xmlns:p14="http://schemas.microsoft.com/office/powerpoint/2010/main" r:embed="rId5"/>
                </p:ext>
              </p:extLst>
            </p:nvPr>
          </p:nvPicPr>
          <p:blipFill>
            <a:blip r:embed="rId18"/>
            <a:stretch>
              <a:fillRect/>
            </a:stretch>
          </p:blipFill>
          <p:spPr>
            <a:xfrm>
              <a:off x="1815660" y="3501910"/>
              <a:ext cx="1141759" cy="1145367"/>
            </a:xfrm>
            <a:prstGeom prst="rect">
              <a:avLst/>
            </a:prstGeom>
          </p:spPr>
        </p:pic>
      </p:grpSp>
      <p:grpSp>
        <p:nvGrpSpPr>
          <p:cNvPr id="79" name="Group 78">
            <a:extLst>
              <a:ext uri="{FF2B5EF4-FFF2-40B4-BE49-F238E27FC236}">
                <a16:creationId xmlns:a16="http://schemas.microsoft.com/office/drawing/2014/main" id="{FF5D4B2E-B97B-F644-A79C-036300428C2F}"/>
              </a:ext>
            </a:extLst>
          </p:cNvPr>
          <p:cNvGrpSpPr/>
          <p:nvPr/>
        </p:nvGrpSpPr>
        <p:grpSpPr>
          <a:xfrm>
            <a:off x="7744387" y="951156"/>
            <a:ext cx="4115591" cy="2821473"/>
            <a:chOff x="5585207" y="552194"/>
            <a:chExt cx="3379282" cy="2316690"/>
          </a:xfrm>
        </p:grpSpPr>
        <p:sp>
          <p:nvSpPr>
            <p:cNvPr id="42" name="圆角矩形 41"/>
            <p:cNvSpPr/>
            <p:nvPr/>
          </p:nvSpPr>
          <p:spPr>
            <a:xfrm>
              <a:off x="5585207" y="818266"/>
              <a:ext cx="3379282" cy="2050618"/>
            </a:xfrm>
            <a:prstGeom prst="roundRect">
              <a:avLst/>
            </a:prstGeom>
            <a:no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1"/>
            </a:p>
          </p:txBody>
        </p:sp>
        <p:sp>
          <p:nvSpPr>
            <p:cNvPr id="43" name="TextBox 42"/>
            <p:cNvSpPr txBox="1"/>
            <p:nvPr/>
          </p:nvSpPr>
          <p:spPr>
            <a:xfrm>
              <a:off x="6121752" y="552194"/>
              <a:ext cx="2310405" cy="246500"/>
            </a:xfrm>
            <a:prstGeom prst="rect">
              <a:avLst/>
            </a:prstGeom>
            <a:noFill/>
            <a:ln>
              <a:no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altLang="zh-CN" sz="1351" dirty="0">
                  <a:solidFill>
                    <a:srgbClr val="FF0000"/>
                  </a:solidFill>
                </a:rPr>
                <a:t>2D Materials and Interfaces </a:t>
              </a:r>
              <a:endParaRPr lang="zh-CN" altLang="en-US" sz="1351" dirty="0">
                <a:solidFill>
                  <a:srgbClr val="FF0000"/>
                </a:solidFill>
              </a:endParaRPr>
            </a:p>
          </p:txBody>
        </p:sp>
        <p:pic>
          <p:nvPicPr>
            <p:cNvPr id="3" name="图片 2"/>
            <p:cNvPicPr>
              <a:picLocks noChangeAspect="1"/>
            </p:cNvPicPr>
            <p:nvPr/>
          </p:nvPicPr>
          <p:blipFill>
            <a:blip r:embed="rId19">
              <a:extLst>
                <a:ext uri="{28A0092B-C50C-407E-A947-70E740481C1C}">
                  <a14:useLocalDpi xmlns:a14="http://schemas.microsoft.com/office/drawing/2010/main" val="0"/>
                </a:ext>
              </a:extLst>
            </a:blip>
            <a:srcRect/>
            <a:stretch/>
          </p:blipFill>
          <p:spPr>
            <a:xfrm>
              <a:off x="5649749" y="1021022"/>
              <a:ext cx="1678514" cy="1298541"/>
            </a:xfrm>
            <a:prstGeom prst="rect">
              <a:avLst/>
            </a:prstGeom>
          </p:spPr>
        </p:pic>
        <p:sp>
          <p:nvSpPr>
            <p:cNvPr id="24" name="TextBox 23">
              <a:extLst>
                <a:ext uri="{FF2B5EF4-FFF2-40B4-BE49-F238E27FC236}">
                  <a16:creationId xmlns:a16="http://schemas.microsoft.com/office/drawing/2014/main" id="{B5113808-8305-FF46-AB7C-8A74796033E3}"/>
                </a:ext>
              </a:extLst>
            </p:cNvPr>
            <p:cNvSpPr txBox="1"/>
            <p:nvPr/>
          </p:nvSpPr>
          <p:spPr>
            <a:xfrm>
              <a:off x="5642687" y="836429"/>
              <a:ext cx="1632053" cy="252713"/>
            </a:xfrm>
            <a:prstGeom prst="rect">
              <a:avLst/>
            </a:prstGeom>
            <a:noFill/>
          </p:spPr>
          <p:txBody>
            <a:bodyPr wrap="none" rtlCol="0">
              <a:spAutoFit/>
            </a:bodyPr>
            <a:lstStyle/>
            <a:p>
              <a:r>
                <a:rPr lang="en-CN" sz="1400" dirty="0"/>
                <a:t>Free</a:t>
              </a:r>
              <a:r>
                <a:rPr lang="zh-CN" altLang="en-US" sz="1400" dirty="0"/>
                <a:t> </a:t>
              </a:r>
              <a:r>
                <a:rPr lang="en-US" altLang="zh-CN" sz="1400" dirty="0"/>
                <a:t>Standing</a:t>
              </a:r>
              <a:r>
                <a:rPr lang="zh-CN" altLang="en-US" sz="1400" dirty="0"/>
                <a:t> </a:t>
              </a:r>
              <a:r>
                <a:rPr lang="en-US" altLang="zh-CN" sz="1400" dirty="0"/>
                <a:t>2D</a:t>
              </a:r>
              <a:r>
                <a:rPr lang="zh-CN" altLang="en-US" sz="1400" dirty="0"/>
                <a:t> </a:t>
              </a:r>
              <a:r>
                <a:rPr lang="en-US" altLang="zh-CN" sz="1400" dirty="0"/>
                <a:t>Oxide</a:t>
              </a:r>
              <a:endParaRPr lang="en-CN" sz="1400" baseline="-25000" dirty="0"/>
            </a:p>
          </p:txBody>
        </p:sp>
        <p:pic>
          <p:nvPicPr>
            <p:cNvPr id="63" name="图片 8">
              <a:extLst>
                <a:ext uri="{FF2B5EF4-FFF2-40B4-BE49-F238E27FC236}">
                  <a16:creationId xmlns:a16="http://schemas.microsoft.com/office/drawing/2014/main" id="{88127F52-8AEE-A940-8D55-30471A9C27EB}"/>
                </a:ext>
              </a:extLst>
            </p:cNvPr>
            <p:cNvPicPr/>
            <p:nvPr/>
          </p:nvPicPr>
          <p:blipFill rotWithShape="1">
            <a:blip r:embed="rId20" cstate="hqprint">
              <a:extLst>
                <a:ext uri="{28A0092B-C50C-407E-A947-70E740481C1C}">
                  <a14:useLocalDpi xmlns:a14="http://schemas.microsoft.com/office/drawing/2010/main"/>
                </a:ext>
              </a:extLst>
            </a:blip>
            <a:srcRect l="34899" b="77051"/>
            <a:stretch/>
          </p:blipFill>
          <p:spPr>
            <a:xfrm>
              <a:off x="7321919" y="1073577"/>
              <a:ext cx="1616751" cy="787396"/>
            </a:xfrm>
            <a:prstGeom prst="rect">
              <a:avLst/>
            </a:prstGeom>
          </p:spPr>
        </p:pic>
        <p:pic>
          <p:nvPicPr>
            <p:cNvPr id="67" name="图片 5">
              <a:extLst>
                <a:ext uri="{FF2B5EF4-FFF2-40B4-BE49-F238E27FC236}">
                  <a16:creationId xmlns:a16="http://schemas.microsoft.com/office/drawing/2014/main" id="{C499A66F-1881-2A4B-BCD0-344E6F00363C}"/>
                </a:ext>
              </a:extLst>
            </p:cNvPr>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7335325" y="1894706"/>
              <a:ext cx="821029" cy="443155"/>
            </a:xfrm>
            <a:prstGeom prst="rect">
              <a:avLst/>
            </a:prstGeom>
          </p:spPr>
        </p:pic>
        <p:sp>
          <p:nvSpPr>
            <p:cNvPr id="68" name="Rectangle 67">
              <a:extLst>
                <a:ext uri="{FF2B5EF4-FFF2-40B4-BE49-F238E27FC236}">
                  <a16:creationId xmlns:a16="http://schemas.microsoft.com/office/drawing/2014/main" id="{05E945C7-387A-484A-97D1-372B5ADB4BDD}"/>
                </a:ext>
              </a:extLst>
            </p:cNvPr>
            <p:cNvSpPr/>
            <p:nvPr/>
          </p:nvSpPr>
          <p:spPr>
            <a:xfrm>
              <a:off x="7546983" y="827561"/>
              <a:ext cx="1204599" cy="252713"/>
            </a:xfrm>
            <a:prstGeom prst="rect">
              <a:avLst/>
            </a:prstGeom>
          </p:spPr>
          <p:txBody>
            <a:bodyPr wrap="none">
              <a:spAutoFit/>
            </a:bodyPr>
            <a:lstStyle/>
            <a:p>
              <a:r>
                <a:rPr lang="en-US" altLang="zh-CN" sz="1400" kern="100" dirty="0">
                  <a:latin typeface="Times New Roman" panose="02020603050405020304" pitchFamily="18" charset="0"/>
                  <a:ea typeface="DengXian" panose="02010600030101010101" pitchFamily="2" charset="-122"/>
                </a:rPr>
                <a:t>(</a:t>
              </a:r>
              <a:r>
                <a:rPr lang="en-US" sz="1400" kern="100" dirty="0">
                  <a:latin typeface="Times New Roman" panose="02020603050405020304" pitchFamily="18" charset="0"/>
                  <a:ea typeface="DengXian" panose="02010600030101010101" pitchFamily="2" charset="-122"/>
                </a:rPr>
                <a:t>Flexoelectricity</a:t>
              </a:r>
              <a:r>
                <a:rPr lang="en-US" altLang="zh-CN" sz="1400" kern="100" dirty="0">
                  <a:latin typeface="Times New Roman" panose="02020603050405020304" pitchFamily="18" charset="0"/>
                  <a:ea typeface="DengXian" panose="02010600030101010101" pitchFamily="2" charset="-122"/>
                </a:rPr>
                <a:t>)</a:t>
              </a:r>
              <a:r>
                <a:rPr lang="en-CN" sz="1400" dirty="0"/>
                <a:t> </a:t>
              </a:r>
            </a:p>
          </p:txBody>
        </p:sp>
        <p:pic>
          <p:nvPicPr>
            <p:cNvPr id="28" name="Picture 27">
              <a:extLst>
                <a:ext uri="{FF2B5EF4-FFF2-40B4-BE49-F238E27FC236}">
                  <a16:creationId xmlns:a16="http://schemas.microsoft.com/office/drawing/2014/main" id="{6C63E1D7-E140-AE49-B3E1-163DDCFE1805}"/>
                </a:ext>
              </a:extLst>
            </p:cNvPr>
            <p:cNvPicPr>
              <a:picLocks noChangeAspect="1"/>
            </p:cNvPicPr>
            <p:nvPr/>
          </p:nvPicPr>
          <p:blipFill rotWithShape="1">
            <a:blip r:embed="rId22"/>
            <a:srcRect l="12546" t="27164" r="11661" b="28640"/>
            <a:stretch/>
          </p:blipFill>
          <p:spPr>
            <a:xfrm>
              <a:off x="8176381" y="1894705"/>
              <a:ext cx="744610" cy="443156"/>
            </a:xfrm>
            <a:prstGeom prst="rect">
              <a:avLst/>
            </a:prstGeom>
          </p:spPr>
        </p:pic>
        <p:sp>
          <p:nvSpPr>
            <p:cNvPr id="29" name="Rectangle 28">
              <a:extLst>
                <a:ext uri="{FF2B5EF4-FFF2-40B4-BE49-F238E27FC236}">
                  <a16:creationId xmlns:a16="http://schemas.microsoft.com/office/drawing/2014/main" id="{1C69202C-3656-4E4A-9908-9CB545FF40C9}"/>
                </a:ext>
              </a:extLst>
            </p:cNvPr>
            <p:cNvSpPr/>
            <p:nvPr/>
          </p:nvSpPr>
          <p:spPr>
            <a:xfrm>
              <a:off x="6173012" y="2292042"/>
              <a:ext cx="2214136" cy="492790"/>
            </a:xfrm>
            <a:prstGeom prst="rect">
              <a:avLst/>
            </a:prstGeom>
          </p:spPr>
          <p:txBody>
            <a:bodyPr wrap="none">
              <a:spAutoFit/>
            </a:bodyPr>
            <a:lstStyle/>
            <a:p>
              <a:pPr algn="just"/>
              <a:r>
                <a:rPr lang="en-US" sz="1100" dirty="0"/>
                <a:t>Nature, 570, 87 (2019)</a:t>
              </a:r>
              <a:r>
                <a:rPr lang="en-US" altLang="zh-CN" sz="1100" dirty="0"/>
                <a:t>.</a:t>
              </a:r>
            </a:p>
            <a:p>
              <a:pPr algn="just"/>
              <a:r>
                <a:rPr lang="en-US" sz="1100" dirty="0"/>
                <a:t>Nature Communications 10, 5589, (2019)</a:t>
              </a:r>
            </a:p>
            <a:p>
              <a:pPr algn="just"/>
              <a:r>
                <a:rPr lang="en-US" sz="1100" dirty="0"/>
                <a:t>Nature Nanotechnology </a:t>
              </a:r>
              <a:r>
                <a:rPr lang="en-US" sz="1100" b="1" dirty="0"/>
                <a:t>3</a:t>
              </a:r>
              <a:r>
                <a:rPr lang="en-US" sz="1100" dirty="0"/>
                <a:t>, 676, (2008</a:t>
              </a:r>
              <a:r>
                <a:rPr lang="en-US" altLang="zh-CN" sz="1100" dirty="0"/>
                <a:t>)</a:t>
              </a:r>
              <a:endParaRPr lang="en-US" dirty="0"/>
            </a:p>
          </p:txBody>
        </p:sp>
      </p:grpSp>
      <p:grpSp>
        <p:nvGrpSpPr>
          <p:cNvPr id="80" name="Group 79">
            <a:extLst>
              <a:ext uri="{FF2B5EF4-FFF2-40B4-BE49-F238E27FC236}">
                <a16:creationId xmlns:a16="http://schemas.microsoft.com/office/drawing/2014/main" id="{0B4E6540-F3B3-4940-8DDC-E163379CB631}"/>
              </a:ext>
            </a:extLst>
          </p:cNvPr>
          <p:cNvGrpSpPr/>
          <p:nvPr/>
        </p:nvGrpSpPr>
        <p:grpSpPr>
          <a:xfrm>
            <a:off x="7766759" y="4003652"/>
            <a:ext cx="4115592" cy="2633766"/>
            <a:chOff x="5585206" y="2912045"/>
            <a:chExt cx="3379282" cy="2162567"/>
          </a:xfrm>
        </p:grpSpPr>
        <p:pic>
          <p:nvPicPr>
            <p:cNvPr id="37" name="图片 8">
              <a:extLst>
                <a:ext uri="{FF2B5EF4-FFF2-40B4-BE49-F238E27FC236}">
                  <a16:creationId xmlns:a16="http://schemas.microsoft.com/office/drawing/2014/main" id="{F3A075E7-C6FA-3D44-A07C-28C6484226A0}"/>
                </a:ext>
              </a:extLst>
            </p:cNvPr>
            <p:cNvPicPr>
              <a:picLocks noChangeAspect="1"/>
            </p:cNvPicPr>
            <p:nvPr/>
          </p:nvPicPr>
          <p:blipFill rotWithShape="1">
            <a:blip r:embed="rId23">
              <a:extLst>
                <a:ext uri="{28A0092B-C50C-407E-A947-70E740481C1C}">
                  <a14:useLocalDpi xmlns:a14="http://schemas.microsoft.com/office/drawing/2010/main" val="0"/>
                </a:ext>
              </a:extLst>
            </a:blip>
            <a:srcRect l="3103" r="50343" b="77957"/>
            <a:stretch/>
          </p:blipFill>
          <p:spPr bwMode="auto">
            <a:xfrm>
              <a:off x="5621966" y="3196062"/>
              <a:ext cx="1571262" cy="714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 name="圆角矩形 50">
              <a:extLst>
                <a:ext uri="{FF2B5EF4-FFF2-40B4-BE49-F238E27FC236}">
                  <a16:creationId xmlns:a16="http://schemas.microsoft.com/office/drawing/2014/main" id="{2E71DB9A-8CCD-E149-9112-9A291F0621EB}"/>
                </a:ext>
              </a:extLst>
            </p:cNvPr>
            <p:cNvSpPr/>
            <p:nvPr/>
          </p:nvSpPr>
          <p:spPr>
            <a:xfrm>
              <a:off x="5585206" y="3188299"/>
              <a:ext cx="3379282" cy="1886313"/>
            </a:xfrm>
            <a:prstGeom prst="roundRect">
              <a:avLst/>
            </a:prstGeom>
            <a:noFill/>
            <a:ln>
              <a:solidFill>
                <a:srgbClr val="00B05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1"/>
            </a:p>
          </p:txBody>
        </p:sp>
        <p:pic>
          <p:nvPicPr>
            <p:cNvPr id="54" name="图片 7">
              <a:extLst>
                <a:ext uri="{FF2B5EF4-FFF2-40B4-BE49-F238E27FC236}">
                  <a16:creationId xmlns:a16="http://schemas.microsoft.com/office/drawing/2014/main" id="{6E1034F5-EF4A-3144-966A-A4693CAFDC18}"/>
                </a:ext>
              </a:extLst>
            </p:cNvPr>
            <p:cNvPicPr/>
            <p:nvPr/>
          </p:nvPicPr>
          <p:blipFill rotWithShape="1">
            <a:blip r:embed="rId24">
              <a:extLst>
                <a:ext uri="{28A0092B-C50C-407E-A947-70E740481C1C}">
                  <a14:useLocalDpi xmlns:a14="http://schemas.microsoft.com/office/drawing/2010/main" val="0"/>
                </a:ext>
              </a:extLst>
            </a:blip>
            <a:srcRect l="486" r="49357"/>
            <a:stretch/>
          </p:blipFill>
          <p:spPr bwMode="auto">
            <a:xfrm>
              <a:off x="5680359" y="3927175"/>
              <a:ext cx="903279" cy="644761"/>
            </a:xfrm>
            <a:prstGeom prst="rect">
              <a:avLst/>
            </a:prstGeom>
            <a:noFill/>
          </p:spPr>
        </p:pic>
        <p:sp>
          <p:nvSpPr>
            <p:cNvPr id="31" name="Rectangle 30">
              <a:extLst>
                <a:ext uri="{FF2B5EF4-FFF2-40B4-BE49-F238E27FC236}">
                  <a16:creationId xmlns:a16="http://schemas.microsoft.com/office/drawing/2014/main" id="{F2A8B9EC-0F8A-C448-ABA9-11E0DD5E2048}"/>
                </a:ext>
              </a:extLst>
            </p:cNvPr>
            <p:cNvSpPr/>
            <p:nvPr/>
          </p:nvSpPr>
          <p:spPr>
            <a:xfrm>
              <a:off x="6220887" y="4515967"/>
              <a:ext cx="1831117" cy="492791"/>
            </a:xfrm>
            <a:prstGeom prst="rect">
              <a:avLst/>
            </a:prstGeom>
          </p:spPr>
          <p:txBody>
            <a:bodyPr wrap="none">
              <a:spAutoFit/>
            </a:bodyPr>
            <a:lstStyle/>
            <a:p>
              <a:pPr algn="just"/>
              <a:r>
                <a:rPr lang="en-US" sz="1100" dirty="0"/>
                <a:t>Nat</a:t>
              </a:r>
              <a:r>
                <a:rPr lang="en-US" altLang="zh-CN" sz="1100" dirty="0"/>
                <a:t>ure</a:t>
              </a:r>
              <a:r>
                <a:rPr lang="en-US" sz="1100" dirty="0"/>
                <a:t> Electronics, 2, 563 (2019)</a:t>
              </a:r>
            </a:p>
            <a:p>
              <a:pPr algn="just"/>
              <a:r>
                <a:rPr lang="en-US" sz="1100" dirty="0"/>
                <a:t>Ultramicroscopy, 194, 57 (2018</a:t>
              </a:r>
              <a:r>
                <a:rPr lang="en-US" altLang="zh-CN" sz="1100" dirty="0"/>
                <a:t>)</a:t>
              </a:r>
              <a:r>
                <a:rPr lang="en-US" sz="1100" dirty="0"/>
                <a:t>.</a:t>
              </a:r>
            </a:p>
            <a:p>
              <a:pPr algn="just"/>
              <a:r>
                <a:rPr lang="en-US" sz="1100" dirty="0"/>
                <a:t>Nat</a:t>
              </a:r>
              <a:r>
                <a:rPr lang="en-US" altLang="zh-CN" sz="1100" dirty="0"/>
                <a:t>ure</a:t>
              </a:r>
              <a:r>
                <a:rPr lang="en-US" sz="1100" dirty="0"/>
                <a:t> Electronics, 1, 130 (2018)</a:t>
              </a:r>
              <a:r>
                <a:rPr lang="en-CN" sz="1100" dirty="0"/>
                <a:t> </a:t>
              </a:r>
              <a:r>
                <a:rPr lang="en-US" sz="1100" dirty="0"/>
                <a:t> </a:t>
              </a:r>
              <a:endParaRPr lang="en-CN" sz="1100" dirty="0"/>
            </a:p>
          </p:txBody>
        </p:sp>
        <p:sp>
          <p:nvSpPr>
            <p:cNvPr id="32" name="Rectangle 31">
              <a:extLst>
                <a:ext uri="{FF2B5EF4-FFF2-40B4-BE49-F238E27FC236}">
                  <a16:creationId xmlns:a16="http://schemas.microsoft.com/office/drawing/2014/main" id="{A9FB5E33-F81C-DE4B-8CFD-E3AC894835EF}"/>
                </a:ext>
              </a:extLst>
            </p:cNvPr>
            <p:cNvSpPr/>
            <p:nvPr/>
          </p:nvSpPr>
          <p:spPr>
            <a:xfrm>
              <a:off x="6757146" y="2912045"/>
              <a:ext cx="1616048" cy="252714"/>
            </a:xfrm>
            <a:prstGeom prst="rect">
              <a:avLst/>
            </a:prstGeom>
          </p:spPr>
          <p:txBody>
            <a:bodyPr wrap="none">
              <a:spAutoFit/>
            </a:bodyPr>
            <a:lstStyle/>
            <a:p>
              <a:pPr algn="r"/>
              <a:r>
                <a:rPr lang="en-US" altLang="zh-CN" sz="1400" dirty="0">
                  <a:solidFill>
                    <a:srgbClr val="008040"/>
                  </a:solidFill>
                </a:rPr>
                <a:t>Nano-device Switching</a:t>
              </a:r>
              <a:endParaRPr lang="zh-CN" altLang="en-US" sz="1400" dirty="0">
                <a:solidFill>
                  <a:srgbClr val="008040"/>
                </a:solidFill>
              </a:endParaRPr>
            </a:p>
          </p:txBody>
        </p:sp>
        <p:pic>
          <p:nvPicPr>
            <p:cNvPr id="73" name="图片 50">
              <a:extLst>
                <a:ext uri="{FF2B5EF4-FFF2-40B4-BE49-F238E27FC236}">
                  <a16:creationId xmlns:a16="http://schemas.microsoft.com/office/drawing/2014/main" id="{156BC3AF-6A8B-2447-BF3C-10071E209219}"/>
                </a:ext>
              </a:extLst>
            </p:cNvPr>
            <p:cNvPicPr>
              <a:picLocks noChangeAspect="1"/>
            </p:cNvPicPr>
            <p:nvPr/>
          </p:nvPicPr>
          <p:blipFill>
            <a:blip r:embed="rId25"/>
            <a:stretch>
              <a:fillRect/>
            </a:stretch>
          </p:blipFill>
          <p:spPr>
            <a:xfrm>
              <a:off x="6623378" y="3953368"/>
              <a:ext cx="656484" cy="603966"/>
            </a:xfrm>
            <a:prstGeom prst="rect">
              <a:avLst/>
            </a:prstGeom>
          </p:spPr>
        </p:pic>
        <p:pic>
          <p:nvPicPr>
            <p:cNvPr id="74" name="domain wall moving.mp4" descr="domain wall moving.mp4">
              <a:hlinkClick r:id="" action="ppaction://media"/>
              <a:extLst>
                <a:ext uri="{FF2B5EF4-FFF2-40B4-BE49-F238E27FC236}">
                  <a16:creationId xmlns:a16="http://schemas.microsoft.com/office/drawing/2014/main" id="{FB0C8666-FCCA-0A48-9FF5-7155A0A6D16C}"/>
                </a:ext>
              </a:extLst>
            </p:cNvPr>
            <p:cNvPicPr>
              <a:picLocks noChangeAspect="1"/>
            </p:cNvPicPr>
            <p:nvPr>
              <a:videoFile r:link="rId2"/>
              <p:extLst>
                <p:ext uri="{DAA4B4D4-6D71-4841-9C94-3DE7FCFB9230}">
                  <p14:media xmlns:p14="http://schemas.microsoft.com/office/powerpoint/2010/main" r:embed="rId1"/>
                </p:ext>
              </p:extLst>
            </p:nvPr>
          </p:nvPicPr>
          <p:blipFill>
            <a:blip r:embed="rId26"/>
            <a:stretch>
              <a:fillRect/>
            </a:stretch>
          </p:blipFill>
          <p:spPr>
            <a:xfrm>
              <a:off x="7436800" y="3261474"/>
              <a:ext cx="1245634" cy="1295860"/>
            </a:xfrm>
            <a:prstGeom prst="rect">
              <a:avLst/>
            </a:prstGeom>
          </p:spPr>
        </p:pic>
        <p:grpSp>
          <p:nvGrpSpPr>
            <p:cNvPr id="75" name="Group 74">
              <a:extLst>
                <a:ext uri="{FF2B5EF4-FFF2-40B4-BE49-F238E27FC236}">
                  <a16:creationId xmlns:a16="http://schemas.microsoft.com/office/drawing/2014/main" id="{6FE575E6-358B-F640-A459-B0B41DCC16A1}"/>
                </a:ext>
              </a:extLst>
            </p:cNvPr>
            <p:cNvGrpSpPr/>
            <p:nvPr/>
          </p:nvGrpSpPr>
          <p:grpSpPr>
            <a:xfrm>
              <a:off x="7411421" y="3319727"/>
              <a:ext cx="628972" cy="589712"/>
              <a:chOff x="6714466" y="3920694"/>
              <a:chExt cx="628972" cy="589712"/>
            </a:xfrm>
          </p:grpSpPr>
          <p:sp>
            <p:nvSpPr>
              <p:cNvPr id="76" name="TextBox 75">
                <a:extLst>
                  <a:ext uri="{FF2B5EF4-FFF2-40B4-BE49-F238E27FC236}">
                    <a16:creationId xmlns:a16="http://schemas.microsoft.com/office/drawing/2014/main" id="{D3CEEFDB-EEFE-574C-A629-A7E38D8B69C2}"/>
                  </a:ext>
                </a:extLst>
              </p:cNvPr>
              <p:cNvSpPr txBox="1"/>
              <p:nvPr/>
            </p:nvSpPr>
            <p:spPr>
              <a:xfrm>
                <a:off x="6714466" y="3920694"/>
                <a:ext cx="583346" cy="379070"/>
              </a:xfrm>
              <a:prstGeom prst="rect">
                <a:avLst/>
              </a:prstGeom>
              <a:noFill/>
            </p:spPr>
            <p:txBody>
              <a:bodyPr wrap="none" rtlCol="0">
                <a:spAutoFit/>
              </a:bodyPr>
              <a:lstStyle/>
              <a:p>
                <a:r>
                  <a:rPr lang="en-US" altLang="zh-CN" sz="1200" dirty="0"/>
                  <a:t>Domain</a:t>
                </a:r>
              </a:p>
              <a:p>
                <a:r>
                  <a:rPr lang="en-US" altLang="zh-CN" sz="1200" dirty="0"/>
                  <a:t>wall</a:t>
                </a:r>
                <a:endParaRPr lang="en-CN" sz="1200" dirty="0"/>
              </a:p>
            </p:txBody>
          </p:sp>
          <p:cxnSp>
            <p:nvCxnSpPr>
              <p:cNvPr id="77" name="Straight Arrow Connector 76">
                <a:extLst>
                  <a:ext uri="{FF2B5EF4-FFF2-40B4-BE49-F238E27FC236}">
                    <a16:creationId xmlns:a16="http://schemas.microsoft.com/office/drawing/2014/main" id="{B499DA1D-8179-7445-8F42-5681179CA434}"/>
                  </a:ext>
                </a:extLst>
              </p:cNvPr>
              <p:cNvCxnSpPr>
                <a:cxnSpLocks/>
              </p:cNvCxnSpPr>
              <p:nvPr/>
            </p:nvCxnSpPr>
            <p:spPr>
              <a:xfrm>
                <a:off x="7081714" y="4242429"/>
                <a:ext cx="261724" cy="2679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sp>
        <p:nvSpPr>
          <p:cNvPr id="7" name="Title 6">
            <a:extLst>
              <a:ext uri="{FF2B5EF4-FFF2-40B4-BE49-F238E27FC236}">
                <a16:creationId xmlns:a16="http://schemas.microsoft.com/office/drawing/2014/main" id="{2CD84B1F-ECCC-FE59-C461-C09284C033B6}"/>
              </a:ext>
            </a:extLst>
          </p:cNvPr>
          <p:cNvSpPr>
            <a:spLocks noGrp="1"/>
          </p:cNvSpPr>
          <p:nvPr>
            <p:ph type="title"/>
          </p:nvPr>
        </p:nvSpPr>
        <p:spPr>
          <a:xfrm>
            <a:off x="719403" y="-152727"/>
            <a:ext cx="10515600" cy="1325563"/>
          </a:xfrm>
        </p:spPr>
        <p:txBody>
          <a:bodyPr/>
          <a:lstStyle/>
          <a:p>
            <a:pPr algn="ctr"/>
            <a:r>
              <a:rPr lang="en-US" altLang="zh-CN" dirty="0"/>
              <a:t>Research</a:t>
            </a:r>
            <a:r>
              <a:rPr lang="zh-CN" altLang="en-US" dirty="0"/>
              <a:t> </a:t>
            </a:r>
            <a:r>
              <a:rPr lang="en-US" altLang="zh-CN" dirty="0"/>
              <a:t>Interests</a:t>
            </a:r>
            <a:r>
              <a:rPr lang="zh-CN" altLang="en-US" dirty="0"/>
              <a:t> </a:t>
            </a:r>
            <a:r>
              <a:rPr lang="en-US" altLang="zh-CN" dirty="0"/>
              <a:t>of</a:t>
            </a:r>
            <a:r>
              <a:rPr lang="zh-CN" altLang="en-US" dirty="0"/>
              <a:t> </a:t>
            </a:r>
            <a:r>
              <a:rPr lang="en-US" altLang="zh-CN" dirty="0"/>
              <a:t>My</a:t>
            </a:r>
            <a:r>
              <a:rPr lang="zh-CN" altLang="en-US" dirty="0"/>
              <a:t> </a:t>
            </a:r>
            <a:r>
              <a:rPr lang="en-US" altLang="zh-CN" dirty="0"/>
              <a:t>Group</a:t>
            </a:r>
            <a:endParaRPr lang="en-CN" dirty="0"/>
          </a:p>
        </p:txBody>
      </p:sp>
    </p:spTree>
    <p:extLst>
      <p:ext uri="{BB962C8B-B14F-4D97-AF65-F5344CB8AC3E}">
        <p14:creationId xmlns:p14="http://schemas.microsoft.com/office/powerpoint/2010/main" val="33400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wipe(left)">
                                      <p:cBhvr>
                                        <p:cTn id="7" dur="500"/>
                                        <p:tgtEl>
                                          <p:spTgt spid="7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80"/>
                                        </p:tgtEl>
                                        <p:attrNameLst>
                                          <p:attrName>style.visibility</p:attrName>
                                        </p:attrNameLst>
                                      </p:cBhvr>
                                      <p:to>
                                        <p:strVal val="visible"/>
                                      </p:to>
                                    </p:set>
                                    <p:animEffect transition="in" filter="wipe(left)">
                                      <p:cBhvr>
                                        <p:cTn id="12" dur="500"/>
                                        <p:tgtEl>
                                          <p:spTgt spid="8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nodeType="clickEffect">
                                  <p:stCondLst>
                                    <p:cond delay="0"/>
                                  </p:stCondLst>
                                  <p:childTnLst>
                                    <p:set>
                                      <p:cBhvr>
                                        <p:cTn id="16" dur="1" fill="hold">
                                          <p:stCondLst>
                                            <p:cond delay="0"/>
                                          </p:stCondLst>
                                        </p:cTn>
                                        <p:tgtEl>
                                          <p:spTgt spid="83"/>
                                        </p:tgtEl>
                                        <p:attrNameLst>
                                          <p:attrName>style.visibility</p:attrName>
                                        </p:attrNameLst>
                                      </p:cBhvr>
                                      <p:to>
                                        <p:strVal val="visible"/>
                                      </p:to>
                                    </p:set>
                                    <p:animEffect transition="in" filter="wipe(right)">
                                      <p:cBhvr>
                                        <p:cTn id="17" dur="500"/>
                                        <p:tgtEl>
                                          <p:spTgt spid="83"/>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nodeType="clickEffect">
                                  <p:stCondLst>
                                    <p:cond delay="0"/>
                                  </p:stCondLst>
                                  <p:childTnLst>
                                    <p:set>
                                      <p:cBhvr>
                                        <p:cTn id="21" dur="1" fill="hold">
                                          <p:stCondLst>
                                            <p:cond delay="0"/>
                                          </p:stCondLst>
                                        </p:cTn>
                                        <p:tgtEl>
                                          <p:spTgt spid="82"/>
                                        </p:tgtEl>
                                        <p:attrNameLst>
                                          <p:attrName>style.visibility</p:attrName>
                                        </p:attrNameLst>
                                      </p:cBhvr>
                                      <p:to>
                                        <p:strVal val="visible"/>
                                      </p:to>
                                    </p:set>
                                    <p:animEffect transition="in" filter="wipe(right)">
                                      <p:cBhvr>
                                        <p:cTn id="22" dur="5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C7B08-18B1-5C4F-88C8-9BC98588B18A}"/>
              </a:ext>
            </a:extLst>
          </p:cNvPr>
          <p:cNvSpPr>
            <a:spLocks noGrp="1"/>
          </p:cNvSpPr>
          <p:nvPr>
            <p:ph type="title"/>
          </p:nvPr>
        </p:nvSpPr>
        <p:spPr/>
        <p:txBody>
          <a:bodyPr/>
          <a:lstStyle/>
          <a:p>
            <a:pPr algn="ctr"/>
            <a:r>
              <a:rPr lang="en-US" altLang="zh-CN" dirty="0"/>
              <a:t>What</a:t>
            </a:r>
            <a:r>
              <a:rPr lang="zh-CN" altLang="en-US" dirty="0"/>
              <a:t> </a:t>
            </a:r>
            <a:r>
              <a:rPr lang="en-US" altLang="zh-CN" dirty="0"/>
              <a:t>is</a:t>
            </a:r>
            <a:r>
              <a:rPr lang="zh-CN" altLang="en-US" dirty="0"/>
              <a:t> </a:t>
            </a:r>
            <a:r>
              <a:rPr lang="en-US" altLang="zh-CN" dirty="0"/>
              <a:t>4D</a:t>
            </a:r>
            <a:r>
              <a:rPr lang="zh-CN" altLang="en-US" dirty="0"/>
              <a:t> </a:t>
            </a:r>
            <a:r>
              <a:rPr lang="en-US" altLang="zh-CN" dirty="0"/>
              <a:t>STEM?</a:t>
            </a:r>
            <a:endParaRPr lang="en-CN" dirty="0"/>
          </a:p>
        </p:txBody>
      </p:sp>
      <p:sp>
        <p:nvSpPr>
          <p:cNvPr id="39" name="Slide Number Placeholder 21">
            <a:extLst>
              <a:ext uri="{FF2B5EF4-FFF2-40B4-BE49-F238E27FC236}">
                <a16:creationId xmlns:a16="http://schemas.microsoft.com/office/drawing/2014/main" id="{C36EFE16-3B7C-9244-A738-9B68BD69B72B}"/>
              </a:ext>
            </a:extLst>
          </p:cNvPr>
          <p:cNvSpPr>
            <a:spLocks noGrp="1"/>
          </p:cNvSpPr>
          <p:nvPr>
            <p:ph type="sldNum" sz="quarter" idx="12"/>
          </p:nvPr>
        </p:nvSpPr>
        <p:spPr>
          <a:xfrm>
            <a:off x="11391038" y="8475133"/>
            <a:ext cx="749300" cy="486833"/>
          </a:xfrm>
          <a:prstGeom prst="rect">
            <a:avLst/>
          </a:prstGeom>
        </p:spPr>
        <p:txBody>
          <a:bodyPr vert="horz" lIns="36576" tIns="60960" rIns="60960" bIns="60960" rtlCol="0" anchor="ctr"/>
          <a:lstStyle>
            <a:defPPr>
              <a:defRPr lang="en-US"/>
            </a:defPPr>
            <a:lvl1pPr marL="0" algn="l" defTabSz="1219170" rtl="0" eaLnBrk="1" latinLnBrk="0" hangingPunct="1">
              <a:defRPr sz="1600" kern="1200">
                <a:solidFill>
                  <a:schemeClr val="tx1">
                    <a:lumMod val="65000"/>
                    <a:lumOff val="35000"/>
                  </a:schemeClr>
                </a:solidFill>
                <a:latin typeface="Century Gothic" pitchFamily="34"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defRPr/>
            </a:pPr>
            <a:endParaRPr lang="en-GB" dirty="0"/>
          </a:p>
        </p:txBody>
      </p:sp>
      <p:grpSp>
        <p:nvGrpSpPr>
          <p:cNvPr id="29" name="Group 28">
            <a:extLst>
              <a:ext uri="{FF2B5EF4-FFF2-40B4-BE49-F238E27FC236}">
                <a16:creationId xmlns:a16="http://schemas.microsoft.com/office/drawing/2014/main" id="{1D34182A-810E-B740-A766-AD0D7C018460}"/>
              </a:ext>
            </a:extLst>
          </p:cNvPr>
          <p:cNvGrpSpPr/>
          <p:nvPr/>
        </p:nvGrpSpPr>
        <p:grpSpPr>
          <a:xfrm>
            <a:off x="4765934" y="2381755"/>
            <a:ext cx="3626841" cy="4350717"/>
            <a:chOff x="6125946" y="2033637"/>
            <a:chExt cx="3312113" cy="3973177"/>
          </a:xfrm>
        </p:grpSpPr>
        <p:sp>
          <p:nvSpPr>
            <p:cNvPr id="30" name="Rectangle 29">
              <a:extLst>
                <a:ext uri="{FF2B5EF4-FFF2-40B4-BE49-F238E27FC236}">
                  <a16:creationId xmlns:a16="http://schemas.microsoft.com/office/drawing/2014/main" id="{5D58E791-5F44-3545-AE81-9F9C842EA688}"/>
                </a:ext>
              </a:extLst>
            </p:cNvPr>
            <p:cNvSpPr/>
            <p:nvPr/>
          </p:nvSpPr>
          <p:spPr>
            <a:xfrm>
              <a:off x="7879640" y="3768790"/>
              <a:ext cx="1178092" cy="3693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N" sz="2000"/>
            </a:p>
          </p:txBody>
        </p:sp>
        <p:sp>
          <p:nvSpPr>
            <p:cNvPr id="31" name="Rectangle 30">
              <a:extLst>
                <a:ext uri="{FF2B5EF4-FFF2-40B4-BE49-F238E27FC236}">
                  <a16:creationId xmlns:a16="http://schemas.microsoft.com/office/drawing/2014/main" id="{2772144D-B4B7-3D47-A594-A5A143F4C6EE}"/>
                </a:ext>
              </a:extLst>
            </p:cNvPr>
            <p:cNvSpPr/>
            <p:nvPr/>
          </p:nvSpPr>
          <p:spPr>
            <a:xfrm>
              <a:off x="7565256" y="3410119"/>
              <a:ext cx="1178092" cy="3693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N" sz="2000"/>
            </a:p>
          </p:txBody>
        </p:sp>
        <p:sp>
          <p:nvSpPr>
            <p:cNvPr id="32" name="Rectangle 31">
              <a:extLst>
                <a:ext uri="{FF2B5EF4-FFF2-40B4-BE49-F238E27FC236}">
                  <a16:creationId xmlns:a16="http://schemas.microsoft.com/office/drawing/2014/main" id="{441D1A67-5F81-0D46-BC7D-FBE5AE4BB428}"/>
                </a:ext>
              </a:extLst>
            </p:cNvPr>
            <p:cNvSpPr/>
            <p:nvPr/>
          </p:nvSpPr>
          <p:spPr>
            <a:xfrm>
              <a:off x="7598900" y="5637482"/>
              <a:ext cx="1178092" cy="3693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N" sz="2000"/>
            </a:p>
          </p:txBody>
        </p:sp>
        <p:pic>
          <p:nvPicPr>
            <p:cNvPr id="33" name="Picture 32">
              <a:extLst>
                <a:ext uri="{FF2B5EF4-FFF2-40B4-BE49-F238E27FC236}">
                  <a16:creationId xmlns:a16="http://schemas.microsoft.com/office/drawing/2014/main" id="{306FEAB6-C690-F545-82EE-EC3EFD830C3F}"/>
                </a:ext>
              </a:extLst>
            </p:cNvPr>
            <p:cNvPicPr>
              <a:picLocks noChangeAspect="1"/>
            </p:cNvPicPr>
            <p:nvPr/>
          </p:nvPicPr>
          <p:blipFill rotWithShape="1">
            <a:blip r:embed="rId3"/>
            <a:srcRect l="50568" t="42505" b="9735"/>
            <a:stretch>
              <a:fillRect/>
            </a:stretch>
          </p:blipFill>
          <p:spPr>
            <a:xfrm>
              <a:off x="6125946" y="3030126"/>
              <a:ext cx="3312113" cy="2691086"/>
            </a:xfrm>
            <a:prstGeom prst="rect">
              <a:avLst/>
            </a:prstGeom>
          </p:spPr>
        </p:pic>
        <p:sp>
          <p:nvSpPr>
            <p:cNvPr id="34" name="Rectangle 33">
              <a:extLst>
                <a:ext uri="{FF2B5EF4-FFF2-40B4-BE49-F238E27FC236}">
                  <a16:creationId xmlns:a16="http://schemas.microsoft.com/office/drawing/2014/main" id="{3C9CF9BF-8C3B-6848-BBBB-4F2E67298865}"/>
                </a:ext>
              </a:extLst>
            </p:cNvPr>
            <p:cNvSpPr/>
            <p:nvPr/>
          </p:nvSpPr>
          <p:spPr>
            <a:xfrm>
              <a:off x="7358880" y="5597095"/>
              <a:ext cx="1653017" cy="369332"/>
            </a:xfrm>
            <a:prstGeom prst="rect">
              <a:avLst/>
            </a:prstGeom>
            <a:solidFill>
              <a:schemeClr val="bg1"/>
            </a:solidFill>
          </p:spPr>
          <p:txBody>
            <a:bodyPr wrap="none">
              <a:spAutoFit/>
            </a:bodyPr>
            <a:lstStyle/>
            <a:p>
              <a:r>
                <a:rPr lang="en-US" altLang="zh-CN" sz="2000" dirty="0">
                  <a:solidFill>
                    <a:srgbClr val="0000FF"/>
                  </a:solidFill>
                </a:rPr>
                <a:t>Big</a:t>
              </a:r>
              <a:r>
                <a:rPr lang="zh-CN" altLang="en-US" sz="2000" dirty="0">
                  <a:solidFill>
                    <a:srgbClr val="0000FF"/>
                  </a:solidFill>
                </a:rPr>
                <a:t> </a:t>
              </a:r>
              <a:r>
                <a:rPr lang="en-US" altLang="zh-CN" sz="2000" dirty="0">
                  <a:solidFill>
                    <a:srgbClr val="0000FF"/>
                  </a:solidFill>
                </a:rPr>
                <a:t>4D</a:t>
              </a:r>
              <a:r>
                <a:rPr lang="zh-CN" altLang="en-US" sz="2000" dirty="0">
                  <a:solidFill>
                    <a:srgbClr val="0000FF"/>
                  </a:solidFill>
                </a:rPr>
                <a:t> </a:t>
              </a:r>
              <a:r>
                <a:rPr lang="en-US" altLang="zh-CN" sz="2000" dirty="0">
                  <a:solidFill>
                    <a:srgbClr val="0000FF"/>
                  </a:solidFill>
                </a:rPr>
                <a:t>Dataset</a:t>
              </a:r>
              <a:endParaRPr lang="en-CN" sz="2000" dirty="0">
                <a:solidFill>
                  <a:srgbClr val="0000FF"/>
                </a:solidFill>
              </a:endParaRPr>
            </a:p>
          </p:txBody>
        </p:sp>
        <p:sp>
          <p:nvSpPr>
            <p:cNvPr id="35" name="Rectangle 34">
              <a:extLst>
                <a:ext uri="{FF2B5EF4-FFF2-40B4-BE49-F238E27FC236}">
                  <a16:creationId xmlns:a16="http://schemas.microsoft.com/office/drawing/2014/main" id="{C2254016-7061-BA4F-B17D-BC2936EEDF3B}"/>
                </a:ext>
              </a:extLst>
            </p:cNvPr>
            <p:cNvSpPr/>
            <p:nvPr/>
          </p:nvSpPr>
          <p:spPr>
            <a:xfrm>
              <a:off x="7837193" y="3791969"/>
              <a:ext cx="1074427" cy="36716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N" sz="2000"/>
            </a:p>
          </p:txBody>
        </p:sp>
        <p:sp>
          <p:nvSpPr>
            <p:cNvPr id="36" name="Rectangle 35">
              <a:extLst>
                <a:ext uri="{FF2B5EF4-FFF2-40B4-BE49-F238E27FC236}">
                  <a16:creationId xmlns:a16="http://schemas.microsoft.com/office/drawing/2014/main" id="{5C90AA62-04AA-3F4D-893B-347934BE1EB8}"/>
                </a:ext>
              </a:extLst>
            </p:cNvPr>
            <p:cNvSpPr/>
            <p:nvPr/>
          </p:nvSpPr>
          <p:spPr>
            <a:xfrm>
              <a:off x="7342426" y="3401624"/>
              <a:ext cx="1074427" cy="36716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N" sz="2000"/>
            </a:p>
          </p:txBody>
        </p:sp>
        <p:pic>
          <p:nvPicPr>
            <p:cNvPr id="38" name="图片 42">
              <a:extLst>
                <a:ext uri="{FF2B5EF4-FFF2-40B4-BE49-F238E27FC236}">
                  <a16:creationId xmlns:a16="http://schemas.microsoft.com/office/drawing/2014/main" id="{80075582-4CC0-D44A-84D4-CD42A3B7DCF5}"/>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7036456" y="2500078"/>
              <a:ext cx="2021272" cy="1571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7" name="文本框 84">
              <a:extLst>
                <a:ext uri="{FF2B5EF4-FFF2-40B4-BE49-F238E27FC236}">
                  <a16:creationId xmlns:a16="http://schemas.microsoft.com/office/drawing/2014/main" id="{FF285AA2-74B7-9A4C-8141-FC98ECC42206}"/>
                </a:ext>
              </a:extLst>
            </p:cNvPr>
            <p:cNvSpPr txBox="1">
              <a:spLocks noChangeArrowheads="1"/>
            </p:cNvSpPr>
            <p:nvPr/>
          </p:nvSpPr>
          <p:spPr bwMode="auto">
            <a:xfrm>
              <a:off x="6243935" y="2033637"/>
              <a:ext cx="3127659" cy="36539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kumimoji="1" sz="2400">
                  <a:solidFill>
                    <a:schemeClr val="tx1"/>
                  </a:solidFill>
                  <a:latin typeface="Palatino Linotype" charset="0"/>
                  <a:ea typeface="宋体" charset="0"/>
                  <a:cs typeface="宋体" charset="0"/>
                </a:defRPr>
              </a:lvl1pPr>
              <a:lvl2pPr marL="742950" indent="-285750">
                <a:defRPr kumimoji="1" sz="2400">
                  <a:solidFill>
                    <a:schemeClr val="tx1"/>
                  </a:solidFill>
                  <a:latin typeface="Palatino Linotype" charset="0"/>
                  <a:ea typeface="宋体" charset="0"/>
                </a:defRPr>
              </a:lvl2pPr>
              <a:lvl3pPr marL="1143000" indent="-228600">
                <a:defRPr kumimoji="1" sz="2400">
                  <a:solidFill>
                    <a:schemeClr val="tx1"/>
                  </a:solidFill>
                  <a:latin typeface="Palatino Linotype" charset="0"/>
                  <a:ea typeface="宋体" charset="0"/>
                </a:defRPr>
              </a:lvl3pPr>
              <a:lvl4pPr marL="1600200" indent="-228600">
                <a:defRPr kumimoji="1" sz="2400">
                  <a:solidFill>
                    <a:schemeClr val="tx1"/>
                  </a:solidFill>
                  <a:latin typeface="Palatino Linotype" charset="0"/>
                  <a:ea typeface="宋体" charset="0"/>
                </a:defRPr>
              </a:lvl4pPr>
              <a:lvl5pPr marL="2057400" indent="-228600">
                <a:defRPr kumimoji="1" sz="2400">
                  <a:solidFill>
                    <a:schemeClr val="tx1"/>
                  </a:solidFill>
                  <a:latin typeface="Palatino Linotype" charset="0"/>
                  <a:ea typeface="宋体" charset="0"/>
                </a:defRPr>
              </a:lvl5pPr>
              <a:lvl6pPr marL="2514600" indent="-228600" eaLnBrk="0" fontAlgn="base" hangingPunct="0">
                <a:spcBef>
                  <a:spcPct val="0"/>
                </a:spcBef>
                <a:spcAft>
                  <a:spcPct val="0"/>
                </a:spcAft>
                <a:defRPr kumimoji="1" sz="2400">
                  <a:solidFill>
                    <a:schemeClr val="tx1"/>
                  </a:solidFill>
                  <a:latin typeface="Palatino Linotype" charset="0"/>
                  <a:ea typeface="宋体" charset="0"/>
                </a:defRPr>
              </a:lvl6pPr>
              <a:lvl7pPr marL="2971800" indent="-228600" eaLnBrk="0" fontAlgn="base" hangingPunct="0">
                <a:spcBef>
                  <a:spcPct val="0"/>
                </a:spcBef>
                <a:spcAft>
                  <a:spcPct val="0"/>
                </a:spcAft>
                <a:defRPr kumimoji="1" sz="2400">
                  <a:solidFill>
                    <a:schemeClr val="tx1"/>
                  </a:solidFill>
                  <a:latin typeface="Palatino Linotype" charset="0"/>
                  <a:ea typeface="宋体" charset="0"/>
                </a:defRPr>
              </a:lvl7pPr>
              <a:lvl8pPr marL="3429000" indent="-228600" eaLnBrk="0" fontAlgn="base" hangingPunct="0">
                <a:spcBef>
                  <a:spcPct val="0"/>
                </a:spcBef>
                <a:spcAft>
                  <a:spcPct val="0"/>
                </a:spcAft>
                <a:defRPr kumimoji="1" sz="2400">
                  <a:solidFill>
                    <a:schemeClr val="tx1"/>
                  </a:solidFill>
                  <a:latin typeface="Palatino Linotype" charset="0"/>
                  <a:ea typeface="宋体" charset="0"/>
                </a:defRPr>
              </a:lvl8pPr>
              <a:lvl9pPr marL="3886200" indent="-228600" eaLnBrk="0" fontAlgn="base" hangingPunct="0">
                <a:spcBef>
                  <a:spcPct val="0"/>
                </a:spcBef>
                <a:spcAft>
                  <a:spcPct val="0"/>
                </a:spcAft>
                <a:defRPr kumimoji="1" sz="2400">
                  <a:solidFill>
                    <a:schemeClr val="tx1"/>
                  </a:solidFill>
                  <a:latin typeface="Palatino Linotype" charset="0"/>
                  <a:ea typeface="宋体" charset="0"/>
                </a:defRPr>
              </a:lvl9pPr>
            </a:lstStyle>
            <a:p>
              <a:pPr eaLnBrk="1" hangingPunct="1"/>
              <a:r>
                <a:rPr lang="en-US" altLang="zh-CN" sz="2000" dirty="0">
                  <a:solidFill>
                    <a:srgbClr val="0000FF"/>
                  </a:solidFill>
                </a:rPr>
                <a:t>Reconstruction</a:t>
              </a:r>
              <a:r>
                <a:rPr lang="zh-CN" altLang="en-US" sz="2000" dirty="0">
                  <a:solidFill>
                    <a:srgbClr val="0000FF"/>
                  </a:solidFill>
                </a:rPr>
                <a:t> </a:t>
              </a:r>
              <a:r>
                <a:rPr lang="en-US" altLang="zh-CN" sz="2000" dirty="0">
                  <a:solidFill>
                    <a:srgbClr val="0000FF"/>
                  </a:solidFill>
                </a:rPr>
                <a:t>Algorithm</a:t>
              </a:r>
              <a:endParaRPr lang="zh-CN" altLang="en-US" sz="2000" dirty="0">
                <a:solidFill>
                  <a:srgbClr val="0000FF"/>
                </a:solidFill>
              </a:endParaRPr>
            </a:p>
          </p:txBody>
        </p:sp>
      </p:grpSp>
      <p:pic>
        <p:nvPicPr>
          <p:cNvPr id="24" name="图片 3">
            <a:extLst>
              <a:ext uri="{FF2B5EF4-FFF2-40B4-BE49-F238E27FC236}">
                <a16:creationId xmlns:a16="http://schemas.microsoft.com/office/drawing/2014/main" id="{308E6D55-62D2-E64A-74B2-62D2BDF6D133}"/>
              </a:ext>
            </a:extLst>
          </p:cNvPr>
          <p:cNvPicPr>
            <a:picLocks noChangeAspect="1"/>
          </p:cNvPicPr>
          <p:nvPr/>
        </p:nvPicPr>
        <p:blipFill>
          <a:blip r:embed="rId5"/>
          <a:stretch>
            <a:fillRect/>
          </a:stretch>
        </p:blipFill>
        <p:spPr>
          <a:xfrm>
            <a:off x="27265" y="1526094"/>
            <a:ext cx="4411943" cy="5145493"/>
          </a:xfrm>
          <a:prstGeom prst="rect">
            <a:avLst/>
          </a:prstGeom>
        </p:spPr>
      </p:pic>
      <p:grpSp>
        <p:nvGrpSpPr>
          <p:cNvPr id="26" name="Group 25">
            <a:extLst>
              <a:ext uri="{FF2B5EF4-FFF2-40B4-BE49-F238E27FC236}">
                <a16:creationId xmlns:a16="http://schemas.microsoft.com/office/drawing/2014/main" id="{47581CDD-DAB2-6A47-B637-F4A41A6B55DF}"/>
              </a:ext>
            </a:extLst>
          </p:cNvPr>
          <p:cNvGrpSpPr/>
          <p:nvPr/>
        </p:nvGrpSpPr>
        <p:grpSpPr>
          <a:xfrm>
            <a:off x="7871739" y="1534711"/>
            <a:ext cx="4358886" cy="3296029"/>
            <a:chOff x="6519568" y="991595"/>
            <a:chExt cx="2978157" cy="2251973"/>
          </a:xfrm>
        </p:grpSpPr>
        <p:pic>
          <p:nvPicPr>
            <p:cNvPr id="27" name="Picture 1" descr="page4image10096352">
              <a:extLst>
                <a:ext uri="{FF2B5EF4-FFF2-40B4-BE49-F238E27FC236}">
                  <a16:creationId xmlns:a16="http://schemas.microsoft.com/office/drawing/2014/main" id="{2FCAE4F8-3DFC-8048-A6B3-DD48BB52C74F}"/>
                </a:ext>
              </a:extLst>
            </p:cNvPr>
            <p:cNvPicPr>
              <a:picLocks noChangeAspect="1" noChangeArrowheads="1"/>
            </p:cNvPicPr>
            <p:nvPr/>
          </p:nvPicPr>
          <p:blipFill rotWithShape="1">
            <a:blip r:embed="rId6">
              <a:extLst>
                <a:ext uri="{28A0092B-C50C-407E-A947-70E740481C1C}">
                  <a14:useLocalDpi xmlns:a14="http://schemas.microsoft.com/office/drawing/2010/main"/>
                </a:ext>
              </a:extLst>
            </a:blip>
            <a:srcRect/>
            <a:stretch/>
          </p:blipFill>
          <p:spPr bwMode="auto">
            <a:xfrm>
              <a:off x="6895510" y="1252191"/>
              <a:ext cx="1994616" cy="1991377"/>
            </a:xfrm>
            <a:prstGeom prst="rect">
              <a:avLst/>
            </a:prstGeom>
            <a:noFill/>
            <a:extLst>
              <a:ext uri="{909E8E84-426E-40DD-AFC4-6F175D3DCCD1}">
                <a14:hiddenFill xmlns:a14="http://schemas.microsoft.com/office/drawing/2010/main">
                  <a:solidFill>
                    <a:srgbClr val="FFFFFF"/>
                  </a:solidFill>
                </a14:hiddenFill>
              </a:ext>
            </a:extLst>
          </p:spPr>
        </p:pic>
        <p:sp>
          <p:nvSpPr>
            <p:cNvPr id="28" name="文本框 84">
              <a:extLst>
                <a:ext uri="{FF2B5EF4-FFF2-40B4-BE49-F238E27FC236}">
                  <a16:creationId xmlns:a16="http://schemas.microsoft.com/office/drawing/2014/main" id="{90646BC6-5861-1E45-9CC4-15DB17CD684E}"/>
                </a:ext>
              </a:extLst>
            </p:cNvPr>
            <p:cNvSpPr txBox="1">
              <a:spLocks noChangeArrowheads="1"/>
            </p:cNvSpPr>
            <p:nvPr/>
          </p:nvSpPr>
          <p:spPr bwMode="auto">
            <a:xfrm>
              <a:off x="6519568" y="991595"/>
              <a:ext cx="2978157" cy="2733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kumimoji="1" sz="2400">
                  <a:solidFill>
                    <a:schemeClr val="tx1"/>
                  </a:solidFill>
                  <a:latin typeface="Palatino Linotype" charset="0"/>
                  <a:ea typeface="宋体" charset="0"/>
                  <a:cs typeface="宋体" charset="0"/>
                </a:defRPr>
              </a:lvl1pPr>
              <a:lvl2pPr marL="742950" indent="-285750">
                <a:defRPr kumimoji="1" sz="2400">
                  <a:solidFill>
                    <a:schemeClr val="tx1"/>
                  </a:solidFill>
                  <a:latin typeface="Palatino Linotype" charset="0"/>
                  <a:ea typeface="宋体" charset="0"/>
                </a:defRPr>
              </a:lvl2pPr>
              <a:lvl3pPr marL="1143000" indent="-228600">
                <a:defRPr kumimoji="1" sz="2400">
                  <a:solidFill>
                    <a:schemeClr val="tx1"/>
                  </a:solidFill>
                  <a:latin typeface="Palatino Linotype" charset="0"/>
                  <a:ea typeface="宋体" charset="0"/>
                </a:defRPr>
              </a:lvl3pPr>
              <a:lvl4pPr marL="1600200" indent="-228600">
                <a:defRPr kumimoji="1" sz="2400">
                  <a:solidFill>
                    <a:schemeClr val="tx1"/>
                  </a:solidFill>
                  <a:latin typeface="Palatino Linotype" charset="0"/>
                  <a:ea typeface="宋体" charset="0"/>
                </a:defRPr>
              </a:lvl4pPr>
              <a:lvl5pPr marL="2057400" indent="-228600">
                <a:defRPr kumimoji="1" sz="2400">
                  <a:solidFill>
                    <a:schemeClr val="tx1"/>
                  </a:solidFill>
                  <a:latin typeface="Palatino Linotype" charset="0"/>
                  <a:ea typeface="宋体" charset="0"/>
                </a:defRPr>
              </a:lvl5pPr>
              <a:lvl6pPr marL="2514600" indent="-228600" eaLnBrk="0" fontAlgn="base" hangingPunct="0">
                <a:spcBef>
                  <a:spcPct val="0"/>
                </a:spcBef>
                <a:spcAft>
                  <a:spcPct val="0"/>
                </a:spcAft>
                <a:defRPr kumimoji="1" sz="2400">
                  <a:solidFill>
                    <a:schemeClr val="tx1"/>
                  </a:solidFill>
                  <a:latin typeface="Palatino Linotype" charset="0"/>
                  <a:ea typeface="宋体" charset="0"/>
                </a:defRPr>
              </a:lvl6pPr>
              <a:lvl7pPr marL="2971800" indent="-228600" eaLnBrk="0" fontAlgn="base" hangingPunct="0">
                <a:spcBef>
                  <a:spcPct val="0"/>
                </a:spcBef>
                <a:spcAft>
                  <a:spcPct val="0"/>
                </a:spcAft>
                <a:defRPr kumimoji="1" sz="2400">
                  <a:solidFill>
                    <a:schemeClr val="tx1"/>
                  </a:solidFill>
                  <a:latin typeface="Palatino Linotype" charset="0"/>
                  <a:ea typeface="宋体" charset="0"/>
                </a:defRPr>
              </a:lvl7pPr>
              <a:lvl8pPr marL="3429000" indent="-228600" eaLnBrk="0" fontAlgn="base" hangingPunct="0">
                <a:spcBef>
                  <a:spcPct val="0"/>
                </a:spcBef>
                <a:spcAft>
                  <a:spcPct val="0"/>
                </a:spcAft>
                <a:defRPr kumimoji="1" sz="2400">
                  <a:solidFill>
                    <a:schemeClr val="tx1"/>
                  </a:solidFill>
                  <a:latin typeface="Palatino Linotype" charset="0"/>
                  <a:ea typeface="宋体" charset="0"/>
                </a:defRPr>
              </a:lvl8pPr>
              <a:lvl9pPr marL="3886200" indent="-228600" eaLnBrk="0" fontAlgn="base" hangingPunct="0">
                <a:spcBef>
                  <a:spcPct val="0"/>
                </a:spcBef>
                <a:spcAft>
                  <a:spcPct val="0"/>
                </a:spcAft>
                <a:defRPr kumimoji="1" sz="2400">
                  <a:solidFill>
                    <a:schemeClr val="tx1"/>
                  </a:solidFill>
                  <a:latin typeface="Palatino Linotype" charset="0"/>
                  <a:ea typeface="宋体" charset="0"/>
                </a:defRPr>
              </a:lvl9pPr>
            </a:lstStyle>
            <a:p>
              <a:pPr eaLnBrk="1" hangingPunct="1"/>
              <a:r>
                <a:rPr lang="en-US" altLang="zh-CN" sz="2000" dirty="0">
                  <a:solidFill>
                    <a:srgbClr val="0000FF"/>
                  </a:solidFill>
                </a:rPr>
                <a:t>Computational</a:t>
              </a:r>
              <a:r>
                <a:rPr lang="zh-CN" altLang="en-US" sz="2000" dirty="0">
                  <a:solidFill>
                    <a:srgbClr val="0000FF"/>
                  </a:solidFill>
                </a:rPr>
                <a:t> </a:t>
              </a:r>
              <a:r>
                <a:rPr lang="en-US" altLang="zh-CN" sz="2000" dirty="0">
                  <a:solidFill>
                    <a:srgbClr val="0000FF"/>
                  </a:solidFill>
                </a:rPr>
                <a:t>Reconstructed</a:t>
              </a:r>
              <a:r>
                <a:rPr lang="zh-CN" altLang="en-US" sz="2000" dirty="0">
                  <a:solidFill>
                    <a:srgbClr val="0000FF"/>
                  </a:solidFill>
                </a:rPr>
                <a:t> </a:t>
              </a:r>
              <a:r>
                <a:rPr lang="en-US" altLang="zh-CN" sz="2000" dirty="0">
                  <a:solidFill>
                    <a:srgbClr val="0000FF"/>
                  </a:solidFill>
                </a:rPr>
                <a:t>Image</a:t>
              </a:r>
              <a:endParaRPr lang="zh-CN" altLang="en-US" sz="2000" dirty="0">
                <a:solidFill>
                  <a:srgbClr val="0000FF"/>
                </a:solidFill>
              </a:endParaRPr>
            </a:p>
          </p:txBody>
        </p:sp>
      </p:grpSp>
      <p:sp>
        <p:nvSpPr>
          <p:cNvPr id="40" name="矩形 5">
            <a:extLst>
              <a:ext uri="{FF2B5EF4-FFF2-40B4-BE49-F238E27FC236}">
                <a16:creationId xmlns:a16="http://schemas.microsoft.com/office/drawing/2014/main" id="{4791544A-C596-4D6F-5D57-C897172214A2}"/>
              </a:ext>
            </a:extLst>
          </p:cNvPr>
          <p:cNvSpPr/>
          <p:nvPr/>
        </p:nvSpPr>
        <p:spPr>
          <a:xfrm>
            <a:off x="27265" y="6671587"/>
            <a:ext cx="2815194" cy="261610"/>
          </a:xfrm>
          <a:prstGeom prst="rect">
            <a:avLst/>
          </a:prstGeom>
        </p:spPr>
        <p:txBody>
          <a:bodyPr wrap="none">
            <a:spAutoFit/>
          </a:bodyPr>
          <a:lstStyle/>
          <a:p>
            <a:r>
              <a:rPr lang="en-US" altLang="zh-CN" sz="1100" i="1" dirty="0"/>
              <a:t>Applied Physics Letters 113.3 (2018): 033104.</a:t>
            </a:r>
            <a:endParaRPr lang="zh-CN" altLang="en-US" sz="1100" i="1" dirty="0"/>
          </a:p>
        </p:txBody>
      </p:sp>
    </p:spTree>
    <p:extLst>
      <p:ext uri="{BB962C8B-B14F-4D97-AF65-F5344CB8AC3E}">
        <p14:creationId xmlns:p14="http://schemas.microsoft.com/office/powerpoint/2010/main" val="2420467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wipe(down)">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wipe(down)">
                                      <p:cBhvr>
                                        <p:cTn id="1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7F2F9-688F-EBF2-1106-8A803B3E36C2}"/>
              </a:ext>
            </a:extLst>
          </p:cNvPr>
          <p:cNvSpPr>
            <a:spLocks noGrp="1"/>
          </p:cNvSpPr>
          <p:nvPr>
            <p:ph type="title"/>
          </p:nvPr>
        </p:nvSpPr>
        <p:spPr>
          <a:xfrm>
            <a:off x="463351" y="323916"/>
            <a:ext cx="10956235" cy="1325563"/>
          </a:xfrm>
        </p:spPr>
        <p:txBody>
          <a:bodyPr>
            <a:normAutofit/>
          </a:bodyPr>
          <a:lstStyle/>
          <a:p>
            <a:pPr algn="ctr"/>
            <a:r>
              <a:rPr lang="en-US" altLang="zh-CN" dirty="0">
                <a:latin typeface="Arial" panose="020B0604020202020204" pitchFamily="34" charset="0"/>
                <a:cs typeface="Arial" panose="020B0604020202020204" pitchFamily="34" charset="0"/>
              </a:rPr>
              <a:t>4D-STEM</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Ptychography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(2007-2017)</a:t>
            </a:r>
            <a:endParaRPr lang="en-CN" dirty="0">
              <a:latin typeface="Arial" panose="020B0604020202020204" pitchFamily="34" charset="0"/>
              <a:cs typeface="Arial" panose="020B0604020202020204" pitchFamily="34" charset="0"/>
            </a:endParaRPr>
          </a:p>
        </p:txBody>
      </p:sp>
      <p:grpSp>
        <p:nvGrpSpPr>
          <p:cNvPr id="54" name="Group 53">
            <a:extLst>
              <a:ext uri="{FF2B5EF4-FFF2-40B4-BE49-F238E27FC236}">
                <a16:creationId xmlns:a16="http://schemas.microsoft.com/office/drawing/2014/main" id="{B7B7DD25-C172-EC95-BA5B-1584A7538A29}"/>
              </a:ext>
            </a:extLst>
          </p:cNvPr>
          <p:cNvGrpSpPr/>
          <p:nvPr/>
        </p:nvGrpSpPr>
        <p:grpSpPr>
          <a:xfrm>
            <a:off x="6012383" y="1236525"/>
            <a:ext cx="6021933" cy="5630633"/>
            <a:chOff x="6012383" y="1236525"/>
            <a:chExt cx="6021933" cy="5630633"/>
          </a:xfrm>
        </p:grpSpPr>
        <p:pic>
          <p:nvPicPr>
            <p:cNvPr id="17" name="内容占位符 16">
              <a:extLst>
                <a:ext uri="{FF2B5EF4-FFF2-40B4-BE49-F238E27FC236}">
                  <a16:creationId xmlns:a16="http://schemas.microsoft.com/office/drawing/2014/main" id="{BBF388B2-FACE-FA3B-1AF6-907CA4D5DACF}"/>
                </a:ext>
              </a:extLst>
            </p:cNvPr>
            <p:cNvPicPr>
              <a:picLocks noChangeAspect="1"/>
            </p:cNvPicPr>
            <p:nvPr/>
          </p:nvPicPr>
          <p:blipFill>
            <a:blip r:embed="rId2"/>
            <a:srcRect l="-9488" r="-9488"/>
            <a:stretch>
              <a:fillRect/>
            </a:stretch>
          </p:blipFill>
          <p:spPr>
            <a:xfrm>
              <a:off x="6012383" y="1988833"/>
              <a:ext cx="2872986" cy="3219688"/>
            </a:xfrm>
            <a:prstGeom prst="rect">
              <a:avLst/>
            </a:prstGeom>
          </p:spPr>
        </p:pic>
        <p:pic>
          <p:nvPicPr>
            <p:cNvPr id="18" name="Picture 17">
              <a:extLst>
                <a:ext uri="{FF2B5EF4-FFF2-40B4-BE49-F238E27FC236}">
                  <a16:creationId xmlns:a16="http://schemas.microsoft.com/office/drawing/2014/main" id="{D08600C9-3953-9FFC-8F9D-71883120C9D7}"/>
                </a:ext>
              </a:extLst>
            </p:cNvPr>
            <p:cNvPicPr>
              <a:picLocks noChangeAspect="1"/>
            </p:cNvPicPr>
            <p:nvPr/>
          </p:nvPicPr>
          <p:blipFill>
            <a:blip r:embed="rId3"/>
            <a:stretch>
              <a:fillRect/>
            </a:stretch>
          </p:blipFill>
          <p:spPr>
            <a:xfrm>
              <a:off x="6228056" y="5213371"/>
              <a:ext cx="2247900" cy="600075"/>
            </a:xfrm>
            <a:prstGeom prst="rect">
              <a:avLst/>
            </a:prstGeom>
          </p:spPr>
        </p:pic>
        <p:pic>
          <p:nvPicPr>
            <p:cNvPr id="19" name="Picture 18">
              <a:extLst>
                <a:ext uri="{FF2B5EF4-FFF2-40B4-BE49-F238E27FC236}">
                  <a16:creationId xmlns:a16="http://schemas.microsoft.com/office/drawing/2014/main" id="{5CE487F3-146D-4398-8C1D-381BA18B2BC0}"/>
                </a:ext>
              </a:extLst>
            </p:cNvPr>
            <p:cNvPicPr>
              <a:picLocks noChangeAspect="1"/>
            </p:cNvPicPr>
            <p:nvPr/>
          </p:nvPicPr>
          <p:blipFill rotWithShape="1">
            <a:blip r:embed="rId4"/>
            <a:srcRect l="25717" r="23387"/>
            <a:stretch/>
          </p:blipFill>
          <p:spPr>
            <a:xfrm>
              <a:off x="6158481" y="5782012"/>
              <a:ext cx="2409377" cy="776040"/>
            </a:xfrm>
            <a:prstGeom prst="rect">
              <a:avLst/>
            </a:prstGeom>
          </p:spPr>
        </p:pic>
        <p:grpSp>
          <p:nvGrpSpPr>
            <p:cNvPr id="45" name="Group 44">
              <a:extLst>
                <a:ext uri="{FF2B5EF4-FFF2-40B4-BE49-F238E27FC236}">
                  <a16:creationId xmlns:a16="http://schemas.microsoft.com/office/drawing/2014/main" id="{047D3774-E18C-AAA0-E296-0A1C48FF3F88}"/>
                </a:ext>
              </a:extLst>
            </p:cNvPr>
            <p:cNvGrpSpPr/>
            <p:nvPr/>
          </p:nvGrpSpPr>
          <p:grpSpPr>
            <a:xfrm>
              <a:off x="9020050" y="1236525"/>
              <a:ext cx="2396149" cy="2745907"/>
              <a:chOff x="8621759" y="552985"/>
              <a:chExt cx="3600003" cy="4125485"/>
            </a:xfrm>
          </p:grpSpPr>
          <p:pic>
            <p:nvPicPr>
              <p:cNvPr id="20" name="图片 12">
                <a:extLst>
                  <a:ext uri="{FF2B5EF4-FFF2-40B4-BE49-F238E27FC236}">
                    <a16:creationId xmlns:a16="http://schemas.microsoft.com/office/drawing/2014/main" id="{104D2577-21B0-116C-2450-98BDB2E095FD}"/>
                  </a:ext>
                </a:extLst>
              </p:cNvPr>
              <p:cNvPicPr>
                <a:picLocks noChangeAspect="1"/>
              </p:cNvPicPr>
              <p:nvPr/>
            </p:nvPicPr>
            <p:blipFill>
              <a:blip r:embed="rId5"/>
              <a:stretch>
                <a:fillRect/>
              </a:stretch>
            </p:blipFill>
            <p:spPr>
              <a:xfrm>
                <a:off x="8672143" y="1129811"/>
                <a:ext cx="1659579" cy="1612961"/>
              </a:xfrm>
              <a:prstGeom prst="rect">
                <a:avLst/>
              </a:prstGeom>
            </p:spPr>
          </p:pic>
          <p:sp>
            <p:nvSpPr>
              <p:cNvPr id="21" name="文本框 14">
                <a:extLst>
                  <a:ext uri="{FF2B5EF4-FFF2-40B4-BE49-F238E27FC236}">
                    <a16:creationId xmlns:a16="http://schemas.microsoft.com/office/drawing/2014/main" id="{98912D20-8BE8-56E6-248B-E8EAA9697CE7}"/>
                  </a:ext>
                </a:extLst>
              </p:cNvPr>
              <p:cNvSpPr txBox="1"/>
              <p:nvPr/>
            </p:nvSpPr>
            <p:spPr>
              <a:xfrm>
                <a:off x="9674797" y="2481211"/>
                <a:ext cx="874721" cy="369925"/>
              </a:xfrm>
              <a:prstGeom prst="rect">
                <a:avLst/>
              </a:prstGeom>
              <a:noFill/>
            </p:spPr>
            <p:txBody>
              <a:bodyPr wrap="none" rtlCol="0">
                <a:spAutoFit/>
              </a:bodyPr>
              <a:lstStyle/>
              <a:p>
                <a:r>
                  <a:rPr kumimoji="1" lang="en-GB" altLang="zh-CN" sz="1000" dirty="0">
                    <a:solidFill>
                      <a:schemeClr val="bg1"/>
                    </a:solidFill>
                  </a:rPr>
                  <a:t>HAADF</a:t>
                </a:r>
                <a:endParaRPr kumimoji="1" lang="zh-CN" altLang="en-US" sz="1000" dirty="0">
                  <a:solidFill>
                    <a:schemeClr val="bg1"/>
                  </a:solidFill>
                </a:endParaRPr>
              </a:p>
            </p:txBody>
          </p:sp>
          <p:sp>
            <p:nvSpPr>
              <p:cNvPr id="22" name="文本框 2">
                <a:extLst>
                  <a:ext uri="{FF2B5EF4-FFF2-40B4-BE49-F238E27FC236}">
                    <a16:creationId xmlns:a16="http://schemas.microsoft.com/office/drawing/2014/main" id="{92873DAB-6C96-06F6-CDC9-5EDA9885411B}"/>
                  </a:ext>
                </a:extLst>
              </p:cNvPr>
              <p:cNvSpPr txBox="1"/>
              <p:nvPr/>
            </p:nvSpPr>
            <p:spPr>
              <a:xfrm>
                <a:off x="9111037" y="893477"/>
                <a:ext cx="959014" cy="393046"/>
              </a:xfrm>
              <a:prstGeom prst="rect">
                <a:avLst/>
              </a:prstGeom>
              <a:noFill/>
            </p:spPr>
            <p:txBody>
              <a:bodyPr wrap="none" rtlCol="0">
                <a:spAutoFit/>
              </a:bodyPr>
              <a:lstStyle/>
              <a:p>
                <a:r>
                  <a:rPr kumimoji="1" lang="en-US" altLang="zh-CN" sz="1050" b="1" dirty="0"/>
                  <a:t>HAADF</a:t>
                </a:r>
                <a:endParaRPr kumimoji="1" lang="zh-CN" altLang="en-US" sz="1050" b="1" dirty="0"/>
              </a:p>
            </p:txBody>
          </p:sp>
          <p:grpSp>
            <p:nvGrpSpPr>
              <p:cNvPr id="23" name="Group 22">
                <a:extLst>
                  <a:ext uri="{FF2B5EF4-FFF2-40B4-BE49-F238E27FC236}">
                    <a16:creationId xmlns:a16="http://schemas.microsoft.com/office/drawing/2014/main" id="{80D55A53-851C-568A-994B-2F4BB9EC3C09}"/>
                  </a:ext>
                </a:extLst>
              </p:cNvPr>
              <p:cNvGrpSpPr/>
              <p:nvPr/>
            </p:nvGrpSpPr>
            <p:grpSpPr>
              <a:xfrm>
                <a:off x="9587609" y="899109"/>
                <a:ext cx="2426623" cy="1843663"/>
                <a:chOff x="1145362" y="1246677"/>
                <a:chExt cx="2426623" cy="1843663"/>
              </a:xfrm>
            </p:grpSpPr>
            <p:pic>
              <p:nvPicPr>
                <p:cNvPr id="24" name="图片 11">
                  <a:extLst>
                    <a:ext uri="{FF2B5EF4-FFF2-40B4-BE49-F238E27FC236}">
                      <a16:creationId xmlns:a16="http://schemas.microsoft.com/office/drawing/2014/main" id="{951CFD08-0666-F081-D0F4-2DE6AC97869B}"/>
                    </a:ext>
                  </a:extLst>
                </p:cNvPr>
                <p:cNvPicPr>
                  <a:picLocks noChangeAspect="1"/>
                </p:cNvPicPr>
                <p:nvPr/>
              </p:nvPicPr>
              <p:blipFill>
                <a:blip r:embed="rId6"/>
                <a:stretch>
                  <a:fillRect/>
                </a:stretch>
              </p:blipFill>
              <p:spPr>
                <a:xfrm>
                  <a:off x="1958088" y="1433784"/>
                  <a:ext cx="1613897" cy="1656556"/>
                </a:xfrm>
                <a:prstGeom prst="rect">
                  <a:avLst/>
                </a:prstGeom>
              </p:spPr>
            </p:pic>
            <p:grpSp>
              <p:nvGrpSpPr>
                <p:cNvPr id="25" name="组 18">
                  <a:extLst>
                    <a:ext uri="{FF2B5EF4-FFF2-40B4-BE49-F238E27FC236}">
                      <a16:creationId xmlns:a16="http://schemas.microsoft.com/office/drawing/2014/main" id="{E4141983-A7BD-848B-B0BD-67642922F3A8}"/>
                    </a:ext>
                  </a:extLst>
                </p:cNvPr>
                <p:cNvGrpSpPr/>
                <p:nvPr/>
              </p:nvGrpSpPr>
              <p:grpSpPr>
                <a:xfrm>
                  <a:off x="1145362" y="1477378"/>
                  <a:ext cx="784684" cy="1612961"/>
                  <a:chOff x="1691680" y="1124744"/>
                  <a:chExt cx="1296144" cy="2664296"/>
                </a:xfrm>
              </p:grpSpPr>
              <p:cxnSp>
                <p:nvCxnSpPr>
                  <p:cNvPr id="27" name="直线箭头连接符 19">
                    <a:extLst>
                      <a:ext uri="{FF2B5EF4-FFF2-40B4-BE49-F238E27FC236}">
                        <a16:creationId xmlns:a16="http://schemas.microsoft.com/office/drawing/2014/main" id="{AB47D2E4-CB44-BAF1-5EA1-FF886BF5A4ED}"/>
                      </a:ext>
                    </a:extLst>
                  </p:cNvPr>
                  <p:cNvCxnSpPr/>
                  <p:nvPr/>
                </p:nvCxnSpPr>
                <p:spPr>
                  <a:xfrm flipV="1">
                    <a:off x="1691680" y="1124744"/>
                    <a:ext cx="1296144" cy="720080"/>
                  </a:xfrm>
                  <a:prstGeom prst="straightConnector1">
                    <a:avLst/>
                  </a:prstGeom>
                  <a:ln>
                    <a:solidFill>
                      <a:srgbClr val="008000"/>
                    </a:solidFill>
                    <a:tailEnd type="arrow"/>
                  </a:ln>
                </p:spPr>
                <p:style>
                  <a:lnRef idx="2">
                    <a:schemeClr val="accent1"/>
                  </a:lnRef>
                  <a:fillRef idx="0">
                    <a:schemeClr val="accent1"/>
                  </a:fillRef>
                  <a:effectRef idx="1">
                    <a:schemeClr val="accent1"/>
                  </a:effectRef>
                  <a:fontRef idx="minor">
                    <a:schemeClr val="tx1"/>
                  </a:fontRef>
                </p:style>
              </p:cxnSp>
              <p:cxnSp>
                <p:nvCxnSpPr>
                  <p:cNvPr id="28" name="直线箭头连接符 20">
                    <a:extLst>
                      <a:ext uri="{FF2B5EF4-FFF2-40B4-BE49-F238E27FC236}">
                        <a16:creationId xmlns:a16="http://schemas.microsoft.com/office/drawing/2014/main" id="{2A267CD2-4C29-2237-87DD-F46ACDABFB39}"/>
                      </a:ext>
                    </a:extLst>
                  </p:cNvPr>
                  <p:cNvCxnSpPr/>
                  <p:nvPr/>
                </p:nvCxnSpPr>
                <p:spPr>
                  <a:xfrm>
                    <a:off x="1691680" y="2924944"/>
                    <a:ext cx="1296144" cy="864096"/>
                  </a:xfrm>
                  <a:prstGeom prst="straightConnector1">
                    <a:avLst/>
                  </a:prstGeom>
                  <a:ln>
                    <a:solidFill>
                      <a:srgbClr val="008000"/>
                    </a:solidFill>
                    <a:tailEnd type="arrow"/>
                  </a:ln>
                </p:spPr>
                <p:style>
                  <a:lnRef idx="2">
                    <a:schemeClr val="accent1"/>
                  </a:lnRef>
                  <a:fillRef idx="0">
                    <a:schemeClr val="accent1"/>
                  </a:fillRef>
                  <a:effectRef idx="1">
                    <a:schemeClr val="accent1"/>
                  </a:effectRef>
                  <a:fontRef idx="minor">
                    <a:schemeClr val="tx1"/>
                  </a:fontRef>
                </p:style>
              </p:cxnSp>
            </p:grpSp>
            <p:sp>
              <p:nvSpPr>
                <p:cNvPr id="26" name="文本框 8">
                  <a:extLst>
                    <a:ext uri="{FF2B5EF4-FFF2-40B4-BE49-F238E27FC236}">
                      <a16:creationId xmlns:a16="http://schemas.microsoft.com/office/drawing/2014/main" id="{8E6CAF78-D7CB-D5C7-60CC-F215A795CAB0}"/>
                    </a:ext>
                  </a:extLst>
                </p:cNvPr>
                <p:cNvSpPr txBox="1"/>
                <p:nvPr/>
              </p:nvSpPr>
              <p:spPr>
                <a:xfrm>
                  <a:off x="2456658" y="1246677"/>
                  <a:ext cx="872312" cy="393046"/>
                </a:xfrm>
                <a:prstGeom prst="rect">
                  <a:avLst/>
                </a:prstGeom>
                <a:noFill/>
              </p:spPr>
              <p:txBody>
                <a:bodyPr wrap="none" rtlCol="0">
                  <a:spAutoFit/>
                </a:bodyPr>
                <a:lstStyle/>
                <a:p>
                  <a:r>
                    <a:rPr kumimoji="1" lang="en-US" altLang="zh-CN" sz="1050" b="1" dirty="0"/>
                    <a:t>Phase</a:t>
                  </a:r>
                  <a:endParaRPr kumimoji="1" lang="zh-CN" altLang="en-US" sz="1050" b="1" dirty="0"/>
                </a:p>
              </p:txBody>
            </p:sp>
          </p:grpSp>
          <p:sp>
            <p:nvSpPr>
              <p:cNvPr id="29" name="Rectangle 28">
                <a:extLst>
                  <a:ext uri="{FF2B5EF4-FFF2-40B4-BE49-F238E27FC236}">
                    <a16:creationId xmlns:a16="http://schemas.microsoft.com/office/drawing/2014/main" id="{B29809D7-2999-EFA2-3E19-2D8CB77B634D}"/>
                  </a:ext>
                </a:extLst>
              </p:cNvPr>
              <p:cNvSpPr/>
              <p:nvPr/>
            </p:nvSpPr>
            <p:spPr>
              <a:xfrm>
                <a:off x="8621759" y="926999"/>
                <a:ext cx="3506024" cy="3514007"/>
              </a:xfrm>
              <a:prstGeom prst="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N" sz="1200" dirty="0"/>
              </a:p>
            </p:txBody>
          </p:sp>
          <p:sp>
            <p:nvSpPr>
              <p:cNvPr id="30" name="TextBox 29">
                <a:extLst>
                  <a:ext uri="{FF2B5EF4-FFF2-40B4-BE49-F238E27FC236}">
                    <a16:creationId xmlns:a16="http://schemas.microsoft.com/office/drawing/2014/main" id="{2850ABA3-25D7-78BB-2615-E883649E2923}"/>
                  </a:ext>
                </a:extLst>
              </p:cNvPr>
              <p:cNvSpPr txBox="1"/>
              <p:nvPr/>
            </p:nvSpPr>
            <p:spPr>
              <a:xfrm>
                <a:off x="9016226" y="552985"/>
                <a:ext cx="2774808" cy="416167"/>
              </a:xfrm>
              <a:prstGeom prst="rect">
                <a:avLst/>
              </a:prstGeom>
              <a:noFill/>
            </p:spPr>
            <p:txBody>
              <a:bodyPr wrap="square" rtlCol="0">
                <a:spAutoFit/>
              </a:bodyPr>
              <a:lstStyle/>
              <a:p>
                <a:pPr algn="ctr"/>
                <a:r>
                  <a:rPr lang="en-US" altLang="zh-CN" sz="1200" b="1" dirty="0">
                    <a:solidFill>
                      <a:srgbClr val="0070C0"/>
                    </a:solidFill>
                  </a:rPr>
                  <a:t>CeO</a:t>
                </a:r>
                <a:r>
                  <a:rPr lang="en-US" altLang="zh-CN" sz="1200" b="1" baseline="-25000" dirty="0">
                    <a:solidFill>
                      <a:srgbClr val="0070C0"/>
                    </a:solidFill>
                  </a:rPr>
                  <a:t>2</a:t>
                </a:r>
                <a:r>
                  <a:rPr lang="zh-CN" altLang="en-US" sz="1200" b="1" dirty="0">
                    <a:solidFill>
                      <a:srgbClr val="0070C0"/>
                    </a:solidFill>
                  </a:rPr>
                  <a:t> </a:t>
                </a:r>
                <a:r>
                  <a:rPr lang="en-US" altLang="zh-CN" sz="1200" b="1" dirty="0">
                    <a:solidFill>
                      <a:srgbClr val="0070C0"/>
                    </a:solidFill>
                  </a:rPr>
                  <a:t>:</a:t>
                </a:r>
                <a:r>
                  <a:rPr lang="zh-CN" altLang="en-US" sz="1200" b="1" dirty="0">
                    <a:solidFill>
                      <a:srgbClr val="0070C0"/>
                    </a:solidFill>
                  </a:rPr>
                  <a:t> </a:t>
                </a:r>
                <a:r>
                  <a:rPr lang="en-US" altLang="zh-CN" sz="1200" b="1" dirty="0">
                    <a:solidFill>
                      <a:srgbClr val="0070C0"/>
                    </a:solidFill>
                  </a:rPr>
                  <a:t>Ce</a:t>
                </a:r>
                <a:r>
                  <a:rPr lang="zh-CN" altLang="en-US" sz="1200" b="1" dirty="0">
                    <a:solidFill>
                      <a:srgbClr val="0070C0"/>
                    </a:solidFill>
                  </a:rPr>
                  <a:t> </a:t>
                </a:r>
                <a:r>
                  <a:rPr lang="en-US" altLang="zh-CN" sz="1200" b="1" dirty="0">
                    <a:solidFill>
                      <a:srgbClr val="0070C0"/>
                    </a:solidFill>
                  </a:rPr>
                  <a:t>(58),</a:t>
                </a:r>
                <a:r>
                  <a:rPr lang="zh-CN" altLang="en-US" sz="1200" b="1" dirty="0">
                    <a:solidFill>
                      <a:srgbClr val="0070C0"/>
                    </a:solidFill>
                  </a:rPr>
                  <a:t> </a:t>
                </a:r>
                <a:r>
                  <a:rPr lang="en-US" altLang="zh-CN" sz="1200" b="1" dirty="0">
                    <a:solidFill>
                      <a:srgbClr val="0070C0"/>
                    </a:solidFill>
                  </a:rPr>
                  <a:t>O(</a:t>
                </a:r>
                <a:r>
                  <a:rPr lang="en-US" altLang="zh-CN" sz="1200" b="1" dirty="0">
                    <a:solidFill>
                      <a:srgbClr val="FF0000"/>
                    </a:solidFill>
                  </a:rPr>
                  <a:t>8</a:t>
                </a:r>
                <a:r>
                  <a:rPr lang="en-US" altLang="zh-CN" sz="1200" b="1" dirty="0">
                    <a:solidFill>
                      <a:srgbClr val="0070C0"/>
                    </a:solidFill>
                  </a:rPr>
                  <a:t>)</a:t>
                </a:r>
              </a:p>
            </p:txBody>
          </p:sp>
          <p:grpSp>
            <p:nvGrpSpPr>
              <p:cNvPr id="31" name="Group 30">
                <a:extLst>
                  <a:ext uri="{FF2B5EF4-FFF2-40B4-BE49-F238E27FC236}">
                    <a16:creationId xmlns:a16="http://schemas.microsoft.com/office/drawing/2014/main" id="{6D8A0B15-7711-DE37-A5FE-0E5C429F1BC0}"/>
                  </a:ext>
                </a:extLst>
              </p:cNvPr>
              <p:cNvGrpSpPr/>
              <p:nvPr/>
            </p:nvGrpSpPr>
            <p:grpSpPr>
              <a:xfrm>
                <a:off x="10400335" y="2350429"/>
                <a:ext cx="1624174" cy="2048713"/>
                <a:chOff x="1958088" y="2697997"/>
                <a:chExt cx="1624174" cy="2048713"/>
              </a:xfrm>
            </p:grpSpPr>
            <p:pic>
              <p:nvPicPr>
                <p:cNvPr id="32" name="图片 10">
                  <a:extLst>
                    <a:ext uri="{FF2B5EF4-FFF2-40B4-BE49-F238E27FC236}">
                      <a16:creationId xmlns:a16="http://schemas.microsoft.com/office/drawing/2014/main" id="{ED3933B3-8F99-2867-8C5D-CEF1B632C0AE}"/>
                    </a:ext>
                  </a:extLst>
                </p:cNvPr>
                <p:cNvPicPr>
                  <a:picLocks noChangeAspect="1"/>
                </p:cNvPicPr>
                <p:nvPr/>
              </p:nvPicPr>
              <p:blipFill>
                <a:blip r:embed="rId7"/>
                <a:stretch>
                  <a:fillRect/>
                </a:stretch>
              </p:blipFill>
              <p:spPr>
                <a:xfrm>
                  <a:off x="1958088" y="3090339"/>
                  <a:ext cx="1624174" cy="1656371"/>
                </a:xfrm>
                <a:prstGeom prst="rect">
                  <a:avLst/>
                </a:prstGeom>
              </p:spPr>
            </p:pic>
            <p:grpSp>
              <p:nvGrpSpPr>
                <p:cNvPr id="33" name="组 15">
                  <a:extLst>
                    <a:ext uri="{FF2B5EF4-FFF2-40B4-BE49-F238E27FC236}">
                      <a16:creationId xmlns:a16="http://schemas.microsoft.com/office/drawing/2014/main" id="{FE369DD3-0494-D301-457B-8F515097CFE5}"/>
                    </a:ext>
                  </a:extLst>
                </p:cNvPr>
                <p:cNvGrpSpPr/>
                <p:nvPr/>
              </p:nvGrpSpPr>
              <p:grpSpPr>
                <a:xfrm rot="5400000">
                  <a:off x="2546601" y="2109484"/>
                  <a:ext cx="435935" cy="1612961"/>
                  <a:chOff x="3635896" y="1124744"/>
                  <a:chExt cx="2088232" cy="2664296"/>
                </a:xfrm>
              </p:grpSpPr>
              <p:cxnSp>
                <p:nvCxnSpPr>
                  <p:cNvPr id="37" name="直线箭头连接符 16">
                    <a:extLst>
                      <a:ext uri="{FF2B5EF4-FFF2-40B4-BE49-F238E27FC236}">
                        <a16:creationId xmlns:a16="http://schemas.microsoft.com/office/drawing/2014/main" id="{DBB74CED-63AF-73F7-4F59-136015E2EB17}"/>
                      </a:ext>
                    </a:extLst>
                  </p:cNvPr>
                  <p:cNvCxnSpPr/>
                  <p:nvPr/>
                </p:nvCxnSpPr>
                <p:spPr>
                  <a:xfrm flipV="1">
                    <a:off x="3635896" y="1124744"/>
                    <a:ext cx="2088232" cy="720080"/>
                  </a:xfrm>
                  <a:prstGeom prst="straightConnector1">
                    <a:avLst/>
                  </a:prstGeom>
                  <a:ln>
                    <a:solidFill>
                      <a:srgbClr val="FFFF00"/>
                    </a:solidFill>
                    <a:tailEnd type="arrow"/>
                  </a:ln>
                </p:spPr>
                <p:style>
                  <a:lnRef idx="2">
                    <a:schemeClr val="accent1"/>
                  </a:lnRef>
                  <a:fillRef idx="0">
                    <a:schemeClr val="accent1"/>
                  </a:fillRef>
                  <a:effectRef idx="1">
                    <a:schemeClr val="accent1"/>
                  </a:effectRef>
                  <a:fontRef idx="minor">
                    <a:schemeClr val="tx1"/>
                  </a:fontRef>
                </p:style>
              </p:cxnSp>
              <p:cxnSp>
                <p:nvCxnSpPr>
                  <p:cNvPr id="38" name="直线箭头连接符 17">
                    <a:extLst>
                      <a:ext uri="{FF2B5EF4-FFF2-40B4-BE49-F238E27FC236}">
                        <a16:creationId xmlns:a16="http://schemas.microsoft.com/office/drawing/2014/main" id="{C1B13A61-34A6-5CA2-F8E9-54916FF258E4}"/>
                      </a:ext>
                    </a:extLst>
                  </p:cNvPr>
                  <p:cNvCxnSpPr/>
                  <p:nvPr/>
                </p:nvCxnSpPr>
                <p:spPr>
                  <a:xfrm>
                    <a:off x="3635896" y="3140968"/>
                    <a:ext cx="2088232" cy="648072"/>
                  </a:xfrm>
                  <a:prstGeom prst="straightConnector1">
                    <a:avLst/>
                  </a:prstGeom>
                  <a:ln>
                    <a:solidFill>
                      <a:srgbClr val="FFFF00"/>
                    </a:solidFill>
                    <a:tailEnd type="arrow"/>
                  </a:ln>
                </p:spPr>
                <p:style>
                  <a:lnRef idx="2">
                    <a:schemeClr val="accent1"/>
                  </a:lnRef>
                  <a:fillRef idx="0">
                    <a:schemeClr val="accent1"/>
                  </a:fillRef>
                  <a:effectRef idx="1">
                    <a:schemeClr val="accent1"/>
                  </a:effectRef>
                  <a:fontRef idx="minor">
                    <a:schemeClr val="tx1"/>
                  </a:fontRef>
                </p:style>
              </p:cxnSp>
            </p:grpSp>
            <p:grpSp>
              <p:nvGrpSpPr>
                <p:cNvPr id="34" name="Group 33">
                  <a:extLst>
                    <a:ext uri="{FF2B5EF4-FFF2-40B4-BE49-F238E27FC236}">
                      <a16:creationId xmlns:a16="http://schemas.microsoft.com/office/drawing/2014/main" id="{690D1099-3A26-FF21-FC8E-C1F11FE24F9C}"/>
                    </a:ext>
                  </a:extLst>
                </p:cNvPr>
                <p:cNvGrpSpPr/>
                <p:nvPr/>
              </p:nvGrpSpPr>
              <p:grpSpPr>
                <a:xfrm>
                  <a:off x="2760934" y="3979316"/>
                  <a:ext cx="427458" cy="270093"/>
                  <a:chOff x="2560547" y="3979316"/>
                  <a:chExt cx="427458" cy="270093"/>
                </a:xfrm>
              </p:grpSpPr>
              <p:sp>
                <p:nvSpPr>
                  <p:cNvPr id="35" name="Right Arrow 34">
                    <a:extLst>
                      <a:ext uri="{FF2B5EF4-FFF2-40B4-BE49-F238E27FC236}">
                        <a16:creationId xmlns:a16="http://schemas.microsoft.com/office/drawing/2014/main" id="{CFCFAF30-EAA7-762F-EA23-E61B0BDDB259}"/>
                      </a:ext>
                    </a:extLst>
                  </p:cNvPr>
                  <p:cNvSpPr/>
                  <p:nvPr/>
                </p:nvSpPr>
                <p:spPr>
                  <a:xfrm rot="8858047">
                    <a:off x="2639436" y="4133291"/>
                    <a:ext cx="348569" cy="116118"/>
                  </a:xfrm>
                  <a:prstGeom prst="rightArrow">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N" sz="1200"/>
                  </a:p>
                </p:txBody>
              </p:sp>
              <p:sp>
                <p:nvSpPr>
                  <p:cNvPr id="36" name="Right Arrow 35">
                    <a:extLst>
                      <a:ext uri="{FF2B5EF4-FFF2-40B4-BE49-F238E27FC236}">
                        <a16:creationId xmlns:a16="http://schemas.microsoft.com/office/drawing/2014/main" id="{532C31AE-F138-257C-5D5C-DF9891B0317B}"/>
                      </a:ext>
                    </a:extLst>
                  </p:cNvPr>
                  <p:cNvSpPr/>
                  <p:nvPr/>
                </p:nvSpPr>
                <p:spPr>
                  <a:xfrm rot="8858047">
                    <a:off x="2560547" y="3979316"/>
                    <a:ext cx="348569" cy="116118"/>
                  </a:xfrm>
                  <a:prstGeom prst="rightArrow">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N" sz="1200"/>
                  </a:p>
                </p:txBody>
              </p:sp>
            </p:grpSp>
          </p:grpSp>
          <p:grpSp>
            <p:nvGrpSpPr>
              <p:cNvPr id="39" name="Group 38">
                <a:extLst>
                  <a:ext uri="{FF2B5EF4-FFF2-40B4-BE49-F238E27FC236}">
                    <a16:creationId xmlns:a16="http://schemas.microsoft.com/office/drawing/2014/main" id="{783D7C88-4378-AEAB-2D03-E3FF68577D00}"/>
                  </a:ext>
                </a:extLst>
              </p:cNvPr>
              <p:cNvGrpSpPr/>
              <p:nvPr/>
            </p:nvGrpSpPr>
            <p:grpSpPr>
              <a:xfrm>
                <a:off x="8715738" y="2742771"/>
                <a:ext cx="3506024" cy="1935699"/>
                <a:chOff x="273491" y="3090339"/>
                <a:chExt cx="3506024" cy="1935699"/>
              </a:xfrm>
            </p:grpSpPr>
            <p:pic>
              <p:nvPicPr>
                <p:cNvPr id="40" name="图片 13">
                  <a:extLst>
                    <a:ext uri="{FF2B5EF4-FFF2-40B4-BE49-F238E27FC236}">
                      <a16:creationId xmlns:a16="http://schemas.microsoft.com/office/drawing/2014/main" id="{ABA114AE-9542-D057-E8E2-2F3B4A0B3E7C}"/>
                    </a:ext>
                  </a:extLst>
                </p:cNvPr>
                <p:cNvPicPr>
                  <a:picLocks noChangeAspect="1"/>
                </p:cNvPicPr>
                <p:nvPr/>
              </p:nvPicPr>
              <p:blipFill>
                <a:blip r:embed="rId8"/>
                <a:stretch>
                  <a:fillRect/>
                </a:stretch>
              </p:blipFill>
              <p:spPr>
                <a:xfrm>
                  <a:off x="273491" y="3090339"/>
                  <a:ext cx="1612961" cy="1691817"/>
                </a:xfrm>
                <a:prstGeom prst="rect">
                  <a:avLst/>
                </a:prstGeom>
              </p:spPr>
            </p:pic>
            <p:sp>
              <p:nvSpPr>
                <p:cNvPr id="41" name="TextBox 40">
                  <a:extLst>
                    <a:ext uri="{FF2B5EF4-FFF2-40B4-BE49-F238E27FC236}">
                      <a16:creationId xmlns:a16="http://schemas.microsoft.com/office/drawing/2014/main" id="{9FF9CD22-1788-A7A0-FBFC-5B4D12D488C7}"/>
                    </a:ext>
                  </a:extLst>
                </p:cNvPr>
                <p:cNvSpPr txBox="1"/>
                <p:nvPr/>
              </p:nvSpPr>
              <p:spPr>
                <a:xfrm>
                  <a:off x="445920" y="3124227"/>
                  <a:ext cx="600165" cy="393046"/>
                </a:xfrm>
                <a:prstGeom prst="rect">
                  <a:avLst/>
                </a:prstGeom>
                <a:noFill/>
              </p:spPr>
              <p:txBody>
                <a:bodyPr wrap="none" rtlCol="0">
                  <a:spAutoFit/>
                </a:bodyPr>
                <a:lstStyle/>
                <a:p>
                  <a:r>
                    <a:rPr lang="en-US" altLang="zh-CN" sz="1050" dirty="0">
                      <a:solidFill>
                        <a:schemeClr val="bg1"/>
                      </a:solidFill>
                    </a:rPr>
                    <a:t>FFT</a:t>
                  </a:r>
                  <a:endParaRPr lang="en-CN" sz="1050" dirty="0">
                    <a:solidFill>
                      <a:schemeClr val="bg1"/>
                    </a:solidFill>
                  </a:endParaRPr>
                </a:p>
              </p:txBody>
            </p:sp>
            <p:grpSp>
              <p:nvGrpSpPr>
                <p:cNvPr id="42" name="Group 41">
                  <a:extLst>
                    <a:ext uri="{FF2B5EF4-FFF2-40B4-BE49-F238E27FC236}">
                      <a16:creationId xmlns:a16="http://schemas.microsoft.com/office/drawing/2014/main" id="{D16A6F3D-37E6-71AB-5BF8-371B14E1B597}"/>
                    </a:ext>
                  </a:extLst>
                </p:cNvPr>
                <p:cNvGrpSpPr/>
                <p:nvPr/>
              </p:nvGrpSpPr>
              <p:grpSpPr>
                <a:xfrm>
                  <a:off x="1232549" y="4276520"/>
                  <a:ext cx="2546966" cy="749518"/>
                  <a:chOff x="1032162" y="4276520"/>
                  <a:chExt cx="2546966" cy="749518"/>
                </a:xfrm>
              </p:grpSpPr>
              <p:sp>
                <p:nvSpPr>
                  <p:cNvPr id="43" name="TextBox 42">
                    <a:extLst>
                      <a:ext uri="{FF2B5EF4-FFF2-40B4-BE49-F238E27FC236}">
                        <a16:creationId xmlns:a16="http://schemas.microsoft.com/office/drawing/2014/main" id="{606FBE12-768C-D8E6-454C-587E51F699A7}"/>
                      </a:ext>
                    </a:extLst>
                  </p:cNvPr>
                  <p:cNvSpPr txBox="1"/>
                  <p:nvPr/>
                </p:nvSpPr>
                <p:spPr>
                  <a:xfrm>
                    <a:off x="1032162" y="4644551"/>
                    <a:ext cx="2546966" cy="381487"/>
                  </a:xfrm>
                  <a:prstGeom prst="rect">
                    <a:avLst/>
                  </a:prstGeom>
                  <a:noFill/>
                </p:spPr>
                <p:txBody>
                  <a:bodyPr wrap="square" rtlCol="0">
                    <a:spAutoFit/>
                  </a:bodyPr>
                  <a:lstStyle/>
                  <a:p>
                    <a:r>
                      <a:rPr lang="en-US" altLang="zh-CN" sz="1050" dirty="0">
                        <a:solidFill>
                          <a:srgbClr val="FF0000"/>
                        </a:solidFill>
                        <a:highlight>
                          <a:srgbClr val="FFFF00"/>
                        </a:highlight>
                      </a:rPr>
                      <a:t>Atomic</a:t>
                    </a:r>
                    <a:r>
                      <a:rPr lang="zh-CN" altLang="en-US" sz="1050" dirty="0">
                        <a:solidFill>
                          <a:srgbClr val="FF0000"/>
                        </a:solidFill>
                        <a:highlight>
                          <a:srgbClr val="FFFF00"/>
                        </a:highlight>
                      </a:rPr>
                      <a:t> </a:t>
                    </a:r>
                    <a:r>
                      <a:rPr lang="en-US" altLang="zh-CN" sz="1050" dirty="0">
                        <a:solidFill>
                          <a:srgbClr val="FF0000"/>
                        </a:solidFill>
                        <a:highlight>
                          <a:srgbClr val="FFFF00"/>
                        </a:highlight>
                      </a:rPr>
                      <a:t>Resolution</a:t>
                    </a:r>
                    <a:r>
                      <a:rPr lang="zh-CN" altLang="en-US" sz="1050" dirty="0">
                        <a:solidFill>
                          <a:srgbClr val="FF0000"/>
                        </a:solidFill>
                        <a:highlight>
                          <a:srgbClr val="FFFF00"/>
                        </a:highlight>
                      </a:rPr>
                      <a:t> </a:t>
                    </a:r>
                    <a:endParaRPr lang="en-CN" sz="1050" dirty="0">
                      <a:solidFill>
                        <a:srgbClr val="FF0000"/>
                      </a:solidFill>
                      <a:highlight>
                        <a:srgbClr val="FFFF00"/>
                      </a:highlight>
                    </a:endParaRPr>
                  </a:p>
                </p:txBody>
              </p:sp>
              <p:cxnSp>
                <p:nvCxnSpPr>
                  <p:cNvPr id="44" name="Straight Arrow Connector 43">
                    <a:extLst>
                      <a:ext uri="{FF2B5EF4-FFF2-40B4-BE49-F238E27FC236}">
                        <a16:creationId xmlns:a16="http://schemas.microsoft.com/office/drawing/2014/main" id="{35327955-C6FC-2FA0-A3CF-FC1BBC824592}"/>
                      </a:ext>
                    </a:extLst>
                  </p:cNvPr>
                  <p:cNvCxnSpPr>
                    <a:cxnSpLocks/>
                    <a:stCxn id="43" idx="0"/>
                  </p:cNvCxnSpPr>
                  <p:nvPr/>
                </p:nvCxnSpPr>
                <p:spPr>
                  <a:xfrm flipH="1" flipV="1">
                    <a:off x="1328613" y="4276520"/>
                    <a:ext cx="977032" cy="368031"/>
                  </a:xfrm>
                  <a:prstGeom prst="straightConnector1">
                    <a:avLst/>
                  </a:prstGeom>
                  <a:ln w="22225">
                    <a:solidFill>
                      <a:srgbClr val="FFFF00"/>
                    </a:solidFill>
                    <a:tailEnd type="triangle"/>
                  </a:ln>
                </p:spPr>
                <p:style>
                  <a:lnRef idx="1">
                    <a:schemeClr val="accent1"/>
                  </a:lnRef>
                  <a:fillRef idx="0">
                    <a:schemeClr val="accent1"/>
                  </a:fillRef>
                  <a:effectRef idx="0">
                    <a:schemeClr val="accent1"/>
                  </a:effectRef>
                  <a:fontRef idx="minor">
                    <a:schemeClr val="tx1"/>
                  </a:fontRef>
                </p:style>
              </p:cxnSp>
            </p:grpSp>
          </p:grpSp>
        </p:grpSp>
        <p:sp>
          <p:nvSpPr>
            <p:cNvPr id="46" name="矩形 9">
              <a:extLst>
                <a:ext uri="{FF2B5EF4-FFF2-40B4-BE49-F238E27FC236}">
                  <a16:creationId xmlns:a16="http://schemas.microsoft.com/office/drawing/2014/main" id="{1E15755B-8FFA-A03B-87B1-736220BB8FA8}"/>
                </a:ext>
              </a:extLst>
            </p:cNvPr>
            <p:cNvSpPr/>
            <p:nvPr/>
          </p:nvSpPr>
          <p:spPr>
            <a:xfrm>
              <a:off x="8661963" y="3895788"/>
              <a:ext cx="2895473" cy="276999"/>
            </a:xfrm>
            <a:prstGeom prst="rect">
              <a:avLst/>
            </a:prstGeom>
          </p:spPr>
          <p:txBody>
            <a:bodyPr wrap="none">
              <a:spAutoFit/>
            </a:bodyPr>
            <a:lstStyle/>
            <a:p>
              <a:r>
                <a:rPr lang="nb-NO" altLang="zh-CN" sz="1200" b="1" dirty="0">
                  <a:latin typeface="Arial" panose="020B0604020202020204" pitchFamily="34" charset="0"/>
                  <a:cs typeface="Arial" panose="020B0604020202020204" pitchFamily="34" charset="0"/>
                </a:rPr>
                <a:t>P. Wang</a:t>
              </a:r>
              <a:r>
                <a:rPr lang="zh-CN" altLang="en-US" sz="1200" b="1" dirty="0">
                  <a:latin typeface="Arial" panose="020B0604020202020204" pitchFamily="34" charset="0"/>
                  <a:cs typeface="Arial" panose="020B0604020202020204" pitchFamily="34" charset="0"/>
                </a:rPr>
                <a:t>*</a:t>
              </a:r>
              <a:r>
                <a:rPr lang="nb-NO" altLang="zh-CN" sz="1200" i="1" dirty="0">
                  <a:latin typeface="Arial" panose="020B0604020202020204" pitchFamily="34" charset="0"/>
                  <a:cs typeface="Arial" panose="020B0604020202020204" pitchFamily="34" charset="0"/>
                </a:rPr>
                <a:t> et al.</a:t>
              </a:r>
              <a:r>
                <a:rPr lang="nb-NO" altLang="zh-CN" sz="1200" dirty="0">
                  <a:latin typeface="Arial" panose="020B0604020202020204" pitchFamily="34" charset="0"/>
                  <a:cs typeface="Arial" panose="020B0604020202020204" pitchFamily="34" charset="0"/>
                </a:rPr>
                <a:t>, </a:t>
              </a:r>
              <a:r>
                <a:rPr lang="nb-NO" altLang="zh-CN" sz="1200" b="1" i="1" dirty="0" err="1">
                  <a:solidFill>
                    <a:srgbClr val="0000FF"/>
                  </a:solidFill>
                  <a:latin typeface="Arial" panose="020B0604020202020204" pitchFamily="34" charset="0"/>
                  <a:cs typeface="Arial" panose="020B0604020202020204" pitchFamily="34" charset="0"/>
                </a:rPr>
                <a:t>Sci</a:t>
              </a:r>
              <a:r>
                <a:rPr lang="nb-NO" altLang="zh-CN" sz="1200" b="1" i="1" dirty="0">
                  <a:solidFill>
                    <a:srgbClr val="0000FF"/>
                  </a:solidFill>
                  <a:latin typeface="Arial" panose="020B0604020202020204" pitchFamily="34" charset="0"/>
                  <a:cs typeface="Arial" panose="020B0604020202020204" pitchFamily="34" charset="0"/>
                </a:rPr>
                <a:t> Rep </a:t>
              </a:r>
              <a:r>
                <a:rPr lang="nb-NO" altLang="zh-CN" sz="1200" b="1" dirty="0">
                  <a:solidFill>
                    <a:srgbClr val="0000FF"/>
                  </a:solidFill>
                  <a:latin typeface="Arial" panose="020B0604020202020204" pitchFamily="34" charset="0"/>
                  <a:cs typeface="Arial" panose="020B0604020202020204" pitchFamily="34" charset="0"/>
                </a:rPr>
                <a:t>7</a:t>
              </a:r>
              <a:r>
                <a:rPr lang="nb-NO" altLang="zh-CN" sz="1200" dirty="0">
                  <a:solidFill>
                    <a:srgbClr val="0000FF"/>
                  </a:solidFill>
                  <a:latin typeface="Arial" panose="020B0604020202020204" pitchFamily="34" charset="0"/>
                  <a:cs typeface="Arial" panose="020B0604020202020204" pitchFamily="34" charset="0"/>
                </a:rPr>
                <a:t>, 2857 (2017)</a:t>
              </a:r>
              <a:endParaRPr lang="zh-CN" altLang="en-US" sz="1200" dirty="0">
                <a:solidFill>
                  <a:srgbClr val="0000FF"/>
                </a:solidFill>
                <a:latin typeface="Arial" panose="020B0604020202020204" pitchFamily="34" charset="0"/>
                <a:cs typeface="Arial" panose="020B0604020202020204" pitchFamily="34" charset="0"/>
              </a:endParaRPr>
            </a:p>
          </p:txBody>
        </p:sp>
        <p:grpSp>
          <p:nvGrpSpPr>
            <p:cNvPr id="57" name="Group 56">
              <a:extLst>
                <a:ext uri="{FF2B5EF4-FFF2-40B4-BE49-F238E27FC236}">
                  <a16:creationId xmlns:a16="http://schemas.microsoft.com/office/drawing/2014/main" id="{749FB224-B228-D8B5-4080-E45AB159BE12}"/>
                </a:ext>
              </a:extLst>
            </p:cNvPr>
            <p:cNvGrpSpPr/>
            <p:nvPr/>
          </p:nvGrpSpPr>
          <p:grpSpPr>
            <a:xfrm>
              <a:off x="8661963" y="4203009"/>
              <a:ext cx="3372353" cy="2664149"/>
              <a:chOff x="6624466" y="2281661"/>
              <a:chExt cx="2829857" cy="2235579"/>
            </a:xfrm>
          </p:grpSpPr>
          <p:pic>
            <p:nvPicPr>
              <p:cNvPr id="58" name="图片 2">
                <a:extLst>
                  <a:ext uri="{FF2B5EF4-FFF2-40B4-BE49-F238E27FC236}">
                    <a16:creationId xmlns:a16="http://schemas.microsoft.com/office/drawing/2014/main" id="{9163A582-8776-700E-A72F-721AAD6A775C}"/>
                  </a:ext>
                </a:extLst>
              </p:cNvPr>
              <p:cNvPicPr>
                <a:picLocks noChangeAspect="1"/>
              </p:cNvPicPr>
              <p:nvPr/>
            </p:nvPicPr>
            <p:blipFill>
              <a:blip r:embed="rId9"/>
              <a:stretch>
                <a:fillRect/>
              </a:stretch>
            </p:blipFill>
            <p:spPr>
              <a:xfrm>
                <a:off x="6926151" y="2281661"/>
                <a:ext cx="1910470" cy="1956085"/>
              </a:xfrm>
              <a:prstGeom prst="rect">
                <a:avLst/>
              </a:prstGeom>
            </p:spPr>
          </p:pic>
          <p:sp>
            <p:nvSpPr>
              <p:cNvPr id="59" name="矩形 15">
                <a:extLst>
                  <a:ext uri="{FF2B5EF4-FFF2-40B4-BE49-F238E27FC236}">
                    <a16:creationId xmlns:a16="http://schemas.microsoft.com/office/drawing/2014/main" id="{F1EB625D-2CB1-8BF7-8C8A-F1379A6CD318}"/>
                  </a:ext>
                </a:extLst>
              </p:cNvPr>
              <p:cNvSpPr>
                <a:spLocks noChangeArrowheads="1"/>
              </p:cNvSpPr>
              <p:nvPr/>
            </p:nvSpPr>
            <p:spPr bwMode="auto">
              <a:xfrm>
                <a:off x="6624466" y="4284801"/>
                <a:ext cx="2829857" cy="2324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r>
                  <a:rPr lang="en-US" altLang="zh-CN" sz="1200" dirty="0">
                    <a:latin typeface="Arial" panose="020B0604020202020204" pitchFamily="34" charset="0"/>
                    <a:cs typeface="Arial" panose="020B0604020202020204" pitchFamily="34" charset="0"/>
                  </a:rPr>
                  <a:t> </a:t>
                </a:r>
                <a:r>
                  <a:rPr lang="en-US" altLang="zh-CN" sz="1200" b="1" dirty="0">
                    <a:latin typeface="Arial" panose="020B0604020202020204" pitchFamily="34" charset="0"/>
                    <a:cs typeface="Arial" panose="020B0604020202020204" pitchFamily="34" charset="0"/>
                  </a:rPr>
                  <a:t>P. Wang*</a:t>
                </a:r>
                <a:r>
                  <a:rPr lang="en-US" altLang="zh-CN" sz="1200" dirty="0">
                    <a:latin typeface="Arial" panose="020B0604020202020204" pitchFamily="34" charset="0"/>
                    <a:cs typeface="Arial" panose="020B0604020202020204" pitchFamily="34" charset="0"/>
                  </a:rPr>
                  <a:t>,</a:t>
                </a:r>
                <a:r>
                  <a:rPr lang="en-US" altLang="zh-CN" sz="1200" i="1" dirty="0">
                    <a:latin typeface="Arial" panose="020B0604020202020204" pitchFamily="34" charset="0"/>
                    <a:cs typeface="Arial" panose="020B0604020202020204" pitchFamily="34" charset="0"/>
                  </a:rPr>
                  <a:t> et al.</a:t>
                </a:r>
                <a:r>
                  <a:rPr lang="en-US" altLang="zh-CN" sz="1200" dirty="0">
                    <a:latin typeface="Arial" panose="020B0604020202020204" pitchFamily="34" charset="0"/>
                    <a:cs typeface="Arial" panose="020B0604020202020204" pitchFamily="34" charset="0"/>
                  </a:rPr>
                  <a:t>, </a:t>
                </a:r>
                <a:r>
                  <a:rPr lang="en-US" altLang="zh-CN" sz="1200" b="1" i="1" dirty="0">
                    <a:solidFill>
                      <a:srgbClr val="0432FF"/>
                    </a:solidFill>
                    <a:latin typeface="Arial" panose="020B0604020202020204" pitchFamily="34" charset="0"/>
                    <a:cs typeface="Arial" panose="020B0604020202020204" pitchFamily="34" charset="0"/>
                  </a:rPr>
                  <a:t>Nature </a:t>
                </a:r>
                <a:r>
                  <a:rPr lang="en-US" altLang="zh-CN" sz="1200" b="1" i="1" dirty="0" err="1">
                    <a:solidFill>
                      <a:srgbClr val="0432FF"/>
                    </a:solidFill>
                    <a:latin typeface="Arial" panose="020B0604020202020204" pitchFamily="34" charset="0"/>
                    <a:cs typeface="Arial" panose="020B0604020202020204" pitchFamily="34" charset="0"/>
                  </a:rPr>
                  <a:t>Comm</a:t>
                </a:r>
                <a:r>
                  <a:rPr lang="en-US" altLang="zh-CN" sz="1200" b="1" i="1" dirty="0">
                    <a:solidFill>
                      <a:srgbClr val="0432FF"/>
                    </a:solidFill>
                    <a:latin typeface="Arial" panose="020B0604020202020204" pitchFamily="34" charset="0"/>
                    <a:cs typeface="Arial" panose="020B0604020202020204" pitchFamily="34" charset="0"/>
                  </a:rPr>
                  <a:t>,</a:t>
                </a:r>
                <a:r>
                  <a:rPr lang="en-US" altLang="zh-CN" sz="1200" i="1" dirty="0">
                    <a:solidFill>
                      <a:srgbClr val="0432FF"/>
                    </a:solidFill>
                    <a:latin typeface="Arial" panose="020B0604020202020204" pitchFamily="34" charset="0"/>
                    <a:cs typeface="Arial" panose="020B0604020202020204" pitchFamily="34" charset="0"/>
                  </a:rPr>
                  <a:t> </a:t>
                </a:r>
                <a:r>
                  <a:rPr lang="en-US" altLang="zh-CN" sz="1200" dirty="0">
                    <a:solidFill>
                      <a:srgbClr val="0432FF"/>
                    </a:solidFill>
                    <a:latin typeface="Arial" panose="020B0604020202020204" pitchFamily="34" charset="0"/>
                    <a:cs typeface="Arial" panose="020B0604020202020204" pitchFamily="34" charset="0"/>
                  </a:rPr>
                  <a:t>8,</a:t>
                </a:r>
                <a:r>
                  <a:rPr lang="en-US" altLang="zh-CN" sz="1200" b="1" dirty="0">
                    <a:solidFill>
                      <a:srgbClr val="0432FF"/>
                    </a:solidFill>
                    <a:latin typeface="Arial" panose="020B0604020202020204" pitchFamily="34" charset="0"/>
                    <a:cs typeface="Arial" panose="020B0604020202020204" pitchFamily="34" charset="0"/>
                  </a:rPr>
                  <a:t> </a:t>
                </a:r>
                <a:r>
                  <a:rPr lang="is-IS" altLang="zh-CN" sz="1200" dirty="0">
                    <a:solidFill>
                      <a:srgbClr val="0432FF"/>
                    </a:solidFill>
                    <a:latin typeface="Arial" panose="020B0604020202020204" pitchFamily="34" charset="0"/>
                    <a:cs typeface="Arial" panose="020B0604020202020204" pitchFamily="34" charset="0"/>
                  </a:rPr>
                  <a:t>163</a:t>
                </a:r>
                <a:r>
                  <a:rPr lang="en-US" altLang="zh-CN" sz="1200" dirty="0">
                    <a:solidFill>
                      <a:srgbClr val="0432FF"/>
                    </a:solidFill>
                    <a:latin typeface="Arial" panose="020B0604020202020204" pitchFamily="34" charset="0"/>
                    <a:cs typeface="Arial" panose="020B0604020202020204" pitchFamily="34" charset="0"/>
                  </a:rPr>
                  <a:t> (2017).</a:t>
                </a:r>
                <a:endParaRPr lang="zh-CN" altLang="en-US" sz="1200" dirty="0">
                  <a:solidFill>
                    <a:srgbClr val="0432FF"/>
                  </a:solidFill>
                  <a:latin typeface="Arial" panose="020B0604020202020204" pitchFamily="34" charset="0"/>
                  <a:cs typeface="Arial" panose="020B0604020202020204" pitchFamily="34" charset="0"/>
                </a:endParaRPr>
              </a:p>
            </p:txBody>
          </p:sp>
        </p:grpSp>
        <p:sp>
          <p:nvSpPr>
            <p:cNvPr id="49" name="TextBox 48">
              <a:extLst>
                <a:ext uri="{FF2B5EF4-FFF2-40B4-BE49-F238E27FC236}">
                  <a16:creationId xmlns:a16="http://schemas.microsoft.com/office/drawing/2014/main" id="{18C6E949-170B-3380-0425-AC45E4355BBB}"/>
                </a:ext>
              </a:extLst>
            </p:cNvPr>
            <p:cNvSpPr txBox="1"/>
            <p:nvPr/>
          </p:nvSpPr>
          <p:spPr>
            <a:xfrm>
              <a:off x="6394939" y="1566892"/>
              <a:ext cx="1975541" cy="369332"/>
            </a:xfrm>
            <a:prstGeom prst="rect">
              <a:avLst/>
            </a:prstGeom>
            <a:noFill/>
          </p:spPr>
          <p:txBody>
            <a:bodyPr wrap="none" rtlCol="0">
              <a:spAutoFit/>
            </a:bodyPr>
            <a:lstStyle/>
            <a:p>
              <a:r>
                <a:rPr lang="en-US" altLang="zh-CN" dirty="0">
                  <a:solidFill>
                    <a:srgbClr val="0432FF"/>
                  </a:solidFill>
                </a:rPr>
                <a:t>Nanjing</a:t>
              </a:r>
              <a:r>
                <a:rPr lang="zh-CN" altLang="en-US" dirty="0">
                  <a:solidFill>
                    <a:srgbClr val="0432FF"/>
                  </a:solidFill>
                </a:rPr>
                <a:t> </a:t>
              </a:r>
              <a:r>
                <a:rPr lang="en-US" altLang="zh-CN" dirty="0">
                  <a:solidFill>
                    <a:srgbClr val="0432FF"/>
                  </a:solidFill>
                </a:rPr>
                <a:t>University</a:t>
              </a:r>
              <a:endParaRPr lang="en-CN" dirty="0">
                <a:solidFill>
                  <a:srgbClr val="0432FF"/>
                </a:solidFill>
              </a:endParaRPr>
            </a:p>
          </p:txBody>
        </p:sp>
      </p:grpSp>
      <p:grpSp>
        <p:nvGrpSpPr>
          <p:cNvPr id="52" name="Group 51">
            <a:extLst>
              <a:ext uri="{FF2B5EF4-FFF2-40B4-BE49-F238E27FC236}">
                <a16:creationId xmlns:a16="http://schemas.microsoft.com/office/drawing/2014/main" id="{56D5445C-36BE-90EA-0F4F-A1526BE13CB9}"/>
              </a:ext>
            </a:extLst>
          </p:cNvPr>
          <p:cNvGrpSpPr/>
          <p:nvPr/>
        </p:nvGrpSpPr>
        <p:grpSpPr>
          <a:xfrm>
            <a:off x="157684" y="1601666"/>
            <a:ext cx="5884289" cy="5139890"/>
            <a:chOff x="157684" y="1601666"/>
            <a:chExt cx="5884289" cy="5139890"/>
          </a:xfrm>
        </p:grpSpPr>
        <p:grpSp>
          <p:nvGrpSpPr>
            <p:cNvPr id="50" name="Group 49">
              <a:extLst>
                <a:ext uri="{FF2B5EF4-FFF2-40B4-BE49-F238E27FC236}">
                  <a16:creationId xmlns:a16="http://schemas.microsoft.com/office/drawing/2014/main" id="{C8EDBD2C-1F3F-9AB8-65E4-58D3AE111B74}"/>
                </a:ext>
              </a:extLst>
            </p:cNvPr>
            <p:cNvGrpSpPr/>
            <p:nvPr/>
          </p:nvGrpSpPr>
          <p:grpSpPr>
            <a:xfrm>
              <a:off x="157684" y="1970452"/>
              <a:ext cx="5884289" cy="4771104"/>
              <a:chOff x="157684" y="1970452"/>
              <a:chExt cx="5884289" cy="4771104"/>
            </a:xfrm>
          </p:grpSpPr>
          <p:pic>
            <p:nvPicPr>
              <p:cNvPr id="3" name="Picture 4">
                <a:extLst>
                  <a:ext uri="{FF2B5EF4-FFF2-40B4-BE49-F238E27FC236}">
                    <a16:creationId xmlns:a16="http://schemas.microsoft.com/office/drawing/2014/main" id="{B892F0A0-921B-0587-B1F3-61A29BBD6DA3}"/>
                  </a:ext>
                </a:extLst>
              </p:cNvPr>
              <p:cNvPicPr>
                <a:picLocks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flipH="1" flipV="1">
                <a:off x="3499768" y="2120493"/>
                <a:ext cx="2542205" cy="22665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4" descr="sstem2-fullcollumn-HR">
                <a:extLst>
                  <a:ext uri="{FF2B5EF4-FFF2-40B4-BE49-F238E27FC236}">
                    <a16:creationId xmlns:a16="http://schemas.microsoft.com/office/drawing/2014/main" id="{FA1A8236-4A71-B7CC-D078-1930359DE9FA}"/>
                  </a:ext>
                </a:extLst>
              </p:cNvPr>
              <p:cNvPicPr>
                <a:picLocks noChangeAspect="1" noChangeArrowheads="1"/>
              </p:cNvPicPr>
              <p:nvPr/>
            </p:nvPicPr>
            <p:blipFill>
              <a:blip r:embed="rId11" cstate="print"/>
              <a:srcRect/>
              <a:stretch>
                <a:fillRect/>
              </a:stretch>
            </p:blipFill>
            <p:spPr bwMode="auto">
              <a:xfrm>
                <a:off x="157684" y="2359786"/>
                <a:ext cx="1688306" cy="2700338"/>
              </a:xfrm>
              <a:prstGeom prst="rect">
                <a:avLst/>
              </a:prstGeom>
              <a:noFill/>
            </p:spPr>
          </p:pic>
          <p:grpSp>
            <p:nvGrpSpPr>
              <p:cNvPr id="5" name="Group 33">
                <a:extLst>
                  <a:ext uri="{FF2B5EF4-FFF2-40B4-BE49-F238E27FC236}">
                    <a16:creationId xmlns:a16="http://schemas.microsoft.com/office/drawing/2014/main" id="{043C2A93-769F-282A-0DD3-6B4AB6E47154}"/>
                  </a:ext>
                </a:extLst>
              </p:cNvPr>
              <p:cNvGrpSpPr>
                <a:grpSpLocks/>
              </p:cNvGrpSpPr>
              <p:nvPr/>
            </p:nvGrpSpPr>
            <p:grpSpPr bwMode="auto">
              <a:xfrm>
                <a:off x="1860278" y="2352642"/>
                <a:ext cx="1639490" cy="2730104"/>
                <a:chOff x="1519" y="1434"/>
                <a:chExt cx="1377" cy="2293"/>
              </a:xfrm>
            </p:grpSpPr>
            <p:pic>
              <p:nvPicPr>
                <p:cNvPr id="6" name="Picture 31">
                  <a:extLst>
                    <a:ext uri="{FF2B5EF4-FFF2-40B4-BE49-F238E27FC236}">
                      <a16:creationId xmlns:a16="http://schemas.microsoft.com/office/drawing/2014/main" id="{78639F6D-13EB-4AA8-FC00-574BA2CFC052}"/>
                    </a:ext>
                  </a:extLst>
                </p:cNvPr>
                <p:cNvPicPr>
                  <a:picLocks noChangeAspect="1" noChangeArrowheads="1"/>
                </p:cNvPicPr>
                <p:nvPr/>
              </p:nvPicPr>
              <p:blipFill>
                <a:blip r:embed="rId12" cstate="print"/>
                <a:srcRect/>
                <a:stretch>
                  <a:fillRect/>
                </a:stretch>
              </p:blipFill>
              <p:spPr bwMode="auto">
                <a:xfrm>
                  <a:off x="1519" y="1434"/>
                  <a:ext cx="1377" cy="2293"/>
                </a:xfrm>
                <a:prstGeom prst="rect">
                  <a:avLst/>
                </a:prstGeom>
                <a:noFill/>
                <a:ln w="9525">
                  <a:noFill/>
                  <a:miter lim="800000"/>
                  <a:headEnd/>
                  <a:tailEnd/>
                </a:ln>
                <a:effectLst/>
              </p:spPr>
            </p:pic>
            <p:sp>
              <p:nvSpPr>
                <p:cNvPr id="7" name="Rectangle 32">
                  <a:extLst>
                    <a:ext uri="{FF2B5EF4-FFF2-40B4-BE49-F238E27FC236}">
                      <a16:creationId xmlns:a16="http://schemas.microsoft.com/office/drawing/2014/main" id="{0BCB9186-A8D1-7B64-B5BA-EB9A46898CBB}"/>
                    </a:ext>
                  </a:extLst>
                </p:cNvPr>
                <p:cNvSpPr>
                  <a:spLocks noChangeArrowheads="1"/>
                </p:cNvSpPr>
                <p:nvPr/>
              </p:nvSpPr>
              <p:spPr bwMode="auto">
                <a:xfrm>
                  <a:off x="1519" y="1434"/>
                  <a:ext cx="136" cy="227"/>
                </a:xfrm>
                <a:prstGeom prst="rect">
                  <a:avLst/>
                </a:prstGeom>
                <a:solidFill>
                  <a:schemeClr val="bg1"/>
                </a:solidFill>
                <a:ln w="9525">
                  <a:noFill/>
                  <a:miter lim="800000"/>
                  <a:headEnd/>
                  <a:tailEnd/>
                </a:ln>
                <a:effectLst/>
              </p:spPr>
              <p:txBody>
                <a:bodyPr wrap="none" anchor="ctr"/>
                <a:lstStyle/>
                <a:p>
                  <a:endParaRPr lang="en-GB" sz="1350"/>
                </a:p>
              </p:txBody>
            </p:sp>
          </p:grpSp>
          <p:sp>
            <p:nvSpPr>
              <p:cNvPr id="8" name="Text Box 35">
                <a:extLst>
                  <a:ext uri="{FF2B5EF4-FFF2-40B4-BE49-F238E27FC236}">
                    <a16:creationId xmlns:a16="http://schemas.microsoft.com/office/drawing/2014/main" id="{E69F1DB2-E3B5-2FFE-9F9A-EE560C771189}"/>
                  </a:ext>
                </a:extLst>
              </p:cNvPr>
              <p:cNvSpPr txBox="1">
                <a:spLocks noChangeArrowheads="1"/>
              </p:cNvSpPr>
              <p:nvPr/>
            </p:nvSpPr>
            <p:spPr bwMode="auto">
              <a:xfrm>
                <a:off x="888727" y="1970452"/>
                <a:ext cx="2319866" cy="300082"/>
              </a:xfrm>
              <a:prstGeom prst="rect">
                <a:avLst/>
              </a:prstGeom>
              <a:noFill/>
              <a:ln w="9525">
                <a:noFill/>
                <a:miter lim="800000"/>
                <a:headEnd/>
                <a:tailEnd/>
              </a:ln>
              <a:effectLst/>
            </p:spPr>
            <p:txBody>
              <a:bodyPr wrap="none">
                <a:spAutoFit/>
              </a:bodyPr>
              <a:lstStyle/>
              <a:p>
                <a:r>
                  <a:rPr lang="en-GB" altLang="zh-CN" sz="1350" dirty="0">
                    <a:latin typeface="Times New Roman" pitchFamily="18" charset="0"/>
                    <a:ea typeface="宋体" charset="-122"/>
                  </a:rPr>
                  <a:t>Ronchigram detector (1k</a:t>
                </a:r>
                <a:r>
                  <a:rPr lang="zh-CN" altLang="en-US" sz="1350" dirty="0">
                    <a:latin typeface="Times New Roman" pitchFamily="18" charset="0"/>
                    <a:ea typeface="宋体" charset="-122"/>
                  </a:rPr>
                  <a:t> </a:t>
                </a:r>
                <a:r>
                  <a:rPr lang="en-US" altLang="zh-CN" sz="1350" dirty="0">
                    <a:latin typeface="Times New Roman" pitchFamily="18" charset="0"/>
                    <a:ea typeface="宋体" charset="-122"/>
                  </a:rPr>
                  <a:t>x</a:t>
                </a:r>
                <a:r>
                  <a:rPr lang="zh-CN" altLang="en-US" sz="1350" dirty="0">
                    <a:latin typeface="Times New Roman" pitchFamily="18" charset="0"/>
                    <a:ea typeface="宋体" charset="-122"/>
                  </a:rPr>
                  <a:t> </a:t>
                </a:r>
                <a:r>
                  <a:rPr lang="en-GB" altLang="zh-CN" sz="1350" dirty="0">
                    <a:latin typeface="Times New Roman" pitchFamily="18" charset="0"/>
                    <a:ea typeface="宋体" charset="-122"/>
                  </a:rPr>
                  <a:t>1k)</a:t>
                </a:r>
                <a:endParaRPr lang="en-US" altLang="zh-CN" sz="1350" dirty="0">
                  <a:latin typeface="Times New Roman" pitchFamily="18" charset="0"/>
                  <a:ea typeface="宋体" charset="-122"/>
                </a:endParaRPr>
              </a:p>
            </p:txBody>
          </p:sp>
          <p:sp>
            <p:nvSpPr>
              <p:cNvPr id="9" name="Line 37">
                <a:extLst>
                  <a:ext uri="{FF2B5EF4-FFF2-40B4-BE49-F238E27FC236}">
                    <a16:creationId xmlns:a16="http://schemas.microsoft.com/office/drawing/2014/main" id="{EE3EB70A-132D-23E4-367A-78CD15911BBB}"/>
                  </a:ext>
                </a:extLst>
              </p:cNvPr>
              <p:cNvSpPr>
                <a:spLocks noChangeShapeType="1"/>
              </p:cNvSpPr>
              <p:nvPr/>
            </p:nvSpPr>
            <p:spPr bwMode="auto">
              <a:xfrm flipH="1">
                <a:off x="1104230" y="2190718"/>
                <a:ext cx="756047" cy="432197"/>
              </a:xfrm>
              <a:prstGeom prst="line">
                <a:avLst/>
              </a:prstGeom>
              <a:noFill/>
              <a:ln w="9525">
                <a:solidFill>
                  <a:srgbClr val="FF0000"/>
                </a:solidFill>
                <a:round/>
                <a:headEnd/>
                <a:tailEnd type="triangle" w="med" len="med"/>
              </a:ln>
              <a:effectLst/>
            </p:spPr>
            <p:txBody>
              <a:bodyPr/>
              <a:lstStyle/>
              <a:p>
                <a:endParaRPr lang="en-GB" sz="1350"/>
              </a:p>
            </p:txBody>
          </p:sp>
          <p:sp>
            <p:nvSpPr>
              <p:cNvPr id="10" name="Line 38">
                <a:extLst>
                  <a:ext uri="{FF2B5EF4-FFF2-40B4-BE49-F238E27FC236}">
                    <a16:creationId xmlns:a16="http://schemas.microsoft.com/office/drawing/2014/main" id="{620A81CE-80D0-DEFD-9A8A-488518C4BB32}"/>
                  </a:ext>
                </a:extLst>
              </p:cNvPr>
              <p:cNvSpPr>
                <a:spLocks noChangeShapeType="1"/>
              </p:cNvSpPr>
              <p:nvPr/>
            </p:nvSpPr>
            <p:spPr bwMode="auto">
              <a:xfrm>
                <a:off x="2076971" y="2190718"/>
                <a:ext cx="594122" cy="756047"/>
              </a:xfrm>
              <a:prstGeom prst="line">
                <a:avLst/>
              </a:prstGeom>
              <a:noFill/>
              <a:ln w="9525">
                <a:solidFill>
                  <a:srgbClr val="FF0000"/>
                </a:solidFill>
                <a:round/>
                <a:headEnd/>
                <a:tailEnd type="triangle" w="med" len="med"/>
              </a:ln>
              <a:effectLst/>
            </p:spPr>
            <p:txBody>
              <a:bodyPr/>
              <a:lstStyle/>
              <a:p>
                <a:endParaRPr lang="en-GB" sz="1350"/>
              </a:p>
            </p:txBody>
          </p:sp>
          <p:sp>
            <p:nvSpPr>
              <p:cNvPr id="11" name="Text Box 39">
                <a:extLst>
                  <a:ext uri="{FF2B5EF4-FFF2-40B4-BE49-F238E27FC236}">
                    <a16:creationId xmlns:a16="http://schemas.microsoft.com/office/drawing/2014/main" id="{A10BAA6D-F1BD-70D9-9DFE-147D064F3815}"/>
                  </a:ext>
                </a:extLst>
              </p:cNvPr>
              <p:cNvSpPr txBox="1">
                <a:spLocks noChangeArrowheads="1"/>
              </p:cNvSpPr>
              <p:nvPr/>
            </p:nvSpPr>
            <p:spPr bwMode="auto">
              <a:xfrm>
                <a:off x="1860277" y="4999234"/>
                <a:ext cx="1678665" cy="230832"/>
              </a:xfrm>
              <a:prstGeom prst="rect">
                <a:avLst/>
              </a:prstGeom>
              <a:noFill/>
              <a:ln w="9525">
                <a:noFill/>
                <a:miter lim="800000"/>
                <a:headEnd/>
                <a:tailEnd/>
              </a:ln>
              <a:effectLst/>
            </p:spPr>
            <p:txBody>
              <a:bodyPr wrap="none">
                <a:spAutoFit/>
              </a:bodyPr>
              <a:lstStyle/>
              <a:p>
                <a:r>
                  <a:rPr lang="en-GB" altLang="zh-CN" sz="900" i="1" dirty="0" err="1">
                    <a:solidFill>
                      <a:srgbClr val="000000"/>
                    </a:solidFill>
                    <a:latin typeface="Times New Roman" pitchFamily="18" charset="0"/>
                    <a:ea typeface="宋体" charset="-122"/>
                  </a:rPr>
                  <a:t>Krivanek</a:t>
                </a:r>
                <a:r>
                  <a:rPr lang="en-GB" altLang="zh-CN" sz="900" i="1" dirty="0">
                    <a:solidFill>
                      <a:srgbClr val="000000"/>
                    </a:solidFill>
                    <a:latin typeface="Times New Roman" pitchFamily="18" charset="0"/>
                    <a:ea typeface="宋体" charset="-122"/>
                  </a:rPr>
                  <a:t> </a:t>
                </a:r>
                <a:r>
                  <a:rPr lang="en-GB" altLang="zh-CN" sz="900" i="1" dirty="0" err="1">
                    <a:solidFill>
                      <a:srgbClr val="000000"/>
                    </a:solidFill>
                    <a:latin typeface="Times New Roman" pitchFamily="18" charset="0"/>
                    <a:ea typeface="宋体" charset="-122"/>
                  </a:rPr>
                  <a:t>Ultramicroscopy</a:t>
                </a:r>
                <a:r>
                  <a:rPr lang="en-GB" altLang="zh-CN" sz="900" i="1" dirty="0">
                    <a:solidFill>
                      <a:srgbClr val="000000"/>
                    </a:solidFill>
                    <a:latin typeface="Times New Roman" pitchFamily="18" charset="0"/>
                    <a:ea typeface="宋体" charset="-122"/>
                  </a:rPr>
                  <a:t> 2007</a:t>
                </a:r>
                <a:endParaRPr lang="en-US" altLang="zh-CN" sz="900" i="1" dirty="0">
                  <a:solidFill>
                    <a:srgbClr val="000000"/>
                  </a:solidFill>
                  <a:latin typeface="Times New Roman" pitchFamily="18" charset="0"/>
                  <a:ea typeface="宋体" charset="-122"/>
                </a:endParaRPr>
              </a:p>
            </p:txBody>
          </p:sp>
          <p:sp>
            <p:nvSpPr>
              <p:cNvPr id="12" name="Rectangle 11">
                <a:extLst>
                  <a:ext uri="{FF2B5EF4-FFF2-40B4-BE49-F238E27FC236}">
                    <a16:creationId xmlns:a16="http://schemas.microsoft.com/office/drawing/2014/main" id="{DCE9F6BD-AECC-5242-AC36-989666F2B6ED}"/>
                  </a:ext>
                </a:extLst>
              </p:cNvPr>
              <p:cNvSpPr/>
              <p:nvPr/>
            </p:nvSpPr>
            <p:spPr>
              <a:xfrm>
                <a:off x="3538942" y="1970452"/>
                <a:ext cx="2138471" cy="300082"/>
              </a:xfrm>
              <a:prstGeom prst="rect">
                <a:avLst/>
              </a:prstGeom>
            </p:spPr>
            <p:txBody>
              <a:bodyPr wrap="none">
                <a:spAutoFit/>
              </a:bodyPr>
              <a:lstStyle/>
              <a:p>
                <a:r>
                  <a:rPr lang="en-GB" altLang="zh-CN" sz="1350" dirty="0">
                    <a:latin typeface="Times New Roman" pitchFamily="18" charset="0"/>
                    <a:ea typeface="宋体" charset="-122"/>
                  </a:rPr>
                  <a:t>Ronchigram</a:t>
                </a:r>
                <a:r>
                  <a:rPr lang="zh-CN" altLang="en-US" sz="1350" dirty="0">
                    <a:latin typeface="Times New Roman" pitchFamily="18" charset="0"/>
                    <a:ea typeface="宋体" charset="-122"/>
                  </a:rPr>
                  <a:t> </a:t>
                </a:r>
                <a:r>
                  <a:rPr lang="en-US" altLang="zh-CN" sz="1350" dirty="0">
                    <a:latin typeface="Times New Roman" pitchFamily="18" charset="0"/>
                    <a:ea typeface="宋体" charset="-122"/>
                  </a:rPr>
                  <a:t>or</a:t>
                </a:r>
                <a:r>
                  <a:rPr lang="zh-CN" altLang="en-US" sz="1350" dirty="0">
                    <a:latin typeface="Times New Roman" pitchFamily="18" charset="0"/>
                    <a:ea typeface="宋体" charset="-122"/>
                  </a:rPr>
                  <a:t> </a:t>
                </a:r>
                <a:r>
                  <a:rPr lang="en-US" altLang="zh-CN" sz="1350" dirty="0">
                    <a:latin typeface="Times New Roman" pitchFamily="18" charset="0"/>
                    <a:ea typeface="宋体" charset="-122"/>
                  </a:rPr>
                  <a:t>Far-field</a:t>
                </a:r>
                <a:r>
                  <a:rPr lang="zh-CN" altLang="en-US" sz="1350" dirty="0">
                    <a:latin typeface="Times New Roman" pitchFamily="18" charset="0"/>
                    <a:ea typeface="宋体" charset="-122"/>
                  </a:rPr>
                  <a:t> </a:t>
                </a:r>
                <a:r>
                  <a:rPr lang="en-US" altLang="zh-CN" sz="1350" dirty="0">
                    <a:latin typeface="Times New Roman" pitchFamily="18" charset="0"/>
                    <a:ea typeface="宋体" charset="-122"/>
                  </a:rPr>
                  <a:t>DP</a:t>
                </a:r>
                <a:endParaRPr lang="en-CN" sz="1350" dirty="0"/>
              </a:p>
            </p:txBody>
          </p:sp>
          <p:sp>
            <p:nvSpPr>
              <p:cNvPr id="13" name="TextBox 12">
                <a:extLst>
                  <a:ext uri="{FF2B5EF4-FFF2-40B4-BE49-F238E27FC236}">
                    <a16:creationId xmlns:a16="http://schemas.microsoft.com/office/drawing/2014/main" id="{A2AB6B39-7E7F-3BCD-4C41-572712CC64D7}"/>
                  </a:ext>
                </a:extLst>
              </p:cNvPr>
              <p:cNvSpPr txBox="1"/>
              <p:nvPr/>
            </p:nvSpPr>
            <p:spPr>
              <a:xfrm>
                <a:off x="351206" y="5513408"/>
                <a:ext cx="2878763" cy="707886"/>
              </a:xfrm>
              <a:prstGeom prst="rect">
                <a:avLst/>
              </a:prstGeom>
              <a:noFill/>
            </p:spPr>
            <p:txBody>
              <a:bodyPr wrap="square" rtlCol="0">
                <a:spAutoFit/>
              </a:bodyPr>
              <a:lstStyle/>
              <a:p>
                <a:r>
                  <a:rPr lang="en-CN" sz="2000" dirty="0">
                    <a:solidFill>
                      <a:srgbClr val="0432FF"/>
                    </a:solidFill>
                  </a:rPr>
                  <a:t>SuperSTEM II</a:t>
                </a:r>
                <a:r>
                  <a:rPr lang="zh-CN" altLang="en-US" sz="2000" dirty="0">
                    <a:solidFill>
                      <a:srgbClr val="0432FF"/>
                    </a:solidFill>
                  </a:rPr>
                  <a:t> </a:t>
                </a:r>
                <a:r>
                  <a:rPr lang="en-US" altLang="zh-CN" sz="2000" dirty="0">
                    <a:solidFill>
                      <a:srgbClr val="0432FF"/>
                    </a:solidFill>
                  </a:rPr>
                  <a:t>@</a:t>
                </a:r>
                <a:r>
                  <a:rPr lang="zh-CN" altLang="en-US" sz="2000" dirty="0">
                    <a:solidFill>
                      <a:srgbClr val="0432FF"/>
                    </a:solidFill>
                  </a:rPr>
                  <a:t>  </a:t>
                </a:r>
                <a:r>
                  <a:rPr lang="en-US" altLang="zh-CN" sz="2000" dirty="0" err="1">
                    <a:solidFill>
                      <a:srgbClr val="0432FF"/>
                    </a:solidFill>
                  </a:rPr>
                  <a:t>SuperSTEM</a:t>
                </a:r>
                <a:r>
                  <a:rPr lang="zh-CN" altLang="en-US" sz="2000" dirty="0">
                    <a:solidFill>
                      <a:srgbClr val="0432FF"/>
                    </a:solidFill>
                  </a:rPr>
                  <a:t> </a:t>
                </a:r>
                <a:r>
                  <a:rPr lang="en-US" altLang="zh-CN" sz="2000" dirty="0">
                    <a:solidFill>
                      <a:srgbClr val="0432FF"/>
                    </a:solidFill>
                  </a:rPr>
                  <a:t>Lab</a:t>
                </a:r>
                <a:endParaRPr lang="en-CN" sz="2000" dirty="0">
                  <a:solidFill>
                    <a:srgbClr val="0432FF"/>
                  </a:solidFill>
                </a:endParaRPr>
              </a:p>
            </p:txBody>
          </p:sp>
          <p:pic>
            <p:nvPicPr>
              <p:cNvPr id="15" name="Picture 9">
                <a:extLst>
                  <a:ext uri="{FF2B5EF4-FFF2-40B4-BE49-F238E27FC236}">
                    <a16:creationId xmlns:a16="http://schemas.microsoft.com/office/drawing/2014/main" id="{9F5A13E7-6FBC-63E7-631D-059E9B3A7541}"/>
                  </a:ext>
                </a:extLst>
              </p:cNvPr>
              <p:cNvPicPr>
                <a:picLocks noChangeAspect="1" noChangeArrowheads="1"/>
              </p:cNvPicPr>
              <p:nvPr/>
            </p:nvPicPr>
            <p:blipFill rotWithShape="1">
              <a:blip r:embed="rId13" cstate="print"/>
              <a:srcRect l="54482" r="8199"/>
              <a:stretch/>
            </p:blipFill>
            <p:spPr bwMode="auto">
              <a:xfrm>
                <a:off x="3538942" y="4387049"/>
                <a:ext cx="2164468" cy="2354507"/>
              </a:xfrm>
              <a:prstGeom prst="rect">
                <a:avLst/>
              </a:prstGeom>
              <a:noFill/>
              <a:ln w="9525">
                <a:noFill/>
                <a:miter lim="800000"/>
                <a:headEnd/>
                <a:tailEnd/>
              </a:ln>
              <a:effectLst/>
            </p:spPr>
          </p:pic>
          <p:sp>
            <p:nvSpPr>
              <p:cNvPr id="16" name="Text Box 15">
                <a:extLst>
                  <a:ext uri="{FF2B5EF4-FFF2-40B4-BE49-F238E27FC236}">
                    <a16:creationId xmlns:a16="http://schemas.microsoft.com/office/drawing/2014/main" id="{05B67019-E112-CE2C-DC90-F03BE459B89E}"/>
                  </a:ext>
                </a:extLst>
              </p:cNvPr>
              <p:cNvSpPr txBox="1">
                <a:spLocks noChangeArrowheads="1"/>
              </p:cNvSpPr>
              <p:nvPr/>
            </p:nvSpPr>
            <p:spPr bwMode="auto">
              <a:xfrm>
                <a:off x="3835001" y="4301072"/>
                <a:ext cx="2163428" cy="300082"/>
              </a:xfrm>
              <a:prstGeom prst="rect">
                <a:avLst/>
              </a:prstGeom>
              <a:noFill/>
              <a:ln w="9525">
                <a:noFill/>
                <a:miter lim="800000"/>
                <a:headEnd/>
                <a:tailEnd/>
              </a:ln>
              <a:effectLst/>
            </p:spPr>
            <p:txBody>
              <a:bodyPr wrap="square">
                <a:spAutoFit/>
              </a:bodyPr>
              <a:lstStyle/>
              <a:p>
                <a:r>
                  <a:rPr lang="en-US" altLang="zh-CN" sz="1350" dirty="0"/>
                  <a:t>Ptychographic</a:t>
                </a:r>
                <a:r>
                  <a:rPr lang="zh-CN" altLang="en-US" sz="1350" dirty="0"/>
                  <a:t> </a:t>
                </a:r>
                <a:r>
                  <a:rPr lang="en-US" altLang="zh-CN" sz="1350" dirty="0"/>
                  <a:t>P</a:t>
                </a:r>
                <a:r>
                  <a:rPr lang="en-GB" sz="1350" dirty="0" err="1"/>
                  <a:t>hase</a:t>
                </a:r>
                <a:endParaRPr lang="en-GB" sz="1350" dirty="0"/>
              </a:p>
            </p:txBody>
          </p:sp>
        </p:grpSp>
        <p:sp>
          <p:nvSpPr>
            <p:cNvPr id="51" name="TextBox 50">
              <a:extLst>
                <a:ext uri="{FF2B5EF4-FFF2-40B4-BE49-F238E27FC236}">
                  <a16:creationId xmlns:a16="http://schemas.microsoft.com/office/drawing/2014/main" id="{5EFEA43B-5FD8-0633-5979-1CE354480553}"/>
                </a:ext>
              </a:extLst>
            </p:cNvPr>
            <p:cNvSpPr txBox="1"/>
            <p:nvPr/>
          </p:nvSpPr>
          <p:spPr>
            <a:xfrm>
              <a:off x="1918738" y="1601666"/>
              <a:ext cx="2213876" cy="369332"/>
            </a:xfrm>
            <a:prstGeom prst="rect">
              <a:avLst/>
            </a:prstGeom>
            <a:noFill/>
          </p:spPr>
          <p:txBody>
            <a:bodyPr wrap="none" rtlCol="0">
              <a:spAutoFit/>
            </a:bodyPr>
            <a:lstStyle/>
            <a:p>
              <a:r>
                <a:rPr lang="en-US" altLang="zh-CN" dirty="0"/>
                <a:t>Earlier</a:t>
              </a:r>
              <a:r>
                <a:rPr lang="zh-CN" altLang="en-US" dirty="0"/>
                <a:t> </a:t>
              </a:r>
              <a:r>
                <a:rPr lang="en-US" altLang="zh-CN" dirty="0"/>
                <a:t>Trials</a:t>
              </a:r>
              <a:r>
                <a:rPr lang="zh-CN" altLang="en-US" dirty="0"/>
                <a:t> </a:t>
              </a:r>
              <a:r>
                <a:rPr lang="en-US" altLang="zh-CN" dirty="0"/>
                <a:t>in</a:t>
              </a:r>
              <a:r>
                <a:rPr lang="zh-CN" altLang="en-US" dirty="0"/>
                <a:t> </a:t>
              </a:r>
              <a:r>
                <a:rPr lang="en-US" altLang="zh-CN" dirty="0"/>
                <a:t>2007</a:t>
              </a:r>
              <a:r>
                <a:rPr lang="zh-CN" altLang="en-US" dirty="0"/>
                <a:t> </a:t>
              </a:r>
              <a:endParaRPr lang="en-CN" dirty="0"/>
            </a:p>
          </p:txBody>
        </p:sp>
      </p:grpSp>
    </p:spTree>
    <p:extLst>
      <p:ext uri="{BB962C8B-B14F-4D97-AF65-F5344CB8AC3E}">
        <p14:creationId xmlns:p14="http://schemas.microsoft.com/office/powerpoint/2010/main" val="3941791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54"/>
                                        </p:tgtEl>
                                        <p:attrNameLst>
                                          <p:attrName>style.visibility</p:attrName>
                                        </p:attrNameLst>
                                      </p:cBhvr>
                                      <p:to>
                                        <p:strVal val="visible"/>
                                      </p:to>
                                    </p:set>
                                    <p:animEffect transition="in" filter="wipe(up)">
                                      <p:cBhvr>
                                        <p:cTn id="7"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12DFC-7CE7-6E7C-B5C9-9286EBF67C4F}"/>
              </a:ext>
            </a:extLst>
          </p:cNvPr>
          <p:cNvSpPr>
            <a:spLocks noGrp="1"/>
          </p:cNvSpPr>
          <p:nvPr>
            <p:ph type="title"/>
          </p:nvPr>
        </p:nvSpPr>
        <p:spPr/>
        <p:txBody>
          <a:bodyPr/>
          <a:lstStyle/>
          <a:p>
            <a:pPr algn="ctr"/>
            <a:r>
              <a:rPr lang="en-US" altLang="zh-CN" dirty="0">
                <a:latin typeface="Arial" panose="020B0604020202020204" pitchFamily="34" charset="0"/>
                <a:cs typeface="Arial" panose="020B0604020202020204" pitchFamily="34" charset="0"/>
              </a:rPr>
              <a:t>4D-STEM</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Ptychography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(2017-)</a:t>
            </a:r>
            <a:endParaRPr lang="en-CN" dirty="0"/>
          </a:p>
        </p:txBody>
      </p:sp>
      <p:grpSp>
        <p:nvGrpSpPr>
          <p:cNvPr id="96" name="Group 95">
            <a:extLst>
              <a:ext uri="{FF2B5EF4-FFF2-40B4-BE49-F238E27FC236}">
                <a16:creationId xmlns:a16="http://schemas.microsoft.com/office/drawing/2014/main" id="{D0420C75-3C44-AAE7-FA7A-3C82B304DACA}"/>
              </a:ext>
            </a:extLst>
          </p:cNvPr>
          <p:cNvGrpSpPr/>
          <p:nvPr/>
        </p:nvGrpSpPr>
        <p:grpSpPr>
          <a:xfrm>
            <a:off x="8138937" y="1443611"/>
            <a:ext cx="3905041" cy="5308658"/>
            <a:chOff x="8138937" y="1443611"/>
            <a:chExt cx="3905041" cy="5308658"/>
          </a:xfrm>
        </p:grpSpPr>
        <p:grpSp>
          <p:nvGrpSpPr>
            <p:cNvPr id="88" name="Group 87">
              <a:extLst>
                <a:ext uri="{FF2B5EF4-FFF2-40B4-BE49-F238E27FC236}">
                  <a16:creationId xmlns:a16="http://schemas.microsoft.com/office/drawing/2014/main" id="{8B10CDB1-DDB5-8854-617C-0060CADB14EB}"/>
                </a:ext>
              </a:extLst>
            </p:cNvPr>
            <p:cNvGrpSpPr/>
            <p:nvPr/>
          </p:nvGrpSpPr>
          <p:grpSpPr>
            <a:xfrm>
              <a:off x="8138937" y="1832323"/>
              <a:ext cx="3905041" cy="4381436"/>
              <a:chOff x="8247795" y="1785464"/>
              <a:chExt cx="3694550" cy="4145267"/>
            </a:xfrm>
          </p:grpSpPr>
          <p:pic>
            <p:nvPicPr>
              <p:cNvPr id="3" name="Picture 2">
                <a:extLst>
                  <a:ext uri="{FF2B5EF4-FFF2-40B4-BE49-F238E27FC236}">
                    <a16:creationId xmlns:a16="http://schemas.microsoft.com/office/drawing/2014/main" id="{792ECBCF-2622-140A-0E49-CBC896B5DD79}"/>
                  </a:ext>
                </a:extLst>
              </p:cNvPr>
              <p:cNvPicPr>
                <a:picLocks noChangeAspect="1"/>
              </p:cNvPicPr>
              <p:nvPr/>
            </p:nvPicPr>
            <p:blipFill rotWithShape="1">
              <a:blip r:embed="rId2"/>
              <a:srcRect b="64700"/>
              <a:stretch/>
            </p:blipFill>
            <p:spPr>
              <a:xfrm>
                <a:off x="8353068" y="1785464"/>
                <a:ext cx="3478255" cy="2046385"/>
              </a:xfrm>
              <a:prstGeom prst="rect">
                <a:avLst/>
              </a:prstGeom>
            </p:spPr>
          </p:pic>
          <p:grpSp>
            <p:nvGrpSpPr>
              <p:cNvPr id="5" name="组 35">
                <a:extLst>
                  <a:ext uri="{FF2B5EF4-FFF2-40B4-BE49-F238E27FC236}">
                    <a16:creationId xmlns:a16="http://schemas.microsoft.com/office/drawing/2014/main" id="{5E832461-DB90-EE83-49F1-125D3005E485}"/>
                  </a:ext>
                </a:extLst>
              </p:cNvPr>
              <p:cNvGrpSpPr/>
              <p:nvPr/>
            </p:nvGrpSpPr>
            <p:grpSpPr>
              <a:xfrm>
                <a:off x="8247795" y="3918780"/>
                <a:ext cx="3694550" cy="2011951"/>
                <a:chOff x="1192417" y="1499948"/>
                <a:chExt cx="4521259" cy="2462155"/>
              </a:xfrm>
            </p:grpSpPr>
            <p:pic>
              <p:nvPicPr>
                <p:cNvPr id="7" name="图片 7">
                  <a:extLst>
                    <a:ext uri="{FF2B5EF4-FFF2-40B4-BE49-F238E27FC236}">
                      <a16:creationId xmlns:a16="http://schemas.microsoft.com/office/drawing/2014/main" id="{CC59088C-9306-5DDA-D7E0-90152F9D1748}"/>
                    </a:ext>
                  </a:extLst>
                </p:cNvPr>
                <p:cNvPicPr>
                  <a:picLocks noChangeAspect="1"/>
                </p:cNvPicPr>
                <p:nvPr/>
              </p:nvPicPr>
              <p:blipFill>
                <a:blip r:embed="rId3"/>
                <a:stretch>
                  <a:fillRect/>
                </a:stretch>
              </p:blipFill>
              <p:spPr>
                <a:xfrm rot="10800000">
                  <a:off x="1342434" y="1820159"/>
                  <a:ext cx="2140115" cy="2140115"/>
                </a:xfrm>
                <a:prstGeom prst="rect">
                  <a:avLst/>
                </a:prstGeom>
              </p:spPr>
            </p:pic>
            <p:pic>
              <p:nvPicPr>
                <p:cNvPr id="8" name="图片 3">
                  <a:extLst>
                    <a:ext uri="{FF2B5EF4-FFF2-40B4-BE49-F238E27FC236}">
                      <a16:creationId xmlns:a16="http://schemas.microsoft.com/office/drawing/2014/main" id="{F2429036-EF31-BAE7-A51A-F26566E27B06}"/>
                    </a:ext>
                  </a:extLst>
                </p:cNvPr>
                <p:cNvPicPr>
                  <a:picLocks noChangeAspect="1"/>
                </p:cNvPicPr>
                <p:nvPr/>
              </p:nvPicPr>
              <p:blipFill rotWithShape="1">
                <a:blip r:embed="rId3"/>
                <a:srcRect l="21005" t="43889" r="33567" b="10682"/>
                <a:stretch/>
              </p:blipFill>
              <p:spPr>
                <a:xfrm rot="10800000">
                  <a:off x="3521274" y="1821988"/>
                  <a:ext cx="2140115" cy="2140115"/>
                </a:xfrm>
                <a:prstGeom prst="rect">
                  <a:avLst/>
                </a:prstGeom>
              </p:spPr>
            </p:pic>
            <p:sp>
              <p:nvSpPr>
                <p:cNvPr id="9" name="文本框 9">
                  <a:extLst>
                    <a:ext uri="{FF2B5EF4-FFF2-40B4-BE49-F238E27FC236}">
                      <a16:creationId xmlns:a16="http://schemas.microsoft.com/office/drawing/2014/main" id="{27DC3247-71CC-FA58-D47C-621E0F161EDB}"/>
                    </a:ext>
                  </a:extLst>
                </p:cNvPr>
                <p:cNvSpPr txBox="1"/>
                <p:nvPr/>
              </p:nvSpPr>
              <p:spPr>
                <a:xfrm>
                  <a:off x="1192417" y="1508169"/>
                  <a:ext cx="741955" cy="400109"/>
                </a:xfrm>
                <a:prstGeom prst="rect">
                  <a:avLst/>
                </a:prstGeom>
                <a:noFill/>
              </p:spPr>
              <p:txBody>
                <a:bodyPr wrap="square" rtlCol="0">
                  <a:spAutoFit/>
                </a:bodyPr>
                <a:lstStyle/>
                <a:p>
                  <a:r>
                    <a:rPr lang="en-US" altLang="zh-CN" sz="1350" b="1" dirty="0">
                      <a:latin typeface="Arial" panose="020B0604020202020204" pitchFamily="34" charset="0"/>
                      <a:cs typeface="Arial" panose="020B0604020202020204" pitchFamily="34" charset="0"/>
                    </a:rPr>
                    <a:t> a</a:t>
                  </a:r>
                  <a:endParaRPr lang="zh-CN" altLang="en-US" sz="1350" b="1" dirty="0">
                    <a:latin typeface="Arial" panose="020B0604020202020204" pitchFamily="34" charset="0"/>
                    <a:cs typeface="Arial" panose="020B0604020202020204" pitchFamily="34" charset="0"/>
                  </a:endParaRPr>
                </a:p>
              </p:txBody>
            </p:sp>
            <p:cxnSp>
              <p:nvCxnSpPr>
                <p:cNvPr id="10" name="直接箭头连接符 10">
                  <a:extLst>
                    <a:ext uri="{FF2B5EF4-FFF2-40B4-BE49-F238E27FC236}">
                      <a16:creationId xmlns:a16="http://schemas.microsoft.com/office/drawing/2014/main" id="{E8968E81-5CAE-B3BA-E8CB-3D6007060483}"/>
                    </a:ext>
                  </a:extLst>
                </p:cNvPr>
                <p:cNvCxnSpPr/>
                <p:nvPr/>
              </p:nvCxnSpPr>
              <p:spPr>
                <a:xfrm flipV="1">
                  <a:off x="2447586" y="2611126"/>
                  <a:ext cx="130497" cy="232903"/>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文本框 11">
                  <a:extLst>
                    <a:ext uri="{FF2B5EF4-FFF2-40B4-BE49-F238E27FC236}">
                      <a16:creationId xmlns:a16="http://schemas.microsoft.com/office/drawing/2014/main" id="{F539D730-1B1B-29D6-4B56-6E32FE15DC72}"/>
                    </a:ext>
                  </a:extLst>
                </p:cNvPr>
                <p:cNvSpPr txBox="1"/>
                <p:nvPr/>
              </p:nvSpPr>
              <p:spPr>
                <a:xfrm>
                  <a:off x="1998995" y="2578788"/>
                  <a:ext cx="945228" cy="338555"/>
                </a:xfrm>
                <a:prstGeom prst="rect">
                  <a:avLst/>
                </a:prstGeom>
                <a:noFill/>
                <a:ln>
                  <a:noFill/>
                </a:ln>
              </p:spPr>
              <p:txBody>
                <a:bodyPr wrap="square" rtlCol="0">
                  <a:spAutoFit/>
                </a:bodyPr>
                <a:lstStyle/>
                <a:p>
                  <a:r>
                    <a:rPr lang="en-US" altLang="zh-CN" sz="1050" b="1" dirty="0">
                      <a:solidFill>
                        <a:srgbClr val="FF0000"/>
                      </a:solidFill>
                      <a:latin typeface="Arial" panose="020B0604020202020204" pitchFamily="34" charset="0"/>
                      <a:cs typeface="Arial" panose="020B0604020202020204" pitchFamily="34" charset="0"/>
                    </a:rPr>
                    <a:t>VP6</a:t>
                  </a:r>
                  <a:endParaRPr lang="zh-CN" altLang="en-US" sz="1050" b="1" dirty="0">
                    <a:solidFill>
                      <a:srgbClr val="FF0000"/>
                    </a:solidFill>
                    <a:latin typeface="Arial" panose="020B0604020202020204" pitchFamily="34" charset="0"/>
                    <a:cs typeface="Arial" panose="020B0604020202020204" pitchFamily="34" charset="0"/>
                  </a:endParaRPr>
                </a:p>
              </p:txBody>
            </p:sp>
            <p:sp>
              <p:nvSpPr>
                <p:cNvPr id="12" name="文本框 12">
                  <a:extLst>
                    <a:ext uri="{FF2B5EF4-FFF2-40B4-BE49-F238E27FC236}">
                      <a16:creationId xmlns:a16="http://schemas.microsoft.com/office/drawing/2014/main" id="{51316746-00E9-C11B-A8AA-2A315C050490}"/>
                    </a:ext>
                  </a:extLst>
                </p:cNvPr>
                <p:cNvSpPr txBox="1"/>
                <p:nvPr/>
              </p:nvSpPr>
              <p:spPr>
                <a:xfrm>
                  <a:off x="3360068" y="1499948"/>
                  <a:ext cx="1010305" cy="400109"/>
                </a:xfrm>
                <a:prstGeom prst="rect">
                  <a:avLst/>
                </a:prstGeom>
                <a:noFill/>
              </p:spPr>
              <p:txBody>
                <a:bodyPr wrap="square" rtlCol="0">
                  <a:spAutoFit/>
                </a:bodyPr>
                <a:lstStyle/>
                <a:p>
                  <a:r>
                    <a:rPr lang="en-US" altLang="zh-CN" sz="1350" b="1" dirty="0">
                      <a:latin typeface="Arial" panose="020B0604020202020204" pitchFamily="34" charset="0"/>
                      <a:cs typeface="Arial" panose="020B0604020202020204" pitchFamily="34" charset="0"/>
                    </a:rPr>
                    <a:t> b</a:t>
                  </a:r>
                  <a:endParaRPr lang="zh-CN" altLang="en-US" sz="1350" b="1" dirty="0">
                    <a:latin typeface="Arial" panose="020B0604020202020204" pitchFamily="34" charset="0"/>
                    <a:cs typeface="Arial" panose="020B0604020202020204" pitchFamily="34" charset="0"/>
                  </a:endParaRPr>
                </a:p>
              </p:txBody>
            </p:sp>
            <p:pic>
              <p:nvPicPr>
                <p:cNvPr id="13" name="图片 23">
                  <a:extLst>
                    <a:ext uri="{FF2B5EF4-FFF2-40B4-BE49-F238E27FC236}">
                      <a16:creationId xmlns:a16="http://schemas.microsoft.com/office/drawing/2014/main" id="{DC81BD49-9FF2-5227-6343-2FAB55396A2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8031" t="7008" r="26221" b="8812"/>
                <a:stretch/>
              </p:blipFill>
              <p:spPr>
                <a:xfrm>
                  <a:off x="3196072" y="1832684"/>
                  <a:ext cx="268352" cy="1801266"/>
                </a:xfrm>
                <a:prstGeom prst="rect">
                  <a:avLst/>
                </a:prstGeom>
              </p:spPr>
            </p:pic>
            <p:cxnSp>
              <p:nvCxnSpPr>
                <p:cNvPr id="14" name="直接箭头连接符 24">
                  <a:extLst>
                    <a:ext uri="{FF2B5EF4-FFF2-40B4-BE49-F238E27FC236}">
                      <a16:creationId xmlns:a16="http://schemas.microsoft.com/office/drawing/2014/main" id="{F2D393CB-7D18-9A2E-33CE-B0CFEF52212A}"/>
                    </a:ext>
                  </a:extLst>
                </p:cNvPr>
                <p:cNvCxnSpPr/>
                <p:nvPr/>
              </p:nvCxnSpPr>
              <p:spPr>
                <a:xfrm flipV="1">
                  <a:off x="4494505" y="3007877"/>
                  <a:ext cx="130497" cy="232903"/>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文本框 25">
                  <a:extLst>
                    <a:ext uri="{FF2B5EF4-FFF2-40B4-BE49-F238E27FC236}">
                      <a16:creationId xmlns:a16="http://schemas.microsoft.com/office/drawing/2014/main" id="{58F893D1-BF4A-A764-9ED6-BA717054CD2D}"/>
                    </a:ext>
                  </a:extLst>
                </p:cNvPr>
                <p:cNvSpPr txBox="1"/>
                <p:nvPr/>
              </p:nvSpPr>
              <p:spPr>
                <a:xfrm>
                  <a:off x="4219917" y="3204150"/>
                  <a:ext cx="1124739" cy="338555"/>
                </a:xfrm>
                <a:prstGeom prst="rect">
                  <a:avLst/>
                </a:prstGeom>
                <a:noFill/>
                <a:ln>
                  <a:noFill/>
                </a:ln>
              </p:spPr>
              <p:txBody>
                <a:bodyPr wrap="square" rtlCol="0">
                  <a:spAutoFit/>
                </a:bodyPr>
                <a:lstStyle/>
                <a:p>
                  <a:r>
                    <a:rPr lang="en-US" altLang="zh-CN" sz="1050" b="1" dirty="0">
                      <a:solidFill>
                        <a:srgbClr val="FF0000"/>
                      </a:solidFill>
                      <a:latin typeface="Arial" panose="020B0604020202020204" pitchFamily="34" charset="0"/>
                      <a:cs typeface="Arial" panose="020B0604020202020204" pitchFamily="34" charset="0"/>
                    </a:rPr>
                    <a:t>VP6</a:t>
                  </a:r>
                  <a:endParaRPr lang="zh-CN" altLang="en-US" sz="1050" b="1" dirty="0">
                    <a:solidFill>
                      <a:srgbClr val="FF0000"/>
                    </a:solidFill>
                    <a:latin typeface="Arial" panose="020B0604020202020204" pitchFamily="34" charset="0"/>
                    <a:cs typeface="Arial" panose="020B0604020202020204" pitchFamily="34" charset="0"/>
                  </a:endParaRPr>
                </a:p>
              </p:txBody>
            </p:sp>
            <p:sp>
              <p:nvSpPr>
                <p:cNvPr id="16" name="矩形 27">
                  <a:extLst>
                    <a:ext uri="{FF2B5EF4-FFF2-40B4-BE49-F238E27FC236}">
                      <a16:creationId xmlns:a16="http://schemas.microsoft.com/office/drawing/2014/main" id="{0F6F4543-A22C-BC8B-CF0C-08B9FA4980E1}"/>
                    </a:ext>
                  </a:extLst>
                </p:cNvPr>
                <p:cNvSpPr/>
                <p:nvPr/>
              </p:nvSpPr>
              <p:spPr>
                <a:xfrm>
                  <a:off x="2019819" y="2061094"/>
                  <a:ext cx="972683" cy="972683"/>
                </a:xfrm>
                <a:prstGeom prst="rect">
                  <a:avLst/>
                </a:prstGeom>
                <a:noFill/>
                <a:ln w="19050">
                  <a:solidFill>
                    <a:srgbClr val="FF66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17" name="Rectangle 16">
                  <a:extLst>
                    <a:ext uri="{FF2B5EF4-FFF2-40B4-BE49-F238E27FC236}">
                      <a16:creationId xmlns:a16="http://schemas.microsoft.com/office/drawing/2014/main" id="{2E323FBE-7275-4963-EECD-FDB56ABB8405}"/>
                    </a:ext>
                  </a:extLst>
                </p:cNvPr>
                <p:cNvSpPr/>
                <p:nvPr/>
              </p:nvSpPr>
              <p:spPr>
                <a:xfrm>
                  <a:off x="2627783" y="3528906"/>
                  <a:ext cx="996427" cy="400109"/>
                </a:xfrm>
                <a:prstGeom prst="rect">
                  <a:avLst/>
                </a:prstGeom>
              </p:spPr>
              <p:txBody>
                <a:bodyPr wrap="none">
                  <a:spAutoFit/>
                </a:bodyPr>
                <a:lstStyle/>
                <a:p>
                  <a:r>
                    <a:rPr lang="en-US" altLang="zh-CN" sz="1350" b="1" dirty="0">
                      <a:solidFill>
                        <a:schemeClr val="bg1"/>
                      </a:solidFill>
                    </a:rPr>
                    <a:t>100 nm</a:t>
                  </a:r>
                </a:p>
              </p:txBody>
            </p:sp>
            <p:sp>
              <p:nvSpPr>
                <p:cNvPr id="18" name="Rectangle 17">
                  <a:extLst>
                    <a:ext uri="{FF2B5EF4-FFF2-40B4-BE49-F238E27FC236}">
                      <a16:creationId xmlns:a16="http://schemas.microsoft.com/office/drawing/2014/main" id="{E919FD57-FBF3-1AFD-4EC6-A31FE21F0449}"/>
                    </a:ext>
                  </a:extLst>
                </p:cNvPr>
                <p:cNvSpPr/>
                <p:nvPr/>
              </p:nvSpPr>
              <p:spPr>
                <a:xfrm>
                  <a:off x="4832665" y="3516791"/>
                  <a:ext cx="881011" cy="400109"/>
                </a:xfrm>
                <a:prstGeom prst="rect">
                  <a:avLst/>
                </a:prstGeom>
              </p:spPr>
              <p:txBody>
                <a:bodyPr wrap="none">
                  <a:spAutoFit/>
                </a:bodyPr>
                <a:lstStyle/>
                <a:p>
                  <a:r>
                    <a:rPr lang="en-US" altLang="zh-CN" sz="1350" b="1" dirty="0">
                      <a:solidFill>
                        <a:schemeClr val="bg1"/>
                      </a:solidFill>
                    </a:rPr>
                    <a:t>50 nm</a:t>
                  </a:r>
                </a:p>
              </p:txBody>
            </p:sp>
          </p:grpSp>
        </p:grpSp>
        <p:sp>
          <p:nvSpPr>
            <p:cNvPr id="92" name="TextBox 91">
              <a:extLst>
                <a:ext uri="{FF2B5EF4-FFF2-40B4-BE49-F238E27FC236}">
                  <a16:creationId xmlns:a16="http://schemas.microsoft.com/office/drawing/2014/main" id="{0D56C6A5-3C79-5B0D-AC0D-EFB7B2E94665}"/>
                </a:ext>
              </a:extLst>
            </p:cNvPr>
            <p:cNvSpPr txBox="1"/>
            <p:nvPr/>
          </p:nvSpPr>
          <p:spPr>
            <a:xfrm>
              <a:off x="8509185" y="6204362"/>
              <a:ext cx="3467607" cy="547907"/>
            </a:xfrm>
            <a:prstGeom prst="rect">
              <a:avLst/>
            </a:prstGeom>
            <a:noFill/>
          </p:spPr>
          <p:txBody>
            <a:bodyPr wrap="square">
              <a:spAutoFit/>
            </a:bodyPr>
            <a:lstStyle/>
            <a:p>
              <a:pPr lvl="0">
                <a:lnSpc>
                  <a:spcPct val="110000"/>
                </a:lnSpc>
                <a:spcAft>
                  <a:spcPts val="600"/>
                </a:spcAft>
              </a:pPr>
              <a:r>
                <a:rPr lang="en-GB" sz="1400" dirty="0">
                  <a:solidFill>
                    <a:srgbClr val="242424"/>
                  </a:solidFill>
                  <a:effectLst/>
                  <a:latin typeface="Arial" panose="020B0604020202020204" pitchFamily="34" charset="0"/>
                  <a:ea typeface="Calibri" panose="020F0502020204030204" pitchFamily="34" charset="0"/>
                  <a:cs typeface="Arial" panose="020B0604020202020204" pitchFamily="34" charset="0"/>
                </a:rPr>
                <a:t>L. Zhou,.. </a:t>
              </a:r>
              <a:r>
                <a:rPr lang="en-GB" sz="1400" b="1" dirty="0">
                  <a:solidFill>
                    <a:srgbClr val="242424"/>
                  </a:solidFill>
                  <a:effectLst/>
                  <a:latin typeface="Arial" panose="020B0604020202020204" pitchFamily="34" charset="0"/>
                  <a:ea typeface="Calibri" panose="020F0502020204030204" pitchFamily="34" charset="0"/>
                  <a:cs typeface="Arial" panose="020B0604020202020204" pitchFamily="34" charset="0"/>
                </a:rPr>
                <a:t>C.S. Allen</a:t>
              </a:r>
              <a:r>
                <a:rPr lang="en-GB" sz="1400" dirty="0">
                  <a:solidFill>
                    <a:srgbClr val="242424"/>
                  </a:solidFill>
                  <a:effectLst/>
                  <a:latin typeface="Arial" panose="020B0604020202020204" pitchFamily="34" charset="0"/>
                  <a:ea typeface="Calibri" panose="020F0502020204030204" pitchFamily="34" charset="0"/>
                  <a:cs typeface="Arial" panose="020B0604020202020204" pitchFamily="34" charset="0"/>
                </a:rPr>
                <a:t>, ..&amp; </a:t>
              </a:r>
              <a:r>
                <a:rPr lang="en-GB" sz="1400" b="1" dirty="0">
                  <a:solidFill>
                    <a:srgbClr val="242424"/>
                  </a:solidFill>
                  <a:effectLst/>
                  <a:latin typeface="Arial" panose="020B0604020202020204" pitchFamily="34" charset="0"/>
                  <a:ea typeface="Calibri" panose="020F0502020204030204" pitchFamily="34" charset="0"/>
                  <a:cs typeface="Arial" panose="020B0604020202020204" pitchFamily="34" charset="0"/>
                </a:rPr>
                <a:t>P. Wang*</a:t>
              </a:r>
              <a:r>
                <a:rPr lang="en-GB" sz="1400" dirty="0">
                  <a:solidFill>
                    <a:srgbClr val="242424"/>
                  </a:solidFill>
                  <a:effectLst/>
                  <a:latin typeface="Arial" panose="020B0604020202020204" pitchFamily="34" charset="0"/>
                  <a:ea typeface="Calibri" panose="020F0502020204030204" pitchFamily="34" charset="0"/>
                  <a:cs typeface="Arial" panose="020B0604020202020204" pitchFamily="34" charset="0"/>
                </a:rPr>
                <a:t>. </a:t>
              </a:r>
              <a:r>
                <a:rPr lang="en-GB" sz="1400" i="1" dirty="0">
                  <a:solidFill>
                    <a:srgbClr val="0432FF"/>
                  </a:solidFill>
                  <a:effectLst/>
                  <a:latin typeface="Arial" panose="020B0604020202020204" pitchFamily="34" charset="0"/>
                  <a:ea typeface="Calibri" panose="020F0502020204030204" pitchFamily="34" charset="0"/>
                  <a:cs typeface="Arial" panose="020B0604020202020204" pitchFamily="34" charset="0"/>
                </a:rPr>
                <a:t>Nature Comms, </a:t>
              </a:r>
              <a:r>
                <a:rPr lang="en-GB" sz="1400" b="1" dirty="0">
                  <a:solidFill>
                    <a:srgbClr val="0432FF"/>
                  </a:solidFill>
                  <a:effectLst/>
                  <a:latin typeface="Arial" panose="020B0604020202020204" pitchFamily="34" charset="0"/>
                  <a:ea typeface="Calibri" panose="020F0502020204030204" pitchFamily="34" charset="0"/>
                  <a:cs typeface="Arial" panose="020B0604020202020204" pitchFamily="34" charset="0"/>
                </a:rPr>
                <a:t>11</a:t>
              </a:r>
              <a:r>
                <a:rPr lang="en-GB" sz="1400" dirty="0">
                  <a:solidFill>
                    <a:srgbClr val="0432FF"/>
                  </a:solidFill>
                  <a:effectLst/>
                  <a:latin typeface="Arial" panose="020B0604020202020204" pitchFamily="34" charset="0"/>
                  <a:ea typeface="Calibri" panose="020F0502020204030204" pitchFamily="34" charset="0"/>
                  <a:cs typeface="Arial" panose="020B0604020202020204" pitchFamily="34" charset="0"/>
                </a:rPr>
                <a:t>, 2773 (2020)</a:t>
              </a:r>
              <a:endParaRPr lang="en-CN" sz="1400" dirty="0">
                <a:solidFill>
                  <a:srgbClr val="0432FF"/>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66FF7F86-748E-1E7E-8B3B-4219DA7AEC67}"/>
                </a:ext>
              </a:extLst>
            </p:cNvPr>
            <p:cNvSpPr txBox="1"/>
            <p:nvPr/>
          </p:nvSpPr>
          <p:spPr>
            <a:xfrm>
              <a:off x="8361225" y="1443611"/>
              <a:ext cx="3324949" cy="369332"/>
            </a:xfrm>
            <a:prstGeom prst="rect">
              <a:avLst/>
            </a:prstGeom>
            <a:noFill/>
          </p:spPr>
          <p:txBody>
            <a:bodyPr wrap="none" rtlCol="0">
              <a:spAutoFit/>
            </a:bodyPr>
            <a:lstStyle/>
            <a:p>
              <a:r>
                <a:rPr lang="en-US" altLang="zh-CN" dirty="0"/>
                <a:t>Cryogenic</a:t>
              </a:r>
              <a:r>
                <a:rPr lang="zh-CN" altLang="en-US" dirty="0"/>
                <a:t> </a:t>
              </a:r>
              <a:r>
                <a:rPr lang="en-US" altLang="zh-CN" dirty="0"/>
                <a:t>Ptychography</a:t>
              </a:r>
              <a:r>
                <a:rPr lang="zh-CN" altLang="en-US" dirty="0"/>
                <a:t> </a:t>
              </a:r>
              <a:r>
                <a:rPr lang="en-US" altLang="zh-CN" dirty="0"/>
                <a:t>for</a:t>
              </a:r>
              <a:r>
                <a:rPr lang="zh-CN" altLang="en-US" dirty="0"/>
                <a:t> </a:t>
              </a:r>
              <a:r>
                <a:rPr lang="en-US" altLang="zh-CN" dirty="0"/>
                <a:t>Bio</a:t>
              </a:r>
              <a:endParaRPr lang="en-CN" dirty="0"/>
            </a:p>
          </p:txBody>
        </p:sp>
      </p:grpSp>
      <p:grpSp>
        <p:nvGrpSpPr>
          <p:cNvPr id="95" name="Group 94">
            <a:extLst>
              <a:ext uri="{FF2B5EF4-FFF2-40B4-BE49-F238E27FC236}">
                <a16:creationId xmlns:a16="http://schemas.microsoft.com/office/drawing/2014/main" id="{52FE2DA1-F7B4-23D0-C122-2940A8C1FF97}"/>
              </a:ext>
            </a:extLst>
          </p:cNvPr>
          <p:cNvGrpSpPr/>
          <p:nvPr/>
        </p:nvGrpSpPr>
        <p:grpSpPr>
          <a:xfrm>
            <a:off x="3817847" y="1425303"/>
            <a:ext cx="4160395" cy="5344921"/>
            <a:chOff x="3817847" y="1425303"/>
            <a:chExt cx="4160395" cy="5344921"/>
          </a:xfrm>
        </p:grpSpPr>
        <p:sp>
          <p:nvSpPr>
            <p:cNvPr id="70" name="矩形 8">
              <a:extLst>
                <a:ext uri="{FF2B5EF4-FFF2-40B4-BE49-F238E27FC236}">
                  <a16:creationId xmlns:a16="http://schemas.microsoft.com/office/drawing/2014/main" id="{46B89591-BD3D-F368-E935-9D6E247F688F}"/>
                </a:ext>
              </a:extLst>
            </p:cNvPr>
            <p:cNvSpPr/>
            <p:nvPr/>
          </p:nvSpPr>
          <p:spPr>
            <a:xfrm>
              <a:off x="4205399" y="6247004"/>
              <a:ext cx="3625661" cy="523220"/>
            </a:xfrm>
            <a:prstGeom prst="rect">
              <a:avLst/>
            </a:prstGeom>
          </p:spPr>
          <p:txBody>
            <a:bodyPr wrap="square">
              <a:spAutoFit/>
            </a:bodyPr>
            <a:lstStyle/>
            <a:p>
              <a:r>
                <a:rPr lang="en-GB" sz="1400" kern="0" dirty="0">
                  <a:solidFill>
                    <a:srgbClr val="212529"/>
                  </a:solidFill>
                  <a:latin typeface="Arial" panose="020B0604020202020204" pitchFamily="34" charset="0"/>
                  <a:ea typeface="Calibri" panose="020F0502020204030204" pitchFamily="34" charset="0"/>
                  <a:cs typeface="Arial" panose="020B0604020202020204" pitchFamily="34" charset="0"/>
                </a:rPr>
                <a:t>J. Song, </a:t>
              </a:r>
              <a:r>
                <a:rPr lang="en-GB" sz="1400" b="1" kern="0" dirty="0">
                  <a:solidFill>
                    <a:srgbClr val="212529"/>
                  </a:solidFill>
                  <a:latin typeface="Arial" panose="020B0604020202020204" pitchFamily="34" charset="0"/>
                  <a:ea typeface="Calibri" panose="020F0502020204030204" pitchFamily="34" charset="0"/>
                  <a:cs typeface="Arial" panose="020B0604020202020204" pitchFamily="34" charset="0"/>
                </a:rPr>
                <a:t>C. S. Allen</a:t>
              </a:r>
              <a:r>
                <a:rPr lang="en-GB" sz="1400" kern="0" dirty="0">
                  <a:solidFill>
                    <a:srgbClr val="212529"/>
                  </a:solidFill>
                  <a:latin typeface="Arial" panose="020B0604020202020204" pitchFamily="34" charset="0"/>
                  <a:ea typeface="Calibri" panose="020F0502020204030204" pitchFamily="34" charset="0"/>
                  <a:cs typeface="Arial" panose="020B0604020202020204" pitchFamily="34" charset="0"/>
                </a:rPr>
                <a:t>, .., </a:t>
              </a:r>
              <a:r>
                <a:rPr lang="en-GB" sz="1400" b="1" kern="0" dirty="0">
                  <a:solidFill>
                    <a:srgbClr val="212529"/>
                  </a:solidFill>
                  <a:latin typeface="Arial" panose="020B0604020202020204" pitchFamily="34" charset="0"/>
                  <a:ea typeface="Calibri" panose="020F0502020204030204" pitchFamily="34" charset="0"/>
                  <a:cs typeface="Arial" panose="020B0604020202020204" pitchFamily="34" charset="0"/>
                </a:rPr>
                <a:t>P. Wang* </a:t>
              </a:r>
              <a:r>
                <a:rPr lang="en-GB" sz="1400" kern="0" dirty="0">
                  <a:solidFill>
                    <a:srgbClr val="212529"/>
                  </a:solidFill>
                  <a:latin typeface="Arial" panose="020B0604020202020204" pitchFamily="34" charset="0"/>
                  <a:ea typeface="Calibri" panose="020F0502020204030204" pitchFamily="34" charset="0"/>
                  <a:cs typeface="Arial" panose="020B0604020202020204" pitchFamily="34" charset="0"/>
                </a:rPr>
                <a:t>&amp; et al, </a:t>
              </a:r>
              <a:endParaRPr lang="en-CN" sz="1400" dirty="0">
                <a:latin typeface="Arial" panose="020B0604020202020204" pitchFamily="34" charset="0"/>
                <a:cs typeface="Arial" panose="020B0604020202020204" pitchFamily="34" charset="0"/>
              </a:endParaRPr>
            </a:p>
            <a:p>
              <a:r>
                <a:rPr lang="en-US" altLang="zh-CN" sz="1400" i="1" dirty="0">
                  <a:solidFill>
                    <a:srgbClr val="0000FF"/>
                  </a:solidFill>
                  <a:latin typeface="Arial" panose="020B0604020202020204" pitchFamily="34" charset="0"/>
                  <a:cs typeface="Arial" panose="020B0604020202020204" pitchFamily="34" charset="0"/>
                </a:rPr>
                <a:t>Scientific Reports,</a:t>
              </a:r>
              <a:r>
                <a:rPr lang="en-US" altLang="zh-CN" sz="1400" dirty="0">
                  <a:solidFill>
                    <a:srgbClr val="0000FF"/>
                  </a:solidFill>
                  <a:latin typeface="Arial" panose="020B0604020202020204" pitchFamily="34" charset="0"/>
                  <a:cs typeface="Arial" panose="020B0604020202020204" pitchFamily="34" charset="0"/>
                </a:rPr>
                <a:t> </a:t>
              </a:r>
              <a:r>
                <a:rPr lang="en-US" altLang="zh-CN" sz="1400" b="1" dirty="0">
                  <a:solidFill>
                    <a:srgbClr val="0000FF"/>
                  </a:solidFill>
                  <a:latin typeface="Arial" panose="020B0604020202020204" pitchFamily="34" charset="0"/>
                  <a:cs typeface="Arial" panose="020B0604020202020204" pitchFamily="34" charset="0"/>
                </a:rPr>
                <a:t>9</a:t>
              </a:r>
              <a:r>
                <a:rPr lang="en-US" altLang="zh-CN" sz="1400" dirty="0">
                  <a:solidFill>
                    <a:srgbClr val="0000FF"/>
                  </a:solidFill>
                  <a:latin typeface="Arial" panose="020B0604020202020204" pitchFamily="34" charset="0"/>
                  <a:cs typeface="Arial" panose="020B0604020202020204" pitchFamily="34" charset="0"/>
                </a:rPr>
                <a:t>, 3919 (2019)</a:t>
              </a:r>
              <a:endParaRPr lang="zh-CN" altLang="en-US" sz="1400" dirty="0">
                <a:solidFill>
                  <a:srgbClr val="0000FF"/>
                </a:solidFill>
                <a:latin typeface="Arial" panose="020B0604020202020204" pitchFamily="34" charset="0"/>
                <a:cs typeface="Arial" panose="020B0604020202020204" pitchFamily="34" charset="0"/>
              </a:endParaRPr>
            </a:p>
          </p:txBody>
        </p:sp>
        <p:grpSp>
          <p:nvGrpSpPr>
            <p:cNvPr id="91" name="Group 90">
              <a:extLst>
                <a:ext uri="{FF2B5EF4-FFF2-40B4-BE49-F238E27FC236}">
                  <a16:creationId xmlns:a16="http://schemas.microsoft.com/office/drawing/2014/main" id="{34429385-9AAF-AFD3-C36A-4B5F37F64633}"/>
                </a:ext>
              </a:extLst>
            </p:cNvPr>
            <p:cNvGrpSpPr/>
            <p:nvPr/>
          </p:nvGrpSpPr>
          <p:grpSpPr>
            <a:xfrm>
              <a:off x="3817847" y="1425303"/>
              <a:ext cx="4160395" cy="4790259"/>
              <a:chOff x="3817847" y="1425303"/>
              <a:chExt cx="4160395" cy="4790259"/>
            </a:xfrm>
          </p:grpSpPr>
          <p:sp>
            <p:nvSpPr>
              <p:cNvPr id="20" name="Oval 6">
                <a:extLst>
                  <a:ext uri="{FF2B5EF4-FFF2-40B4-BE49-F238E27FC236}">
                    <a16:creationId xmlns:a16="http://schemas.microsoft.com/office/drawing/2014/main" id="{ACB02A5B-8C55-3C5D-1783-48EC9E77C4A4}"/>
                  </a:ext>
                </a:extLst>
              </p:cNvPr>
              <p:cNvSpPr>
                <a:spLocks noChangeArrowheads="1"/>
              </p:cNvSpPr>
              <p:nvPr/>
            </p:nvSpPr>
            <p:spPr bwMode="auto">
              <a:xfrm>
                <a:off x="4249613" y="2850715"/>
                <a:ext cx="1084734" cy="76524"/>
              </a:xfrm>
              <a:prstGeom prst="ellipse">
                <a:avLst/>
              </a:prstGeom>
              <a:solidFill>
                <a:srgbClr val="99CCFF"/>
              </a:solidFill>
              <a:ln w="9525">
                <a:solidFill>
                  <a:schemeClr val="tx1"/>
                </a:solidFill>
                <a:round/>
                <a:headEnd/>
                <a:tailEnd/>
              </a:ln>
              <a:effectLst/>
            </p:spPr>
            <p:txBody>
              <a:bodyPr wrap="none" anchor="ctr"/>
              <a:lstStyle/>
              <a:p>
                <a:endParaRPr lang="en-GB" sz="1350"/>
              </a:p>
            </p:txBody>
          </p:sp>
          <p:sp>
            <p:nvSpPr>
              <p:cNvPr id="21" name="Rectangle 7">
                <a:extLst>
                  <a:ext uri="{FF2B5EF4-FFF2-40B4-BE49-F238E27FC236}">
                    <a16:creationId xmlns:a16="http://schemas.microsoft.com/office/drawing/2014/main" id="{5EF8F32F-63EF-35D1-8F13-025B0EBACB67}"/>
                  </a:ext>
                </a:extLst>
              </p:cNvPr>
              <p:cNvSpPr>
                <a:spLocks noChangeArrowheads="1"/>
              </p:cNvSpPr>
              <p:nvPr/>
            </p:nvSpPr>
            <p:spPr bwMode="auto">
              <a:xfrm>
                <a:off x="4287875" y="3408386"/>
                <a:ext cx="1040732" cy="130091"/>
              </a:xfrm>
              <a:prstGeom prst="rect">
                <a:avLst/>
              </a:prstGeom>
              <a:pattFill prst="ltUpDiag">
                <a:fgClr>
                  <a:srgbClr val="969696"/>
                </a:fgClr>
                <a:bgClr>
                  <a:schemeClr val="bg1"/>
                </a:bgClr>
              </a:pattFill>
              <a:ln w="9525">
                <a:solidFill>
                  <a:schemeClr val="tx1"/>
                </a:solidFill>
                <a:miter lim="800000"/>
                <a:headEnd/>
                <a:tailEnd/>
              </a:ln>
              <a:effectLst/>
            </p:spPr>
            <p:txBody>
              <a:bodyPr wrap="none" anchor="ctr"/>
              <a:lstStyle/>
              <a:p>
                <a:endParaRPr lang="en-GB" sz="1350"/>
              </a:p>
            </p:txBody>
          </p:sp>
          <p:grpSp>
            <p:nvGrpSpPr>
              <p:cNvPr id="22" name="Group 8">
                <a:extLst>
                  <a:ext uri="{FF2B5EF4-FFF2-40B4-BE49-F238E27FC236}">
                    <a16:creationId xmlns:a16="http://schemas.microsoft.com/office/drawing/2014/main" id="{C4C698C0-E5DE-FF4E-6AF3-D4867F2D0DD1}"/>
                  </a:ext>
                </a:extLst>
              </p:cNvPr>
              <p:cNvGrpSpPr>
                <a:grpSpLocks/>
              </p:cNvGrpSpPr>
              <p:nvPr/>
            </p:nvGrpSpPr>
            <p:grpSpPr bwMode="auto">
              <a:xfrm>
                <a:off x="4308920" y="2672796"/>
                <a:ext cx="1001513" cy="114787"/>
                <a:chOff x="2060" y="799"/>
                <a:chExt cx="1636" cy="227"/>
              </a:xfrm>
            </p:grpSpPr>
            <p:sp>
              <p:nvSpPr>
                <p:cNvPr id="23" name="Rectangle 9">
                  <a:extLst>
                    <a:ext uri="{FF2B5EF4-FFF2-40B4-BE49-F238E27FC236}">
                      <a16:creationId xmlns:a16="http://schemas.microsoft.com/office/drawing/2014/main" id="{962562F9-1BEF-A88D-A558-EFCFBA1D4265}"/>
                    </a:ext>
                  </a:extLst>
                </p:cNvPr>
                <p:cNvSpPr>
                  <a:spLocks noChangeArrowheads="1"/>
                </p:cNvSpPr>
                <p:nvPr/>
              </p:nvSpPr>
              <p:spPr bwMode="auto">
                <a:xfrm>
                  <a:off x="2064" y="799"/>
                  <a:ext cx="1632" cy="227"/>
                </a:xfrm>
                <a:prstGeom prst="rect">
                  <a:avLst/>
                </a:prstGeom>
                <a:noFill/>
                <a:ln w="19050">
                  <a:solidFill>
                    <a:schemeClr val="tx1"/>
                  </a:solidFill>
                  <a:miter lim="800000"/>
                  <a:headEnd/>
                  <a:tailEnd/>
                </a:ln>
                <a:effectLst/>
              </p:spPr>
              <p:txBody>
                <a:bodyPr wrap="none" anchor="ctr"/>
                <a:lstStyle/>
                <a:p>
                  <a:endParaRPr lang="en-GB" sz="1350"/>
                </a:p>
              </p:txBody>
            </p:sp>
            <p:sp>
              <p:nvSpPr>
                <p:cNvPr id="24" name="Rectangle 10">
                  <a:extLst>
                    <a:ext uri="{FF2B5EF4-FFF2-40B4-BE49-F238E27FC236}">
                      <a16:creationId xmlns:a16="http://schemas.microsoft.com/office/drawing/2014/main" id="{19B8AFD2-D9F4-FEE0-DDE8-FCD045C73D7F}"/>
                    </a:ext>
                  </a:extLst>
                </p:cNvPr>
                <p:cNvSpPr>
                  <a:spLocks noChangeArrowheads="1"/>
                </p:cNvSpPr>
                <p:nvPr/>
              </p:nvSpPr>
              <p:spPr bwMode="auto">
                <a:xfrm>
                  <a:off x="2060" y="799"/>
                  <a:ext cx="91" cy="227"/>
                </a:xfrm>
                <a:prstGeom prst="rect">
                  <a:avLst/>
                </a:prstGeom>
                <a:solidFill>
                  <a:schemeClr val="tx1"/>
                </a:solidFill>
                <a:ln w="9525">
                  <a:solidFill>
                    <a:schemeClr val="tx1"/>
                  </a:solidFill>
                  <a:miter lim="800000"/>
                  <a:headEnd/>
                  <a:tailEnd/>
                </a:ln>
                <a:effectLst/>
              </p:spPr>
              <p:txBody>
                <a:bodyPr wrap="none" anchor="ctr"/>
                <a:lstStyle/>
                <a:p>
                  <a:endParaRPr lang="en-GB" sz="1350"/>
                </a:p>
              </p:txBody>
            </p:sp>
            <p:sp>
              <p:nvSpPr>
                <p:cNvPr id="25" name="Rectangle 11">
                  <a:extLst>
                    <a:ext uri="{FF2B5EF4-FFF2-40B4-BE49-F238E27FC236}">
                      <a16:creationId xmlns:a16="http://schemas.microsoft.com/office/drawing/2014/main" id="{F53D5A1A-5F84-92C3-D8B3-76252CCFD466}"/>
                    </a:ext>
                  </a:extLst>
                </p:cNvPr>
                <p:cNvSpPr>
                  <a:spLocks noChangeArrowheads="1"/>
                </p:cNvSpPr>
                <p:nvPr/>
              </p:nvSpPr>
              <p:spPr bwMode="auto">
                <a:xfrm>
                  <a:off x="3605" y="799"/>
                  <a:ext cx="91" cy="227"/>
                </a:xfrm>
                <a:prstGeom prst="rect">
                  <a:avLst/>
                </a:prstGeom>
                <a:solidFill>
                  <a:schemeClr val="tx1"/>
                </a:solidFill>
                <a:ln w="19050">
                  <a:solidFill>
                    <a:schemeClr val="tx1"/>
                  </a:solidFill>
                  <a:miter lim="800000"/>
                  <a:headEnd/>
                  <a:tailEnd/>
                </a:ln>
                <a:effectLst/>
              </p:spPr>
              <p:txBody>
                <a:bodyPr wrap="none" anchor="ctr"/>
                <a:lstStyle/>
                <a:p>
                  <a:endParaRPr lang="en-GB" sz="1350"/>
                </a:p>
              </p:txBody>
            </p:sp>
          </p:grpSp>
          <p:sp>
            <p:nvSpPr>
              <p:cNvPr id="26" name="AutoShape 14">
                <a:extLst>
                  <a:ext uri="{FF2B5EF4-FFF2-40B4-BE49-F238E27FC236}">
                    <a16:creationId xmlns:a16="http://schemas.microsoft.com/office/drawing/2014/main" id="{B7CF7D61-C9EF-9BB4-FBF1-05DFEE7171A0}"/>
                  </a:ext>
                </a:extLst>
              </p:cNvPr>
              <p:cNvSpPr>
                <a:spLocks noChangeArrowheads="1"/>
              </p:cNvSpPr>
              <p:nvPr/>
            </p:nvSpPr>
            <p:spPr bwMode="auto">
              <a:xfrm flipV="1">
                <a:off x="4768066" y="2157213"/>
                <a:ext cx="86090" cy="130091"/>
              </a:xfrm>
              <a:prstGeom prst="triangle">
                <a:avLst>
                  <a:gd name="adj" fmla="val 50000"/>
                </a:avLst>
              </a:prstGeom>
              <a:solidFill>
                <a:srgbClr val="FF0000"/>
              </a:solidFill>
              <a:ln w="9525">
                <a:solidFill>
                  <a:schemeClr val="tx1"/>
                </a:solidFill>
                <a:miter lim="800000"/>
                <a:headEnd/>
                <a:tailEnd/>
              </a:ln>
              <a:effectLst/>
            </p:spPr>
            <p:txBody>
              <a:bodyPr wrap="none" anchor="ctr"/>
              <a:lstStyle/>
              <a:p>
                <a:endParaRPr lang="en-GB" sz="1350"/>
              </a:p>
            </p:txBody>
          </p:sp>
          <p:grpSp>
            <p:nvGrpSpPr>
              <p:cNvPr id="27" name="Group 55">
                <a:extLst>
                  <a:ext uri="{FF2B5EF4-FFF2-40B4-BE49-F238E27FC236}">
                    <a16:creationId xmlns:a16="http://schemas.microsoft.com/office/drawing/2014/main" id="{148E429A-87F7-55F7-C268-F7ED596845E9}"/>
                  </a:ext>
                </a:extLst>
              </p:cNvPr>
              <p:cNvGrpSpPr/>
              <p:nvPr/>
            </p:nvGrpSpPr>
            <p:grpSpPr>
              <a:xfrm>
                <a:off x="4600277" y="2281565"/>
                <a:ext cx="429018" cy="1210610"/>
                <a:chOff x="2203818" y="2139950"/>
                <a:chExt cx="844140" cy="2009130"/>
              </a:xfrm>
            </p:grpSpPr>
            <p:sp>
              <p:nvSpPr>
                <p:cNvPr id="28" name="Line 12">
                  <a:extLst>
                    <a:ext uri="{FF2B5EF4-FFF2-40B4-BE49-F238E27FC236}">
                      <a16:creationId xmlns:a16="http://schemas.microsoft.com/office/drawing/2014/main" id="{C37A6FAC-B49C-DD67-75CA-7879315B6644}"/>
                    </a:ext>
                  </a:extLst>
                </p:cNvPr>
                <p:cNvSpPr>
                  <a:spLocks noChangeShapeType="1"/>
                </p:cNvSpPr>
                <p:nvPr/>
              </p:nvSpPr>
              <p:spPr bwMode="auto">
                <a:xfrm>
                  <a:off x="2203819" y="3148013"/>
                  <a:ext cx="423966" cy="1001067"/>
                </a:xfrm>
                <a:prstGeom prst="line">
                  <a:avLst/>
                </a:prstGeom>
                <a:noFill/>
                <a:ln w="19050">
                  <a:solidFill>
                    <a:schemeClr val="tx1"/>
                  </a:solidFill>
                  <a:round/>
                  <a:headEnd/>
                  <a:tailEnd/>
                </a:ln>
                <a:effectLst/>
              </p:spPr>
              <p:txBody>
                <a:bodyPr/>
                <a:lstStyle/>
                <a:p>
                  <a:endParaRPr lang="en-GB" sz="1350"/>
                </a:p>
              </p:txBody>
            </p:sp>
            <p:sp>
              <p:nvSpPr>
                <p:cNvPr id="29" name="Line 13">
                  <a:extLst>
                    <a:ext uri="{FF2B5EF4-FFF2-40B4-BE49-F238E27FC236}">
                      <a16:creationId xmlns:a16="http://schemas.microsoft.com/office/drawing/2014/main" id="{9EBB1BB8-81E7-224D-B113-3BA14C7A63AB}"/>
                    </a:ext>
                  </a:extLst>
                </p:cNvPr>
                <p:cNvSpPr>
                  <a:spLocks noChangeShapeType="1"/>
                </p:cNvSpPr>
                <p:nvPr/>
              </p:nvSpPr>
              <p:spPr bwMode="auto">
                <a:xfrm flipH="1">
                  <a:off x="2627783" y="3148013"/>
                  <a:ext cx="420174" cy="1001067"/>
                </a:xfrm>
                <a:prstGeom prst="line">
                  <a:avLst/>
                </a:prstGeom>
                <a:noFill/>
                <a:ln w="19050">
                  <a:solidFill>
                    <a:schemeClr val="tx1"/>
                  </a:solidFill>
                  <a:round/>
                  <a:headEnd/>
                  <a:tailEnd/>
                </a:ln>
                <a:effectLst/>
              </p:spPr>
              <p:txBody>
                <a:bodyPr/>
                <a:lstStyle/>
                <a:p>
                  <a:endParaRPr lang="en-GB" sz="1350"/>
                </a:p>
              </p:txBody>
            </p:sp>
            <p:grpSp>
              <p:nvGrpSpPr>
                <p:cNvPr id="30" name="Group 15">
                  <a:extLst>
                    <a:ext uri="{FF2B5EF4-FFF2-40B4-BE49-F238E27FC236}">
                      <a16:creationId xmlns:a16="http://schemas.microsoft.com/office/drawing/2014/main" id="{B3B81AE3-F30E-08B0-36A5-5D1A7D40AA12}"/>
                    </a:ext>
                  </a:extLst>
                </p:cNvPr>
                <p:cNvGrpSpPr>
                  <a:grpSpLocks/>
                </p:cNvGrpSpPr>
                <p:nvPr/>
              </p:nvGrpSpPr>
              <p:grpSpPr bwMode="auto">
                <a:xfrm flipV="1">
                  <a:off x="2203818" y="2139950"/>
                  <a:ext cx="844140" cy="1009650"/>
                  <a:chOff x="3560" y="436"/>
                  <a:chExt cx="908" cy="636"/>
                </a:xfrm>
              </p:grpSpPr>
              <p:sp>
                <p:nvSpPr>
                  <p:cNvPr id="31" name="Line 16">
                    <a:extLst>
                      <a:ext uri="{FF2B5EF4-FFF2-40B4-BE49-F238E27FC236}">
                        <a16:creationId xmlns:a16="http://schemas.microsoft.com/office/drawing/2014/main" id="{AFF52382-C190-96C8-3D44-0F6EB5ECD9A2}"/>
                      </a:ext>
                    </a:extLst>
                  </p:cNvPr>
                  <p:cNvSpPr>
                    <a:spLocks noChangeShapeType="1"/>
                  </p:cNvSpPr>
                  <p:nvPr/>
                </p:nvSpPr>
                <p:spPr bwMode="auto">
                  <a:xfrm flipH="1" flipV="1">
                    <a:off x="3560" y="436"/>
                    <a:ext cx="454" cy="636"/>
                  </a:xfrm>
                  <a:prstGeom prst="line">
                    <a:avLst/>
                  </a:prstGeom>
                  <a:noFill/>
                  <a:ln w="19050">
                    <a:solidFill>
                      <a:schemeClr val="tx1"/>
                    </a:solidFill>
                    <a:round/>
                    <a:headEnd/>
                    <a:tailEnd/>
                  </a:ln>
                  <a:effectLst/>
                </p:spPr>
                <p:txBody>
                  <a:bodyPr/>
                  <a:lstStyle/>
                  <a:p>
                    <a:endParaRPr lang="en-GB" sz="1350"/>
                  </a:p>
                </p:txBody>
              </p:sp>
              <p:sp>
                <p:nvSpPr>
                  <p:cNvPr id="32" name="Line 17">
                    <a:extLst>
                      <a:ext uri="{FF2B5EF4-FFF2-40B4-BE49-F238E27FC236}">
                        <a16:creationId xmlns:a16="http://schemas.microsoft.com/office/drawing/2014/main" id="{0D634F45-A342-EC4D-DBCD-B319C459CEF2}"/>
                      </a:ext>
                    </a:extLst>
                  </p:cNvPr>
                  <p:cNvSpPr>
                    <a:spLocks noChangeShapeType="1"/>
                  </p:cNvSpPr>
                  <p:nvPr/>
                </p:nvSpPr>
                <p:spPr bwMode="auto">
                  <a:xfrm flipV="1">
                    <a:off x="4014" y="436"/>
                    <a:ext cx="454" cy="636"/>
                  </a:xfrm>
                  <a:prstGeom prst="line">
                    <a:avLst/>
                  </a:prstGeom>
                  <a:noFill/>
                  <a:ln w="19050">
                    <a:solidFill>
                      <a:schemeClr val="tx1"/>
                    </a:solidFill>
                    <a:round/>
                    <a:headEnd/>
                    <a:tailEnd/>
                  </a:ln>
                  <a:effectLst/>
                </p:spPr>
                <p:txBody>
                  <a:bodyPr/>
                  <a:lstStyle/>
                  <a:p>
                    <a:endParaRPr lang="en-GB" sz="1350"/>
                  </a:p>
                </p:txBody>
              </p:sp>
            </p:grpSp>
          </p:grpSp>
          <p:sp>
            <p:nvSpPr>
              <p:cNvPr id="33" name="Text Box 18">
                <a:extLst>
                  <a:ext uri="{FF2B5EF4-FFF2-40B4-BE49-F238E27FC236}">
                    <a16:creationId xmlns:a16="http://schemas.microsoft.com/office/drawing/2014/main" id="{F3AEFFA6-6443-CB97-ACC6-C4AC78F73967}"/>
                  </a:ext>
                </a:extLst>
              </p:cNvPr>
              <p:cNvSpPr txBox="1">
                <a:spLocks noChangeArrowheads="1"/>
              </p:cNvSpPr>
              <p:nvPr/>
            </p:nvSpPr>
            <p:spPr bwMode="auto">
              <a:xfrm>
                <a:off x="4843633" y="2081644"/>
                <a:ext cx="148414" cy="241088"/>
              </a:xfrm>
              <a:prstGeom prst="rect">
                <a:avLst/>
              </a:prstGeom>
              <a:noFill/>
              <a:ln w="9525">
                <a:noFill/>
                <a:miter lim="800000"/>
                <a:headEnd/>
                <a:tailEnd/>
              </a:ln>
              <a:effectLst/>
            </p:spPr>
            <p:txBody>
              <a:bodyPr wrap="none">
                <a:spAutoFit/>
              </a:bodyPr>
              <a:lstStyle/>
              <a:p>
                <a:endParaRPr lang="zh-CN" altLang="en-US" sz="1350" b="1">
                  <a:ea typeface="宋体" pitchFamily="2" charset="-122"/>
                </a:endParaRPr>
              </a:p>
            </p:txBody>
          </p:sp>
          <p:sp>
            <p:nvSpPr>
              <p:cNvPr id="34" name="Text Box 23">
                <a:extLst>
                  <a:ext uri="{FF2B5EF4-FFF2-40B4-BE49-F238E27FC236}">
                    <a16:creationId xmlns:a16="http://schemas.microsoft.com/office/drawing/2014/main" id="{3A9F1745-423B-1E3F-7388-DC7D8FE3F647}"/>
                  </a:ext>
                </a:extLst>
              </p:cNvPr>
              <p:cNvSpPr txBox="1">
                <a:spLocks noChangeArrowheads="1"/>
              </p:cNvSpPr>
              <p:nvPr/>
            </p:nvSpPr>
            <p:spPr bwMode="auto">
              <a:xfrm>
                <a:off x="4465241" y="4360158"/>
                <a:ext cx="617143" cy="203998"/>
              </a:xfrm>
              <a:prstGeom prst="rect">
                <a:avLst/>
              </a:prstGeom>
              <a:noFill/>
              <a:ln w="9525">
                <a:noFill/>
                <a:miter lim="800000"/>
                <a:headEnd/>
                <a:tailEnd/>
              </a:ln>
              <a:effectLst/>
            </p:spPr>
            <p:txBody>
              <a:bodyPr wrap="none">
                <a:spAutoFit/>
              </a:bodyPr>
              <a:lstStyle/>
              <a:p>
                <a:r>
                  <a:rPr lang="en-GB" altLang="zh-CN" sz="1050" b="1" dirty="0">
                    <a:ea typeface="宋体" pitchFamily="2" charset="-122"/>
                  </a:rPr>
                  <a:t>Detectors</a:t>
                </a:r>
                <a:endParaRPr lang="en-US" altLang="zh-CN" sz="1050" b="1" dirty="0">
                  <a:ea typeface="宋体" pitchFamily="2" charset="-122"/>
                </a:endParaRPr>
              </a:p>
            </p:txBody>
          </p:sp>
          <p:sp>
            <p:nvSpPr>
              <p:cNvPr id="35" name="Line 24">
                <a:extLst>
                  <a:ext uri="{FF2B5EF4-FFF2-40B4-BE49-F238E27FC236}">
                    <a16:creationId xmlns:a16="http://schemas.microsoft.com/office/drawing/2014/main" id="{9442AD9A-DBE9-AC66-1F40-BB3469BB094C}"/>
                  </a:ext>
                </a:extLst>
              </p:cNvPr>
              <p:cNvSpPr>
                <a:spLocks noChangeShapeType="1"/>
              </p:cNvSpPr>
              <p:nvPr/>
            </p:nvSpPr>
            <p:spPr bwMode="auto">
              <a:xfrm>
                <a:off x="4811111" y="2107472"/>
                <a:ext cx="956" cy="2213468"/>
              </a:xfrm>
              <a:prstGeom prst="line">
                <a:avLst/>
              </a:prstGeom>
              <a:noFill/>
              <a:ln w="12700">
                <a:solidFill>
                  <a:schemeClr val="tx1"/>
                </a:solidFill>
                <a:prstDash val="lgDashDot"/>
                <a:round/>
                <a:headEnd/>
                <a:tailEnd/>
              </a:ln>
              <a:effectLst/>
            </p:spPr>
            <p:txBody>
              <a:bodyPr/>
              <a:lstStyle/>
              <a:p>
                <a:endParaRPr lang="en-GB" sz="1350" dirty="0"/>
              </a:p>
            </p:txBody>
          </p:sp>
          <p:sp>
            <p:nvSpPr>
              <p:cNvPr id="36" name="Text Box 32">
                <a:extLst>
                  <a:ext uri="{FF2B5EF4-FFF2-40B4-BE49-F238E27FC236}">
                    <a16:creationId xmlns:a16="http://schemas.microsoft.com/office/drawing/2014/main" id="{043560E9-F123-1417-6E47-65FC04EC1387}"/>
                  </a:ext>
                </a:extLst>
              </p:cNvPr>
              <p:cNvSpPr txBox="1">
                <a:spLocks noChangeArrowheads="1"/>
              </p:cNvSpPr>
              <p:nvPr/>
            </p:nvSpPr>
            <p:spPr bwMode="auto">
              <a:xfrm>
                <a:off x="3942628" y="4175543"/>
                <a:ext cx="692818" cy="253916"/>
              </a:xfrm>
              <a:prstGeom prst="rect">
                <a:avLst/>
              </a:prstGeom>
              <a:noFill/>
              <a:ln w="9525">
                <a:noFill/>
                <a:miter lim="800000"/>
                <a:headEnd/>
                <a:tailEnd/>
              </a:ln>
              <a:effectLst/>
            </p:spPr>
            <p:txBody>
              <a:bodyPr wrap="none">
                <a:spAutoFit/>
              </a:bodyPr>
              <a:lstStyle/>
              <a:p>
                <a:r>
                  <a:rPr lang="en-US" altLang="zh-CN" sz="1050" b="1" dirty="0">
                    <a:ea typeface="宋体" pitchFamily="2" charset="-122"/>
                  </a:rPr>
                  <a:t>HA</a:t>
                </a:r>
                <a:r>
                  <a:rPr lang="en-GB" altLang="zh-CN" sz="1050" b="1" dirty="0">
                    <a:ea typeface="宋体" pitchFamily="2" charset="-122"/>
                  </a:rPr>
                  <a:t>ADF</a:t>
                </a:r>
                <a:endParaRPr lang="en-US" altLang="zh-CN" sz="1050" b="1" dirty="0">
                  <a:ea typeface="宋体" pitchFamily="2" charset="-122"/>
                </a:endParaRPr>
              </a:p>
            </p:txBody>
          </p:sp>
          <p:sp>
            <p:nvSpPr>
              <p:cNvPr id="37" name="Rectangle 29">
                <a:extLst>
                  <a:ext uri="{FF2B5EF4-FFF2-40B4-BE49-F238E27FC236}">
                    <a16:creationId xmlns:a16="http://schemas.microsoft.com/office/drawing/2014/main" id="{3B6D5980-69EC-672A-EDDF-D12FB06F5942}"/>
                  </a:ext>
                </a:extLst>
              </p:cNvPr>
              <p:cNvSpPr>
                <a:spLocks noChangeArrowheads="1"/>
              </p:cNvSpPr>
              <p:nvPr/>
            </p:nvSpPr>
            <p:spPr bwMode="auto">
              <a:xfrm>
                <a:off x="5150508" y="4143006"/>
                <a:ext cx="347230" cy="59322"/>
              </a:xfrm>
              <a:prstGeom prst="rect">
                <a:avLst/>
              </a:prstGeom>
              <a:solidFill>
                <a:srgbClr val="FF6600"/>
              </a:solidFill>
              <a:ln w="9525">
                <a:solidFill>
                  <a:schemeClr val="tx1"/>
                </a:solidFill>
                <a:miter lim="800000"/>
                <a:headEnd/>
                <a:tailEnd/>
              </a:ln>
              <a:effectLst/>
            </p:spPr>
            <p:txBody>
              <a:bodyPr wrap="none" anchor="ctr"/>
              <a:lstStyle/>
              <a:p>
                <a:endParaRPr lang="en-GB" sz="1350"/>
              </a:p>
            </p:txBody>
          </p:sp>
          <p:sp>
            <p:nvSpPr>
              <p:cNvPr id="38" name="Isosceles Triangle 49">
                <a:extLst>
                  <a:ext uri="{FF2B5EF4-FFF2-40B4-BE49-F238E27FC236}">
                    <a16:creationId xmlns:a16="http://schemas.microsoft.com/office/drawing/2014/main" id="{61D24F9F-8112-D7F3-2068-EB8E2BAA9E62}"/>
                  </a:ext>
                </a:extLst>
              </p:cNvPr>
              <p:cNvSpPr/>
              <p:nvPr/>
            </p:nvSpPr>
            <p:spPr>
              <a:xfrm rot="8129176">
                <a:off x="4088939" y="3777349"/>
                <a:ext cx="943394" cy="237314"/>
              </a:xfrm>
              <a:prstGeom prst="triangle">
                <a:avLst>
                  <a:gd name="adj" fmla="val 74283"/>
                </a:avLst>
              </a:prstGeom>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sz="1350"/>
              </a:p>
            </p:txBody>
          </p:sp>
          <p:sp>
            <p:nvSpPr>
              <p:cNvPr id="39" name="Rectangle 29">
                <a:extLst>
                  <a:ext uri="{FF2B5EF4-FFF2-40B4-BE49-F238E27FC236}">
                    <a16:creationId xmlns:a16="http://schemas.microsoft.com/office/drawing/2014/main" id="{BC53300C-B2B7-F7A2-C1FF-8698F95C7D51}"/>
                  </a:ext>
                </a:extLst>
              </p:cNvPr>
              <p:cNvSpPr>
                <a:spLocks noChangeArrowheads="1"/>
              </p:cNvSpPr>
              <p:nvPr/>
            </p:nvSpPr>
            <p:spPr bwMode="auto">
              <a:xfrm>
                <a:off x="4129088" y="4143006"/>
                <a:ext cx="347230" cy="59322"/>
              </a:xfrm>
              <a:prstGeom prst="rect">
                <a:avLst/>
              </a:prstGeom>
              <a:solidFill>
                <a:schemeClr val="accent6">
                  <a:lumMod val="75000"/>
                </a:schemeClr>
              </a:solidFill>
              <a:ln>
                <a:solidFill>
                  <a:schemeClr val="tx1"/>
                </a:solidFill>
                <a:headEnd/>
                <a:tailEnd/>
              </a:ln>
            </p:spPr>
            <p:style>
              <a:lnRef idx="2">
                <a:schemeClr val="accent6">
                  <a:shade val="50000"/>
                </a:schemeClr>
              </a:lnRef>
              <a:fillRef idx="1">
                <a:schemeClr val="accent6"/>
              </a:fillRef>
              <a:effectRef idx="0">
                <a:schemeClr val="accent6"/>
              </a:effectRef>
              <a:fontRef idx="minor">
                <a:schemeClr val="lt1"/>
              </a:fontRef>
            </p:style>
            <p:txBody>
              <a:bodyPr wrap="none" anchor="ctr"/>
              <a:lstStyle/>
              <a:p>
                <a:endParaRPr lang="en-GB" sz="1350"/>
              </a:p>
            </p:txBody>
          </p:sp>
          <p:sp>
            <p:nvSpPr>
              <p:cNvPr id="40" name="Isosceles Triangle 53">
                <a:extLst>
                  <a:ext uri="{FF2B5EF4-FFF2-40B4-BE49-F238E27FC236}">
                    <a16:creationId xmlns:a16="http://schemas.microsoft.com/office/drawing/2014/main" id="{DA090CDE-6769-A364-D695-9EB86E72BFDE}"/>
                  </a:ext>
                </a:extLst>
              </p:cNvPr>
              <p:cNvSpPr/>
              <p:nvPr/>
            </p:nvSpPr>
            <p:spPr>
              <a:xfrm rot="13470824" flipH="1">
                <a:off x="4601146" y="3784417"/>
                <a:ext cx="946463" cy="237314"/>
              </a:xfrm>
              <a:prstGeom prst="triangle">
                <a:avLst>
                  <a:gd name="adj" fmla="val 74283"/>
                </a:avLst>
              </a:prstGeom>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sz="1350"/>
              </a:p>
            </p:txBody>
          </p:sp>
          <p:sp>
            <p:nvSpPr>
              <p:cNvPr id="41" name="Rectangle 29">
                <a:extLst>
                  <a:ext uri="{FF2B5EF4-FFF2-40B4-BE49-F238E27FC236}">
                    <a16:creationId xmlns:a16="http://schemas.microsoft.com/office/drawing/2014/main" id="{ED651790-446F-1BF9-F3B4-B49F37CFED08}"/>
                  </a:ext>
                </a:extLst>
              </p:cNvPr>
              <p:cNvSpPr>
                <a:spLocks noChangeArrowheads="1"/>
              </p:cNvSpPr>
              <p:nvPr/>
            </p:nvSpPr>
            <p:spPr bwMode="auto">
              <a:xfrm flipH="1">
                <a:off x="5158971" y="4150073"/>
                <a:ext cx="348358" cy="59322"/>
              </a:xfrm>
              <a:prstGeom prst="rect">
                <a:avLst/>
              </a:prstGeom>
              <a:solidFill>
                <a:schemeClr val="accent6">
                  <a:lumMod val="75000"/>
                </a:schemeClr>
              </a:solidFill>
              <a:ln>
                <a:solidFill>
                  <a:schemeClr val="tx1"/>
                </a:solidFill>
                <a:headEnd/>
                <a:tailEnd/>
              </a:ln>
            </p:spPr>
            <p:style>
              <a:lnRef idx="2">
                <a:schemeClr val="accent6">
                  <a:shade val="50000"/>
                </a:schemeClr>
              </a:lnRef>
              <a:fillRef idx="1">
                <a:schemeClr val="accent6"/>
              </a:fillRef>
              <a:effectRef idx="0">
                <a:schemeClr val="accent6"/>
              </a:effectRef>
              <a:fontRef idx="minor">
                <a:schemeClr val="lt1"/>
              </a:fontRef>
            </p:style>
            <p:txBody>
              <a:bodyPr wrap="none" anchor="ctr"/>
              <a:lstStyle/>
              <a:p>
                <a:endParaRPr lang="en-GB" sz="1350"/>
              </a:p>
            </p:txBody>
          </p:sp>
          <p:sp>
            <p:nvSpPr>
              <p:cNvPr id="42" name="Text Box 32">
                <a:extLst>
                  <a:ext uri="{FF2B5EF4-FFF2-40B4-BE49-F238E27FC236}">
                    <a16:creationId xmlns:a16="http://schemas.microsoft.com/office/drawing/2014/main" id="{E4C30336-EFD1-A883-E9CF-4B1936AAB1E3}"/>
                  </a:ext>
                </a:extLst>
              </p:cNvPr>
              <p:cNvSpPr txBox="1">
                <a:spLocks noChangeArrowheads="1"/>
              </p:cNvSpPr>
              <p:nvPr/>
            </p:nvSpPr>
            <p:spPr bwMode="auto">
              <a:xfrm>
                <a:off x="4978002" y="4174916"/>
                <a:ext cx="692818" cy="253916"/>
              </a:xfrm>
              <a:prstGeom prst="rect">
                <a:avLst/>
              </a:prstGeom>
              <a:noFill/>
              <a:ln w="9525">
                <a:noFill/>
                <a:miter lim="800000"/>
                <a:headEnd/>
                <a:tailEnd/>
              </a:ln>
              <a:effectLst/>
            </p:spPr>
            <p:txBody>
              <a:bodyPr wrap="none">
                <a:spAutoFit/>
              </a:bodyPr>
              <a:lstStyle/>
              <a:p>
                <a:r>
                  <a:rPr lang="en-US" altLang="zh-CN" sz="1050" b="1" dirty="0">
                    <a:ea typeface="宋体" pitchFamily="2" charset="-122"/>
                  </a:rPr>
                  <a:t>HA</a:t>
                </a:r>
                <a:r>
                  <a:rPr lang="en-GB" altLang="zh-CN" sz="1050" b="1" dirty="0">
                    <a:ea typeface="宋体" pitchFamily="2" charset="-122"/>
                  </a:rPr>
                  <a:t>ADF</a:t>
                </a:r>
                <a:endParaRPr lang="en-US" altLang="zh-CN" sz="1050" b="1" dirty="0">
                  <a:ea typeface="宋体" pitchFamily="2" charset="-122"/>
                </a:endParaRPr>
              </a:p>
            </p:txBody>
          </p:sp>
          <p:sp>
            <p:nvSpPr>
              <p:cNvPr id="43" name="Text Box 185">
                <a:extLst>
                  <a:ext uri="{FF2B5EF4-FFF2-40B4-BE49-F238E27FC236}">
                    <a16:creationId xmlns:a16="http://schemas.microsoft.com/office/drawing/2014/main" id="{76EAD30B-F2A5-4797-BDE8-7E3F46610435}"/>
                  </a:ext>
                </a:extLst>
              </p:cNvPr>
              <p:cNvSpPr txBox="1">
                <a:spLocks noChangeArrowheads="1"/>
              </p:cNvSpPr>
              <p:nvPr/>
            </p:nvSpPr>
            <p:spPr bwMode="auto">
              <a:xfrm>
                <a:off x="3922095" y="1843612"/>
                <a:ext cx="1726755" cy="300082"/>
              </a:xfrm>
              <a:prstGeom prst="rect">
                <a:avLst/>
              </a:prstGeom>
              <a:noFill/>
              <a:ln w="9525">
                <a:noFill/>
                <a:miter lim="800000"/>
                <a:headEnd/>
                <a:tailEnd/>
              </a:ln>
            </p:spPr>
            <p:txBody>
              <a:bodyPr wrap="none">
                <a:spAutoFit/>
              </a:bodyPr>
              <a:lstStyle/>
              <a:p>
                <a:pPr algn="ctr"/>
                <a:r>
                  <a:rPr lang="en-US" altLang="zh-CN" sz="1350" dirty="0">
                    <a:solidFill>
                      <a:srgbClr val="000000"/>
                    </a:solidFill>
                  </a:rPr>
                  <a:t>Focused-type</a:t>
                </a:r>
                <a:r>
                  <a:rPr lang="zh-CN" altLang="en-US" sz="1350" dirty="0">
                    <a:solidFill>
                      <a:srgbClr val="000000"/>
                    </a:solidFill>
                  </a:rPr>
                  <a:t> </a:t>
                </a:r>
                <a:r>
                  <a:rPr lang="en-US" altLang="zh-CN" sz="1350" dirty="0">
                    <a:solidFill>
                      <a:srgbClr val="000000"/>
                    </a:solidFill>
                  </a:rPr>
                  <a:t>STEM</a:t>
                </a:r>
                <a:endParaRPr lang="en-GB" sz="1350" dirty="0"/>
              </a:p>
            </p:txBody>
          </p:sp>
          <p:sp>
            <p:nvSpPr>
              <p:cNvPr id="44" name="Oval 6">
                <a:extLst>
                  <a:ext uri="{FF2B5EF4-FFF2-40B4-BE49-F238E27FC236}">
                    <a16:creationId xmlns:a16="http://schemas.microsoft.com/office/drawing/2014/main" id="{A4B5A2F4-0E2A-B02A-412D-5519178F5BD2}"/>
                  </a:ext>
                </a:extLst>
              </p:cNvPr>
              <p:cNvSpPr>
                <a:spLocks noChangeArrowheads="1"/>
              </p:cNvSpPr>
              <p:nvPr/>
            </p:nvSpPr>
            <p:spPr bwMode="auto">
              <a:xfrm>
                <a:off x="6379885" y="2823986"/>
                <a:ext cx="1084733" cy="76524"/>
              </a:xfrm>
              <a:prstGeom prst="ellipse">
                <a:avLst/>
              </a:prstGeom>
              <a:solidFill>
                <a:srgbClr val="99CCFF"/>
              </a:solidFill>
              <a:ln w="9525">
                <a:solidFill>
                  <a:schemeClr val="tx1"/>
                </a:solidFill>
                <a:round/>
                <a:headEnd/>
                <a:tailEnd/>
              </a:ln>
              <a:effectLst/>
            </p:spPr>
            <p:txBody>
              <a:bodyPr wrap="none" anchor="ctr"/>
              <a:lstStyle/>
              <a:p>
                <a:endParaRPr lang="en-GB" sz="1350"/>
              </a:p>
            </p:txBody>
          </p:sp>
          <p:sp>
            <p:nvSpPr>
              <p:cNvPr id="45" name="Rectangle 7">
                <a:extLst>
                  <a:ext uri="{FF2B5EF4-FFF2-40B4-BE49-F238E27FC236}">
                    <a16:creationId xmlns:a16="http://schemas.microsoft.com/office/drawing/2014/main" id="{1479CD85-F5BC-5D04-90C7-8368F02B8D85}"/>
                  </a:ext>
                </a:extLst>
              </p:cNvPr>
              <p:cNvSpPr>
                <a:spLocks noChangeArrowheads="1"/>
              </p:cNvSpPr>
              <p:nvPr/>
            </p:nvSpPr>
            <p:spPr bwMode="auto">
              <a:xfrm>
                <a:off x="6418147" y="3381658"/>
                <a:ext cx="1040732" cy="130091"/>
              </a:xfrm>
              <a:prstGeom prst="rect">
                <a:avLst/>
              </a:prstGeom>
              <a:pattFill prst="ltUpDiag">
                <a:fgClr>
                  <a:srgbClr val="969696"/>
                </a:fgClr>
                <a:bgClr>
                  <a:schemeClr val="bg1"/>
                </a:bgClr>
              </a:pattFill>
              <a:ln w="9525">
                <a:solidFill>
                  <a:schemeClr val="tx1"/>
                </a:solidFill>
                <a:miter lim="800000"/>
                <a:headEnd/>
                <a:tailEnd/>
              </a:ln>
              <a:effectLst/>
            </p:spPr>
            <p:txBody>
              <a:bodyPr wrap="none" anchor="ctr"/>
              <a:lstStyle/>
              <a:p>
                <a:endParaRPr lang="en-GB" sz="1350"/>
              </a:p>
            </p:txBody>
          </p:sp>
          <p:sp>
            <p:nvSpPr>
              <p:cNvPr id="46" name="AutoShape 14">
                <a:extLst>
                  <a:ext uri="{FF2B5EF4-FFF2-40B4-BE49-F238E27FC236}">
                    <a16:creationId xmlns:a16="http://schemas.microsoft.com/office/drawing/2014/main" id="{34CC104E-4124-3A2F-90BB-E856FF9B8022}"/>
                  </a:ext>
                </a:extLst>
              </p:cNvPr>
              <p:cNvSpPr>
                <a:spLocks noChangeArrowheads="1"/>
              </p:cNvSpPr>
              <p:nvPr/>
            </p:nvSpPr>
            <p:spPr bwMode="auto">
              <a:xfrm flipV="1">
                <a:off x="6898337" y="2130484"/>
                <a:ext cx="86090" cy="130091"/>
              </a:xfrm>
              <a:prstGeom prst="triangle">
                <a:avLst>
                  <a:gd name="adj" fmla="val 50000"/>
                </a:avLst>
              </a:prstGeom>
              <a:solidFill>
                <a:srgbClr val="FF0000"/>
              </a:solidFill>
              <a:ln w="9525">
                <a:solidFill>
                  <a:schemeClr val="tx1"/>
                </a:solidFill>
                <a:miter lim="800000"/>
                <a:headEnd/>
                <a:tailEnd/>
              </a:ln>
              <a:effectLst/>
            </p:spPr>
            <p:txBody>
              <a:bodyPr wrap="none" anchor="ctr"/>
              <a:lstStyle/>
              <a:p>
                <a:endParaRPr lang="en-GB" sz="1350"/>
              </a:p>
            </p:txBody>
          </p:sp>
          <p:grpSp>
            <p:nvGrpSpPr>
              <p:cNvPr id="47" name="Group 55">
                <a:extLst>
                  <a:ext uri="{FF2B5EF4-FFF2-40B4-BE49-F238E27FC236}">
                    <a16:creationId xmlns:a16="http://schemas.microsoft.com/office/drawing/2014/main" id="{3092A8B4-B6FD-A960-F799-8B5B14FCFBCE}"/>
                  </a:ext>
                </a:extLst>
              </p:cNvPr>
              <p:cNvGrpSpPr/>
              <p:nvPr/>
            </p:nvGrpSpPr>
            <p:grpSpPr>
              <a:xfrm>
                <a:off x="6581120" y="2254835"/>
                <a:ext cx="694220" cy="1920081"/>
                <a:chOff x="1909800" y="2139949"/>
                <a:chExt cx="1365955" cy="3186569"/>
              </a:xfrm>
            </p:grpSpPr>
            <p:sp>
              <p:nvSpPr>
                <p:cNvPr id="48" name="Line 12">
                  <a:extLst>
                    <a:ext uri="{FF2B5EF4-FFF2-40B4-BE49-F238E27FC236}">
                      <a16:creationId xmlns:a16="http://schemas.microsoft.com/office/drawing/2014/main" id="{56A0912F-8AA0-DE2B-0FE5-DBA3AA4CA042}"/>
                    </a:ext>
                  </a:extLst>
                </p:cNvPr>
                <p:cNvSpPr>
                  <a:spLocks noChangeShapeType="1"/>
                </p:cNvSpPr>
                <p:nvPr/>
              </p:nvSpPr>
              <p:spPr bwMode="auto">
                <a:xfrm>
                  <a:off x="1909800" y="3166278"/>
                  <a:ext cx="1109838" cy="2088232"/>
                </a:xfrm>
                <a:prstGeom prst="line">
                  <a:avLst/>
                </a:prstGeom>
                <a:noFill/>
                <a:ln w="19050">
                  <a:solidFill>
                    <a:schemeClr val="tx1"/>
                  </a:solidFill>
                  <a:round/>
                  <a:headEnd/>
                  <a:tailEnd/>
                </a:ln>
                <a:effectLst/>
              </p:spPr>
              <p:txBody>
                <a:bodyPr/>
                <a:lstStyle/>
                <a:p>
                  <a:endParaRPr lang="en-GB" sz="1350"/>
                </a:p>
              </p:txBody>
            </p:sp>
            <p:sp>
              <p:nvSpPr>
                <p:cNvPr id="49" name="Line 13">
                  <a:extLst>
                    <a:ext uri="{FF2B5EF4-FFF2-40B4-BE49-F238E27FC236}">
                      <a16:creationId xmlns:a16="http://schemas.microsoft.com/office/drawing/2014/main" id="{5FDE3EEC-3FF2-81AA-1A5B-914EAD2FEB73}"/>
                    </a:ext>
                  </a:extLst>
                </p:cNvPr>
                <p:cNvSpPr>
                  <a:spLocks noChangeShapeType="1"/>
                </p:cNvSpPr>
                <p:nvPr/>
              </p:nvSpPr>
              <p:spPr bwMode="auto">
                <a:xfrm flipH="1">
                  <a:off x="2253672" y="3094270"/>
                  <a:ext cx="1022083" cy="2232248"/>
                </a:xfrm>
                <a:prstGeom prst="line">
                  <a:avLst/>
                </a:prstGeom>
                <a:noFill/>
                <a:ln w="19050">
                  <a:solidFill>
                    <a:schemeClr val="tx1"/>
                  </a:solidFill>
                  <a:round/>
                  <a:headEnd/>
                  <a:tailEnd/>
                </a:ln>
                <a:effectLst/>
              </p:spPr>
              <p:txBody>
                <a:bodyPr/>
                <a:lstStyle/>
                <a:p>
                  <a:endParaRPr lang="en-GB" sz="1350"/>
                </a:p>
              </p:txBody>
            </p:sp>
            <p:grpSp>
              <p:nvGrpSpPr>
                <p:cNvPr id="50" name="Group 15">
                  <a:extLst>
                    <a:ext uri="{FF2B5EF4-FFF2-40B4-BE49-F238E27FC236}">
                      <a16:creationId xmlns:a16="http://schemas.microsoft.com/office/drawing/2014/main" id="{8D2F5097-4086-FC48-A4FB-C318701627DD}"/>
                    </a:ext>
                  </a:extLst>
                </p:cNvPr>
                <p:cNvGrpSpPr>
                  <a:grpSpLocks/>
                </p:cNvGrpSpPr>
                <p:nvPr/>
              </p:nvGrpSpPr>
              <p:grpSpPr bwMode="auto">
                <a:xfrm flipV="1">
                  <a:off x="1910043" y="2139949"/>
                  <a:ext cx="1365685" cy="1027113"/>
                  <a:chOff x="3244" y="425"/>
                  <a:chExt cx="1469" cy="647"/>
                </a:xfrm>
              </p:grpSpPr>
              <p:sp>
                <p:nvSpPr>
                  <p:cNvPr id="51" name="Line 16">
                    <a:extLst>
                      <a:ext uri="{FF2B5EF4-FFF2-40B4-BE49-F238E27FC236}">
                        <a16:creationId xmlns:a16="http://schemas.microsoft.com/office/drawing/2014/main" id="{02DAF5CE-EE90-FC3A-EE76-A11DED6B73EA}"/>
                      </a:ext>
                    </a:extLst>
                  </p:cNvPr>
                  <p:cNvSpPr>
                    <a:spLocks noChangeShapeType="1"/>
                  </p:cNvSpPr>
                  <p:nvPr/>
                </p:nvSpPr>
                <p:spPr bwMode="auto">
                  <a:xfrm flipH="1" flipV="1">
                    <a:off x="3244" y="425"/>
                    <a:ext cx="770" cy="647"/>
                  </a:xfrm>
                  <a:prstGeom prst="line">
                    <a:avLst/>
                  </a:prstGeom>
                  <a:noFill/>
                  <a:ln w="19050">
                    <a:solidFill>
                      <a:schemeClr val="tx1"/>
                    </a:solidFill>
                    <a:round/>
                    <a:headEnd/>
                    <a:tailEnd/>
                  </a:ln>
                  <a:effectLst/>
                </p:spPr>
                <p:txBody>
                  <a:bodyPr/>
                  <a:lstStyle/>
                  <a:p>
                    <a:endParaRPr lang="en-GB" sz="1350"/>
                  </a:p>
                </p:txBody>
              </p:sp>
              <p:sp>
                <p:nvSpPr>
                  <p:cNvPr id="52" name="Line 17">
                    <a:extLst>
                      <a:ext uri="{FF2B5EF4-FFF2-40B4-BE49-F238E27FC236}">
                        <a16:creationId xmlns:a16="http://schemas.microsoft.com/office/drawing/2014/main" id="{393018BB-1FA6-1270-07AB-0B5761B9D932}"/>
                      </a:ext>
                    </a:extLst>
                  </p:cNvPr>
                  <p:cNvSpPr>
                    <a:spLocks noChangeShapeType="1"/>
                  </p:cNvSpPr>
                  <p:nvPr/>
                </p:nvSpPr>
                <p:spPr bwMode="auto">
                  <a:xfrm flipV="1">
                    <a:off x="4014" y="471"/>
                    <a:ext cx="699" cy="601"/>
                  </a:xfrm>
                  <a:prstGeom prst="line">
                    <a:avLst/>
                  </a:prstGeom>
                  <a:noFill/>
                  <a:ln w="19050">
                    <a:solidFill>
                      <a:schemeClr val="tx1"/>
                    </a:solidFill>
                    <a:round/>
                    <a:headEnd/>
                    <a:tailEnd/>
                  </a:ln>
                  <a:effectLst/>
                </p:spPr>
                <p:txBody>
                  <a:bodyPr/>
                  <a:lstStyle/>
                  <a:p>
                    <a:endParaRPr lang="en-GB" sz="1350"/>
                  </a:p>
                </p:txBody>
              </p:sp>
            </p:grpSp>
          </p:grpSp>
          <p:sp>
            <p:nvSpPr>
              <p:cNvPr id="53" name="Text Box 18">
                <a:extLst>
                  <a:ext uri="{FF2B5EF4-FFF2-40B4-BE49-F238E27FC236}">
                    <a16:creationId xmlns:a16="http://schemas.microsoft.com/office/drawing/2014/main" id="{9E75E398-B595-F380-E3D4-B8DBC03DB411}"/>
                  </a:ext>
                </a:extLst>
              </p:cNvPr>
              <p:cNvSpPr txBox="1">
                <a:spLocks noChangeArrowheads="1"/>
              </p:cNvSpPr>
              <p:nvPr/>
            </p:nvSpPr>
            <p:spPr bwMode="auto">
              <a:xfrm>
                <a:off x="6973906" y="2054916"/>
                <a:ext cx="148414" cy="241087"/>
              </a:xfrm>
              <a:prstGeom prst="rect">
                <a:avLst/>
              </a:prstGeom>
              <a:noFill/>
              <a:ln w="9525">
                <a:noFill/>
                <a:miter lim="800000"/>
                <a:headEnd/>
                <a:tailEnd/>
              </a:ln>
              <a:effectLst/>
            </p:spPr>
            <p:txBody>
              <a:bodyPr wrap="none">
                <a:spAutoFit/>
              </a:bodyPr>
              <a:lstStyle/>
              <a:p>
                <a:endParaRPr lang="zh-CN" altLang="en-US" sz="1350" b="1">
                  <a:ea typeface="宋体" pitchFamily="2" charset="-122"/>
                </a:endParaRPr>
              </a:p>
            </p:txBody>
          </p:sp>
          <p:sp>
            <p:nvSpPr>
              <p:cNvPr id="54" name="Line 24">
                <a:extLst>
                  <a:ext uri="{FF2B5EF4-FFF2-40B4-BE49-F238E27FC236}">
                    <a16:creationId xmlns:a16="http://schemas.microsoft.com/office/drawing/2014/main" id="{0F81148F-370A-FB8D-7222-88D61709A90E}"/>
                  </a:ext>
                </a:extLst>
              </p:cNvPr>
              <p:cNvSpPr>
                <a:spLocks noChangeShapeType="1"/>
              </p:cNvSpPr>
              <p:nvPr/>
            </p:nvSpPr>
            <p:spPr bwMode="auto">
              <a:xfrm>
                <a:off x="6941382" y="2080743"/>
                <a:ext cx="956" cy="2213468"/>
              </a:xfrm>
              <a:prstGeom prst="line">
                <a:avLst/>
              </a:prstGeom>
              <a:noFill/>
              <a:ln w="12700">
                <a:solidFill>
                  <a:schemeClr val="tx1"/>
                </a:solidFill>
                <a:prstDash val="lgDashDot"/>
                <a:round/>
                <a:headEnd/>
                <a:tailEnd/>
              </a:ln>
              <a:effectLst/>
            </p:spPr>
            <p:txBody>
              <a:bodyPr/>
              <a:lstStyle/>
              <a:p>
                <a:endParaRPr lang="en-GB" sz="1350"/>
              </a:p>
            </p:txBody>
          </p:sp>
          <p:sp>
            <p:nvSpPr>
              <p:cNvPr id="55" name="Rectangle 29">
                <a:extLst>
                  <a:ext uri="{FF2B5EF4-FFF2-40B4-BE49-F238E27FC236}">
                    <a16:creationId xmlns:a16="http://schemas.microsoft.com/office/drawing/2014/main" id="{0B1ED2EF-6BA2-7BA5-D9BF-CA98F795DA8A}"/>
                  </a:ext>
                </a:extLst>
              </p:cNvPr>
              <p:cNvSpPr>
                <a:spLocks noChangeArrowheads="1"/>
              </p:cNvSpPr>
              <p:nvPr/>
            </p:nvSpPr>
            <p:spPr bwMode="auto">
              <a:xfrm flipH="1">
                <a:off x="6234010" y="4123345"/>
                <a:ext cx="1403591" cy="51571"/>
              </a:xfrm>
              <a:prstGeom prst="rect">
                <a:avLst/>
              </a:prstGeom>
              <a:solidFill>
                <a:schemeClr val="accent6">
                  <a:lumMod val="75000"/>
                </a:schemeClr>
              </a:solidFill>
              <a:ln>
                <a:solidFill>
                  <a:schemeClr val="tx1"/>
                </a:solidFill>
                <a:headEnd/>
                <a:tailEnd/>
              </a:ln>
            </p:spPr>
            <p:style>
              <a:lnRef idx="2">
                <a:schemeClr val="accent6">
                  <a:shade val="50000"/>
                </a:schemeClr>
              </a:lnRef>
              <a:fillRef idx="1">
                <a:schemeClr val="accent6"/>
              </a:fillRef>
              <a:effectRef idx="0">
                <a:schemeClr val="accent6"/>
              </a:effectRef>
              <a:fontRef idx="minor">
                <a:schemeClr val="lt1"/>
              </a:fontRef>
            </p:style>
            <p:txBody>
              <a:bodyPr wrap="none" anchor="ctr"/>
              <a:lstStyle/>
              <a:p>
                <a:endParaRPr lang="en-GB" sz="1350"/>
              </a:p>
            </p:txBody>
          </p:sp>
          <p:sp>
            <p:nvSpPr>
              <p:cNvPr id="56" name="文本框 250">
                <a:extLst>
                  <a:ext uri="{FF2B5EF4-FFF2-40B4-BE49-F238E27FC236}">
                    <a16:creationId xmlns:a16="http://schemas.microsoft.com/office/drawing/2014/main" id="{ECEE66EF-3822-C917-A6B6-E42A439C9C7B}"/>
                  </a:ext>
                </a:extLst>
              </p:cNvPr>
              <p:cNvSpPr txBox="1"/>
              <p:nvPr/>
            </p:nvSpPr>
            <p:spPr>
              <a:xfrm>
                <a:off x="6134170" y="4144093"/>
                <a:ext cx="1840906" cy="300082"/>
              </a:xfrm>
              <a:prstGeom prst="rect">
                <a:avLst/>
              </a:prstGeom>
              <a:noFill/>
            </p:spPr>
            <p:txBody>
              <a:bodyPr wrap="square" rtlCol="0">
                <a:spAutoFit/>
              </a:bodyPr>
              <a:lstStyle/>
              <a:p>
                <a:r>
                  <a:rPr kumimoji="1" lang="en-US" altLang="zh-CN" sz="1350" dirty="0"/>
                  <a:t>diffraction</a:t>
                </a:r>
                <a:r>
                  <a:rPr kumimoji="1" lang="zh-CN" altLang="en-US" sz="1350" dirty="0"/>
                  <a:t> </a:t>
                </a:r>
                <a:r>
                  <a:rPr kumimoji="1" lang="en-US" altLang="zh-CN" sz="1350" dirty="0"/>
                  <a:t>pattern</a:t>
                </a:r>
                <a:endParaRPr kumimoji="1" lang="zh-CN" altLang="en-US" sz="1350" dirty="0"/>
              </a:p>
            </p:txBody>
          </p:sp>
          <p:sp>
            <p:nvSpPr>
              <p:cNvPr id="57" name="Text Box 27">
                <a:extLst>
                  <a:ext uri="{FF2B5EF4-FFF2-40B4-BE49-F238E27FC236}">
                    <a16:creationId xmlns:a16="http://schemas.microsoft.com/office/drawing/2014/main" id="{39E6707E-2B0C-C2A2-07D2-E9231FF84440}"/>
                  </a:ext>
                </a:extLst>
              </p:cNvPr>
              <p:cNvSpPr txBox="1">
                <a:spLocks noChangeArrowheads="1"/>
              </p:cNvSpPr>
              <p:nvPr/>
            </p:nvSpPr>
            <p:spPr bwMode="auto">
              <a:xfrm>
                <a:off x="6322517" y="3894669"/>
                <a:ext cx="395632" cy="203998"/>
              </a:xfrm>
              <a:prstGeom prst="rect">
                <a:avLst/>
              </a:prstGeom>
              <a:noFill/>
              <a:ln w="9525">
                <a:noFill/>
                <a:miter lim="800000"/>
                <a:headEnd/>
                <a:tailEnd/>
              </a:ln>
            </p:spPr>
            <p:txBody>
              <a:bodyPr wrap="none">
                <a:spAutoFit/>
              </a:bodyPr>
              <a:lstStyle/>
              <a:p>
                <a:pPr algn="ctr"/>
                <a:r>
                  <a:rPr lang="en-US" altLang="zh-CN" sz="1050" b="1" dirty="0">
                    <a:ea typeface="宋体" pitchFamily="2" charset="-122"/>
                  </a:rPr>
                  <a:t>CCD</a:t>
                </a:r>
                <a:endParaRPr lang="en-GB" altLang="zh-CN" sz="1050" b="1" dirty="0">
                  <a:ea typeface="宋体" pitchFamily="2" charset="-122"/>
                </a:endParaRPr>
              </a:p>
            </p:txBody>
          </p:sp>
          <p:sp>
            <p:nvSpPr>
              <p:cNvPr id="58" name="矩形 252">
                <a:extLst>
                  <a:ext uri="{FF2B5EF4-FFF2-40B4-BE49-F238E27FC236}">
                    <a16:creationId xmlns:a16="http://schemas.microsoft.com/office/drawing/2014/main" id="{B03CEDCC-074E-53F1-1629-AD1737EAFA28}"/>
                  </a:ext>
                </a:extLst>
              </p:cNvPr>
              <p:cNvSpPr/>
              <p:nvPr/>
            </p:nvSpPr>
            <p:spPr>
              <a:xfrm>
                <a:off x="5962747" y="1826326"/>
                <a:ext cx="1706674" cy="241087"/>
              </a:xfrm>
              <a:prstGeom prst="rect">
                <a:avLst/>
              </a:prstGeom>
            </p:spPr>
            <p:txBody>
              <a:bodyPr wrap="none">
                <a:spAutoFit/>
              </a:bodyPr>
              <a:lstStyle/>
              <a:p>
                <a:r>
                  <a:rPr lang="en-US" altLang="zh-CN" sz="1350" dirty="0"/>
                  <a:t>Defocused Ptychography</a:t>
                </a:r>
                <a:endParaRPr lang="zh-CN" altLang="en-US" sz="1350" dirty="0"/>
              </a:p>
            </p:txBody>
          </p:sp>
          <p:grpSp>
            <p:nvGrpSpPr>
              <p:cNvPr id="59" name="Group 58">
                <a:extLst>
                  <a:ext uri="{FF2B5EF4-FFF2-40B4-BE49-F238E27FC236}">
                    <a16:creationId xmlns:a16="http://schemas.microsoft.com/office/drawing/2014/main" id="{0F2FF48E-D1A3-390A-52A7-0C886755D7BE}"/>
                  </a:ext>
                </a:extLst>
              </p:cNvPr>
              <p:cNvGrpSpPr/>
              <p:nvPr/>
            </p:nvGrpSpPr>
            <p:grpSpPr>
              <a:xfrm>
                <a:off x="3992008" y="4406669"/>
                <a:ext cx="1724296" cy="1726808"/>
                <a:chOff x="361769" y="3574717"/>
                <a:chExt cx="1914800" cy="1917589"/>
              </a:xfrm>
            </p:grpSpPr>
            <p:pic>
              <p:nvPicPr>
                <p:cNvPr id="60" name="图片 4">
                  <a:extLst>
                    <a:ext uri="{FF2B5EF4-FFF2-40B4-BE49-F238E27FC236}">
                      <a16:creationId xmlns:a16="http://schemas.microsoft.com/office/drawing/2014/main" id="{15450818-21BA-326E-B567-E3A4DA1362B0}"/>
                    </a:ext>
                  </a:extLst>
                </p:cNvPr>
                <p:cNvPicPr/>
                <p:nvPr/>
              </p:nvPicPr>
              <p:blipFill rotWithShape="1">
                <a:blip r:embed="rId5">
                  <a:extLst>
                    <a:ext uri="{28A0092B-C50C-407E-A947-70E740481C1C}">
                      <a14:useLocalDpi xmlns:a14="http://schemas.microsoft.com/office/drawing/2010/main" val="0"/>
                    </a:ext>
                  </a:extLst>
                </a:blip>
                <a:srcRect r="60163" b="50237"/>
                <a:stretch/>
              </p:blipFill>
              <p:spPr bwMode="auto">
                <a:xfrm>
                  <a:off x="361769" y="3574717"/>
                  <a:ext cx="1914800" cy="1917589"/>
                </a:xfrm>
                <a:prstGeom prst="rect">
                  <a:avLst/>
                </a:prstGeom>
                <a:noFill/>
                <a:ln>
                  <a:noFill/>
                </a:ln>
              </p:spPr>
            </p:pic>
            <p:sp>
              <p:nvSpPr>
                <p:cNvPr id="61" name="文本框 5">
                  <a:extLst>
                    <a:ext uri="{FF2B5EF4-FFF2-40B4-BE49-F238E27FC236}">
                      <a16:creationId xmlns:a16="http://schemas.microsoft.com/office/drawing/2014/main" id="{2A83C86A-6241-0D3C-C246-4DD6EC1FE78C}"/>
                    </a:ext>
                  </a:extLst>
                </p:cNvPr>
                <p:cNvSpPr txBox="1"/>
                <p:nvPr/>
              </p:nvSpPr>
              <p:spPr>
                <a:xfrm>
                  <a:off x="603757" y="3597581"/>
                  <a:ext cx="1651414" cy="338554"/>
                </a:xfrm>
                <a:prstGeom prst="rect">
                  <a:avLst/>
                </a:prstGeom>
                <a:noFill/>
              </p:spPr>
              <p:txBody>
                <a:bodyPr wrap="none" rtlCol="0">
                  <a:spAutoFit/>
                </a:bodyPr>
                <a:lstStyle/>
                <a:p>
                  <a:r>
                    <a:rPr kumimoji="1" lang="en-US" altLang="zh-CN" sz="1400" dirty="0">
                      <a:solidFill>
                        <a:schemeClr val="bg1"/>
                      </a:solidFill>
                    </a:rPr>
                    <a:t>Dose:</a:t>
                  </a:r>
                  <a:r>
                    <a:rPr kumimoji="1" lang="zh-CN" altLang="en-US" sz="1400" dirty="0">
                      <a:solidFill>
                        <a:schemeClr val="bg1"/>
                      </a:solidFill>
                    </a:rPr>
                    <a:t> </a:t>
                  </a:r>
                  <a:r>
                    <a:rPr kumimoji="1" lang="zh-CN" altLang="zh-CN" sz="1400" dirty="0">
                      <a:solidFill>
                        <a:schemeClr val="bg1"/>
                      </a:solidFill>
                    </a:rPr>
                    <a:t>2</a:t>
                  </a:r>
                  <a:r>
                    <a:rPr kumimoji="1" lang="en-US" altLang="zh-CN" sz="1400" dirty="0">
                      <a:solidFill>
                        <a:schemeClr val="bg1"/>
                      </a:solidFill>
                    </a:rPr>
                    <a:t>x10</a:t>
                  </a:r>
                  <a:r>
                    <a:rPr kumimoji="1" lang="en-US" altLang="zh-CN" sz="1400" baseline="30000" dirty="0">
                      <a:solidFill>
                        <a:schemeClr val="bg1"/>
                      </a:solidFill>
                    </a:rPr>
                    <a:t>3</a:t>
                  </a:r>
                  <a:r>
                    <a:rPr kumimoji="1" lang="zh-CN" altLang="en-US" sz="1400" baseline="30000" dirty="0">
                      <a:solidFill>
                        <a:schemeClr val="bg1"/>
                      </a:solidFill>
                    </a:rPr>
                    <a:t> </a:t>
                  </a:r>
                  <a:r>
                    <a:rPr kumimoji="1" lang="en-US" altLang="zh-CN" sz="1400" dirty="0">
                      <a:solidFill>
                        <a:schemeClr val="bg1"/>
                      </a:solidFill>
                    </a:rPr>
                    <a:t>e/Å</a:t>
                  </a:r>
                  <a:r>
                    <a:rPr kumimoji="1" lang="en-US" altLang="zh-CN" sz="1400" baseline="30000" dirty="0">
                      <a:solidFill>
                        <a:schemeClr val="bg1"/>
                      </a:solidFill>
                    </a:rPr>
                    <a:t>2</a:t>
                  </a:r>
                  <a:endParaRPr kumimoji="1" lang="zh-CN" altLang="en-US" sz="1400" baseline="30000" dirty="0">
                    <a:solidFill>
                      <a:schemeClr val="bg1"/>
                    </a:solidFill>
                  </a:endParaRPr>
                </a:p>
              </p:txBody>
            </p:sp>
          </p:grpSp>
          <p:grpSp>
            <p:nvGrpSpPr>
              <p:cNvPr id="62" name="Group 61">
                <a:extLst>
                  <a:ext uri="{FF2B5EF4-FFF2-40B4-BE49-F238E27FC236}">
                    <a16:creationId xmlns:a16="http://schemas.microsoft.com/office/drawing/2014/main" id="{F9090FEA-5228-3C2E-E6C6-D2BF70588C00}"/>
                  </a:ext>
                </a:extLst>
              </p:cNvPr>
              <p:cNvGrpSpPr/>
              <p:nvPr/>
            </p:nvGrpSpPr>
            <p:grpSpPr>
              <a:xfrm>
                <a:off x="6106764" y="4430735"/>
                <a:ext cx="1724296" cy="1720849"/>
                <a:chOff x="4073140" y="2864832"/>
                <a:chExt cx="1914800" cy="1910972"/>
              </a:xfrm>
            </p:grpSpPr>
            <p:pic>
              <p:nvPicPr>
                <p:cNvPr id="63" name="图片 4">
                  <a:extLst>
                    <a:ext uri="{FF2B5EF4-FFF2-40B4-BE49-F238E27FC236}">
                      <a16:creationId xmlns:a16="http://schemas.microsoft.com/office/drawing/2014/main" id="{E3F3358D-C16B-996A-899F-DBD405842E84}"/>
                    </a:ext>
                  </a:extLst>
                </p:cNvPr>
                <p:cNvPicPr/>
                <p:nvPr/>
              </p:nvPicPr>
              <p:blipFill rotWithShape="1">
                <a:blip r:embed="rId5">
                  <a:extLst>
                    <a:ext uri="{28A0092B-C50C-407E-A947-70E740481C1C}">
                      <a14:useLocalDpi xmlns:a14="http://schemas.microsoft.com/office/drawing/2010/main" val="0"/>
                    </a:ext>
                  </a:extLst>
                </a:blip>
                <a:srcRect t="50409" r="60163"/>
                <a:stretch/>
              </p:blipFill>
              <p:spPr bwMode="auto">
                <a:xfrm>
                  <a:off x="4073140" y="2864832"/>
                  <a:ext cx="1914800" cy="1910972"/>
                </a:xfrm>
                <a:prstGeom prst="rect">
                  <a:avLst/>
                </a:prstGeom>
                <a:noFill/>
                <a:ln>
                  <a:noFill/>
                </a:ln>
              </p:spPr>
            </p:pic>
            <p:sp>
              <p:nvSpPr>
                <p:cNvPr id="64" name="文本框 7">
                  <a:extLst>
                    <a:ext uri="{FF2B5EF4-FFF2-40B4-BE49-F238E27FC236}">
                      <a16:creationId xmlns:a16="http://schemas.microsoft.com/office/drawing/2014/main" id="{2D049676-AFEB-EDF5-3C11-FA5B5C16B358}"/>
                    </a:ext>
                  </a:extLst>
                </p:cNvPr>
                <p:cNvSpPr txBox="1"/>
                <p:nvPr/>
              </p:nvSpPr>
              <p:spPr>
                <a:xfrm>
                  <a:off x="4341953" y="2869777"/>
                  <a:ext cx="1623809" cy="338554"/>
                </a:xfrm>
                <a:prstGeom prst="rect">
                  <a:avLst/>
                </a:prstGeom>
                <a:noFill/>
              </p:spPr>
              <p:txBody>
                <a:bodyPr wrap="square" rtlCol="0">
                  <a:spAutoFit/>
                </a:bodyPr>
                <a:lstStyle/>
                <a:p>
                  <a:r>
                    <a:rPr kumimoji="1" lang="en-US" altLang="zh-CN" sz="1400" dirty="0">
                      <a:solidFill>
                        <a:schemeClr val="bg1"/>
                      </a:solidFill>
                    </a:rPr>
                    <a:t>Dose:</a:t>
                  </a:r>
                  <a:r>
                    <a:rPr kumimoji="1" lang="zh-CN" altLang="en-US" sz="1400" dirty="0">
                      <a:solidFill>
                        <a:schemeClr val="bg1"/>
                      </a:solidFill>
                    </a:rPr>
                    <a:t> </a:t>
                  </a:r>
                  <a:r>
                    <a:rPr kumimoji="1" lang="en-US" altLang="zh-CN" sz="1400" dirty="0">
                      <a:solidFill>
                        <a:schemeClr val="bg1"/>
                      </a:solidFill>
                    </a:rPr>
                    <a:t>2x10</a:t>
                  </a:r>
                  <a:r>
                    <a:rPr kumimoji="1" lang="zh-CN" altLang="zh-CN" sz="1400" baseline="30000" dirty="0">
                      <a:solidFill>
                        <a:schemeClr val="bg1"/>
                      </a:solidFill>
                    </a:rPr>
                    <a:t>3</a:t>
                  </a:r>
                  <a:r>
                    <a:rPr kumimoji="1" lang="en-US" altLang="zh-CN" sz="1400" dirty="0">
                      <a:solidFill>
                        <a:schemeClr val="bg1"/>
                      </a:solidFill>
                    </a:rPr>
                    <a:t>e/Å</a:t>
                  </a:r>
                  <a:r>
                    <a:rPr kumimoji="1" lang="en-US" altLang="zh-CN" sz="1400" baseline="30000" dirty="0">
                      <a:solidFill>
                        <a:schemeClr val="bg1"/>
                      </a:solidFill>
                    </a:rPr>
                    <a:t>2</a:t>
                  </a:r>
                  <a:endParaRPr kumimoji="1" lang="zh-CN" altLang="en-US" sz="1400" baseline="30000" dirty="0">
                    <a:solidFill>
                      <a:schemeClr val="bg1"/>
                    </a:solidFill>
                  </a:endParaRPr>
                </a:p>
              </p:txBody>
            </p:sp>
          </p:grpSp>
          <p:sp>
            <p:nvSpPr>
              <p:cNvPr id="65" name="Rectangle 64">
                <a:extLst>
                  <a:ext uri="{FF2B5EF4-FFF2-40B4-BE49-F238E27FC236}">
                    <a16:creationId xmlns:a16="http://schemas.microsoft.com/office/drawing/2014/main" id="{0B574A00-0176-A914-291E-52BECB6E6633}"/>
                  </a:ext>
                </a:extLst>
              </p:cNvPr>
              <p:cNvSpPr/>
              <p:nvPr/>
            </p:nvSpPr>
            <p:spPr>
              <a:xfrm>
                <a:off x="3817847" y="1790827"/>
                <a:ext cx="2061002" cy="4424735"/>
              </a:xfrm>
              <a:prstGeom prst="rect">
                <a:avLst/>
              </a:prstGeom>
              <a:noFill/>
              <a:ln>
                <a:solidFill>
                  <a:srgbClr val="99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N" dirty="0"/>
              </a:p>
            </p:txBody>
          </p:sp>
          <p:sp>
            <p:nvSpPr>
              <p:cNvPr id="66" name="Rectangle 65">
                <a:extLst>
                  <a:ext uri="{FF2B5EF4-FFF2-40B4-BE49-F238E27FC236}">
                    <a16:creationId xmlns:a16="http://schemas.microsoft.com/office/drawing/2014/main" id="{5E2EC91E-1FCE-E7C1-3208-146622AE50AC}"/>
                  </a:ext>
                </a:extLst>
              </p:cNvPr>
              <p:cNvSpPr/>
              <p:nvPr/>
            </p:nvSpPr>
            <p:spPr>
              <a:xfrm>
                <a:off x="5917240" y="1790827"/>
                <a:ext cx="2061002" cy="4424735"/>
              </a:xfrm>
              <a:prstGeom prst="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N" dirty="0"/>
              </a:p>
            </p:txBody>
          </p:sp>
          <p:sp>
            <p:nvSpPr>
              <p:cNvPr id="67" name="TextBox 66">
                <a:extLst>
                  <a:ext uri="{FF2B5EF4-FFF2-40B4-BE49-F238E27FC236}">
                    <a16:creationId xmlns:a16="http://schemas.microsoft.com/office/drawing/2014/main" id="{B7D541E1-2339-0E7C-6627-877CB9370650}"/>
                  </a:ext>
                </a:extLst>
              </p:cNvPr>
              <p:cNvSpPr txBox="1"/>
              <p:nvPr/>
            </p:nvSpPr>
            <p:spPr>
              <a:xfrm>
                <a:off x="3971056" y="5810226"/>
                <a:ext cx="728084" cy="369332"/>
              </a:xfrm>
              <a:prstGeom prst="rect">
                <a:avLst/>
              </a:prstGeom>
              <a:noFill/>
            </p:spPr>
            <p:txBody>
              <a:bodyPr wrap="none" rtlCol="0">
                <a:spAutoFit/>
              </a:bodyPr>
              <a:lstStyle/>
              <a:p>
                <a:r>
                  <a:rPr lang="en-US" altLang="zh-CN" dirty="0">
                    <a:solidFill>
                      <a:srgbClr val="FFFF00"/>
                    </a:solidFill>
                  </a:rPr>
                  <a:t>MoS</a:t>
                </a:r>
                <a:r>
                  <a:rPr lang="en-US" altLang="zh-CN" baseline="-25000" dirty="0">
                    <a:solidFill>
                      <a:srgbClr val="FFFF00"/>
                    </a:solidFill>
                  </a:rPr>
                  <a:t>2</a:t>
                </a:r>
                <a:endParaRPr lang="en-CN" baseline="-25000" dirty="0">
                  <a:solidFill>
                    <a:srgbClr val="FFFF00"/>
                  </a:solidFill>
                </a:endParaRPr>
              </a:p>
            </p:txBody>
          </p:sp>
          <p:cxnSp>
            <p:nvCxnSpPr>
              <p:cNvPr id="68" name="Straight Connector 67">
                <a:extLst>
                  <a:ext uri="{FF2B5EF4-FFF2-40B4-BE49-F238E27FC236}">
                    <a16:creationId xmlns:a16="http://schemas.microsoft.com/office/drawing/2014/main" id="{CC23E264-35CD-75A7-8590-3B2BFD8BFB56}"/>
                  </a:ext>
                </a:extLst>
              </p:cNvPr>
              <p:cNvCxnSpPr>
                <a:cxnSpLocks/>
              </p:cNvCxnSpPr>
              <p:nvPr/>
            </p:nvCxnSpPr>
            <p:spPr>
              <a:xfrm>
                <a:off x="6418147" y="5422820"/>
                <a:ext cx="539486" cy="325276"/>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2B23EB4C-512A-EDBC-068D-75B1F8B0D770}"/>
                  </a:ext>
                </a:extLst>
              </p:cNvPr>
              <p:cNvCxnSpPr>
                <a:cxnSpLocks/>
              </p:cNvCxnSpPr>
              <p:nvPr/>
            </p:nvCxnSpPr>
            <p:spPr>
              <a:xfrm>
                <a:off x="4339246" y="5374951"/>
                <a:ext cx="539486" cy="325276"/>
              </a:xfrm>
              <a:prstGeom prst="line">
                <a:avLst/>
              </a:prstGeom>
              <a:ln>
                <a:solidFill>
                  <a:schemeClr val="bg1"/>
                </a:solidFill>
              </a:ln>
            </p:spPr>
            <p:style>
              <a:lnRef idx="1">
                <a:schemeClr val="accent2"/>
              </a:lnRef>
              <a:fillRef idx="0">
                <a:schemeClr val="accent2"/>
              </a:fillRef>
              <a:effectRef idx="0">
                <a:schemeClr val="accent2"/>
              </a:effectRef>
              <a:fontRef idx="minor">
                <a:schemeClr val="tx1"/>
              </a:fontRef>
            </p:style>
          </p:cxnSp>
          <p:sp>
            <p:nvSpPr>
              <p:cNvPr id="6" name="TextBox 5">
                <a:extLst>
                  <a:ext uri="{FF2B5EF4-FFF2-40B4-BE49-F238E27FC236}">
                    <a16:creationId xmlns:a16="http://schemas.microsoft.com/office/drawing/2014/main" id="{D27292B1-0551-3A72-8F70-87601BF7764B}"/>
                  </a:ext>
                </a:extLst>
              </p:cNvPr>
              <p:cNvSpPr txBox="1"/>
              <p:nvPr/>
            </p:nvSpPr>
            <p:spPr>
              <a:xfrm>
                <a:off x="4585193" y="1425303"/>
                <a:ext cx="2558842" cy="369332"/>
              </a:xfrm>
              <a:prstGeom prst="rect">
                <a:avLst/>
              </a:prstGeom>
              <a:noFill/>
            </p:spPr>
            <p:txBody>
              <a:bodyPr wrap="none" rtlCol="0">
                <a:spAutoFit/>
              </a:bodyPr>
              <a:lstStyle/>
              <a:p>
                <a:r>
                  <a:rPr lang="en-US" altLang="zh-CN" dirty="0"/>
                  <a:t>Low-dose</a:t>
                </a:r>
                <a:r>
                  <a:rPr lang="zh-CN" altLang="en-US" dirty="0"/>
                  <a:t> </a:t>
                </a:r>
                <a:r>
                  <a:rPr lang="en-US" altLang="zh-CN" dirty="0"/>
                  <a:t>Ptychography</a:t>
                </a:r>
                <a:endParaRPr lang="en-CN" dirty="0"/>
              </a:p>
            </p:txBody>
          </p:sp>
        </p:grpSp>
      </p:grpSp>
      <p:pic>
        <p:nvPicPr>
          <p:cNvPr id="71" name="Picture 4">
            <a:extLst>
              <a:ext uri="{FF2B5EF4-FFF2-40B4-BE49-F238E27FC236}">
                <a16:creationId xmlns:a16="http://schemas.microsoft.com/office/drawing/2014/main" id="{3FBE619B-B2CA-A977-AC9F-B45CCFC8E2B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418" r="41497"/>
          <a:stretch>
            <a:fillRect/>
          </a:stretch>
        </p:blipFill>
        <p:spPr bwMode="auto">
          <a:xfrm>
            <a:off x="526037" y="1630601"/>
            <a:ext cx="2795059" cy="3870381"/>
          </a:xfrm>
          <a:prstGeom prst="rect">
            <a:avLst/>
          </a:prstGeom>
          <a:noFill/>
          <a:extLst>
            <a:ext uri="{909E8E84-426E-40DD-AFC4-6F175D3DCCD1}">
              <a14:hiddenFill xmlns:a14="http://schemas.microsoft.com/office/drawing/2010/main">
                <a:solidFill>
                  <a:srgbClr val="FFFFFF"/>
                </a:solidFill>
              </a14:hiddenFill>
            </a:ext>
          </a:extLst>
        </p:spPr>
      </p:pic>
      <p:sp>
        <p:nvSpPr>
          <p:cNvPr id="72" name="Rectangle 71">
            <a:extLst>
              <a:ext uri="{FF2B5EF4-FFF2-40B4-BE49-F238E27FC236}">
                <a16:creationId xmlns:a16="http://schemas.microsoft.com/office/drawing/2014/main" id="{81790E9D-9A2E-22A9-5CB4-D2EA0F2CBD1E}"/>
              </a:ext>
            </a:extLst>
          </p:cNvPr>
          <p:cNvSpPr/>
          <p:nvPr/>
        </p:nvSpPr>
        <p:spPr>
          <a:xfrm>
            <a:off x="973059" y="1303533"/>
            <a:ext cx="1901483" cy="369332"/>
          </a:xfrm>
          <a:prstGeom prst="rect">
            <a:avLst/>
          </a:prstGeom>
        </p:spPr>
        <p:txBody>
          <a:bodyPr wrap="none">
            <a:spAutoFit/>
          </a:bodyPr>
          <a:lstStyle/>
          <a:p>
            <a:pPr algn="ctr"/>
            <a:r>
              <a:rPr lang="en-US" altLang="zh-CN" dirty="0" err="1">
                <a:solidFill>
                  <a:srgbClr val="0432FF"/>
                </a:solidFill>
                <a:latin typeface="Helvetica" pitchFamily="2" charset="0"/>
              </a:rPr>
              <a:t>ePSIC</a:t>
            </a:r>
            <a:r>
              <a:rPr lang="zh-CN" altLang="en-US" dirty="0">
                <a:solidFill>
                  <a:srgbClr val="0432FF"/>
                </a:solidFill>
                <a:latin typeface="Helvetica" pitchFamily="2" charset="0"/>
              </a:rPr>
              <a:t> </a:t>
            </a:r>
            <a:r>
              <a:rPr lang="en-US" altLang="zh-CN" dirty="0">
                <a:solidFill>
                  <a:srgbClr val="0432FF"/>
                </a:solidFill>
                <a:latin typeface="Helvetica" pitchFamily="2" charset="0"/>
              </a:rPr>
              <a:t>Diamond</a:t>
            </a:r>
            <a:endParaRPr lang="en-US" dirty="0">
              <a:solidFill>
                <a:srgbClr val="0432FF"/>
              </a:solidFill>
              <a:latin typeface="Helvetica" pitchFamily="2" charset="0"/>
            </a:endParaRPr>
          </a:p>
        </p:txBody>
      </p:sp>
      <p:grpSp>
        <p:nvGrpSpPr>
          <p:cNvPr id="75" name="Group 74">
            <a:extLst>
              <a:ext uri="{FF2B5EF4-FFF2-40B4-BE49-F238E27FC236}">
                <a16:creationId xmlns:a16="http://schemas.microsoft.com/office/drawing/2014/main" id="{4C7EC184-F94E-A314-FB09-D61F43DD1491}"/>
              </a:ext>
            </a:extLst>
          </p:cNvPr>
          <p:cNvGrpSpPr/>
          <p:nvPr/>
        </p:nvGrpSpPr>
        <p:grpSpPr>
          <a:xfrm>
            <a:off x="363492" y="5538983"/>
            <a:ext cx="3616117" cy="1221817"/>
            <a:chOff x="5818884" y="2189412"/>
            <a:chExt cx="3616117" cy="1221817"/>
          </a:xfrm>
        </p:grpSpPr>
        <p:sp>
          <p:nvSpPr>
            <p:cNvPr id="79" name="Rectangle 78">
              <a:extLst>
                <a:ext uri="{FF2B5EF4-FFF2-40B4-BE49-F238E27FC236}">
                  <a16:creationId xmlns:a16="http://schemas.microsoft.com/office/drawing/2014/main" id="{35A1FB1F-0791-E208-26DB-05B5979DB60F}"/>
                </a:ext>
              </a:extLst>
            </p:cNvPr>
            <p:cNvSpPr/>
            <p:nvPr/>
          </p:nvSpPr>
          <p:spPr>
            <a:xfrm>
              <a:off x="7013799" y="2395566"/>
              <a:ext cx="2421202" cy="1015663"/>
            </a:xfrm>
            <a:prstGeom prst="rect">
              <a:avLst/>
            </a:prstGeom>
          </p:spPr>
          <p:txBody>
            <a:bodyPr wrap="square">
              <a:spAutoFit/>
            </a:bodyPr>
            <a:lstStyle/>
            <a:p>
              <a:r>
                <a:rPr lang="en-US" sz="1500" b="1" dirty="0">
                  <a:latin typeface="Arial" panose="020B0604020202020204" pitchFamily="34" charset="0"/>
                  <a:cs typeface="Arial" panose="020B0604020202020204" pitchFamily="34" charset="0"/>
                </a:rPr>
                <a:t>key</a:t>
              </a:r>
              <a:r>
                <a:rPr lang="zh-CN" altLang="en-US" sz="1500" b="1" dirty="0">
                  <a:latin typeface="Arial" panose="020B0604020202020204" pitchFamily="34" charset="0"/>
                  <a:cs typeface="Arial" panose="020B0604020202020204" pitchFamily="34" charset="0"/>
                </a:rPr>
                <a:t> </a:t>
              </a:r>
              <a:r>
                <a:rPr lang="en-US" sz="1500" b="1" dirty="0">
                  <a:latin typeface="Arial" panose="020B0604020202020204" pitchFamily="34" charset="0"/>
                  <a:cs typeface="Arial" panose="020B0604020202020204" pitchFamily="34" charset="0"/>
                </a:rPr>
                <a:t>specifications: </a:t>
              </a:r>
            </a:p>
            <a:p>
              <a:pPr marL="500063" indent="-161925">
                <a:buFont typeface="Arial" panose="020B0604020202020204" pitchFamily="34" charset="0"/>
                <a:buChar char="•"/>
              </a:pPr>
              <a:r>
                <a:rPr lang="en-US" sz="1500" dirty="0">
                  <a:latin typeface="Arial" panose="020B0604020202020204" pitchFamily="34" charset="0"/>
                  <a:cs typeface="Arial" panose="020B0604020202020204" pitchFamily="34" charset="0"/>
                </a:rPr>
                <a:t>1-bit (18800 fps)</a:t>
              </a:r>
              <a:r>
                <a:rPr lang="en-US" altLang="zh-CN" sz="1500" dirty="0">
                  <a:latin typeface="Arial" panose="020B0604020202020204" pitchFamily="34" charset="0"/>
                  <a:cs typeface="Arial" panose="020B0604020202020204" pitchFamily="34" charset="0"/>
                </a:rPr>
                <a:t>;</a:t>
              </a:r>
              <a:endParaRPr lang="en-US" sz="1500" dirty="0">
                <a:latin typeface="Arial" panose="020B0604020202020204" pitchFamily="34" charset="0"/>
                <a:cs typeface="Arial" panose="020B0604020202020204" pitchFamily="34" charset="0"/>
              </a:endParaRPr>
            </a:p>
            <a:p>
              <a:pPr marL="500063" indent="-161925">
                <a:buFont typeface="Arial" panose="020B0604020202020204" pitchFamily="34" charset="0"/>
                <a:buChar char="•"/>
              </a:pPr>
              <a:r>
                <a:rPr lang="en-US" sz="1500" dirty="0">
                  <a:latin typeface="Arial" panose="020B0604020202020204" pitchFamily="34" charset="0"/>
                  <a:cs typeface="Arial" panose="020B0604020202020204" pitchFamily="34" charset="0"/>
                </a:rPr>
                <a:t>6-bit (3200 fps)</a:t>
              </a:r>
              <a:r>
                <a:rPr lang="en-US" altLang="zh-CN" sz="1500" dirty="0">
                  <a:latin typeface="Arial" panose="020B0604020202020204" pitchFamily="34" charset="0"/>
                  <a:cs typeface="Arial" panose="020B0604020202020204" pitchFamily="34" charset="0"/>
                </a:rPr>
                <a:t>;</a:t>
              </a:r>
              <a:endParaRPr lang="en-US" sz="1500" dirty="0">
                <a:latin typeface="Arial" panose="020B0604020202020204" pitchFamily="34" charset="0"/>
                <a:cs typeface="Arial" panose="020B0604020202020204" pitchFamily="34" charset="0"/>
              </a:endParaRPr>
            </a:p>
            <a:p>
              <a:pPr marL="500063" indent="-161925">
                <a:buFont typeface="Arial" panose="020B0604020202020204" pitchFamily="34" charset="0"/>
                <a:buChar char="•"/>
              </a:pPr>
              <a:r>
                <a:rPr lang="en-US" sz="1500" dirty="0">
                  <a:latin typeface="Arial" panose="020B0604020202020204" pitchFamily="34" charset="0"/>
                  <a:cs typeface="Arial" panose="020B0604020202020204" pitchFamily="34" charset="0"/>
                </a:rPr>
                <a:t>12-bit (1600 fps); </a:t>
              </a:r>
            </a:p>
          </p:txBody>
        </p:sp>
        <p:pic>
          <p:nvPicPr>
            <p:cNvPr id="80" name="Picture 79">
              <a:extLst>
                <a:ext uri="{FF2B5EF4-FFF2-40B4-BE49-F238E27FC236}">
                  <a16:creationId xmlns:a16="http://schemas.microsoft.com/office/drawing/2014/main" id="{4C161E3E-8F9E-D81D-C907-6E100379410A}"/>
                </a:ext>
              </a:extLst>
            </p:cNvPr>
            <p:cNvPicPr>
              <a:picLocks noChangeAspect="1"/>
            </p:cNvPicPr>
            <p:nvPr/>
          </p:nvPicPr>
          <p:blipFill>
            <a:blip r:embed="rId7"/>
            <a:stretch>
              <a:fillRect/>
            </a:stretch>
          </p:blipFill>
          <p:spPr>
            <a:xfrm>
              <a:off x="5818884" y="2189412"/>
              <a:ext cx="1240783" cy="1170064"/>
            </a:xfrm>
            <a:prstGeom prst="rect">
              <a:avLst/>
            </a:prstGeom>
          </p:spPr>
        </p:pic>
      </p:grpSp>
      <p:sp>
        <p:nvSpPr>
          <p:cNvPr id="81" name="TextBox 80">
            <a:extLst>
              <a:ext uri="{FF2B5EF4-FFF2-40B4-BE49-F238E27FC236}">
                <a16:creationId xmlns:a16="http://schemas.microsoft.com/office/drawing/2014/main" id="{DB8AF2C7-D34C-E309-17AF-10BB004C6D7F}"/>
              </a:ext>
            </a:extLst>
          </p:cNvPr>
          <p:cNvSpPr txBox="1"/>
          <p:nvPr/>
        </p:nvSpPr>
        <p:spPr>
          <a:xfrm>
            <a:off x="2098235" y="5460332"/>
            <a:ext cx="1515524" cy="369332"/>
          </a:xfrm>
          <a:prstGeom prst="rect">
            <a:avLst/>
          </a:prstGeom>
          <a:noFill/>
        </p:spPr>
        <p:txBody>
          <a:bodyPr wrap="square">
            <a:spAutoFit/>
          </a:bodyPr>
          <a:lstStyle/>
          <a:p>
            <a:r>
              <a:rPr lang="en-US" sz="1800" b="1" dirty="0" err="1">
                <a:solidFill>
                  <a:srgbClr val="0000FF"/>
                </a:solidFill>
                <a:latin typeface="HelveticaNeue" panose="02000503000000020004" pitchFamily="2" charset="0"/>
              </a:rPr>
              <a:t>MerlinEM</a:t>
            </a:r>
            <a:r>
              <a:rPr lang="en-US" sz="1800" b="1" dirty="0">
                <a:solidFill>
                  <a:srgbClr val="0000FF"/>
                </a:solidFill>
                <a:latin typeface="HelveticaNeue" panose="02000503000000020004" pitchFamily="2" charset="0"/>
              </a:rPr>
              <a:t> </a:t>
            </a:r>
            <a:endParaRPr lang="en-CN" dirty="0"/>
          </a:p>
        </p:txBody>
      </p:sp>
    </p:spTree>
    <p:extLst>
      <p:ext uri="{BB962C8B-B14F-4D97-AF65-F5344CB8AC3E}">
        <p14:creationId xmlns:p14="http://schemas.microsoft.com/office/powerpoint/2010/main" val="3651772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95"/>
                                        </p:tgtEl>
                                        <p:attrNameLst>
                                          <p:attrName>style.visibility</p:attrName>
                                        </p:attrNameLst>
                                      </p:cBhvr>
                                      <p:to>
                                        <p:strVal val="visible"/>
                                      </p:to>
                                    </p:set>
                                    <p:animEffect transition="in" filter="wipe(up)">
                                      <p:cBhvr>
                                        <p:cTn id="7" dur="500"/>
                                        <p:tgtEl>
                                          <p:spTgt spid="9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96"/>
                                        </p:tgtEl>
                                        <p:attrNameLst>
                                          <p:attrName>style.visibility</p:attrName>
                                        </p:attrNameLst>
                                      </p:cBhvr>
                                      <p:to>
                                        <p:strVal val="visible"/>
                                      </p:to>
                                    </p:set>
                                    <p:animEffect transition="in" filter="wipe(up)">
                                      <p:cBhvr>
                                        <p:cTn id="12" dur="500"/>
                                        <p:tgtEl>
                                          <p:spTgt spid="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79275-C160-8503-52D6-0319D287FA54}"/>
              </a:ext>
            </a:extLst>
          </p:cNvPr>
          <p:cNvSpPr>
            <a:spLocks noGrp="1"/>
          </p:cNvSpPr>
          <p:nvPr>
            <p:ph type="title"/>
          </p:nvPr>
        </p:nvSpPr>
        <p:spPr/>
        <p:txBody>
          <a:bodyPr/>
          <a:lstStyle/>
          <a:p>
            <a:pPr algn="ctr"/>
            <a:r>
              <a:rPr lang="en-US" altLang="zh-CN" dirty="0"/>
              <a:t>New</a:t>
            </a:r>
            <a:r>
              <a:rPr lang="zh-CN" altLang="en-US" dirty="0"/>
              <a:t> </a:t>
            </a:r>
            <a:r>
              <a:rPr lang="en-US" altLang="zh-CN" dirty="0"/>
              <a:t>4D-STEM</a:t>
            </a:r>
            <a:r>
              <a:rPr lang="zh-CN" altLang="en-US" dirty="0"/>
              <a:t> </a:t>
            </a:r>
            <a:r>
              <a:rPr lang="en-US" altLang="zh-CN" dirty="0"/>
              <a:t>Capabilities</a:t>
            </a:r>
            <a:r>
              <a:rPr lang="zh-CN" altLang="en-US" dirty="0"/>
              <a:t> </a:t>
            </a:r>
            <a:r>
              <a:rPr lang="en-US" altLang="zh-CN" dirty="0"/>
              <a:t>at</a:t>
            </a:r>
            <a:r>
              <a:rPr lang="zh-CN" altLang="en-US" dirty="0"/>
              <a:t> </a:t>
            </a:r>
            <a:r>
              <a:rPr lang="en-US" altLang="zh-CN" dirty="0"/>
              <a:t>Warwick</a:t>
            </a:r>
            <a:endParaRPr lang="en-CN" dirty="0"/>
          </a:p>
        </p:txBody>
      </p:sp>
      <p:pic>
        <p:nvPicPr>
          <p:cNvPr id="5" name="Picture 4">
            <a:extLst>
              <a:ext uri="{FF2B5EF4-FFF2-40B4-BE49-F238E27FC236}">
                <a16:creationId xmlns:a16="http://schemas.microsoft.com/office/drawing/2014/main" id="{F424ABD7-68E4-6982-42CF-A4F70F166BA6}"/>
              </a:ext>
            </a:extLst>
          </p:cNvPr>
          <p:cNvPicPr>
            <a:picLocks noChangeAspect="1"/>
          </p:cNvPicPr>
          <p:nvPr/>
        </p:nvPicPr>
        <p:blipFill>
          <a:blip r:embed="rId3"/>
          <a:stretch>
            <a:fillRect/>
          </a:stretch>
        </p:blipFill>
        <p:spPr>
          <a:xfrm>
            <a:off x="709600" y="5064101"/>
            <a:ext cx="1833153" cy="1728674"/>
          </a:xfrm>
          <a:prstGeom prst="rect">
            <a:avLst/>
          </a:prstGeom>
        </p:spPr>
      </p:pic>
      <p:sp>
        <p:nvSpPr>
          <p:cNvPr id="6" name="TextBox 5">
            <a:extLst>
              <a:ext uri="{FF2B5EF4-FFF2-40B4-BE49-F238E27FC236}">
                <a16:creationId xmlns:a16="http://schemas.microsoft.com/office/drawing/2014/main" id="{C0432D82-D326-435B-31DB-3935E7956784}"/>
              </a:ext>
            </a:extLst>
          </p:cNvPr>
          <p:cNvSpPr txBox="1"/>
          <p:nvPr/>
        </p:nvSpPr>
        <p:spPr>
          <a:xfrm>
            <a:off x="838200" y="4586964"/>
            <a:ext cx="2541200" cy="369332"/>
          </a:xfrm>
          <a:prstGeom prst="rect">
            <a:avLst/>
          </a:prstGeom>
          <a:noFill/>
        </p:spPr>
        <p:txBody>
          <a:bodyPr wrap="square">
            <a:spAutoFit/>
          </a:bodyPr>
          <a:lstStyle/>
          <a:p>
            <a:r>
              <a:rPr lang="en-US" dirty="0">
                <a:solidFill>
                  <a:srgbClr val="FF0000"/>
                </a:solidFill>
                <a:latin typeface="Open Sans"/>
              </a:rPr>
              <a:t>Merlin (</a:t>
            </a:r>
            <a:r>
              <a:rPr lang="en-US" dirty="0" err="1">
                <a:solidFill>
                  <a:srgbClr val="FF0000"/>
                </a:solidFill>
                <a:latin typeface="Open Sans"/>
              </a:rPr>
              <a:t>MediPix</a:t>
            </a:r>
            <a:r>
              <a:rPr lang="en-US" dirty="0">
                <a:solidFill>
                  <a:srgbClr val="FF0000"/>
                </a:solidFill>
                <a:latin typeface="Open Sans"/>
              </a:rPr>
              <a:t>) </a:t>
            </a:r>
            <a:endParaRPr lang="en-CN" dirty="0"/>
          </a:p>
        </p:txBody>
      </p:sp>
      <p:sp>
        <p:nvSpPr>
          <p:cNvPr id="8" name="矩形 5">
            <a:extLst>
              <a:ext uri="{FF2B5EF4-FFF2-40B4-BE49-F238E27FC236}">
                <a16:creationId xmlns:a16="http://schemas.microsoft.com/office/drawing/2014/main" id="{80DA4DC7-8C05-120B-F62D-8B47D1784873}"/>
              </a:ext>
            </a:extLst>
          </p:cNvPr>
          <p:cNvSpPr>
            <a:spLocks noChangeArrowheads="1"/>
          </p:cNvSpPr>
          <p:nvPr/>
        </p:nvSpPr>
        <p:spPr bwMode="auto">
          <a:xfrm>
            <a:off x="3198728" y="2001745"/>
            <a:ext cx="2913729" cy="369332"/>
          </a:xfrm>
          <a:prstGeom prst="rect">
            <a:avLst/>
          </a:prstGeom>
          <a:noFill/>
          <a:ln w="9525">
            <a:noFill/>
            <a:miter lim="800000"/>
            <a:headEnd/>
            <a:tailEnd/>
          </a:ln>
        </p:spPr>
        <p:txBody>
          <a:bodyPr wrap="square">
            <a:spAutoFit/>
          </a:bodyPr>
          <a:lstStyle/>
          <a:p>
            <a:pPr marL="102692" lvl="1" algn="ctr"/>
            <a:r>
              <a:rPr lang="en-US" altLang="zh-CN" dirty="0">
                <a:solidFill>
                  <a:srgbClr val="000000"/>
                </a:solidFill>
                <a:latin typeface="Open Sans"/>
              </a:rPr>
              <a:t>JEOL 2100</a:t>
            </a:r>
            <a:endParaRPr lang="en-GB" altLang="zh-CN" dirty="0">
              <a:solidFill>
                <a:srgbClr val="000000"/>
              </a:solidFill>
              <a:latin typeface="Open Sans"/>
            </a:endParaRPr>
          </a:p>
        </p:txBody>
      </p:sp>
      <p:pic>
        <p:nvPicPr>
          <p:cNvPr id="1026" name="Picture 2" descr="JEOL 2100">
            <a:extLst>
              <a:ext uri="{FF2B5EF4-FFF2-40B4-BE49-F238E27FC236}">
                <a16:creationId xmlns:a16="http://schemas.microsoft.com/office/drawing/2014/main" id="{19F57BA8-0F2B-52C5-EFBB-E2167E9F76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6020" y="2331827"/>
            <a:ext cx="2223211" cy="222321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JEOL ARM 200F">
            <a:extLst>
              <a:ext uri="{FF2B5EF4-FFF2-40B4-BE49-F238E27FC236}">
                <a16:creationId xmlns:a16="http://schemas.microsoft.com/office/drawing/2014/main" id="{BBFF9B87-4484-AB8F-5ADD-EAA6614ED9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9865" y="2331827"/>
            <a:ext cx="2223210" cy="222321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uy OneView Camera Read Reviews">
            <a:extLst>
              <a:ext uri="{FF2B5EF4-FFF2-40B4-BE49-F238E27FC236}">
                <a16:creationId xmlns:a16="http://schemas.microsoft.com/office/drawing/2014/main" id="{40072F4D-64F4-91DA-77B9-C38914A7984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84063" y="5504653"/>
            <a:ext cx="1611937" cy="84756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C4FF536-FCCD-C65C-E9EB-A7522DB5C3A2}"/>
              </a:ext>
            </a:extLst>
          </p:cNvPr>
          <p:cNvSpPr txBox="1"/>
          <p:nvPr/>
        </p:nvSpPr>
        <p:spPr>
          <a:xfrm>
            <a:off x="3293464" y="4622187"/>
            <a:ext cx="2541200" cy="369332"/>
          </a:xfrm>
          <a:prstGeom prst="rect">
            <a:avLst/>
          </a:prstGeom>
          <a:noFill/>
        </p:spPr>
        <p:txBody>
          <a:bodyPr wrap="square">
            <a:spAutoFit/>
          </a:bodyPr>
          <a:lstStyle/>
          <a:p>
            <a:pPr algn="ctr"/>
            <a:r>
              <a:rPr lang="en-US" altLang="zh-CN" dirty="0" err="1">
                <a:solidFill>
                  <a:srgbClr val="FF0000"/>
                </a:solidFill>
                <a:latin typeface="Open Sans"/>
              </a:rPr>
              <a:t>STEMx+Oneview</a:t>
            </a:r>
            <a:endParaRPr lang="en-CN" dirty="0"/>
          </a:p>
        </p:txBody>
      </p:sp>
      <p:sp>
        <p:nvSpPr>
          <p:cNvPr id="11" name="矩形 5">
            <a:extLst>
              <a:ext uri="{FF2B5EF4-FFF2-40B4-BE49-F238E27FC236}">
                <a16:creationId xmlns:a16="http://schemas.microsoft.com/office/drawing/2014/main" id="{30E93F10-25FE-E4F5-2CC6-478912538EBE}"/>
              </a:ext>
            </a:extLst>
          </p:cNvPr>
          <p:cNvSpPr>
            <a:spLocks noChangeArrowheads="1"/>
          </p:cNvSpPr>
          <p:nvPr/>
        </p:nvSpPr>
        <p:spPr bwMode="auto">
          <a:xfrm>
            <a:off x="465671" y="1979894"/>
            <a:ext cx="2913729" cy="369332"/>
          </a:xfrm>
          <a:prstGeom prst="rect">
            <a:avLst/>
          </a:prstGeom>
          <a:noFill/>
          <a:ln w="9525">
            <a:noFill/>
            <a:miter lim="800000"/>
            <a:headEnd/>
            <a:tailEnd/>
          </a:ln>
        </p:spPr>
        <p:txBody>
          <a:bodyPr wrap="square">
            <a:spAutoFit/>
          </a:bodyPr>
          <a:lstStyle/>
          <a:p>
            <a:pPr marL="102692" lvl="1" algn="ctr"/>
            <a:r>
              <a:rPr lang="en-US" altLang="zh-CN" dirty="0">
                <a:solidFill>
                  <a:srgbClr val="000000"/>
                </a:solidFill>
                <a:latin typeface="Open Sans"/>
              </a:rPr>
              <a:t>ARM JEOL 200-80kV</a:t>
            </a:r>
            <a:endParaRPr lang="en-GB" altLang="zh-CN" dirty="0">
              <a:solidFill>
                <a:srgbClr val="000000"/>
              </a:solidFill>
              <a:latin typeface="Open Sans"/>
            </a:endParaRPr>
          </a:p>
        </p:txBody>
      </p:sp>
      <p:pic>
        <p:nvPicPr>
          <p:cNvPr id="1040" name="Picture 16">
            <a:extLst>
              <a:ext uri="{FF2B5EF4-FFF2-40B4-BE49-F238E27FC236}">
                <a16:creationId xmlns:a16="http://schemas.microsoft.com/office/drawing/2014/main" id="{4517B1A3-1A2A-CAE6-32F6-8BABD3B4F71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64810" y="5242798"/>
            <a:ext cx="1512439" cy="1371278"/>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C44A4EAC-58A0-BB2E-B8EF-614F45E3B7C4}"/>
              </a:ext>
            </a:extLst>
          </p:cNvPr>
          <p:cNvGrpSpPr/>
          <p:nvPr/>
        </p:nvGrpSpPr>
        <p:grpSpPr>
          <a:xfrm>
            <a:off x="6167609" y="1874247"/>
            <a:ext cx="5381624" cy="4532984"/>
            <a:chOff x="6167609" y="1874247"/>
            <a:chExt cx="5381624" cy="4532984"/>
          </a:xfrm>
        </p:grpSpPr>
        <p:pic>
          <p:nvPicPr>
            <p:cNvPr id="1036" name="Picture 12">
              <a:extLst>
                <a:ext uri="{FF2B5EF4-FFF2-40B4-BE49-F238E27FC236}">
                  <a16:creationId xmlns:a16="http://schemas.microsoft.com/office/drawing/2014/main" id="{04331481-8E4A-DD8E-F0F8-EB642C9874F3}"/>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6348" t="11815" r="14235" b="9199"/>
            <a:stretch>
              <a:fillRect/>
            </a:stretch>
          </p:blipFill>
          <p:spPr bwMode="auto">
            <a:xfrm>
              <a:off x="6167609" y="2331827"/>
              <a:ext cx="5381624" cy="4075404"/>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a:extLst>
                <a:ext uri="{FF2B5EF4-FFF2-40B4-BE49-F238E27FC236}">
                  <a16:creationId xmlns:a16="http://schemas.microsoft.com/office/drawing/2014/main" id="{9307E621-6AFB-1121-2003-1BCFFA51A83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27820" y="1874247"/>
              <a:ext cx="2769563" cy="45758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17246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图表 69">
            <a:extLst>
              <a:ext uri="{FF2B5EF4-FFF2-40B4-BE49-F238E27FC236}">
                <a16:creationId xmlns:a16="http://schemas.microsoft.com/office/drawing/2014/main" id="{84B4051F-3CAA-0616-4E80-1B45F1942A52}"/>
              </a:ext>
            </a:extLst>
          </p:cNvPr>
          <p:cNvGraphicFramePr/>
          <p:nvPr>
            <p:extLst>
              <p:ext uri="{D42A27DB-BD31-4B8C-83A1-F6EECF244321}">
                <p14:modId xmlns:p14="http://schemas.microsoft.com/office/powerpoint/2010/main" val="79598500"/>
              </p:ext>
            </p:extLst>
          </p:nvPr>
        </p:nvGraphicFramePr>
        <p:xfrm>
          <a:off x="2422190" y="810108"/>
          <a:ext cx="7559737" cy="46183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4">
            <a:extLst>
              <a:ext uri="{FF2B5EF4-FFF2-40B4-BE49-F238E27FC236}">
                <a16:creationId xmlns:a16="http://schemas.microsoft.com/office/drawing/2014/main" id="{07468E20-7896-803E-C5E4-C39E5133425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6212" y="4522488"/>
            <a:ext cx="3492304" cy="1706136"/>
          </a:xfrm>
          <a:prstGeom prst="rect">
            <a:avLst/>
          </a:prstGeom>
          <a:noFill/>
          <a:extLst>
            <a:ext uri="{909E8E84-426E-40DD-AFC4-6F175D3DCCD1}">
              <a14:hiddenFill xmlns:a14="http://schemas.microsoft.com/office/drawing/2010/main">
                <a:solidFill>
                  <a:srgbClr val="FFFFFF"/>
                </a:solidFill>
              </a14:hiddenFill>
            </a:ext>
          </a:extLst>
        </p:spPr>
      </p:pic>
      <p:grpSp>
        <p:nvGrpSpPr>
          <p:cNvPr id="52" name="Group 51">
            <a:extLst>
              <a:ext uri="{FF2B5EF4-FFF2-40B4-BE49-F238E27FC236}">
                <a16:creationId xmlns:a16="http://schemas.microsoft.com/office/drawing/2014/main" id="{64736F07-249E-0BD4-452B-E3B83D17ABF7}"/>
              </a:ext>
            </a:extLst>
          </p:cNvPr>
          <p:cNvGrpSpPr/>
          <p:nvPr/>
        </p:nvGrpSpPr>
        <p:grpSpPr>
          <a:xfrm>
            <a:off x="5039195" y="5571949"/>
            <a:ext cx="4759300" cy="1241397"/>
            <a:chOff x="5039195" y="5571949"/>
            <a:chExt cx="4759300" cy="1241397"/>
          </a:xfrm>
        </p:grpSpPr>
        <p:pic>
          <p:nvPicPr>
            <p:cNvPr id="7" name="Picture 6">
              <a:extLst>
                <a:ext uri="{FF2B5EF4-FFF2-40B4-BE49-F238E27FC236}">
                  <a16:creationId xmlns:a16="http://schemas.microsoft.com/office/drawing/2014/main" id="{C555EE15-4930-4983-7DE0-6C292968AE07}"/>
                </a:ext>
              </a:extLst>
            </p:cNvPr>
            <p:cNvPicPr>
              <a:picLocks noChangeAspect="1"/>
            </p:cNvPicPr>
            <p:nvPr/>
          </p:nvPicPr>
          <p:blipFill rotWithShape="1">
            <a:blip r:embed="rId9"/>
            <a:srcRect b="53280"/>
            <a:stretch/>
          </p:blipFill>
          <p:spPr>
            <a:xfrm>
              <a:off x="5039195" y="5571949"/>
              <a:ext cx="2407374" cy="1241397"/>
            </a:xfrm>
            <a:prstGeom prst="rect">
              <a:avLst/>
            </a:prstGeom>
          </p:spPr>
        </p:pic>
        <p:sp>
          <p:nvSpPr>
            <p:cNvPr id="9" name="矩形 13">
              <a:extLst>
                <a:ext uri="{FF2B5EF4-FFF2-40B4-BE49-F238E27FC236}">
                  <a16:creationId xmlns:a16="http://schemas.microsoft.com/office/drawing/2014/main" id="{9AF261DF-1F0D-7FFC-DF73-F84FE4AB63EA}"/>
                </a:ext>
              </a:extLst>
            </p:cNvPr>
            <p:cNvSpPr/>
            <p:nvPr/>
          </p:nvSpPr>
          <p:spPr>
            <a:xfrm>
              <a:off x="7446569" y="6527022"/>
              <a:ext cx="2351926" cy="261610"/>
            </a:xfrm>
            <a:prstGeom prst="rect">
              <a:avLst/>
            </a:prstGeom>
          </p:spPr>
          <p:txBody>
            <a:bodyPr wrap="none">
              <a:spAutoFit/>
            </a:bodyPr>
            <a:lstStyle/>
            <a:p>
              <a:r>
                <a:rPr lang="en-US" altLang="zh-CN" sz="1100" i="1" dirty="0"/>
                <a:t> Ultramicroscopy, 2013, 124: 71-76.</a:t>
              </a:r>
              <a:endParaRPr lang="nb-NO" altLang="zh-CN" sz="1100" i="1" dirty="0"/>
            </a:p>
          </p:txBody>
        </p:sp>
      </p:grpSp>
      <p:grpSp>
        <p:nvGrpSpPr>
          <p:cNvPr id="51" name="Group 50">
            <a:extLst>
              <a:ext uri="{FF2B5EF4-FFF2-40B4-BE49-F238E27FC236}">
                <a16:creationId xmlns:a16="http://schemas.microsoft.com/office/drawing/2014/main" id="{81B75D29-3DF6-5652-AF4F-405562342043}"/>
              </a:ext>
            </a:extLst>
          </p:cNvPr>
          <p:cNvGrpSpPr/>
          <p:nvPr/>
        </p:nvGrpSpPr>
        <p:grpSpPr>
          <a:xfrm>
            <a:off x="432678" y="2245113"/>
            <a:ext cx="2959335" cy="2296153"/>
            <a:chOff x="432678" y="2245113"/>
            <a:chExt cx="2959335" cy="2296153"/>
          </a:xfrm>
        </p:grpSpPr>
        <p:sp>
          <p:nvSpPr>
            <p:cNvPr id="10" name="矩形 13">
              <a:extLst>
                <a:ext uri="{FF2B5EF4-FFF2-40B4-BE49-F238E27FC236}">
                  <a16:creationId xmlns:a16="http://schemas.microsoft.com/office/drawing/2014/main" id="{152DB2B1-CF89-92DD-9EF4-8C8700E4C689}"/>
                </a:ext>
              </a:extLst>
            </p:cNvPr>
            <p:cNvSpPr/>
            <p:nvPr/>
          </p:nvSpPr>
          <p:spPr>
            <a:xfrm>
              <a:off x="683560" y="4279656"/>
              <a:ext cx="2457572" cy="261610"/>
            </a:xfrm>
            <a:prstGeom prst="rect">
              <a:avLst/>
            </a:prstGeom>
          </p:spPr>
          <p:txBody>
            <a:bodyPr wrap="square">
              <a:spAutoFit/>
            </a:bodyPr>
            <a:lstStyle/>
            <a:p>
              <a:r>
                <a:rPr lang="en-US" altLang="zh-CN" sz="1100" i="1" dirty="0"/>
                <a:t>Chem. Mater. 2011, 23, 20, 4515</a:t>
              </a:r>
              <a:endParaRPr lang="nb-NO" altLang="zh-CN" sz="1100" i="1" dirty="0"/>
            </a:p>
          </p:txBody>
        </p:sp>
        <p:pic>
          <p:nvPicPr>
            <p:cNvPr id="11" name="图片 4">
              <a:extLst>
                <a:ext uri="{FF2B5EF4-FFF2-40B4-BE49-F238E27FC236}">
                  <a16:creationId xmlns:a16="http://schemas.microsoft.com/office/drawing/2014/main" id="{AAA45CBF-D63A-277E-4468-166DD2FA0127}"/>
                </a:ext>
              </a:extLst>
            </p:cNvPr>
            <p:cNvPicPr>
              <a:picLocks noChangeAspect="1"/>
            </p:cNvPicPr>
            <p:nvPr/>
          </p:nvPicPr>
          <p:blipFill>
            <a:blip r:embed="rId10"/>
            <a:stretch>
              <a:fillRect/>
            </a:stretch>
          </p:blipFill>
          <p:spPr>
            <a:xfrm>
              <a:off x="432678" y="2245113"/>
              <a:ext cx="2959335" cy="2034543"/>
            </a:xfrm>
            <a:prstGeom prst="rect">
              <a:avLst/>
            </a:prstGeom>
          </p:spPr>
        </p:pic>
      </p:grpSp>
      <p:grpSp>
        <p:nvGrpSpPr>
          <p:cNvPr id="53" name="Group 52">
            <a:extLst>
              <a:ext uri="{FF2B5EF4-FFF2-40B4-BE49-F238E27FC236}">
                <a16:creationId xmlns:a16="http://schemas.microsoft.com/office/drawing/2014/main" id="{CCD1B2A4-E7BD-18A8-5F8A-7AB65AC840B2}"/>
              </a:ext>
            </a:extLst>
          </p:cNvPr>
          <p:cNvGrpSpPr/>
          <p:nvPr/>
        </p:nvGrpSpPr>
        <p:grpSpPr>
          <a:xfrm>
            <a:off x="7819374" y="4212258"/>
            <a:ext cx="3585078" cy="2234789"/>
            <a:chOff x="7819374" y="4212258"/>
            <a:chExt cx="3585078" cy="2234789"/>
          </a:xfrm>
        </p:grpSpPr>
        <p:pic>
          <p:nvPicPr>
            <p:cNvPr id="12" name="图片 4">
              <a:extLst>
                <a:ext uri="{FF2B5EF4-FFF2-40B4-BE49-F238E27FC236}">
                  <a16:creationId xmlns:a16="http://schemas.microsoft.com/office/drawing/2014/main" id="{D3D70582-42B2-6D5D-F59A-5C5127270BC9}"/>
                </a:ext>
              </a:extLst>
            </p:cNvPr>
            <p:cNvPicPr>
              <a:picLocks noChangeAspect="1"/>
            </p:cNvPicPr>
            <p:nvPr/>
          </p:nvPicPr>
          <p:blipFill rotWithShape="1">
            <a:blip r:embed="rId11">
              <a:extLst>
                <a:ext uri="{28A0092B-C50C-407E-A947-70E740481C1C}">
                  <a14:useLocalDpi xmlns:a14="http://schemas.microsoft.com/office/drawing/2010/main" val="0"/>
                </a:ext>
              </a:extLst>
            </a:blip>
            <a:srcRect l="35730" t="24719" r="34373" b="13315"/>
            <a:stretch/>
          </p:blipFill>
          <p:spPr>
            <a:xfrm>
              <a:off x="8699633" y="4212258"/>
              <a:ext cx="1720145" cy="2005492"/>
            </a:xfrm>
            <a:prstGeom prst="rect">
              <a:avLst/>
            </a:prstGeom>
          </p:spPr>
        </p:pic>
        <p:sp>
          <p:nvSpPr>
            <p:cNvPr id="13" name="文本框 16">
              <a:extLst>
                <a:ext uri="{FF2B5EF4-FFF2-40B4-BE49-F238E27FC236}">
                  <a16:creationId xmlns:a16="http://schemas.microsoft.com/office/drawing/2014/main" id="{AA680E15-6CCB-BC23-A270-49F102E6EEC4}"/>
                </a:ext>
              </a:extLst>
            </p:cNvPr>
            <p:cNvSpPr txBox="1"/>
            <p:nvPr/>
          </p:nvSpPr>
          <p:spPr>
            <a:xfrm>
              <a:off x="7819374" y="6185437"/>
              <a:ext cx="3585078" cy="261610"/>
            </a:xfrm>
            <a:prstGeom prst="rect">
              <a:avLst/>
            </a:prstGeom>
            <a:noFill/>
          </p:spPr>
          <p:txBody>
            <a:bodyPr wrap="square">
              <a:spAutoFit/>
            </a:bodyPr>
            <a:lstStyle/>
            <a:p>
              <a:pPr algn="ctr" defTabSz="685800">
                <a:defRPr/>
              </a:pPr>
              <a:r>
                <a:rPr lang="nb-NO" altLang="zh-CN" sz="1100" i="1" dirty="0" err="1"/>
                <a:t>Ultramicroscopy</a:t>
              </a:r>
              <a:r>
                <a:rPr lang="nb-NO" altLang="zh-CN" sz="1100" i="1" dirty="0"/>
                <a:t> 110, 118 (2010)</a:t>
              </a:r>
              <a:endParaRPr lang="zh-CN" altLang="en-US" sz="1100" i="1" dirty="0"/>
            </a:p>
          </p:txBody>
        </p:sp>
      </p:grpSp>
      <p:grpSp>
        <p:nvGrpSpPr>
          <p:cNvPr id="54" name="Group 53">
            <a:extLst>
              <a:ext uri="{FF2B5EF4-FFF2-40B4-BE49-F238E27FC236}">
                <a16:creationId xmlns:a16="http://schemas.microsoft.com/office/drawing/2014/main" id="{181CBF2A-38A5-C805-B2EF-2F7B2B8083F7}"/>
              </a:ext>
            </a:extLst>
          </p:cNvPr>
          <p:cNvGrpSpPr/>
          <p:nvPr/>
        </p:nvGrpSpPr>
        <p:grpSpPr>
          <a:xfrm>
            <a:off x="8950515" y="2399813"/>
            <a:ext cx="3814142" cy="1953579"/>
            <a:chOff x="9088979" y="2444642"/>
            <a:chExt cx="2951802" cy="1511894"/>
          </a:xfrm>
        </p:grpSpPr>
        <p:pic>
          <p:nvPicPr>
            <p:cNvPr id="15" name="图片 6">
              <a:extLst>
                <a:ext uri="{FF2B5EF4-FFF2-40B4-BE49-F238E27FC236}">
                  <a16:creationId xmlns:a16="http://schemas.microsoft.com/office/drawing/2014/main" id="{D9CAD496-F78F-E01E-65FA-1A940E208FEC}"/>
                </a:ext>
              </a:extLst>
            </p:cNvPr>
            <p:cNvPicPr>
              <a:picLocks noChangeAspect="1"/>
            </p:cNvPicPr>
            <p:nvPr/>
          </p:nvPicPr>
          <p:blipFill rotWithShape="1">
            <a:blip r:embed="rId12">
              <a:extLst>
                <a:ext uri="{28A0092B-C50C-407E-A947-70E740481C1C}">
                  <a14:useLocalDpi xmlns:a14="http://schemas.microsoft.com/office/drawing/2010/main" val="0"/>
                </a:ext>
              </a:extLst>
            </a:blip>
            <a:srcRect l="7410" b="63633"/>
            <a:stretch/>
          </p:blipFill>
          <p:spPr>
            <a:xfrm>
              <a:off x="9088979" y="2444642"/>
              <a:ext cx="2507865" cy="1325563"/>
            </a:xfrm>
            <a:prstGeom prst="rect">
              <a:avLst/>
            </a:prstGeom>
          </p:spPr>
        </p:pic>
        <p:sp>
          <p:nvSpPr>
            <p:cNvPr id="18" name="Rectangle 17">
              <a:extLst>
                <a:ext uri="{FF2B5EF4-FFF2-40B4-BE49-F238E27FC236}">
                  <a16:creationId xmlns:a16="http://schemas.microsoft.com/office/drawing/2014/main" id="{296AE679-4EEA-D789-11B3-7CDB8DBEE5DE}"/>
                </a:ext>
              </a:extLst>
            </p:cNvPr>
            <p:cNvSpPr/>
            <p:nvPr/>
          </p:nvSpPr>
          <p:spPr>
            <a:xfrm>
              <a:off x="9773814" y="3694926"/>
              <a:ext cx="2266967" cy="261610"/>
            </a:xfrm>
            <a:prstGeom prst="rect">
              <a:avLst/>
            </a:prstGeom>
          </p:spPr>
          <p:txBody>
            <a:bodyPr wrap="none">
              <a:spAutoFit/>
            </a:bodyPr>
            <a:lstStyle/>
            <a:p>
              <a:r>
                <a:rPr lang="en-US" sz="1100" i="1" dirty="0"/>
                <a:t>Nature Physics 8, 611-615, (2012).</a:t>
              </a:r>
            </a:p>
          </p:txBody>
        </p:sp>
      </p:grpSp>
      <p:grpSp>
        <p:nvGrpSpPr>
          <p:cNvPr id="50" name="Group 49">
            <a:extLst>
              <a:ext uri="{FF2B5EF4-FFF2-40B4-BE49-F238E27FC236}">
                <a16:creationId xmlns:a16="http://schemas.microsoft.com/office/drawing/2014/main" id="{1DE70A06-FC42-6936-A3D0-44ED03237D4D}"/>
              </a:ext>
            </a:extLst>
          </p:cNvPr>
          <p:cNvGrpSpPr/>
          <p:nvPr/>
        </p:nvGrpSpPr>
        <p:grpSpPr>
          <a:xfrm>
            <a:off x="1688749" y="20812"/>
            <a:ext cx="2959334" cy="2233837"/>
            <a:chOff x="1401267" y="-19862"/>
            <a:chExt cx="2683732" cy="1865794"/>
          </a:xfrm>
        </p:grpSpPr>
        <p:pic>
          <p:nvPicPr>
            <p:cNvPr id="40" name="图片 2">
              <a:extLst>
                <a:ext uri="{FF2B5EF4-FFF2-40B4-BE49-F238E27FC236}">
                  <a16:creationId xmlns:a16="http://schemas.microsoft.com/office/drawing/2014/main" id="{107A93FF-C933-FA97-BDFD-FCBDDDE0CF0B}"/>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437517" y="-19862"/>
              <a:ext cx="2109378" cy="1612149"/>
            </a:xfrm>
            <a:prstGeom prst="rect">
              <a:avLst/>
            </a:prstGeom>
          </p:spPr>
        </p:pic>
        <p:sp>
          <p:nvSpPr>
            <p:cNvPr id="42" name="TextBox 41">
              <a:extLst>
                <a:ext uri="{FF2B5EF4-FFF2-40B4-BE49-F238E27FC236}">
                  <a16:creationId xmlns:a16="http://schemas.microsoft.com/office/drawing/2014/main" id="{DBD53E20-33BC-BB27-81E8-01D5BC421BF4}"/>
                </a:ext>
              </a:extLst>
            </p:cNvPr>
            <p:cNvSpPr txBox="1"/>
            <p:nvPr/>
          </p:nvSpPr>
          <p:spPr>
            <a:xfrm>
              <a:off x="1401267" y="1584322"/>
              <a:ext cx="2683732" cy="261610"/>
            </a:xfrm>
            <a:prstGeom prst="rect">
              <a:avLst/>
            </a:prstGeom>
            <a:noFill/>
          </p:spPr>
          <p:txBody>
            <a:bodyPr wrap="square">
              <a:spAutoFit/>
            </a:bodyPr>
            <a:lstStyle/>
            <a:p>
              <a:r>
                <a:rPr lang="nb-NO" altLang="zh-CN" sz="1100" dirty="0"/>
                <a:t>Adv. </a:t>
              </a:r>
              <a:r>
                <a:rPr lang="nb-NO" altLang="zh-CN" sz="1100" dirty="0" err="1"/>
                <a:t>Struct</a:t>
              </a:r>
              <a:r>
                <a:rPr lang="nb-NO" altLang="zh-CN" sz="1100" dirty="0"/>
                <a:t>. </a:t>
              </a:r>
              <a:r>
                <a:rPr lang="nb-NO" altLang="zh-CN" sz="1100" dirty="0" err="1"/>
                <a:t>Chem</a:t>
              </a:r>
              <a:r>
                <a:rPr lang="nb-NO" altLang="zh-CN" sz="1100" dirty="0"/>
                <a:t>. </a:t>
              </a:r>
              <a:r>
                <a:rPr lang="nb-NO" altLang="zh-CN" sz="1100" dirty="0" err="1"/>
                <a:t>Imag</a:t>
              </a:r>
              <a:r>
                <a:rPr lang="nb-NO" altLang="zh-CN" sz="1100" dirty="0"/>
                <a:t>. 4:10 (2018)</a:t>
              </a:r>
              <a:endParaRPr lang="en-CN" sz="1100" dirty="0"/>
            </a:p>
          </p:txBody>
        </p:sp>
      </p:grpSp>
      <p:grpSp>
        <p:nvGrpSpPr>
          <p:cNvPr id="55" name="Group 54">
            <a:extLst>
              <a:ext uri="{FF2B5EF4-FFF2-40B4-BE49-F238E27FC236}">
                <a16:creationId xmlns:a16="http://schemas.microsoft.com/office/drawing/2014/main" id="{CE451CE2-505D-1C87-EF7D-D39AFACCB07F}"/>
              </a:ext>
            </a:extLst>
          </p:cNvPr>
          <p:cNvGrpSpPr/>
          <p:nvPr/>
        </p:nvGrpSpPr>
        <p:grpSpPr>
          <a:xfrm>
            <a:off x="8622532" y="158322"/>
            <a:ext cx="2608153" cy="2211761"/>
            <a:chOff x="8622532" y="158322"/>
            <a:chExt cx="2608153" cy="2211761"/>
          </a:xfrm>
        </p:grpSpPr>
        <p:pic>
          <p:nvPicPr>
            <p:cNvPr id="43" name="图片 1">
              <a:extLst>
                <a:ext uri="{FF2B5EF4-FFF2-40B4-BE49-F238E27FC236}">
                  <a16:creationId xmlns:a16="http://schemas.microsoft.com/office/drawing/2014/main" id="{4938284A-EF37-9EEA-F8D5-16AF7A45120C}"/>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8889812" y="158322"/>
              <a:ext cx="1901421" cy="1945872"/>
            </a:xfrm>
            <a:prstGeom prst="rect">
              <a:avLst/>
            </a:prstGeom>
          </p:spPr>
        </p:pic>
        <p:sp>
          <p:nvSpPr>
            <p:cNvPr id="45" name="TextBox 44">
              <a:extLst>
                <a:ext uri="{FF2B5EF4-FFF2-40B4-BE49-F238E27FC236}">
                  <a16:creationId xmlns:a16="http://schemas.microsoft.com/office/drawing/2014/main" id="{D1C29C37-3190-FED5-CF1A-1362C2FC1128}"/>
                </a:ext>
              </a:extLst>
            </p:cNvPr>
            <p:cNvSpPr txBox="1"/>
            <p:nvPr/>
          </p:nvSpPr>
          <p:spPr>
            <a:xfrm>
              <a:off x="8622532" y="2108473"/>
              <a:ext cx="2608153" cy="261610"/>
            </a:xfrm>
            <a:prstGeom prst="rect">
              <a:avLst/>
            </a:prstGeom>
            <a:noFill/>
          </p:spPr>
          <p:txBody>
            <a:bodyPr wrap="square">
              <a:spAutoFit/>
            </a:bodyPr>
            <a:lstStyle/>
            <a:p>
              <a:r>
                <a:rPr lang="en-US" altLang="zh-CN" sz="1100" b="1" i="1" dirty="0"/>
                <a:t>Nature Communications</a:t>
              </a:r>
              <a:r>
                <a:rPr lang="en-US" altLang="zh-CN" sz="1100" i="1" dirty="0"/>
                <a:t>,</a:t>
              </a:r>
              <a:r>
                <a:rPr lang="en-US" altLang="zh-CN" sz="1100" dirty="0"/>
                <a:t> 8, 163 (2017).</a:t>
              </a:r>
              <a:endParaRPr lang="en-CN" sz="1100" dirty="0"/>
            </a:p>
          </p:txBody>
        </p:sp>
      </p:grpSp>
      <p:sp>
        <p:nvSpPr>
          <p:cNvPr id="48" name="椭圆 5">
            <a:extLst>
              <a:ext uri="{FF2B5EF4-FFF2-40B4-BE49-F238E27FC236}">
                <a16:creationId xmlns:a16="http://schemas.microsoft.com/office/drawing/2014/main" id="{D9332E4A-DBA5-61B7-AF3E-A8A04873A98C}"/>
              </a:ext>
            </a:extLst>
          </p:cNvPr>
          <p:cNvSpPr/>
          <p:nvPr/>
        </p:nvSpPr>
        <p:spPr>
          <a:xfrm>
            <a:off x="4831875" y="1853538"/>
            <a:ext cx="2637912" cy="2637909"/>
          </a:xfrm>
          <a:prstGeom prst="ellipse">
            <a:avLst/>
          </a:prstGeom>
          <a:solidFill>
            <a:srgbClr val="00B050"/>
          </a:solidFill>
          <a:effectLst>
            <a:glow rad="228600">
              <a:schemeClr val="accent3">
                <a:satMod val="175000"/>
                <a:alpha val="40000"/>
              </a:schemeClr>
            </a:glow>
            <a:outerShdw blurRad="40000" dist="23000" dir="5400000" rotWithShape="0">
              <a:srgbClr val="000000">
                <a:alpha val="35000"/>
              </a:srgbClr>
            </a:outerShdw>
          </a:effectLst>
        </p:spPr>
        <p:style>
          <a:lnRef idx="0">
            <a:schemeClr val="accent5"/>
          </a:lnRef>
          <a:fillRef idx="3">
            <a:schemeClr val="accent5"/>
          </a:fillRef>
          <a:effectRef idx="3">
            <a:schemeClr val="accent5"/>
          </a:effectRef>
          <a:fontRef idx="minor">
            <a:schemeClr val="lt1"/>
          </a:fontRef>
        </p:style>
        <p:txBody>
          <a:bodyPr anchor="ctr"/>
          <a:lstStyle>
            <a:lvl1pPr>
              <a:defRPr kumimoji="1">
                <a:solidFill>
                  <a:schemeClr val="tx1"/>
                </a:solidFill>
                <a:latin typeface="Palatino Linotype" charset="0"/>
                <a:ea typeface="宋体" charset="0"/>
                <a:cs typeface="宋体" charset="0"/>
              </a:defRPr>
            </a:lvl1pPr>
            <a:lvl2pPr marL="742950" indent="-285750">
              <a:defRPr kumimoji="1">
                <a:solidFill>
                  <a:schemeClr val="tx1"/>
                </a:solidFill>
                <a:latin typeface="Palatino Linotype" charset="0"/>
                <a:ea typeface="宋体" charset="0"/>
              </a:defRPr>
            </a:lvl2pPr>
            <a:lvl3pPr marL="1143000" indent="-228600">
              <a:defRPr kumimoji="1">
                <a:solidFill>
                  <a:schemeClr val="tx1"/>
                </a:solidFill>
                <a:latin typeface="Palatino Linotype" charset="0"/>
                <a:ea typeface="宋体" charset="0"/>
              </a:defRPr>
            </a:lvl3pPr>
            <a:lvl4pPr marL="1600200" indent="-228600">
              <a:defRPr kumimoji="1">
                <a:solidFill>
                  <a:schemeClr val="tx1"/>
                </a:solidFill>
                <a:latin typeface="Palatino Linotype" charset="0"/>
                <a:ea typeface="宋体" charset="0"/>
              </a:defRPr>
            </a:lvl4pPr>
            <a:lvl5pPr marL="2057400" indent="-228600">
              <a:defRPr kumimoji="1">
                <a:solidFill>
                  <a:schemeClr val="tx1"/>
                </a:solidFill>
                <a:latin typeface="Palatino Linotype" charset="0"/>
                <a:ea typeface="宋体" charset="0"/>
              </a:defRPr>
            </a:lvl5pPr>
            <a:lvl6pPr marL="2514600" indent="-228600" eaLnBrk="0" fontAlgn="base" hangingPunct="0">
              <a:spcBef>
                <a:spcPct val="0"/>
              </a:spcBef>
              <a:spcAft>
                <a:spcPct val="0"/>
              </a:spcAft>
              <a:defRPr kumimoji="1">
                <a:solidFill>
                  <a:schemeClr val="tx1"/>
                </a:solidFill>
                <a:latin typeface="Palatino Linotype" charset="0"/>
                <a:ea typeface="宋体" charset="0"/>
              </a:defRPr>
            </a:lvl6pPr>
            <a:lvl7pPr marL="2971800" indent="-228600" eaLnBrk="0" fontAlgn="base" hangingPunct="0">
              <a:spcBef>
                <a:spcPct val="0"/>
              </a:spcBef>
              <a:spcAft>
                <a:spcPct val="0"/>
              </a:spcAft>
              <a:defRPr kumimoji="1">
                <a:solidFill>
                  <a:schemeClr val="tx1"/>
                </a:solidFill>
                <a:latin typeface="Palatino Linotype" charset="0"/>
                <a:ea typeface="宋体" charset="0"/>
              </a:defRPr>
            </a:lvl7pPr>
            <a:lvl8pPr marL="3429000" indent="-228600" eaLnBrk="0" fontAlgn="base" hangingPunct="0">
              <a:spcBef>
                <a:spcPct val="0"/>
              </a:spcBef>
              <a:spcAft>
                <a:spcPct val="0"/>
              </a:spcAft>
              <a:defRPr kumimoji="1">
                <a:solidFill>
                  <a:schemeClr val="tx1"/>
                </a:solidFill>
                <a:latin typeface="Palatino Linotype" charset="0"/>
                <a:ea typeface="宋体" charset="0"/>
              </a:defRPr>
            </a:lvl8pPr>
            <a:lvl9pPr marL="3886200" indent="-228600" eaLnBrk="0" fontAlgn="base" hangingPunct="0">
              <a:spcBef>
                <a:spcPct val="0"/>
              </a:spcBef>
              <a:spcAft>
                <a:spcPct val="0"/>
              </a:spcAft>
              <a:defRPr kumimoji="1">
                <a:solidFill>
                  <a:schemeClr val="tx1"/>
                </a:solidFill>
                <a:latin typeface="Palatino Linotype" charset="0"/>
                <a:ea typeface="宋体" charset="0"/>
              </a:defRPr>
            </a:lvl9pPr>
          </a:lstStyle>
          <a:p>
            <a:pPr algn="ctr" eaLnBrk="1" hangingPunct="1">
              <a:defRPr/>
            </a:pPr>
            <a:r>
              <a:rPr lang="en-US" altLang="zh-CN" dirty="0">
                <a:solidFill>
                  <a:schemeClr val="bg1"/>
                </a:solidFill>
              </a:rPr>
              <a:t>4D-STEM</a:t>
            </a:r>
          </a:p>
          <a:p>
            <a:pPr algn="ctr" eaLnBrk="1" hangingPunct="1">
              <a:defRPr/>
            </a:pPr>
            <a:endParaRPr lang="en-US" altLang="zh-CN" dirty="0">
              <a:solidFill>
                <a:schemeClr val="bg1"/>
              </a:solidFill>
            </a:endParaRPr>
          </a:p>
          <a:p>
            <a:pPr algn="ctr" eaLnBrk="1" hangingPunct="1">
              <a:defRPr/>
            </a:pPr>
            <a:endParaRPr lang="en-US" altLang="zh-CN" dirty="0">
              <a:solidFill>
                <a:schemeClr val="bg1"/>
              </a:solidFill>
            </a:endParaRPr>
          </a:p>
          <a:p>
            <a:pPr algn="ctr" eaLnBrk="1" hangingPunct="1">
              <a:defRPr/>
            </a:pPr>
            <a:endParaRPr lang="en-US" altLang="zh-CN" dirty="0">
              <a:solidFill>
                <a:schemeClr val="bg1"/>
              </a:solidFill>
            </a:endParaRPr>
          </a:p>
          <a:p>
            <a:pPr algn="ctr" eaLnBrk="1" hangingPunct="1">
              <a:defRPr/>
            </a:pPr>
            <a:endParaRPr lang="en-US" altLang="zh-CN" dirty="0">
              <a:solidFill>
                <a:schemeClr val="bg1"/>
              </a:solidFill>
            </a:endParaRPr>
          </a:p>
          <a:p>
            <a:pPr algn="ctr" eaLnBrk="1" hangingPunct="1">
              <a:defRPr/>
            </a:pPr>
            <a:endParaRPr lang="en-US" altLang="zh-CN" dirty="0">
              <a:solidFill>
                <a:schemeClr val="bg1"/>
              </a:solidFill>
            </a:endParaRPr>
          </a:p>
          <a:p>
            <a:pPr algn="ctr" eaLnBrk="1" hangingPunct="1">
              <a:defRPr/>
            </a:pPr>
            <a:endParaRPr lang="en-US" altLang="zh-CN" dirty="0">
              <a:solidFill>
                <a:schemeClr val="bg1"/>
              </a:solidFill>
            </a:endParaRPr>
          </a:p>
          <a:p>
            <a:pPr algn="ctr" eaLnBrk="1" hangingPunct="1">
              <a:defRPr/>
            </a:pPr>
            <a:endParaRPr lang="zh-CN" altLang="en-US" dirty="0">
              <a:solidFill>
                <a:schemeClr val="bg1"/>
              </a:solidFill>
            </a:endParaRPr>
          </a:p>
        </p:txBody>
      </p:sp>
      <p:pic>
        <p:nvPicPr>
          <p:cNvPr id="49" name="图片 16">
            <a:extLst>
              <a:ext uri="{FF2B5EF4-FFF2-40B4-BE49-F238E27FC236}">
                <a16:creationId xmlns:a16="http://schemas.microsoft.com/office/drawing/2014/main" id="{173561FD-3FB6-BAEA-2D2A-351480DD3ACA}"/>
              </a:ext>
            </a:extLst>
          </p:cNvPr>
          <p:cNvPicPr>
            <a:picLocks noChangeAspect="1"/>
          </p:cNvPicPr>
          <p:nvPr/>
        </p:nvPicPr>
        <p:blipFill rotWithShape="1">
          <a:blip r:embed="rId15">
            <a:extLst>
              <a:ext uri="{28A0092B-C50C-407E-A947-70E740481C1C}">
                <a14:useLocalDpi xmlns:a14="http://schemas.microsoft.com/office/drawing/2010/main" val="0"/>
              </a:ext>
            </a:extLst>
          </a:blip>
          <a:srcRect l="7658" t="5441" r="54175" b="31124"/>
          <a:stretch/>
        </p:blipFill>
        <p:spPr>
          <a:xfrm>
            <a:off x="5248107" y="2379213"/>
            <a:ext cx="1805449" cy="1769475"/>
          </a:xfrm>
          <a:prstGeom prst="rect">
            <a:avLst/>
          </a:prstGeom>
        </p:spPr>
      </p:pic>
    </p:spTree>
    <p:extLst>
      <p:ext uri="{BB962C8B-B14F-4D97-AF65-F5344CB8AC3E}">
        <p14:creationId xmlns:p14="http://schemas.microsoft.com/office/powerpoint/2010/main" val="3885405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AD1B0-3AF4-237F-5A1A-CBA77F74A539}"/>
              </a:ext>
            </a:extLst>
          </p:cNvPr>
          <p:cNvSpPr>
            <a:spLocks noGrp="1"/>
          </p:cNvSpPr>
          <p:nvPr>
            <p:ph type="title"/>
          </p:nvPr>
        </p:nvSpPr>
        <p:spPr>
          <a:xfrm>
            <a:off x="210065" y="294932"/>
            <a:ext cx="5239265" cy="1325563"/>
          </a:xfrm>
        </p:spPr>
        <p:txBody>
          <a:bodyPr>
            <a:normAutofit/>
          </a:bodyPr>
          <a:lstStyle/>
          <a:p>
            <a:r>
              <a:rPr lang="en-US" altLang="zh-CN" dirty="0"/>
              <a:t>Access</a:t>
            </a:r>
            <a:r>
              <a:rPr lang="zh-CN" altLang="en-US" dirty="0"/>
              <a:t> </a:t>
            </a:r>
            <a:r>
              <a:rPr lang="en-US" altLang="zh-CN" dirty="0"/>
              <a:t>to</a:t>
            </a:r>
            <a:r>
              <a:rPr lang="zh-CN" altLang="en-US" dirty="0"/>
              <a:t> </a:t>
            </a:r>
            <a:r>
              <a:rPr lang="en-US" altLang="zh-CN" dirty="0"/>
              <a:t>Our</a:t>
            </a:r>
            <a:r>
              <a:rPr lang="zh-CN" altLang="en-US" dirty="0"/>
              <a:t> </a:t>
            </a:r>
            <a:r>
              <a:rPr lang="en-US" altLang="zh-CN" dirty="0"/>
              <a:t>Facility</a:t>
            </a:r>
            <a:endParaRPr lang="en-CN" dirty="0"/>
          </a:p>
        </p:txBody>
      </p:sp>
      <p:graphicFrame>
        <p:nvGraphicFramePr>
          <p:cNvPr id="3" name="Table 2">
            <a:extLst>
              <a:ext uri="{FF2B5EF4-FFF2-40B4-BE49-F238E27FC236}">
                <a16:creationId xmlns:a16="http://schemas.microsoft.com/office/drawing/2014/main" id="{B2C6C8E4-297B-7276-04AD-87AC5EAC6A44}"/>
              </a:ext>
            </a:extLst>
          </p:cNvPr>
          <p:cNvGraphicFramePr>
            <a:graphicFrameLocks noGrp="1"/>
          </p:cNvGraphicFramePr>
          <p:nvPr>
            <p:extLst>
              <p:ext uri="{D42A27DB-BD31-4B8C-83A1-F6EECF244321}">
                <p14:modId xmlns:p14="http://schemas.microsoft.com/office/powerpoint/2010/main" val="2379020352"/>
              </p:ext>
            </p:extLst>
          </p:nvPr>
        </p:nvGraphicFramePr>
        <p:xfrm>
          <a:off x="5591642" y="2141536"/>
          <a:ext cx="6586821" cy="4693732"/>
        </p:xfrm>
        <a:graphic>
          <a:graphicData uri="http://schemas.openxmlformats.org/drawingml/2006/table">
            <a:tbl>
              <a:tblPr/>
              <a:tblGrid>
                <a:gridCol w="2195607">
                  <a:extLst>
                    <a:ext uri="{9D8B030D-6E8A-4147-A177-3AD203B41FA5}">
                      <a16:colId xmlns:a16="http://schemas.microsoft.com/office/drawing/2014/main" val="3180733633"/>
                    </a:ext>
                  </a:extLst>
                </a:gridCol>
                <a:gridCol w="2195607">
                  <a:extLst>
                    <a:ext uri="{9D8B030D-6E8A-4147-A177-3AD203B41FA5}">
                      <a16:colId xmlns:a16="http://schemas.microsoft.com/office/drawing/2014/main" val="144877400"/>
                    </a:ext>
                  </a:extLst>
                </a:gridCol>
                <a:gridCol w="2195607">
                  <a:extLst>
                    <a:ext uri="{9D8B030D-6E8A-4147-A177-3AD203B41FA5}">
                      <a16:colId xmlns:a16="http://schemas.microsoft.com/office/drawing/2014/main" val="4202083062"/>
                    </a:ext>
                  </a:extLst>
                </a:gridCol>
              </a:tblGrid>
              <a:tr h="151556">
                <a:tc>
                  <a:txBody>
                    <a:bodyPr/>
                    <a:lstStyle/>
                    <a:p>
                      <a:pPr fontAlgn="t">
                        <a:buNone/>
                      </a:pPr>
                      <a:r>
                        <a:rPr lang="en-CN" sz="900">
                          <a:effectLst/>
                        </a:rPr>
                        <a:t>9.30</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dirty="0">
                          <a:effectLst/>
                        </a:rPr>
                        <a:t>Coffee and Arrival (room PS1.28)</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1807500098"/>
                  </a:ext>
                </a:extLst>
              </a:tr>
              <a:tr h="151556">
                <a:tc>
                  <a:txBody>
                    <a:bodyPr/>
                    <a:lstStyle/>
                    <a:p>
                      <a:pPr fontAlgn="t">
                        <a:buNone/>
                      </a:pPr>
                      <a:r>
                        <a:rPr lang="en-CN" sz="900">
                          <a:effectLst/>
                        </a:rPr>
                        <a:t>10.00</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US" sz="900">
                          <a:effectLst/>
                        </a:rPr>
                        <a:t>Welcome and introduction</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US" sz="900">
                          <a:effectLst/>
                        </a:rPr>
                        <a:t>Dr Yisong Han</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1918765346"/>
                  </a:ext>
                </a:extLst>
              </a:tr>
              <a:tr h="264052">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a:effectLst/>
                        </a:rPr>
                        <a:t>Keynote: Electron Microscopy at EM RTP and Warwick</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a:effectLst/>
                        </a:rPr>
                        <a:t>Prof Peng Wang (Director of EM RTP and Physics)</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392715621"/>
                  </a:ext>
                </a:extLst>
              </a:tr>
              <a:tr h="376547">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US" sz="900">
                          <a:effectLst/>
                        </a:rPr>
                        <a:t>Linking Structure to Performance Across Scales: Multiscale Insights with FIB-SEM</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US" sz="900">
                          <a:effectLst/>
                        </a:rPr>
                        <a:t>Dr Martin Slama (Tescan)</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298211518"/>
                  </a:ext>
                </a:extLst>
              </a:tr>
              <a:tr h="348259">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a:effectLst/>
                        </a:rPr>
                        <a:t>In situ TEM for understanding rechargeable batteries</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a:effectLst/>
                        </a:rPr>
                        <a:t>Prof Alex Robertson (Physics)</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3102390626"/>
                  </a:ext>
                </a:extLst>
              </a:tr>
              <a:tr h="264052">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US" sz="900">
                          <a:effectLst/>
                        </a:rPr>
                        <a:t>Accessing conventional synthetic polymers at the atomic level</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US" sz="900">
                          <a:effectLst/>
                        </a:rPr>
                        <a:t>Dr Evelina Liarou (Chemistry)</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2413890316"/>
                  </a:ext>
                </a:extLst>
              </a:tr>
              <a:tr h="264052">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a:effectLst/>
                        </a:rPr>
                        <a:t>Is STEM in SEM a viable alternative to TEM?</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a:effectLst/>
                        </a:rPr>
                        <a:t>Dr. Patrick Trimby (Zeiss)</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3265119775"/>
                  </a:ext>
                </a:extLst>
              </a:tr>
              <a:tr h="376547">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US" sz="900">
                          <a:effectLst/>
                        </a:rPr>
                        <a:t>Mapping electric fields of in-operando devices in the electron microscope</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US" sz="900">
                          <a:effectLst/>
                        </a:rPr>
                        <a:t>Dr Eoin Moynihan (Physics)</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2326213962"/>
                  </a:ext>
                </a:extLst>
              </a:tr>
              <a:tr h="264052">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a:effectLst/>
                        </a:rPr>
                        <a:t>4D‑STEM Unveiled: Capturing Diffraction at Every Pixel</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a:effectLst/>
                        </a:rPr>
                        <a:t>Dr Saleh Gorji (Gatan)</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3491594683"/>
                  </a:ext>
                </a:extLst>
              </a:tr>
              <a:tr h="489043">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US" sz="900">
                          <a:effectLst/>
                        </a:rPr>
                        <a:t>Structure–Property Studies of Nanoscale Materials Using Precession Electron Diffraction in TEM</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US" sz="900">
                          <a:effectLst/>
                        </a:rPr>
                        <a:t>Dr Thanos Galanis (NanoMEGAS)</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4264320044"/>
                  </a:ext>
                </a:extLst>
              </a:tr>
              <a:tr h="264052">
                <a:tc>
                  <a:txBody>
                    <a:bodyPr/>
                    <a:lstStyle/>
                    <a:p>
                      <a:pPr fontAlgn="t">
                        <a:buNone/>
                      </a:pPr>
                      <a:r>
                        <a:rPr lang="en-CN" sz="900">
                          <a:effectLst/>
                        </a:rPr>
                        <a:t>12.00</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a:effectLst/>
                        </a:rPr>
                        <a:t>Networking lunch (room MAS2.05/2.06)</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1346084626"/>
                  </a:ext>
                </a:extLst>
              </a:tr>
              <a:tr h="151556">
                <a:tc>
                  <a:txBody>
                    <a:bodyPr/>
                    <a:lstStyle/>
                    <a:p>
                      <a:pPr fontAlgn="t">
                        <a:buNone/>
                      </a:pPr>
                      <a:r>
                        <a:rPr lang="en-CN" sz="900">
                          <a:effectLst/>
                        </a:rPr>
                        <a:t>13.00</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US" sz="900">
                          <a:effectLst/>
                        </a:rPr>
                        <a:t>Lab tours</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720378256"/>
                  </a:ext>
                </a:extLst>
              </a:tr>
              <a:tr h="264052">
                <a:tc>
                  <a:txBody>
                    <a:bodyPr/>
                    <a:lstStyle/>
                    <a:p>
                      <a:pPr fontAlgn="t">
                        <a:buNone/>
                      </a:pPr>
                      <a:r>
                        <a:rPr lang="en-CN" sz="900">
                          <a:effectLst/>
                        </a:rPr>
                        <a:t>13.30</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a:effectLst/>
                        </a:rPr>
                        <a:t>Demonstration 1: STEMx and 4D-STEM</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a:effectLst/>
                        </a:rPr>
                        <a:t>Gatan</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3227972769"/>
                  </a:ext>
                </a:extLst>
              </a:tr>
              <a:tr h="264052">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US" sz="900">
                          <a:effectLst/>
                        </a:rPr>
                        <a:t>Demonstration 2: Focused Ion Beam</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tc>
                  <a:txBody>
                    <a:bodyPr/>
                    <a:lstStyle/>
                    <a:p>
                      <a:pPr fontAlgn="t">
                        <a:buNone/>
                      </a:pPr>
                      <a:r>
                        <a:rPr lang="en-US" sz="900">
                          <a:effectLst/>
                        </a:rPr>
                        <a:t>Tescan</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856390936"/>
                  </a:ext>
                </a:extLst>
              </a:tr>
              <a:tr h="264052">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a:effectLst/>
                        </a:rPr>
                        <a:t>Demonstration 3: STEM in SEM using a quadrant detector</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fontAlgn="t">
                        <a:buNone/>
                      </a:pPr>
                      <a:r>
                        <a:rPr lang="en-US" sz="900">
                          <a:effectLst/>
                        </a:rPr>
                        <a:t>Zeiss</a:t>
                      </a:r>
                    </a:p>
                  </a:txBody>
                  <a:tcPr marL="19594" marR="19594" marT="19594" marB="19594">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3681161380"/>
                  </a:ext>
                </a:extLst>
              </a:tr>
              <a:tr h="264052">
                <a:tc>
                  <a:txBody>
                    <a:bodyPr/>
                    <a:lstStyle/>
                    <a:p>
                      <a:pPr fontAlgn="t">
                        <a:buNone/>
                      </a:pPr>
                      <a:r>
                        <a:rPr lang="en-CN" sz="900">
                          <a:effectLst/>
                        </a:rPr>
                        <a:t> </a:t>
                      </a:r>
                    </a:p>
                  </a:txBody>
                  <a:tcPr marL="19594" marR="19594" marT="19594" marB="19594">
                    <a:lnL>
                      <a:noFill/>
                    </a:lnL>
                    <a:lnR>
                      <a:noFill/>
                    </a:lnR>
                    <a:lnT w="9525" cap="flat" cmpd="sng" algn="ctr">
                      <a:solidFill>
                        <a:srgbClr val="DDDDDD"/>
                      </a:solidFill>
                      <a:prstDash val="solid"/>
                      <a:round/>
                      <a:headEnd type="none" w="med" len="med"/>
                      <a:tailEnd type="none" w="med" len="med"/>
                    </a:lnT>
                    <a:lnB>
                      <a:noFill/>
                    </a:lnB>
                    <a:noFill/>
                  </a:tcPr>
                </a:tc>
                <a:tc>
                  <a:txBody>
                    <a:bodyPr/>
                    <a:lstStyle/>
                    <a:p>
                      <a:pPr fontAlgn="t">
                        <a:buNone/>
                      </a:pPr>
                      <a:r>
                        <a:rPr lang="en-US" sz="900">
                          <a:effectLst/>
                        </a:rPr>
                        <a:t>Demonstration 4: JEOL ARM200f TEM</a:t>
                      </a:r>
                    </a:p>
                  </a:txBody>
                  <a:tcPr marL="19594" marR="19594" marT="19594" marB="19594">
                    <a:lnL>
                      <a:noFill/>
                    </a:lnL>
                    <a:lnR>
                      <a:noFill/>
                    </a:lnR>
                    <a:lnT w="9525" cap="flat" cmpd="sng" algn="ctr">
                      <a:solidFill>
                        <a:srgbClr val="DDDDDD"/>
                      </a:solidFill>
                      <a:prstDash val="solid"/>
                      <a:round/>
                      <a:headEnd type="none" w="med" len="med"/>
                      <a:tailEnd type="none" w="med" len="med"/>
                    </a:lnT>
                    <a:lnB>
                      <a:noFill/>
                    </a:lnB>
                    <a:noFill/>
                  </a:tcPr>
                </a:tc>
                <a:tc>
                  <a:txBody>
                    <a:bodyPr/>
                    <a:lstStyle/>
                    <a:p>
                      <a:pPr fontAlgn="t">
                        <a:buNone/>
                      </a:pPr>
                      <a:r>
                        <a:rPr lang="en-US" sz="900" dirty="0">
                          <a:effectLst/>
                        </a:rPr>
                        <a:t>Warwick staff</a:t>
                      </a:r>
                    </a:p>
                  </a:txBody>
                  <a:tcPr marL="19594" marR="19594" marT="19594" marB="19594">
                    <a:lnL>
                      <a:noFill/>
                    </a:lnL>
                    <a:lnR>
                      <a:noFill/>
                    </a:lnR>
                    <a:lnT w="9525" cap="flat" cmpd="sng" algn="ctr">
                      <a:solidFill>
                        <a:srgbClr val="DDDDDD"/>
                      </a:solidFill>
                      <a:prstDash val="solid"/>
                      <a:round/>
                      <a:headEnd type="none" w="med" len="med"/>
                      <a:tailEnd type="none" w="med" len="med"/>
                    </a:lnT>
                    <a:lnB>
                      <a:noFill/>
                    </a:lnB>
                    <a:noFill/>
                  </a:tcPr>
                </a:tc>
                <a:extLst>
                  <a:ext uri="{0D108BD9-81ED-4DB2-BD59-A6C34878D82A}">
                    <a16:rowId xmlns:a16="http://schemas.microsoft.com/office/drawing/2014/main" val="3107972798"/>
                  </a:ext>
                </a:extLst>
              </a:tr>
            </a:tbl>
          </a:graphicData>
        </a:graphic>
      </p:graphicFrame>
      <p:pic>
        <p:nvPicPr>
          <p:cNvPr id="5" name="Picture 4">
            <a:extLst>
              <a:ext uri="{FF2B5EF4-FFF2-40B4-BE49-F238E27FC236}">
                <a16:creationId xmlns:a16="http://schemas.microsoft.com/office/drawing/2014/main" id="{C52358CE-CBAB-C7B0-C191-AE87508A18B4}"/>
              </a:ext>
            </a:extLst>
          </p:cNvPr>
          <p:cNvPicPr>
            <a:picLocks noChangeAspect="1"/>
          </p:cNvPicPr>
          <p:nvPr/>
        </p:nvPicPr>
        <p:blipFill>
          <a:blip r:embed="rId2"/>
          <a:stretch>
            <a:fillRect/>
          </a:stretch>
        </p:blipFill>
        <p:spPr>
          <a:xfrm>
            <a:off x="5564572" y="164455"/>
            <a:ext cx="6613891" cy="1828800"/>
          </a:xfrm>
          <a:prstGeom prst="rect">
            <a:avLst/>
          </a:prstGeom>
        </p:spPr>
      </p:pic>
      <p:sp>
        <p:nvSpPr>
          <p:cNvPr id="11" name="TextBox 10">
            <a:extLst>
              <a:ext uri="{FF2B5EF4-FFF2-40B4-BE49-F238E27FC236}">
                <a16:creationId xmlns:a16="http://schemas.microsoft.com/office/drawing/2014/main" id="{6B6DFFF1-70F7-5110-C732-6F350ADB73E9}"/>
              </a:ext>
            </a:extLst>
          </p:cNvPr>
          <p:cNvSpPr txBox="1"/>
          <p:nvPr/>
        </p:nvSpPr>
        <p:spPr>
          <a:xfrm>
            <a:off x="210064" y="3700746"/>
            <a:ext cx="4469512" cy="2862322"/>
          </a:xfrm>
          <a:prstGeom prst="rect">
            <a:avLst/>
          </a:prstGeom>
          <a:solidFill>
            <a:schemeClr val="accent6">
              <a:lumMod val="20000"/>
              <a:lumOff val="80000"/>
            </a:schemeClr>
          </a:solid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b="1" i="0" strike="noStrike" cap="none" normalizeH="0" baseline="0" dirty="0">
                <a:ln>
                  <a:noFill/>
                </a:ln>
                <a:solidFill>
                  <a:srgbClr val="0432FF"/>
                </a:solidFill>
                <a:effectLst/>
                <a:latin typeface="Arial" panose="020B0604020202020204" pitchFamily="34" charset="0"/>
                <a:cs typeface="Arial" panose="020B0604020202020204" pitchFamily="34" charset="0"/>
              </a:rPr>
              <a:t>EM-RTP</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zh-CN" dirty="0">
              <a:solidFill>
                <a:srgbClr val="202020"/>
              </a:solidFill>
              <a:latin typeface="Arial" panose="020B0604020202020204" pitchFamily="34" charset="0"/>
              <a:cs typeface="Arial" panose="020B0604020202020204" pitchFamily="34" charset="0"/>
            </a:endParaRPr>
          </a:p>
          <a:p>
            <a:r>
              <a:rPr lang="en-US" altLang="zh-CN" b="1" dirty="0">
                <a:solidFill>
                  <a:srgbClr val="202020"/>
                </a:solidFill>
                <a:latin typeface="Arial" panose="020B0604020202020204" pitchFamily="34" charset="0"/>
                <a:cs typeface="Arial" panose="020B0604020202020204" pitchFamily="34" charset="0"/>
              </a:rPr>
              <a:t>Peng</a:t>
            </a:r>
            <a:r>
              <a:rPr lang="zh-CN" altLang="en-US" b="1" dirty="0">
                <a:solidFill>
                  <a:srgbClr val="202020"/>
                </a:solidFill>
                <a:latin typeface="Arial" panose="020B0604020202020204" pitchFamily="34" charset="0"/>
                <a:cs typeface="Arial" panose="020B0604020202020204" pitchFamily="34" charset="0"/>
              </a:rPr>
              <a:t> </a:t>
            </a:r>
            <a:r>
              <a:rPr lang="en-US" altLang="zh-CN" b="1" dirty="0">
                <a:solidFill>
                  <a:srgbClr val="202020"/>
                </a:solidFill>
                <a:latin typeface="Arial" panose="020B0604020202020204" pitchFamily="34" charset="0"/>
                <a:cs typeface="Arial" panose="020B0604020202020204" pitchFamily="34" charset="0"/>
              </a:rPr>
              <a:t>Wang,</a:t>
            </a:r>
            <a:r>
              <a:rPr lang="zh-CN" altLang="en-US" b="1" dirty="0">
                <a:solidFill>
                  <a:srgbClr val="202020"/>
                </a:solidFill>
                <a:latin typeface="Arial" panose="020B0604020202020204" pitchFamily="34" charset="0"/>
                <a:cs typeface="Arial" panose="020B0604020202020204" pitchFamily="34" charset="0"/>
              </a:rPr>
              <a:t> </a:t>
            </a:r>
            <a:r>
              <a:rPr lang="en-US" altLang="zh-CN" dirty="0">
                <a:solidFill>
                  <a:srgbClr val="202020"/>
                </a:solidFill>
                <a:latin typeface="Arial" panose="020B0604020202020204" pitchFamily="34" charset="0"/>
                <a:cs typeface="Arial" panose="020B0604020202020204" pitchFamily="34" charset="0"/>
              </a:rPr>
              <a:t>Director</a:t>
            </a:r>
          </a:p>
          <a:p>
            <a:r>
              <a:rPr lang="en-US" altLang="zh-CN" dirty="0">
                <a:solidFill>
                  <a:srgbClr val="202020"/>
                </a:solidFill>
                <a:latin typeface="Arial" panose="020B0604020202020204" pitchFamily="34" charset="0"/>
                <a:cs typeface="Arial" panose="020B0604020202020204" pitchFamily="34" charset="0"/>
              </a:rPr>
              <a:t>Peng.wang.3@warwick.ac.uk</a:t>
            </a:r>
          </a:p>
          <a:p>
            <a:endParaRPr lang="en-US" altLang="zh-CN" dirty="0">
              <a:solidFill>
                <a:srgbClr val="202020"/>
              </a:solidFill>
              <a:latin typeface="Arial" panose="020B0604020202020204" pitchFamily="34" charset="0"/>
              <a:cs typeface="Arial" panose="020B0604020202020204" pitchFamily="34" charset="0"/>
            </a:endParaRPr>
          </a:p>
          <a:p>
            <a:r>
              <a:rPr lang="en-US" altLang="zh-CN" b="1" dirty="0">
                <a:solidFill>
                  <a:srgbClr val="202020"/>
                </a:solidFill>
                <a:latin typeface="Arial" panose="020B0604020202020204" pitchFamily="34" charset="0"/>
                <a:cs typeface="Arial" panose="020B0604020202020204" pitchFamily="34" charset="0"/>
              </a:rPr>
              <a:t>Steve</a:t>
            </a:r>
            <a:r>
              <a:rPr lang="zh-CN" altLang="en-US" b="1" dirty="0">
                <a:solidFill>
                  <a:srgbClr val="202020"/>
                </a:solidFill>
                <a:latin typeface="Arial" panose="020B0604020202020204" pitchFamily="34" charset="0"/>
                <a:cs typeface="Arial" panose="020B0604020202020204" pitchFamily="34" charset="0"/>
              </a:rPr>
              <a:t> </a:t>
            </a:r>
            <a:r>
              <a:rPr lang="en-US" altLang="zh-CN" b="1" dirty="0">
                <a:solidFill>
                  <a:srgbClr val="202020"/>
                </a:solidFill>
                <a:latin typeface="Arial" panose="020B0604020202020204" pitchFamily="34" charset="0"/>
                <a:cs typeface="Arial" panose="020B0604020202020204" pitchFamily="34" charset="0"/>
              </a:rPr>
              <a:t>York</a:t>
            </a:r>
            <a:r>
              <a:rPr lang="en-US" altLang="zh-CN" dirty="0">
                <a:solidFill>
                  <a:srgbClr val="202020"/>
                </a:solidFill>
                <a:latin typeface="Arial" panose="020B0604020202020204" pitchFamily="34" charset="0"/>
                <a:cs typeface="Arial" panose="020B0604020202020204" pitchFamily="34" charset="0"/>
              </a:rPr>
              <a:t>,</a:t>
            </a:r>
            <a:r>
              <a:rPr lang="zh-CN" altLang="en-US" dirty="0">
                <a:solidFill>
                  <a:srgbClr val="202020"/>
                </a:solidFill>
                <a:latin typeface="Arial" panose="020B0604020202020204" pitchFamily="34" charset="0"/>
                <a:cs typeface="Arial" panose="020B0604020202020204" pitchFamily="34" charset="0"/>
              </a:rPr>
              <a:t> </a:t>
            </a:r>
            <a:r>
              <a:rPr lang="en-US" altLang="zh-CN" dirty="0">
                <a:solidFill>
                  <a:srgbClr val="202020"/>
                </a:solidFill>
                <a:latin typeface="Arial" panose="020B0604020202020204" pitchFamily="34" charset="0"/>
                <a:cs typeface="Arial" panose="020B0604020202020204" pitchFamily="34" charset="0"/>
              </a:rPr>
              <a:t>Facility</a:t>
            </a:r>
            <a:r>
              <a:rPr lang="zh-CN" altLang="en-US" dirty="0">
                <a:solidFill>
                  <a:srgbClr val="202020"/>
                </a:solidFill>
                <a:latin typeface="Arial" panose="020B0604020202020204" pitchFamily="34" charset="0"/>
                <a:cs typeface="Arial" panose="020B0604020202020204" pitchFamily="34" charset="0"/>
              </a:rPr>
              <a:t> </a:t>
            </a:r>
            <a:r>
              <a:rPr lang="en-US" altLang="zh-CN" dirty="0">
                <a:solidFill>
                  <a:srgbClr val="202020"/>
                </a:solidFill>
                <a:latin typeface="Arial" panose="020B0604020202020204" pitchFamily="34" charset="0"/>
                <a:cs typeface="Arial" panose="020B0604020202020204" pitchFamily="34" charset="0"/>
              </a:rPr>
              <a:t>Manager</a:t>
            </a:r>
          </a:p>
          <a:p>
            <a:r>
              <a:rPr lang="en-US" altLang="zh-CN" dirty="0" err="1">
                <a:solidFill>
                  <a:srgbClr val="202020"/>
                </a:solidFill>
                <a:latin typeface="Arial" panose="020B0604020202020204" pitchFamily="34" charset="0"/>
                <a:cs typeface="Arial" panose="020B0604020202020204" pitchFamily="34" charset="0"/>
              </a:rPr>
              <a:t>S.J.York@warwick.ac.uk</a:t>
            </a:r>
            <a:endParaRPr lang="en-US" altLang="zh-CN" dirty="0">
              <a:solidFill>
                <a:srgbClr val="202020"/>
              </a:solidFill>
              <a:latin typeface="Arial" panose="020B0604020202020204" pitchFamily="34" charset="0"/>
              <a:cs typeface="Arial" panose="020B0604020202020204" pitchFamily="34" charset="0"/>
            </a:endParaRPr>
          </a:p>
          <a:p>
            <a:endParaRPr lang="en-US" altLang="en-CN" dirty="0">
              <a:solidFill>
                <a:srgbClr val="202020"/>
              </a:solidFill>
              <a:latin typeface="Arial" panose="020B0604020202020204" pitchFamily="34" charset="0"/>
              <a:cs typeface="Arial" panose="020B0604020202020204" pitchFamily="34" charset="0"/>
            </a:endParaRPr>
          </a:p>
          <a:p>
            <a:r>
              <a:rPr lang="en-US" altLang="en-CN" b="1" dirty="0" err="1">
                <a:solidFill>
                  <a:srgbClr val="202020"/>
                </a:solidFill>
                <a:latin typeface="Arial" panose="020B0604020202020204" pitchFamily="34" charset="0"/>
                <a:cs typeface="Arial" panose="020B0604020202020204" pitchFamily="34" charset="0"/>
              </a:rPr>
              <a:t>Yisong</a:t>
            </a:r>
            <a:r>
              <a:rPr lang="zh-CN" altLang="en-US" b="1" dirty="0">
                <a:solidFill>
                  <a:srgbClr val="202020"/>
                </a:solidFill>
                <a:latin typeface="Arial" panose="020B0604020202020204" pitchFamily="34" charset="0"/>
                <a:cs typeface="Arial" panose="020B0604020202020204" pitchFamily="34" charset="0"/>
              </a:rPr>
              <a:t> </a:t>
            </a:r>
            <a:r>
              <a:rPr lang="en-US" altLang="zh-CN" b="1" dirty="0">
                <a:solidFill>
                  <a:srgbClr val="202020"/>
                </a:solidFill>
                <a:latin typeface="Arial" panose="020B0604020202020204" pitchFamily="34" charset="0"/>
                <a:cs typeface="Arial" panose="020B0604020202020204" pitchFamily="34" charset="0"/>
              </a:rPr>
              <a:t>Han</a:t>
            </a:r>
            <a:r>
              <a:rPr lang="en-US" altLang="zh-CN" dirty="0">
                <a:solidFill>
                  <a:srgbClr val="202020"/>
                </a:solidFill>
                <a:latin typeface="Arial" panose="020B0604020202020204" pitchFamily="34" charset="0"/>
                <a:cs typeface="Arial" panose="020B0604020202020204" pitchFamily="34" charset="0"/>
              </a:rPr>
              <a:t>,</a:t>
            </a:r>
            <a:r>
              <a:rPr lang="zh-CN" altLang="en-US" dirty="0">
                <a:solidFill>
                  <a:srgbClr val="202020"/>
                </a:solidFill>
                <a:latin typeface="Arial" panose="020B0604020202020204" pitchFamily="34" charset="0"/>
                <a:cs typeface="Arial" panose="020B0604020202020204" pitchFamily="34" charset="0"/>
              </a:rPr>
              <a:t> </a:t>
            </a:r>
            <a:r>
              <a:rPr lang="en-US" altLang="zh-CN" dirty="0">
                <a:solidFill>
                  <a:srgbClr val="202020"/>
                </a:solidFill>
                <a:latin typeface="Arial" panose="020B0604020202020204" pitchFamily="34" charset="0"/>
                <a:cs typeface="Arial" panose="020B0604020202020204" pitchFamily="34" charset="0"/>
              </a:rPr>
              <a:t>Scientific</a:t>
            </a:r>
            <a:r>
              <a:rPr lang="zh-CN" altLang="en-US" dirty="0">
                <a:solidFill>
                  <a:srgbClr val="202020"/>
                </a:solidFill>
                <a:latin typeface="Arial" panose="020B0604020202020204" pitchFamily="34" charset="0"/>
                <a:cs typeface="Arial" panose="020B0604020202020204" pitchFamily="34" charset="0"/>
              </a:rPr>
              <a:t> </a:t>
            </a:r>
            <a:r>
              <a:rPr lang="en-US" altLang="zh-CN" dirty="0">
                <a:solidFill>
                  <a:srgbClr val="202020"/>
                </a:solidFill>
                <a:latin typeface="Arial" panose="020B0604020202020204" pitchFamily="34" charset="0"/>
                <a:cs typeface="Arial" panose="020B0604020202020204" pitchFamily="34" charset="0"/>
              </a:rPr>
              <a:t>Officer</a:t>
            </a:r>
            <a:r>
              <a:rPr lang="zh-CN" altLang="en-US" dirty="0">
                <a:solidFill>
                  <a:srgbClr val="202020"/>
                </a:solidFill>
                <a:latin typeface="Arial" panose="020B0604020202020204" pitchFamily="34" charset="0"/>
                <a:cs typeface="Arial" panose="020B0604020202020204" pitchFamily="34" charset="0"/>
              </a:rPr>
              <a:t> </a:t>
            </a:r>
            <a:r>
              <a:rPr lang="en-US" altLang="zh-CN" dirty="0">
                <a:solidFill>
                  <a:srgbClr val="202020"/>
                </a:solidFill>
                <a:latin typeface="Arial" panose="020B0604020202020204" pitchFamily="34" charset="0"/>
                <a:cs typeface="Arial" panose="020B0604020202020204" pitchFamily="34" charset="0"/>
              </a:rPr>
              <a:t>(4D-STEM)</a:t>
            </a:r>
          </a:p>
          <a:p>
            <a:r>
              <a:rPr lang="en-US" altLang="en-CN" dirty="0" err="1">
                <a:solidFill>
                  <a:srgbClr val="202020"/>
                </a:solidFill>
                <a:latin typeface="Arial" panose="020B0604020202020204" pitchFamily="34" charset="0"/>
                <a:cs typeface="Arial" panose="020B0604020202020204" pitchFamily="34" charset="0"/>
              </a:rPr>
              <a:t>Yisong.Han@warwick.ac.uk</a:t>
            </a:r>
            <a:endParaRPr lang="en-CN" altLang="en-CN" dirty="0">
              <a:solidFill>
                <a:srgbClr val="202020"/>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D0E5C31E-D112-E52F-40D6-BD051CBFB8C6}"/>
              </a:ext>
            </a:extLst>
          </p:cNvPr>
          <p:cNvSpPr txBox="1"/>
          <p:nvPr/>
        </p:nvSpPr>
        <p:spPr>
          <a:xfrm>
            <a:off x="210064" y="1479446"/>
            <a:ext cx="4469512" cy="2031325"/>
          </a:xfrm>
          <a:prstGeom prst="rect">
            <a:avLst/>
          </a:prstGeom>
          <a:solidFill>
            <a:schemeClr val="accent2">
              <a:lumMod val="20000"/>
              <a:lumOff val="80000"/>
            </a:schemeClr>
          </a:solidFill>
        </p:spPr>
        <p:txBody>
          <a:bodyPr wrap="square">
            <a:spAutoFit/>
          </a:bodyPr>
          <a:lstStyle/>
          <a:p>
            <a:pPr lvl="0"/>
            <a:r>
              <a:rPr lang="en-US" b="1" dirty="0">
                <a:solidFill>
                  <a:srgbClr val="0432FF"/>
                </a:solidFill>
                <a:latin typeface="Arial" panose="020B0604020202020204" pitchFamily="34" charset="0"/>
                <a:cs typeface="Arial" panose="020B0604020202020204" pitchFamily="34" charset="0"/>
              </a:rPr>
              <a:t>Warwick Scientific Services</a:t>
            </a:r>
          </a:p>
          <a:p>
            <a:pPr lvl="0"/>
            <a:endParaRPr lang="en-US" b="1" dirty="0">
              <a:solidFill>
                <a:srgbClr val="202020"/>
              </a:solidFill>
              <a:latin typeface="Arial" panose="020B0604020202020204" pitchFamily="34" charset="0"/>
              <a:cs typeface="Arial" panose="020B0604020202020204" pitchFamily="34" charset="0"/>
            </a:endParaRPr>
          </a:p>
          <a:p>
            <a:pPr lvl="0"/>
            <a:r>
              <a:rPr lang="en-US" b="1" dirty="0">
                <a:latin typeface="Arial" panose="020B0604020202020204" pitchFamily="34" charset="0"/>
                <a:cs typeface="Arial" panose="020B0604020202020204" pitchFamily="34" charset="0"/>
              </a:rPr>
              <a:t>Claire Gerard</a:t>
            </a:r>
          </a:p>
          <a:p>
            <a:pPr lvl="0"/>
            <a:r>
              <a:rPr lang="en-US" dirty="0">
                <a:latin typeface="Arial" panose="020B0604020202020204" pitchFamily="34" charset="0"/>
                <a:cs typeface="Arial" panose="020B0604020202020204" pitchFamily="34" charset="0"/>
              </a:rPr>
              <a:t>Warwick Scientific Services Manage</a:t>
            </a:r>
            <a:r>
              <a:rPr lang="en-US" altLang="zh-CN" dirty="0">
                <a:latin typeface="Arial" panose="020B0604020202020204" pitchFamily="34" charset="0"/>
                <a:cs typeface="Arial" panose="020B0604020202020204" pitchFamily="34" charset="0"/>
              </a:rPr>
              <a:t>r</a:t>
            </a:r>
            <a:endParaRPr lang="en-US" dirty="0">
              <a:latin typeface="Arial" panose="020B0604020202020204" pitchFamily="34" charset="0"/>
              <a:cs typeface="Arial" panose="020B0604020202020204" pitchFamily="34" charset="0"/>
            </a:endParaRPr>
          </a:p>
          <a:p>
            <a:pPr lvl="0"/>
            <a:r>
              <a:rPr kumimoji="0" lang="en-CN" altLang="en-CN" b="0" i="0" u="none" strike="noStrike" cap="none" normalizeH="0" baseline="0" dirty="0">
                <a:ln>
                  <a:noFill/>
                </a:ln>
                <a:solidFill>
                  <a:srgbClr val="202020"/>
                </a:solidFill>
                <a:effectLst/>
                <a:latin typeface="Arial" panose="020B0604020202020204" pitchFamily="34" charset="0"/>
                <a:ea typeface="neue-haas-grotesk-text"/>
                <a:cs typeface="Arial" panose="020B0604020202020204" pitchFamily="34" charset="0"/>
              </a:rPr>
              <a:t>Millburn House, University of Warwick</a:t>
            </a:r>
          </a:p>
          <a:p>
            <a:pPr lvl="0"/>
            <a:r>
              <a:rPr kumimoji="0" lang="en-CN" altLang="en-CN" b="0" i="0" u="none" strike="noStrike" cap="none" normalizeH="0" baseline="0" dirty="0">
                <a:ln>
                  <a:noFill/>
                </a:ln>
                <a:solidFill>
                  <a:srgbClr val="202020"/>
                </a:solidFill>
                <a:effectLst/>
                <a:latin typeface="Arial" panose="020B0604020202020204" pitchFamily="34" charset="0"/>
                <a:ea typeface="neue-haas-grotesk-text"/>
                <a:cs typeface="Arial" panose="020B0604020202020204" pitchFamily="34" charset="0"/>
              </a:rPr>
              <a:t>Tel: +447385 145064 Email: </a:t>
            </a:r>
            <a:r>
              <a:rPr kumimoji="0" lang="en-CN" altLang="en-CN" b="0" i="0" u="none" strike="noStrike" cap="none" normalizeH="0" baseline="0" dirty="0">
                <a:ln>
                  <a:noFill/>
                </a:ln>
                <a:solidFill>
                  <a:srgbClr val="202020"/>
                </a:solidFill>
                <a:effectLst/>
                <a:latin typeface="Arial" panose="020B0604020202020204" pitchFamily="34" charset="0"/>
                <a:ea typeface="neue-haas-grotesk-text"/>
                <a:cs typeface="Arial" panose="020B0604020202020204" pitchFamily="34" charset="0"/>
                <a:hlinkClick r:id="rId3"/>
              </a:rPr>
              <a:t>c.gerard@warwick.ac.uk</a:t>
            </a:r>
            <a:endParaRPr kumimoji="0" lang="en-CN" altLang="en-CN" b="0" i="0" u="none" strike="noStrike" cap="none" normalizeH="0" baseline="0" dirty="0">
              <a:ln>
                <a:noFill/>
              </a:ln>
              <a:solidFill>
                <a:srgbClr val="202020"/>
              </a:solidFill>
              <a:effectLst/>
              <a:latin typeface="Arial" panose="020B0604020202020204" pitchFamily="34" charset="0"/>
              <a:ea typeface="neue-haas-grotesk-text"/>
              <a:cs typeface="Arial" panose="020B0604020202020204" pitchFamily="34" charset="0"/>
            </a:endParaRPr>
          </a:p>
        </p:txBody>
      </p:sp>
    </p:spTree>
    <p:extLst>
      <p:ext uri="{BB962C8B-B14F-4D97-AF65-F5344CB8AC3E}">
        <p14:creationId xmlns:p14="http://schemas.microsoft.com/office/powerpoint/2010/main" val="305054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500"/>
                                        <p:tgtEl>
                                          <p:spTgt spid="3"/>
                                        </p:tgtEl>
                                      </p:cBhvr>
                                    </p:animEffect>
                                  </p:childTnLst>
                                </p:cTn>
                              </p:par>
                              <p:par>
                                <p:cTn id="8" presetID="22" presetClass="entr" presetSubtype="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up)">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11242</TotalTime>
  <Words>1772</Words>
  <Application>Microsoft Macintosh PowerPoint</Application>
  <PresentationFormat>Widescreen</PresentationFormat>
  <Paragraphs>307</Paragraphs>
  <Slides>15</Slides>
  <Notes>10</Notes>
  <HiddenSlides>0</HiddenSlides>
  <MMClips>3</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宋体</vt:lpstr>
      <vt:lpstr>Aptos</vt:lpstr>
      <vt:lpstr>Aptos Display</vt:lpstr>
      <vt:lpstr>Arial</vt:lpstr>
      <vt:lpstr>Cambria Math</vt:lpstr>
      <vt:lpstr>Helvetica</vt:lpstr>
      <vt:lpstr>HelveticaNeue</vt:lpstr>
      <vt:lpstr>Open Sans</vt:lpstr>
      <vt:lpstr>Times New Roman</vt:lpstr>
      <vt:lpstr>Office Theme</vt:lpstr>
      <vt:lpstr>Warwick EM Facilities  </vt:lpstr>
      <vt:lpstr>Warwick Research Technology Platforms </vt:lpstr>
      <vt:lpstr>Warwick Electron Microscopy Facilities</vt:lpstr>
      <vt:lpstr>Warwick EM Research Technique Platform (RTP)</vt:lpstr>
      <vt:lpstr>Warwick Microscopy Group</vt:lpstr>
      <vt:lpstr>Research Interests of the EM Group</vt:lpstr>
      <vt:lpstr>About Myself</vt:lpstr>
      <vt:lpstr>My Research Background</vt:lpstr>
      <vt:lpstr>Research Interests of My Group</vt:lpstr>
      <vt:lpstr>What is 4D STEM?</vt:lpstr>
      <vt:lpstr>4D-STEM and Ptychography (2007-2017)</vt:lpstr>
      <vt:lpstr>4D-STEM and Ptychography (2017-)</vt:lpstr>
      <vt:lpstr>New 4D-STEM Capabilities at Warwick</vt:lpstr>
      <vt:lpstr>PowerPoint Presentation</vt:lpstr>
      <vt:lpstr>Access to Our Facility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Wang, Peng</dc:creator>
  <cp:lastModifiedBy>Wang, Peng</cp:lastModifiedBy>
  <cp:revision>3</cp:revision>
  <dcterms:created xsi:type="dcterms:W3CDTF">2026-03-15T16:29:06Z</dcterms:created>
  <dcterms:modified xsi:type="dcterms:W3CDTF">2026-04-20T09:43:54Z</dcterms:modified>
</cp:coreProperties>
</file>